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59" r:id="rId6"/>
    <p:sldId id="261" r:id="rId7"/>
    <p:sldId id="274" r:id="rId8"/>
    <p:sldId id="287" r:id="rId9"/>
    <p:sldId id="295" r:id="rId10"/>
    <p:sldId id="263" r:id="rId11"/>
    <p:sldId id="268" r:id="rId12"/>
    <p:sldId id="269" r:id="rId13"/>
    <p:sldId id="267" r:id="rId14"/>
    <p:sldId id="270" r:id="rId15"/>
    <p:sldId id="298" r:id="rId16"/>
    <p:sldId id="303" r:id="rId17"/>
    <p:sldId id="30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308" y="96"/>
      </p:cViewPr>
      <p:guideLst>
        <p:guide orient="horz" pos="2156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7913-FB8A-4A09-98D7-C96E0CE3E05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E9890-3530-4D1E-9C52-BDD12E2B77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7913-FB8A-4A09-98D7-C96E0CE3E05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E9890-3530-4D1E-9C52-BDD12E2B77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7913-FB8A-4A09-98D7-C96E0CE3E05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E9890-3530-4D1E-9C52-BDD12E2B77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7913-FB8A-4A09-98D7-C96E0CE3E05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E9890-3530-4D1E-9C52-BDD12E2B77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7913-FB8A-4A09-98D7-C96E0CE3E05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E9890-3530-4D1E-9C52-BDD12E2B77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7913-FB8A-4A09-98D7-C96E0CE3E05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E9890-3530-4D1E-9C52-BDD12E2B77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7913-FB8A-4A09-98D7-C96E0CE3E05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E9890-3530-4D1E-9C52-BDD12E2B77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7913-FB8A-4A09-98D7-C96E0CE3E05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E9890-3530-4D1E-9C52-BDD12E2B77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7913-FB8A-4A09-98D7-C96E0CE3E05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E9890-3530-4D1E-9C52-BDD12E2B77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7913-FB8A-4A09-98D7-C96E0CE3E05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E9890-3530-4D1E-9C52-BDD12E2B77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7913-FB8A-4A09-98D7-C96E0CE3E05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E9890-3530-4D1E-9C52-BDD12E2B77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E7913-FB8A-4A09-98D7-C96E0CE3E05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E9890-3530-4D1E-9C52-BDD12E2B77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slide" Target="slide7.xml"/><Relationship Id="rId7" Type="http://schemas.openxmlformats.org/officeDocument/2006/relationships/slide" Target="slide11.xml"/><Relationship Id="rId6" Type="http://schemas.openxmlformats.org/officeDocument/2006/relationships/slide" Target="slide5.xml"/><Relationship Id="rId5" Type="http://schemas.openxmlformats.org/officeDocument/2006/relationships/image" Target="../media/image18.png"/><Relationship Id="rId4" Type="http://schemas.openxmlformats.org/officeDocument/2006/relationships/slide" Target="slide6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8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" Target="slide7.xml"/><Relationship Id="rId8" Type="http://schemas.openxmlformats.org/officeDocument/2006/relationships/slide" Target="slide5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slide" Target="slide6.xml"/><Relationship Id="rId4" Type="http://schemas.openxmlformats.org/officeDocument/2006/relationships/image" Target="../media/image19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7.xml"/><Relationship Id="rId10" Type="http://schemas.openxmlformats.org/officeDocument/2006/relationships/slide" Target="slide8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slide" Target="slide6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10.xml"/><Relationship Id="rId13" Type="http://schemas.openxmlformats.org/officeDocument/2006/relationships/slideLayout" Target="../slideLayouts/slideLayout7.xml"/><Relationship Id="rId12" Type="http://schemas.openxmlformats.org/officeDocument/2006/relationships/slide" Target="slide8.xml"/><Relationship Id="rId11" Type="http://schemas.openxmlformats.org/officeDocument/2006/relationships/slide" Target="slide7.xml"/><Relationship Id="rId10" Type="http://schemas.openxmlformats.org/officeDocument/2006/relationships/slide" Target="slide5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slide" Target="slide8.xml"/><Relationship Id="rId7" Type="http://schemas.openxmlformats.org/officeDocument/2006/relationships/slide" Target="slide7.xml"/><Relationship Id="rId6" Type="http://schemas.openxmlformats.org/officeDocument/2006/relationships/slide" Target="slide5.xml"/><Relationship Id="rId5" Type="http://schemas.openxmlformats.org/officeDocument/2006/relationships/image" Target="../media/image27.png"/><Relationship Id="rId4" Type="http://schemas.openxmlformats.org/officeDocument/2006/relationships/slide" Target="slide6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1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slide" Target="slide8.xml"/><Relationship Id="rId7" Type="http://schemas.openxmlformats.org/officeDocument/2006/relationships/slide" Target="slide7.xml"/><Relationship Id="rId6" Type="http://schemas.openxmlformats.org/officeDocument/2006/relationships/slide" Target="slide5.xml"/><Relationship Id="rId5" Type="http://schemas.openxmlformats.org/officeDocument/2006/relationships/image" Target="../media/image28.png"/><Relationship Id="rId4" Type="http://schemas.openxmlformats.org/officeDocument/2006/relationships/slide" Target="slide6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2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" Target="slide8.xml"/><Relationship Id="rId3" Type="http://schemas.openxmlformats.org/officeDocument/2006/relationships/slide" Target="slide6.xml"/><Relationship Id="rId2" Type="http://schemas.openxmlformats.org/officeDocument/2006/relationships/slide" Target="slide11.xml"/><Relationship Id="rId1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7.png"/><Relationship Id="rId7" Type="http://schemas.openxmlformats.org/officeDocument/2006/relationships/slide" Target="slide4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7.xml"/><Relationship Id="rId10" Type="http://schemas.openxmlformats.org/officeDocument/2006/relationships/slide" Target="slide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" Target="slide8.xml"/><Relationship Id="rId3" Type="http://schemas.openxmlformats.org/officeDocument/2006/relationships/slide" Target="slide6.xml"/><Relationship Id="rId2" Type="http://schemas.openxmlformats.org/officeDocument/2006/relationships/slide" Target="slide11.xml"/><Relationship Id="rId1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" Target="slide7.xml"/><Relationship Id="rId8" Type="http://schemas.openxmlformats.org/officeDocument/2006/relationships/image" Target="../media/image13.png"/><Relationship Id="rId7" Type="http://schemas.openxmlformats.org/officeDocument/2006/relationships/slide" Target="slide5.xml"/><Relationship Id="rId6" Type="http://schemas.openxmlformats.org/officeDocument/2006/relationships/slide" Target="slide11.xml"/><Relationship Id="rId5" Type="http://schemas.openxmlformats.org/officeDocument/2006/relationships/slide" Target="slide8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" Target="slide5.xml"/><Relationship Id="rId8" Type="http://schemas.openxmlformats.org/officeDocument/2006/relationships/slide" Target="slide6.xml"/><Relationship Id="rId7" Type="http://schemas.openxmlformats.org/officeDocument/2006/relationships/image" Target="../media/image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7.xml"/><Relationship Id="rId11" Type="http://schemas.openxmlformats.org/officeDocument/2006/relationships/slide" Target="slide11.xml"/><Relationship Id="rId10" Type="http://schemas.openxmlformats.org/officeDocument/2006/relationships/slide" Target="slide8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5.xml"/><Relationship Id="rId7" Type="http://schemas.openxmlformats.org/officeDocument/2006/relationships/image" Target="../media/image6.png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slide" Target="slide7.xml"/><Relationship Id="rId7" Type="http://schemas.openxmlformats.org/officeDocument/2006/relationships/slide" Target="slide11.xml"/><Relationship Id="rId6" Type="http://schemas.openxmlformats.org/officeDocument/2006/relationships/slide" Target="slide5.xml"/><Relationship Id="rId5" Type="http://schemas.openxmlformats.org/officeDocument/2006/relationships/image" Target="../media/image17.png"/><Relationship Id="rId4" Type="http://schemas.openxmlformats.org/officeDocument/2006/relationships/slide" Target="slide6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7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809845" y="3096580"/>
            <a:ext cx="6624320" cy="4884101"/>
            <a:chOff x="5382419" y="3564999"/>
            <a:chExt cx="13767832" cy="10151001"/>
          </a:xfrm>
        </p:grpSpPr>
        <p:sp>
          <p:nvSpPr>
            <p:cNvPr id="4" name="Freeform 338">
              <a:hlinkClick r:id="rId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4170322" y="5201513"/>
              <a:ext cx="3695354" cy="2794391"/>
            </a:xfrm>
            <a:custGeom>
              <a:avLst/>
              <a:gdLst>
                <a:gd name="T0" fmla="*/ 1279 w 2362"/>
                <a:gd name="T1" fmla="*/ 2362 h 2363"/>
                <a:gd name="T2" fmla="*/ 0 w 2362"/>
                <a:gd name="T3" fmla="*/ 2362 h 2363"/>
                <a:gd name="T4" fmla="*/ 0 w 2362"/>
                <a:gd name="T5" fmla="*/ 1083 h 2363"/>
                <a:gd name="T6" fmla="*/ 0 w 2362"/>
                <a:gd name="T7" fmla="*/ 1083 h 2363"/>
                <a:gd name="T8" fmla="*/ 1082 w 2362"/>
                <a:gd name="T9" fmla="*/ 0 h 2363"/>
                <a:gd name="T10" fmla="*/ 2361 w 2362"/>
                <a:gd name="T11" fmla="*/ 0 h 2363"/>
                <a:gd name="T12" fmla="*/ 2361 w 2362"/>
                <a:gd name="T13" fmla="*/ 1280 h 2363"/>
                <a:gd name="T14" fmla="*/ 2361 w 2362"/>
                <a:gd name="T15" fmla="*/ 1280 h 2363"/>
                <a:gd name="T16" fmla="*/ 1279 w 2362"/>
                <a:gd name="T17" fmla="*/ 2362 h 2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2" h="2363">
                  <a:moveTo>
                    <a:pt x="1279" y="2362"/>
                  </a:moveTo>
                  <a:lnTo>
                    <a:pt x="0" y="2362"/>
                  </a:lnTo>
                  <a:lnTo>
                    <a:pt x="0" y="1083"/>
                  </a:lnTo>
                  <a:lnTo>
                    <a:pt x="0" y="1083"/>
                  </a:lnTo>
                  <a:cubicBezTo>
                    <a:pt x="0" y="485"/>
                    <a:pt x="484" y="0"/>
                    <a:pt x="1082" y="0"/>
                  </a:cubicBezTo>
                  <a:lnTo>
                    <a:pt x="2361" y="0"/>
                  </a:lnTo>
                  <a:lnTo>
                    <a:pt x="2361" y="1280"/>
                  </a:lnTo>
                  <a:lnTo>
                    <a:pt x="2361" y="1280"/>
                  </a:lnTo>
                  <a:cubicBezTo>
                    <a:pt x="2361" y="1877"/>
                    <a:pt x="1877" y="2362"/>
                    <a:pt x="1279" y="236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Freeform 339">
              <a:hlinkClick r:id="" action="ppaction://hlinkshowjump?jump=firstslide"/>
            </p:cNvPr>
            <p:cNvSpPr>
              <a:spLocks noChangeArrowheads="1"/>
            </p:cNvSpPr>
            <p:nvPr/>
          </p:nvSpPr>
          <p:spPr bwMode="auto">
            <a:xfrm>
              <a:off x="10640380" y="3564999"/>
              <a:ext cx="3306462" cy="3952268"/>
            </a:xfrm>
            <a:custGeom>
              <a:avLst/>
              <a:gdLst>
                <a:gd name="T0" fmla="*/ 2232 w 2656"/>
                <a:gd name="T1" fmla="*/ 2436 h 3341"/>
                <a:gd name="T2" fmla="*/ 1327 w 2656"/>
                <a:gd name="T3" fmla="*/ 3340 h 3341"/>
                <a:gd name="T4" fmla="*/ 423 w 2656"/>
                <a:gd name="T5" fmla="*/ 2436 h 3341"/>
                <a:gd name="T6" fmla="*/ 423 w 2656"/>
                <a:gd name="T7" fmla="*/ 2436 h 3341"/>
                <a:gd name="T8" fmla="*/ 423 w 2656"/>
                <a:gd name="T9" fmla="*/ 905 h 3341"/>
                <a:gd name="T10" fmla="*/ 1327 w 2656"/>
                <a:gd name="T11" fmla="*/ 0 h 3341"/>
                <a:gd name="T12" fmla="*/ 2232 w 2656"/>
                <a:gd name="T13" fmla="*/ 905 h 3341"/>
                <a:gd name="T14" fmla="*/ 2232 w 2656"/>
                <a:gd name="T15" fmla="*/ 905 h 3341"/>
                <a:gd name="T16" fmla="*/ 2232 w 2656"/>
                <a:gd name="T17" fmla="*/ 2436 h 3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56" h="3341">
                  <a:moveTo>
                    <a:pt x="2232" y="2436"/>
                  </a:moveTo>
                  <a:lnTo>
                    <a:pt x="1327" y="3340"/>
                  </a:lnTo>
                  <a:lnTo>
                    <a:pt x="423" y="2436"/>
                  </a:lnTo>
                  <a:lnTo>
                    <a:pt x="423" y="2436"/>
                  </a:lnTo>
                  <a:cubicBezTo>
                    <a:pt x="0" y="2013"/>
                    <a:pt x="0" y="1328"/>
                    <a:pt x="423" y="905"/>
                  </a:cubicBezTo>
                  <a:lnTo>
                    <a:pt x="1327" y="0"/>
                  </a:lnTo>
                  <a:lnTo>
                    <a:pt x="2232" y="905"/>
                  </a:lnTo>
                  <a:lnTo>
                    <a:pt x="2232" y="905"/>
                  </a:lnTo>
                  <a:cubicBezTo>
                    <a:pt x="2655" y="1328"/>
                    <a:pt x="2655" y="2013"/>
                    <a:pt x="2232" y="243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34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5204141" y="8194749"/>
              <a:ext cx="3946110" cy="2793951"/>
            </a:xfrm>
            <a:custGeom>
              <a:avLst/>
              <a:gdLst>
                <a:gd name="T0" fmla="*/ 1280 w 2364"/>
                <a:gd name="T1" fmla="*/ 2362 h 2363"/>
                <a:gd name="T2" fmla="*/ 0 w 2364"/>
                <a:gd name="T3" fmla="*/ 2362 h 2363"/>
                <a:gd name="T4" fmla="*/ 0 w 2364"/>
                <a:gd name="T5" fmla="*/ 1082 h 2363"/>
                <a:gd name="T6" fmla="*/ 0 w 2364"/>
                <a:gd name="T7" fmla="*/ 1082 h 2363"/>
                <a:gd name="T8" fmla="*/ 1083 w 2364"/>
                <a:gd name="T9" fmla="*/ 0 h 2363"/>
                <a:gd name="T10" fmla="*/ 2363 w 2364"/>
                <a:gd name="T11" fmla="*/ 0 h 2363"/>
                <a:gd name="T12" fmla="*/ 2363 w 2364"/>
                <a:gd name="T13" fmla="*/ 1279 h 2363"/>
                <a:gd name="T14" fmla="*/ 2363 w 2364"/>
                <a:gd name="T15" fmla="*/ 1279 h 2363"/>
                <a:gd name="T16" fmla="*/ 1280 w 2364"/>
                <a:gd name="T17" fmla="*/ 2362 h 2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4" h="2363">
                  <a:moveTo>
                    <a:pt x="1280" y="2362"/>
                  </a:moveTo>
                  <a:lnTo>
                    <a:pt x="0" y="2362"/>
                  </a:lnTo>
                  <a:lnTo>
                    <a:pt x="0" y="1082"/>
                  </a:lnTo>
                  <a:lnTo>
                    <a:pt x="0" y="1082"/>
                  </a:lnTo>
                  <a:cubicBezTo>
                    <a:pt x="0" y="484"/>
                    <a:pt x="485" y="0"/>
                    <a:pt x="1083" y="0"/>
                  </a:cubicBezTo>
                  <a:lnTo>
                    <a:pt x="2363" y="0"/>
                  </a:lnTo>
                  <a:lnTo>
                    <a:pt x="2363" y="1279"/>
                  </a:lnTo>
                  <a:lnTo>
                    <a:pt x="2363" y="1279"/>
                  </a:lnTo>
                  <a:cubicBezTo>
                    <a:pt x="2363" y="1877"/>
                    <a:pt x="1878" y="2362"/>
                    <a:pt x="1280" y="236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341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922150" y="5201513"/>
              <a:ext cx="3691834" cy="2794391"/>
            </a:xfrm>
            <a:custGeom>
              <a:avLst/>
              <a:gdLst>
                <a:gd name="T0" fmla="*/ 1082 w 2362"/>
                <a:gd name="T1" fmla="*/ 2362 h 2363"/>
                <a:gd name="T2" fmla="*/ 2361 w 2362"/>
                <a:gd name="T3" fmla="*/ 2362 h 2363"/>
                <a:gd name="T4" fmla="*/ 2361 w 2362"/>
                <a:gd name="T5" fmla="*/ 1083 h 2363"/>
                <a:gd name="T6" fmla="*/ 2361 w 2362"/>
                <a:gd name="T7" fmla="*/ 1083 h 2363"/>
                <a:gd name="T8" fmla="*/ 1279 w 2362"/>
                <a:gd name="T9" fmla="*/ 0 h 2363"/>
                <a:gd name="T10" fmla="*/ 0 w 2362"/>
                <a:gd name="T11" fmla="*/ 0 h 2363"/>
                <a:gd name="T12" fmla="*/ 0 w 2362"/>
                <a:gd name="T13" fmla="*/ 1280 h 2363"/>
                <a:gd name="T14" fmla="*/ 0 w 2362"/>
                <a:gd name="T15" fmla="*/ 1280 h 2363"/>
                <a:gd name="T16" fmla="*/ 1082 w 2362"/>
                <a:gd name="T17" fmla="*/ 2362 h 2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2" h="2363">
                  <a:moveTo>
                    <a:pt x="1082" y="2362"/>
                  </a:moveTo>
                  <a:lnTo>
                    <a:pt x="2361" y="2362"/>
                  </a:lnTo>
                  <a:lnTo>
                    <a:pt x="2361" y="1083"/>
                  </a:lnTo>
                  <a:lnTo>
                    <a:pt x="2361" y="1083"/>
                  </a:lnTo>
                  <a:cubicBezTo>
                    <a:pt x="2361" y="485"/>
                    <a:pt x="1877" y="0"/>
                    <a:pt x="1279" y="0"/>
                  </a:cubicBezTo>
                  <a:lnTo>
                    <a:pt x="0" y="0"/>
                  </a:lnTo>
                  <a:lnTo>
                    <a:pt x="0" y="1280"/>
                  </a:lnTo>
                  <a:lnTo>
                    <a:pt x="0" y="1280"/>
                  </a:lnTo>
                  <a:cubicBezTo>
                    <a:pt x="0" y="1877"/>
                    <a:pt x="484" y="2362"/>
                    <a:pt x="1082" y="236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342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382419" y="8194749"/>
              <a:ext cx="3837889" cy="2793951"/>
            </a:xfrm>
            <a:custGeom>
              <a:avLst/>
              <a:gdLst>
                <a:gd name="T0" fmla="*/ 1084 w 2364"/>
                <a:gd name="T1" fmla="*/ 2362 h 2363"/>
                <a:gd name="T2" fmla="*/ 2363 w 2364"/>
                <a:gd name="T3" fmla="*/ 2362 h 2363"/>
                <a:gd name="T4" fmla="*/ 2363 w 2364"/>
                <a:gd name="T5" fmla="*/ 1082 h 2363"/>
                <a:gd name="T6" fmla="*/ 2363 w 2364"/>
                <a:gd name="T7" fmla="*/ 1082 h 2363"/>
                <a:gd name="T8" fmla="*/ 1281 w 2364"/>
                <a:gd name="T9" fmla="*/ 0 h 2363"/>
                <a:gd name="T10" fmla="*/ 0 w 2364"/>
                <a:gd name="T11" fmla="*/ 0 h 2363"/>
                <a:gd name="T12" fmla="*/ 0 w 2364"/>
                <a:gd name="T13" fmla="*/ 1279 h 2363"/>
                <a:gd name="T14" fmla="*/ 0 w 2364"/>
                <a:gd name="T15" fmla="*/ 1279 h 2363"/>
                <a:gd name="T16" fmla="*/ 1084 w 2364"/>
                <a:gd name="T17" fmla="*/ 2362 h 2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4" h="2363">
                  <a:moveTo>
                    <a:pt x="1084" y="2362"/>
                  </a:moveTo>
                  <a:lnTo>
                    <a:pt x="2363" y="2362"/>
                  </a:lnTo>
                  <a:lnTo>
                    <a:pt x="2363" y="1082"/>
                  </a:lnTo>
                  <a:lnTo>
                    <a:pt x="2363" y="1082"/>
                  </a:lnTo>
                  <a:cubicBezTo>
                    <a:pt x="2363" y="484"/>
                    <a:pt x="1879" y="0"/>
                    <a:pt x="1281" y="0"/>
                  </a:cubicBezTo>
                  <a:lnTo>
                    <a:pt x="0" y="0"/>
                  </a:lnTo>
                  <a:lnTo>
                    <a:pt x="0" y="1279"/>
                  </a:lnTo>
                  <a:lnTo>
                    <a:pt x="0" y="1279"/>
                  </a:lnTo>
                  <a:cubicBezTo>
                    <a:pt x="0" y="1877"/>
                    <a:pt x="485" y="2362"/>
                    <a:pt x="1084" y="236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343"/>
            <p:cNvSpPr>
              <a:spLocks noChangeArrowheads="1"/>
            </p:cNvSpPr>
            <p:nvPr/>
          </p:nvSpPr>
          <p:spPr bwMode="auto">
            <a:xfrm>
              <a:off x="12152332" y="7271914"/>
              <a:ext cx="119913" cy="6438871"/>
            </a:xfrm>
            <a:custGeom>
              <a:avLst/>
              <a:gdLst>
                <a:gd name="T0" fmla="*/ 101 w 102"/>
                <a:gd name="T1" fmla="*/ 5447 h 5448"/>
                <a:gd name="T2" fmla="*/ 0 w 102"/>
                <a:gd name="T3" fmla="*/ 5447 h 5448"/>
                <a:gd name="T4" fmla="*/ 0 w 102"/>
                <a:gd name="T5" fmla="*/ 0 h 5448"/>
                <a:gd name="T6" fmla="*/ 101 w 102"/>
                <a:gd name="T7" fmla="*/ 0 h 5448"/>
                <a:gd name="T8" fmla="*/ 101 w 102"/>
                <a:gd name="T9" fmla="*/ 5447 h 5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448">
                  <a:moveTo>
                    <a:pt x="101" y="5447"/>
                  </a:moveTo>
                  <a:lnTo>
                    <a:pt x="0" y="5447"/>
                  </a:lnTo>
                  <a:lnTo>
                    <a:pt x="0" y="0"/>
                  </a:lnTo>
                  <a:lnTo>
                    <a:pt x="101" y="0"/>
                  </a:lnTo>
                  <a:lnTo>
                    <a:pt x="101" y="5447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344"/>
            <p:cNvSpPr>
              <a:spLocks noChangeArrowheads="1"/>
            </p:cNvSpPr>
            <p:nvPr/>
          </p:nvSpPr>
          <p:spPr bwMode="auto">
            <a:xfrm>
              <a:off x="10228489" y="7876699"/>
              <a:ext cx="1058375" cy="5839301"/>
            </a:xfrm>
            <a:custGeom>
              <a:avLst/>
              <a:gdLst>
                <a:gd name="T0" fmla="*/ 892 w 893"/>
                <a:gd name="T1" fmla="*/ 4937 h 4938"/>
                <a:gd name="T2" fmla="*/ 789 w 893"/>
                <a:gd name="T3" fmla="*/ 4937 h 4938"/>
                <a:gd name="T4" fmla="*/ 789 w 893"/>
                <a:gd name="T5" fmla="*/ 205 h 4938"/>
                <a:gd name="T6" fmla="*/ 789 w 893"/>
                <a:gd name="T7" fmla="*/ 205 h 4938"/>
                <a:gd name="T8" fmla="*/ 687 w 893"/>
                <a:gd name="T9" fmla="*/ 102 h 4938"/>
                <a:gd name="T10" fmla="*/ 0 w 893"/>
                <a:gd name="T11" fmla="*/ 102 h 4938"/>
                <a:gd name="T12" fmla="*/ 0 w 893"/>
                <a:gd name="T13" fmla="*/ 0 h 4938"/>
                <a:gd name="T14" fmla="*/ 687 w 893"/>
                <a:gd name="T15" fmla="*/ 0 h 4938"/>
                <a:gd name="T16" fmla="*/ 687 w 893"/>
                <a:gd name="T17" fmla="*/ 0 h 4938"/>
                <a:gd name="T18" fmla="*/ 892 w 893"/>
                <a:gd name="T19" fmla="*/ 205 h 4938"/>
                <a:gd name="T20" fmla="*/ 892 w 893"/>
                <a:gd name="T21" fmla="*/ 4937 h 4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3" h="4938">
                  <a:moveTo>
                    <a:pt x="892" y="4937"/>
                  </a:moveTo>
                  <a:lnTo>
                    <a:pt x="789" y="4937"/>
                  </a:lnTo>
                  <a:lnTo>
                    <a:pt x="789" y="205"/>
                  </a:lnTo>
                  <a:lnTo>
                    <a:pt x="789" y="205"/>
                  </a:lnTo>
                  <a:cubicBezTo>
                    <a:pt x="789" y="148"/>
                    <a:pt x="744" y="102"/>
                    <a:pt x="687" y="102"/>
                  </a:cubicBezTo>
                  <a:lnTo>
                    <a:pt x="0" y="102"/>
                  </a:lnTo>
                  <a:lnTo>
                    <a:pt x="0" y="0"/>
                  </a:lnTo>
                  <a:lnTo>
                    <a:pt x="687" y="0"/>
                  </a:lnTo>
                  <a:lnTo>
                    <a:pt x="687" y="0"/>
                  </a:lnTo>
                  <a:cubicBezTo>
                    <a:pt x="800" y="0"/>
                    <a:pt x="892" y="92"/>
                    <a:pt x="892" y="205"/>
                  </a:cubicBezTo>
                  <a:lnTo>
                    <a:pt x="892" y="493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345"/>
            <p:cNvSpPr>
              <a:spLocks noChangeArrowheads="1"/>
            </p:cNvSpPr>
            <p:nvPr/>
          </p:nvSpPr>
          <p:spPr bwMode="auto">
            <a:xfrm>
              <a:off x="13137712" y="7876699"/>
              <a:ext cx="1053160" cy="5839301"/>
            </a:xfrm>
            <a:custGeom>
              <a:avLst/>
              <a:gdLst>
                <a:gd name="T0" fmla="*/ 102 w 892"/>
                <a:gd name="T1" fmla="*/ 4937 h 4938"/>
                <a:gd name="T2" fmla="*/ 0 w 892"/>
                <a:gd name="T3" fmla="*/ 4937 h 4938"/>
                <a:gd name="T4" fmla="*/ 0 w 892"/>
                <a:gd name="T5" fmla="*/ 205 h 4938"/>
                <a:gd name="T6" fmla="*/ 0 w 892"/>
                <a:gd name="T7" fmla="*/ 205 h 4938"/>
                <a:gd name="T8" fmla="*/ 205 w 892"/>
                <a:gd name="T9" fmla="*/ 0 h 4938"/>
                <a:gd name="T10" fmla="*/ 891 w 892"/>
                <a:gd name="T11" fmla="*/ 0 h 4938"/>
                <a:gd name="T12" fmla="*/ 891 w 892"/>
                <a:gd name="T13" fmla="*/ 102 h 4938"/>
                <a:gd name="T14" fmla="*/ 205 w 892"/>
                <a:gd name="T15" fmla="*/ 102 h 4938"/>
                <a:gd name="T16" fmla="*/ 205 w 892"/>
                <a:gd name="T17" fmla="*/ 102 h 4938"/>
                <a:gd name="T18" fmla="*/ 102 w 892"/>
                <a:gd name="T19" fmla="*/ 205 h 4938"/>
                <a:gd name="T20" fmla="*/ 102 w 892"/>
                <a:gd name="T21" fmla="*/ 4937 h 4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2" h="4938">
                  <a:moveTo>
                    <a:pt x="102" y="4937"/>
                  </a:moveTo>
                  <a:lnTo>
                    <a:pt x="0" y="4937"/>
                  </a:lnTo>
                  <a:lnTo>
                    <a:pt x="0" y="205"/>
                  </a:lnTo>
                  <a:lnTo>
                    <a:pt x="0" y="205"/>
                  </a:lnTo>
                  <a:cubicBezTo>
                    <a:pt x="0" y="92"/>
                    <a:pt x="92" y="0"/>
                    <a:pt x="205" y="0"/>
                  </a:cubicBezTo>
                  <a:lnTo>
                    <a:pt x="891" y="0"/>
                  </a:lnTo>
                  <a:lnTo>
                    <a:pt x="891" y="102"/>
                  </a:lnTo>
                  <a:lnTo>
                    <a:pt x="205" y="102"/>
                  </a:lnTo>
                  <a:lnTo>
                    <a:pt x="205" y="102"/>
                  </a:lnTo>
                  <a:cubicBezTo>
                    <a:pt x="148" y="102"/>
                    <a:pt x="102" y="148"/>
                    <a:pt x="102" y="205"/>
                  </a:cubicBezTo>
                  <a:lnTo>
                    <a:pt x="102" y="493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346"/>
            <p:cNvSpPr>
              <a:spLocks noChangeArrowheads="1"/>
            </p:cNvSpPr>
            <p:nvPr/>
          </p:nvSpPr>
          <p:spPr bwMode="auto">
            <a:xfrm>
              <a:off x="14133523" y="10869341"/>
              <a:ext cx="1345125" cy="2846659"/>
            </a:xfrm>
            <a:custGeom>
              <a:avLst/>
              <a:gdLst>
                <a:gd name="T0" fmla="*/ 102 w 1138"/>
                <a:gd name="T1" fmla="*/ 2405 h 2406"/>
                <a:gd name="T2" fmla="*/ 0 w 1138"/>
                <a:gd name="T3" fmla="*/ 2405 h 2406"/>
                <a:gd name="T4" fmla="*/ 0 w 1138"/>
                <a:gd name="T5" fmla="*/ 205 h 2406"/>
                <a:gd name="T6" fmla="*/ 0 w 1138"/>
                <a:gd name="T7" fmla="*/ 205 h 2406"/>
                <a:gd name="T8" fmla="*/ 205 w 1138"/>
                <a:gd name="T9" fmla="*/ 0 h 2406"/>
                <a:gd name="T10" fmla="*/ 1137 w 1138"/>
                <a:gd name="T11" fmla="*/ 0 h 2406"/>
                <a:gd name="T12" fmla="*/ 1137 w 1138"/>
                <a:gd name="T13" fmla="*/ 102 h 2406"/>
                <a:gd name="T14" fmla="*/ 205 w 1138"/>
                <a:gd name="T15" fmla="*/ 102 h 2406"/>
                <a:gd name="T16" fmla="*/ 205 w 1138"/>
                <a:gd name="T17" fmla="*/ 102 h 2406"/>
                <a:gd name="T18" fmla="*/ 102 w 1138"/>
                <a:gd name="T19" fmla="*/ 205 h 2406"/>
                <a:gd name="T20" fmla="*/ 102 w 1138"/>
                <a:gd name="T21" fmla="*/ 2405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8" h="2406">
                  <a:moveTo>
                    <a:pt x="102" y="2405"/>
                  </a:moveTo>
                  <a:lnTo>
                    <a:pt x="0" y="2405"/>
                  </a:lnTo>
                  <a:lnTo>
                    <a:pt x="0" y="205"/>
                  </a:lnTo>
                  <a:lnTo>
                    <a:pt x="0" y="205"/>
                  </a:lnTo>
                  <a:cubicBezTo>
                    <a:pt x="0" y="92"/>
                    <a:pt x="92" y="0"/>
                    <a:pt x="205" y="0"/>
                  </a:cubicBezTo>
                  <a:lnTo>
                    <a:pt x="1137" y="0"/>
                  </a:lnTo>
                  <a:lnTo>
                    <a:pt x="1137" y="102"/>
                  </a:lnTo>
                  <a:lnTo>
                    <a:pt x="205" y="102"/>
                  </a:lnTo>
                  <a:lnTo>
                    <a:pt x="205" y="102"/>
                  </a:lnTo>
                  <a:cubicBezTo>
                    <a:pt x="149" y="102"/>
                    <a:pt x="102" y="148"/>
                    <a:pt x="102" y="205"/>
                  </a:cubicBezTo>
                  <a:lnTo>
                    <a:pt x="102" y="240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347"/>
            <p:cNvSpPr>
              <a:spLocks noChangeArrowheads="1"/>
            </p:cNvSpPr>
            <p:nvPr/>
          </p:nvSpPr>
          <p:spPr bwMode="auto">
            <a:xfrm>
              <a:off x="8945928" y="10869341"/>
              <a:ext cx="1345125" cy="2846659"/>
            </a:xfrm>
            <a:custGeom>
              <a:avLst/>
              <a:gdLst>
                <a:gd name="T0" fmla="*/ 1137 w 1138"/>
                <a:gd name="T1" fmla="*/ 2405 h 2406"/>
                <a:gd name="T2" fmla="*/ 1035 w 1138"/>
                <a:gd name="T3" fmla="*/ 2405 h 2406"/>
                <a:gd name="T4" fmla="*/ 1035 w 1138"/>
                <a:gd name="T5" fmla="*/ 205 h 2406"/>
                <a:gd name="T6" fmla="*/ 1035 w 1138"/>
                <a:gd name="T7" fmla="*/ 205 h 2406"/>
                <a:gd name="T8" fmla="*/ 932 w 1138"/>
                <a:gd name="T9" fmla="*/ 102 h 2406"/>
                <a:gd name="T10" fmla="*/ 0 w 1138"/>
                <a:gd name="T11" fmla="*/ 102 h 2406"/>
                <a:gd name="T12" fmla="*/ 0 w 1138"/>
                <a:gd name="T13" fmla="*/ 0 h 2406"/>
                <a:gd name="T14" fmla="*/ 932 w 1138"/>
                <a:gd name="T15" fmla="*/ 0 h 2406"/>
                <a:gd name="T16" fmla="*/ 932 w 1138"/>
                <a:gd name="T17" fmla="*/ 0 h 2406"/>
                <a:gd name="T18" fmla="*/ 1137 w 1138"/>
                <a:gd name="T19" fmla="*/ 205 h 2406"/>
                <a:gd name="T20" fmla="*/ 1137 w 1138"/>
                <a:gd name="T21" fmla="*/ 2405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8" h="2406">
                  <a:moveTo>
                    <a:pt x="1137" y="2405"/>
                  </a:moveTo>
                  <a:lnTo>
                    <a:pt x="1035" y="2405"/>
                  </a:lnTo>
                  <a:lnTo>
                    <a:pt x="1035" y="205"/>
                  </a:lnTo>
                  <a:lnTo>
                    <a:pt x="1035" y="205"/>
                  </a:lnTo>
                  <a:cubicBezTo>
                    <a:pt x="1035" y="148"/>
                    <a:pt x="989" y="102"/>
                    <a:pt x="932" y="102"/>
                  </a:cubicBezTo>
                  <a:lnTo>
                    <a:pt x="0" y="102"/>
                  </a:lnTo>
                  <a:lnTo>
                    <a:pt x="0" y="0"/>
                  </a:lnTo>
                  <a:lnTo>
                    <a:pt x="932" y="0"/>
                  </a:lnTo>
                  <a:lnTo>
                    <a:pt x="932" y="0"/>
                  </a:lnTo>
                  <a:cubicBezTo>
                    <a:pt x="1044" y="0"/>
                    <a:pt x="1137" y="92"/>
                    <a:pt x="1137" y="205"/>
                  </a:cubicBezTo>
                  <a:lnTo>
                    <a:pt x="1137" y="240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TextBox 19">
            <a:hlinkClick r:id="rId2" action="ppaction://hlinksldjump"/>
          </p:cNvPr>
          <p:cNvSpPr txBox="1"/>
          <p:nvPr/>
        </p:nvSpPr>
        <p:spPr>
          <a:xfrm>
            <a:off x="2736215" y="5828030"/>
            <a:ext cx="19888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charset="0"/>
                <a:cs typeface="Calibri" panose="020F0502020204030204" charset="0"/>
              </a:rPr>
              <a:t>Implementation</a:t>
            </a:r>
            <a:endParaRPr lang="en-US" sz="16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1" name="TextBox 20">
            <a:hlinkClick r:id="rId3" action="ppaction://hlinksldjump"/>
          </p:cNvPr>
          <p:cNvSpPr txBox="1"/>
          <p:nvPr/>
        </p:nvSpPr>
        <p:spPr>
          <a:xfrm>
            <a:off x="3550920" y="4387850"/>
            <a:ext cx="18332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charset="0"/>
                <a:cs typeface="Calibri" panose="020F0502020204030204" charset="0"/>
              </a:rPr>
              <a:t>Overview</a:t>
            </a:r>
            <a:endParaRPr lang="en-US" sz="16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2" name="TextBox 21">
            <a:hlinkClick r:id="" action="ppaction://hlinkshowjump?jump=firstslide"/>
          </p:cNvPr>
          <p:cNvSpPr txBox="1"/>
          <p:nvPr/>
        </p:nvSpPr>
        <p:spPr>
          <a:xfrm>
            <a:off x="5365115" y="3894455"/>
            <a:ext cx="14827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charset="0"/>
                <a:cs typeface="Calibri" panose="020F0502020204030204" charset="0"/>
              </a:rPr>
              <a:t>Home</a:t>
            </a:r>
            <a:endParaRPr lang="en-US" sz="16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3" name="TextBox 22">
            <a:hlinkClick r:id="rId1" action="ppaction://hlinksldjump"/>
          </p:cNvPr>
          <p:cNvSpPr txBox="1"/>
          <p:nvPr/>
        </p:nvSpPr>
        <p:spPr>
          <a:xfrm>
            <a:off x="6943090" y="4387850"/>
            <a:ext cx="20218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charset="0"/>
                <a:cs typeface="Calibri" panose="020F0502020204030204" charset="0"/>
              </a:rPr>
              <a:t>Motivation</a:t>
            </a:r>
            <a:endParaRPr lang="en-US" sz="16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4" name="TextBox 23">
            <a:hlinkClick r:id="rId2" action="ppaction://hlinksldjump"/>
          </p:cNvPr>
          <p:cNvSpPr txBox="1"/>
          <p:nvPr/>
        </p:nvSpPr>
        <p:spPr>
          <a:xfrm>
            <a:off x="7648575" y="5828030"/>
            <a:ext cx="16719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charset="0"/>
                <a:cs typeface="Calibri" panose="020F0502020204030204" charset="0"/>
              </a:rPr>
              <a:t>Results</a:t>
            </a:r>
            <a:endParaRPr lang="en-US" sz="16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1058" y="928922"/>
            <a:ext cx="1219200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n-US" sz="26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Efficient software for sediment yield</a:t>
            </a:r>
            <a:r>
              <a:rPr lang="en-US" sz="26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 minimization by afforestation</a:t>
            </a:r>
            <a:endParaRPr lang="en-US" sz="2600" dirty="0">
              <a:latin typeface="Calibri" panose="020F0502020204030204" charset="0"/>
              <a:ea typeface="Cambria" panose="02040503050406030204" pitchFamily="18" charset="0"/>
              <a:cs typeface="Calibri" panose="020F0502020204030204" charset="0"/>
            </a:endParaRPr>
          </a:p>
        </p:txBody>
      </p:sp>
      <p:sp>
        <p:nvSpPr>
          <p:cNvPr id="2" name="TextBox 24"/>
          <p:cNvSpPr txBox="1"/>
          <p:nvPr/>
        </p:nvSpPr>
        <p:spPr>
          <a:xfrm>
            <a:off x="605367" y="1544532"/>
            <a:ext cx="1122849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600" b="1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Grethell Castillo Reyes</a:t>
            </a:r>
            <a:r>
              <a:rPr lang="en-US" sz="1600" baseline="300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1,2</a:t>
            </a:r>
            <a:r>
              <a:rPr lang="en-US" sz="16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, René Estrella</a:t>
            </a:r>
            <a:r>
              <a:rPr lang="en-US" sz="1600" baseline="300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3</a:t>
            </a:r>
            <a:r>
              <a:rPr lang="en-US" sz="16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, Karen Gabriels</a:t>
            </a:r>
            <a:r>
              <a:rPr lang="es-ES" altLang="en-US" sz="1600" baseline="300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2</a:t>
            </a:r>
            <a:r>
              <a:rPr lang="en-US" sz="16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,  Jos Van Orshoven</a:t>
            </a:r>
            <a:r>
              <a:rPr lang="es-ES" altLang="en-US" sz="1600" baseline="300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2</a:t>
            </a:r>
            <a:r>
              <a:rPr lang="en-US" sz="16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,  Floris Abrams</a:t>
            </a:r>
            <a:r>
              <a:rPr lang="es-ES" altLang="en-US" sz="1600" baseline="300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2</a:t>
            </a:r>
            <a:r>
              <a:rPr lang="en-US" sz="16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, Dirk Roose</a:t>
            </a:r>
            <a:r>
              <a:rPr lang="en-US" sz="1600" baseline="300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2</a:t>
            </a:r>
            <a:endParaRPr lang="en-US" sz="1600" baseline="30000" dirty="0">
              <a:latin typeface="Calibri" panose="020F0502020204030204" charset="0"/>
              <a:ea typeface="Cambria" panose="02040503050406030204" pitchFamily="18" charset="0"/>
              <a:cs typeface="Calibri" panose="020F0502020204030204" charset="0"/>
            </a:endParaRPr>
          </a:p>
        </p:txBody>
      </p:sp>
      <p:sp>
        <p:nvSpPr>
          <p:cNvPr id="3" name="TextBox 24"/>
          <p:cNvSpPr txBox="1"/>
          <p:nvPr/>
        </p:nvSpPr>
        <p:spPr>
          <a:xfrm>
            <a:off x="454025" y="2006600"/>
            <a:ext cx="115316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400" baseline="300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1</a:t>
            </a:r>
            <a:r>
              <a:rPr lang="en-US" sz="14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University of Informatic Sciences, Cuba (gcreyes@uci.cu)</a:t>
            </a:r>
            <a:endParaRPr lang="en-US" sz="1400" dirty="0">
              <a:latin typeface="Calibri" panose="020F0502020204030204" charset="0"/>
              <a:ea typeface="Cambria" panose="02040503050406030204" pitchFamily="18" charset="0"/>
              <a:cs typeface="Calibri" panose="020F0502020204030204" charset="0"/>
            </a:endParaRPr>
          </a:p>
          <a:p>
            <a:pPr algn="ctr"/>
            <a:r>
              <a:rPr lang="en-US" sz="14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1400" baseline="300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  <a:sym typeface="+mn-ea"/>
              </a:rPr>
              <a:t>2</a:t>
            </a:r>
            <a:r>
              <a:rPr lang="en-US" sz="14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  <a:sym typeface="+mn-ea"/>
              </a:rPr>
              <a:t>KU Leuven, Belgium</a:t>
            </a:r>
            <a:r>
              <a:rPr lang="en-US" sz="14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endParaRPr lang="en-US" sz="1400" dirty="0">
              <a:latin typeface="Calibri" panose="020F0502020204030204" charset="0"/>
              <a:ea typeface="Cambria" panose="02040503050406030204" pitchFamily="18" charset="0"/>
              <a:cs typeface="Calibri" panose="020F0502020204030204" charset="0"/>
            </a:endParaRPr>
          </a:p>
          <a:p>
            <a:pPr algn="ctr"/>
            <a:r>
              <a:rPr lang="en-US" sz="1400" baseline="300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3</a:t>
            </a:r>
            <a:r>
              <a:rPr lang="en-US" sz="14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University of Cuenca, Ecuador</a:t>
            </a:r>
            <a:endParaRPr lang="en-US" sz="1400" dirty="0">
              <a:latin typeface="Calibri" panose="020F0502020204030204" charset="0"/>
              <a:ea typeface="Cambria" panose="02040503050406030204" pitchFamily="18" charset="0"/>
              <a:cs typeface="Calibri" panose="020F0502020204030204" charset="0"/>
            </a:endParaRPr>
          </a:p>
        </p:txBody>
      </p:sp>
      <p:pic>
        <p:nvPicPr>
          <p:cNvPr id="26" name="Picture 25" descr="KULeuven-logo-20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4840" y="-215265"/>
            <a:ext cx="1088390" cy="968375"/>
          </a:xfrm>
          <a:prstGeom prst="rect">
            <a:avLst/>
          </a:prstGeom>
        </p:spPr>
      </p:pic>
      <p:pic>
        <p:nvPicPr>
          <p:cNvPr id="28" name="Picture 27" descr="Logotipo_UC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5160" y="5080"/>
            <a:ext cx="1087120" cy="418465"/>
          </a:xfrm>
          <a:prstGeom prst="rect">
            <a:avLst/>
          </a:prstGeom>
        </p:spPr>
      </p:pic>
      <p:pic>
        <p:nvPicPr>
          <p:cNvPr id="29" name="Picture 28" descr="2023_04_EGU_G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8930" y="4445"/>
            <a:ext cx="1525905" cy="50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" name="Rectangles 61"/>
          <p:cNvSpPr/>
          <p:nvPr/>
        </p:nvSpPr>
        <p:spPr>
          <a:xfrm>
            <a:off x="-5715" y="6384925"/>
            <a:ext cx="12207240" cy="4895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40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73" name="Picture 72" descr="KULeuven-logo-20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4840" y="-215265"/>
            <a:ext cx="1088390" cy="968375"/>
          </a:xfrm>
          <a:prstGeom prst="rect">
            <a:avLst/>
          </a:prstGeom>
        </p:spPr>
      </p:pic>
      <p:pic>
        <p:nvPicPr>
          <p:cNvPr id="74" name="Picture 73" descr="Logotipo_UC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160" y="5080"/>
            <a:ext cx="1087120" cy="418465"/>
          </a:xfrm>
          <a:prstGeom prst="rect">
            <a:avLst/>
          </a:prstGeom>
        </p:spPr>
      </p:pic>
      <p:pic>
        <p:nvPicPr>
          <p:cNvPr id="75" name="Picture 74" descr="2023_04_EGU_G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930" y="4445"/>
            <a:ext cx="1525905" cy="50800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9130665" y="6451600"/>
            <a:ext cx="1456690" cy="3549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8" name="TextBox 20"/>
          <p:cNvSpPr txBox="1"/>
          <p:nvPr/>
        </p:nvSpPr>
        <p:spPr>
          <a:xfrm>
            <a:off x="9206865" y="6487160"/>
            <a:ext cx="130302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Implementation</a:t>
            </a:r>
            <a:endParaRPr lang="en-US" sz="13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445770" y="1403985"/>
            <a:ext cx="522986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Wingdings" panose="05000000000000000000" charset="0"/>
              <a:buNone/>
            </a:pPr>
            <a:r>
              <a:rPr lang="es-ES" b="1">
                <a:latin typeface="Calibri" panose="020F0502020204030204" charset="0"/>
                <a:cs typeface="Calibri" panose="020F0502020204030204" charset="0"/>
              </a:rPr>
              <a:t>Re</a:t>
            </a:r>
            <a:r>
              <a:rPr lang="en-US" b="1">
                <a:latin typeface="Calibri" panose="020F0502020204030204" charset="0"/>
                <a:cs typeface="Calibri" panose="020F0502020204030204" charset="0"/>
              </a:rPr>
              <a:t>-using the ranking:</a:t>
            </a:r>
            <a:endParaRPr b="1"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 algn="l">
              <a:buFont typeface="Wingdings" panose="05000000000000000000" charset="0"/>
              <a:buChar char="§"/>
            </a:pPr>
            <a:endParaRPr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 algn="l">
              <a:buFont typeface="Wingdings" panose="05000000000000000000" charset="0"/>
              <a:buChar char="§"/>
            </a:pPr>
            <a:r>
              <a:rPr>
                <a:latin typeface="Calibri" panose="020F0502020204030204" charset="0"/>
                <a:cs typeface="Calibri" panose="020F0502020204030204" charset="0"/>
              </a:rPr>
              <a:t>In subsequent iterations the top of the ranking cells consists of</a:t>
            </a:r>
            <a:r>
              <a:rPr lang="es-ES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es-ES">
                <a:latin typeface="Calibri" panose="020F0502020204030204" charset="0"/>
                <a:cs typeface="Calibri" panose="020F0502020204030204" charset="0"/>
              </a:rPr>
              <a:t>(almost) </a:t>
            </a:r>
            <a:r>
              <a:rPr>
                <a:latin typeface="Calibri" panose="020F0502020204030204" charset="0"/>
                <a:cs typeface="Calibri" panose="020F0502020204030204" charset="0"/>
              </a:rPr>
              <a:t>the same cells</a:t>
            </a:r>
            <a:r>
              <a:rPr lang="es-ES">
                <a:latin typeface="Calibri" panose="020F0502020204030204" charset="0"/>
                <a:cs typeface="Calibri" panose="020F0502020204030204" charset="0"/>
              </a:rPr>
              <a:t>. </a:t>
            </a:r>
            <a:endParaRPr lang="es-ES"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 algn="l">
              <a:buFont typeface="Wingdings" panose="05000000000000000000" charset="0"/>
              <a:buChar char="§"/>
            </a:pPr>
            <a:endParaRPr lang="es-ES"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 algn="l">
              <a:buFont typeface="Wingdings" panose="05000000000000000000" charset="0"/>
              <a:buChar char="§"/>
            </a:pPr>
            <a:r>
              <a:rPr lang="es-ES">
                <a:latin typeface="Calibri" panose="020F0502020204030204" charset="0"/>
                <a:cs typeface="Calibri" panose="020F0502020204030204" charset="0"/>
              </a:rPr>
              <a:t>A-CAMF only calculates the complete ranking </a:t>
            </a:r>
            <a:r>
              <a:rPr lang="en-US" altLang="es-ES">
                <a:latin typeface="Calibri" panose="020F0502020204030204" charset="0"/>
                <a:cs typeface="Calibri" panose="020F0502020204030204" charset="0"/>
              </a:rPr>
              <a:t>every </a:t>
            </a:r>
            <a:r>
              <a:rPr lang="en-US" altLang="es-ES" i="1">
                <a:latin typeface="Calibri" panose="020F0502020204030204" charset="0"/>
                <a:cs typeface="Calibri" panose="020F0502020204030204" charset="0"/>
              </a:rPr>
              <a:t>K</a:t>
            </a:r>
            <a:r>
              <a:rPr lang="en-US" altLang="es-ES">
                <a:latin typeface="Calibri" panose="020F0502020204030204" charset="0"/>
                <a:cs typeface="Calibri" panose="020F0502020204030204" charset="0"/>
              </a:rPr>
              <a:t> iterations</a:t>
            </a:r>
            <a:r>
              <a:rPr lang="es-ES">
                <a:latin typeface="Calibri" panose="020F0502020204030204" charset="0"/>
                <a:cs typeface="Calibri" panose="020F0502020204030204" charset="0"/>
              </a:rPr>
              <a:t>.</a:t>
            </a:r>
            <a:endParaRPr lang="es-ES"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 algn="l">
              <a:buFont typeface="Wingdings" panose="05000000000000000000" charset="0"/>
              <a:buChar char="§"/>
            </a:pPr>
            <a:endParaRPr lang="es-ES"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 algn="l">
              <a:buFont typeface="Wingdings" panose="05000000000000000000" charset="0"/>
              <a:buChar char="§"/>
            </a:pPr>
            <a:r>
              <a:rPr lang="es-ES">
                <a:latin typeface="Calibri" panose="020F0502020204030204" charset="0"/>
                <a:cs typeface="Calibri" panose="020F0502020204030204" charset="0"/>
              </a:rPr>
              <a:t>In intermediate iterations </a:t>
            </a:r>
            <a:r>
              <a:rPr lang="en-US" altLang="es-ES">
                <a:latin typeface="Calibri" panose="020F0502020204030204" charset="0"/>
                <a:cs typeface="Calibri" panose="020F0502020204030204" charset="0"/>
              </a:rPr>
              <a:t>it </a:t>
            </a:r>
            <a:r>
              <a:rPr lang="es-ES">
                <a:latin typeface="Calibri" panose="020F0502020204030204" charset="0"/>
                <a:cs typeface="Calibri" panose="020F0502020204030204" charset="0"/>
              </a:rPr>
              <a:t>compute</a:t>
            </a:r>
            <a:r>
              <a:rPr lang="en-US" altLang="es-ES">
                <a:latin typeface="Calibri" panose="020F0502020204030204" charset="0"/>
                <a:cs typeface="Calibri" panose="020F0502020204030204" charset="0"/>
              </a:rPr>
              <a:t>s</a:t>
            </a:r>
            <a:r>
              <a:rPr lang="es-ES">
                <a:latin typeface="Calibri" panose="020F0502020204030204" charset="0"/>
                <a:cs typeface="Calibri" panose="020F0502020204030204" charset="0"/>
              </a:rPr>
              <a:t> only the effect of afforesting a cell for the cells in the “top </a:t>
            </a:r>
            <a:r>
              <a:rPr lang="en-US" altLang="es-ES" i="1">
                <a:latin typeface="Calibri" panose="020F0502020204030204" charset="0"/>
                <a:cs typeface="Calibri" panose="020F0502020204030204" charset="0"/>
              </a:rPr>
              <a:t>N</a:t>
            </a:r>
            <a:r>
              <a:rPr lang="es-ES">
                <a:latin typeface="Calibri" panose="020F0502020204030204" charset="0"/>
                <a:cs typeface="Calibri" panose="020F0502020204030204" charset="0"/>
              </a:rPr>
              <a:t>” of</a:t>
            </a:r>
            <a:r>
              <a:rPr lang="en-US" altLang="es-ES">
                <a:latin typeface="Calibri" panose="020F0502020204030204" charset="0"/>
                <a:cs typeface="Calibri" panose="020F0502020204030204" charset="0"/>
              </a:rPr>
              <a:t> the</a:t>
            </a:r>
            <a:r>
              <a:rPr lang="es-ES">
                <a:latin typeface="Calibri" panose="020F0502020204030204" charset="0"/>
                <a:cs typeface="Calibri" panose="020F0502020204030204" charset="0"/>
              </a:rPr>
              <a:t> complete ranking. </a:t>
            </a:r>
            <a:endParaRPr lang="es-ES"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 algn="l">
              <a:buFont typeface="Wingdings" panose="05000000000000000000" charset="0"/>
              <a:buChar char="§"/>
            </a:pPr>
            <a:endParaRPr lang="es-ES"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 algn="l">
              <a:buFont typeface="Wingdings" panose="05000000000000000000" charset="0"/>
              <a:buChar char="§"/>
            </a:pPr>
            <a:r>
              <a:rPr lang="en-US">
                <a:latin typeface="Calibri" panose="020F0502020204030204" charset="0"/>
                <a:cs typeface="Calibri" panose="020F0502020204030204" charset="0"/>
                <a:sym typeface="+mn-ea"/>
              </a:rPr>
              <a:t>A tuning process was implemented, aiming at a compromise between accuracy and computational cost.</a:t>
            </a:r>
            <a:endParaRPr lang="en-US"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 algn="l">
              <a:buFont typeface="Wingdings" panose="05000000000000000000" charset="0"/>
              <a:buChar char="§"/>
            </a:pPr>
            <a:endParaRPr lang="es-ES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4" name="Rounded Rectangle 63">
            <a:hlinkClick r:id="rId4" action="ppaction://hlinksldjump"/>
          </p:cNvPr>
          <p:cNvSpPr/>
          <p:nvPr/>
        </p:nvSpPr>
        <p:spPr>
          <a:xfrm>
            <a:off x="6001385" y="6458585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2" name="TextBox 20">
            <a:hlinkClick r:id="rId4" action="ppaction://hlinksldjump"/>
          </p:cNvPr>
          <p:cNvSpPr txBox="1"/>
          <p:nvPr/>
        </p:nvSpPr>
        <p:spPr>
          <a:xfrm>
            <a:off x="6003290" y="6494145"/>
            <a:ext cx="134493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latin typeface="Calibri" panose="020F0502020204030204" charset="0"/>
                <a:cs typeface="Calibri" panose="020F0502020204030204" charset="0"/>
              </a:rPr>
              <a:t>Overview</a:t>
            </a:r>
            <a:endParaRPr 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TextBox 24"/>
          <p:cNvSpPr txBox="1"/>
          <p:nvPr/>
        </p:nvSpPr>
        <p:spPr>
          <a:xfrm>
            <a:off x="-1058" y="709847"/>
            <a:ext cx="1219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s-ES" sz="24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Implementation</a:t>
            </a:r>
            <a:endParaRPr lang="en-US" altLang="es-ES" sz="2400" dirty="0">
              <a:latin typeface="Calibri" panose="020F0502020204030204" charset="0"/>
              <a:ea typeface="Cambria" panose="02040503050406030204" pitchFamily="18" charset="0"/>
              <a:cs typeface="Calibri" panose="020F050202020403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3990" y="2234565"/>
            <a:ext cx="4391025" cy="3086100"/>
          </a:xfrm>
          <a:prstGeom prst="rect">
            <a:avLst/>
          </a:prstGeom>
        </p:spPr>
      </p:pic>
      <p:sp>
        <p:nvSpPr>
          <p:cNvPr id="153" name="Rounded Rectangle 152">
            <a:hlinkClick r:id="rId6" action="ppaction://hlinksldjump"/>
          </p:cNvPr>
          <p:cNvSpPr/>
          <p:nvPr/>
        </p:nvSpPr>
        <p:spPr>
          <a:xfrm>
            <a:off x="4435475" y="6461760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4" name="TextBox 20">
            <a:hlinkClick r:id="rId6" action="ppaction://hlinksldjump"/>
          </p:cNvPr>
          <p:cNvSpPr txBox="1"/>
          <p:nvPr/>
        </p:nvSpPr>
        <p:spPr>
          <a:xfrm>
            <a:off x="4494530" y="6489065"/>
            <a:ext cx="127762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s-ES" altLang="en-US" sz="1300" b="1" dirty="0">
                <a:latin typeface="Calibri" panose="020F0502020204030204" charset="0"/>
                <a:cs typeface="Calibri" panose="020F0502020204030204" charset="0"/>
              </a:rPr>
              <a:t>Home</a:t>
            </a:r>
            <a:endParaRPr lang="es-ES" alt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1" name="Rounded Rectangle 150">
            <a:hlinkClick r:id="rId7" action="ppaction://hlinksldjump"/>
          </p:cNvPr>
          <p:cNvSpPr/>
          <p:nvPr/>
        </p:nvSpPr>
        <p:spPr>
          <a:xfrm>
            <a:off x="10698480" y="6442075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2" name="TextBox 20">
            <a:hlinkClick r:id="rId7" action="ppaction://hlinksldjump"/>
          </p:cNvPr>
          <p:cNvSpPr txBox="1"/>
          <p:nvPr/>
        </p:nvSpPr>
        <p:spPr>
          <a:xfrm>
            <a:off x="10813415" y="6468110"/>
            <a:ext cx="123825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latin typeface="Calibri" panose="020F0502020204030204" charset="0"/>
                <a:cs typeface="Calibri" panose="020F0502020204030204" charset="0"/>
              </a:rPr>
              <a:t>Results</a:t>
            </a:r>
            <a:endParaRPr 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" name="Rounded Rectangle 9">
            <a:hlinkClick r:id="rId8" action="ppaction://hlinksldjump"/>
          </p:cNvPr>
          <p:cNvSpPr/>
          <p:nvPr/>
        </p:nvSpPr>
        <p:spPr>
          <a:xfrm>
            <a:off x="7566025" y="6458585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2" name="TextBox 20">
            <a:hlinkClick r:id="rId8" action="ppaction://hlinksldjump"/>
          </p:cNvPr>
          <p:cNvSpPr txBox="1"/>
          <p:nvPr/>
        </p:nvSpPr>
        <p:spPr>
          <a:xfrm>
            <a:off x="7625080" y="6485890"/>
            <a:ext cx="127762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latin typeface="Calibri" panose="020F0502020204030204" charset="0"/>
                <a:cs typeface="Calibri" panose="020F0502020204030204" charset="0"/>
              </a:rPr>
              <a:t>Motivation</a:t>
            </a:r>
            <a:endParaRPr 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" name="Rectangles 61"/>
          <p:cNvSpPr/>
          <p:nvPr/>
        </p:nvSpPr>
        <p:spPr>
          <a:xfrm>
            <a:off x="-5715" y="6384925"/>
            <a:ext cx="12207240" cy="4895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40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73" name="Picture 72" descr="KULeuven-logo-20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4840" y="-215265"/>
            <a:ext cx="1088390" cy="968375"/>
          </a:xfrm>
          <a:prstGeom prst="rect">
            <a:avLst/>
          </a:prstGeom>
        </p:spPr>
      </p:pic>
      <p:pic>
        <p:nvPicPr>
          <p:cNvPr id="74" name="Picture 73" descr="Logotipo_UC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160" y="5080"/>
            <a:ext cx="1087120" cy="418465"/>
          </a:xfrm>
          <a:prstGeom prst="rect">
            <a:avLst/>
          </a:prstGeom>
        </p:spPr>
      </p:pic>
      <p:pic>
        <p:nvPicPr>
          <p:cNvPr id="75" name="Picture 74" descr="2023_04_EGU_G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930" y="4445"/>
            <a:ext cx="1525905" cy="508000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10698480" y="6442075"/>
            <a:ext cx="1456690" cy="354965"/>
          </a:xfrm>
          <a:prstGeom prst="round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0" name="TextBox 20"/>
          <p:cNvSpPr txBox="1"/>
          <p:nvPr/>
        </p:nvSpPr>
        <p:spPr>
          <a:xfrm>
            <a:off x="10813415" y="6468110"/>
            <a:ext cx="123825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Results</a:t>
            </a:r>
            <a:endParaRPr lang="en-US" sz="13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25" y="1395730"/>
            <a:ext cx="6099810" cy="448183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12725" y="5883275"/>
            <a:ext cx="5788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300">
                <a:latin typeface="Calibri" panose="020F0502020204030204" charset="0"/>
                <a:cs typeface="Calibri" panose="020F0502020204030204" charset="0"/>
              </a:rPr>
              <a:t>Figure. Digital Elevation Model of the Tabacay catchment and its location in Ecuador. It consists of 355 x 356 cells of 30m x 30m.</a:t>
            </a:r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4" name="Rounded Rectangle 63">
            <a:hlinkClick r:id="rId5" action="ppaction://hlinksldjump"/>
          </p:cNvPr>
          <p:cNvSpPr/>
          <p:nvPr/>
        </p:nvSpPr>
        <p:spPr>
          <a:xfrm>
            <a:off x="6001385" y="6458585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2" name="TextBox 20">
            <a:hlinkClick r:id="rId5" action="ppaction://hlinksldjump"/>
          </p:cNvPr>
          <p:cNvSpPr txBox="1"/>
          <p:nvPr/>
        </p:nvSpPr>
        <p:spPr>
          <a:xfrm>
            <a:off x="6003290" y="6485890"/>
            <a:ext cx="134493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latin typeface="Calibri" panose="020F0502020204030204" charset="0"/>
                <a:cs typeface="Calibri" panose="020F0502020204030204" charset="0"/>
              </a:rPr>
              <a:t>Overview</a:t>
            </a:r>
            <a:endParaRPr 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5650" y="1360805"/>
            <a:ext cx="3884295" cy="4122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2700" y="4765040"/>
            <a:ext cx="2605405" cy="58801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6975475" y="5480050"/>
            <a:ext cx="496697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300">
                <a:latin typeface="Calibri" panose="020F0502020204030204" charset="0"/>
                <a:cs typeface="Calibri" panose="020F0502020204030204" charset="0"/>
              </a:rPr>
              <a:t>Figure. Spatial coincidence of the afforested cells by CAMF-MDF and A-CAMF. Afforestation of 10% of the candidate cells in the Tabacay catchment</a:t>
            </a:r>
            <a:r>
              <a:rPr lang="es-ES" altLang="en-US" sz="130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1300">
                <a:latin typeface="Calibri" panose="020F0502020204030204" charset="0"/>
                <a:cs typeface="Calibri" panose="020F0502020204030204" charset="0"/>
              </a:rPr>
              <a:t>when both algorithmic accelerations are active with</a:t>
            </a:r>
            <a:r>
              <a:rPr lang="es-ES" altLang="en-US" sz="1300">
                <a:latin typeface="Calibri" panose="020F0502020204030204" charset="0"/>
                <a:cs typeface="Calibri" panose="020F0502020204030204" charset="0"/>
              </a:rPr>
              <a:t> T</a:t>
            </a:r>
            <a:r>
              <a:rPr lang="en-US" altLang="en-US" sz="1300">
                <a:latin typeface="Calibri" panose="020F0502020204030204" charset="0"/>
                <a:cs typeface="Calibri" panose="020F0502020204030204" charset="0"/>
              </a:rPr>
              <a:t>=0.1,</a:t>
            </a:r>
            <a:r>
              <a:rPr lang="en-US" sz="130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s-ES" altLang="en-US" sz="1300">
                <a:latin typeface="Calibri" panose="020F0502020204030204" charset="0"/>
                <a:cs typeface="Calibri" panose="020F0502020204030204" charset="0"/>
              </a:rPr>
              <a:t>K</a:t>
            </a:r>
            <a:r>
              <a:rPr lang="en-US" sz="1300">
                <a:latin typeface="Calibri" panose="020F0502020204030204" charset="0"/>
                <a:cs typeface="Calibri" panose="020F0502020204030204" charset="0"/>
              </a:rPr>
              <a:t> = 20 and </a:t>
            </a:r>
            <a:r>
              <a:rPr lang="es-ES" altLang="en-US" sz="1300">
                <a:latin typeface="Calibri" panose="020F0502020204030204" charset="0"/>
                <a:cs typeface="Calibri" panose="020F0502020204030204" charset="0"/>
              </a:rPr>
              <a:t>N</a:t>
            </a:r>
            <a:r>
              <a:rPr lang="en-US" sz="1300">
                <a:latin typeface="Calibri" panose="020F0502020204030204" charset="0"/>
                <a:cs typeface="Calibri" panose="020F0502020204030204" charset="0"/>
              </a:rPr>
              <a:t> = 1500. </a:t>
            </a:r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-1058" y="709847"/>
            <a:ext cx="1219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s-ES" sz="24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Results</a:t>
            </a:r>
            <a:endParaRPr lang="en-US" altLang="es-ES" sz="2400" dirty="0">
              <a:latin typeface="Calibri" panose="020F0502020204030204" charset="0"/>
              <a:ea typeface="Cambria" panose="02040503050406030204" pitchFamily="18" charset="0"/>
              <a:cs typeface="Calibri" panose="020F0502020204030204" charset="0"/>
            </a:endParaRPr>
          </a:p>
        </p:txBody>
      </p:sp>
      <p:sp>
        <p:nvSpPr>
          <p:cNvPr id="153" name="Rounded Rectangle 152">
            <a:hlinkClick r:id="rId8" action="ppaction://hlinksldjump"/>
          </p:cNvPr>
          <p:cNvSpPr/>
          <p:nvPr/>
        </p:nvSpPr>
        <p:spPr>
          <a:xfrm>
            <a:off x="4435475" y="6461760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4" name="TextBox 20">
            <a:hlinkClick r:id="rId8" action="ppaction://hlinksldjump"/>
          </p:cNvPr>
          <p:cNvSpPr txBox="1"/>
          <p:nvPr/>
        </p:nvSpPr>
        <p:spPr>
          <a:xfrm>
            <a:off x="4494530" y="6489065"/>
            <a:ext cx="127762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s-ES" altLang="en-US" sz="1300" b="1" dirty="0">
                <a:latin typeface="Calibri" panose="020F0502020204030204" charset="0"/>
                <a:cs typeface="Calibri" panose="020F0502020204030204" charset="0"/>
              </a:rPr>
              <a:t>Home</a:t>
            </a:r>
            <a:endParaRPr lang="es-ES" alt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9" name="Rounded Rectangle 8">
            <a:hlinkClick r:id="rId9" action="ppaction://hlinksldjump"/>
          </p:cNvPr>
          <p:cNvSpPr/>
          <p:nvPr/>
        </p:nvSpPr>
        <p:spPr>
          <a:xfrm>
            <a:off x="7566025" y="6458585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TextBox 20">
            <a:hlinkClick r:id="rId9" action="ppaction://hlinksldjump"/>
          </p:cNvPr>
          <p:cNvSpPr txBox="1"/>
          <p:nvPr/>
        </p:nvSpPr>
        <p:spPr>
          <a:xfrm>
            <a:off x="7625080" y="6485890"/>
            <a:ext cx="127762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latin typeface="Calibri" panose="020F0502020204030204" charset="0"/>
                <a:cs typeface="Calibri" panose="020F0502020204030204" charset="0"/>
              </a:rPr>
              <a:t>Motivation</a:t>
            </a:r>
            <a:endParaRPr 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2" name="Rounded Rectangle 11">
            <a:hlinkClick r:id="rId10" action="ppaction://hlinksldjump"/>
          </p:cNvPr>
          <p:cNvSpPr/>
          <p:nvPr/>
        </p:nvSpPr>
        <p:spPr>
          <a:xfrm>
            <a:off x="9130030" y="6451600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3" name="TextBox 20">
            <a:hlinkClick r:id="rId10" action="ppaction://hlinksldjump"/>
          </p:cNvPr>
          <p:cNvSpPr txBox="1"/>
          <p:nvPr/>
        </p:nvSpPr>
        <p:spPr>
          <a:xfrm>
            <a:off x="9206865" y="6478905"/>
            <a:ext cx="130302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latin typeface="Calibri" panose="020F0502020204030204" charset="0"/>
                <a:cs typeface="Calibri" panose="020F0502020204030204" charset="0"/>
              </a:rPr>
              <a:t>Implementation</a:t>
            </a:r>
            <a:endParaRPr 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" name="Rectangles 61"/>
          <p:cNvSpPr/>
          <p:nvPr/>
        </p:nvSpPr>
        <p:spPr>
          <a:xfrm>
            <a:off x="-5715" y="6384925"/>
            <a:ext cx="12207240" cy="4895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40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73" name="Picture 72" descr="KULeuven-logo-20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4840" y="-215265"/>
            <a:ext cx="1088390" cy="968375"/>
          </a:xfrm>
          <a:prstGeom prst="rect">
            <a:avLst/>
          </a:prstGeom>
        </p:spPr>
      </p:pic>
      <p:pic>
        <p:nvPicPr>
          <p:cNvPr id="74" name="Picture 73" descr="Logotipo_UC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160" y="5080"/>
            <a:ext cx="1087120" cy="418465"/>
          </a:xfrm>
          <a:prstGeom prst="rect">
            <a:avLst/>
          </a:prstGeom>
        </p:spPr>
      </p:pic>
      <p:pic>
        <p:nvPicPr>
          <p:cNvPr id="75" name="Picture 74" descr="2023_04_EGU_G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930" y="4445"/>
            <a:ext cx="1525905" cy="508000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10696575" y="6436360"/>
            <a:ext cx="1456690" cy="354965"/>
          </a:xfrm>
          <a:prstGeom prst="round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0" name="TextBox 20"/>
          <p:cNvSpPr txBox="1"/>
          <p:nvPr/>
        </p:nvSpPr>
        <p:spPr>
          <a:xfrm>
            <a:off x="10813415" y="6468110"/>
            <a:ext cx="123825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Results</a:t>
            </a:r>
            <a:endParaRPr lang="en-US" sz="13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3"/>
              <p:cNvSpPr txBox="1"/>
              <p:nvPr/>
            </p:nvSpPr>
            <p:spPr>
              <a:xfrm>
                <a:off x="4824730" y="3982720"/>
                <a:ext cx="3073400" cy="895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en-US" sz="1300">
                    <a:latin typeface="Calibri" panose="020F0502020204030204" charset="0"/>
                    <a:cs typeface="Calibri" panose="020F0502020204030204" charset="0"/>
                  </a:rPr>
                  <a:t>Figure. </a:t>
                </a:r>
                <a:r>
                  <a:rPr lang="en-US" sz="1300" b="1">
                    <a:latin typeface="Calibri" panose="020F0502020204030204" charset="0"/>
                    <a:cs typeface="Calibri" panose="020F0502020204030204" charset="0"/>
                  </a:rPr>
                  <a:t>Speedup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sz="13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𝑺</m:t>
                        </m:r>
                      </m:e>
                      <m:sub>
                        <m:r>
                          <a:rPr lang="en-US" sz="13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sz="1300" b="1">
                    <a:latin typeface="Calibri" panose="020F0502020204030204" charset="0"/>
                    <a:cs typeface="Calibri" panose="020F0502020204030204" charset="0"/>
                  </a:rPr>
                  <a:t> of CAMF-MFD</a:t>
                </a:r>
                <a:r>
                  <a:rPr lang="en-US" sz="1300">
                    <a:latin typeface="Calibri" panose="020F0502020204030204" charset="0"/>
                    <a:cs typeface="Calibri" panose="020F0502020204030204" charset="0"/>
                  </a:rPr>
                  <a:t> (one iteration) for the Tabacay data-sets. Small: </a:t>
                </a:r>
                <a:r>
                  <a:rPr lang="es-ES" altLang="en-US" sz="1300">
                    <a:latin typeface="Calibri" panose="020F0502020204030204" charset="0"/>
                    <a:cs typeface="Calibri" panose="020F0502020204030204" charset="0"/>
                  </a:rPr>
                  <a:t>1</a:t>
                </a:r>
                <a:r>
                  <a:rPr lang="en-US" altLang="en-US" sz="1300">
                    <a:latin typeface="Calibri" panose="020F0502020204030204" charset="0"/>
                    <a:cs typeface="Calibri" panose="020F0502020204030204" charset="0"/>
                  </a:rPr>
                  <a:t>/16</a:t>
                </a:r>
                <a:r>
                  <a:rPr lang="en-US" sz="1300">
                    <a:latin typeface="Calibri" panose="020F0502020204030204" charset="0"/>
                    <a:cs typeface="Calibri" panose="020F0502020204030204" charset="0"/>
                  </a:rPr>
                  <a:t> of the original data-set; Intermediate: 1/4 of the original data-set.</a:t>
                </a:r>
                <a:endParaRPr lang="en-US" sz="1300">
                  <a:latin typeface="Calibri" panose="020F0502020204030204" charset="0"/>
                  <a:cs typeface="Calibri" panose="020F0502020204030204" charset="0"/>
                </a:endParaRPr>
              </a:p>
            </p:txBody>
          </p:sp>
        </mc:Choice>
        <mc:Fallback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730" y="3982720"/>
                <a:ext cx="3073400" cy="8953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2455" y="1169670"/>
            <a:ext cx="3195955" cy="2795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8965" y="1205230"/>
            <a:ext cx="3227705" cy="31991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Box 7"/>
              <p:cNvSpPr txBox="1"/>
              <p:nvPr/>
            </p:nvSpPr>
            <p:spPr>
              <a:xfrm>
                <a:off x="8771255" y="4366260"/>
                <a:ext cx="2767330" cy="495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en-US" sz="1300">
                    <a:latin typeface="Calibri" panose="020F0502020204030204" charset="0"/>
                    <a:cs typeface="Calibri" panose="020F0502020204030204" charset="0"/>
                  </a:rPr>
                  <a:t>Figure. </a:t>
                </a:r>
                <a:r>
                  <a:rPr lang="en-US" sz="1300" b="1">
                    <a:latin typeface="Calibri" panose="020F0502020204030204" charset="0"/>
                    <a:cs typeface="Calibri" panose="020F0502020204030204" charset="0"/>
                  </a:rPr>
                  <a:t>Total speedup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sz="13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𝑻𝑺</m:t>
                        </m:r>
                      </m:e>
                      <m:sub>
                        <m:r>
                          <a:rPr lang="en-US" sz="13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𝒑</m:t>
                        </m:r>
                      </m:sub>
                    </m:sSub>
                    <m:r>
                      <a:rPr lang="en-US" sz="1300" b="1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 </m:t>
                    </m:r>
                  </m:oMath>
                </a14:m>
                <a:r>
                  <a:rPr lang="en-US" sz="1300" b="1">
                    <a:latin typeface="Calibri" panose="020F0502020204030204" charset="0"/>
                    <a:cs typeface="Calibri" panose="020F0502020204030204" charset="0"/>
                  </a:rPr>
                  <a:t>of A-CAMF</a:t>
                </a:r>
                <a:r>
                  <a:rPr lang="es-ES" altLang="en-US" sz="1300">
                    <a:latin typeface="Calibri" panose="020F0502020204030204" charset="0"/>
                    <a:cs typeface="Calibri" panose="020F0502020204030204" charset="0"/>
                  </a:rPr>
                  <a:t>.</a:t>
                </a:r>
                <a:r>
                  <a:rPr lang="en-US" sz="1300">
                    <a:latin typeface="Calibri" panose="020F0502020204030204" charset="0"/>
                    <a:cs typeface="Calibri" panose="020F0502020204030204" charset="0"/>
                  </a:rPr>
                  <a:t> </a:t>
                </a:r>
                <a:r>
                  <a:rPr lang="en-US" sz="1300" i="1">
                    <a:latin typeface="Calibri" panose="020F0502020204030204" charset="0"/>
                    <a:cs typeface="Calibri" panose="020F0502020204030204" charset="0"/>
                  </a:rPr>
                  <a:t>K </a:t>
                </a:r>
                <a:r>
                  <a:rPr lang="en-US" sz="1300">
                    <a:latin typeface="Calibri" panose="020F0502020204030204" charset="0"/>
                    <a:cs typeface="Calibri" panose="020F0502020204030204" charset="0"/>
                  </a:rPr>
                  <a:t>= 20 and </a:t>
                </a:r>
                <a:r>
                  <a:rPr lang="en-US" sz="1300" i="1">
                    <a:latin typeface="Calibri" panose="020F0502020204030204" charset="0"/>
                    <a:cs typeface="Calibri" panose="020F0502020204030204" charset="0"/>
                  </a:rPr>
                  <a:t>N</a:t>
                </a:r>
                <a:r>
                  <a:rPr lang="en-US" sz="1300">
                    <a:latin typeface="Calibri" panose="020F0502020204030204" charset="0"/>
                    <a:cs typeface="Calibri" panose="020F0502020204030204" charset="0"/>
                  </a:rPr>
                  <a:t> = 1500.</a:t>
                </a:r>
                <a:endParaRPr lang="en-US" sz="1300">
                  <a:latin typeface="Calibri" panose="020F0502020204030204" charset="0"/>
                  <a:cs typeface="Calibri" panose="020F0502020204030204" charset="0"/>
                </a:endParaRPr>
              </a:p>
            </p:txBody>
          </p:sp>
        </mc:Choice>
        <mc:Fallback>
          <p:sp>
            <p:nvSpPr>
              <p:cNvPr id="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1255" y="4366260"/>
                <a:ext cx="2767330" cy="4953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ounded Rectangle 63">
            <a:hlinkClick r:id="rId8" action="ppaction://hlinksldjump"/>
          </p:cNvPr>
          <p:cNvSpPr/>
          <p:nvPr/>
        </p:nvSpPr>
        <p:spPr>
          <a:xfrm>
            <a:off x="6001385" y="6458585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2" name="TextBox 20">
            <a:hlinkClick r:id="rId8" action="ppaction://hlinksldjump"/>
          </p:cNvPr>
          <p:cNvSpPr txBox="1"/>
          <p:nvPr/>
        </p:nvSpPr>
        <p:spPr>
          <a:xfrm>
            <a:off x="6003290" y="6485890"/>
            <a:ext cx="134493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latin typeface="Calibri" panose="020F0502020204030204" charset="0"/>
                <a:cs typeface="Calibri" panose="020F0502020204030204" charset="0"/>
              </a:rPr>
              <a:t>Overview</a:t>
            </a:r>
            <a:endParaRPr 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-1058" y="709847"/>
            <a:ext cx="1219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s-ES" sz="24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Results</a:t>
            </a:r>
            <a:endParaRPr lang="en-US" altLang="es-ES" sz="2400" dirty="0">
              <a:latin typeface="Calibri" panose="020F0502020204030204" charset="0"/>
              <a:ea typeface="Cambria" panose="02040503050406030204" pitchFamily="18" charset="0"/>
              <a:cs typeface="Calibri" panose="020F05020202040302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36880" y="5219065"/>
            <a:ext cx="11663045" cy="11156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Wingdings" panose="05000000000000000000" charset="0"/>
              <a:buChar char="§"/>
            </a:pPr>
            <a:r>
              <a:rPr lang="en-US"/>
              <a:t>Executing A-CAMF on many cores, with well-chosen parameters can be </a:t>
            </a:r>
            <a:r>
              <a:rPr lang="en-US" b="1"/>
              <a:t>four orders of magnitude</a:t>
            </a:r>
            <a:r>
              <a:rPr lang="en-US"/>
              <a:t> </a:t>
            </a:r>
            <a:r>
              <a:rPr lang="en-US"/>
              <a:t>faster than the original sequential CAMF. </a:t>
            </a:r>
            <a:endParaRPr lang="en-US"/>
          </a:p>
          <a:p>
            <a:pPr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endParaRPr lang="en-US"/>
          </a:p>
          <a:p>
            <a:pPr marL="285750" indent="-285750" algn="l">
              <a:buFont typeface="Wingdings" panose="05000000000000000000" charset="0"/>
              <a:buChar char="§"/>
            </a:pPr>
            <a:r>
              <a:rPr lang="es-ES" altLang="en-US"/>
              <a:t>Including timings of the tuning process </a:t>
            </a:r>
            <a:r>
              <a:rPr lang="en-US">
                <a:latin typeface="Calibri" panose="020F0502020204030204" charset="0"/>
                <a:cs typeface="Calibri" panose="020F0502020204030204" charset="0"/>
                <a:sym typeface="+mn-ea"/>
              </a:rPr>
              <a:t>A-CAMF is substantially faster</a:t>
            </a:r>
            <a:r>
              <a:rPr lang="es-ES" altLang="en-US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>
                <a:latin typeface="Calibri" panose="020F0502020204030204" charset="0"/>
                <a:cs typeface="Calibri" panose="020F0502020204030204" charset="0"/>
                <a:sym typeface="+mn-ea"/>
              </a:rPr>
              <a:t>(with a </a:t>
            </a:r>
            <a:r>
              <a:rPr lang="en-US" b="1">
                <a:latin typeface="Calibri" panose="020F0502020204030204" charset="0"/>
                <a:cs typeface="Calibri" panose="020F0502020204030204" charset="0"/>
                <a:sym typeface="+mn-ea"/>
              </a:rPr>
              <a:t>factor &gt; 100</a:t>
            </a:r>
            <a:r>
              <a:rPr lang="en-US">
                <a:latin typeface="Calibri" panose="020F0502020204030204" charset="0"/>
                <a:cs typeface="Calibri" panose="020F0502020204030204" charset="0"/>
                <a:sym typeface="+mn-ea"/>
              </a:rPr>
              <a:t>) than executing CAMF.</a:t>
            </a:r>
            <a:r>
              <a:rPr lang="es-ES" altLang="en-US"/>
              <a:t> </a:t>
            </a:r>
            <a:endParaRPr lang="es-ES" alt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255" y="1227455"/>
            <a:ext cx="3507105" cy="3119755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998855" y="4362450"/>
            <a:ext cx="314769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300">
                <a:latin typeface="Calibri" panose="020F0502020204030204" charset="0"/>
                <a:cs typeface="Calibri" panose="020F0502020204030204" charset="0"/>
              </a:rPr>
              <a:t>Figure. </a:t>
            </a:r>
            <a:r>
              <a:rPr lang="en-US" sz="1300" b="1">
                <a:latin typeface="Calibri" panose="020F0502020204030204" charset="0"/>
                <a:cs typeface="Calibri" panose="020F0502020204030204" charset="0"/>
              </a:rPr>
              <a:t>Relative </a:t>
            </a:r>
            <a:r>
              <a:rPr lang="es-ES" altLang="en-US" sz="1300" b="1">
                <a:latin typeface="Calibri" panose="020F0502020204030204" charset="0"/>
                <a:cs typeface="Calibri" panose="020F0502020204030204" charset="0"/>
              </a:rPr>
              <a:t>S</a:t>
            </a:r>
            <a:r>
              <a:rPr lang="en-US" sz="1300" b="1">
                <a:latin typeface="Calibri" panose="020F0502020204030204" charset="0"/>
                <a:cs typeface="Calibri" panose="020F0502020204030204" charset="0"/>
              </a:rPr>
              <a:t>patial </a:t>
            </a:r>
            <a:r>
              <a:rPr lang="es-ES" altLang="en-US" sz="1300" b="1">
                <a:latin typeface="Calibri" panose="020F0502020204030204" charset="0"/>
                <a:cs typeface="Calibri" panose="020F0502020204030204" charset="0"/>
              </a:rPr>
              <a:t>C</a:t>
            </a:r>
            <a:r>
              <a:rPr lang="en-US" sz="1300" b="1">
                <a:latin typeface="Calibri" panose="020F0502020204030204" charset="0"/>
                <a:cs typeface="Calibri" panose="020F0502020204030204" charset="0"/>
              </a:rPr>
              <a:t>oincidence</a:t>
            </a:r>
            <a:r>
              <a:rPr lang="en-US" sz="1300">
                <a:latin typeface="Calibri" panose="020F0502020204030204" charset="0"/>
                <a:cs typeface="Calibri" panose="020F0502020204030204" charset="0"/>
              </a:rPr>
              <a:t> after afforesting 5% and 10% of the candidate cells with A-CAMF. K = 20 and N = 1 500. </a:t>
            </a:r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3" name="Rounded Rectangle 152">
            <a:hlinkClick r:id="rId10" action="ppaction://hlinksldjump"/>
          </p:cNvPr>
          <p:cNvSpPr/>
          <p:nvPr/>
        </p:nvSpPr>
        <p:spPr>
          <a:xfrm>
            <a:off x="4435475" y="6461760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4" name="TextBox 20">
            <a:hlinkClick r:id="rId10" action="ppaction://hlinksldjump"/>
          </p:cNvPr>
          <p:cNvSpPr txBox="1"/>
          <p:nvPr/>
        </p:nvSpPr>
        <p:spPr>
          <a:xfrm>
            <a:off x="4494530" y="6489065"/>
            <a:ext cx="127762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s-ES" altLang="en-US" sz="1300" b="1" dirty="0">
                <a:latin typeface="Calibri" panose="020F0502020204030204" charset="0"/>
                <a:cs typeface="Calibri" panose="020F0502020204030204" charset="0"/>
              </a:rPr>
              <a:t>Home</a:t>
            </a:r>
            <a:endParaRPr lang="es-ES" alt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" name="Rounded Rectangle 9">
            <a:hlinkClick r:id="rId11" action="ppaction://hlinksldjump"/>
          </p:cNvPr>
          <p:cNvSpPr/>
          <p:nvPr/>
        </p:nvSpPr>
        <p:spPr>
          <a:xfrm>
            <a:off x="7566025" y="6458585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TextBox 20">
            <a:hlinkClick r:id="rId11" action="ppaction://hlinksldjump"/>
          </p:cNvPr>
          <p:cNvSpPr txBox="1"/>
          <p:nvPr/>
        </p:nvSpPr>
        <p:spPr>
          <a:xfrm>
            <a:off x="7625080" y="6485890"/>
            <a:ext cx="127762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latin typeface="Calibri" panose="020F0502020204030204" charset="0"/>
                <a:cs typeface="Calibri" panose="020F0502020204030204" charset="0"/>
              </a:rPr>
              <a:t>Motivation</a:t>
            </a:r>
            <a:endParaRPr 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Rounded Rectangle 13">
            <a:hlinkClick r:id="rId12" action="ppaction://hlinksldjump"/>
          </p:cNvPr>
          <p:cNvSpPr/>
          <p:nvPr/>
        </p:nvSpPr>
        <p:spPr>
          <a:xfrm>
            <a:off x="9130030" y="6451600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" name="TextBox 20">
            <a:hlinkClick r:id="rId12" action="ppaction://hlinksldjump"/>
          </p:cNvPr>
          <p:cNvSpPr txBox="1"/>
          <p:nvPr/>
        </p:nvSpPr>
        <p:spPr>
          <a:xfrm>
            <a:off x="9206865" y="6478905"/>
            <a:ext cx="130302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latin typeface="Calibri" panose="020F0502020204030204" charset="0"/>
                <a:cs typeface="Calibri" panose="020F0502020204030204" charset="0"/>
              </a:rPr>
              <a:t>Implementation</a:t>
            </a:r>
            <a:endParaRPr 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" name="Rectangles 61"/>
          <p:cNvSpPr/>
          <p:nvPr/>
        </p:nvSpPr>
        <p:spPr>
          <a:xfrm>
            <a:off x="-5715" y="6384925"/>
            <a:ext cx="12207240" cy="4895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40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73" name="Picture 72" descr="KULeuven-logo-20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4840" y="-215265"/>
            <a:ext cx="1088390" cy="968375"/>
          </a:xfrm>
          <a:prstGeom prst="rect">
            <a:avLst/>
          </a:prstGeom>
        </p:spPr>
      </p:pic>
      <p:pic>
        <p:nvPicPr>
          <p:cNvPr id="74" name="Picture 73" descr="Logotipo_UC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160" y="5080"/>
            <a:ext cx="1087120" cy="418465"/>
          </a:xfrm>
          <a:prstGeom prst="rect">
            <a:avLst/>
          </a:prstGeom>
        </p:spPr>
      </p:pic>
      <p:pic>
        <p:nvPicPr>
          <p:cNvPr id="75" name="Picture 74" descr="2023_04_EGU_G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930" y="4445"/>
            <a:ext cx="1525905" cy="508000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10696575" y="6436360"/>
            <a:ext cx="1456690" cy="354965"/>
          </a:xfrm>
          <a:prstGeom prst="round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0" name="TextBox 20"/>
          <p:cNvSpPr txBox="1"/>
          <p:nvPr/>
        </p:nvSpPr>
        <p:spPr>
          <a:xfrm>
            <a:off x="10813415" y="6468110"/>
            <a:ext cx="123825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Results</a:t>
            </a:r>
            <a:endParaRPr lang="en-US" sz="13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4" name="Rounded Rectangle 63">
            <a:hlinkClick r:id="rId4" action="ppaction://hlinksldjump"/>
          </p:cNvPr>
          <p:cNvSpPr/>
          <p:nvPr/>
        </p:nvSpPr>
        <p:spPr>
          <a:xfrm>
            <a:off x="6001385" y="6458585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2" name="TextBox 20">
            <a:hlinkClick r:id="rId4" action="ppaction://hlinksldjump"/>
          </p:cNvPr>
          <p:cNvSpPr txBox="1"/>
          <p:nvPr/>
        </p:nvSpPr>
        <p:spPr>
          <a:xfrm>
            <a:off x="6003290" y="6485890"/>
            <a:ext cx="134493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latin typeface="Calibri" panose="020F0502020204030204" charset="0"/>
                <a:cs typeface="Calibri" panose="020F0502020204030204" charset="0"/>
              </a:rPr>
              <a:t>Overview</a:t>
            </a:r>
            <a:endParaRPr 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-1058" y="709847"/>
            <a:ext cx="1219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s-ES" sz="24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Results</a:t>
            </a:r>
            <a:endParaRPr lang="en-US" altLang="es-ES" sz="2400" dirty="0">
              <a:latin typeface="Calibri" panose="020F0502020204030204" charset="0"/>
              <a:ea typeface="Cambria" panose="02040503050406030204" pitchFamily="18" charset="0"/>
              <a:cs typeface="Calibri" panose="020F0502020204030204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991870" y="1456690"/>
            <a:ext cx="456311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300"/>
              <a:t>Table. </a:t>
            </a:r>
            <a:r>
              <a:rPr lang="en-US" sz="1300" b="1"/>
              <a:t>Performance of A-CAMF</a:t>
            </a:r>
            <a:r>
              <a:rPr lang="en-US" sz="1300"/>
              <a:t> when K=20, N=1500. T: threshold value; </a:t>
            </a:r>
            <a:r>
              <a:rPr lang="en-US" sz="1300">
                <a:sym typeface="+mn-ea"/>
              </a:rPr>
              <a:t>RD</a:t>
            </a:r>
            <a:r>
              <a:rPr lang="en-US" sz="1300"/>
              <a:t>: relative difference between the results of CAMF-MFD and A-CAMF (%); # afforested cells: 5%, 10%, 20% and 30% of the candidate cells.</a:t>
            </a:r>
            <a:endParaRPr lang="en-US" sz="130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505" y="2430780"/>
            <a:ext cx="4562475" cy="3571875"/>
          </a:xfrm>
          <a:prstGeom prst="rect">
            <a:avLst/>
          </a:prstGeom>
        </p:spPr>
      </p:pic>
      <p:sp>
        <p:nvSpPr>
          <p:cNvPr id="18" name="Text Box 17"/>
          <p:cNvSpPr txBox="1"/>
          <p:nvPr/>
        </p:nvSpPr>
        <p:spPr>
          <a:xfrm>
            <a:off x="6303645" y="2780030"/>
            <a:ext cx="546989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Wingdings" panose="05000000000000000000" charset="0"/>
              <a:buNone/>
            </a:pPr>
            <a:r>
              <a:rPr lang="es-ES" altLang="en-US"/>
              <a:t>For the current test case:</a:t>
            </a:r>
            <a:endParaRPr lang="es-ES" altLang="en-US"/>
          </a:p>
          <a:p>
            <a:pPr indent="0" algn="l">
              <a:buFont typeface="Wingdings" panose="05000000000000000000" charset="0"/>
              <a:buNone/>
            </a:pPr>
            <a:endParaRPr lang="en-US"/>
          </a:p>
          <a:p>
            <a:pPr marL="285750" indent="-285750" algn="l">
              <a:buFont typeface="Wingdings" panose="05000000000000000000" charset="0"/>
              <a:buChar char="§"/>
            </a:pPr>
            <a:r>
              <a:rPr lang="en-US"/>
              <a:t>The number of iterations and the runtime can be reduced by a factor up to 100, while the effect on the solution quality is negligible.</a:t>
            </a:r>
            <a:endParaRPr lang="en-US"/>
          </a:p>
          <a:p>
            <a:pPr marL="285750" indent="-285750" algn="l">
              <a:buFont typeface="Wingdings" panose="05000000000000000000" charset="0"/>
              <a:buChar char="§"/>
            </a:pPr>
            <a:endParaRPr lang="en-US"/>
          </a:p>
          <a:p>
            <a:pPr marL="285750" indent="-285750" algn="l">
              <a:buFont typeface="Wingdings" panose="05000000000000000000" charset="0"/>
              <a:buChar char="§"/>
            </a:pPr>
            <a:r>
              <a:rPr lang="en-US"/>
              <a:t>Relative difference between results of CAMF and A-CAMF decreases when the number of selected cells increases.</a:t>
            </a:r>
            <a:endParaRPr lang="en-US"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153" name="Rounded Rectangle 152">
            <a:hlinkClick r:id="rId6" action="ppaction://hlinksldjump"/>
          </p:cNvPr>
          <p:cNvSpPr/>
          <p:nvPr/>
        </p:nvSpPr>
        <p:spPr>
          <a:xfrm>
            <a:off x="4435475" y="6461760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4" name="TextBox 20">
            <a:hlinkClick r:id="rId6" action="ppaction://hlinksldjump"/>
          </p:cNvPr>
          <p:cNvSpPr txBox="1"/>
          <p:nvPr/>
        </p:nvSpPr>
        <p:spPr>
          <a:xfrm>
            <a:off x="4494530" y="6489065"/>
            <a:ext cx="127762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s-ES" altLang="en-US" sz="1300" b="1" dirty="0">
                <a:latin typeface="Calibri" panose="020F0502020204030204" charset="0"/>
                <a:cs typeface="Calibri" panose="020F0502020204030204" charset="0"/>
              </a:rPr>
              <a:t>Home</a:t>
            </a:r>
            <a:endParaRPr lang="es-ES" alt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Rounded Rectangle 2">
            <a:hlinkClick r:id="rId7" action="ppaction://hlinksldjump"/>
          </p:cNvPr>
          <p:cNvSpPr/>
          <p:nvPr/>
        </p:nvSpPr>
        <p:spPr>
          <a:xfrm>
            <a:off x="7566025" y="6458585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" name="TextBox 20">
            <a:hlinkClick r:id="rId7" action="ppaction://hlinksldjump"/>
          </p:cNvPr>
          <p:cNvSpPr txBox="1"/>
          <p:nvPr/>
        </p:nvSpPr>
        <p:spPr>
          <a:xfrm>
            <a:off x="7625080" y="6485890"/>
            <a:ext cx="127762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latin typeface="Calibri" panose="020F0502020204030204" charset="0"/>
                <a:cs typeface="Calibri" panose="020F0502020204030204" charset="0"/>
              </a:rPr>
              <a:t>Motivation</a:t>
            </a:r>
            <a:endParaRPr 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Rounded Rectangle 4">
            <a:hlinkClick r:id="rId8" action="ppaction://hlinksldjump"/>
          </p:cNvPr>
          <p:cNvSpPr/>
          <p:nvPr/>
        </p:nvSpPr>
        <p:spPr>
          <a:xfrm>
            <a:off x="9130030" y="6451600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TextBox 20">
            <a:hlinkClick r:id="rId8" action="ppaction://hlinksldjump"/>
          </p:cNvPr>
          <p:cNvSpPr txBox="1"/>
          <p:nvPr/>
        </p:nvSpPr>
        <p:spPr>
          <a:xfrm>
            <a:off x="9206865" y="6478905"/>
            <a:ext cx="130302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latin typeface="Calibri" panose="020F0502020204030204" charset="0"/>
                <a:cs typeface="Calibri" panose="020F0502020204030204" charset="0"/>
              </a:rPr>
              <a:t>Implementation</a:t>
            </a:r>
            <a:endParaRPr 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" name="Rectangles 61"/>
          <p:cNvSpPr/>
          <p:nvPr/>
        </p:nvSpPr>
        <p:spPr>
          <a:xfrm>
            <a:off x="-5715" y="6384925"/>
            <a:ext cx="12207240" cy="4895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40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73" name="Picture 72" descr="KULeuven-logo-20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4840" y="-215265"/>
            <a:ext cx="1088390" cy="968375"/>
          </a:xfrm>
          <a:prstGeom prst="rect">
            <a:avLst/>
          </a:prstGeom>
        </p:spPr>
      </p:pic>
      <p:pic>
        <p:nvPicPr>
          <p:cNvPr id="74" name="Picture 73" descr="Logotipo_UC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160" y="5080"/>
            <a:ext cx="1087120" cy="418465"/>
          </a:xfrm>
          <a:prstGeom prst="rect">
            <a:avLst/>
          </a:prstGeom>
        </p:spPr>
      </p:pic>
      <p:pic>
        <p:nvPicPr>
          <p:cNvPr id="75" name="Picture 74" descr="2023_04_EGU_G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930" y="4445"/>
            <a:ext cx="1525905" cy="508000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10696575" y="6436360"/>
            <a:ext cx="1456690" cy="354965"/>
          </a:xfrm>
          <a:prstGeom prst="round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0" name="TextBox 20"/>
          <p:cNvSpPr txBox="1"/>
          <p:nvPr/>
        </p:nvSpPr>
        <p:spPr>
          <a:xfrm>
            <a:off x="10813415" y="6468110"/>
            <a:ext cx="123825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Results</a:t>
            </a:r>
            <a:endParaRPr lang="en-US" sz="13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4" name="Rounded Rectangle 63">
            <a:hlinkClick r:id="rId4" action="ppaction://hlinksldjump"/>
          </p:cNvPr>
          <p:cNvSpPr/>
          <p:nvPr/>
        </p:nvSpPr>
        <p:spPr>
          <a:xfrm>
            <a:off x="6001385" y="6458585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2" name="TextBox 20">
            <a:hlinkClick r:id="rId4" action="ppaction://hlinksldjump"/>
          </p:cNvPr>
          <p:cNvSpPr txBox="1"/>
          <p:nvPr/>
        </p:nvSpPr>
        <p:spPr>
          <a:xfrm>
            <a:off x="6003290" y="6485890"/>
            <a:ext cx="134493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latin typeface="Calibri" panose="020F0502020204030204" charset="0"/>
                <a:cs typeface="Calibri" panose="020F0502020204030204" charset="0"/>
              </a:rPr>
              <a:t>Overview</a:t>
            </a:r>
            <a:endParaRPr 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-1058" y="709847"/>
            <a:ext cx="1219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s-ES" sz="24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Results</a:t>
            </a:r>
            <a:endParaRPr lang="en-US" altLang="es-ES" sz="2400" dirty="0">
              <a:latin typeface="Calibri" panose="020F0502020204030204" charset="0"/>
              <a:ea typeface="Cambria" panose="02040503050406030204" pitchFamily="18" charset="0"/>
              <a:cs typeface="Calibri" panose="020F05020202040302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2197100" y="1137285"/>
            <a:ext cx="763016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300"/>
              <a:t>Table. Results of the </a:t>
            </a:r>
            <a:r>
              <a:rPr lang="en-US" sz="1300" b="1"/>
              <a:t>hyper-parameter tuning process</a:t>
            </a:r>
            <a:r>
              <a:rPr lang="en-US" sz="1300"/>
              <a:t>, with </a:t>
            </a:r>
            <a:r>
              <a:rPr lang="en-US" sz="1300" i="1"/>
              <a:t>RD</a:t>
            </a:r>
            <a:r>
              <a:rPr lang="en-US" sz="1300" i="1" baseline="-25000"/>
              <a:t>MAX</a:t>
            </a:r>
            <a:r>
              <a:rPr lang="en-US" sz="1300"/>
              <a:t>=0.02; </a:t>
            </a:r>
            <a:r>
              <a:rPr lang="en-US" sz="1300" i="1"/>
              <a:t>T</a:t>
            </a:r>
            <a:r>
              <a:rPr lang="en-US" sz="1300" i="1" baseline="-25000"/>
              <a:t>MAX</a:t>
            </a:r>
            <a:r>
              <a:rPr lang="en-US" sz="1300"/>
              <a:t>=0.3; </a:t>
            </a:r>
            <a:r>
              <a:rPr lang="en-US" sz="1300" i="1"/>
              <a:t>K</a:t>
            </a:r>
            <a:r>
              <a:rPr lang="en-US" sz="1300" i="1" baseline="-25000"/>
              <a:t>MAX</a:t>
            </a:r>
            <a:r>
              <a:rPr lang="en-US" sz="1300"/>
              <a:t>=50; </a:t>
            </a:r>
            <a:r>
              <a:rPr lang="en-US" sz="1300" i="1"/>
              <a:t>T</a:t>
            </a:r>
            <a:r>
              <a:rPr lang="en-US" sz="1300" i="1" baseline="-25000"/>
              <a:t>STEP</a:t>
            </a:r>
            <a:r>
              <a:rPr lang="en-US" sz="1300"/>
              <a:t>=0.01; </a:t>
            </a:r>
            <a:r>
              <a:rPr lang="en-US" sz="1300" i="1"/>
              <a:t>K</a:t>
            </a:r>
            <a:r>
              <a:rPr lang="en-US" sz="1300" i="1" baseline="-25000"/>
              <a:t>STEP</a:t>
            </a:r>
            <a:r>
              <a:rPr lang="en-US" sz="1300"/>
              <a:t>=5.</a:t>
            </a:r>
            <a:endParaRPr lang="en-US" altLang="es-ES" sz="1300" baseline="-25000"/>
          </a:p>
        </p:txBody>
      </p:sp>
      <p:sp>
        <p:nvSpPr>
          <p:cNvPr id="13" name="Text Box 12"/>
          <p:cNvSpPr txBox="1"/>
          <p:nvPr/>
        </p:nvSpPr>
        <p:spPr>
          <a:xfrm>
            <a:off x="241300" y="4229735"/>
            <a:ext cx="11810365" cy="21399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Wingdings" panose="05000000000000000000" charset="0"/>
              <a:buNone/>
            </a:pPr>
            <a:r>
              <a:rPr lang="en-US"/>
              <a:t>For the current test case:</a:t>
            </a:r>
            <a:endParaRPr lang="en-US"/>
          </a:p>
          <a:p>
            <a:pPr indent="0" algn="l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endParaRPr lang="en-US"/>
          </a:p>
          <a:p>
            <a:pPr marL="285750" indent="-285750" algn="l">
              <a:buFont typeface="Wingdings" panose="05000000000000000000" charset="0"/>
              <a:buChar char="§"/>
            </a:pPr>
            <a:r>
              <a:rPr lang="en-US"/>
              <a:t>When 20% and 30% of the cells are afforested, the predicted </a:t>
            </a:r>
            <a:r>
              <a:rPr lang="en-US" i="1"/>
              <a:t>RD</a:t>
            </a:r>
            <a:r>
              <a:rPr lang="en-US"/>
              <a:t> (a) is nearly equal to the actual </a:t>
            </a:r>
            <a:r>
              <a:rPr lang="en-US" i="1"/>
              <a:t>RD</a:t>
            </a:r>
            <a:r>
              <a:rPr lang="en-US"/>
              <a:t> (b), indicating that the </a:t>
            </a:r>
            <a:r>
              <a:rPr lang="es-ES" altLang="en-US"/>
              <a:t>SYR</a:t>
            </a:r>
            <a:r>
              <a:rPr lang="en-US"/>
              <a:t> computed by A-CAMF with the tuned parameters is sufficiently accurate. </a:t>
            </a:r>
            <a:endParaRPr lang="en-US"/>
          </a:p>
          <a:p>
            <a:pPr marL="285750" indent="-285750" algn="l">
              <a:lnSpc>
                <a:spcPct val="5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§"/>
            </a:pPr>
            <a:endParaRPr lang="en-US"/>
          </a:p>
          <a:p>
            <a:pPr marL="285750" indent="-285750" algn="l">
              <a:buFont typeface="Wingdings" panose="05000000000000000000" charset="0"/>
              <a:buChar char="§"/>
            </a:pPr>
            <a:r>
              <a:rPr lang="en-US"/>
              <a:t>When 5% and 10% of the cells are afforested, the large difference between </a:t>
            </a:r>
            <a:r>
              <a:rPr lang="en-US" i="1"/>
              <a:t>RD</a:t>
            </a:r>
            <a:r>
              <a:rPr lang="en-US"/>
              <a:t> indicates th</a:t>
            </a:r>
            <a:r>
              <a:rPr lang="es-ES" altLang="en-US"/>
              <a:t>at</a:t>
            </a:r>
            <a:r>
              <a:rPr lang="en-US"/>
              <a:t> the small number of cells </a:t>
            </a:r>
            <a:r>
              <a:rPr lang="es-ES" altLang="en-US" i="1"/>
              <a:t>n</a:t>
            </a:r>
            <a:r>
              <a:rPr lang="en-US"/>
              <a:t> used in the tuning process is not sufficient to tune the parameters.</a:t>
            </a:r>
            <a:endParaRPr lang="en-US"/>
          </a:p>
          <a:p>
            <a:pPr marL="285750" indent="-285750" algn="l">
              <a:lnSpc>
                <a:spcPct val="5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§"/>
            </a:pPr>
            <a:endParaRPr lang="en-US"/>
          </a:p>
          <a:p>
            <a:pPr marL="285750" indent="-285750" algn="l">
              <a:buFont typeface="Wingdings" panose="05000000000000000000" charset="0"/>
              <a:buChar char="§"/>
            </a:pPr>
            <a:r>
              <a:rPr lang="en-US"/>
              <a:t>E</a:t>
            </a:r>
            <a:r>
              <a:rPr lang="en-US">
                <a:latin typeface="Calibri" panose="020F0502020204030204" charset="0"/>
                <a:cs typeface="Calibri" panose="020F0502020204030204" charset="0"/>
                <a:sym typeface="+mn-ea"/>
              </a:rPr>
              <a:t>xecuting the tuning procedure and subsequently A-CAMF is substantially faster</a:t>
            </a:r>
            <a:r>
              <a:rPr lang="es-ES" altLang="en-US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>
                <a:latin typeface="Calibri" panose="020F0502020204030204" charset="0"/>
                <a:cs typeface="Calibri" panose="020F0502020204030204" charset="0"/>
                <a:sym typeface="+mn-ea"/>
              </a:rPr>
              <a:t>(with a factor &gt; 100) than executing CAMF.</a:t>
            </a:r>
            <a:endParaRPr lang="es-E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365" y="1433195"/>
            <a:ext cx="8096250" cy="2752725"/>
          </a:xfrm>
          <a:prstGeom prst="rect">
            <a:avLst/>
          </a:prstGeom>
        </p:spPr>
      </p:pic>
      <p:sp>
        <p:nvSpPr>
          <p:cNvPr id="153" name="Rounded Rectangle 152">
            <a:hlinkClick r:id="rId6" action="ppaction://hlinksldjump"/>
          </p:cNvPr>
          <p:cNvSpPr/>
          <p:nvPr/>
        </p:nvSpPr>
        <p:spPr>
          <a:xfrm>
            <a:off x="4435475" y="6461760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4" name="TextBox 20">
            <a:hlinkClick r:id="rId6" action="ppaction://hlinksldjump"/>
          </p:cNvPr>
          <p:cNvSpPr txBox="1"/>
          <p:nvPr/>
        </p:nvSpPr>
        <p:spPr>
          <a:xfrm>
            <a:off x="4494530" y="6489065"/>
            <a:ext cx="127762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s-ES" altLang="en-US" sz="1300" b="1" dirty="0">
                <a:latin typeface="Calibri" panose="020F0502020204030204" charset="0"/>
                <a:cs typeface="Calibri" panose="020F0502020204030204" charset="0"/>
              </a:rPr>
              <a:t>Home</a:t>
            </a:r>
            <a:endParaRPr lang="es-ES" alt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Rounded Rectangle 2">
            <a:hlinkClick r:id="rId7" action="ppaction://hlinksldjump"/>
          </p:cNvPr>
          <p:cNvSpPr/>
          <p:nvPr/>
        </p:nvSpPr>
        <p:spPr>
          <a:xfrm>
            <a:off x="7566025" y="6458585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" name="TextBox 20">
            <a:hlinkClick r:id="rId7" action="ppaction://hlinksldjump"/>
          </p:cNvPr>
          <p:cNvSpPr txBox="1"/>
          <p:nvPr/>
        </p:nvSpPr>
        <p:spPr>
          <a:xfrm>
            <a:off x="7625080" y="6485890"/>
            <a:ext cx="127762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latin typeface="Calibri" panose="020F0502020204030204" charset="0"/>
                <a:cs typeface="Calibri" panose="020F0502020204030204" charset="0"/>
              </a:rPr>
              <a:t>Motivation</a:t>
            </a:r>
            <a:endParaRPr 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Rounded Rectangle 4">
            <a:hlinkClick r:id="rId8" action="ppaction://hlinksldjump"/>
          </p:cNvPr>
          <p:cNvSpPr/>
          <p:nvPr/>
        </p:nvSpPr>
        <p:spPr>
          <a:xfrm>
            <a:off x="9130030" y="6451600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TextBox 20">
            <a:hlinkClick r:id="rId8" action="ppaction://hlinksldjump"/>
          </p:cNvPr>
          <p:cNvSpPr txBox="1"/>
          <p:nvPr/>
        </p:nvSpPr>
        <p:spPr>
          <a:xfrm>
            <a:off x="9206865" y="6478905"/>
            <a:ext cx="130302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latin typeface="Calibri" panose="020F0502020204030204" charset="0"/>
                <a:cs typeface="Calibri" panose="020F0502020204030204" charset="0"/>
              </a:rPr>
              <a:t>Implementation</a:t>
            </a:r>
            <a:endParaRPr 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809845" y="3096580"/>
            <a:ext cx="6624320" cy="4884101"/>
            <a:chOff x="5382419" y="3564999"/>
            <a:chExt cx="13767832" cy="10151001"/>
          </a:xfrm>
        </p:grpSpPr>
        <p:sp>
          <p:nvSpPr>
            <p:cNvPr id="4" name="Freeform 338">
              <a:hlinkClick r:id="rId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4170322" y="5201513"/>
              <a:ext cx="3695354" cy="2794391"/>
            </a:xfrm>
            <a:custGeom>
              <a:avLst/>
              <a:gdLst>
                <a:gd name="T0" fmla="*/ 1279 w 2362"/>
                <a:gd name="T1" fmla="*/ 2362 h 2363"/>
                <a:gd name="T2" fmla="*/ 0 w 2362"/>
                <a:gd name="T3" fmla="*/ 2362 h 2363"/>
                <a:gd name="T4" fmla="*/ 0 w 2362"/>
                <a:gd name="T5" fmla="*/ 1083 h 2363"/>
                <a:gd name="T6" fmla="*/ 0 w 2362"/>
                <a:gd name="T7" fmla="*/ 1083 h 2363"/>
                <a:gd name="T8" fmla="*/ 1082 w 2362"/>
                <a:gd name="T9" fmla="*/ 0 h 2363"/>
                <a:gd name="T10" fmla="*/ 2361 w 2362"/>
                <a:gd name="T11" fmla="*/ 0 h 2363"/>
                <a:gd name="T12" fmla="*/ 2361 w 2362"/>
                <a:gd name="T13" fmla="*/ 1280 h 2363"/>
                <a:gd name="T14" fmla="*/ 2361 w 2362"/>
                <a:gd name="T15" fmla="*/ 1280 h 2363"/>
                <a:gd name="T16" fmla="*/ 1279 w 2362"/>
                <a:gd name="T17" fmla="*/ 2362 h 2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2" h="2363">
                  <a:moveTo>
                    <a:pt x="1279" y="2362"/>
                  </a:moveTo>
                  <a:lnTo>
                    <a:pt x="0" y="2362"/>
                  </a:lnTo>
                  <a:lnTo>
                    <a:pt x="0" y="1083"/>
                  </a:lnTo>
                  <a:lnTo>
                    <a:pt x="0" y="1083"/>
                  </a:lnTo>
                  <a:cubicBezTo>
                    <a:pt x="0" y="485"/>
                    <a:pt x="484" y="0"/>
                    <a:pt x="1082" y="0"/>
                  </a:cubicBezTo>
                  <a:lnTo>
                    <a:pt x="2361" y="0"/>
                  </a:lnTo>
                  <a:lnTo>
                    <a:pt x="2361" y="1280"/>
                  </a:lnTo>
                  <a:lnTo>
                    <a:pt x="2361" y="1280"/>
                  </a:lnTo>
                  <a:cubicBezTo>
                    <a:pt x="2361" y="1877"/>
                    <a:pt x="1877" y="2362"/>
                    <a:pt x="1279" y="236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Freeform 339"/>
            <p:cNvSpPr>
              <a:spLocks noChangeArrowheads="1"/>
            </p:cNvSpPr>
            <p:nvPr/>
          </p:nvSpPr>
          <p:spPr bwMode="auto">
            <a:xfrm>
              <a:off x="10640380" y="3564999"/>
              <a:ext cx="3306462" cy="3952268"/>
            </a:xfrm>
            <a:custGeom>
              <a:avLst/>
              <a:gdLst>
                <a:gd name="T0" fmla="*/ 2232 w 2656"/>
                <a:gd name="T1" fmla="*/ 2436 h 3341"/>
                <a:gd name="T2" fmla="*/ 1327 w 2656"/>
                <a:gd name="T3" fmla="*/ 3340 h 3341"/>
                <a:gd name="T4" fmla="*/ 423 w 2656"/>
                <a:gd name="T5" fmla="*/ 2436 h 3341"/>
                <a:gd name="T6" fmla="*/ 423 w 2656"/>
                <a:gd name="T7" fmla="*/ 2436 h 3341"/>
                <a:gd name="T8" fmla="*/ 423 w 2656"/>
                <a:gd name="T9" fmla="*/ 905 h 3341"/>
                <a:gd name="T10" fmla="*/ 1327 w 2656"/>
                <a:gd name="T11" fmla="*/ 0 h 3341"/>
                <a:gd name="T12" fmla="*/ 2232 w 2656"/>
                <a:gd name="T13" fmla="*/ 905 h 3341"/>
                <a:gd name="T14" fmla="*/ 2232 w 2656"/>
                <a:gd name="T15" fmla="*/ 905 h 3341"/>
                <a:gd name="T16" fmla="*/ 2232 w 2656"/>
                <a:gd name="T17" fmla="*/ 2436 h 3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56" h="3341">
                  <a:moveTo>
                    <a:pt x="2232" y="2436"/>
                  </a:moveTo>
                  <a:lnTo>
                    <a:pt x="1327" y="3340"/>
                  </a:lnTo>
                  <a:lnTo>
                    <a:pt x="423" y="2436"/>
                  </a:lnTo>
                  <a:lnTo>
                    <a:pt x="423" y="2436"/>
                  </a:lnTo>
                  <a:cubicBezTo>
                    <a:pt x="0" y="2013"/>
                    <a:pt x="0" y="1328"/>
                    <a:pt x="423" y="905"/>
                  </a:cubicBezTo>
                  <a:lnTo>
                    <a:pt x="1327" y="0"/>
                  </a:lnTo>
                  <a:lnTo>
                    <a:pt x="2232" y="905"/>
                  </a:lnTo>
                  <a:lnTo>
                    <a:pt x="2232" y="905"/>
                  </a:lnTo>
                  <a:cubicBezTo>
                    <a:pt x="2655" y="1328"/>
                    <a:pt x="2655" y="2013"/>
                    <a:pt x="2232" y="243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34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5204141" y="8194749"/>
              <a:ext cx="3946110" cy="2793951"/>
            </a:xfrm>
            <a:custGeom>
              <a:avLst/>
              <a:gdLst>
                <a:gd name="T0" fmla="*/ 1280 w 2364"/>
                <a:gd name="T1" fmla="*/ 2362 h 2363"/>
                <a:gd name="T2" fmla="*/ 0 w 2364"/>
                <a:gd name="T3" fmla="*/ 2362 h 2363"/>
                <a:gd name="T4" fmla="*/ 0 w 2364"/>
                <a:gd name="T5" fmla="*/ 1082 h 2363"/>
                <a:gd name="T6" fmla="*/ 0 w 2364"/>
                <a:gd name="T7" fmla="*/ 1082 h 2363"/>
                <a:gd name="T8" fmla="*/ 1083 w 2364"/>
                <a:gd name="T9" fmla="*/ 0 h 2363"/>
                <a:gd name="T10" fmla="*/ 2363 w 2364"/>
                <a:gd name="T11" fmla="*/ 0 h 2363"/>
                <a:gd name="T12" fmla="*/ 2363 w 2364"/>
                <a:gd name="T13" fmla="*/ 1279 h 2363"/>
                <a:gd name="T14" fmla="*/ 2363 w 2364"/>
                <a:gd name="T15" fmla="*/ 1279 h 2363"/>
                <a:gd name="T16" fmla="*/ 1280 w 2364"/>
                <a:gd name="T17" fmla="*/ 2362 h 2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4" h="2363">
                  <a:moveTo>
                    <a:pt x="1280" y="2362"/>
                  </a:moveTo>
                  <a:lnTo>
                    <a:pt x="0" y="2362"/>
                  </a:lnTo>
                  <a:lnTo>
                    <a:pt x="0" y="1082"/>
                  </a:lnTo>
                  <a:lnTo>
                    <a:pt x="0" y="1082"/>
                  </a:lnTo>
                  <a:cubicBezTo>
                    <a:pt x="0" y="484"/>
                    <a:pt x="485" y="0"/>
                    <a:pt x="1083" y="0"/>
                  </a:cubicBezTo>
                  <a:lnTo>
                    <a:pt x="2363" y="0"/>
                  </a:lnTo>
                  <a:lnTo>
                    <a:pt x="2363" y="1279"/>
                  </a:lnTo>
                  <a:lnTo>
                    <a:pt x="2363" y="1279"/>
                  </a:lnTo>
                  <a:cubicBezTo>
                    <a:pt x="2363" y="1877"/>
                    <a:pt x="1878" y="2362"/>
                    <a:pt x="1280" y="236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341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922150" y="5201513"/>
              <a:ext cx="3691834" cy="2794391"/>
            </a:xfrm>
            <a:custGeom>
              <a:avLst/>
              <a:gdLst>
                <a:gd name="T0" fmla="*/ 1082 w 2362"/>
                <a:gd name="T1" fmla="*/ 2362 h 2363"/>
                <a:gd name="T2" fmla="*/ 2361 w 2362"/>
                <a:gd name="T3" fmla="*/ 2362 h 2363"/>
                <a:gd name="T4" fmla="*/ 2361 w 2362"/>
                <a:gd name="T5" fmla="*/ 1083 h 2363"/>
                <a:gd name="T6" fmla="*/ 2361 w 2362"/>
                <a:gd name="T7" fmla="*/ 1083 h 2363"/>
                <a:gd name="T8" fmla="*/ 1279 w 2362"/>
                <a:gd name="T9" fmla="*/ 0 h 2363"/>
                <a:gd name="T10" fmla="*/ 0 w 2362"/>
                <a:gd name="T11" fmla="*/ 0 h 2363"/>
                <a:gd name="T12" fmla="*/ 0 w 2362"/>
                <a:gd name="T13" fmla="*/ 1280 h 2363"/>
                <a:gd name="T14" fmla="*/ 0 w 2362"/>
                <a:gd name="T15" fmla="*/ 1280 h 2363"/>
                <a:gd name="T16" fmla="*/ 1082 w 2362"/>
                <a:gd name="T17" fmla="*/ 2362 h 2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2" h="2363">
                  <a:moveTo>
                    <a:pt x="1082" y="2362"/>
                  </a:moveTo>
                  <a:lnTo>
                    <a:pt x="2361" y="2362"/>
                  </a:lnTo>
                  <a:lnTo>
                    <a:pt x="2361" y="1083"/>
                  </a:lnTo>
                  <a:lnTo>
                    <a:pt x="2361" y="1083"/>
                  </a:lnTo>
                  <a:cubicBezTo>
                    <a:pt x="2361" y="485"/>
                    <a:pt x="1877" y="0"/>
                    <a:pt x="1279" y="0"/>
                  </a:cubicBezTo>
                  <a:lnTo>
                    <a:pt x="0" y="0"/>
                  </a:lnTo>
                  <a:lnTo>
                    <a:pt x="0" y="1280"/>
                  </a:lnTo>
                  <a:lnTo>
                    <a:pt x="0" y="1280"/>
                  </a:lnTo>
                  <a:cubicBezTo>
                    <a:pt x="0" y="1877"/>
                    <a:pt x="484" y="2362"/>
                    <a:pt x="1082" y="236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34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382419" y="8194749"/>
              <a:ext cx="3837889" cy="2793951"/>
            </a:xfrm>
            <a:custGeom>
              <a:avLst/>
              <a:gdLst>
                <a:gd name="T0" fmla="*/ 1084 w 2364"/>
                <a:gd name="T1" fmla="*/ 2362 h 2363"/>
                <a:gd name="T2" fmla="*/ 2363 w 2364"/>
                <a:gd name="T3" fmla="*/ 2362 h 2363"/>
                <a:gd name="T4" fmla="*/ 2363 w 2364"/>
                <a:gd name="T5" fmla="*/ 1082 h 2363"/>
                <a:gd name="T6" fmla="*/ 2363 w 2364"/>
                <a:gd name="T7" fmla="*/ 1082 h 2363"/>
                <a:gd name="T8" fmla="*/ 1281 w 2364"/>
                <a:gd name="T9" fmla="*/ 0 h 2363"/>
                <a:gd name="T10" fmla="*/ 0 w 2364"/>
                <a:gd name="T11" fmla="*/ 0 h 2363"/>
                <a:gd name="T12" fmla="*/ 0 w 2364"/>
                <a:gd name="T13" fmla="*/ 1279 h 2363"/>
                <a:gd name="T14" fmla="*/ 0 w 2364"/>
                <a:gd name="T15" fmla="*/ 1279 h 2363"/>
                <a:gd name="T16" fmla="*/ 1084 w 2364"/>
                <a:gd name="T17" fmla="*/ 2362 h 2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4" h="2363">
                  <a:moveTo>
                    <a:pt x="1084" y="2362"/>
                  </a:moveTo>
                  <a:lnTo>
                    <a:pt x="2363" y="2362"/>
                  </a:lnTo>
                  <a:lnTo>
                    <a:pt x="2363" y="1082"/>
                  </a:lnTo>
                  <a:lnTo>
                    <a:pt x="2363" y="1082"/>
                  </a:lnTo>
                  <a:cubicBezTo>
                    <a:pt x="2363" y="484"/>
                    <a:pt x="1879" y="0"/>
                    <a:pt x="1281" y="0"/>
                  </a:cubicBezTo>
                  <a:lnTo>
                    <a:pt x="0" y="0"/>
                  </a:lnTo>
                  <a:lnTo>
                    <a:pt x="0" y="1279"/>
                  </a:lnTo>
                  <a:lnTo>
                    <a:pt x="0" y="1279"/>
                  </a:lnTo>
                  <a:cubicBezTo>
                    <a:pt x="0" y="1877"/>
                    <a:pt x="485" y="2362"/>
                    <a:pt x="1084" y="236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343"/>
            <p:cNvSpPr>
              <a:spLocks noChangeArrowheads="1"/>
            </p:cNvSpPr>
            <p:nvPr/>
          </p:nvSpPr>
          <p:spPr bwMode="auto">
            <a:xfrm>
              <a:off x="12152332" y="7271914"/>
              <a:ext cx="119913" cy="6438871"/>
            </a:xfrm>
            <a:custGeom>
              <a:avLst/>
              <a:gdLst>
                <a:gd name="T0" fmla="*/ 101 w 102"/>
                <a:gd name="T1" fmla="*/ 5447 h 5448"/>
                <a:gd name="T2" fmla="*/ 0 w 102"/>
                <a:gd name="T3" fmla="*/ 5447 h 5448"/>
                <a:gd name="T4" fmla="*/ 0 w 102"/>
                <a:gd name="T5" fmla="*/ 0 h 5448"/>
                <a:gd name="T6" fmla="*/ 101 w 102"/>
                <a:gd name="T7" fmla="*/ 0 h 5448"/>
                <a:gd name="T8" fmla="*/ 101 w 102"/>
                <a:gd name="T9" fmla="*/ 5447 h 5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448">
                  <a:moveTo>
                    <a:pt x="101" y="5447"/>
                  </a:moveTo>
                  <a:lnTo>
                    <a:pt x="0" y="5447"/>
                  </a:lnTo>
                  <a:lnTo>
                    <a:pt x="0" y="0"/>
                  </a:lnTo>
                  <a:lnTo>
                    <a:pt x="101" y="0"/>
                  </a:lnTo>
                  <a:lnTo>
                    <a:pt x="101" y="5447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344"/>
            <p:cNvSpPr>
              <a:spLocks noChangeArrowheads="1"/>
            </p:cNvSpPr>
            <p:nvPr/>
          </p:nvSpPr>
          <p:spPr bwMode="auto">
            <a:xfrm>
              <a:off x="10228489" y="7876699"/>
              <a:ext cx="1058375" cy="5839301"/>
            </a:xfrm>
            <a:custGeom>
              <a:avLst/>
              <a:gdLst>
                <a:gd name="T0" fmla="*/ 892 w 893"/>
                <a:gd name="T1" fmla="*/ 4937 h 4938"/>
                <a:gd name="T2" fmla="*/ 789 w 893"/>
                <a:gd name="T3" fmla="*/ 4937 h 4938"/>
                <a:gd name="T4" fmla="*/ 789 w 893"/>
                <a:gd name="T5" fmla="*/ 205 h 4938"/>
                <a:gd name="T6" fmla="*/ 789 w 893"/>
                <a:gd name="T7" fmla="*/ 205 h 4938"/>
                <a:gd name="T8" fmla="*/ 687 w 893"/>
                <a:gd name="T9" fmla="*/ 102 h 4938"/>
                <a:gd name="T10" fmla="*/ 0 w 893"/>
                <a:gd name="T11" fmla="*/ 102 h 4938"/>
                <a:gd name="T12" fmla="*/ 0 w 893"/>
                <a:gd name="T13" fmla="*/ 0 h 4938"/>
                <a:gd name="T14" fmla="*/ 687 w 893"/>
                <a:gd name="T15" fmla="*/ 0 h 4938"/>
                <a:gd name="T16" fmla="*/ 687 w 893"/>
                <a:gd name="T17" fmla="*/ 0 h 4938"/>
                <a:gd name="T18" fmla="*/ 892 w 893"/>
                <a:gd name="T19" fmla="*/ 205 h 4938"/>
                <a:gd name="T20" fmla="*/ 892 w 893"/>
                <a:gd name="T21" fmla="*/ 4937 h 4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3" h="4938">
                  <a:moveTo>
                    <a:pt x="892" y="4937"/>
                  </a:moveTo>
                  <a:lnTo>
                    <a:pt x="789" y="4937"/>
                  </a:lnTo>
                  <a:lnTo>
                    <a:pt x="789" y="205"/>
                  </a:lnTo>
                  <a:lnTo>
                    <a:pt x="789" y="205"/>
                  </a:lnTo>
                  <a:cubicBezTo>
                    <a:pt x="789" y="148"/>
                    <a:pt x="744" y="102"/>
                    <a:pt x="687" y="102"/>
                  </a:cubicBezTo>
                  <a:lnTo>
                    <a:pt x="0" y="102"/>
                  </a:lnTo>
                  <a:lnTo>
                    <a:pt x="0" y="0"/>
                  </a:lnTo>
                  <a:lnTo>
                    <a:pt x="687" y="0"/>
                  </a:lnTo>
                  <a:lnTo>
                    <a:pt x="687" y="0"/>
                  </a:lnTo>
                  <a:cubicBezTo>
                    <a:pt x="800" y="0"/>
                    <a:pt x="892" y="92"/>
                    <a:pt x="892" y="205"/>
                  </a:cubicBezTo>
                  <a:lnTo>
                    <a:pt x="892" y="493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345"/>
            <p:cNvSpPr>
              <a:spLocks noChangeArrowheads="1"/>
            </p:cNvSpPr>
            <p:nvPr/>
          </p:nvSpPr>
          <p:spPr bwMode="auto">
            <a:xfrm>
              <a:off x="13137712" y="7876699"/>
              <a:ext cx="1053160" cy="5839301"/>
            </a:xfrm>
            <a:custGeom>
              <a:avLst/>
              <a:gdLst>
                <a:gd name="T0" fmla="*/ 102 w 892"/>
                <a:gd name="T1" fmla="*/ 4937 h 4938"/>
                <a:gd name="T2" fmla="*/ 0 w 892"/>
                <a:gd name="T3" fmla="*/ 4937 h 4938"/>
                <a:gd name="T4" fmla="*/ 0 w 892"/>
                <a:gd name="T5" fmla="*/ 205 h 4938"/>
                <a:gd name="T6" fmla="*/ 0 w 892"/>
                <a:gd name="T7" fmla="*/ 205 h 4938"/>
                <a:gd name="T8" fmla="*/ 205 w 892"/>
                <a:gd name="T9" fmla="*/ 0 h 4938"/>
                <a:gd name="T10" fmla="*/ 891 w 892"/>
                <a:gd name="T11" fmla="*/ 0 h 4938"/>
                <a:gd name="T12" fmla="*/ 891 w 892"/>
                <a:gd name="T13" fmla="*/ 102 h 4938"/>
                <a:gd name="T14" fmla="*/ 205 w 892"/>
                <a:gd name="T15" fmla="*/ 102 h 4938"/>
                <a:gd name="T16" fmla="*/ 205 w 892"/>
                <a:gd name="T17" fmla="*/ 102 h 4938"/>
                <a:gd name="T18" fmla="*/ 102 w 892"/>
                <a:gd name="T19" fmla="*/ 205 h 4938"/>
                <a:gd name="T20" fmla="*/ 102 w 892"/>
                <a:gd name="T21" fmla="*/ 4937 h 4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2" h="4938">
                  <a:moveTo>
                    <a:pt x="102" y="4937"/>
                  </a:moveTo>
                  <a:lnTo>
                    <a:pt x="0" y="4937"/>
                  </a:lnTo>
                  <a:lnTo>
                    <a:pt x="0" y="205"/>
                  </a:lnTo>
                  <a:lnTo>
                    <a:pt x="0" y="205"/>
                  </a:lnTo>
                  <a:cubicBezTo>
                    <a:pt x="0" y="92"/>
                    <a:pt x="92" y="0"/>
                    <a:pt x="205" y="0"/>
                  </a:cubicBezTo>
                  <a:lnTo>
                    <a:pt x="891" y="0"/>
                  </a:lnTo>
                  <a:lnTo>
                    <a:pt x="891" y="102"/>
                  </a:lnTo>
                  <a:lnTo>
                    <a:pt x="205" y="102"/>
                  </a:lnTo>
                  <a:lnTo>
                    <a:pt x="205" y="102"/>
                  </a:lnTo>
                  <a:cubicBezTo>
                    <a:pt x="148" y="102"/>
                    <a:pt x="102" y="148"/>
                    <a:pt x="102" y="205"/>
                  </a:cubicBezTo>
                  <a:lnTo>
                    <a:pt x="102" y="493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346"/>
            <p:cNvSpPr>
              <a:spLocks noChangeArrowheads="1"/>
            </p:cNvSpPr>
            <p:nvPr/>
          </p:nvSpPr>
          <p:spPr bwMode="auto">
            <a:xfrm>
              <a:off x="14133523" y="10869341"/>
              <a:ext cx="1345125" cy="2846659"/>
            </a:xfrm>
            <a:custGeom>
              <a:avLst/>
              <a:gdLst>
                <a:gd name="T0" fmla="*/ 102 w 1138"/>
                <a:gd name="T1" fmla="*/ 2405 h 2406"/>
                <a:gd name="T2" fmla="*/ 0 w 1138"/>
                <a:gd name="T3" fmla="*/ 2405 h 2406"/>
                <a:gd name="T4" fmla="*/ 0 w 1138"/>
                <a:gd name="T5" fmla="*/ 205 h 2406"/>
                <a:gd name="T6" fmla="*/ 0 w 1138"/>
                <a:gd name="T7" fmla="*/ 205 h 2406"/>
                <a:gd name="T8" fmla="*/ 205 w 1138"/>
                <a:gd name="T9" fmla="*/ 0 h 2406"/>
                <a:gd name="T10" fmla="*/ 1137 w 1138"/>
                <a:gd name="T11" fmla="*/ 0 h 2406"/>
                <a:gd name="T12" fmla="*/ 1137 w 1138"/>
                <a:gd name="T13" fmla="*/ 102 h 2406"/>
                <a:gd name="T14" fmla="*/ 205 w 1138"/>
                <a:gd name="T15" fmla="*/ 102 h 2406"/>
                <a:gd name="T16" fmla="*/ 205 w 1138"/>
                <a:gd name="T17" fmla="*/ 102 h 2406"/>
                <a:gd name="T18" fmla="*/ 102 w 1138"/>
                <a:gd name="T19" fmla="*/ 205 h 2406"/>
                <a:gd name="T20" fmla="*/ 102 w 1138"/>
                <a:gd name="T21" fmla="*/ 2405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8" h="2406">
                  <a:moveTo>
                    <a:pt x="102" y="2405"/>
                  </a:moveTo>
                  <a:lnTo>
                    <a:pt x="0" y="2405"/>
                  </a:lnTo>
                  <a:lnTo>
                    <a:pt x="0" y="205"/>
                  </a:lnTo>
                  <a:lnTo>
                    <a:pt x="0" y="205"/>
                  </a:lnTo>
                  <a:cubicBezTo>
                    <a:pt x="0" y="92"/>
                    <a:pt x="92" y="0"/>
                    <a:pt x="205" y="0"/>
                  </a:cubicBezTo>
                  <a:lnTo>
                    <a:pt x="1137" y="0"/>
                  </a:lnTo>
                  <a:lnTo>
                    <a:pt x="1137" y="102"/>
                  </a:lnTo>
                  <a:lnTo>
                    <a:pt x="205" y="102"/>
                  </a:lnTo>
                  <a:lnTo>
                    <a:pt x="205" y="102"/>
                  </a:lnTo>
                  <a:cubicBezTo>
                    <a:pt x="149" y="102"/>
                    <a:pt x="102" y="148"/>
                    <a:pt x="102" y="205"/>
                  </a:cubicBezTo>
                  <a:lnTo>
                    <a:pt x="102" y="240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347"/>
            <p:cNvSpPr>
              <a:spLocks noChangeArrowheads="1"/>
            </p:cNvSpPr>
            <p:nvPr/>
          </p:nvSpPr>
          <p:spPr bwMode="auto">
            <a:xfrm>
              <a:off x="8945928" y="10869341"/>
              <a:ext cx="1345125" cy="2846659"/>
            </a:xfrm>
            <a:custGeom>
              <a:avLst/>
              <a:gdLst>
                <a:gd name="T0" fmla="*/ 1137 w 1138"/>
                <a:gd name="T1" fmla="*/ 2405 h 2406"/>
                <a:gd name="T2" fmla="*/ 1035 w 1138"/>
                <a:gd name="T3" fmla="*/ 2405 h 2406"/>
                <a:gd name="T4" fmla="*/ 1035 w 1138"/>
                <a:gd name="T5" fmla="*/ 205 h 2406"/>
                <a:gd name="T6" fmla="*/ 1035 w 1138"/>
                <a:gd name="T7" fmla="*/ 205 h 2406"/>
                <a:gd name="T8" fmla="*/ 932 w 1138"/>
                <a:gd name="T9" fmla="*/ 102 h 2406"/>
                <a:gd name="T10" fmla="*/ 0 w 1138"/>
                <a:gd name="T11" fmla="*/ 102 h 2406"/>
                <a:gd name="T12" fmla="*/ 0 w 1138"/>
                <a:gd name="T13" fmla="*/ 0 h 2406"/>
                <a:gd name="T14" fmla="*/ 932 w 1138"/>
                <a:gd name="T15" fmla="*/ 0 h 2406"/>
                <a:gd name="T16" fmla="*/ 932 w 1138"/>
                <a:gd name="T17" fmla="*/ 0 h 2406"/>
                <a:gd name="T18" fmla="*/ 1137 w 1138"/>
                <a:gd name="T19" fmla="*/ 205 h 2406"/>
                <a:gd name="T20" fmla="*/ 1137 w 1138"/>
                <a:gd name="T21" fmla="*/ 2405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8" h="2406">
                  <a:moveTo>
                    <a:pt x="1137" y="2405"/>
                  </a:moveTo>
                  <a:lnTo>
                    <a:pt x="1035" y="2405"/>
                  </a:lnTo>
                  <a:lnTo>
                    <a:pt x="1035" y="205"/>
                  </a:lnTo>
                  <a:lnTo>
                    <a:pt x="1035" y="205"/>
                  </a:lnTo>
                  <a:cubicBezTo>
                    <a:pt x="1035" y="148"/>
                    <a:pt x="989" y="102"/>
                    <a:pt x="932" y="102"/>
                  </a:cubicBezTo>
                  <a:lnTo>
                    <a:pt x="0" y="102"/>
                  </a:lnTo>
                  <a:lnTo>
                    <a:pt x="0" y="0"/>
                  </a:lnTo>
                  <a:lnTo>
                    <a:pt x="932" y="0"/>
                  </a:lnTo>
                  <a:lnTo>
                    <a:pt x="932" y="0"/>
                  </a:lnTo>
                  <a:cubicBezTo>
                    <a:pt x="1044" y="0"/>
                    <a:pt x="1137" y="92"/>
                    <a:pt x="1137" y="205"/>
                  </a:cubicBezTo>
                  <a:lnTo>
                    <a:pt x="1137" y="240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552093" y="5476028"/>
            <a:ext cx="2302933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50"/>
              </a:spcBef>
            </a:pPr>
            <a:r>
              <a:rPr lang="en-US" sz="1200" b="1" dirty="0">
                <a:latin typeface="Calibri" panose="020F0502020204030204" charset="0"/>
                <a:cs typeface="Calibri" panose="020F0502020204030204" charset="0"/>
              </a:rPr>
              <a:t>Results</a:t>
            </a:r>
            <a:endParaRPr lang="en-US" sz="1200" b="1" dirty="0">
              <a:latin typeface="Calibri" panose="020F0502020204030204" charset="0"/>
              <a:cs typeface="Calibri" panose="020F0502020204030204" charset="0"/>
            </a:endParaRPr>
          </a:p>
          <a:p>
            <a:pPr>
              <a:spcBef>
                <a:spcPts val="450"/>
              </a:spcBef>
            </a:pPr>
            <a:r>
              <a:rPr lang="en-US" altLang="en-GB" sz="1200" dirty="0">
                <a:latin typeface="Calibri" panose="020F0502020204030204" charset="0"/>
                <a:cs typeface="Calibri" panose="020F0502020204030204" charset="0"/>
              </a:rPr>
              <a:t>Case stud</a:t>
            </a:r>
            <a:r>
              <a:rPr lang="es-ES" altLang="en-US" sz="1200" dirty="0">
                <a:latin typeface="Calibri" panose="020F0502020204030204" charset="0"/>
                <a:cs typeface="Calibri" panose="020F0502020204030204" charset="0"/>
              </a:rPr>
              <a:t>y</a:t>
            </a:r>
            <a:r>
              <a:rPr lang="en-US" altLang="en-GB" sz="1200" dirty="0">
                <a:latin typeface="Calibri" panose="020F0502020204030204" charset="0"/>
                <a:cs typeface="Calibri" panose="020F0502020204030204" charset="0"/>
              </a:rPr>
              <a:t>. Concluding results</a:t>
            </a:r>
            <a:endParaRPr lang="en-US" altLang="en-GB" sz="12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99753" y="2628477"/>
            <a:ext cx="2589953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450"/>
              </a:spcBef>
            </a:pPr>
            <a:r>
              <a:rPr lang="en-US" sz="1200" b="1" dirty="0">
                <a:latin typeface="Calibri" panose="020F0502020204030204" charset="0"/>
                <a:cs typeface="Calibri" panose="020F0502020204030204" charset="0"/>
              </a:rPr>
              <a:t>Home</a:t>
            </a:r>
            <a:endParaRPr lang="en-US" sz="1200" b="1" dirty="0">
              <a:latin typeface="Calibri" panose="020F0502020204030204" charset="0"/>
              <a:cs typeface="Calibri" panose="020F0502020204030204" charset="0"/>
            </a:endParaRPr>
          </a:p>
          <a:p>
            <a:pPr algn="ctr">
              <a:spcBef>
                <a:spcPts val="450"/>
              </a:spcBef>
            </a:pPr>
            <a:r>
              <a:rPr lang="en-US" altLang="en-GB" sz="1200" dirty="0">
                <a:latin typeface="Calibri" panose="020F0502020204030204" charset="0"/>
                <a:cs typeface="Calibri" panose="020F0502020204030204" charset="0"/>
              </a:rPr>
              <a:t>Go to the main page and section menu</a:t>
            </a:r>
            <a:endParaRPr lang="en-US" altLang="en-GB" sz="12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4384" y="3884256"/>
            <a:ext cx="2589916" cy="10382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450"/>
              </a:spcBef>
            </a:pPr>
            <a:r>
              <a:rPr lang="en-US" sz="1200" b="1" dirty="0">
                <a:latin typeface="Calibri" panose="020F0502020204030204" charset="0"/>
                <a:cs typeface="Calibri" panose="020F0502020204030204" charset="0"/>
              </a:rPr>
              <a:t>Overview</a:t>
            </a:r>
            <a:endParaRPr lang="en-US" sz="1200" b="1" dirty="0">
              <a:latin typeface="Calibri" panose="020F0502020204030204" charset="0"/>
              <a:cs typeface="Calibri" panose="020F0502020204030204" charset="0"/>
            </a:endParaRPr>
          </a:p>
          <a:p>
            <a:pPr algn="r">
              <a:spcBef>
                <a:spcPts val="450"/>
              </a:spcBef>
            </a:pPr>
            <a:r>
              <a:rPr lang="en-US" altLang="en-GB" sz="1200" dirty="0">
                <a:latin typeface="Calibri" panose="020F0502020204030204" charset="0"/>
                <a:cs typeface="Calibri" panose="020F0502020204030204" charset="0"/>
                <a:sym typeface="+mn-ea"/>
              </a:rPr>
              <a:t>G</a:t>
            </a:r>
            <a:r>
              <a:rPr lang="en-GB" sz="1200" dirty="0">
                <a:latin typeface="Calibri" panose="020F0502020204030204" charset="0"/>
                <a:cs typeface="Calibri" panose="020F0502020204030204" charset="0"/>
                <a:sym typeface="+mn-ea"/>
              </a:rPr>
              <a:t>eneral problem statement</a:t>
            </a:r>
            <a:r>
              <a:rPr lang="en-US" altLang="en-GB" sz="1200" dirty="0">
                <a:latin typeface="Calibri" panose="020F0502020204030204" charset="0"/>
                <a:cs typeface="Calibri" panose="020F0502020204030204" charset="0"/>
                <a:sym typeface="+mn-ea"/>
              </a:rPr>
              <a:t>. Optimization problem in presence of spatial interaction</a:t>
            </a:r>
            <a:endParaRPr lang="en-US" altLang="en-GB" sz="1200" dirty="0">
              <a:latin typeface="Calibri" panose="020F0502020204030204" charset="0"/>
              <a:cs typeface="Calibri" panose="020F0502020204030204" charset="0"/>
            </a:endParaRPr>
          </a:p>
          <a:p>
            <a:pPr algn="r">
              <a:spcBef>
                <a:spcPts val="450"/>
              </a:spcBef>
            </a:pPr>
            <a:r>
              <a:rPr lang="en-US" altLang="en-GB" sz="1200" dirty="0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endParaRPr lang="en-US" sz="12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2353" y="5383953"/>
            <a:ext cx="2467187" cy="611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450"/>
              </a:spcBef>
            </a:pPr>
            <a:r>
              <a:rPr lang="en-US" sz="1200" b="1" dirty="0">
                <a:latin typeface="Calibri" panose="020F0502020204030204" charset="0"/>
                <a:cs typeface="Calibri" panose="020F0502020204030204" charset="0"/>
              </a:rPr>
              <a:t>Implementation</a:t>
            </a:r>
            <a:endParaRPr lang="en-US" sz="1200" b="1" dirty="0">
              <a:latin typeface="Calibri" panose="020F0502020204030204" charset="0"/>
              <a:cs typeface="Calibri" panose="020F0502020204030204" charset="0"/>
            </a:endParaRPr>
          </a:p>
          <a:p>
            <a:pPr algn="r">
              <a:spcBef>
                <a:spcPts val="450"/>
              </a:spcBef>
            </a:pPr>
            <a:r>
              <a:rPr lang="en-US" altLang="en-GB" sz="1200" dirty="0">
                <a:latin typeface="Calibri" panose="020F0502020204030204" charset="0"/>
                <a:cs typeface="Calibri" panose="020F0502020204030204" charset="0"/>
              </a:rPr>
              <a:t>A-CAMF: Computational cost reduction versus loss of accuracy</a:t>
            </a:r>
            <a:r>
              <a:rPr lang="en-GB" sz="1200" dirty="0">
                <a:latin typeface="Calibri" panose="020F0502020204030204" charset="0"/>
                <a:cs typeface="Calibri" panose="020F0502020204030204" charset="0"/>
              </a:rPr>
              <a:t>.</a:t>
            </a:r>
            <a:endParaRPr lang="en-US" sz="12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0" name="TextBox 19">
            <a:hlinkClick r:id="rId4" action="ppaction://hlinksldjump"/>
          </p:cNvPr>
          <p:cNvSpPr txBox="1"/>
          <p:nvPr/>
        </p:nvSpPr>
        <p:spPr>
          <a:xfrm>
            <a:off x="2736215" y="5828030"/>
            <a:ext cx="19888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charset="0"/>
                <a:cs typeface="Calibri" panose="020F0502020204030204" charset="0"/>
              </a:rPr>
              <a:t>Implementation</a:t>
            </a:r>
            <a:endParaRPr lang="en-US" sz="16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1" name="TextBox 20">
            <a:hlinkClick r:id="rId3" action="ppaction://hlinksldjump"/>
          </p:cNvPr>
          <p:cNvSpPr txBox="1"/>
          <p:nvPr/>
        </p:nvSpPr>
        <p:spPr>
          <a:xfrm>
            <a:off x="3550920" y="4387850"/>
            <a:ext cx="18332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charset="0"/>
                <a:cs typeface="Calibri" panose="020F0502020204030204" charset="0"/>
              </a:rPr>
              <a:t>Overview</a:t>
            </a:r>
            <a:endParaRPr lang="en-US" sz="16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31155" y="3894455"/>
            <a:ext cx="14827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charset="0"/>
                <a:cs typeface="Calibri" panose="020F0502020204030204" charset="0"/>
              </a:rPr>
              <a:t>Home</a:t>
            </a:r>
            <a:endParaRPr lang="en-US" sz="16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3" name="TextBox 22">
            <a:hlinkClick r:id="rId1" action="ppaction://hlinksldjump"/>
          </p:cNvPr>
          <p:cNvSpPr txBox="1"/>
          <p:nvPr/>
        </p:nvSpPr>
        <p:spPr>
          <a:xfrm>
            <a:off x="6978015" y="4387850"/>
            <a:ext cx="20218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charset="0"/>
                <a:cs typeface="Calibri" panose="020F0502020204030204" charset="0"/>
              </a:rPr>
              <a:t>Motivation</a:t>
            </a:r>
            <a:endParaRPr lang="en-US" sz="16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4" name="TextBox 23">
            <a:hlinkClick r:id="rId2" action="ppaction://hlinksldjump"/>
          </p:cNvPr>
          <p:cNvSpPr txBox="1"/>
          <p:nvPr/>
        </p:nvSpPr>
        <p:spPr>
          <a:xfrm>
            <a:off x="7648575" y="5828030"/>
            <a:ext cx="16719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charset="0"/>
                <a:cs typeface="Calibri" panose="020F0502020204030204" charset="0"/>
              </a:rPr>
              <a:t>Results</a:t>
            </a:r>
            <a:endParaRPr lang="en-US" sz="1600" b="1" dirty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6" name="Picture 25" descr="KULeuven-logo-20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4840" y="-215265"/>
            <a:ext cx="1088390" cy="968375"/>
          </a:xfrm>
          <a:prstGeom prst="rect">
            <a:avLst/>
          </a:prstGeom>
        </p:spPr>
      </p:pic>
      <p:pic>
        <p:nvPicPr>
          <p:cNvPr id="28" name="Picture 27" descr="Logotipo_UCI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5160" y="5080"/>
            <a:ext cx="1087120" cy="418465"/>
          </a:xfrm>
          <a:prstGeom prst="rect">
            <a:avLst/>
          </a:prstGeom>
        </p:spPr>
      </p:pic>
      <p:pic>
        <p:nvPicPr>
          <p:cNvPr id="29" name="Picture 28" descr="2023_04_EGU_G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8930" y="4445"/>
            <a:ext cx="1525905" cy="508000"/>
          </a:xfrm>
          <a:prstGeom prst="rect">
            <a:avLst/>
          </a:prstGeom>
        </p:spPr>
      </p:pic>
      <p:sp>
        <p:nvSpPr>
          <p:cNvPr id="2" name="TextBox 15"/>
          <p:cNvSpPr txBox="1"/>
          <p:nvPr/>
        </p:nvSpPr>
        <p:spPr>
          <a:xfrm>
            <a:off x="9075645" y="3883439"/>
            <a:ext cx="2589916" cy="611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>
              <a:spcBef>
                <a:spcPts val="450"/>
              </a:spcBef>
            </a:pPr>
            <a:r>
              <a:rPr lang="en-US" sz="1200" b="1" dirty="0">
                <a:latin typeface="Calibri" panose="020F0502020204030204" charset="0"/>
                <a:cs typeface="Calibri" panose="020F0502020204030204" charset="0"/>
              </a:rPr>
              <a:t>Motivation</a:t>
            </a:r>
            <a:endParaRPr lang="en-US" sz="1200" b="1" dirty="0">
              <a:latin typeface="Calibri" panose="020F0502020204030204" charset="0"/>
              <a:cs typeface="Calibri" panose="020F0502020204030204" charset="0"/>
            </a:endParaRPr>
          </a:p>
          <a:p>
            <a:pPr>
              <a:spcBef>
                <a:spcPts val="450"/>
              </a:spcBef>
            </a:pPr>
            <a:r>
              <a:rPr lang="en-US" altLang="en-GB" sz="1200" dirty="0">
                <a:latin typeface="Calibri" panose="020F0502020204030204" charset="0"/>
                <a:cs typeface="Calibri" panose="020F0502020204030204" charset="0"/>
              </a:rPr>
              <a:t>Computational </a:t>
            </a:r>
            <a:r>
              <a:rPr lang="es-ES" altLang="en-US" sz="1200" dirty="0">
                <a:latin typeface="Calibri" panose="020F0502020204030204" charset="0"/>
                <a:cs typeface="Calibri" panose="020F0502020204030204" charset="0"/>
              </a:rPr>
              <a:t>cost of iterative processes</a:t>
            </a:r>
            <a:r>
              <a:rPr lang="en-US" altLang="en-GB" sz="1200" dirty="0">
                <a:latin typeface="Calibri" panose="020F0502020204030204" charset="0"/>
                <a:cs typeface="Calibri" panose="020F0502020204030204" charset="0"/>
              </a:rPr>
              <a:t> in raster databases</a:t>
            </a:r>
            <a:endParaRPr lang="en-US" altLang="en-GB" sz="12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4" name="TextBox 24"/>
          <p:cNvSpPr txBox="1"/>
          <p:nvPr/>
        </p:nvSpPr>
        <p:spPr>
          <a:xfrm>
            <a:off x="-1058" y="928922"/>
            <a:ext cx="1219200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s-ES" altLang="en-US" sz="26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Efficient software for sediment yield</a:t>
            </a:r>
            <a:r>
              <a:rPr lang="en-US" sz="26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 minimization by afforestation</a:t>
            </a:r>
            <a:endParaRPr lang="en-US" sz="2600" dirty="0">
              <a:latin typeface="Calibri" panose="020F0502020204030204" charset="0"/>
              <a:ea typeface="Cambria" panose="02040503050406030204" pitchFamily="18" charset="0"/>
              <a:cs typeface="Calibri" panose="020F0502020204030204" charset="0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605367" y="1544532"/>
            <a:ext cx="1122849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600" b="1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Grethell Castillo Reyes</a:t>
            </a:r>
            <a:r>
              <a:rPr lang="en-US" sz="1600" baseline="300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1,2</a:t>
            </a:r>
            <a:r>
              <a:rPr lang="en-US" sz="16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, René Estrella</a:t>
            </a:r>
            <a:r>
              <a:rPr lang="en-US" sz="1600" baseline="300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3</a:t>
            </a:r>
            <a:r>
              <a:rPr lang="en-US" sz="16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, Karen Gabriels</a:t>
            </a:r>
            <a:r>
              <a:rPr lang="es-ES" altLang="en-US" sz="1600" baseline="300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2</a:t>
            </a:r>
            <a:r>
              <a:rPr lang="en-US" sz="16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,  Jos Van Orshoven</a:t>
            </a:r>
            <a:r>
              <a:rPr lang="es-ES" altLang="en-US" sz="1600" baseline="300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2</a:t>
            </a:r>
            <a:r>
              <a:rPr lang="en-US" sz="16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,  Floris Abrams</a:t>
            </a:r>
            <a:r>
              <a:rPr lang="es-ES" altLang="en-US" sz="1600" baseline="300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2</a:t>
            </a:r>
            <a:r>
              <a:rPr lang="en-US" sz="16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, Dirk Roose</a:t>
            </a:r>
            <a:r>
              <a:rPr lang="en-US" sz="1600" baseline="300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2</a:t>
            </a:r>
            <a:endParaRPr lang="en-US" sz="1600" baseline="30000" dirty="0">
              <a:latin typeface="Calibri" panose="020F0502020204030204" charset="0"/>
              <a:ea typeface="Cambria" panose="02040503050406030204" pitchFamily="18" charset="0"/>
              <a:cs typeface="Calibri" panose="020F0502020204030204" charset="0"/>
            </a:endParaRPr>
          </a:p>
        </p:txBody>
      </p:sp>
      <p:sp>
        <p:nvSpPr>
          <p:cNvPr id="36" name="TextBox 24"/>
          <p:cNvSpPr txBox="1"/>
          <p:nvPr/>
        </p:nvSpPr>
        <p:spPr>
          <a:xfrm>
            <a:off x="454025" y="2006600"/>
            <a:ext cx="11531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200" baseline="300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1</a:t>
            </a:r>
            <a:r>
              <a:rPr lang="en-US" sz="12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University of Informatic Sciences, Cuba (gcreyes@uci.cu); </a:t>
            </a:r>
            <a:r>
              <a:rPr lang="en-US" sz="1200" baseline="300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  <a:sym typeface="+mn-ea"/>
              </a:rPr>
              <a:t>2</a:t>
            </a:r>
            <a:r>
              <a:rPr lang="en-US" sz="12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  <a:sym typeface="+mn-ea"/>
              </a:rPr>
              <a:t>KU Leuven, Belgium;</a:t>
            </a:r>
            <a:r>
              <a:rPr lang="en-US" sz="12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1200" baseline="300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3</a:t>
            </a:r>
            <a:r>
              <a:rPr lang="en-US" sz="12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University of Cuenca, Ecuador</a:t>
            </a:r>
            <a:endParaRPr lang="en-US" sz="1200" dirty="0">
              <a:latin typeface="Calibri" panose="020F0502020204030204" charset="0"/>
              <a:ea typeface="Cambria" panose="02040503050406030204" pitchFamily="18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" name="Picture 52" descr="KULeuven-logo-20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09393" y="-1511300"/>
            <a:ext cx="1484207" cy="1319953"/>
          </a:xfrm>
          <a:prstGeom prst="rect">
            <a:avLst/>
          </a:prstGeom>
        </p:spPr>
      </p:pic>
      <p:pic>
        <p:nvPicPr>
          <p:cNvPr id="54" name="Picture 53" descr="Logotipo_UC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733" y="-1150620"/>
            <a:ext cx="1427480" cy="549487"/>
          </a:xfrm>
          <a:prstGeom prst="rect">
            <a:avLst/>
          </a:prstGeom>
        </p:spPr>
      </p:pic>
      <p:pic>
        <p:nvPicPr>
          <p:cNvPr id="55" name="Picture 54" descr="2023_04_EGU_G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627" y="-1176020"/>
            <a:ext cx="1811867" cy="60282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3" y="-1168400"/>
            <a:ext cx="1461347" cy="511387"/>
          </a:xfrm>
          <a:prstGeom prst="rect">
            <a:avLst/>
          </a:prstGeom>
        </p:spPr>
      </p:pic>
      <p:pic>
        <p:nvPicPr>
          <p:cNvPr id="73" name="Picture 72" descr="KULeuven-logo-20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4840" y="-215265"/>
            <a:ext cx="1088390" cy="968375"/>
          </a:xfrm>
          <a:prstGeom prst="rect">
            <a:avLst/>
          </a:prstGeom>
        </p:spPr>
      </p:pic>
      <p:pic>
        <p:nvPicPr>
          <p:cNvPr id="74" name="Picture 73" descr="Logotipo_UC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160" y="5080"/>
            <a:ext cx="1087120" cy="418465"/>
          </a:xfrm>
          <a:prstGeom prst="rect">
            <a:avLst/>
          </a:prstGeom>
        </p:spPr>
      </p:pic>
      <p:pic>
        <p:nvPicPr>
          <p:cNvPr id="75" name="Picture 74" descr="2023_04_EGU_G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930" y="4445"/>
            <a:ext cx="1525905" cy="508000"/>
          </a:xfrm>
          <a:prstGeom prst="rect">
            <a:avLst/>
          </a:prstGeom>
        </p:spPr>
      </p:pic>
      <p:grpSp>
        <p:nvGrpSpPr>
          <p:cNvPr id="76" name="Google Shape;61;p17"/>
          <p:cNvGrpSpPr/>
          <p:nvPr/>
        </p:nvGrpSpPr>
        <p:grpSpPr>
          <a:xfrm>
            <a:off x="-4002405" y="1330960"/>
            <a:ext cx="6575425" cy="4865370"/>
            <a:chOff x="-3205118" y="-190557"/>
            <a:chExt cx="7557031" cy="5501030"/>
          </a:xfrm>
        </p:grpSpPr>
        <p:grpSp>
          <p:nvGrpSpPr>
            <p:cNvPr id="77" name="Google Shape;62;p17"/>
            <p:cNvGrpSpPr/>
            <p:nvPr/>
          </p:nvGrpSpPr>
          <p:grpSpPr>
            <a:xfrm rot="5159177">
              <a:off x="2736765" y="1167229"/>
              <a:ext cx="938722" cy="2231341"/>
              <a:chOff x="3913500" y="1799949"/>
              <a:chExt cx="870279" cy="2068650"/>
            </a:xfrm>
          </p:grpSpPr>
          <p:sp>
            <p:nvSpPr>
              <p:cNvPr id="78" name="Google Shape;63;p17"/>
              <p:cNvSpPr/>
              <p:nvPr/>
            </p:nvSpPr>
            <p:spPr>
              <a:xfrm rot="-164573">
                <a:off x="4320868" y="2982100"/>
                <a:ext cx="130155" cy="883892"/>
              </a:xfrm>
              <a:custGeom>
                <a:avLst/>
                <a:gdLst/>
                <a:ahLst/>
                <a:cxnLst/>
                <a:rect l="l" t="t" r="r" b="b"/>
                <a:pathLst>
                  <a:path w="2617" h="15862" extrusionOk="0">
                    <a:moveTo>
                      <a:pt x="1256" y="1"/>
                    </a:moveTo>
                    <a:lnTo>
                      <a:pt x="796" y="106"/>
                    </a:lnTo>
                    <a:lnTo>
                      <a:pt x="315" y="22"/>
                    </a:lnTo>
                    <a:lnTo>
                      <a:pt x="1" y="15861"/>
                    </a:lnTo>
                    <a:lnTo>
                      <a:pt x="1" y="15861"/>
                    </a:lnTo>
                    <a:lnTo>
                      <a:pt x="1298" y="15819"/>
                    </a:lnTo>
                    <a:lnTo>
                      <a:pt x="2616" y="15777"/>
                    </a:lnTo>
                    <a:lnTo>
                      <a:pt x="125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" name="Google Shape;64;p17"/>
              <p:cNvSpPr/>
              <p:nvPr/>
            </p:nvSpPr>
            <p:spPr>
              <a:xfrm rot="-164573">
                <a:off x="3956831" y="1817651"/>
                <a:ext cx="783616" cy="1830412"/>
              </a:xfrm>
              <a:custGeom>
                <a:avLst/>
                <a:gdLst/>
                <a:ahLst/>
                <a:cxnLst/>
                <a:rect l="l" t="t" r="r" b="b"/>
                <a:pathLst>
                  <a:path w="15756" h="29211" extrusionOk="0">
                    <a:moveTo>
                      <a:pt x="6926" y="1"/>
                    </a:moveTo>
                    <a:lnTo>
                      <a:pt x="5001" y="4583"/>
                    </a:lnTo>
                    <a:lnTo>
                      <a:pt x="5880" y="4541"/>
                    </a:lnTo>
                    <a:lnTo>
                      <a:pt x="4101" y="7261"/>
                    </a:lnTo>
                    <a:lnTo>
                      <a:pt x="5189" y="7219"/>
                    </a:lnTo>
                    <a:lnTo>
                      <a:pt x="5189" y="7219"/>
                    </a:lnTo>
                    <a:lnTo>
                      <a:pt x="3703" y="9960"/>
                    </a:lnTo>
                    <a:lnTo>
                      <a:pt x="4687" y="9919"/>
                    </a:lnTo>
                    <a:lnTo>
                      <a:pt x="3411" y="13078"/>
                    </a:lnTo>
                    <a:lnTo>
                      <a:pt x="3411" y="13078"/>
                    </a:lnTo>
                    <a:lnTo>
                      <a:pt x="4101" y="13057"/>
                    </a:lnTo>
                    <a:lnTo>
                      <a:pt x="2448" y="16656"/>
                    </a:lnTo>
                    <a:lnTo>
                      <a:pt x="3515" y="16614"/>
                    </a:lnTo>
                    <a:lnTo>
                      <a:pt x="1841" y="19418"/>
                    </a:lnTo>
                    <a:lnTo>
                      <a:pt x="2636" y="19397"/>
                    </a:lnTo>
                    <a:lnTo>
                      <a:pt x="1444" y="22284"/>
                    </a:lnTo>
                    <a:lnTo>
                      <a:pt x="2323" y="22263"/>
                    </a:lnTo>
                    <a:lnTo>
                      <a:pt x="858" y="25904"/>
                    </a:lnTo>
                    <a:lnTo>
                      <a:pt x="1548" y="25883"/>
                    </a:lnTo>
                    <a:lnTo>
                      <a:pt x="1548" y="25883"/>
                    </a:lnTo>
                    <a:lnTo>
                      <a:pt x="0" y="29210"/>
                    </a:lnTo>
                    <a:lnTo>
                      <a:pt x="7867" y="28959"/>
                    </a:lnTo>
                    <a:lnTo>
                      <a:pt x="15755" y="28687"/>
                    </a:lnTo>
                    <a:lnTo>
                      <a:pt x="13977" y="25486"/>
                    </a:lnTo>
                    <a:lnTo>
                      <a:pt x="14667" y="25465"/>
                    </a:lnTo>
                    <a:lnTo>
                      <a:pt x="12973" y="21908"/>
                    </a:lnTo>
                    <a:lnTo>
                      <a:pt x="13851" y="21887"/>
                    </a:lnTo>
                    <a:lnTo>
                      <a:pt x="12470" y="19083"/>
                    </a:lnTo>
                    <a:lnTo>
                      <a:pt x="13266" y="19041"/>
                    </a:lnTo>
                    <a:lnTo>
                      <a:pt x="11403" y="16363"/>
                    </a:lnTo>
                    <a:lnTo>
                      <a:pt x="12491" y="16321"/>
                    </a:lnTo>
                    <a:lnTo>
                      <a:pt x="10587" y="12848"/>
                    </a:lnTo>
                    <a:lnTo>
                      <a:pt x="11278" y="12827"/>
                    </a:lnTo>
                    <a:lnTo>
                      <a:pt x="9813" y="9751"/>
                    </a:lnTo>
                    <a:lnTo>
                      <a:pt x="10797" y="9730"/>
                    </a:lnTo>
                    <a:lnTo>
                      <a:pt x="9123" y="7094"/>
                    </a:lnTo>
                    <a:lnTo>
                      <a:pt x="10211" y="7052"/>
                    </a:lnTo>
                    <a:lnTo>
                      <a:pt x="8244" y="4457"/>
                    </a:lnTo>
                    <a:lnTo>
                      <a:pt x="9144" y="4437"/>
                    </a:lnTo>
                    <a:lnTo>
                      <a:pt x="692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80" name="Google Shape;65;p17"/>
            <p:cNvGrpSpPr/>
            <p:nvPr/>
          </p:nvGrpSpPr>
          <p:grpSpPr>
            <a:xfrm rot="5400000">
              <a:off x="1990036" y="717585"/>
              <a:ext cx="976516" cy="1215592"/>
              <a:chOff x="2956968" y="2772937"/>
              <a:chExt cx="905271" cy="1216809"/>
            </a:xfrm>
          </p:grpSpPr>
          <p:sp>
            <p:nvSpPr>
              <p:cNvPr id="81" name="Google Shape;66;p17"/>
              <p:cNvSpPr/>
              <p:nvPr/>
            </p:nvSpPr>
            <p:spPr>
              <a:xfrm>
                <a:off x="2956968" y="2772937"/>
                <a:ext cx="905271" cy="955253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14195" extrusionOk="0">
                    <a:moveTo>
                      <a:pt x="5263" y="1"/>
                    </a:moveTo>
                    <a:cubicBezTo>
                      <a:pt x="4095" y="1"/>
                      <a:pt x="2907" y="414"/>
                      <a:pt x="2031" y="1248"/>
                    </a:cubicBezTo>
                    <a:cubicBezTo>
                      <a:pt x="1" y="3173"/>
                      <a:pt x="482" y="6145"/>
                      <a:pt x="1884" y="7798"/>
                    </a:cubicBezTo>
                    <a:cubicBezTo>
                      <a:pt x="1298" y="8404"/>
                      <a:pt x="880" y="9241"/>
                      <a:pt x="754" y="10267"/>
                    </a:cubicBezTo>
                    <a:cubicBezTo>
                      <a:pt x="488" y="12394"/>
                      <a:pt x="2482" y="14194"/>
                      <a:pt x="4574" y="14194"/>
                    </a:cubicBezTo>
                    <a:cubicBezTo>
                      <a:pt x="4786" y="14194"/>
                      <a:pt x="4999" y="14176"/>
                      <a:pt x="5211" y="14137"/>
                    </a:cubicBezTo>
                    <a:cubicBezTo>
                      <a:pt x="7324" y="13761"/>
                      <a:pt x="8370" y="11815"/>
                      <a:pt x="8350" y="10120"/>
                    </a:cubicBezTo>
                    <a:lnTo>
                      <a:pt x="8350" y="10120"/>
                    </a:lnTo>
                    <a:cubicBezTo>
                      <a:pt x="9054" y="10449"/>
                      <a:pt x="9819" y="10631"/>
                      <a:pt x="10630" y="10631"/>
                    </a:cubicBezTo>
                    <a:cubicBezTo>
                      <a:pt x="11313" y="10631"/>
                      <a:pt x="12028" y="10502"/>
                      <a:pt x="12764" y="10225"/>
                    </a:cubicBezTo>
                    <a:cubicBezTo>
                      <a:pt x="15673" y="9116"/>
                      <a:pt x="16384" y="5057"/>
                      <a:pt x="14480" y="2650"/>
                    </a:cubicBezTo>
                    <a:cubicBezTo>
                      <a:pt x="13449" y="1348"/>
                      <a:pt x="12005" y="811"/>
                      <a:pt x="10592" y="811"/>
                    </a:cubicBezTo>
                    <a:cubicBezTo>
                      <a:pt x="9825" y="811"/>
                      <a:pt x="9068" y="969"/>
                      <a:pt x="8391" y="1248"/>
                    </a:cubicBezTo>
                    <a:cubicBezTo>
                      <a:pt x="7594" y="419"/>
                      <a:pt x="6438" y="1"/>
                      <a:pt x="52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" name="Google Shape;67;p17"/>
              <p:cNvSpPr/>
              <p:nvPr/>
            </p:nvSpPr>
            <p:spPr>
              <a:xfrm>
                <a:off x="3295154" y="3194633"/>
                <a:ext cx="403798" cy="795113"/>
              </a:xfrm>
              <a:custGeom>
                <a:avLst/>
                <a:gdLst/>
                <a:ahLst/>
                <a:cxnLst/>
                <a:rect l="l" t="t" r="r" b="b"/>
                <a:pathLst>
                  <a:path w="8119" h="15987" extrusionOk="0">
                    <a:moveTo>
                      <a:pt x="691" y="1"/>
                    </a:moveTo>
                    <a:lnTo>
                      <a:pt x="586" y="42"/>
                    </a:lnTo>
                    <a:lnTo>
                      <a:pt x="2490" y="6173"/>
                    </a:lnTo>
                    <a:lnTo>
                      <a:pt x="21" y="5587"/>
                    </a:lnTo>
                    <a:lnTo>
                      <a:pt x="1" y="5734"/>
                    </a:lnTo>
                    <a:lnTo>
                      <a:pt x="2470" y="6843"/>
                    </a:lnTo>
                    <a:lnTo>
                      <a:pt x="4959" y="15986"/>
                    </a:lnTo>
                    <a:lnTo>
                      <a:pt x="8119" y="14668"/>
                    </a:lnTo>
                    <a:lnTo>
                      <a:pt x="3495" y="6424"/>
                    </a:lnTo>
                    <a:lnTo>
                      <a:pt x="4143" y="2198"/>
                    </a:lnTo>
                    <a:lnTo>
                      <a:pt x="4060" y="2135"/>
                    </a:lnTo>
                    <a:lnTo>
                      <a:pt x="2867" y="4960"/>
                    </a:lnTo>
                    <a:lnTo>
                      <a:pt x="6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83" name="Google Shape;68;p17"/>
            <p:cNvGrpSpPr/>
            <p:nvPr/>
          </p:nvGrpSpPr>
          <p:grpSpPr>
            <a:xfrm rot="5400000">
              <a:off x="1184845" y="-165017"/>
              <a:ext cx="1212958" cy="1161878"/>
              <a:chOff x="1974510" y="3146274"/>
              <a:chExt cx="1124463" cy="1077109"/>
            </a:xfrm>
          </p:grpSpPr>
          <p:sp>
            <p:nvSpPr>
              <p:cNvPr id="84" name="Google Shape;69;p17"/>
              <p:cNvSpPr/>
              <p:nvPr/>
            </p:nvSpPr>
            <p:spPr>
              <a:xfrm rot="-250099">
                <a:off x="2002107" y="3176770"/>
                <a:ext cx="867909" cy="790921"/>
              </a:xfrm>
              <a:custGeom>
                <a:avLst/>
                <a:gdLst/>
                <a:ahLst/>
                <a:cxnLst/>
                <a:rect l="l" t="t" r="r" b="b"/>
                <a:pathLst>
                  <a:path w="17451" h="15903" extrusionOk="0">
                    <a:moveTo>
                      <a:pt x="10039" y="1"/>
                    </a:moveTo>
                    <a:cubicBezTo>
                      <a:pt x="9249" y="1"/>
                      <a:pt x="8642" y="640"/>
                      <a:pt x="8642" y="640"/>
                    </a:cubicBezTo>
                    <a:cubicBezTo>
                      <a:pt x="8182" y="305"/>
                      <a:pt x="7771" y="179"/>
                      <a:pt x="7414" y="179"/>
                    </a:cubicBezTo>
                    <a:cubicBezTo>
                      <a:pt x="6343" y="179"/>
                      <a:pt x="5755" y="1309"/>
                      <a:pt x="5755" y="1309"/>
                    </a:cubicBezTo>
                    <a:cubicBezTo>
                      <a:pt x="5508" y="1237"/>
                      <a:pt x="5284" y="1205"/>
                      <a:pt x="5081" y="1205"/>
                    </a:cubicBezTo>
                    <a:cubicBezTo>
                      <a:pt x="3509" y="1205"/>
                      <a:pt x="3181" y="3109"/>
                      <a:pt x="3181" y="3109"/>
                    </a:cubicBezTo>
                    <a:cubicBezTo>
                      <a:pt x="796" y="4134"/>
                      <a:pt x="2009" y="5912"/>
                      <a:pt x="2009" y="5912"/>
                    </a:cubicBezTo>
                    <a:cubicBezTo>
                      <a:pt x="1" y="7126"/>
                      <a:pt x="1444" y="8925"/>
                      <a:pt x="1444" y="8925"/>
                    </a:cubicBezTo>
                    <a:cubicBezTo>
                      <a:pt x="210" y="10913"/>
                      <a:pt x="2491" y="11415"/>
                      <a:pt x="2491" y="11415"/>
                    </a:cubicBezTo>
                    <a:cubicBezTo>
                      <a:pt x="2292" y="13556"/>
                      <a:pt x="4104" y="13612"/>
                      <a:pt x="4295" y="13612"/>
                    </a:cubicBezTo>
                    <a:cubicBezTo>
                      <a:pt x="4305" y="13612"/>
                      <a:pt x="4311" y="13612"/>
                      <a:pt x="4311" y="13612"/>
                    </a:cubicBezTo>
                    <a:cubicBezTo>
                      <a:pt x="4530" y="15223"/>
                      <a:pt x="5558" y="15532"/>
                      <a:pt x="6316" y="15532"/>
                    </a:cubicBezTo>
                    <a:cubicBezTo>
                      <a:pt x="6789" y="15532"/>
                      <a:pt x="7157" y="15412"/>
                      <a:pt x="7157" y="15412"/>
                    </a:cubicBezTo>
                    <a:cubicBezTo>
                      <a:pt x="7469" y="15778"/>
                      <a:pt x="7837" y="15902"/>
                      <a:pt x="8193" y="15902"/>
                    </a:cubicBezTo>
                    <a:cubicBezTo>
                      <a:pt x="8957" y="15902"/>
                      <a:pt x="9667" y="15328"/>
                      <a:pt x="9667" y="15328"/>
                    </a:cubicBezTo>
                    <a:cubicBezTo>
                      <a:pt x="9960" y="15512"/>
                      <a:pt x="10232" y="15583"/>
                      <a:pt x="10478" y="15583"/>
                    </a:cubicBezTo>
                    <a:cubicBezTo>
                      <a:pt x="11325" y="15583"/>
                      <a:pt x="11864" y="14742"/>
                      <a:pt x="11864" y="14742"/>
                    </a:cubicBezTo>
                    <a:cubicBezTo>
                      <a:pt x="12008" y="14771"/>
                      <a:pt x="12142" y="14784"/>
                      <a:pt x="12267" y="14784"/>
                    </a:cubicBezTo>
                    <a:cubicBezTo>
                      <a:pt x="13593" y="14784"/>
                      <a:pt x="13873" y="13298"/>
                      <a:pt x="13873" y="13298"/>
                    </a:cubicBezTo>
                    <a:cubicBezTo>
                      <a:pt x="15924" y="12922"/>
                      <a:pt x="15484" y="10767"/>
                      <a:pt x="15484" y="10767"/>
                    </a:cubicBezTo>
                    <a:cubicBezTo>
                      <a:pt x="17451" y="9909"/>
                      <a:pt x="16217" y="8214"/>
                      <a:pt x="16217" y="8214"/>
                    </a:cubicBezTo>
                    <a:cubicBezTo>
                      <a:pt x="17325" y="6645"/>
                      <a:pt x="15589" y="6059"/>
                      <a:pt x="15589" y="6059"/>
                    </a:cubicBezTo>
                    <a:cubicBezTo>
                      <a:pt x="16614" y="3736"/>
                      <a:pt x="14103" y="3130"/>
                      <a:pt x="14103" y="3130"/>
                    </a:cubicBezTo>
                    <a:cubicBezTo>
                      <a:pt x="13879" y="1261"/>
                      <a:pt x="12705" y="994"/>
                      <a:pt x="12052" y="994"/>
                    </a:cubicBezTo>
                    <a:cubicBezTo>
                      <a:pt x="11791" y="994"/>
                      <a:pt x="11613" y="1037"/>
                      <a:pt x="11613" y="1037"/>
                    </a:cubicBezTo>
                    <a:cubicBezTo>
                      <a:pt x="11085" y="245"/>
                      <a:pt x="10527" y="1"/>
                      <a:pt x="100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5" name="Google Shape;70;p17"/>
              <p:cNvSpPr/>
              <p:nvPr/>
            </p:nvSpPr>
            <p:spPr>
              <a:xfrm rot="-250099">
                <a:off x="2447425" y="3546804"/>
                <a:ext cx="628589" cy="654600"/>
              </a:xfrm>
              <a:custGeom>
                <a:avLst/>
                <a:gdLst/>
                <a:ahLst/>
                <a:cxnLst/>
                <a:rect l="l" t="t" r="r" b="b"/>
                <a:pathLst>
                  <a:path w="12639" h="13162" extrusionOk="0">
                    <a:moveTo>
                      <a:pt x="4290" y="0"/>
                    </a:moveTo>
                    <a:lnTo>
                      <a:pt x="3495" y="3536"/>
                    </a:lnTo>
                    <a:lnTo>
                      <a:pt x="1" y="3913"/>
                    </a:lnTo>
                    <a:lnTo>
                      <a:pt x="210" y="4122"/>
                    </a:lnTo>
                    <a:lnTo>
                      <a:pt x="3537" y="4331"/>
                    </a:lnTo>
                    <a:lnTo>
                      <a:pt x="9751" y="13161"/>
                    </a:lnTo>
                    <a:lnTo>
                      <a:pt x="12639" y="10378"/>
                    </a:lnTo>
                    <a:lnTo>
                      <a:pt x="4269" y="3515"/>
                    </a:lnTo>
                    <a:lnTo>
                      <a:pt x="4416" y="147"/>
                    </a:lnTo>
                    <a:lnTo>
                      <a:pt x="429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6" name="Google Shape;71;p17"/>
              <p:cNvSpPr/>
              <p:nvPr/>
            </p:nvSpPr>
            <p:spPr>
              <a:xfrm rot="-250099">
                <a:off x="2346202" y="3485084"/>
                <a:ext cx="306014" cy="302880"/>
              </a:xfrm>
              <a:custGeom>
                <a:avLst/>
                <a:gdLst/>
                <a:ahLst/>
                <a:cxnLst/>
                <a:rect l="l" t="t" r="r" b="b"/>
                <a:pathLst>
                  <a:path w="6153" h="6090" extrusionOk="0">
                    <a:moveTo>
                      <a:pt x="2972" y="1"/>
                    </a:moveTo>
                    <a:lnTo>
                      <a:pt x="2721" y="2679"/>
                    </a:lnTo>
                    <a:lnTo>
                      <a:pt x="1" y="2826"/>
                    </a:lnTo>
                    <a:lnTo>
                      <a:pt x="22" y="2951"/>
                    </a:lnTo>
                    <a:lnTo>
                      <a:pt x="2784" y="3077"/>
                    </a:lnTo>
                    <a:lnTo>
                      <a:pt x="5336" y="6090"/>
                    </a:lnTo>
                    <a:lnTo>
                      <a:pt x="6152" y="5316"/>
                    </a:lnTo>
                    <a:lnTo>
                      <a:pt x="3097" y="2784"/>
                    </a:lnTo>
                    <a:lnTo>
                      <a:pt x="31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7" name="Google Shape;72;p17"/>
              <p:cNvSpPr/>
              <p:nvPr/>
            </p:nvSpPr>
            <p:spPr>
              <a:xfrm rot="-250099">
                <a:off x="2352837" y="3502905"/>
                <a:ext cx="142637" cy="140499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825" extrusionOk="0">
                    <a:moveTo>
                      <a:pt x="64" y="0"/>
                    </a:moveTo>
                    <a:lnTo>
                      <a:pt x="1" y="63"/>
                    </a:lnTo>
                    <a:lnTo>
                      <a:pt x="2554" y="2825"/>
                    </a:lnTo>
                    <a:lnTo>
                      <a:pt x="2867" y="2532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88" name="Google Shape;73;p17"/>
            <p:cNvGrpSpPr/>
            <p:nvPr/>
          </p:nvGrpSpPr>
          <p:grpSpPr>
            <a:xfrm rot="5400000">
              <a:off x="2588603" y="2414174"/>
              <a:ext cx="678833" cy="1831968"/>
              <a:chOff x="5067024" y="2169075"/>
              <a:chExt cx="629306" cy="1698311"/>
            </a:xfrm>
          </p:grpSpPr>
          <p:sp>
            <p:nvSpPr>
              <p:cNvPr id="89" name="Google Shape;74;p17"/>
              <p:cNvSpPr/>
              <p:nvPr/>
            </p:nvSpPr>
            <p:spPr>
              <a:xfrm rot="217909">
                <a:off x="5108564" y="2185041"/>
                <a:ext cx="546226" cy="1329062"/>
              </a:xfrm>
              <a:custGeom>
                <a:avLst/>
                <a:gdLst/>
                <a:ahLst/>
                <a:cxnLst/>
                <a:rect l="l" t="t" r="r" b="b"/>
                <a:pathLst>
                  <a:path w="8056" h="14892" extrusionOk="0">
                    <a:moveTo>
                      <a:pt x="5613" y="0"/>
                    </a:moveTo>
                    <a:cubicBezTo>
                      <a:pt x="4872" y="0"/>
                      <a:pt x="4047" y="747"/>
                      <a:pt x="3243" y="2310"/>
                    </a:cubicBezTo>
                    <a:cubicBezTo>
                      <a:pt x="2155" y="4444"/>
                      <a:pt x="0" y="9340"/>
                      <a:pt x="272" y="11663"/>
                    </a:cubicBezTo>
                    <a:cubicBezTo>
                      <a:pt x="544" y="13985"/>
                      <a:pt x="2364" y="14885"/>
                      <a:pt x="2364" y="14885"/>
                    </a:cubicBezTo>
                    <a:cubicBezTo>
                      <a:pt x="2425" y="14889"/>
                      <a:pt x="2491" y="14891"/>
                      <a:pt x="2561" y="14891"/>
                    </a:cubicBezTo>
                    <a:cubicBezTo>
                      <a:pt x="3323" y="14891"/>
                      <a:pt x="4658" y="14602"/>
                      <a:pt x="6152" y="12228"/>
                    </a:cubicBezTo>
                    <a:cubicBezTo>
                      <a:pt x="7784" y="9633"/>
                      <a:pt x="8056" y="3754"/>
                      <a:pt x="7365" y="1870"/>
                    </a:cubicBezTo>
                    <a:cubicBezTo>
                      <a:pt x="6912" y="642"/>
                      <a:pt x="6299" y="0"/>
                      <a:pt x="5613" y="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0" name="Google Shape;75;p17"/>
              <p:cNvSpPr/>
              <p:nvPr/>
            </p:nvSpPr>
            <p:spPr>
              <a:xfrm>
                <a:off x="5093905" y="3072322"/>
                <a:ext cx="374654" cy="795064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15986" extrusionOk="0">
                    <a:moveTo>
                      <a:pt x="7407" y="0"/>
                    </a:moveTo>
                    <a:lnTo>
                      <a:pt x="4017" y="6131"/>
                    </a:lnTo>
                    <a:lnTo>
                      <a:pt x="2657" y="3034"/>
                    </a:lnTo>
                    <a:lnTo>
                      <a:pt x="2490" y="3160"/>
                    </a:lnTo>
                    <a:lnTo>
                      <a:pt x="3411" y="6738"/>
                    </a:lnTo>
                    <a:lnTo>
                      <a:pt x="0" y="15149"/>
                    </a:lnTo>
                    <a:lnTo>
                      <a:pt x="3181" y="15986"/>
                    </a:lnTo>
                    <a:lnTo>
                      <a:pt x="4415" y="6989"/>
                    </a:lnTo>
                    <a:lnTo>
                      <a:pt x="7533" y="21"/>
                    </a:lnTo>
                    <a:lnTo>
                      <a:pt x="74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91" name="Google Shape;76;p17"/>
            <p:cNvGrpSpPr/>
            <p:nvPr/>
          </p:nvGrpSpPr>
          <p:grpSpPr>
            <a:xfrm rot="5400000">
              <a:off x="1858645" y="3384437"/>
              <a:ext cx="956188" cy="1331960"/>
              <a:chOff x="5631899" y="2948981"/>
              <a:chExt cx="886427" cy="1234782"/>
            </a:xfrm>
          </p:grpSpPr>
          <p:sp>
            <p:nvSpPr>
              <p:cNvPr id="92" name="Google Shape;77;p17"/>
              <p:cNvSpPr/>
              <p:nvPr/>
            </p:nvSpPr>
            <p:spPr>
              <a:xfrm>
                <a:off x="5631899" y="3681092"/>
                <a:ext cx="385098" cy="502672"/>
              </a:xfrm>
              <a:custGeom>
                <a:avLst/>
                <a:gdLst/>
                <a:ahLst/>
                <a:cxnLst/>
                <a:rect l="l" t="t" r="r" b="b"/>
                <a:pathLst>
                  <a:path w="7743" h="10107" extrusionOk="0">
                    <a:moveTo>
                      <a:pt x="6696" y="1"/>
                    </a:moveTo>
                    <a:lnTo>
                      <a:pt x="1" y="8077"/>
                    </a:lnTo>
                    <a:lnTo>
                      <a:pt x="3202" y="10107"/>
                    </a:lnTo>
                    <a:lnTo>
                      <a:pt x="7742" y="649"/>
                    </a:lnTo>
                    <a:lnTo>
                      <a:pt x="669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3" name="Google Shape;78;p17"/>
              <p:cNvSpPr/>
              <p:nvPr/>
            </p:nvSpPr>
            <p:spPr>
              <a:xfrm>
                <a:off x="5778624" y="2948981"/>
                <a:ext cx="739702" cy="865642"/>
              </a:xfrm>
              <a:custGeom>
                <a:avLst/>
                <a:gdLst/>
                <a:ahLst/>
                <a:cxnLst/>
                <a:rect l="l" t="t" r="r" b="b"/>
                <a:pathLst>
                  <a:path w="14271" h="16141" extrusionOk="0">
                    <a:moveTo>
                      <a:pt x="10257" y="1"/>
                    </a:moveTo>
                    <a:cubicBezTo>
                      <a:pt x="9237" y="1"/>
                      <a:pt x="8088" y="440"/>
                      <a:pt x="6927" y="1363"/>
                    </a:cubicBezTo>
                    <a:cubicBezTo>
                      <a:pt x="4688" y="3162"/>
                      <a:pt x="85" y="7493"/>
                      <a:pt x="43" y="10444"/>
                    </a:cubicBezTo>
                    <a:cubicBezTo>
                      <a:pt x="1" y="13394"/>
                      <a:pt x="3265" y="15026"/>
                      <a:pt x="3265" y="15026"/>
                    </a:cubicBezTo>
                    <a:cubicBezTo>
                      <a:pt x="4000" y="15374"/>
                      <a:pt x="5052" y="16140"/>
                      <a:pt x="6562" y="16140"/>
                    </a:cubicBezTo>
                    <a:cubicBezTo>
                      <a:pt x="7415" y="16140"/>
                      <a:pt x="8413" y="15896"/>
                      <a:pt x="9584" y="15193"/>
                    </a:cubicBezTo>
                    <a:cubicBezTo>
                      <a:pt x="12806" y="13227"/>
                      <a:pt x="14271" y="6887"/>
                      <a:pt x="13769" y="3685"/>
                    </a:cubicBezTo>
                    <a:cubicBezTo>
                      <a:pt x="13385" y="1303"/>
                      <a:pt x="12013" y="1"/>
                      <a:pt x="10257" y="1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94" name="Google Shape;79;p17"/>
            <p:cNvGrpSpPr/>
            <p:nvPr/>
          </p:nvGrpSpPr>
          <p:grpSpPr>
            <a:xfrm rot="5400000">
              <a:off x="1129091" y="4276238"/>
              <a:ext cx="1033930" cy="913705"/>
              <a:chOff x="6137664" y="3478350"/>
              <a:chExt cx="958496" cy="847043"/>
            </a:xfrm>
          </p:grpSpPr>
          <p:sp>
            <p:nvSpPr>
              <p:cNvPr id="95" name="Google Shape;80;p17"/>
              <p:cNvSpPr/>
              <p:nvPr/>
            </p:nvSpPr>
            <p:spPr>
              <a:xfrm>
                <a:off x="6303136" y="3478350"/>
                <a:ext cx="793025" cy="745030"/>
              </a:xfrm>
              <a:custGeom>
                <a:avLst/>
                <a:gdLst/>
                <a:ahLst/>
                <a:cxnLst/>
                <a:rect l="l" t="t" r="r" b="b"/>
                <a:pathLst>
                  <a:path w="15945" h="14980" extrusionOk="0">
                    <a:moveTo>
                      <a:pt x="9380" y="0"/>
                    </a:moveTo>
                    <a:cubicBezTo>
                      <a:pt x="8405" y="0"/>
                      <a:pt x="7425" y="336"/>
                      <a:pt x="6633" y="1024"/>
                    </a:cubicBezTo>
                    <a:cubicBezTo>
                      <a:pt x="6403" y="1213"/>
                      <a:pt x="6215" y="1401"/>
                      <a:pt x="6047" y="1631"/>
                    </a:cubicBezTo>
                    <a:cubicBezTo>
                      <a:pt x="5611" y="1484"/>
                      <a:pt x="5156" y="1409"/>
                      <a:pt x="4700" y="1409"/>
                    </a:cubicBezTo>
                    <a:cubicBezTo>
                      <a:pt x="3733" y="1409"/>
                      <a:pt x="2763" y="1744"/>
                      <a:pt x="1967" y="2426"/>
                    </a:cubicBezTo>
                    <a:cubicBezTo>
                      <a:pt x="189" y="3933"/>
                      <a:pt x="0" y="6611"/>
                      <a:pt x="1507" y="8369"/>
                    </a:cubicBezTo>
                    <a:cubicBezTo>
                      <a:pt x="2340" y="9357"/>
                      <a:pt x="3532" y="9843"/>
                      <a:pt x="4734" y="9843"/>
                    </a:cubicBezTo>
                    <a:cubicBezTo>
                      <a:pt x="4830" y="9843"/>
                      <a:pt x="4926" y="9839"/>
                      <a:pt x="5022" y="9833"/>
                    </a:cubicBezTo>
                    <a:lnTo>
                      <a:pt x="5022" y="9833"/>
                    </a:lnTo>
                    <a:cubicBezTo>
                      <a:pt x="4729" y="11089"/>
                      <a:pt x="5022" y="12470"/>
                      <a:pt x="5922" y="13516"/>
                    </a:cubicBezTo>
                    <a:cubicBezTo>
                      <a:pt x="6761" y="14481"/>
                      <a:pt x="7940" y="14979"/>
                      <a:pt x="9125" y="14979"/>
                    </a:cubicBezTo>
                    <a:cubicBezTo>
                      <a:pt x="10097" y="14979"/>
                      <a:pt x="11072" y="14644"/>
                      <a:pt x="11864" y="13955"/>
                    </a:cubicBezTo>
                    <a:cubicBezTo>
                      <a:pt x="13036" y="12972"/>
                      <a:pt x="13517" y="11465"/>
                      <a:pt x="13287" y="10043"/>
                    </a:cubicBezTo>
                    <a:cubicBezTo>
                      <a:pt x="13517" y="9917"/>
                      <a:pt x="13747" y="9750"/>
                      <a:pt x="13977" y="9561"/>
                    </a:cubicBezTo>
                    <a:cubicBezTo>
                      <a:pt x="15735" y="8034"/>
                      <a:pt x="15944" y="5377"/>
                      <a:pt x="14417" y="3598"/>
                    </a:cubicBezTo>
                    <a:cubicBezTo>
                      <a:pt x="14103" y="3221"/>
                      <a:pt x="13726" y="2928"/>
                      <a:pt x="13308" y="2698"/>
                    </a:cubicBezTo>
                    <a:cubicBezTo>
                      <a:pt x="13140" y="2259"/>
                      <a:pt x="12910" y="1840"/>
                      <a:pt x="12575" y="1464"/>
                    </a:cubicBezTo>
                    <a:cubicBezTo>
                      <a:pt x="11748" y="499"/>
                      <a:pt x="10567" y="0"/>
                      <a:pt x="9380" y="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" name="Google Shape;81;p17"/>
              <p:cNvSpPr/>
              <p:nvPr/>
            </p:nvSpPr>
            <p:spPr>
              <a:xfrm>
                <a:off x="6137664" y="3766571"/>
                <a:ext cx="611939" cy="558822"/>
              </a:xfrm>
              <a:custGeom>
                <a:avLst/>
                <a:gdLst/>
                <a:ahLst/>
                <a:cxnLst/>
                <a:rect l="l" t="t" r="r" b="b"/>
                <a:pathLst>
                  <a:path w="12304" h="11236" extrusionOk="0">
                    <a:moveTo>
                      <a:pt x="8935" y="0"/>
                    </a:moveTo>
                    <a:lnTo>
                      <a:pt x="8726" y="188"/>
                    </a:lnTo>
                    <a:lnTo>
                      <a:pt x="8391" y="3222"/>
                    </a:lnTo>
                    <a:lnTo>
                      <a:pt x="1" y="8453"/>
                    </a:lnTo>
                    <a:lnTo>
                      <a:pt x="2407" y="11236"/>
                    </a:lnTo>
                    <a:lnTo>
                      <a:pt x="9102" y="3934"/>
                    </a:lnTo>
                    <a:lnTo>
                      <a:pt x="12178" y="4227"/>
                    </a:lnTo>
                    <a:lnTo>
                      <a:pt x="12304" y="4122"/>
                    </a:lnTo>
                    <a:lnTo>
                      <a:pt x="9123" y="3222"/>
                    </a:lnTo>
                    <a:lnTo>
                      <a:pt x="893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" name="Google Shape;82;p17"/>
              <p:cNvSpPr/>
              <p:nvPr/>
            </p:nvSpPr>
            <p:spPr>
              <a:xfrm>
                <a:off x="6546643" y="3697885"/>
                <a:ext cx="284136" cy="273692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5503" extrusionOk="0">
                    <a:moveTo>
                      <a:pt x="3139" y="0"/>
                    </a:moveTo>
                    <a:lnTo>
                      <a:pt x="2909" y="2532"/>
                    </a:lnTo>
                    <a:lnTo>
                      <a:pt x="0" y="4708"/>
                    </a:lnTo>
                    <a:lnTo>
                      <a:pt x="691" y="5503"/>
                    </a:lnTo>
                    <a:lnTo>
                      <a:pt x="3160" y="2825"/>
                    </a:lnTo>
                    <a:lnTo>
                      <a:pt x="5692" y="2971"/>
                    </a:lnTo>
                    <a:lnTo>
                      <a:pt x="5713" y="2846"/>
                    </a:lnTo>
                    <a:lnTo>
                      <a:pt x="3265" y="2490"/>
                    </a:lnTo>
                    <a:lnTo>
                      <a:pt x="326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8" name="Google Shape;83;p17"/>
              <p:cNvSpPr/>
              <p:nvPr/>
            </p:nvSpPr>
            <p:spPr>
              <a:xfrm>
                <a:off x="6691275" y="3714497"/>
                <a:ext cx="134285" cy="123890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2491" extrusionOk="0">
                    <a:moveTo>
                      <a:pt x="2658" y="1"/>
                    </a:moveTo>
                    <a:lnTo>
                      <a:pt x="1" y="2198"/>
                    </a:lnTo>
                    <a:lnTo>
                      <a:pt x="252" y="2491"/>
                    </a:lnTo>
                    <a:lnTo>
                      <a:pt x="2700" y="64"/>
                    </a:lnTo>
                    <a:lnTo>
                      <a:pt x="265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99" name="Google Shape;84;p17"/>
            <p:cNvGrpSpPr/>
            <p:nvPr/>
          </p:nvGrpSpPr>
          <p:grpSpPr>
            <a:xfrm rot="5400000">
              <a:off x="-3205091" y="-46313"/>
              <a:ext cx="5356760" cy="5356813"/>
              <a:chOff x="2108255" y="3737916"/>
              <a:chExt cx="4965940" cy="4965990"/>
            </a:xfrm>
          </p:grpSpPr>
          <p:sp>
            <p:nvSpPr>
              <p:cNvPr id="100" name="Google Shape;85;p17"/>
              <p:cNvSpPr/>
              <p:nvPr/>
            </p:nvSpPr>
            <p:spPr>
              <a:xfrm>
                <a:off x="2108255" y="3737916"/>
                <a:ext cx="4965940" cy="4965990"/>
              </a:xfrm>
              <a:custGeom>
                <a:avLst/>
                <a:gdLst/>
                <a:ahLst/>
                <a:cxnLst/>
                <a:rect l="l" t="t" r="r" b="b"/>
                <a:pathLst>
                  <a:path w="99848" h="99849" extrusionOk="0">
                    <a:moveTo>
                      <a:pt x="49924" y="1"/>
                    </a:moveTo>
                    <a:cubicBezTo>
                      <a:pt x="22347" y="1"/>
                      <a:pt x="0" y="22347"/>
                      <a:pt x="0" y="49925"/>
                    </a:cubicBezTo>
                    <a:cubicBezTo>
                      <a:pt x="0" y="77502"/>
                      <a:pt x="22347" y="99848"/>
                      <a:pt x="49924" y="99848"/>
                    </a:cubicBezTo>
                    <a:cubicBezTo>
                      <a:pt x="77501" y="99848"/>
                      <a:pt x="99848" y="77502"/>
                      <a:pt x="99848" y="49925"/>
                    </a:cubicBezTo>
                    <a:cubicBezTo>
                      <a:pt x="99848" y="22347"/>
                      <a:pt x="77501" y="1"/>
                      <a:pt x="499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1" name="Google Shape;86;p17"/>
              <p:cNvSpPr/>
              <p:nvPr/>
            </p:nvSpPr>
            <p:spPr>
              <a:xfrm>
                <a:off x="2431175" y="4068525"/>
                <a:ext cx="4320150" cy="4320196"/>
              </a:xfrm>
              <a:custGeom>
                <a:avLst/>
                <a:gdLst/>
                <a:ahLst/>
                <a:cxnLst/>
                <a:rect l="l" t="t" r="r" b="b"/>
                <a:pathLst>
                  <a:path w="93738" h="93739" extrusionOk="0">
                    <a:moveTo>
                      <a:pt x="46618" y="1"/>
                    </a:moveTo>
                    <a:lnTo>
                      <a:pt x="46618" y="838"/>
                    </a:lnTo>
                    <a:lnTo>
                      <a:pt x="46869" y="838"/>
                    </a:lnTo>
                    <a:cubicBezTo>
                      <a:pt x="47476" y="838"/>
                      <a:pt x="48062" y="838"/>
                      <a:pt x="48668" y="859"/>
                    </a:cubicBezTo>
                    <a:lnTo>
                      <a:pt x="48689" y="43"/>
                    </a:lnTo>
                    <a:cubicBezTo>
                      <a:pt x="48083" y="22"/>
                      <a:pt x="47476" y="1"/>
                      <a:pt x="46869" y="1"/>
                    </a:cubicBezTo>
                    <a:close/>
                    <a:moveTo>
                      <a:pt x="44546" y="64"/>
                    </a:moveTo>
                    <a:cubicBezTo>
                      <a:pt x="43856" y="84"/>
                      <a:pt x="43145" y="147"/>
                      <a:pt x="42454" y="210"/>
                    </a:cubicBezTo>
                    <a:lnTo>
                      <a:pt x="42538" y="1026"/>
                    </a:lnTo>
                    <a:cubicBezTo>
                      <a:pt x="43207" y="963"/>
                      <a:pt x="43898" y="921"/>
                      <a:pt x="44567" y="880"/>
                    </a:cubicBezTo>
                    <a:lnTo>
                      <a:pt x="44546" y="64"/>
                    </a:lnTo>
                    <a:close/>
                    <a:moveTo>
                      <a:pt x="50782" y="168"/>
                    </a:moveTo>
                    <a:lnTo>
                      <a:pt x="50719" y="984"/>
                    </a:lnTo>
                    <a:cubicBezTo>
                      <a:pt x="51389" y="1047"/>
                      <a:pt x="52058" y="1110"/>
                      <a:pt x="52749" y="1193"/>
                    </a:cubicBezTo>
                    <a:lnTo>
                      <a:pt x="52853" y="377"/>
                    </a:lnTo>
                    <a:cubicBezTo>
                      <a:pt x="52163" y="294"/>
                      <a:pt x="51472" y="210"/>
                      <a:pt x="50782" y="168"/>
                    </a:cubicBezTo>
                    <a:close/>
                    <a:moveTo>
                      <a:pt x="40404" y="461"/>
                    </a:moveTo>
                    <a:cubicBezTo>
                      <a:pt x="39713" y="545"/>
                      <a:pt x="39023" y="649"/>
                      <a:pt x="38332" y="775"/>
                    </a:cubicBezTo>
                    <a:lnTo>
                      <a:pt x="38500" y="1591"/>
                    </a:lnTo>
                    <a:cubicBezTo>
                      <a:pt x="39148" y="1465"/>
                      <a:pt x="39839" y="1361"/>
                      <a:pt x="40508" y="1277"/>
                    </a:cubicBezTo>
                    <a:lnTo>
                      <a:pt x="40404" y="461"/>
                    </a:lnTo>
                    <a:close/>
                    <a:moveTo>
                      <a:pt x="54904" y="691"/>
                    </a:moveTo>
                    <a:lnTo>
                      <a:pt x="54757" y="1507"/>
                    </a:lnTo>
                    <a:cubicBezTo>
                      <a:pt x="55427" y="1612"/>
                      <a:pt x="56117" y="1758"/>
                      <a:pt x="56766" y="1884"/>
                    </a:cubicBezTo>
                    <a:lnTo>
                      <a:pt x="56954" y="1089"/>
                    </a:lnTo>
                    <a:cubicBezTo>
                      <a:pt x="56285" y="942"/>
                      <a:pt x="55594" y="796"/>
                      <a:pt x="54904" y="691"/>
                    </a:cubicBezTo>
                    <a:close/>
                    <a:moveTo>
                      <a:pt x="36303" y="1193"/>
                    </a:moveTo>
                    <a:cubicBezTo>
                      <a:pt x="35633" y="1361"/>
                      <a:pt x="34943" y="1528"/>
                      <a:pt x="34294" y="1717"/>
                    </a:cubicBezTo>
                    <a:lnTo>
                      <a:pt x="34503" y="2512"/>
                    </a:lnTo>
                    <a:cubicBezTo>
                      <a:pt x="35152" y="2323"/>
                      <a:pt x="35821" y="2156"/>
                      <a:pt x="36491" y="2009"/>
                    </a:cubicBezTo>
                    <a:lnTo>
                      <a:pt x="36303" y="1193"/>
                    </a:lnTo>
                    <a:close/>
                    <a:moveTo>
                      <a:pt x="58963" y="1570"/>
                    </a:moveTo>
                    <a:lnTo>
                      <a:pt x="58754" y="2386"/>
                    </a:lnTo>
                    <a:cubicBezTo>
                      <a:pt x="59423" y="2553"/>
                      <a:pt x="60072" y="2742"/>
                      <a:pt x="60720" y="2951"/>
                    </a:cubicBezTo>
                    <a:lnTo>
                      <a:pt x="60972" y="2156"/>
                    </a:lnTo>
                    <a:cubicBezTo>
                      <a:pt x="60302" y="1947"/>
                      <a:pt x="59632" y="1758"/>
                      <a:pt x="58963" y="1570"/>
                    </a:cubicBezTo>
                    <a:close/>
                    <a:moveTo>
                      <a:pt x="32285" y="2323"/>
                    </a:moveTo>
                    <a:cubicBezTo>
                      <a:pt x="31637" y="2533"/>
                      <a:pt x="30967" y="2763"/>
                      <a:pt x="30339" y="3014"/>
                    </a:cubicBezTo>
                    <a:lnTo>
                      <a:pt x="30611" y="3788"/>
                    </a:lnTo>
                    <a:cubicBezTo>
                      <a:pt x="31260" y="3537"/>
                      <a:pt x="31909" y="3307"/>
                      <a:pt x="32557" y="3097"/>
                    </a:cubicBezTo>
                    <a:lnTo>
                      <a:pt x="32285" y="2323"/>
                    </a:lnTo>
                    <a:close/>
                    <a:moveTo>
                      <a:pt x="62938" y="2825"/>
                    </a:moveTo>
                    <a:lnTo>
                      <a:pt x="62666" y="3600"/>
                    </a:lnTo>
                    <a:cubicBezTo>
                      <a:pt x="63294" y="3830"/>
                      <a:pt x="63943" y="4081"/>
                      <a:pt x="64570" y="4353"/>
                    </a:cubicBezTo>
                    <a:lnTo>
                      <a:pt x="64884" y="3600"/>
                    </a:lnTo>
                    <a:cubicBezTo>
                      <a:pt x="64257" y="3328"/>
                      <a:pt x="63587" y="3077"/>
                      <a:pt x="62938" y="2825"/>
                    </a:cubicBezTo>
                    <a:close/>
                    <a:moveTo>
                      <a:pt x="28414" y="3788"/>
                    </a:moveTo>
                    <a:cubicBezTo>
                      <a:pt x="27766" y="4060"/>
                      <a:pt x="27138" y="4353"/>
                      <a:pt x="26510" y="4646"/>
                    </a:cubicBezTo>
                    <a:lnTo>
                      <a:pt x="26866" y="5399"/>
                    </a:lnTo>
                    <a:cubicBezTo>
                      <a:pt x="27494" y="5085"/>
                      <a:pt x="28101" y="4813"/>
                      <a:pt x="28728" y="4541"/>
                    </a:cubicBezTo>
                    <a:lnTo>
                      <a:pt x="28414" y="3788"/>
                    </a:lnTo>
                    <a:close/>
                    <a:moveTo>
                      <a:pt x="66788" y="4437"/>
                    </a:moveTo>
                    <a:lnTo>
                      <a:pt x="66454" y="5190"/>
                    </a:lnTo>
                    <a:cubicBezTo>
                      <a:pt x="67060" y="5462"/>
                      <a:pt x="67667" y="5776"/>
                      <a:pt x="68274" y="6090"/>
                    </a:cubicBezTo>
                    <a:lnTo>
                      <a:pt x="68650" y="5357"/>
                    </a:lnTo>
                    <a:cubicBezTo>
                      <a:pt x="68044" y="5043"/>
                      <a:pt x="67416" y="4730"/>
                      <a:pt x="66788" y="4437"/>
                    </a:cubicBezTo>
                    <a:close/>
                    <a:moveTo>
                      <a:pt x="24669" y="5587"/>
                    </a:moveTo>
                    <a:cubicBezTo>
                      <a:pt x="24062" y="5922"/>
                      <a:pt x="23455" y="6257"/>
                      <a:pt x="22870" y="6613"/>
                    </a:cubicBezTo>
                    <a:lnTo>
                      <a:pt x="23288" y="7324"/>
                    </a:lnTo>
                    <a:cubicBezTo>
                      <a:pt x="23874" y="6968"/>
                      <a:pt x="24460" y="6634"/>
                      <a:pt x="25067" y="6320"/>
                    </a:cubicBezTo>
                    <a:lnTo>
                      <a:pt x="24669" y="5587"/>
                    </a:lnTo>
                    <a:close/>
                    <a:moveTo>
                      <a:pt x="70492" y="6382"/>
                    </a:moveTo>
                    <a:lnTo>
                      <a:pt x="70073" y="7094"/>
                    </a:lnTo>
                    <a:cubicBezTo>
                      <a:pt x="70659" y="7429"/>
                      <a:pt x="71245" y="7784"/>
                      <a:pt x="71810" y="8161"/>
                    </a:cubicBezTo>
                    <a:lnTo>
                      <a:pt x="72270" y="7471"/>
                    </a:lnTo>
                    <a:cubicBezTo>
                      <a:pt x="71684" y="7094"/>
                      <a:pt x="71078" y="6717"/>
                      <a:pt x="70492" y="6382"/>
                    </a:cubicBezTo>
                    <a:close/>
                    <a:moveTo>
                      <a:pt x="21091" y="7722"/>
                    </a:moveTo>
                    <a:cubicBezTo>
                      <a:pt x="20526" y="8098"/>
                      <a:pt x="19940" y="8496"/>
                      <a:pt x="19396" y="8914"/>
                    </a:cubicBezTo>
                    <a:lnTo>
                      <a:pt x="19878" y="9584"/>
                    </a:lnTo>
                    <a:cubicBezTo>
                      <a:pt x="20422" y="9186"/>
                      <a:pt x="20987" y="8789"/>
                      <a:pt x="21551" y="8412"/>
                    </a:cubicBezTo>
                    <a:lnTo>
                      <a:pt x="21091" y="7722"/>
                    </a:lnTo>
                    <a:close/>
                    <a:moveTo>
                      <a:pt x="73986" y="8642"/>
                    </a:moveTo>
                    <a:lnTo>
                      <a:pt x="73505" y="9312"/>
                    </a:lnTo>
                    <a:cubicBezTo>
                      <a:pt x="74070" y="9709"/>
                      <a:pt x="74614" y="10107"/>
                      <a:pt x="75137" y="10525"/>
                    </a:cubicBezTo>
                    <a:lnTo>
                      <a:pt x="75660" y="9877"/>
                    </a:lnTo>
                    <a:cubicBezTo>
                      <a:pt x="75116" y="9458"/>
                      <a:pt x="74551" y="9040"/>
                      <a:pt x="73986" y="8642"/>
                    </a:cubicBezTo>
                    <a:close/>
                    <a:moveTo>
                      <a:pt x="17743" y="10170"/>
                    </a:moveTo>
                    <a:cubicBezTo>
                      <a:pt x="17199" y="10588"/>
                      <a:pt x="16655" y="11048"/>
                      <a:pt x="16132" y="11488"/>
                    </a:cubicBezTo>
                    <a:lnTo>
                      <a:pt x="16676" y="12116"/>
                    </a:lnTo>
                    <a:cubicBezTo>
                      <a:pt x="17178" y="11676"/>
                      <a:pt x="17701" y="11237"/>
                      <a:pt x="18246" y="10818"/>
                    </a:cubicBezTo>
                    <a:lnTo>
                      <a:pt x="17743" y="10170"/>
                    </a:lnTo>
                    <a:close/>
                    <a:moveTo>
                      <a:pt x="77271" y="11195"/>
                    </a:moveTo>
                    <a:lnTo>
                      <a:pt x="76727" y="11823"/>
                    </a:lnTo>
                    <a:cubicBezTo>
                      <a:pt x="77250" y="12262"/>
                      <a:pt x="77752" y="12722"/>
                      <a:pt x="78254" y="13183"/>
                    </a:cubicBezTo>
                    <a:lnTo>
                      <a:pt x="78819" y="12576"/>
                    </a:lnTo>
                    <a:cubicBezTo>
                      <a:pt x="78317" y="12116"/>
                      <a:pt x="77794" y="11634"/>
                      <a:pt x="77271" y="11195"/>
                    </a:cubicBezTo>
                    <a:close/>
                    <a:moveTo>
                      <a:pt x="14584" y="12890"/>
                    </a:moveTo>
                    <a:cubicBezTo>
                      <a:pt x="14082" y="13371"/>
                      <a:pt x="13600" y="13873"/>
                      <a:pt x="13119" y="14354"/>
                    </a:cubicBezTo>
                    <a:lnTo>
                      <a:pt x="13705" y="14940"/>
                    </a:lnTo>
                    <a:cubicBezTo>
                      <a:pt x="14186" y="14438"/>
                      <a:pt x="14668" y="13957"/>
                      <a:pt x="15170" y="13497"/>
                    </a:cubicBezTo>
                    <a:lnTo>
                      <a:pt x="14584" y="12890"/>
                    </a:lnTo>
                    <a:close/>
                    <a:moveTo>
                      <a:pt x="80305" y="14041"/>
                    </a:moveTo>
                    <a:lnTo>
                      <a:pt x="79719" y="14605"/>
                    </a:lnTo>
                    <a:cubicBezTo>
                      <a:pt x="80200" y="15087"/>
                      <a:pt x="80661" y="15589"/>
                      <a:pt x="81121" y="16091"/>
                    </a:cubicBezTo>
                    <a:lnTo>
                      <a:pt x="81728" y="15547"/>
                    </a:lnTo>
                    <a:cubicBezTo>
                      <a:pt x="81267" y="15045"/>
                      <a:pt x="80786" y="14522"/>
                      <a:pt x="80305" y="14041"/>
                    </a:cubicBezTo>
                    <a:close/>
                    <a:moveTo>
                      <a:pt x="11717" y="15882"/>
                    </a:moveTo>
                    <a:cubicBezTo>
                      <a:pt x="11236" y="16405"/>
                      <a:pt x="10797" y="16949"/>
                      <a:pt x="10357" y="17493"/>
                    </a:cubicBezTo>
                    <a:lnTo>
                      <a:pt x="11006" y="17995"/>
                    </a:lnTo>
                    <a:cubicBezTo>
                      <a:pt x="11424" y="17472"/>
                      <a:pt x="11864" y="16949"/>
                      <a:pt x="12324" y="16447"/>
                    </a:cubicBezTo>
                    <a:lnTo>
                      <a:pt x="11717" y="15882"/>
                    </a:lnTo>
                    <a:close/>
                    <a:moveTo>
                      <a:pt x="83088" y="17116"/>
                    </a:moveTo>
                    <a:lnTo>
                      <a:pt x="82460" y="17660"/>
                    </a:lnTo>
                    <a:cubicBezTo>
                      <a:pt x="82879" y="18183"/>
                      <a:pt x="83318" y="18706"/>
                      <a:pt x="83715" y="19250"/>
                    </a:cubicBezTo>
                    <a:lnTo>
                      <a:pt x="84385" y="18769"/>
                    </a:lnTo>
                    <a:cubicBezTo>
                      <a:pt x="83967" y="18204"/>
                      <a:pt x="83527" y="17660"/>
                      <a:pt x="83088" y="17116"/>
                    </a:cubicBezTo>
                    <a:close/>
                    <a:moveTo>
                      <a:pt x="9102" y="19125"/>
                    </a:moveTo>
                    <a:cubicBezTo>
                      <a:pt x="8683" y="19690"/>
                      <a:pt x="8286" y="20255"/>
                      <a:pt x="7909" y="20841"/>
                    </a:cubicBezTo>
                    <a:lnTo>
                      <a:pt x="8579" y="21301"/>
                    </a:lnTo>
                    <a:cubicBezTo>
                      <a:pt x="8955" y="20736"/>
                      <a:pt x="9353" y="20171"/>
                      <a:pt x="9751" y="19627"/>
                    </a:cubicBezTo>
                    <a:lnTo>
                      <a:pt x="9102" y="19125"/>
                    </a:lnTo>
                    <a:close/>
                    <a:moveTo>
                      <a:pt x="85599" y="20443"/>
                    </a:moveTo>
                    <a:lnTo>
                      <a:pt x="84908" y="20924"/>
                    </a:lnTo>
                    <a:cubicBezTo>
                      <a:pt x="85285" y="21468"/>
                      <a:pt x="85661" y="22054"/>
                      <a:pt x="86017" y="22619"/>
                    </a:cubicBezTo>
                    <a:lnTo>
                      <a:pt x="86729" y="22201"/>
                    </a:lnTo>
                    <a:cubicBezTo>
                      <a:pt x="86373" y="21615"/>
                      <a:pt x="85975" y="21029"/>
                      <a:pt x="85599" y="20443"/>
                    </a:cubicBezTo>
                    <a:close/>
                    <a:moveTo>
                      <a:pt x="6779" y="22598"/>
                    </a:moveTo>
                    <a:cubicBezTo>
                      <a:pt x="6424" y="23184"/>
                      <a:pt x="6068" y="23791"/>
                      <a:pt x="5733" y="24398"/>
                    </a:cubicBezTo>
                    <a:lnTo>
                      <a:pt x="6466" y="24795"/>
                    </a:lnTo>
                    <a:cubicBezTo>
                      <a:pt x="6779" y="24209"/>
                      <a:pt x="7135" y="23603"/>
                      <a:pt x="7470" y="23017"/>
                    </a:cubicBezTo>
                    <a:lnTo>
                      <a:pt x="6779" y="22598"/>
                    </a:lnTo>
                    <a:close/>
                    <a:moveTo>
                      <a:pt x="87775" y="23979"/>
                    </a:moveTo>
                    <a:lnTo>
                      <a:pt x="87063" y="24377"/>
                    </a:lnTo>
                    <a:cubicBezTo>
                      <a:pt x="87398" y="24984"/>
                      <a:pt x="87712" y="25590"/>
                      <a:pt x="88026" y="26197"/>
                    </a:cubicBezTo>
                    <a:lnTo>
                      <a:pt x="88758" y="25821"/>
                    </a:lnTo>
                    <a:cubicBezTo>
                      <a:pt x="88444" y="25193"/>
                      <a:pt x="88109" y="24586"/>
                      <a:pt x="87775" y="23979"/>
                    </a:cubicBezTo>
                    <a:close/>
                    <a:moveTo>
                      <a:pt x="4771" y="26260"/>
                    </a:moveTo>
                    <a:cubicBezTo>
                      <a:pt x="4478" y="26867"/>
                      <a:pt x="4185" y="27515"/>
                      <a:pt x="3892" y="28143"/>
                    </a:cubicBezTo>
                    <a:lnTo>
                      <a:pt x="4645" y="28478"/>
                    </a:lnTo>
                    <a:cubicBezTo>
                      <a:pt x="4917" y="27850"/>
                      <a:pt x="5210" y="27222"/>
                      <a:pt x="5524" y="26616"/>
                    </a:cubicBezTo>
                    <a:lnTo>
                      <a:pt x="4771" y="26260"/>
                    </a:lnTo>
                    <a:close/>
                    <a:moveTo>
                      <a:pt x="89658" y="27683"/>
                    </a:moveTo>
                    <a:lnTo>
                      <a:pt x="88905" y="28038"/>
                    </a:lnTo>
                    <a:cubicBezTo>
                      <a:pt x="89177" y="28645"/>
                      <a:pt x="89449" y="29273"/>
                      <a:pt x="89700" y="29901"/>
                    </a:cubicBezTo>
                    <a:lnTo>
                      <a:pt x="90453" y="29608"/>
                    </a:lnTo>
                    <a:cubicBezTo>
                      <a:pt x="90202" y="28959"/>
                      <a:pt x="89930" y="28331"/>
                      <a:pt x="89658" y="27683"/>
                    </a:cubicBezTo>
                    <a:close/>
                    <a:moveTo>
                      <a:pt x="3118" y="30068"/>
                    </a:moveTo>
                    <a:cubicBezTo>
                      <a:pt x="2867" y="30717"/>
                      <a:pt x="2616" y="31386"/>
                      <a:pt x="2406" y="32035"/>
                    </a:cubicBezTo>
                    <a:lnTo>
                      <a:pt x="3181" y="32286"/>
                    </a:lnTo>
                    <a:cubicBezTo>
                      <a:pt x="3411" y="31658"/>
                      <a:pt x="3641" y="31010"/>
                      <a:pt x="3871" y="30361"/>
                    </a:cubicBezTo>
                    <a:lnTo>
                      <a:pt x="3118" y="30068"/>
                    </a:lnTo>
                    <a:close/>
                    <a:moveTo>
                      <a:pt x="91185" y="31554"/>
                    </a:moveTo>
                    <a:lnTo>
                      <a:pt x="90411" y="31826"/>
                    </a:lnTo>
                    <a:cubicBezTo>
                      <a:pt x="90620" y="32474"/>
                      <a:pt x="90830" y="33123"/>
                      <a:pt x="91018" y="33771"/>
                    </a:cubicBezTo>
                    <a:lnTo>
                      <a:pt x="91813" y="33541"/>
                    </a:lnTo>
                    <a:cubicBezTo>
                      <a:pt x="91625" y="32872"/>
                      <a:pt x="91394" y="32202"/>
                      <a:pt x="91185" y="31554"/>
                    </a:cubicBezTo>
                    <a:close/>
                    <a:moveTo>
                      <a:pt x="1800" y="34023"/>
                    </a:moveTo>
                    <a:cubicBezTo>
                      <a:pt x="1611" y="34692"/>
                      <a:pt x="1423" y="35362"/>
                      <a:pt x="1256" y="36031"/>
                    </a:cubicBezTo>
                    <a:lnTo>
                      <a:pt x="2072" y="36220"/>
                    </a:lnTo>
                    <a:cubicBezTo>
                      <a:pt x="2218" y="35571"/>
                      <a:pt x="2406" y="34901"/>
                      <a:pt x="2574" y="34253"/>
                    </a:cubicBezTo>
                    <a:lnTo>
                      <a:pt x="1800" y="34023"/>
                    </a:lnTo>
                    <a:close/>
                    <a:moveTo>
                      <a:pt x="92357" y="35550"/>
                    </a:moveTo>
                    <a:lnTo>
                      <a:pt x="91562" y="35738"/>
                    </a:lnTo>
                    <a:cubicBezTo>
                      <a:pt x="91729" y="36408"/>
                      <a:pt x="91876" y="37077"/>
                      <a:pt x="92022" y="37747"/>
                    </a:cubicBezTo>
                    <a:lnTo>
                      <a:pt x="92817" y="37580"/>
                    </a:lnTo>
                    <a:cubicBezTo>
                      <a:pt x="92692" y="36889"/>
                      <a:pt x="92524" y="36220"/>
                      <a:pt x="92357" y="35550"/>
                    </a:cubicBezTo>
                    <a:close/>
                    <a:moveTo>
                      <a:pt x="837" y="38082"/>
                    </a:moveTo>
                    <a:cubicBezTo>
                      <a:pt x="712" y="38751"/>
                      <a:pt x="586" y="39442"/>
                      <a:pt x="481" y="40132"/>
                    </a:cubicBezTo>
                    <a:lnTo>
                      <a:pt x="1318" y="40237"/>
                    </a:lnTo>
                    <a:cubicBezTo>
                      <a:pt x="1402" y="39567"/>
                      <a:pt x="1507" y="38898"/>
                      <a:pt x="1632" y="38228"/>
                    </a:cubicBezTo>
                    <a:lnTo>
                      <a:pt x="837" y="38082"/>
                    </a:lnTo>
                    <a:close/>
                    <a:moveTo>
                      <a:pt x="93194" y="39630"/>
                    </a:moveTo>
                    <a:lnTo>
                      <a:pt x="92378" y="39756"/>
                    </a:lnTo>
                    <a:cubicBezTo>
                      <a:pt x="92482" y="40425"/>
                      <a:pt x="92566" y="41095"/>
                      <a:pt x="92629" y="41785"/>
                    </a:cubicBezTo>
                    <a:lnTo>
                      <a:pt x="93466" y="41681"/>
                    </a:lnTo>
                    <a:cubicBezTo>
                      <a:pt x="93382" y="40990"/>
                      <a:pt x="93299" y="40300"/>
                      <a:pt x="93194" y="39630"/>
                    </a:cubicBezTo>
                    <a:close/>
                    <a:moveTo>
                      <a:pt x="230" y="42183"/>
                    </a:moveTo>
                    <a:cubicBezTo>
                      <a:pt x="168" y="42873"/>
                      <a:pt x="105" y="43585"/>
                      <a:pt x="84" y="44275"/>
                    </a:cubicBezTo>
                    <a:lnTo>
                      <a:pt x="900" y="44317"/>
                    </a:lnTo>
                    <a:cubicBezTo>
                      <a:pt x="942" y="43627"/>
                      <a:pt x="984" y="42957"/>
                      <a:pt x="1067" y="42266"/>
                    </a:cubicBezTo>
                    <a:lnTo>
                      <a:pt x="230" y="42183"/>
                    </a:lnTo>
                    <a:close/>
                    <a:moveTo>
                      <a:pt x="93633" y="43752"/>
                    </a:moveTo>
                    <a:lnTo>
                      <a:pt x="92817" y="43815"/>
                    </a:lnTo>
                    <a:cubicBezTo>
                      <a:pt x="92859" y="44505"/>
                      <a:pt x="92901" y="45175"/>
                      <a:pt x="92901" y="45844"/>
                    </a:cubicBezTo>
                    <a:lnTo>
                      <a:pt x="93738" y="45844"/>
                    </a:lnTo>
                    <a:cubicBezTo>
                      <a:pt x="93717" y="45154"/>
                      <a:pt x="93675" y="44463"/>
                      <a:pt x="93633" y="43752"/>
                    </a:cubicBezTo>
                    <a:close/>
                    <a:moveTo>
                      <a:pt x="0" y="46347"/>
                    </a:moveTo>
                    <a:cubicBezTo>
                      <a:pt x="0" y="46514"/>
                      <a:pt x="0" y="46702"/>
                      <a:pt x="0" y="46870"/>
                    </a:cubicBezTo>
                    <a:cubicBezTo>
                      <a:pt x="0" y="47393"/>
                      <a:pt x="21" y="47916"/>
                      <a:pt x="21" y="48418"/>
                    </a:cubicBezTo>
                    <a:lnTo>
                      <a:pt x="858" y="48397"/>
                    </a:lnTo>
                    <a:cubicBezTo>
                      <a:pt x="837" y="47895"/>
                      <a:pt x="837" y="47393"/>
                      <a:pt x="837" y="46870"/>
                    </a:cubicBezTo>
                    <a:cubicBezTo>
                      <a:pt x="837" y="46702"/>
                      <a:pt x="837" y="46535"/>
                      <a:pt x="837" y="46347"/>
                    </a:cubicBezTo>
                    <a:close/>
                    <a:moveTo>
                      <a:pt x="92922" y="46870"/>
                    </a:moveTo>
                    <a:cubicBezTo>
                      <a:pt x="92922" y="47560"/>
                      <a:pt x="92901" y="48251"/>
                      <a:pt x="92880" y="48920"/>
                    </a:cubicBezTo>
                    <a:lnTo>
                      <a:pt x="93696" y="48962"/>
                    </a:lnTo>
                    <a:cubicBezTo>
                      <a:pt x="93738" y="48272"/>
                      <a:pt x="93738" y="47560"/>
                      <a:pt x="93738" y="46870"/>
                    </a:cubicBezTo>
                    <a:close/>
                    <a:moveTo>
                      <a:pt x="963" y="50448"/>
                    </a:moveTo>
                    <a:lnTo>
                      <a:pt x="147" y="50510"/>
                    </a:lnTo>
                    <a:cubicBezTo>
                      <a:pt x="188" y="51201"/>
                      <a:pt x="272" y="51891"/>
                      <a:pt x="356" y="52582"/>
                    </a:cubicBezTo>
                    <a:lnTo>
                      <a:pt x="1172" y="52477"/>
                    </a:lnTo>
                    <a:cubicBezTo>
                      <a:pt x="1088" y="51808"/>
                      <a:pt x="1025" y="51117"/>
                      <a:pt x="963" y="50448"/>
                    </a:cubicBezTo>
                    <a:close/>
                    <a:moveTo>
                      <a:pt x="92734" y="50950"/>
                    </a:moveTo>
                    <a:cubicBezTo>
                      <a:pt x="92671" y="51640"/>
                      <a:pt x="92608" y="52310"/>
                      <a:pt x="92524" y="52979"/>
                    </a:cubicBezTo>
                    <a:lnTo>
                      <a:pt x="93340" y="53105"/>
                    </a:lnTo>
                    <a:cubicBezTo>
                      <a:pt x="93424" y="52414"/>
                      <a:pt x="93508" y="51724"/>
                      <a:pt x="93571" y="51033"/>
                    </a:cubicBezTo>
                    <a:lnTo>
                      <a:pt x="92734" y="50950"/>
                    </a:lnTo>
                    <a:close/>
                    <a:moveTo>
                      <a:pt x="1465" y="54507"/>
                    </a:moveTo>
                    <a:lnTo>
                      <a:pt x="649" y="54632"/>
                    </a:lnTo>
                    <a:cubicBezTo>
                      <a:pt x="753" y="55323"/>
                      <a:pt x="879" y="56013"/>
                      <a:pt x="1025" y="56683"/>
                    </a:cubicBezTo>
                    <a:lnTo>
                      <a:pt x="1841" y="56515"/>
                    </a:lnTo>
                    <a:cubicBezTo>
                      <a:pt x="1695" y="55846"/>
                      <a:pt x="1569" y="55176"/>
                      <a:pt x="1465" y="54507"/>
                    </a:cubicBezTo>
                    <a:close/>
                    <a:moveTo>
                      <a:pt x="92190" y="55009"/>
                    </a:moveTo>
                    <a:cubicBezTo>
                      <a:pt x="92085" y="55679"/>
                      <a:pt x="91938" y="56348"/>
                      <a:pt x="91792" y="57018"/>
                    </a:cubicBezTo>
                    <a:lnTo>
                      <a:pt x="92608" y="57185"/>
                    </a:lnTo>
                    <a:cubicBezTo>
                      <a:pt x="92755" y="56515"/>
                      <a:pt x="92901" y="55846"/>
                      <a:pt x="93006" y="55155"/>
                    </a:cubicBezTo>
                    <a:lnTo>
                      <a:pt x="92190" y="55009"/>
                    </a:lnTo>
                    <a:close/>
                    <a:moveTo>
                      <a:pt x="2302" y="58503"/>
                    </a:moveTo>
                    <a:lnTo>
                      <a:pt x="1507" y="58712"/>
                    </a:lnTo>
                    <a:cubicBezTo>
                      <a:pt x="1674" y="59382"/>
                      <a:pt x="1883" y="60052"/>
                      <a:pt x="2072" y="60700"/>
                    </a:cubicBezTo>
                    <a:lnTo>
                      <a:pt x="2867" y="60470"/>
                    </a:lnTo>
                    <a:cubicBezTo>
                      <a:pt x="2678" y="59821"/>
                      <a:pt x="2490" y="59152"/>
                      <a:pt x="2302" y="58503"/>
                    </a:cubicBezTo>
                    <a:close/>
                    <a:moveTo>
                      <a:pt x="91311" y="59005"/>
                    </a:moveTo>
                    <a:cubicBezTo>
                      <a:pt x="91122" y="59654"/>
                      <a:pt x="90934" y="60303"/>
                      <a:pt x="90725" y="60951"/>
                    </a:cubicBezTo>
                    <a:lnTo>
                      <a:pt x="91499" y="61202"/>
                    </a:lnTo>
                    <a:cubicBezTo>
                      <a:pt x="91729" y="60554"/>
                      <a:pt x="91918" y="59884"/>
                      <a:pt x="92106" y="59215"/>
                    </a:cubicBezTo>
                    <a:lnTo>
                      <a:pt x="91311" y="59005"/>
                    </a:lnTo>
                    <a:close/>
                    <a:moveTo>
                      <a:pt x="3515" y="62395"/>
                    </a:moveTo>
                    <a:lnTo>
                      <a:pt x="2741" y="62688"/>
                    </a:lnTo>
                    <a:cubicBezTo>
                      <a:pt x="2971" y="63316"/>
                      <a:pt x="3222" y="63985"/>
                      <a:pt x="3494" y="64634"/>
                    </a:cubicBezTo>
                    <a:lnTo>
                      <a:pt x="4248" y="64320"/>
                    </a:lnTo>
                    <a:cubicBezTo>
                      <a:pt x="3997" y="63671"/>
                      <a:pt x="3745" y="63044"/>
                      <a:pt x="3515" y="62395"/>
                    </a:cubicBezTo>
                    <a:close/>
                    <a:moveTo>
                      <a:pt x="90055" y="62897"/>
                    </a:moveTo>
                    <a:cubicBezTo>
                      <a:pt x="89825" y="63525"/>
                      <a:pt x="89553" y="64174"/>
                      <a:pt x="89302" y="64801"/>
                    </a:cubicBezTo>
                    <a:lnTo>
                      <a:pt x="90055" y="65115"/>
                    </a:lnTo>
                    <a:cubicBezTo>
                      <a:pt x="90327" y="64487"/>
                      <a:pt x="90578" y="63839"/>
                      <a:pt x="90830" y="63190"/>
                    </a:cubicBezTo>
                    <a:lnTo>
                      <a:pt x="90055" y="62897"/>
                    </a:lnTo>
                    <a:close/>
                    <a:moveTo>
                      <a:pt x="5064" y="66182"/>
                    </a:moveTo>
                    <a:lnTo>
                      <a:pt x="4310" y="66538"/>
                    </a:lnTo>
                    <a:cubicBezTo>
                      <a:pt x="4603" y="67166"/>
                      <a:pt x="4917" y="67793"/>
                      <a:pt x="5231" y="68400"/>
                    </a:cubicBezTo>
                    <a:lnTo>
                      <a:pt x="5963" y="68023"/>
                    </a:lnTo>
                    <a:cubicBezTo>
                      <a:pt x="5649" y="67417"/>
                      <a:pt x="5357" y="66810"/>
                      <a:pt x="5064" y="66182"/>
                    </a:cubicBezTo>
                    <a:close/>
                    <a:moveTo>
                      <a:pt x="88465" y="66663"/>
                    </a:moveTo>
                    <a:cubicBezTo>
                      <a:pt x="88172" y="67270"/>
                      <a:pt x="87858" y="67898"/>
                      <a:pt x="87524" y="68505"/>
                    </a:cubicBezTo>
                    <a:lnTo>
                      <a:pt x="88256" y="68881"/>
                    </a:lnTo>
                    <a:cubicBezTo>
                      <a:pt x="88591" y="68275"/>
                      <a:pt x="88905" y="67647"/>
                      <a:pt x="89197" y="67019"/>
                    </a:cubicBezTo>
                    <a:lnTo>
                      <a:pt x="88465" y="66663"/>
                    </a:lnTo>
                    <a:close/>
                    <a:moveTo>
                      <a:pt x="6947" y="69802"/>
                    </a:moveTo>
                    <a:lnTo>
                      <a:pt x="6214" y="70220"/>
                    </a:lnTo>
                    <a:cubicBezTo>
                      <a:pt x="6570" y="70806"/>
                      <a:pt x="6926" y="71413"/>
                      <a:pt x="7302" y="71999"/>
                    </a:cubicBezTo>
                    <a:lnTo>
                      <a:pt x="7993" y="71560"/>
                    </a:lnTo>
                    <a:cubicBezTo>
                      <a:pt x="7637" y="70974"/>
                      <a:pt x="7282" y="70388"/>
                      <a:pt x="6947" y="69802"/>
                    </a:cubicBezTo>
                    <a:close/>
                    <a:moveTo>
                      <a:pt x="86540" y="70283"/>
                    </a:moveTo>
                    <a:cubicBezTo>
                      <a:pt x="86184" y="70869"/>
                      <a:pt x="85829" y="71455"/>
                      <a:pt x="85452" y="72020"/>
                    </a:cubicBezTo>
                    <a:lnTo>
                      <a:pt x="86143" y="72480"/>
                    </a:lnTo>
                    <a:cubicBezTo>
                      <a:pt x="86519" y="71894"/>
                      <a:pt x="86896" y="71308"/>
                      <a:pt x="87252" y="70702"/>
                    </a:cubicBezTo>
                    <a:lnTo>
                      <a:pt x="86540" y="70283"/>
                    </a:lnTo>
                    <a:close/>
                    <a:moveTo>
                      <a:pt x="9123" y="73254"/>
                    </a:moveTo>
                    <a:lnTo>
                      <a:pt x="8453" y="73715"/>
                    </a:lnTo>
                    <a:cubicBezTo>
                      <a:pt x="8851" y="74280"/>
                      <a:pt x="9269" y="74845"/>
                      <a:pt x="9688" y="75409"/>
                    </a:cubicBezTo>
                    <a:lnTo>
                      <a:pt x="10336" y="74907"/>
                    </a:lnTo>
                    <a:cubicBezTo>
                      <a:pt x="9918" y="74363"/>
                      <a:pt x="9520" y="73798"/>
                      <a:pt x="9123" y="73254"/>
                    </a:cubicBezTo>
                    <a:close/>
                    <a:moveTo>
                      <a:pt x="84301" y="73715"/>
                    </a:moveTo>
                    <a:cubicBezTo>
                      <a:pt x="83904" y="74259"/>
                      <a:pt x="83485" y="74803"/>
                      <a:pt x="83067" y="75347"/>
                    </a:cubicBezTo>
                    <a:lnTo>
                      <a:pt x="83715" y="75849"/>
                    </a:lnTo>
                    <a:cubicBezTo>
                      <a:pt x="84134" y="75305"/>
                      <a:pt x="84573" y="74740"/>
                      <a:pt x="84971" y="74196"/>
                    </a:cubicBezTo>
                    <a:lnTo>
                      <a:pt x="84301" y="73715"/>
                    </a:lnTo>
                    <a:close/>
                    <a:moveTo>
                      <a:pt x="11613" y="76498"/>
                    </a:moveTo>
                    <a:lnTo>
                      <a:pt x="10985" y="77021"/>
                    </a:lnTo>
                    <a:cubicBezTo>
                      <a:pt x="11424" y="77544"/>
                      <a:pt x="11906" y="78067"/>
                      <a:pt x="12366" y="78590"/>
                    </a:cubicBezTo>
                    <a:lnTo>
                      <a:pt x="12973" y="78025"/>
                    </a:lnTo>
                    <a:cubicBezTo>
                      <a:pt x="12512" y="77523"/>
                      <a:pt x="12052" y="77021"/>
                      <a:pt x="11613" y="76498"/>
                    </a:cubicBezTo>
                    <a:close/>
                    <a:moveTo>
                      <a:pt x="81770" y="76916"/>
                    </a:moveTo>
                    <a:cubicBezTo>
                      <a:pt x="81309" y="77439"/>
                      <a:pt x="80849" y="77941"/>
                      <a:pt x="80389" y="78443"/>
                    </a:cubicBezTo>
                    <a:lnTo>
                      <a:pt x="80995" y="79008"/>
                    </a:lnTo>
                    <a:cubicBezTo>
                      <a:pt x="81477" y="78506"/>
                      <a:pt x="81937" y="77983"/>
                      <a:pt x="82397" y="77460"/>
                    </a:cubicBezTo>
                    <a:lnTo>
                      <a:pt x="81770" y="76916"/>
                    </a:lnTo>
                    <a:close/>
                    <a:moveTo>
                      <a:pt x="14396" y="79490"/>
                    </a:moveTo>
                    <a:lnTo>
                      <a:pt x="13810" y="80075"/>
                    </a:lnTo>
                    <a:cubicBezTo>
                      <a:pt x="14291" y="80578"/>
                      <a:pt x="14793" y="81059"/>
                      <a:pt x="15316" y="81519"/>
                    </a:cubicBezTo>
                    <a:lnTo>
                      <a:pt x="15881" y="80912"/>
                    </a:lnTo>
                    <a:cubicBezTo>
                      <a:pt x="15358" y="80452"/>
                      <a:pt x="14877" y="79971"/>
                      <a:pt x="14396" y="79490"/>
                    </a:cubicBezTo>
                    <a:close/>
                    <a:moveTo>
                      <a:pt x="78966" y="79887"/>
                    </a:moveTo>
                    <a:cubicBezTo>
                      <a:pt x="78464" y="80368"/>
                      <a:pt x="77962" y="80829"/>
                      <a:pt x="77459" y="81289"/>
                    </a:cubicBezTo>
                    <a:lnTo>
                      <a:pt x="78003" y="81896"/>
                    </a:lnTo>
                    <a:cubicBezTo>
                      <a:pt x="78526" y="81456"/>
                      <a:pt x="79029" y="80975"/>
                      <a:pt x="79531" y="80494"/>
                    </a:cubicBezTo>
                    <a:lnTo>
                      <a:pt x="78966" y="79887"/>
                    </a:lnTo>
                    <a:close/>
                    <a:moveTo>
                      <a:pt x="17409" y="82252"/>
                    </a:moveTo>
                    <a:lnTo>
                      <a:pt x="16885" y="82900"/>
                    </a:lnTo>
                    <a:cubicBezTo>
                      <a:pt x="17409" y="83340"/>
                      <a:pt x="17974" y="83758"/>
                      <a:pt x="18518" y="84197"/>
                    </a:cubicBezTo>
                    <a:lnTo>
                      <a:pt x="19020" y="83528"/>
                    </a:lnTo>
                    <a:cubicBezTo>
                      <a:pt x="18476" y="83109"/>
                      <a:pt x="17932" y="82691"/>
                      <a:pt x="17409" y="82252"/>
                    </a:cubicBezTo>
                    <a:close/>
                    <a:moveTo>
                      <a:pt x="75911" y="82607"/>
                    </a:moveTo>
                    <a:cubicBezTo>
                      <a:pt x="75367" y="83047"/>
                      <a:pt x="74823" y="83465"/>
                      <a:pt x="74300" y="83863"/>
                    </a:cubicBezTo>
                    <a:lnTo>
                      <a:pt x="74781" y="84532"/>
                    </a:lnTo>
                    <a:cubicBezTo>
                      <a:pt x="75346" y="84114"/>
                      <a:pt x="75890" y="83695"/>
                      <a:pt x="76434" y="83256"/>
                    </a:cubicBezTo>
                    <a:lnTo>
                      <a:pt x="75911" y="82607"/>
                    </a:lnTo>
                    <a:close/>
                    <a:moveTo>
                      <a:pt x="20673" y="84741"/>
                    </a:moveTo>
                    <a:lnTo>
                      <a:pt x="20191" y="85411"/>
                    </a:lnTo>
                    <a:cubicBezTo>
                      <a:pt x="20756" y="85809"/>
                      <a:pt x="21342" y="86185"/>
                      <a:pt x="21928" y="86562"/>
                    </a:cubicBezTo>
                    <a:lnTo>
                      <a:pt x="22367" y="85850"/>
                    </a:lnTo>
                    <a:cubicBezTo>
                      <a:pt x="21803" y="85495"/>
                      <a:pt x="21217" y="85118"/>
                      <a:pt x="20673" y="84741"/>
                    </a:cubicBezTo>
                    <a:close/>
                    <a:moveTo>
                      <a:pt x="72626" y="85055"/>
                    </a:moveTo>
                    <a:cubicBezTo>
                      <a:pt x="72061" y="85432"/>
                      <a:pt x="71475" y="85809"/>
                      <a:pt x="70910" y="86143"/>
                    </a:cubicBezTo>
                    <a:lnTo>
                      <a:pt x="71329" y="86855"/>
                    </a:lnTo>
                    <a:cubicBezTo>
                      <a:pt x="71936" y="86499"/>
                      <a:pt x="72521" y="86122"/>
                      <a:pt x="73086" y="85725"/>
                    </a:cubicBezTo>
                    <a:lnTo>
                      <a:pt x="72626" y="85055"/>
                    </a:lnTo>
                    <a:close/>
                    <a:moveTo>
                      <a:pt x="24125" y="86917"/>
                    </a:moveTo>
                    <a:lnTo>
                      <a:pt x="23727" y="87629"/>
                    </a:lnTo>
                    <a:cubicBezTo>
                      <a:pt x="24313" y="87964"/>
                      <a:pt x="24941" y="88298"/>
                      <a:pt x="25548" y="88633"/>
                    </a:cubicBezTo>
                    <a:lnTo>
                      <a:pt x="25924" y="87880"/>
                    </a:lnTo>
                    <a:cubicBezTo>
                      <a:pt x="25318" y="87566"/>
                      <a:pt x="24711" y="87252"/>
                      <a:pt x="24125" y="86917"/>
                    </a:cubicBezTo>
                    <a:close/>
                    <a:moveTo>
                      <a:pt x="69153" y="87189"/>
                    </a:moveTo>
                    <a:cubicBezTo>
                      <a:pt x="68546" y="87503"/>
                      <a:pt x="67939" y="87838"/>
                      <a:pt x="67332" y="88131"/>
                    </a:cubicBezTo>
                    <a:lnTo>
                      <a:pt x="67709" y="88863"/>
                    </a:lnTo>
                    <a:cubicBezTo>
                      <a:pt x="68316" y="88570"/>
                      <a:pt x="68943" y="88236"/>
                      <a:pt x="69550" y="87901"/>
                    </a:cubicBezTo>
                    <a:lnTo>
                      <a:pt x="69153" y="87189"/>
                    </a:lnTo>
                    <a:close/>
                    <a:moveTo>
                      <a:pt x="27766" y="88780"/>
                    </a:moveTo>
                    <a:lnTo>
                      <a:pt x="27431" y="89533"/>
                    </a:lnTo>
                    <a:cubicBezTo>
                      <a:pt x="28059" y="89826"/>
                      <a:pt x="28707" y="90098"/>
                      <a:pt x="29335" y="90349"/>
                    </a:cubicBezTo>
                    <a:lnTo>
                      <a:pt x="29649" y="89596"/>
                    </a:lnTo>
                    <a:cubicBezTo>
                      <a:pt x="29021" y="89324"/>
                      <a:pt x="28393" y="89052"/>
                      <a:pt x="27766" y="88780"/>
                    </a:cubicBezTo>
                    <a:close/>
                    <a:moveTo>
                      <a:pt x="65491" y="89010"/>
                    </a:moveTo>
                    <a:cubicBezTo>
                      <a:pt x="64863" y="89282"/>
                      <a:pt x="64236" y="89533"/>
                      <a:pt x="63608" y="89784"/>
                    </a:cubicBezTo>
                    <a:lnTo>
                      <a:pt x="63901" y="90558"/>
                    </a:lnTo>
                    <a:cubicBezTo>
                      <a:pt x="64549" y="90307"/>
                      <a:pt x="65198" y="90035"/>
                      <a:pt x="65826" y="89763"/>
                    </a:cubicBezTo>
                    <a:lnTo>
                      <a:pt x="65491" y="89010"/>
                    </a:lnTo>
                    <a:close/>
                    <a:moveTo>
                      <a:pt x="31574" y="90307"/>
                    </a:moveTo>
                    <a:lnTo>
                      <a:pt x="31302" y="91102"/>
                    </a:lnTo>
                    <a:cubicBezTo>
                      <a:pt x="31950" y="91311"/>
                      <a:pt x="32620" y="91542"/>
                      <a:pt x="33290" y="91751"/>
                    </a:cubicBezTo>
                    <a:lnTo>
                      <a:pt x="33520" y="90956"/>
                    </a:lnTo>
                    <a:cubicBezTo>
                      <a:pt x="32871" y="90746"/>
                      <a:pt x="32202" y="90537"/>
                      <a:pt x="31574" y="90307"/>
                    </a:cubicBezTo>
                    <a:close/>
                    <a:moveTo>
                      <a:pt x="61683" y="90474"/>
                    </a:moveTo>
                    <a:cubicBezTo>
                      <a:pt x="61034" y="90705"/>
                      <a:pt x="60386" y="90914"/>
                      <a:pt x="59737" y="91102"/>
                    </a:cubicBezTo>
                    <a:lnTo>
                      <a:pt x="59967" y="91897"/>
                    </a:lnTo>
                    <a:cubicBezTo>
                      <a:pt x="60637" y="91688"/>
                      <a:pt x="61285" y="91479"/>
                      <a:pt x="61955" y="91270"/>
                    </a:cubicBezTo>
                    <a:lnTo>
                      <a:pt x="61683" y="90474"/>
                    </a:lnTo>
                    <a:close/>
                    <a:moveTo>
                      <a:pt x="35487" y="91500"/>
                    </a:moveTo>
                    <a:lnTo>
                      <a:pt x="35277" y="92295"/>
                    </a:lnTo>
                    <a:cubicBezTo>
                      <a:pt x="35968" y="92462"/>
                      <a:pt x="36637" y="92630"/>
                      <a:pt x="37307" y="92776"/>
                    </a:cubicBezTo>
                    <a:lnTo>
                      <a:pt x="37474" y="91960"/>
                    </a:lnTo>
                    <a:cubicBezTo>
                      <a:pt x="36826" y="91814"/>
                      <a:pt x="36156" y="91667"/>
                      <a:pt x="35487" y="91500"/>
                    </a:cubicBezTo>
                    <a:close/>
                    <a:moveTo>
                      <a:pt x="57770" y="91625"/>
                    </a:moveTo>
                    <a:cubicBezTo>
                      <a:pt x="57101" y="91772"/>
                      <a:pt x="56431" y="91918"/>
                      <a:pt x="55762" y="92065"/>
                    </a:cubicBezTo>
                    <a:lnTo>
                      <a:pt x="55929" y="92860"/>
                    </a:lnTo>
                    <a:cubicBezTo>
                      <a:pt x="56598" y="92734"/>
                      <a:pt x="57289" y="92588"/>
                      <a:pt x="57959" y="92420"/>
                    </a:cubicBezTo>
                    <a:lnTo>
                      <a:pt x="57770" y="91625"/>
                    </a:lnTo>
                    <a:close/>
                    <a:moveTo>
                      <a:pt x="39504" y="92337"/>
                    </a:moveTo>
                    <a:lnTo>
                      <a:pt x="39357" y="93153"/>
                    </a:lnTo>
                    <a:cubicBezTo>
                      <a:pt x="40048" y="93257"/>
                      <a:pt x="40738" y="93341"/>
                      <a:pt x="41429" y="93425"/>
                    </a:cubicBezTo>
                    <a:lnTo>
                      <a:pt x="41513" y="92609"/>
                    </a:lnTo>
                    <a:cubicBezTo>
                      <a:pt x="40843" y="92525"/>
                      <a:pt x="40173" y="92441"/>
                      <a:pt x="39504" y="92337"/>
                    </a:cubicBezTo>
                    <a:close/>
                    <a:moveTo>
                      <a:pt x="53753" y="92399"/>
                    </a:moveTo>
                    <a:cubicBezTo>
                      <a:pt x="53083" y="92504"/>
                      <a:pt x="52393" y="92588"/>
                      <a:pt x="51723" y="92671"/>
                    </a:cubicBezTo>
                    <a:lnTo>
                      <a:pt x="51807" y="93487"/>
                    </a:lnTo>
                    <a:cubicBezTo>
                      <a:pt x="52497" y="93404"/>
                      <a:pt x="53188" y="93320"/>
                      <a:pt x="53878" y="93215"/>
                    </a:cubicBezTo>
                    <a:lnTo>
                      <a:pt x="53753" y="92399"/>
                    </a:lnTo>
                    <a:close/>
                    <a:moveTo>
                      <a:pt x="43563" y="92797"/>
                    </a:moveTo>
                    <a:lnTo>
                      <a:pt x="43500" y="93613"/>
                    </a:lnTo>
                    <a:cubicBezTo>
                      <a:pt x="44191" y="93676"/>
                      <a:pt x="44881" y="93697"/>
                      <a:pt x="45572" y="93718"/>
                    </a:cubicBezTo>
                    <a:lnTo>
                      <a:pt x="45593" y="92902"/>
                    </a:lnTo>
                    <a:cubicBezTo>
                      <a:pt x="44923" y="92881"/>
                      <a:pt x="44233" y="92839"/>
                      <a:pt x="43563" y="92797"/>
                    </a:cubicBezTo>
                    <a:close/>
                    <a:moveTo>
                      <a:pt x="49673" y="92818"/>
                    </a:moveTo>
                    <a:cubicBezTo>
                      <a:pt x="49003" y="92860"/>
                      <a:pt x="48334" y="92902"/>
                      <a:pt x="47643" y="92902"/>
                    </a:cubicBezTo>
                    <a:lnTo>
                      <a:pt x="47643" y="93739"/>
                    </a:lnTo>
                    <a:cubicBezTo>
                      <a:pt x="48355" y="93718"/>
                      <a:pt x="49045" y="93697"/>
                      <a:pt x="49736" y="93655"/>
                    </a:cubicBezTo>
                    <a:lnTo>
                      <a:pt x="49673" y="9281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2" name="Google Shape;87;p17"/>
            <p:cNvSpPr/>
            <p:nvPr/>
          </p:nvSpPr>
          <p:spPr>
            <a:xfrm rot="5400000">
              <a:off x="1056049" y="992452"/>
              <a:ext cx="435390" cy="383505"/>
            </a:xfrm>
            <a:custGeom>
              <a:avLst/>
              <a:gdLst/>
              <a:ahLst/>
              <a:cxnLst/>
              <a:rect l="l" t="t" r="r" b="b"/>
              <a:pathLst>
                <a:path w="16145" h="14221" extrusionOk="0">
                  <a:moveTo>
                    <a:pt x="8069" y="1"/>
                  </a:moveTo>
                  <a:cubicBezTo>
                    <a:pt x="7159" y="1"/>
                    <a:pt x="6233" y="176"/>
                    <a:pt x="5337" y="546"/>
                  </a:cubicBezTo>
                  <a:cubicBezTo>
                    <a:pt x="1735" y="2081"/>
                    <a:pt x="0" y="6250"/>
                    <a:pt x="1534" y="9853"/>
                  </a:cubicBezTo>
                  <a:cubicBezTo>
                    <a:pt x="2661" y="12581"/>
                    <a:pt x="5290" y="14220"/>
                    <a:pt x="8068" y="14220"/>
                  </a:cubicBezTo>
                  <a:cubicBezTo>
                    <a:pt x="8993" y="14220"/>
                    <a:pt x="9933" y="14039"/>
                    <a:pt x="10841" y="13656"/>
                  </a:cubicBezTo>
                  <a:cubicBezTo>
                    <a:pt x="14444" y="12155"/>
                    <a:pt x="16145" y="7985"/>
                    <a:pt x="14644" y="4382"/>
                  </a:cubicBezTo>
                  <a:cubicBezTo>
                    <a:pt x="13487" y="1642"/>
                    <a:pt x="10853" y="1"/>
                    <a:pt x="80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endParaRPr>
            </a:p>
          </p:txBody>
        </p:sp>
        <p:sp>
          <p:nvSpPr>
            <p:cNvPr id="103" name="Google Shape;88;p17"/>
            <p:cNvSpPr/>
            <p:nvPr/>
          </p:nvSpPr>
          <p:spPr>
            <a:xfrm rot="5400000">
              <a:off x="1402487" y="3313681"/>
              <a:ext cx="435390" cy="383505"/>
            </a:xfrm>
            <a:custGeom>
              <a:avLst/>
              <a:gdLst/>
              <a:ahLst/>
              <a:cxnLst/>
              <a:rect l="l" t="t" r="r" b="b"/>
              <a:pathLst>
                <a:path w="16145" h="14221" extrusionOk="0">
                  <a:moveTo>
                    <a:pt x="8041" y="1"/>
                  </a:moveTo>
                  <a:cubicBezTo>
                    <a:pt x="7128" y="1"/>
                    <a:pt x="6200" y="176"/>
                    <a:pt x="5304" y="546"/>
                  </a:cubicBezTo>
                  <a:cubicBezTo>
                    <a:pt x="1701" y="2081"/>
                    <a:pt x="0" y="6250"/>
                    <a:pt x="1501" y="9853"/>
                  </a:cubicBezTo>
                  <a:cubicBezTo>
                    <a:pt x="2652" y="12581"/>
                    <a:pt x="5269" y="14220"/>
                    <a:pt x="8039" y="14220"/>
                  </a:cubicBezTo>
                  <a:cubicBezTo>
                    <a:pt x="8961" y="14220"/>
                    <a:pt x="9900" y="14039"/>
                    <a:pt x="10808" y="13656"/>
                  </a:cubicBezTo>
                  <a:cubicBezTo>
                    <a:pt x="14410" y="12155"/>
                    <a:pt x="16145" y="7985"/>
                    <a:pt x="14610" y="4382"/>
                  </a:cubicBezTo>
                  <a:cubicBezTo>
                    <a:pt x="13479" y="1642"/>
                    <a:pt x="10832" y="1"/>
                    <a:pt x="8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/>
                <a:buNone/>
              </a:pPr>
              <a:endParaRPr b="1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endParaRPr>
            </a:p>
          </p:txBody>
        </p:sp>
        <p:sp>
          <p:nvSpPr>
            <p:cNvPr id="104" name="Google Shape;89;p17"/>
            <p:cNvSpPr/>
            <p:nvPr/>
          </p:nvSpPr>
          <p:spPr>
            <a:xfrm rot="5400000">
              <a:off x="1409216" y="1531071"/>
              <a:ext cx="421934" cy="382777"/>
            </a:xfrm>
            <a:custGeom>
              <a:avLst/>
              <a:gdLst/>
              <a:ahLst/>
              <a:cxnLst/>
              <a:rect l="l" t="t" r="r" b="b"/>
              <a:pathLst>
                <a:path w="15646" h="14194" extrusionOk="0">
                  <a:moveTo>
                    <a:pt x="7810" y="1"/>
                  </a:moveTo>
                  <a:cubicBezTo>
                    <a:pt x="4597" y="1"/>
                    <a:pt x="1673" y="2206"/>
                    <a:pt x="901" y="5462"/>
                  </a:cubicBezTo>
                  <a:cubicBezTo>
                    <a:pt x="1" y="9298"/>
                    <a:pt x="2369" y="13101"/>
                    <a:pt x="6205" y="14002"/>
                  </a:cubicBezTo>
                  <a:cubicBezTo>
                    <a:pt x="6751" y="14131"/>
                    <a:pt x="7298" y="14193"/>
                    <a:pt x="7836" y="14193"/>
                  </a:cubicBezTo>
                  <a:cubicBezTo>
                    <a:pt x="11049" y="14193"/>
                    <a:pt x="13973" y="11988"/>
                    <a:pt x="14745" y="8731"/>
                  </a:cubicBezTo>
                  <a:cubicBezTo>
                    <a:pt x="15645" y="4895"/>
                    <a:pt x="13277" y="1059"/>
                    <a:pt x="9441" y="192"/>
                  </a:cubicBezTo>
                  <a:cubicBezTo>
                    <a:pt x="8895" y="63"/>
                    <a:pt x="8348" y="1"/>
                    <a:pt x="7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/>
                <a:buNone/>
              </a:pPr>
              <a:endParaRPr b="1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endParaRPr>
            </a:p>
          </p:txBody>
        </p:sp>
        <p:sp>
          <p:nvSpPr>
            <p:cNvPr id="105" name="Google Shape;90;p17"/>
            <p:cNvSpPr/>
            <p:nvPr/>
          </p:nvSpPr>
          <p:spPr>
            <a:xfrm rot="5400000">
              <a:off x="1580891" y="2702860"/>
              <a:ext cx="421017" cy="382777"/>
            </a:xfrm>
            <a:custGeom>
              <a:avLst/>
              <a:gdLst/>
              <a:ahLst/>
              <a:cxnLst/>
              <a:rect l="l" t="t" r="r" b="b"/>
              <a:pathLst>
                <a:path w="15612" h="14194" extrusionOk="0">
                  <a:moveTo>
                    <a:pt x="7776" y="1"/>
                  </a:moveTo>
                  <a:cubicBezTo>
                    <a:pt x="4564" y="1"/>
                    <a:pt x="1639" y="2206"/>
                    <a:pt x="868" y="5462"/>
                  </a:cubicBezTo>
                  <a:cubicBezTo>
                    <a:pt x="1" y="9298"/>
                    <a:pt x="2369" y="13101"/>
                    <a:pt x="6172" y="14002"/>
                  </a:cubicBezTo>
                  <a:cubicBezTo>
                    <a:pt x="6722" y="14131"/>
                    <a:pt x="7272" y="14193"/>
                    <a:pt x="7813" y="14193"/>
                  </a:cubicBezTo>
                  <a:cubicBezTo>
                    <a:pt x="11040" y="14193"/>
                    <a:pt x="13940" y="11988"/>
                    <a:pt x="14711" y="8731"/>
                  </a:cubicBezTo>
                  <a:cubicBezTo>
                    <a:pt x="15612" y="4895"/>
                    <a:pt x="13243" y="1059"/>
                    <a:pt x="9407" y="192"/>
                  </a:cubicBezTo>
                  <a:cubicBezTo>
                    <a:pt x="8861" y="63"/>
                    <a:pt x="8315" y="1"/>
                    <a:pt x="77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/>
                <a:buNone/>
              </a:pPr>
              <a:endParaRPr b="1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endParaRPr>
            </a:p>
          </p:txBody>
        </p:sp>
        <p:sp>
          <p:nvSpPr>
            <p:cNvPr id="106" name="Google Shape;91;p17"/>
            <p:cNvSpPr/>
            <p:nvPr/>
          </p:nvSpPr>
          <p:spPr>
            <a:xfrm rot="5400000">
              <a:off x="1580891" y="2135111"/>
              <a:ext cx="421044" cy="383640"/>
            </a:xfrm>
            <a:custGeom>
              <a:avLst/>
              <a:gdLst/>
              <a:ahLst/>
              <a:cxnLst/>
              <a:rect l="l" t="t" r="r" b="b"/>
              <a:pathLst>
                <a:path w="15613" h="14226" extrusionOk="0">
                  <a:moveTo>
                    <a:pt x="7799" y="0"/>
                  </a:moveTo>
                  <a:cubicBezTo>
                    <a:pt x="4566" y="0"/>
                    <a:pt x="1645" y="2209"/>
                    <a:pt x="902" y="5495"/>
                  </a:cubicBezTo>
                  <a:cubicBezTo>
                    <a:pt x="1" y="9298"/>
                    <a:pt x="2369" y="13134"/>
                    <a:pt x="6172" y="14035"/>
                  </a:cubicBezTo>
                  <a:cubicBezTo>
                    <a:pt x="6722" y="14164"/>
                    <a:pt x="7272" y="14226"/>
                    <a:pt x="7812" y="14226"/>
                  </a:cubicBezTo>
                  <a:cubicBezTo>
                    <a:pt x="11039" y="14226"/>
                    <a:pt x="13940" y="12017"/>
                    <a:pt x="14712" y="8731"/>
                  </a:cubicBezTo>
                  <a:cubicBezTo>
                    <a:pt x="15612" y="4928"/>
                    <a:pt x="13244" y="1092"/>
                    <a:pt x="9441" y="192"/>
                  </a:cubicBezTo>
                  <a:cubicBezTo>
                    <a:pt x="8891" y="62"/>
                    <a:pt x="8341" y="0"/>
                    <a:pt x="77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/>
                <a:buNone/>
              </a:pPr>
              <a:endParaRPr b="1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endParaRPr>
            </a:p>
          </p:txBody>
        </p:sp>
        <p:sp>
          <p:nvSpPr>
            <p:cNvPr id="107" name="Google Shape;92;p17"/>
            <p:cNvSpPr/>
            <p:nvPr/>
          </p:nvSpPr>
          <p:spPr>
            <a:xfrm rot="5400000">
              <a:off x="1056049" y="3858665"/>
              <a:ext cx="435390" cy="383505"/>
            </a:xfrm>
            <a:custGeom>
              <a:avLst/>
              <a:gdLst/>
              <a:ahLst/>
              <a:cxnLst/>
              <a:rect l="l" t="t" r="r" b="b"/>
              <a:pathLst>
                <a:path w="16145" h="14221" extrusionOk="0">
                  <a:moveTo>
                    <a:pt x="8041" y="1"/>
                  </a:moveTo>
                  <a:cubicBezTo>
                    <a:pt x="7128" y="1"/>
                    <a:pt x="6200" y="176"/>
                    <a:pt x="5304" y="546"/>
                  </a:cubicBezTo>
                  <a:cubicBezTo>
                    <a:pt x="1701" y="2081"/>
                    <a:pt x="0" y="6250"/>
                    <a:pt x="1501" y="9853"/>
                  </a:cubicBezTo>
                  <a:cubicBezTo>
                    <a:pt x="2652" y="12581"/>
                    <a:pt x="5269" y="14220"/>
                    <a:pt x="8039" y="14220"/>
                  </a:cubicBezTo>
                  <a:cubicBezTo>
                    <a:pt x="8961" y="14220"/>
                    <a:pt x="9900" y="14039"/>
                    <a:pt x="10808" y="13656"/>
                  </a:cubicBezTo>
                  <a:cubicBezTo>
                    <a:pt x="14410" y="12155"/>
                    <a:pt x="16145" y="7985"/>
                    <a:pt x="14610" y="4382"/>
                  </a:cubicBezTo>
                  <a:cubicBezTo>
                    <a:pt x="13479" y="1642"/>
                    <a:pt x="10832" y="1"/>
                    <a:pt x="8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/>
                <a:buNone/>
              </a:pPr>
              <a:endParaRPr b="1">
                <a:solidFill>
                  <a:srgbClr val="000000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endParaRPr>
            </a:p>
          </p:txBody>
        </p:sp>
      </p:grpSp>
      <p:sp>
        <p:nvSpPr>
          <p:cNvPr id="71" name="TextBox 24"/>
          <p:cNvSpPr txBox="1"/>
          <p:nvPr/>
        </p:nvSpPr>
        <p:spPr>
          <a:xfrm>
            <a:off x="-1058" y="693337"/>
            <a:ext cx="1219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s-ES" altLang="en-US" sz="24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Overview</a:t>
            </a:r>
            <a:endParaRPr lang="es-ES" altLang="en-US" sz="2400" dirty="0">
              <a:latin typeface="Calibri" panose="020F0502020204030204" charset="0"/>
              <a:ea typeface="Cambria" panose="02040503050406030204" pitchFamily="18" charset="0"/>
              <a:cs typeface="Calibri" panose="020F0502020204030204" charset="0"/>
            </a:endParaRPr>
          </a:p>
        </p:txBody>
      </p:sp>
      <p:sp>
        <p:nvSpPr>
          <p:cNvPr id="113" name="Text Box 112"/>
          <p:cNvSpPr txBox="1"/>
          <p:nvPr/>
        </p:nvSpPr>
        <p:spPr>
          <a:xfrm>
            <a:off x="7792720" y="4077970"/>
            <a:ext cx="434975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600">
                <a:latin typeface="Calibri" panose="020F0502020204030204" charset="0"/>
                <a:cs typeface="Calibri" panose="020F0502020204030204" charset="0"/>
              </a:rPr>
              <a:t>CAMF Software for </a:t>
            </a:r>
            <a:endParaRPr lang="en-US" sz="2600">
              <a:latin typeface="Calibri" panose="020F0502020204030204" charset="0"/>
              <a:cs typeface="Calibri" panose="020F0502020204030204" charset="0"/>
            </a:endParaRPr>
          </a:p>
          <a:p>
            <a:pPr algn="ctr"/>
            <a:r>
              <a:rPr lang="en-US" sz="2600">
                <a:latin typeface="Calibri" panose="020F0502020204030204" charset="0"/>
                <a:cs typeface="Calibri" panose="020F0502020204030204" charset="0"/>
              </a:rPr>
              <a:t>Minimizing Sediment Yield</a:t>
            </a:r>
            <a:endParaRPr lang="en-US" sz="26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1" name="Rectangles 140"/>
          <p:cNvSpPr/>
          <p:nvPr/>
        </p:nvSpPr>
        <p:spPr>
          <a:xfrm>
            <a:off x="-5715" y="6384925"/>
            <a:ext cx="12207240" cy="4895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4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6001385" y="6458585"/>
            <a:ext cx="1456690" cy="3549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 b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6" name="TextBox 20"/>
          <p:cNvSpPr txBox="1"/>
          <p:nvPr/>
        </p:nvSpPr>
        <p:spPr>
          <a:xfrm>
            <a:off x="6003290" y="6485890"/>
            <a:ext cx="134493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Overview</a:t>
            </a:r>
            <a:endParaRPr lang="en-US" sz="13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7" name="Rounded Rectangle 146">
            <a:hlinkClick r:id="rId5" action="ppaction://hlinksldjump"/>
          </p:cNvPr>
          <p:cNvSpPr/>
          <p:nvPr/>
        </p:nvSpPr>
        <p:spPr>
          <a:xfrm>
            <a:off x="7566025" y="6458585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 b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8" name="TextBox 20">
            <a:hlinkClick r:id="rId5" action="ppaction://hlinksldjump"/>
          </p:cNvPr>
          <p:cNvSpPr txBox="1"/>
          <p:nvPr/>
        </p:nvSpPr>
        <p:spPr>
          <a:xfrm>
            <a:off x="7625080" y="6485890"/>
            <a:ext cx="127762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latin typeface="Calibri" panose="020F0502020204030204" charset="0"/>
                <a:cs typeface="Calibri" panose="020F0502020204030204" charset="0"/>
              </a:rPr>
              <a:t>Motivation</a:t>
            </a:r>
            <a:endParaRPr 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9" name="Rounded Rectangle 148">
            <a:hlinkClick r:id="rId6" action="ppaction://hlinksldjump"/>
          </p:cNvPr>
          <p:cNvSpPr/>
          <p:nvPr/>
        </p:nvSpPr>
        <p:spPr>
          <a:xfrm>
            <a:off x="9130665" y="6451600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 b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0" name="TextBox 20">
            <a:hlinkClick r:id="rId6" action="ppaction://hlinksldjump"/>
          </p:cNvPr>
          <p:cNvSpPr txBox="1"/>
          <p:nvPr/>
        </p:nvSpPr>
        <p:spPr>
          <a:xfrm>
            <a:off x="9206865" y="6478905"/>
            <a:ext cx="130302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latin typeface="Calibri" panose="020F0502020204030204" charset="0"/>
                <a:cs typeface="Calibri" panose="020F0502020204030204" charset="0"/>
              </a:rPr>
              <a:t>Implementation</a:t>
            </a:r>
            <a:endParaRPr 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1" name="Rounded Rectangle 150">
            <a:hlinkClick r:id="rId6" action="ppaction://hlinksldjump"/>
          </p:cNvPr>
          <p:cNvSpPr/>
          <p:nvPr/>
        </p:nvSpPr>
        <p:spPr>
          <a:xfrm>
            <a:off x="10698480" y="6442075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 b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2" name="TextBox 20">
            <a:hlinkClick r:id="rId6" action="ppaction://hlinksldjump"/>
          </p:cNvPr>
          <p:cNvSpPr txBox="1"/>
          <p:nvPr/>
        </p:nvSpPr>
        <p:spPr>
          <a:xfrm>
            <a:off x="10813415" y="6468110"/>
            <a:ext cx="123825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latin typeface="Calibri" panose="020F0502020204030204" charset="0"/>
                <a:cs typeface="Calibri" panose="020F0502020204030204" charset="0"/>
              </a:rPr>
              <a:t>Results</a:t>
            </a:r>
            <a:endParaRPr 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3" name="Rounded Rectangle 152">
            <a:hlinkClick r:id="" action="ppaction://hlinkshowjump?jump=firstslide"/>
          </p:cNvPr>
          <p:cNvSpPr/>
          <p:nvPr/>
        </p:nvSpPr>
        <p:spPr>
          <a:xfrm>
            <a:off x="4435475" y="6461760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 b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4" name="TextBox 20">
            <a:hlinkClick r:id="" action="ppaction://hlinkshowjump?jump=firstslide"/>
          </p:cNvPr>
          <p:cNvSpPr txBox="1"/>
          <p:nvPr/>
        </p:nvSpPr>
        <p:spPr>
          <a:xfrm>
            <a:off x="4494530" y="6489065"/>
            <a:ext cx="127762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s-ES" altLang="en-US" sz="1300" b="1" dirty="0">
                <a:latin typeface="Calibri" panose="020F0502020204030204" charset="0"/>
                <a:cs typeface="Calibri" panose="020F0502020204030204" charset="0"/>
              </a:rPr>
              <a:t>Home</a:t>
            </a:r>
            <a:endParaRPr lang="es-ES" alt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8071485" y="5114290"/>
            <a:ext cx="3942080" cy="7067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sz="2000">
                <a:sym typeface="+mn-ea"/>
              </a:rPr>
              <a:t>Iterative process to select the optimal sites</a:t>
            </a:r>
            <a:endParaRPr lang="en-US" altLang="en-US" sz="2000">
              <a:sym typeface="+mn-ea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689225" y="4384675"/>
            <a:ext cx="3847465" cy="1309370"/>
            <a:chOff x="3884" y="6190"/>
            <a:chExt cx="6059" cy="2062"/>
          </a:xfrm>
        </p:grpSpPr>
        <p:sp>
          <p:nvSpPr>
            <p:cNvPr id="11" name="Google Shape;2542;p36"/>
            <p:cNvSpPr/>
            <p:nvPr/>
          </p:nvSpPr>
          <p:spPr>
            <a:xfrm>
              <a:off x="4547" y="6635"/>
              <a:ext cx="5396" cy="1617"/>
            </a:xfrm>
            <a:prstGeom prst="roundRect">
              <a:avLst>
                <a:gd name="adj" fmla="val 0"/>
              </a:avLst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37150" tIns="91425" rIns="137150" bIns="91425" anchor="ctr" anchorCtr="0">
              <a:noAutofit/>
            </a:bodyPr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/>
                <a:buNone/>
              </a:pPr>
              <a:r>
                <a:rPr lang="en-GB" sz="2800">
                  <a:solidFill>
                    <a:srgbClr val="000000"/>
                  </a:solidFill>
                  <a:latin typeface="Calibri" panose="020F0502020204030204" charset="0"/>
                  <a:ea typeface="Roboto" panose="02000000000000000000"/>
                  <a:cs typeface="Calibri" panose="020F0502020204030204" charset="0"/>
                  <a:sym typeface="Roboto" panose="02000000000000000000"/>
                </a:rPr>
                <a:t>Where to Afforest?</a:t>
              </a:r>
              <a:endParaRPr lang="en-GB" sz="2800">
                <a:solidFill>
                  <a:srgbClr val="000000"/>
                </a:solidFill>
                <a:latin typeface="Calibri" panose="020F0502020204030204" charset="0"/>
                <a:ea typeface="Roboto" panose="02000000000000000000"/>
                <a:cs typeface="Calibri" panose="020F0502020204030204" charset="0"/>
                <a:sym typeface="Roboto" panose="02000000000000000000"/>
              </a:endParaRPr>
            </a:p>
          </p:txBody>
        </p:sp>
        <p:sp>
          <p:nvSpPr>
            <p:cNvPr id="13" name="Google Shape;2204;p34"/>
            <p:cNvSpPr/>
            <p:nvPr/>
          </p:nvSpPr>
          <p:spPr>
            <a:xfrm flipH="1">
              <a:off x="3884" y="6288"/>
              <a:ext cx="1128" cy="1128"/>
            </a:xfrm>
            <a:custGeom>
              <a:avLst/>
              <a:gdLst/>
              <a:ahLst/>
              <a:cxnLst/>
              <a:rect l="l" t="t" r="r" b="b"/>
              <a:pathLst>
                <a:path w="17912" h="17912" extrusionOk="0">
                  <a:moveTo>
                    <a:pt x="8956" y="1"/>
                  </a:moveTo>
                  <a:cubicBezTo>
                    <a:pt x="3997" y="1"/>
                    <a:pt x="1" y="4018"/>
                    <a:pt x="1" y="8956"/>
                  </a:cubicBezTo>
                  <a:cubicBezTo>
                    <a:pt x="1" y="13915"/>
                    <a:pt x="3997" y="17912"/>
                    <a:pt x="8956" y="17912"/>
                  </a:cubicBezTo>
                  <a:cubicBezTo>
                    <a:pt x="13915" y="17912"/>
                    <a:pt x="17912" y="13915"/>
                    <a:pt x="17912" y="8956"/>
                  </a:cubicBezTo>
                  <a:cubicBezTo>
                    <a:pt x="17912" y="4018"/>
                    <a:pt x="13915" y="1"/>
                    <a:pt x="8956" y="1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4" name="Text Box 13"/>
            <p:cNvSpPr txBox="1"/>
            <p:nvPr/>
          </p:nvSpPr>
          <p:spPr>
            <a:xfrm>
              <a:off x="4081" y="6190"/>
              <a:ext cx="751" cy="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5000">
                  <a:solidFill>
                    <a:schemeClr val="bg1"/>
                  </a:solidFill>
                  <a:latin typeface="Calibri" panose="020F0502020204030204" charset="0"/>
                  <a:cs typeface="Calibri" panose="020F0502020204030204" charset="0"/>
                </a:rPr>
                <a:t>?</a:t>
              </a:r>
              <a:endParaRPr lang="en-US" sz="5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6677660" y="4951730"/>
            <a:ext cx="1036320" cy="39941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32075" y="1494155"/>
            <a:ext cx="3896360" cy="1370330"/>
            <a:chOff x="3807" y="2405"/>
            <a:chExt cx="6136" cy="2158"/>
          </a:xfrm>
        </p:grpSpPr>
        <p:sp>
          <p:nvSpPr>
            <p:cNvPr id="10" name="Google Shape;2541;p36"/>
            <p:cNvSpPr/>
            <p:nvPr/>
          </p:nvSpPr>
          <p:spPr>
            <a:xfrm>
              <a:off x="4547" y="2867"/>
              <a:ext cx="5396" cy="1696"/>
            </a:xfrm>
            <a:prstGeom prst="roundRect">
              <a:avLst>
                <a:gd name="adj" fmla="val 0"/>
              </a:avLst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37150" tIns="91425" rIns="137150" bIns="91425" anchor="ctr" anchorCtr="0">
              <a:noAutofit/>
            </a:bodyPr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/>
                <a:buNone/>
              </a:pPr>
              <a:r>
                <a:rPr lang="en-GB" b="1">
                  <a:latin typeface="Calibri" panose="020F0502020204030204" charset="0"/>
                  <a:ea typeface="Roboto" panose="02000000000000000000"/>
                  <a:cs typeface="Calibri" panose="020F0502020204030204" charset="0"/>
                  <a:sym typeface="Roboto" panose="02000000000000000000"/>
                </a:rPr>
                <a:t>Afforestation </a:t>
              </a:r>
              <a:r>
                <a:rPr lang="en-GB">
                  <a:latin typeface="Calibri" panose="020F0502020204030204" charset="0"/>
                  <a:ea typeface="Roboto" panose="02000000000000000000"/>
                  <a:cs typeface="Calibri" panose="020F0502020204030204" charset="0"/>
                  <a:sym typeface="Roboto" panose="02000000000000000000"/>
                </a:rPr>
                <a:t>can reduce the outflow of</a:t>
              </a:r>
              <a:r>
                <a:rPr lang="en-US" altLang="en-GB">
                  <a:latin typeface="Calibri" panose="020F0502020204030204" charset="0"/>
                  <a:ea typeface="Roboto" panose="02000000000000000000"/>
                  <a:cs typeface="Calibri" panose="020F0502020204030204" charset="0"/>
                  <a:sym typeface="Roboto" panose="02000000000000000000"/>
                </a:rPr>
                <a:t> </a:t>
              </a:r>
              <a:r>
                <a:rPr lang="en-GB">
                  <a:latin typeface="Calibri" panose="020F0502020204030204" charset="0"/>
                  <a:ea typeface="Roboto" panose="02000000000000000000"/>
                  <a:cs typeface="Calibri" panose="020F0502020204030204" charset="0"/>
                  <a:sym typeface="Roboto" panose="02000000000000000000"/>
                </a:rPr>
                <a:t>sediment </a:t>
              </a:r>
              <a:r>
                <a:rPr lang="en-US" altLang="en-GB">
                  <a:latin typeface="Calibri" panose="020F0502020204030204" charset="0"/>
                  <a:ea typeface="Roboto" panose="02000000000000000000"/>
                  <a:cs typeface="Calibri" panose="020F0502020204030204" charset="0"/>
                  <a:sym typeface="Roboto" panose="02000000000000000000"/>
                </a:rPr>
                <a:t>in a river </a:t>
              </a:r>
              <a:r>
                <a:rPr lang="en-GB">
                  <a:latin typeface="Calibri" panose="020F0502020204030204" charset="0"/>
                  <a:ea typeface="Roboto" panose="02000000000000000000"/>
                  <a:cs typeface="Calibri" panose="020F0502020204030204" charset="0"/>
                  <a:sym typeface="Roboto" panose="02000000000000000000"/>
                </a:rPr>
                <a:t>catchment</a:t>
              </a:r>
              <a:endParaRPr lang="en-GB">
                <a:latin typeface="Calibri" panose="020F0502020204030204" charset="0"/>
                <a:ea typeface="Roboto" panose="02000000000000000000"/>
                <a:cs typeface="Calibri" panose="020F0502020204030204" charset="0"/>
                <a:sym typeface="Roboto" panose="02000000000000000000"/>
              </a:endParaRPr>
            </a:p>
          </p:txBody>
        </p:sp>
        <p:sp>
          <p:nvSpPr>
            <p:cNvPr id="12" name="Google Shape;2204;p34"/>
            <p:cNvSpPr/>
            <p:nvPr/>
          </p:nvSpPr>
          <p:spPr>
            <a:xfrm flipH="1">
              <a:off x="3807" y="2405"/>
              <a:ext cx="1128" cy="1128"/>
            </a:xfrm>
            <a:custGeom>
              <a:avLst/>
              <a:gdLst/>
              <a:ahLst/>
              <a:cxnLst/>
              <a:rect l="l" t="t" r="r" b="b"/>
              <a:pathLst>
                <a:path w="17912" h="17912" extrusionOk="0">
                  <a:moveTo>
                    <a:pt x="8956" y="1"/>
                  </a:moveTo>
                  <a:cubicBezTo>
                    <a:pt x="3997" y="1"/>
                    <a:pt x="1" y="4018"/>
                    <a:pt x="1" y="8956"/>
                  </a:cubicBezTo>
                  <a:cubicBezTo>
                    <a:pt x="1" y="13915"/>
                    <a:pt x="3997" y="17912"/>
                    <a:pt x="8956" y="17912"/>
                  </a:cubicBezTo>
                  <a:cubicBezTo>
                    <a:pt x="13915" y="17912"/>
                    <a:pt x="17912" y="13915"/>
                    <a:pt x="17912" y="8956"/>
                  </a:cubicBezTo>
                  <a:cubicBezTo>
                    <a:pt x="17912" y="4018"/>
                    <a:pt x="13915" y="1"/>
                    <a:pt x="8956" y="1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35" name="Text Box 34"/>
            <p:cNvSpPr txBox="1"/>
            <p:nvPr/>
          </p:nvSpPr>
          <p:spPr>
            <a:xfrm>
              <a:off x="3955" y="2448"/>
              <a:ext cx="747" cy="10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sz="3800">
                  <a:solidFill>
                    <a:schemeClr val="bg1"/>
                  </a:solidFill>
                </a:rPr>
                <a:t>✓</a:t>
              </a:r>
              <a:endParaRPr lang="en-US" sz="380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 Box 5"/>
          <p:cNvSpPr txBox="1"/>
          <p:nvPr/>
        </p:nvSpPr>
        <p:spPr>
          <a:xfrm>
            <a:off x="2432050" y="3075940"/>
            <a:ext cx="474345" cy="675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800">
                <a:solidFill>
                  <a:schemeClr val="bg1"/>
                </a:solidFill>
              </a:rPr>
              <a:t>✓</a:t>
            </a:r>
            <a:endParaRPr lang="en-US" sz="380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618740" y="3040380"/>
            <a:ext cx="3917950" cy="1232535"/>
            <a:chOff x="3773" y="4385"/>
            <a:chExt cx="6170" cy="1941"/>
          </a:xfrm>
        </p:grpSpPr>
        <p:sp>
          <p:nvSpPr>
            <p:cNvPr id="3" name="Google Shape;2541;p36"/>
            <p:cNvSpPr/>
            <p:nvPr/>
          </p:nvSpPr>
          <p:spPr>
            <a:xfrm>
              <a:off x="4552" y="4692"/>
              <a:ext cx="5391" cy="1634"/>
            </a:xfrm>
            <a:prstGeom prst="roundRect">
              <a:avLst>
                <a:gd name="adj" fmla="val 0"/>
              </a:avLst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37150" tIns="91425" rIns="137150" bIns="91425" anchor="ctr" anchorCtr="0">
              <a:noAutofit/>
            </a:bodyPr>
            <a:p>
              <a:pPr algn="ctr"/>
              <a:r>
                <a:rPr lang="en-US" altLang="es-ES" b="1">
                  <a:latin typeface="Calibri" panose="020F0502020204030204" charset="0"/>
                  <a:cs typeface="Calibri" panose="020F0502020204030204" charset="0"/>
                  <a:sym typeface="+mn-ea"/>
                </a:rPr>
                <a:t>Spatial interaction</a:t>
              </a:r>
              <a:r>
                <a:rPr lang="en-US" altLang="es-ES">
                  <a:latin typeface="Calibri" panose="020F0502020204030204" charset="0"/>
                  <a:cs typeface="Calibri" panose="020F0502020204030204" charset="0"/>
                  <a:sym typeface="+mn-ea"/>
                </a:rPr>
                <a:t> </a:t>
              </a:r>
              <a:endParaRPr lang="en-US" altLang="es-ES">
                <a:latin typeface="Calibri" panose="020F0502020204030204" charset="0"/>
                <a:cs typeface="Calibri" panose="020F0502020204030204" charset="0"/>
                <a:sym typeface="+mn-ea"/>
              </a:endParaRPr>
            </a:p>
            <a:p>
              <a:pPr algn="ctr"/>
              <a:r>
                <a:rPr lang="en-US" altLang="es-ES">
                  <a:latin typeface="Calibri" panose="020F0502020204030204" charset="0"/>
                  <a:cs typeface="Calibri" panose="020F0502020204030204" charset="0"/>
                  <a:sym typeface="+mn-ea"/>
                </a:rPr>
                <a:t>Changes in a location have impact on neighboring locations</a:t>
              </a:r>
              <a:endParaRPr lang="en-GB">
                <a:latin typeface="Calibri" panose="020F0502020204030204" charset="0"/>
                <a:ea typeface="Roboto" panose="02000000000000000000"/>
                <a:cs typeface="Calibri" panose="020F0502020204030204" charset="0"/>
                <a:sym typeface="Roboto" panose="02000000000000000000"/>
              </a:endParaRPr>
            </a:p>
          </p:txBody>
        </p:sp>
        <p:sp>
          <p:nvSpPr>
            <p:cNvPr id="7" name="Google Shape;2204;p34"/>
            <p:cNvSpPr/>
            <p:nvPr/>
          </p:nvSpPr>
          <p:spPr>
            <a:xfrm flipH="1">
              <a:off x="3773" y="4385"/>
              <a:ext cx="1128" cy="1128"/>
            </a:xfrm>
            <a:custGeom>
              <a:avLst/>
              <a:gdLst/>
              <a:ahLst/>
              <a:cxnLst/>
              <a:rect l="l" t="t" r="r" b="b"/>
              <a:pathLst>
                <a:path w="17912" h="17912" extrusionOk="0">
                  <a:moveTo>
                    <a:pt x="8956" y="1"/>
                  </a:moveTo>
                  <a:cubicBezTo>
                    <a:pt x="3997" y="1"/>
                    <a:pt x="1" y="4018"/>
                    <a:pt x="1" y="8956"/>
                  </a:cubicBezTo>
                  <a:cubicBezTo>
                    <a:pt x="1" y="13915"/>
                    <a:pt x="3997" y="17912"/>
                    <a:pt x="8956" y="17912"/>
                  </a:cubicBezTo>
                  <a:cubicBezTo>
                    <a:pt x="13915" y="17912"/>
                    <a:pt x="17912" y="13915"/>
                    <a:pt x="17912" y="8956"/>
                  </a:cubicBezTo>
                  <a:cubicBezTo>
                    <a:pt x="17912" y="4018"/>
                    <a:pt x="13915" y="1"/>
                    <a:pt x="8956" y="1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6" name="Text Box 15"/>
            <p:cNvSpPr txBox="1"/>
            <p:nvPr/>
          </p:nvSpPr>
          <p:spPr>
            <a:xfrm>
              <a:off x="3921" y="4428"/>
              <a:ext cx="747" cy="10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sz="3800">
                  <a:solidFill>
                    <a:schemeClr val="bg1"/>
                  </a:solidFill>
                </a:rPr>
                <a:t>✓</a:t>
              </a:r>
              <a:endParaRPr lang="en-US" sz="3800">
                <a:solidFill>
                  <a:schemeClr val="bg1"/>
                </a:solidFill>
              </a:endParaRPr>
            </a:p>
          </p:txBody>
        </p:sp>
      </p:grpSp>
      <p:pic>
        <p:nvPicPr>
          <p:cNvPr id="4" name="Picture 3" descr="जलसंभर-watershe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5470" y="1331595"/>
            <a:ext cx="3402330" cy="254127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6677660" y="2107565"/>
            <a:ext cx="1465580" cy="38544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5" name="Picture 6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" y="6543675"/>
            <a:ext cx="926465" cy="323850"/>
          </a:xfrm>
          <a:prstGeom prst="rect">
            <a:avLst/>
          </a:prstGeom>
        </p:spPr>
      </p:pic>
      <p:pic>
        <p:nvPicPr>
          <p:cNvPr id="73" name="Picture 72" descr="KULeuven-logo-20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840" y="-215265"/>
            <a:ext cx="1088390" cy="968375"/>
          </a:xfrm>
          <a:prstGeom prst="rect">
            <a:avLst/>
          </a:prstGeom>
        </p:spPr>
      </p:pic>
      <p:pic>
        <p:nvPicPr>
          <p:cNvPr id="74" name="Picture 73" descr="Logotipo_UC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160" y="5080"/>
            <a:ext cx="1087120" cy="418465"/>
          </a:xfrm>
          <a:prstGeom prst="rect">
            <a:avLst/>
          </a:prstGeom>
        </p:spPr>
      </p:pic>
      <p:pic>
        <p:nvPicPr>
          <p:cNvPr id="75" name="Picture 74" descr="2023_04_EGU_G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930" y="4445"/>
            <a:ext cx="1525905" cy="50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3295" y="4281170"/>
            <a:ext cx="1632585" cy="164719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2941955" y="3748405"/>
            <a:ext cx="247650" cy="53276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9396730" y="2767965"/>
            <a:ext cx="2493645" cy="13220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sz="2000">
                <a:latin typeface="Calibri" panose="020F0502020204030204" charset="0"/>
                <a:cs typeface="Calibri" panose="020F0502020204030204" charset="0"/>
              </a:rPr>
              <a:t>Adaptations to the algorithm to reduce the computational cost  </a:t>
            </a:r>
            <a:endParaRPr lang="en-US" sz="20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9" name="Rectangles 48"/>
          <p:cNvSpPr/>
          <p:nvPr/>
        </p:nvSpPr>
        <p:spPr>
          <a:xfrm>
            <a:off x="-5715" y="6384925"/>
            <a:ext cx="12207240" cy="4895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4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4" name="Rounded Rectangle 63">
            <a:hlinkClick r:id="rId6" action="ppaction://hlinksldjump"/>
          </p:cNvPr>
          <p:cNvSpPr/>
          <p:nvPr/>
        </p:nvSpPr>
        <p:spPr>
          <a:xfrm>
            <a:off x="6001385" y="6458585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2" name="TextBox 20">
            <a:hlinkClick r:id="rId6" action="ppaction://hlinksldjump"/>
          </p:cNvPr>
          <p:cNvSpPr txBox="1"/>
          <p:nvPr/>
        </p:nvSpPr>
        <p:spPr>
          <a:xfrm>
            <a:off x="6003290" y="6485890"/>
            <a:ext cx="134493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latin typeface="Calibri" panose="020F0502020204030204" charset="0"/>
                <a:cs typeface="Calibri" panose="020F0502020204030204" charset="0"/>
              </a:rPr>
              <a:t>Overview</a:t>
            </a:r>
            <a:endParaRPr 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7566025" y="6458585"/>
            <a:ext cx="1456690" cy="3549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20" name="TextBox 20"/>
          <p:cNvSpPr txBox="1"/>
          <p:nvPr/>
        </p:nvSpPr>
        <p:spPr>
          <a:xfrm>
            <a:off x="7625080" y="6485890"/>
            <a:ext cx="127762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Motivation</a:t>
            </a:r>
            <a:endParaRPr lang="en-US" sz="13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3" name="Rounded Rectangle 152">
            <a:hlinkClick r:id="" action="ppaction://hlinkshowjump?jump=firstslide"/>
          </p:cNvPr>
          <p:cNvSpPr/>
          <p:nvPr/>
        </p:nvSpPr>
        <p:spPr>
          <a:xfrm>
            <a:off x="4435475" y="6461760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4" name="TextBox 20">
            <a:hlinkClick r:id="" action="ppaction://hlinkshowjump?jump=firstslide"/>
          </p:cNvPr>
          <p:cNvSpPr txBox="1"/>
          <p:nvPr/>
        </p:nvSpPr>
        <p:spPr>
          <a:xfrm>
            <a:off x="4494530" y="6489065"/>
            <a:ext cx="127762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s-ES" altLang="en-US" sz="1300" b="1" dirty="0">
                <a:latin typeface="Calibri" panose="020F0502020204030204" charset="0"/>
                <a:cs typeface="Calibri" panose="020F0502020204030204" charset="0"/>
              </a:rPr>
              <a:t>Home</a:t>
            </a:r>
            <a:endParaRPr lang="es-ES" alt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9" name="Rounded Rectangle 148">
            <a:hlinkClick r:id="rId7" action="ppaction://hlinksldjump"/>
          </p:cNvPr>
          <p:cNvSpPr/>
          <p:nvPr/>
        </p:nvSpPr>
        <p:spPr>
          <a:xfrm>
            <a:off x="9130665" y="6451600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0" name="TextBox 20">
            <a:hlinkClick r:id="rId7" action="ppaction://hlinksldjump"/>
          </p:cNvPr>
          <p:cNvSpPr txBox="1"/>
          <p:nvPr/>
        </p:nvSpPr>
        <p:spPr>
          <a:xfrm>
            <a:off x="9206865" y="6478905"/>
            <a:ext cx="130302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latin typeface="Calibri" panose="020F0502020204030204" charset="0"/>
                <a:cs typeface="Calibri" panose="020F0502020204030204" charset="0"/>
              </a:rPr>
              <a:t>Implementation</a:t>
            </a:r>
            <a:endParaRPr 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1" name="Rounded Rectangle 150">
            <a:hlinkClick r:id="rId7" action="ppaction://hlinksldjump"/>
          </p:cNvPr>
          <p:cNvSpPr/>
          <p:nvPr/>
        </p:nvSpPr>
        <p:spPr>
          <a:xfrm>
            <a:off x="10698480" y="6442075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2" name="TextBox 20">
            <a:hlinkClick r:id="rId7" action="ppaction://hlinksldjump"/>
          </p:cNvPr>
          <p:cNvSpPr txBox="1"/>
          <p:nvPr/>
        </p:nvSpPr>
        <p:spPr>
          <a:xfrm>
            <a:off x="10813415" y="6468110"/>
            <a:ext cx="123825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latin typeface="Calibri" panose="020F0502020204030204" charset="0"/>
                <a:cs typeface="Calibri" panose="020F0502020204030204" charset="0"/>
              </a:rPr>
              <a:t>Results</a:t>
            </a:r>
            <a:endParaRPr 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2731135" y="5928360"/>
            <a:ext cx="65595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1600"/>
              <a:t>graph</a:t>
            </a:r>
            <a:endParaRPr lang="en-US" sz="1600"/>
          </a:p>
        </p:txBody>
      </p:sp>
      <p:sp>
        <p:nvSpPr>
          <p:cNvPr id="32" name="Text Box 31"/>
          <p:cNvSpPr txBox="1"/>
          <p:nvPr/>
        </p:nvSpPr>
        <p:spPr>
          <a:xfrm>
            <a:off x="4138930" y="2286000"/>
            <a:ext cx="412940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Wingdings" panose="05000000000000000000" charset="0"/>
              <a:buNone/>
            </a:pPr>
            <a:endParaRPr sz="2000"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 algn="l">
              <a:buFont typeface="Wingdings" panose="05000000000000000000" charset="0"/>
              <a:buChar char="§"/>
            </a:pPr>
            <a:r>
              <a:rPr lang="es-ES" sz="2000">
                <a:latin typeface="Calibri" panose="020F0502020204030204" charset="0"/>
                <a:cs typeface="Calibri" panose="020F0502020204030204" charset="0"/>
              </a:rPr>
              <a:t>T</a:t>
            </a:r>
            <a:r>
              <a:rPr sz="2000">
                <a:latin typeface="Calibri" panose="020F0502020204030204" charset="0"/>
                <a:cs typeface="Calibri" panose="020F0502020204030204" charset="0"/>
              </a:rPr>
              <a:t>raverse a large fraction of cells</a:t>
            </a:r>
            <a:r>
              <a:rPr lang="es-ES" sz="2000">
                <a:latin typeface="Calibri" panose="020F0502020204030204" charset="0"/>
                <a:cs typeface="Calibri" panose="020F0502020204030204" charset="0"/>
              </a:rPr>
              <a:t> requires high computational cost.</a:t>
            </a:r>
            <a:endParaRPr lang="es-ES" sz="2000"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 algn="l">
              <a:buFont typeface="Wingdings" panose="05000000000000000000" charset="0"/>
              <a:buChar char="§"/>
            </a:pPr>
            <a:endParaRPr lang="en-US" sz="2000"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 algn="l">
              <a:buFont typeface="Wingdings" panose="05000000000000000000" charset="0"/>
              <a:buChar char="§"/>
            </a:pPr>
            <a:r>
              <a:rPr lang="es-ES" altLang="en-US" sz="2000">
                <a:latin typeface="Calibri" panose="020F0502020204030204" charset="0"/>
                <a:cs typeface="Calibri" panose="020F0502020204030204" charset="0"/>
                <a:sym typeface="+mn-ea"/>
              </a:rPr>
              <a:t>E</a:t>
            </a:r>
            <a:r>
              <a:rPr lang="en-US" sz="2000">
                <a:latin typeface="Calibri" panose="020F0502020204030204" charset="0"/>
                <a:cs typeface="Calibri" panose="020F0502020204030204" charset="0"/>
                <a:sym typeface="+mn-ea"/>
              </a:rPr>
              <a:t>xecution time prohibitively expensive for large geo-databases.</a:t>
            </a:r>
            <a:endParaRPr lang="en-US" sz="2000"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 algn="l">
              <a:buFont typeface="Wingdings" panose="05000000000000000000" charset="0"/>
              <a:buChar char="§"/>
            </a:pPr>
            <a:endParaRPr lang="en-US" sz="20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TextBox 24"/>
          <p:cNvSpPr txBox="1"/>
          <p:nvPr/>
        </p:nvSpPr>
        <p:spPr>
          <a:xfrm>
            <a:off x="-1058" y="692067"/>
            <a:ext cx="1219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s-ES" altLang="en-US" sz="24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Motivation</a:t>
            </a:r>
            <a:endParaRPr lang="es-ES" altLang="en-US" sz="2400" dirty="0">
              <a:latin typeface="Calibri" panose="020F0502020204030204" charset="0"/>
              <a:ea typeface="Cambria" panose="02040503050406030204" pitchFamily="18" charset="0"/>
              <a:cs typeface="Calibri" panose="020F0502020204030204" charset="0"/>
            </a:endParaRPr>
          </a:p>
        </p:txBody>
      </p:sp>
      <p:pic>
        <p:nvPicPr>
          <p:cNvPr id="9" name="Picture 8" descr="Screenshot_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40" y="1458595"/>
            <a:ext cx="3886200" cy="222885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8336280" y="3162300"/>
            <a:ext cx="926465" cy="52514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Picture 11" descr="Screensho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20" y="2527300"/>
            <a:ext cx="3594100" cy="38309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180" y="2614930"/>
            <a:ext cx="3444240" cy="3726815"/>
          </a:xfrm>
          <a:prstGeom prst="rect">
            <a:avLst/>
          </a:prstGeom>
        </p:spPr>
      </p:pic>
      <p:sp>
        <p:nvSpPr>
          <p:cNvPr id="62" name="Rectangles 61"/>
          <p:cNvSpPr/>
          <p:nvPr/>
        </p:nvSpPr>
        <p:spPr>
          <a:xfrm>
            <a:off x="-5715" y="6384925"/>
            <a:ext cx="12207240" cy="4895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40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73" name="Picture 72" descr="KULeuven-logo-20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840" y="-215265"/>
            <a:ext cx="1088390" cy="968375"/>
          </a:xfrm>
          <a:prstGeom prst="rect">
            <a:avLst/>
          </a:prstGeom>
        </p:spPr>
      </p:pic>
      <p:pic>
        <p:nvPicPr>
          <p:cNvPr id="74" name="Picture 73" descr="Logotipo_UC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5160" y="5080"/>
            <a:ext cx="1087120" cy="418465"/>
          </a:xfrm>
          <a:prstGeom prst="rect">
            <a:avLst/>
          </a:prstGeom>
        </p:spPr>
      </p:pic>
      <p:pic>
        <p:nvPicPr>
          <p:cNvPr id="75" name="Picture 74" descr="2023_04_EGU_G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8930" y="4445"/>
            <a:ext cx="1525905" cy="508000"/>
          </a:xfrm>
          <a:prstGeom prst="rect">
            <a:avLst/>
          </a:prstGeom>
        </p:spPr>
      </p:pic>
      <p:sp>
        <p:nvSpPr>
          <p:cNvPr id="2541" name="Google Shape;2541;p36"/>
          <p:cNvSpPr/>
          <p:nvPr/>
        </p:nvSpPr>
        <p:spPr>
          <a:xfrm>
            <a:off x="676910" y="1243965"/>
            <a:ext cx="3401695" cy="1245870"/>
          </a:xfrm>
          <a:prstGeom prst="roundRect">
            <a:avLst>
              <a:gd name="adj" fmla="val 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altLang="en-GB" sz="2000">
                <a:solidFill>
                  <a:srgbClr val="000000"/>
                </a:solidFill>
                <a:latin typeface="Calibri" panose="020F0502020204030204" charset="0"/>
                <a:ea typeface="Roboto" panose="02000000000000000000"/>
                <a:cs typeface="Calibri" panose="020F0502020204030204" charset="0"/>
                <a:sym typeface="Roboto" panose="02000000000000000000"/>
              </a:rPr>
              <a:t> Parallelization for multi-core processors</a:t>
            </a:r>
            <a:endParaRPr lang="en-US" altLang="en-GB" sz="2000">
              <a:solidFill>
                <a:srgbClr val="000000"/>
              </a:solidFill>
              <a:latin typeface="Calibri" panose="020F0502020204030204" charset="0"/>
              <a:ea typeface="Roboto" panose="02000000000000000000"/>
              <a:cs typeface="Calibri" panose="020F0502020204030204" charset="0"/>
              <a:sym typeface="Roboto" panose="02000000000000000000"/>
            </a:endParaRPr>
          </a:p>
        </p:txBody>
      </p:sp>
      <p:sp>
        <p:nvSpPr>
          <p:cNvPr id="2542" name="Google Shape;2542;p36"/>
          <p:cNvSpPr/>
          <p:nvPr/>
        </p:nvSpPr>
        <p:spPr>
          <a:xfrm>
            <a:off x="4574540" y="1246505"/>
            <a:ext cx="3564890" cy="1251585"/>
          </a:xfrm>
          <a:prstGeom prst="roundRect">
            <a:avLst>
              <a:gd name="adj" fmla="val 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altLang="en-GB" sz="2000">
                <a:solidFill>
                  <a:srgbClr val="000000"/>
                </a:solidFill>
                <a:latin typeface="Calibri" panose="020F0502020204030204" charset="0"/>
                <a:ea typeface="Roboto" panose="02000000000000000000"/>
                <a:cs typeface="Calibri" panose="020F0502020204030204" charset="0"/>
                <a:sym typeface="Roboto" panose="02000000000000000000"/>
              </a:rPr>
              <a:t>  </a:t>
            </a:r>
            <a:r>
              <a:rPr lang="es-ES" altLang="en-US" sz="2000">
                <a:solidFill>
                  <a:srgbClr val="000000"/>
                </a:solidFill>
                <a:latin typeface="Calibri" panose="020F0502020204030204" charset="0"/>
                <a:ea typeface="Roboto" panose="02000000000000000000"/>
                <a:cs typeface="Calibri" panose="020F0502020204030204" charset="0"/>
                <a:sym typeface="Roboto" panose="02000000000000000000"/>
              </a:rPr>
              <a:t>Reduce the number of iterations</a:t>
            </a:r>
            <a:endParaRPr lang="es-ES" altLang="en-US" sz="2000">
              <a:solidFill>
                <a:srgbClr val="000000"/>
              </a:solidFill>
              <a:latin typeface="Calibri" panose="020F0502020204030204" charset="0"/>
              <a:ea typeface="Roboto" panose="02000000000000000000"/>
              <a:cs typeface="Calibri" panose="020F0502020204030204" charset="0"/>
              <a:sym typeface="Roboto" panose="02000000000000000000"/>
            </a:endParaRPr>
          </a:p>
        </p:txBody>
      </p:sp>
      <p:sp>
        <p:nvSpPr>
          <p:cNvPr id="2543" name="Google Shape;2543;p36"/>
          <p:cNvSpPr/>
          <p:nvPr/>
        </p:nvSpPr>
        <p:spPr>
          <a:xfrm>
            <a:off x="8649335" y="1245870"/>
            <a:ext cx="3376295" cy="1254125"/>
          </a:xfrm>
          <a:prstGeom prst="roundRect">
            <a:avLst>
              <a:gd name="adj" fmla="val 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137150" tIns="91425" rIns="137150" bIns="91425" anchor="ctr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sz="2000">
                <a:solidFill>
                  <a:srgbClr val="000000"/>
                </a:solidFill>
                <a:latin typeface="Calibri" panose="020F0502020204030204" charset="0"/>
                <a:ea typeface="Roboto" panose="02000000000000000000"/>
                <a:cs typeface="Calibri" panose="020F0502020204030204" charset="0"/>
                <a:sym typeface="Roboto" panose="02000000000000000000"/>
              </a:rPr>
              <a:t>   </a:t>
            </a:r>
            <a:r>
              <a:rPr lang="es-ES" altLang="en-US" sz="2000">
                <a:solidFill>
                  <a:srgbClr val="000000"/>
                </a:solidFill>
                <a:latin typeface="Calibri" panose="020F0502020204030204" charset="0"/>
                <a:ea typeface="Roboto" panose="02000000000000000000"/>
                <a:cs typeface="Calibri" panose="020F0502020204030204" charset="0"/>
                <a:sym typeface="Roboto" panose="02000000000000000000"/>
              </a:rPr>
              <a:t>R</a:t>
            </a:r>
            <a:r>
              <a:rPr lang="es-ES" sz="2000">
                <a:solidFill>
                  <a:srgbClr val="000000"/>
                </a:solidFill>
                <a:latin typeface="Calibri" panose="020F0502020204030204" charset="0"/>
                <a:ea typeface="Roboto" panose="02000000000000000000"/>
                <a:cs typeface="Calibri" panose="020F0502020204030204" charset="0"/>
                <a:sym typeface="Roboto" panose="02000000000000000000"/>
              </a:rPr>
              <a:t>educe the cost of an iteration</a:t>
            </a:r>
            <a:endParaRPr lang="es-ES" sz="2000">
              <a:solidFill>
                <a:srgbClr val="000000"/>
              </a:solidFill>
              <a:latin typeface="Calibri" panose="020F0502020204030204" charset="0"/>
              <a:ea typeface="Roboto" panose="02000000000000000000"/>
              <a:cs typeface="Calibri" panose="020F0502020204030204" charset="0"/>
              <a:sym typeface="Roboto" panose="02000000000000000000"/>
            </a:endParaRPr>
          </a:p>
        </p:txBody>
      </p:sp>
      <p:sp>
        <p:nvSpPr>
          <p:cNvPr id="2544" name="Google Shape;2544;p36"/>
          <p:cNvSpPr/>
          <p:nvPr/>
        </p:nvSpPr>
        <p:spPr>
          <a:xfrm>
            <a:off x="464185" y="1108710"/>
            <a:ext cx="528320" cy="515620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1"/>
                  <a:pt x="13777" y="1"/>
                </a:cubicBezTo>
                <a:cubicBezTo>
                  <a:pt x="21382" y="1"/>
                  <a:pt x="27553" y="6172"/>
                  <a:pt x="27553" y="13777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GB" sz="2500" b="1">
                <a:solidFill>
                  <a:srgbClr val="FFFFFF"/>
                </a:solidFill>
                <a:latin typeface="Calibri" panose="020F0502020204030204" charset="0"/>
                <a:ea typeface="Roboto" panose="02000000000000000000"/>
                <a:cs typeface="Calibri" panose="020F0502020204030204" charset="0"/>
                <a:sym typeface="Roboto" panose="02000000000000000000"/>
              </a:rPr>
              <a:t>1</a:t>
            </a:r>
            <a:endParaRPr lang="en-GB" sz="2500" b="1">
              <a:solidFill>
                <a:srgbClr val="FFFFFF"/>
              </a:solidFill>
              <a:latin typeface="Calibri" panose="020F0502020204030204" charset="0"/>
              <a:ea typeface="Roboto" panose="02000000000000000000"/>
              <a:cs typeface="Calibri" panose="020F0502020204030204" charset="0"/>
              <a:sym typeface="Roboto" panose="02000000000000000000"/>
            </a:endParaRPr>
          </a:p>
        </p:txBody>
      </p:sp>
      <p:sp>
        <p:nvSpPr>
          <p:cNvPr id="2545" name="Google Shape;2545;p36"/>
          <p:cNvSpPr/>
          <p:nvPr/>
        </p:nvSpPr>
        <p:spPr>
          <a:xfrm>
            <a:off x="4284345" y="1090295"/>
            <a:ext cx="510540" cy="516255"/>
          </a:xfrm>
          <a:custGeom>
            <a:avLst/>
            <a:gdLst/>
            <a:ahLst/>
            <a:cxnLst/>
            <a:rect l="l" t="t" r="r" b="b"/>
            <a:pathLst>
              <a:path w="27554" h="27520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GB" sz="2500" b="1">
                <a:solidFill>
                  <a:srgbClr val="FFFFFF"/>
                </a:solidFill>
                <a:latin typeface="Calibri" panose="020F0502020204030204" charset="0"/>
                <a:ea typeface="Roboto" panose="02000000000000000000"/>
                <a:cs typeface="Calibri" panose="020F0502020204030204" charset="0"/>
                <a:sym typeface="Roboto" panose="02000000000000000000"/>
              </a:rPr>
              <a:t>2</a:t>
            </a:r>
            <a:endParaRPr lang="en-GB" sz="2500" b="1">
              <a:solidFill>
                <a:srgbClr val="FFFFFF"/>
              </a:solidFill>
              <a:latin typeface="Calibri" panose="020F0502020204030204" charset="0"/>
              <a:ea typeface="Roboto" panose="02000000000000000000"/>
              <a:cs typeface="Calibri" panose="020F0502020204030204" charset="0"/>
              <a:sym typeface="Roboto" panose="02000000000000000000"/>
            </a:endParaRPr>
          </a:p>
        </p:txBody>
      </p:sp>
      <p:sp>
        <p:nvSpPr>
          <p:cNvPr id="2546" name="Google Shape;2546;p36"/>
          <p:cNvSpPr/>
          <p:nvPr/>
        </p:nvSpPr>
        <p:spPr>
          <a:xfrm>
            <a:off x="8323580" y="1108075"/>
            <a:ext cx="519430" cy="516255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0"/>
                  <a:pt x="13777" y="0"/>
                </a:cubicBezTo>
                <a:cubicBezTo>
                  <a:pt x="21382" y="0"/>
                  <a:pt x="27553" y="6172"/>
                  <a:pt x="27553" y="13777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GB" sz="2500" b="1">
                <a:solidFill>
                  <a:srgbClr val="FFFFFF"/>
                </a:solidFill>
                <a:latin typeface="Calibri" panose="020F0502020204030204" charset="0"/>
                <a:ea typeface="Roboto" panose="02000000000000000000"/>
                <a:cs typeface="Calibri" panose="020F0502020204030204" charset="0"/>
                <a:sym typeface="Roboto" panose="02000000000000000000"/>
              </a:rPr>
              <a:t>3</a:t>
            </a:r>
            <a:endParaRPr lang="en-GB" sz="2500" b="1">
              <a:solidFill>
                <a:srgbClr val="FFFFFF"/>
              </a:solidFill>
              <a:latin typeface="Calibri" panose="020F0502020204030204" charset="0"/>
              <a:ea typeface="Roboto" panose="02000000000000000000"/>
              <a:cs typeface="Calibri" panose="020F0502020204030204" charset="0"/>
              <a:sym typeface="Roboto" panose="0200000000000000000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130665" y="6451600"/>
            <a:ext cx="1456690" cy="3549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8" name="TextBox 20"/>
          <p:cNvSpPr txBox="1"/>
          <p:nvPr/>
        </p:nvSpPr>
        <p:spPr>
          <a:xfrm>
            <a:off x="9206865" y="6478905"/>
            <a:ext cx="130302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Implementation</a:t>
            </a:r>
            <a:endParaRPr lang="en-US" sz="13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698480" y="6442075"/>
            <a:ext cx="1456690" cy="3549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0" name="TextBox 20"/>
          <p:cNvSpPr txBox="1"/>
          <p:nvPr/>
        </p:nvSpPr>
        <p:spPr>
          <a:xfrm>
            <a:off x="10813415" y="6468110"/>
            <a:ext cx="123825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Results</a:t>
            </a:r>
            <a:endParaRPr lang="en-US" sz="13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3" name="Rounded Rectangle 152">
            <a:hlinkClick r:id="" action="ppaction://hlinkshowjump?jump=firstslide"/>
          </p:cNvPr>
          <p:cNvSpPr/>
          <p:nvPr/>
        </p:nvSpPr>
        <p:spPr>
          <a:xfrm>
            <a:off x="4435475" y="6461760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4" name="TextBox 20">
            <a:hlinkClick r:id="" action="ppaction://hlinkshowjump?jump=firstslide"/>
          </p:cNvPr>
          <p:cNvSpPr txBox="1"/>
          <p:nvPr/>
        </p:nvSpPr>
        <p:spPr>
          <a:xfrm>
            <a:off x="4494530" y="6489065"/>
            <a:ext cx="127762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s-ES" altLang="en-US" sz="1300" b="1" dirty="0">
                <a:latin typeface="Calibri" panose="020F0502020204030204" charset="0"/>
                <a:cs typeface="Calibri" panose="020F0502020204030204" charset="0"/>
              </a:rPr>
              <a:t>Home</a:t>
            </a:r>
            <a:endParaRPr lang="es-ES" alt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7500" y="5622925"/>
            <a:ext cx="1146810" cy="1631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9245" y="5786120"/>
            <a:ext cx="464820" cy="1790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7500" y="5958205"/>
            <a:ext cx="779780" cy="177165"/>
          </a:xfrm>
          <a:prstGeom prst="rect">
            <a:avLst/>
          </a:prstGeom>
        </p:spPr>
      </p:pic>
      <p:sp>
        <p:nvSpPr>
          <p:cNvPr id="64" name="Rounded Rectangle 63">
            <a:hlinkClick r:id="rId9" action="ppaction://hlinksldjump"/>
          </p:cNvPr>
          <p:cNvSpPr/>
          <p:nvPr/>
        </p:nvSpPr>
        <p:spPr>
          <a:xfrm>
            <a:off x="6001385" y="6458585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2" name="TextBox 20">
            <a:hlinkClick r:id="rId9" action="ppaction://hlinksldjump"/>
          </p:cNvPr>
          <p:cNvSpPr txBox="1"/>
          <p:nvPr/>
        </p:nvSpPr>
        <p:spPr>
          <a:xfrm>
            <a:off x="6003290" y="6485890"/>
            <a:ext cx="134493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latin typeface="Calibri" panose="020F0502020204030204" charset="0"/>
                <a:cs typeface="Calibri" panose="020F0502020204030204" charset="0"/>
              </a:rPr>
              <a:t>Overview</a:t>
            </a:r>
            <a:endParaRPr 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7" name="Rounded Rectangle 146">
            <a:hlinkClick r:id="rId10" action="ppaction://hlinksldjump"/>
          </p:cNvPr>
          <p:cNvSpPr/>
          <p:nvPr/>
        </p:nvSpPr>
        <p:spPr>
          <a:xfrm>
            <a:off x="7566025" y="6458585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8" name="TextBox 20">
            <a:hlinkClick r:id="rId10" action="ppaction://hlinksldjump"/>
          </p:cNvPr>
          <p:cNvSpPr txBox="1"/>
          <p:nvPr/>
        </p:nvSpPr>
        <p:spPr>
          <a:xfrm>
            <a:off x="7625080" y="6485890"/>
            <a:ext cx="127762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latin typeface="Calibri" panose="020F0502020204030204" charset="0"/>
                <a:cs typeface="Calibri" panose="020F0502020204030204" charset="0"/>
              </a:rPr>
              <a:t>Motivation</a:t>
            </a:r>
            <a:endParaRPr 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TextBox 24"/>
          <p:cNvSpPr txBox="1"/>
          <p:nvPr/>
        </p:nvSpPr>
        <p:spPr>
          <a:xfrm>
            <a:off x="-1058" y="692067"/>
            <a:ext cx="1219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s-ES" sz="24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Implementation &amp; Results</a:t>
            </a:r>
            <a:endParaRPr lang="en-US" altLang="es-ES" sz="2400" dirty="0">
              <a:latin typeface="Calibri" panose="020F0502020204030204" charset="0"/>
              <a:ea typeface="Cambria" panose="02040503050406030204" pitchFamily="18" charset="0"/>
              <a:cs typeface="Calibri" panose="020F05020202040302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917815" y="3346450"/>
            <a:ext cx="3916680" cy="2196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None/>
            </a:pPr>
            <a:endParaRPr lang="en-US"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 algn="l">
              <a:buFont typeface="Wingdings" panose="05000000000000000000" charset="0"/>
              <a:buChar char="§"/>
            </a:pPr>
            <a:r>
              <a:rPr lang="en-US">
                <a:latin typeface="Calibri" panose="020F0502020204030204" charset="0"/>
                <a:cs typeface="Calibri" panose="020F0502020204030204" charset="0"/>
              </a:rPr>
              <a:t>Preserving </a:t>
            </a:r>
            <a:r>
              <a:rPr lang="en-US" b="1">
                <a:latin typeface="Calibri" panose="020F0502020204030204" charset="0"/>
                <a:cs typeface="Calibri" panose="020F0502020204030204" charset="0"/>
              </a:rPr>
              <a:t>spatial interaction</a:t>
            </a:r>
            <a:r>
              <a:rPr lang="en-US">
                <a:latin typeface="Calibri" panose="020F0502020204030204" charset="0"/>
                <a:cs typeface="Calibri" panose="020F0502020204030204" charset="0"/>
              </a:rPr>
              <a:t>.</a:t>
            </a:r>
            <a:endParaRPr lang="en-US"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 algn="l">
              <a:buFont typeface="Wingdings" panose="05000000000000000000" charset="0"/>
              <a:buChar char="§"/>
            </a:pPr>
            <a:endParaRPr lang="en-US"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 algn="l">
              <a:buFont typeface="Wingdings" panose="05000000000000000000" charset="0"/>
              <a:buChar char="§"/>
            </a:pPr>
            <a:r>
              <a:rPr lang="en-US" altLang="es-ES">
                <a:latin typeface="Calibri" panose="020F0502020204030204" charset="0"/>
                <a:cs typeface="Calibri" panose="020F0502020204030204" charset="0"/>
              </a:rPr>
              <a:t>Accelerated </a:t>
            </a:r>
            <a:r>
              <a:rPr lang="es-ES" altLang="en-US">
                <a:latin typeface="Calibri" panose="020F0502020204030204" charset="0"/>
                <a:cs typeface="Calibri" panose="020F0502020204030204" charset="0"/>
              </a:rPr>
              <a:t>version</a:t>
            </a:r>
            <a:r>
              <a:rPr lang="en-US">
                <a:latin typeface="Calibri" panose="020F0502020204030204" charset="0"/>
                <a:cs typeface="Calibri" panose="020F0502020204030204" charset="0"/>
              </a:rPr>
              <a:t> can be </a:t>
            </a:r>
            <a:r>
              <a:rPr lang="en-US" b="1">
                <a:latin typeface="Calibri" panose="020F0502020204030204" charset="0"/>
                <a:cs typeface="Calibri" panose="020F0502020204030204" charset="0"/>
              </a:rPr>
              <a:t>four orders of magnitude</a:t>
            </a:r>
            <a:r>
              <a:rPr lang="en-US">
                <a:latin typeface="Calibri" panose="020F0502020204030204" charset="0"/>
                <a:cs typeface="Calibri" panose="020F0502020204030204" charset="0"/>
              </a:rPr>
              <a:t> faster than the original.</a:t>
            </a:r>
            <a:endParaRPr lang="en-US"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 algn="l">
              <a:buFont typeface="Wingdings" panose="05000000000000000000" charset="0"/>
              <a:buChar char="§"/>
            </a:pPr>
            <a:endParaRPr lang="en-US"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 algn="l">
              <a:buFont typeface="Wingdings" panose="05000000000000000000" charset="0"/>
              <a:buChar char="§"/>
            </a:pPr>
            <a:r>
              <a:rPr lang="es-ES" altLang="en-US">
                <a:latin typeface="Calibri" panose="020F0502020204030204" charset="0"/>
                <a:cs typeface="Calibri" panose="020F0502020204030204" charset="0"/>
              </a:rPr>
              <a:t>Loss in </a:t>
            </a:r>
            <a:r>
              <a:rPr lang="es-ES" altLang="en-US" b="1">
                <a:latin typeface="Calibri" panose="020F0502020204030204" charset="0"/>
                <a:cs typeface="Calibri" panose="020F0502020204030204" charset="0"/>
              </a:rPr>
              <a:t>solution quality</a:t>
            </a:r>
            <a:r>
              <a:rPr lang="es-ES" altLang="en-US">
                <a:latin typeface="Calibri" panose="020F0502020204030204" charset="0"/>
                <a:cs typeface="Calibri" panose="020F0502020204030204" charset="0"/>
              </a:rPr>
              <a:t> is negligible.</a:t>
            </a:r>
            <a:endParaRPr lang="es-ES" altLang="en-US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809845" y="3096580"/>
            <a:ext cx="6624320" cy="4884101"/>
            <a:chOff x="5382419" y="3564999"/>
            <a:chExt cx="13767832" cy="10151001"/>
          </a:xfrm>
        </p:grpSpPr>
        <p:sp>
          <p:nvSpPr>
            <p:cNvPr id="4" name="Freeform 338">
              <a:hlinkClick r:id="rId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4170322" y="5201513"/>
              <a:ext cx="3695354" cy="2794391"/>
            </a:xfrm>
            <a:custGeom>
              <a:avLst/>
              <a:gdLst>
                <a:gd name="T0" fmla="*/ 1279 w 2362"/>
                <a:gd name="T1" fmla="*/ 2362 h 2363"/>
                <a:gd name="T2" fmla="*/ 0 w 2362"/>
                <a:gd name="T3" fmla="*/ 2362 h 2363"/>
                <a:gd name="T4" fmla="*/ 0 w 2362"/>
                <a:gd name="T5" fmla="*/ 1083 h 2363"/>
                <a:gd name="T6" fmla="*/ 0 w 2362"/>
                <a:gd name="T7" fmla="*/ 1083 h 2363"/>
                <a:gd name="T8" fmla="*/ 1082 w 2362"/>
                <a:gd name="T9" fmla="*/ 0 h 2363"/>
                <a:gd name="T10" fmla="*/ 2361 w 2362"/>
                <a:gd name="T11" fmla="*/ 0 h 2363"/>
                <a:gd name="T12" fmla="*/ 2361 w 2362"/>
                <a:gd name="T13" fmla="*/ 1280 h 2363"/>
                <a:gd name="T14" fmla="*/ 2361 w 2362"/>
                <a:gd name="T15" fmla="*/ 1280 h 2363"/>
                <a:gd name="T16" fmla="*/ 1279 w 2362"/>
                <a:gd name="T17" fmla="*/ 2362 h 2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2" h="2363">
                  <a:moveTo>
                    <a:pt x="1279" y="2362"/>
                  </a:moveTo>
                  <a:lnTo>
                    <a:pt x="0" y="2362"/>
                  </a:lnTo>
                  <a:lnTo>
                    <a:pt x="0" y="1083"/>
                  </a:lnTo>
                  <a:lnTo>
                    <a:pt x="0" y="1083"/>
                  </a:lnTo>
                  <a:cubicBezTo>
                    <a:pt x="0" y="485"/>
                    <a:pt x="484" y="0"/>
                    <a:pt x="1082" y="0"/>
                  </a:cubicBezTo>
                  <a:lnTo>
                    <a:pt x="2361" y="0"/>
                  </a:lnTo>
                  <a:lnTo>
                    <a:pt x="2361" y="1280"/>
                  </a:lnTo>
                  <a:lnTo>
                    <a:pt x="2361" y="1280"/>
                  </a:lnTo>
                  <a:cubicBezTo>
                    <a:pt x="2361" y="1877"/>
                    <a:pt x="1877" y="2362"/>
                    <a:pt x="1279" y="236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Freeform 339"/>
            <p:cNvSpPr>
              <a:spLocks noChangeArrowheads="1"/>
            </p:cNvSpPr>
            <p:nvPr/>
          </p:nvSpPr>
          <p:spPr bwMode="auto">
            <a:xfrm>
              <a:off x="10640380" y="3564999"/>
              <a:ext cx="3306462" cy="3952268"/>
            </a:xfrm>
            <a:custGeom>
              <a:avLst/>
              <a:gdLst>
                <a:gd name="T0" fmla="*/ 2232 w 2656"/>
                <a:gd name="T1" fmla="*/ 2436 h 3341"/>
                <a:gd name="T2" fmla="*/ 1327 w 2656"/>
                <a:gd name="T3" fmla="*/ 3340 h 3341"/>
                <a:gd name="T4" fmla="*/ 423 w 2656"/>
                <a:gd name="T5" fmla="*/ 2436 h 3341"/>
                <a:gd name="T6" fmla="*/ 423 w 2656"/>
                <a:gd name="T7" fmla="*/ 2436 h 3341"/>
                <a:gd name="T8" fmla="*/ 423 w 2656"/>
                <a:gd name="T9" fmla="*/ 905 h 3341"/>
                <a:gd name="T10" fmla="*/ 1327 w 2656"/>
                <a:gd name="T11" fmla="*/ 0 h 3341"/>
                <a:gd name="T12" fmla="*/ 2232 w 2656"/>
                <a:gd name="T13" fmla="*/ 905 h 3341"/>
                <a:gd name="T14" fmla="*/ 2232 w 2656"/>
                <a:gd name="T15" fmla="*/ 905 h 3341"/>
                <a:gd name="T16" fmla="*/ 2232 w 2656"/>
                <a:gd name="T17" fmla="*/ 2436 h 3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56" h="3341">
                  <a:moveTo>
                    <a:pt x="2232" y="2436"/>
                  </a:moveTo>
                  <a:lnTo>
                    <a:pt x="1327" y="3340"/>
                  </a:lnTo>
                  <a:lnTo>
                    <a:pt x="423" y="2436"/>
                  </a:lnTo>
                  <a:lnTo>
                    <a:pt x="423" y="2436"/>
                  </a:lnTo>
                  <a:cubicBezTo>
                    <a:pt x="0" y="2013"/>
                    <a:pt x="0" y="1328"/>
                    <a:pt x="423" y="905"/>
                  </a:cubicBezTo>
                  <a:lnTo>
                    <a:pt x="1327" y="0"/>
                  </a:lnTo>
                  <a:lnTo>
                    <a:pt x="2232" y="905"/>
                  </a:lnTo>
                  <a:lnTo>
                    <a:pt x="2232" y="905"/>
                  </a:lnTo>
                  <a:cubicBezTo>
                    <a:pt x="2655" y="1328"/>
                    <a:pt x="2655" y="2013"/>
                    <a:pt x="2232" y="243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34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5204141" y="8194749"/>
              <a:ext cx="3946110" cy="2793951"/>
            </a:xfrm>
            <a:custGeom>
              <a:avLst/>
              <a:gdLst>
                <a:gd name="T0" fmla="*/ 1280 w 2364"/>
                <a:gd name="T1" fmla="*/ 2362 h 2363"/>
                <a:gd name="T2" fmla="*/ 0 w 2364"/>
                <a:gd name="T3" fmla="*/ 2362 h 2363"/>
                <a:gd name="T4" fmla="*/ 0 w 2364"/>
                <a:gd name="T5" fmla="*/ 1082 h 2363"/>
                <a:gd name="T6" fmla="*/ 0 w 2364"/>
                <a:gd name="T7" fmla="*/ 1082 h 2363"/>
                <a:gd name="T8" fmla="*/ 1083 w 2364"/>
                <a:gd name="T9" fmla="*/ 0 h 2363"/>
                <a:gd name="T10" fmla="*/ 2363 w 2364"/>
                <a:gd name="T11" fmla="*/ 0 h 2363"/>
                <a:gd name="T12" fmla="*/ 2363 w 2364"/>
                <a:gd name="T13" fmla="*/ 1279 h 2363"/>
                <a:gd name="T14" fmla="*/ 2363 w 2364"/>
                <a:gd name="T15" fmla="*/ 1279 h 2363"/>
                <a:gd name="T16" fmla="*/ 1280 w 2364"/>
                <a:gd name="T17" fmla="*/ 2362 h 2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4" h="2363">
                  <a:moveTo>
                    <a:pt x="1280" y="2362"/>
                  </a:moveTo>
                  <a:lnTo>
                    <a:pt x="0" y="2362"/>
                  </a:lnTo>
                  <a:lnTo>
                    <a:pt x="0" y="1082"/>
                  </a:lnTo>
                  <a:lnTo>
                    <a:pt x="0" y="1082"/>
                  </a:lnTo>
                  <a:cubicBezTo>
                    <a:pt x="0" y="484"/>
                    <a:pt x="485" y="0"/>
                    <a:pt x="1083" y="0"/>
                  </a:cubicBezTo>
                  <a:lnTo>
                    <a:pt x="2363" y="0"/>
                  </a:lnTo>
                  <a:lnTo>
                    <a:pt x="2363" y="1279"/>
                  </a:lnTo>
                  <a:lnTo>
                    <a:pt x="2363" y="1279"/>
                  </a:lnTo>
                  <a:cubicBezTo>
                    <a:pt x="2363" y="1877"/>
                    <a:pt x="1878" y="2362"/>
                    <a:pt x="1280" y="236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341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922150" y="5201513"/>
              <a:ext cx="3691834" cy="2794391"/>
            </a:xfrm>
            <a:custGeom>
              <a:avLst/>
              <a:gdLst>
                <a:gd name="T0" fmla="*/ 1082 w 2362"/>
                <a:gd name="T1" fmla="*/ 2362 h 2363"/>
                <a:gd name="T2" fmla="*/ 2361 w 2362"/>
                <a:gd name="T3" fmla="*/ 2362 h 2363"/>
                <a:gd name="T4" fmla="*/ 2361 w 2362"/>
                <a:gd name="T5" fmla="*/ 1083 h 2363"/>
                <a:gd name="T6" fmla="*/ 2361 w 2362"/>
                <a:gd name="T7" fmla="*/ 1083 h 2363"/>
                <a:gd name="T8" fmla="*/ 1279 w 2362"/>
                <a:gd name="T9" fmla="*/ 0 h 2363"/>
                <a:gd name="T10" fmla="*/ 0 w 2362"/>
                <a:gd name="T11" fmla="*/ 0 h 2363"/>
                <a:gd name="T12" fmla="*/ 0 w 2362"/>
                <a:gd name="T13" fmla="*/ 1280 h 2363"/>
                <a:gd name="T14" fmla="*/ 0 w 2362"/>
                <a:gd name="T15" fmla="*/ 1280 h 2363"/>
                <a:gd name="T16" fmla="*/ 1082 w 2362"/>
                <a:gd name="T17" fmla="*/ 2362 h 2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2" h="2363">
                  <a:moveTo>
                    <a:pt x="1082" y="2362"/>
                  </a:moveTo>
                  <a:lnTo>
                    <a:pt x="2361" y="2362"/>
                  </a:lnTo>
                  <a:lnTo>
                    <a:pt x="2361" y="1083"/>
                  </a:lnTo>
                  <a:lnTo>
                    <a:pt x="2361" y="1083"/>
                  </a:lnTo>
                  <a:cubicBezTo>
                    <a:pt x="2361" y="485"/>
                    <a:pt x="1877" y="0"/>
                    <a:pt x="1279" y="0"/>
                  </a:cubicBezTo>
                  <a:lnTo>
                    <a:pt x="0" y="0"/>
                  </a:lnTo>
                  <a:lnTo>
                    <a:pt x="0" y="1280"/>
                  </a:lnTo>
                  <a:lnTo>
                    <a:pt x="0" y="1280"/>
                  </a:lnTo>
                  <a:cubicBezTo>
                    <a:pt x="0" y="1877"/>
                    <a:pt x="484" y="2362"/>
                    <a:pt x="1082" y="236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34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382419" y="8194749"/>
              <a:ext cx="3837889" cy="2793951"/>
            </a:xfrm>
            <a:custGeom>
              <a:avLst/>
              <a:gdLst>
                <a:gd name="T0" fmla="*/ 1084 w 2364"/>
                <a:gd name="T1" fmla="*/ 2362 h 2363"/>
                <a:gd name="T2" fmla="*/ 2363 w 2364"/>
                <a:gd name="T3" fmla="*/ 2362 h 2363"/>
                <a:gd name="T4" fmla="*/ 2363 w 2364"/>
                <a:gd name="T5" fmla="*/ 1082 h 2363"/>
                <a:gd name="T6" fmla="*/ 2363 w 2364"/>
                <a:gd name="T7" fmla="*/ 1082 h 2363"/>
                <a:gd name="T8" fmla="*/ 1281 w 2364"/>
                <a:gd name="T9" fmla="*/ 0 h 2363"/>
                <a:gd name="T10" fmla="*/ 0 w 2364"/>
                <a:gd name="T11" fmla="*/ 0 h 2363"/>
                <a:gd name="T12" fmla="*/ 0 w 2364"/>
                <a:gd name="T13" fmla="*/ 1279 h 2363"/>
                <a:gd name="T14" fmla="*/ 0 w 2364"/>
                <a:gd name="T15" fmla="*/ 1279 h 2363"/>
                <a:gd name="T16" fmla="*/ 1084 w 2364"/>
                <a:gd name="T17" fmla="*/ 2362 h 2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4" h="2363">
                  <a:moveTo>
                    <a:pt x="1084" y="2362"/>
                  </a:moveTo>
                  <a:lnTo>
                    <a:pt x="2363" y="2362"/>
                  </a:lnTo>
                  <a:lnTo>
                    <a:pt x="2363" y="1082"/>
                  </a:lnTo>
                  <a:lnTo>
                    <a:pt x="2363" y="1082"/>
                  </a:lnTo>
                  <a:cubicBezTo>
                    <a:pt x="2363" y="484"/>
                    <a:pt x="1879" y="0"/>
                    <a:pt x="1281" y="0"/>
                  </a:cubicBezTo>
                  <a:lnTo>
                    <a:pt x="0" y="0"/>
                  </a:lnTo>
                  <a:lnTo>
                    <a:pt x="0" y="1279"/>
                  </a:lnTo>
                  <a:lnTo>
                    <a:pt x="0" y="1279"/>
                  </a:lnTo>
                  <a:cubicBezTo>
                    <a:pt x="0" y="1877"/>
                    <a:pt x="485" y="2362"/>
                    <a:pt x="1084" y="236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343"/>
            <p:cNvSpPr>
              <a:spLocks noChangeArrowheads="1"/>
            </p:cNvSpPr>
            <p:nvPr/>
          </p:nvSpPr>
          <p:spPr bwMode="auto">
            <a:xfrm>
              <a:off x="12152332" y="7271914"/>
              <a:ext cx="119913" cy="6438871"/>
            </a:xfrm>
            <a:custGeom>
              <a:avLst/>
              <a:gdLst>
                <a:gd name="T0" fmla="*/ 101 w 102"/>
                <a:gd name="T1" fmla="*/ 5447 h 5448"/>
                <a:gd name="T2" fmla="*/ 0 w 102"/>
                <a:gd name="T3" fmla="*/ 5447 h 5448"/>
                <a:gd name="T4" fmla="*/ 0 w 102"/>
                <a:gd name="T5" fmla="*/ 0 h 5448"/>
                <a:gd name="T6" fmla="*/ 101 w 102"/>
                <a:gd name="T7" fmla="*/ 0 h 5448"/>
                <a:gd name="T8" fmla="*/ 101 w 102"/>
                <a:gd name="T9" fmla="*/ 5447 h 5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448">
                  <a:moveTo>
                    <a:pt x="101" y="5447"/>
                  </a:moveTo>
                  <a:lnTo>
                    <a:pt x="0" y="5447"/>
                  </a:lnTo>
                  <a:lnTo>
                    <a:pt x="0" y="0"/>
                  </a:lnTo>
                  <a:lnTo>
                    <a:pt x="101" y="0"/>
                  </a:lnTo>
                  <a:lnTo>
                    <a:pt x="101" y="5447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344"/>
            <p:cNvSpPr>
              <a:spLocks noChangeArrowheads="1"/>
            </p:cNvSpPr>
            <p:nvPr/>
          </p:nvSpPr>
          <p:spPr bwMode="auto">
            <a:xfrm>
              <a:off x="10228489" y="7876699"/>
              <a:ext cx="1058375" cy="5839301"/>
            </a:xfrm>
            <a:custGeom>
              <a:avLst/>
              <a:gdLst>
                <a:gd name="T0" fmla="*/ 892 w 893"/>
                <a:gd name="T1" fmla="*/ 4937 h 4938"/>
                <a:gd name="T2" fmla="*/ 789 w 893"/>
                <a:gd name="T3" fmla="*/ 4937 h 4938"/>
                <a:gd name="T4" fmla="*/ 789 w 893"/>
                <a:gd name="T5" fmla="*/ 205 h 4938"/>
                <a:gd name="T6" fmla="*/ 789 w 893"/>
                <a:gd name="T7" fmla="*/ 205 h 4938"/>
                <a:gd name="T8" fmla="*/ 687 w 893"/>
                <a:gd name="T9" fmla="*/ 102 h 4938"/>
                <a:gd name="T10" fmla="*/ 0 w 893"/>
                <a:gd name="T11" fmla="*/ 102 h 4938"/>
                <a:gd name="T12" fmla="*/ 0 w 893"/>
                <a:gd name="T13" fmla="*/ 0 h 4938"/>
                <a:gd name="T14" fmla="*/ 687 w 893"/>
                <a:gd name="T15" fmla="*/ 0 h 4938"/>
                <a:gd name="T16" fmla="*/ 687 w 893"/>
                <a:gd name="T17" fmla="*/ 0 h 4938"/>
                <a:gd name="T18" fmla="*/ 892 w 893"/>
                <a:gd name="T19" fmla="*/ 205 h 4938"/>
                <a:gd name="T20" fmla="*/ 892 w 893"/>
                <a:gd name="T21" fmla="*/ 4937 h 4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3" h="4938">
                  <a:moveTo>
                    <a:pt x="892" y="4937"/>
                  </a:moveTo>
                  <a:lnTo>
                    <a:pt x="789" y="4937"/>
                  </a:lnTo>
                  <a:lnTo>
                    <a:pt x="789" y="205"/>
                  </a:lnTo>
                  <a:lnTo>
                    <a:pt x="789" y="205"/>
                  </a:lnTo>
                  <a:cubicBezTo>
                    <a:pt x="789" y="148"/>
                    <a:pt x="744" y="102"/>
                    <a:pt x="687" y="102"/>
                  </a:cubicBezTo>
                  <a:lnTo>
                    <a:pt x="0" y="102"/>
                  </a:lnTo>
                  <a:lnTo>
                    <a:pt x="0" y="0"/>
                  </a:lnTo>
                  <a:lnTo>
                    <a:pt x="687" y="0"/>
                  </a:lnTo>
                  <a:lnTo>
                    <a:pt x="687" y="0"/>
                  </a:lnTo>
                  <a:cubicBezTo>
                    <a:pt x="800" y="0"/>
                    <a:pt x="892" y="92"/>
                    <a:pt x="892" y="205"/>
                  </a:cubicBezTo>
                  <a:lnTo>
                    <a:pt x="892" y="493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345"/>
            <p:cNvSpPr>
              <a:spLocks noChangeArrowheads="1"/>
            </p:cNvSpPr>
            <p:nvPr/>
          </p:nvSpPr>
          <p:spPr bwMode="auto">
            <a:xfrm>
              <a:off x="13137712" y="7876699"/>
              <a:ext cx="1053160" cy="5839301"/>
            </a:xfrm>
            <a:custGeom>
              <a:avLst/>
              <a:gdLst>
                <a:gd name="T0" fmla="*/ 102 w 892"/>
                <a:gd name="T1" fmla="*/ 4937 h 4938"/>
                <a:gd name="T2" fmla="*/ 0 w 892"/>
                <a:gd name="T3" fmla="*/ 4937 h 4938"/>
                <a:gd name="T4" fmla="*/ 0 w 892"/>
                <a:gd name="T5" fmla="*/ 205 h 4938"/>
                <a:gd name="T6" fmla="*/ 0 w 892"/>
                <a:gd name="T7" fmla="*/ 205 h 4938"/>
                <a:gd name="T8" fmla="*/ 205 w 892"/>
                <a:gd name="T9" fmla="*/ 0 h 4938"/>
                <a:gd name="T10" fmla="*/ 891 w 892"/>
                <a:gd name="T11" fmla="*/ 0 h 4938"/>
                <a:gd name="T12" fmla="*/ 891 w 892"/>
                <a:gd name="T13" fmla="*/ 102 h 4938"/>
                <a:gd name="T14" fmla="*/ 205 w 892"/>
                <a:gd name="T15" fmla="*/ 102 h 4938"/>
                <a:gd name="T16" fmla="*/ 205 w 892"/>
                <a:gd name="T17" fmla="*/ 102 h 4938"/>
                <a:gd name="T18" fmla="*/ 102 w 892"/>
                <a:gd name="T19" fmla="*/ 205 h 4938"/>
                <a:gd name="T20" fmla="*/ 102 w 892"/>
                <a:gd name="T21" fmla="*/ 4937 h 4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2" h="4938">
                  <a:moveTo>
                    <a:pt x="102" y="4937"/>
                  </a:moveTo>
                  <a:lnTo>
                    <a:pt x="0" y="4937"/>
                  </a:lnTo>
                  <a:lnTo>
                    <a:pt x="0" y="205"/>
                  </a:lnTo>
                  <a:lnTo>
                    <a:pt x="0" y="205"/>
                  </a:lnTo>
                  <a:cubicBezTo>
                    <a:pt x="0" y="92"/>
                    <a:pt x="92" y="0"/>
                    <a:pt x="205" y="0"/>
                  </a:cubicBezTo>
                  <a:lnTo>
                    <a:pt x="891" y="0"/>
                  </a:lnTo>
                  <a:lnTo>
                    <a:pt x="891" y="102"/>
                  </a:lnTo>
                  <a:lnTo>
                    <a:pt x="205" y="102"/>
                  </a:lnTo>
                  <a:lnTo>
                    <a:pt x="205" y="102"/>
                  </a:lnTo>
                  <a:cubicBezTo>
                    <a:pt x="148" y="102"/>
                    <a:pt x="102" y="148"/>
                    <a:pt x="102" y="205"/>
                  </a:cubicBezTo>
                  <a:lnTo>
                    <a:pt x="102" y="493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346"/>
            <p:cNvSpPr>
              <a:spLocks noChangeArrowheads="1"/>
            </p:cNvSpPr>
            <p:nvPr/>
          </p:nvSpPr>
          <p:spPr bwMode="auto">
            <a:xfrm>
              <a:off x="14133523" y="10869341"/>
              <a:ext cx="1345125" cy="2846659"/>
            </a:xfrm>
            <a:custGeom>
              <a:avLst/>
              <a:gdLst>
                <a:gd name="T0" fmla="*/ 102 w 1138"/>
                <a:gd name="T1" fmla="*/ 2405 h 2406"/>
                <a:gd name="T2" fmla="*/ 0 w 1138"/>
                <a:gd name="T3" fmla="*/ 2405 h 2406"/>
                <a:gd name="T4" fmla="*/ 0 w 1138"/>
                <a:gd name="T5" fmla="*/ 205 h 2406"/>
                <a:gd name="T6" fmla="*/ 0 w 1138"/>
                <a:gd name="T7" fmla="*/ 205 h 2406"/>
                <a:gd name="T8" fmla="*/ 205 w 1138"/>
                <a:gd name="T9" fmla="*/ 0 h 2406"/>
                <a:gd name="T10" fmla="*/ 1137 w 1138"/>
                <a:gd name="T11" fmla="*/ 0 h 2406"/>
                <a:gd name="T12" fmla="*/ 1137 w 1138"/>
                <a:gd name="T13" fmla="*/ 102 h 2406"/>
                <a:gd name="T14" fmla="*/ 205 w 1138"/>
                <a:gd name="T15" fmla="*/ 102 h 2406"/>
                <a:gd name="T16" fmla="*/ 205 w 1138"/>
                <a:gd name="T17" fmla="*/ 102 h 2406"/>
                <a:gd name="T18" fmla="*/ 102 w 1138"/>
                <a:gd name="T19" fmla="*/ 205 h 2406"/>
                <a:gd name="T20" fmla="*/ 102 w 1138"/>
                <a:gd name="T21" fmla="*/ 2405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8" h="2406">
                  <a:moveTo>
                    <a:pt x="102" y="2405"/>
                  </a:moveTo>
                  <a:lnTo>
                    <a:pt x="0" y="2405"/>
                  </a:lnTo>
                  <a:lnTo>
                    <a:pt x="0" y="205"/>
                  </a:lnTo>
                  <a:lnTo>
                    <a:pt x="0" y="205"/>
                  </a:lnTo>
                  <a:cubicBezTo>
                    <a:pt x="0" y="92"/>
                    <a:pt x="92" y="0"/>
                    <a:pt x="205" y="0"/>
                  </a:cubicBezTo>
                  <a:lnTo>
                    <a:pt x="1137" y="0"/>
                  </a:lnTo>
                  <a:lnTo>
                    <a:pt x="1137" y="102"/>
                  </a:lnTo>
                  <a:lnTo>
                    <a:pt x="205" y="102"/>
                  </a:lnTo>
                  <a:lnTo>
                    <a:pt x="205" y="102"/>
                  </a:lnTo>
                  <a:cubicBezTo>
                    <a:pt x="149" y="102"/>
                    <a:pt x="102" y="148"/>
                    <a:pt x="102" y="205"/>
                  </a:cubicBezTo>
                  <a:lnTo>
                    <a:pt x="102" y="240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347"/>
            <p:cNvSpPr>
              <a:spLocks noChangeArrowheads="1"/>
            </p:cNvSpPr>
            <p:nvPr/>
          </p:nvSpPr>
          <p:spPr bwMode="auto">
            <a:xfrm>
              <a:off x="8945928" y="10869341"/>
              <a:ext cx="1345125" cy="2846659"/>
            </a:xfrm>
            <a:custGeom>
              <a:avLst/>
              <a:gdLst>
                <a:gd name="T0" fmla="*/ 1137 w 1138"/>
                <a:gd name="T1" fmla="*/ 2405 h 2406"/>
                <a:gd name="T2" fmla="*/ 1035 w 1138"/>
                <a:gd name="T3" fmla="*/ 2405 h 2406"/>
                <a:gd name="T4" fmla="*/ 1035 w 1138"/>
                <a:gd name="T5" fmla="*/ 205 h 2406"/>
                <a:gd name="T6" fmla="*/ 1035 w 1138"/>
                <a:gd name="T7" fmla="*/ 205 h 2406"/>
                <a:gd name="T8" fmla="*/ 932 w 1138"/>
                <a:gd name="T9" fmla="*/ 102 h 2406"/>
                <a:gd name="T10" fmla="*/ 0 w 1138"/>
                <a:gd name="T11" fmla="*/ 102 h 2406"/>
                <a:gd name="T12" fmla="*/ 0 w 1138"/>
                <a:gd name="T13" fmla="*/ 0 h 2406"/>
                <a:gd name="T14" fmla="*/ 932 w 1138"/>
                <a:gd name="T15" fmla="*/ 0 h 2406"/>
                <a:gd name="T16" fmla="*/ 932 w 1138"/>
                <a:gd name="T17" fmla="*/ 0 h 2406"/>
                <a:gd name="T18" fmla="*/ 1137 w 1138"/>
                <a:gd name="T19" fmla="*/ 205 h 2406"/>
                <a:gd name="T20" fmla="*/ 1137 w 1138"/>
                <a:gd name="T21" fmla="*/ 2405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8" h="2406">
                  <a:moveTo>
                    <a:pt x="1137" y="2405"/>
                  </a:moveTo>
                  <a:lnTo>
                    <a:pt x="1035" y="2405"/>
                  </a:lnTo>
                  <a:lnTo>
                    <a:pt x="1035" y="205"/>
                  </a:lnTo>
                  <a:lnTo>
                    <a:pt x="1035" y="205"/>
                  </a:lnTo>
                  <a:cubicBezTo>
                    <a:pt x="1035" y="148"/>
                    <a:pt x="989" y="102"/>
                    <a:pt x="932" y="102"/>
                  </a:cubicBezTo>
                  <a:lnTo>
                    <a:pt x="0" y="102"/>
                  </a:lnTo>
                  <a:lnTo>
                    <a:pt x="0" y="0"/>
                  </a:lnTo>
                  <a:lnTo>
                    <a:pt x="932" y="0"/>
                  </a:lnTo>
                  <a:lnTo>
                    <a:pt x="932" y="0"/>
                  </a:lnTo>
                  <a:cubicBezTo>
                    <a:pt x="1044" y="0"/>
                    <a:pt x="1137" y="92"/>
                    <a:pt x="1137" y="205"/>
                  </a:cubicBezTo>
                  <a:lnTo>
                    <a:pt x="1137" y="240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552093" y="5476028"/>
            <a:ext cx="2302933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50"/>
              </a:spcBef>
            </a:pPr>
            <a:r>
              <a:rPr lang="en-US" sz="1200" b="1" dirty="0">
                <a:latin typeface="Calibri" panose="020F0502020204030204" charset="0"/>
                <a:cs typeface="Calibri" panose="020F0502020204030204" charset="0"/>
              </a:rPr>
              <a:t>Results</a:t>
            </a:r>
            <a:endParaRPr lang="en-US" sz="1200" b="1" dirty="0">
              <a:latin typeface="Calibri" panose="020F0502020204030204" charset="0"/>
              <a:cs typeface="Calibri" panose="020F0502020204030204" charset="0"/>
            </a:endParaRPr>
          </a:p>
          <a:p>
            <a:pPr>
              <a:spcBef>
                <a:spcPts val="450"/>
              </a:spcBef>
            </a:pPr>
            <a:r>
              <a:rPr lang="en-US" altLang="en-GB" sz="1200" dirty="0">
                <a:latin typeface="Calibri" panose="020F0502020204030204" charset="0"/>
                <a:cs typeface="Calibri" panose="020F0502020204030204" charset="0"/>
              </a:rPr>
              <a:t>Case stud</a:t>
            </a:r>
            <a:r>
              <a:rPr lang="es-ES" altLang="en-US" sz="1200" dirty="0">
                <a:latin typeface="Calibri" panose="020F0502020204030204" charset="0"/>
                <a:cs typeface="Calibri" panose="020F0502020204030204" charset="0"/>
              </a:rPr>
              <a:t>y</a:t>
            </a:r>
            <a:r>
              <a:rPr lang="en-US" altLang="en-GB" sz="1200" dirty="0">
                <a:latin typeface="Calibri" panose="020F0502020204030204" charset="0"/>
                <a:cs typeface="Calibri" panose="020F0502020204030204" charset="0"/>
              </a:rPr>
              <a:t>. Concluding results</a:t>
            </a:r>
            <a:endParaRPr lang="en-US" altLang="en-GB" sz="12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99753" y="2628477"/>
            <a:ext cx="2589953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450"/>
              </a:spcBef>
            </a:pPr>
            <a:r>
              <a:rPr lang="en-US" sz="1200" b="1" dirty="0">
                <a:latin typeface="Calibri" panose="020F0502020204030204" charset="0"/>
                <a:cs typeface="Calibri" panose="020F0502020204030204" charset="0"/>
              </a:rPr>
              <a:t>Home</a:t>
            </a:r>
            <a:endParaRPr lang="en-US" sz="1200" b="1" dirty="0">
              <a:latin typeface="Calibri" panose="020F0502020204030204" charset="0"/>
              <a:cs typeface="Calibri" panose="020F0502020204030204" charset="0"/>
            </a:endParaRPr>
          </a:p>
          <a:p>
            <a:pPr algn="ctr">
              <a:spcBef>
                <a:spcPts val="450"/>
              </a:spcBef>
            </a:pPr>
            <a:r>
              <a:rPr lang="en-US" altLang="en-GB" sz="1200" dirty="0">
                <a:latin typeface="Calibri" panose="020F0502020204030204" charset="0"/>
                <a:cs typeface="Calibri" panose="020F0502020204030204" charset="0"/>
              </a:rPr>
              <a:t>Go to the main page and section menu</a:t>
            </a:r>
            <a:endParaRPr lang="en-US" altLang="en-GB" sz="12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4384" y="3884256"/>
            <a:ext cx="2589916" cy="10382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450"/>
              </a:spcBef>
            </a:pPr>
            <a:r>
              <a:rPr lang="en-US" sz="1200" b="1" dirty="0">
                <a:latin typeface="Calibri" panose="020F0502020204030204" charset="0"/>
                <a:cs typeface="Calibri" panose="020F0502020204030204" charset="0"/>
              </a:rPr>
              <a:t>Overview</a:t>
            </a:r>
            <a:endParaRPr lang="en-US" sz="1200" b="1" dirty="0">
              <a:latin typeface="Calibri" panose="020F0502020204030204" charset="0"/>
              <a:cs typeface="Calibri" panose="020F0502020204030204" charset="0"/>
            </a:endParaRPr>
          </a:p>
          <a:p>
            <a:pPr algn="r">
              <a:spcBef>
                <a:spcPts val="450"/>
              </a:spcBef>
            </a:pPr>
            <a:r>
              <a:rPr lang="en-US" altLang="en-GB" sz="1200" dirty="0">
                <a:latin typeface="Calibri" panose="020F0502020204030204" charset="0"/>
                <a:cs typeface="Calibri" panose="020F0502020204030204" charset="0"/>
                <a:sym typeface="+mn-ea"/>
              </a:rPr>
              <a:t>G</a:t>
            </a:r>
            <a:r>
              <a:rPr lang="en-GB" sz="1200" dirty="0">
                <a:latin typeface="Calibri" panose="020F0502020204030204" charset="0"/>
                <a:cs typeface="Calibri" panose="020F0502020204030204" charset="0"/>
                <a:sym typeface="+mn-ea"/>
              </a:rPr>
              <a:t>eneral problem statement</a:t>
            </a:r>
            <a:r>
              <a:rPr lang="en-US" altLang="en-GB" sz="1200" dirty="0">
                <a:latin typeface="Calibri" panose="020F0502020204030204" charset="0"/>
                <a:cs typeface="Calibri" panose="020F0502020204030204" charset="0"/>
                <a:sym typeface="+mn-ea"/>
              </a:rPr>
              <a:t>. Optimization problem in presence of spatial interaction</a:t>
            </a:r>
            <a:endParaRPr lang="en-US" altLang="en-GB" sz="1200" dirty="0">
              <a:latin typeface="Calibri" panose="020F0502020204030204" charset="0"/>
              <a:cs typeface="Calibri" panose="020F0502020204030204" charset="0"/>
            </a:endParaRPr>
          </a:p>
          <a:p>
            <a:pPr algn="r">
              <a:spcBef>
                <a:spcPts val="450"/>
              </a:spcBef>
            </a:pPr>
            <a:r>
              <a:rPr lang="en-US" altLang="en-GB" sz="1200" dirty="0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endParaRPr lang="en-US" sz="12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2353" y="5383953"/>
            <a:ext cx="2467187" cy="611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450"/>
              </a:spcBef>
            </a:pPr>
            <a:r>
              <a:rPr lang="en-US" sz="1200" b="1" dirty="0">
                <a:latin typeface="Calibri" panose="020F0502020204030204" charset="0"/>
                <a:cs typeface="Calibri" panose="020F0502020204030204" charset="0"/>
              </a:rPr>
              <a:t>Implementation</a:t>
            </a:r>
            <a:endParaRPr lang="en-US" sz="1200" b="1" dirty="0">
              <a:latin typeface="Calibri" panose="020F0502020204030204" charset="0"/>
              <a:cs typeface="Calibri" panose="020F0502020204030204" charset="0"/>
            </a:endParaRPr>
          </a:p>
          <a:p>
            <a:pPr algn="r">
              <a:spcBef>
                <a:spcPts val="450"/>
              </a:spcBef>
            </a:pPr>
            <a:r>
              <a:rPr lang="en-US" altLang="en-GB" sz="1200" dirty="0">
                <a:latin typeface="Calibri" panose="020F0502020204030204" charset="0"/>
                <a:cs typeface="Calibri" panose="020F0502020204030204" charset="0"/>
              </a:rPr>
              <a:t>A-CAMF: Computational cost reduction versus loss of accuracy</a:t>
            </a:r>
            <a:r>
              <a:rPr lang="en-GB" sz="1200" dirty="0">
                <a:latin typeface="Calibri" panose="020F0502020204030204" charset="0"/>
                <a:cs typeface="Calibri" panose="020F0502020204030204" charset="0"/>
              </a:rPr>
              <a:t>.</a:t>
            </a:r>
            <a:endParaRPr lang="en-US" sz="12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0" name="TextBox 19">
            <a:hlinkClick r:id="rId4" action="ppaction://hlinksldjump"/>
          </p:cNvPr>
          <p:cNvSpPr txBox="1"/>
          <p:nvPr/>
        </p:nvSpPr>
        <p:spPr>
          <a:xfrm>
            <a:off x="2736215" y="5828030"/>
            <a:ext cx="19888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charset="0"/>
                <a:cs typeface="Calibri" panose="020F0502020204030204" charset="0"/>
              </a:rPr>
              <a:t>Implementation</a:t>
            </a:r>
            <a:endParaRPr lang="en-US" sz="16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1" name="TextBox 20">
            <a:hlinkClick r:id="rId3" action="ppaction://hlinksldjump"/>
          </p:cNvPr>
          <p:cNvSpPr txBox="1"/>
          <p:nvPr/>
        </p:nvSpPr>
        <p:spPr>
          <a:xfrm>
            <a:off x="3550920" y="4387850"/>
            <a:ext cx="18332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charset="0"/>
                <a:cs typeface="Calibri" panose="020F0502020204030204" charset="0"/>
              </a:rPr>
              <a:t>Overview</a:t>
            </a:r>
            <a:endParaRPr lang="en-US" sz="16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31155" y="3894455"/>
            <a:ext cx="14827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charset="0"/>
                <a:cs typeface="Calibri" panose="020F0502020204030204" charset="0"/>
              </a:rPr>
              <a:t>Home</a:t>
            </a:r>
            <a:endParaRPr lang="en-US" sz="16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3" name="TextBox 22">
            <a:hlinkClick r:id="rId1" action="ppaction://hlinksldjump"/>
          </p:cNvPr>
          <p:cNvSpPr txBox="1"/>
          <p:nvPr/>
        </p:nvSpPr>
        <p:spPr>
          <a:xfrm>
            <a:off x="6978015" y="4387850"/>
            <a:ext cx="20218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charset="0"/>
                <a:cs typeface="Calibri" panose="020F0502020204030204" charset="0"/>
              </a:rPr>
              <a:t>Motivation</a:t>
            </a:r>
            <a:endParaRPr lang="en-US" sz="16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4" name="TextBox 23">
            <a:hlinkClick r:id="rId2" action="ppaction://hlinksldjump"/>
          </p:cNvPr>
          <p:cNvSpPr txBox="1"/>
          <p:nvPr/>
        </p:nvSpPr>
        <p:spPr>
          <a:xfrm>
            <a:off x="7648575" y="5828030"/>
            <a:ext cx="16719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charset="0"/>
                <a:cs typeface="Calibri" panose="020F0502020204030204" charset="0"/>
              </a:rPr>
              <a:t>Results</a:t>
            </a:r>
            <a:endParaRPr lang="en-US" sz="1600" b="1" dirty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6" name="Picture 25" descr="KULeuven-logo-20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4840" y="-215265"/>
            <a:ext cx="1088390" cy="968375"/>
          </a:xfrm>
          <a:prstGeom prst="rect">
            <a:avLst/>
          </a:prstGeom>
        </p:spPr>
      </p:pic>
      <p:pic>
        <p:nvPicPr>
          <p:cNvPr id="28" name="Picture 27" descr="Logotipo_UCI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5160" y="5080"/>
            <a:ext cx="1087120" cy="418465"/>
          </a:xfrm>
          <a:prstGeom prst="rect">
            <a:avLst/>
          </a:prstGeom>
        </p:spPr>
      </p:pic>
      <p:pic>
        <p:nvPicPr>
          <p:cNvPr id="29" name="Picture 28" descr="2023_04_EGU_G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8930" y="4445"/>
            <a:ext cx="1525905" cy="508000"/>
          </a:xfrm>
          <a:prstGeom prst="rect">
            <a:avLst/>
          </a:prstGeom>
        </p:spPr>
      </p:pic>
      <p:sp>
        <p:nvSpPr>
          <p:cNvPr id="2" name="TextBox 15"/>
          <p:cNvSpPr txBox="1"/>
          <p:nvPr/>
        </p:nvSpPr>
        <p:spPr>
          <a:xfrm>
            <a:off x="9075645" y="3883439"/>
            <a:ext cx="2589916" cy="611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>
              <a:spcBef>
                <a:spcPts val="450"/>
              </a:spcBef>
            </a:pPr>
            <a:r>
              <a:rPr lang="en-US" sz="1200" b="1" dirty="0">
                <a:latin typeface="Calibri" panose="020F0502020204030204" charset="0"/>
                <a:cs typeface="Calibri" panose="020F0502020204030204" charset="0"/>
              </a:rPr>
              <a:t>Motivation</a:t>
            </a:r>
            <a:endParaRPr lang="en-US" sz="1200" b="1" dirty="0">
              <a:latin typeface="Calibri" panose="020F0502020204030204" charset="0"/>
              <a:cs typeface="Calibri" panose="020F0502020204030204" charset="0"/>
            </a:endParaRPr>
          </a:p>
          <a:p>
            <a:pPr>
              <a:spcBef>
                <a:spcPts val="450"/>
              </a:spcBef>
            </a:pPr>
            <a:r>
              <a:rPr lang="en-US" altLang="en-GB" sz="1200" dirty="0">
                <a:latin typeface="Calibri" panose="020F0502020204030204" charset="0"/>
                <a:cs typeface="Calibri" panose="020F0502020204030204" charset="0"/>
              </a:rPr>
              <a:t>Computational </a:t>
            </a:r>
            <a:r>
              <a:rPr lang="es-ES" altLang="en-US" sz="1200" dirty="0">
                <a:latin typeface="Calibri" panose="020F0502020204030204" charset="0"/>
                <a:cs typeface="Calibri" panose="020F0502020204030204" charset="0"/>
              </a:rPr>
              <a:t>cost of iterative processes</a:t>
            </a:r>
            <a:r>
              <a:rPr lang="en-US" altLang="en-GB" sz="1200" dirty="0">
                <a:latin typeface="Calibri" panose="020F0502020204030204" charset="0"/>
                <a:cs typeface="Calibri" panose="020F0502020204030204" charset="0"/>
              </a:rPr>
              <a:t> in raster databases</a:t>
            </a:r>
            <a:endParaRPr lang="en-US" altLang="en-GB" sz="12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4" name="TextBox 24"/>
          <p:cNvSpPr txBox="1"/>
          <p:nvPr/>
        </p:nvSpPr>
        <p:spPr>
          <a:xfrm>
            <a:off x="-1058" y="928922"/>
            <a:ext cx="1219200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s-ES" altLang="en-US" sz="26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Efficient software for sediment yield</a:t>
            </a:r>
            <a:r>
              <a:rPr lang="en-US" sz="26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 minimization by afforestation</a:t>
            </a:r>
            <a:endParaRPr lang="en-US" sz="2600" dirty="0">
              <a:latin typeface="Calibri" panose="020F0502020204030204" charset="0"/>
              <a:ea typeface="Cambria" panose="02040503050406030204" pitchFamily="18" charset="0"/>
              <a:cs typeface="Calibri" panose="020F0502020204030204" charset="0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605367" y="1544532"/>
            <a:ext cx="1122849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600" b="1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Grethell Castillo Reyes</a:t>
            </a:r>
            <a:r>
              <a:rPr lang="en-US" sz="1600" baseline="300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1,2</a:t>
            </a:r>
            <a:r>
              <a:rPr lang="en-US" sz="16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, René Estrella</a:t>
            </a:r>
            <a:r>
              <a:rPr lang="en-US" sz="1600" baseline="300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3</a:t>
            </a:r>
            <a:r>
              <a:rPr lang="en-US" sz="16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, Karen Gabriels</a:t>
            </a:r>
            <a:r>
              <a:rPr lang="es-ES" altLang="en-US" sz="1600" baseline="300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2</a:t>
            </a:r>
            <a:r>
              <a:rPr lang="en-US" sz="16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,  Jos Van Orshoven</a:t>
            </a:r>
            <a:r>
              <a:rPr lang="es-ES" altLang="en-US" sz="1600" baseline="300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2</a:t>
            </a:r>
            <a:r>
              <a:rPr lang="en-US" sz="16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,  Floris Abrams</a:t>
            </a:r>
            <a:r>
              <a:rPr lang="es-ES" altLang="en-US" sz="1600" baseline="300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2</a:t>
            </a:r>
            <a:r>
              <a:rPr lang="en-US" sz="16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, Dirk Roose</a:t>
            </a:r>
            <a:r>
              <a:rPr lang="en-US" sz="1600" baseline="300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2</a:t>
            </a:r>
            <a:endParaRPr lang="en-US" sz="1600" baseline="30000" dirty="0">
              <a:latin typeface="Calibri" panose="020F0502020204030204" charset="0"/>
              <a:ea typeface="Cambria" panose="02040503050406030204" pitchFamily="18" charset="0"/>
              <a:cs typeface="Calibri" panose="020F0502020204030204" charset="0"/>
            </a:endParaRPr>
          </a:p>
        </p:txBody>
      </p:sp>
      <p:sp>
        <p:nvSpPr>
          <p:cNvPr id="36" name="TextBox 24"/>
          <p:cNvSpPr txBox="1"/>
          <p:nvPr/>
        </p:nvSpPr>
        <p:spPr>
          <a:xfrm>
            <a:off x="454025" y="2006600"/>
            <a:ext cx="11531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200" baseline="300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1</a:t>
            </a:r>
            <a:r>
              <a:rPr lang="en-US" sz="12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University of Informatic Sciences, Cuba (gcreyes@uci.cu); </a:t>
            </a:r>
            <a:r>
              <a:rPr lang="en-US" sz="1200" baseline="300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  <a:sym typeface="+mn-ea"/>
              </a:rPr>
              <a:t>2</a:t>
            </a:r>
            <a:r>
              <a:rPr lang="en-US" sz="12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  <a:sym typeface="+mn-ea"/>
              </a:rPr>
              <a:t>KU Leuven, Belgium;</a:t>
            </a:r>
            <a:r>
              <a:rPr lang="en-US" sz="12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1200" baseline="300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3</a:t>
            </a:r>
            <a:r>
              <a:rPr lang="en-US" sz="12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University of Cuenca, Ecuador</a:t>
            </a:r>
            <a:endParaRPr lang="en-US" sz="1200" dirty="0">
              <a:latin typeface="Calibri" panose="020F0502020204030204" charset="0"/>
              <a:ea typeface="Cambria" panose="02040503050406030204" pitchFamily="18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" name="Picture 52" descr="KULeuven-logo-20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09393" y="-1511300"/>
            <a:ext cx="1484207" cy="1319953"/>
          </a:xfrm>
          <a:prstGeom prst="rect">
            <a:avLst/>
          </a:prstGeom>
        </p:spPr>
      </p:pic>
      <p:pic>
        <p:nvPicPr>
          <p:cNvPr id="54" name="Picture 53" descr="Logotipo_UC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733" y="-1150620"/>
            <a:ext cx="1427480" cy="549487"/>
          </a:xfrm>
          <a:prstGeom prst="rect">
            <a:avLst/>
          </a:prstGeom>
        </p:spPr>
      </p:pic>
      <p:pic>
        <p:nvPicPr>
          <p:cNvPr id="55" name="Picture 54" descr="2023_04_EGU_G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627" y="-1176020"/>
            <a:ext cx="1811867" cy="60282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3" y="-1168400"/>
            <a:ext cx="1461347" cy="511387"/>
          </a:xfrm>
          <a:prstGeom prst="rect">
            <a:avLst/>
          </a:prstGeom>
        </p:spPr>
      </p:pic>
      <p:pic>
        <p:nvPicPr>
          <p:cNvPr id="73" name="Picture 72" descr="KULeuven-logo-20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4840" y="-215265"/>
            <a:ext cx="1088390" cy="968375"/>
          </a:xfrm>
          <a:prstGeom prst="rect">
            <a:avLst/>
          </a:prstGeom>
        </p:spPr>
      </p:pic>
      <p:pic>
        <p:nvPicPr>
          <p:cNvPr id="74" name="Picture 73" descr="Logotipo_UC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160" y="5080"/>
            <a:ext cx="1087120" cy="418465"/>
          </a:xfrm>
          <a:prstGeom prst="rect">
            <a:avLst/>
          </a:prstGeom>
        </p:spPr>
      </p:pic>
      <p:pic>
        <p:nvPicPr>
          <p:cNvPr id="75" name="Picture 74" descr="2023_04_EGU_G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930" y="4445"/>
            <a:ext cx="1525905" cy="508000"/>
          </a:xfrm>
          <a:prstGeom prst="rect">
            <a:avLst/>
          </a:prstGeom>
        </p:spPr>
      </p:pic>
      <p:sp>
        <p:nvSpPr>
          <p:cNvPr id="113" name="Text Box 112"/>
          <p:cNvSpPr txBox="1"/>
          <p:nvPr/>
        </p:nvSpPr>
        <p:spPr>
          <a:xfrm>
            <a:off x="4041775" y="1546225"/>
            <a:ext cx="510921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600">
                <a:latin typeface="Calibri" panose="020F0502020204030204" charset="0"/>
                <a:cs typeface="Calibri" panose="020F0502020204030204" charset="0"/>
              </a:rPr>
              <a:t>CAMF Method for </a:t>
            </a:r>
            <a:endParaRPr lang="en-US" sz="2600">
              <a:latin typeface="Calibri" panose="020F0502020204030204" charset="0"/>
              <a:cs typeface="Calibri" panose="020F0502020204030204" charset="0"/>
            </a:endParaRPr>
          </a:p>
          <a:p>
            <a:pPr algn="ctr"/>
            <a:r>
              <a:rPr lang="en-US" sz="2600">
                <a:latin typeface="Calibri" panose="020F0502020204030204" charset="0"/>
                <a:cs typeface="Calibri" panose="020F0502020204030204" charset="0"/>
              </a:rPr>
              <a:t>Minimizing Sediment Yield</a:t>
            </a:r>
            <a:endParaRPr lang="en-US" sz="26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1" name="Rectangles 140"/>
          <p:cNvSpPr/>
          <p:nvPr/>
        </p:nvSpPr>
        <p:spPr>
          <a:xfrm>
            <a:off x="-5715" y="6384925"/>
            <a:ext cx="12207240" cy="4895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4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6001385" y="6458585"/>
            <a:ext cx="1456690" cy="3549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6" name="TextBox 20"/>
          <p:cNvSpPr txBox="1"/>
          <p:nvPr/>
        </p:nvSpPr>
        <p:spPr>
          <a:xfrm>
            <a:off x="6003290" y="6485890"/>
            <a:ext cx="134493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Overview</a:t>
            </a:r>
            <a:endParaRPr lang="en-US" sz="13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9" name="Rounded Rectangle 148">
            <a:hlinkClick r:id="rId5" action="ppaction://hlinksldjump"/>
          </p:cNvPr>
          <p:cNvSpPr/>
          <p:nvPr/>
        </p:nvSpPr>
        <p:spPr>
          <a:xfrm>
            <a:off x="9130030" y="6451600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0" name="TextBox 20">
            <a:hlinkClick r:id="rId5" action="ppaction://hlinksldjump"/>
          </p:cNvPr>
          <p:cNvSpPr txBox="1"/>
          <p:nvPr/>
        </p:nvSpPr>
        <p:spPr>
          <a:xfrm>
            <a:off x="9206865" y="6478905"/>
            <a:ext cx="130302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latin typeface="Calibri" panose="020F0502020204030204" charset="0"/>
                <a:cs typeface="Calibri" panose="020F0502020204030204" charset="0"/>
              </a:rPr>
              <a:t>Implementation</a:t>
            </a:r>
            <a:endParaRPr 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1" name="Rounded Rectangle 150">
            <a:hlinkClick r:id="rId6" action="ppaction://hlinksldjump"/>
          </p:cNvPr>
          <p:cNvSpPr/>
          <p:nvPr/>
        </p:nvSpPr>
        <p:spPr>
          <a:xfrm>
            <a:off x="10698480" y="6442075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2" name="TextBox 20">
            <a:hlinkClick r:id="rId6" action="ppaction://hlinksldjump"/>
          </p:cNvPr>
          <p:cNvSpPr txBox="1"/>
          <p:nvPr/>
        </p:nvSpPr>
        <p:spPr>
          <a:xfrm>
            <a:off x="10813415" y="6468110"/>
            <a:ext cx="123825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latin typeface="Calibri" panose="020F0502020204030204" charset="0"/>
                <a:cs typeface="Calibri" panose="020F0502020204030204" charset="0"/>
              </a:rPr>
              <a:t>Results</a:t>
            </a:r>
            <a:endParaRPr 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3" name="Rounded Rectangle 152">
            <a:hlinkClick r:id="rId7" action="ppaction://hlinksldjump"/>
          </p:cNvPr>
          <p:cNvSpPr/>
          <p:nvPr/>
        </p:nvSpPr>
        <p:spPr>
          <a:xfrm>
            <a:off x="4435475" y="6461760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4" name="TextBox 20">
            <a:hlinkClick r:id="rId7" action="ppaction://hlinksldjump"/>
          </p:cNvPr>
          <p:cNvSpPr txBox="1"/>
          <p:nvPr/>
        </p:nvSpPr>
        <p:spPr>
          <a:xfrm>
            <a:off x="4494530" y="6489065"/>
            <a:ext cx="127762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s-ES" altLang="en-US" sz="1300" b="1" dirty="0">
                <a:latin typeface="Calibri" panose="020F0502020204030204" charset="0"/>
                <a:cs typeface="Calibri" panose="020F0502020204030204" charset="0"/>
              </a:rPr>
              <a:t>Home</a:t>
            </a:r>
            <a:endParaRPr lang="es-ES" alt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180" name="Group 179"/>
          <p:cNvGrpSpPr/>
          <p:nvPr/>
        </p:nvGrpSpPr>
        <p:grpSpPr>
          <a:xfrm>
            <a:off x="4909185" y="2484120"/>
            <a:ext cx="4129405" cy="3446145"/>
            <a:chOff x="12405" y="4115"/>
            <a:chExt cx="6503" cy="5427"/>
          </a:xfrm>
        </p:grpSpPr>
        <p:sp>
          <p:nvSpPr>
            <p:cNvPr id="179" name="Text Box 178"/>
            <p:cNvSpPr txBox="1"/>
            <p:nvPr/>
          </p:nvSpPr>
          <p:spPr>
            <a:xfrm>
              <a:off x="17898" y="8847"/>
              <a:ext cx="638" cy="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 sz="1000">
                  <a:latin typeface="Calibri" panose="020F0502020204030204" charset="0"/>
                  <a:cs typeface="Calibri" panose="020F0502020204030204" charset="0"/>
                </a:rPr>
                <a:t>Yes</a:t>
              </a:r>
              <a:endParaRPr lang="en-US" sz="1000"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57" name="Text Box 156"/>
            <p:cNvSpPr txBox="1"/>
            <p:nvPr/>
          </p:nvSpPr>
          <p:spPr>
            <a:xfrm>
              <a:off x="13808" y="4115"/>
              <a:ext cx="2079" cy="45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 sz="1300" b="1">
                  <a:latin typeface="Calibri" panose="020F0502020204030204" charset="0"/>
                  <a:cs typeface="Calibri" panose="020F0502020204030204" charset="0"/>
                </a:rPr>
                <a:t>Reforest </a:t>
              </a:r>
              <a:r>
                <a:rPr lang="en-US" sz="1300" b="1" i="1">
                  <a:latin typeface="Calibri" panose="020F0502020204030204" charset="0"/>
                  <a:cs typeface="Calibri" panose="020F0502020204030204" charset="0"/>
                </a:rPr>
                <a:t>n </a:t>
              </a:r>
              <a:r>
                <a:rPr lang="en-US" sz="1300" b="1">
                  <a:latin typeface="Calibri" panose="020F0502020204030204" charset="0"/>
                  <a:cs typeface="Calibri" panose="020F0502020204030204" charset="0"/>
                </a:rPr>
                <a:t>cells</a:t>
              </a:r>
              <a:endParaRPr lang="en-US" sz="1300" b="1"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14685" y="4859"/>
              <a:ext cx="332" cy="34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US"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59" name="Text Box 158"/>
            <p:cNvSpPr txBox="1"/>
            <p:nvPr/>
          </p:nvSpPr>
          <p:spPr>
            <a:xfrm>
              <a:off x="12405" y="5564"/>
              <a:ext cx="5032" cy="4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 sz="1300" b="1">
                  <a:latin typeface="Calibri" panose="020F0502020204030204" charset="0"/>
                  <a:cs typeface="Calibri" panose="020F0502020204030204" charset="0"/>
                </a:rPr>
                <a:t>For each candidate cell not yet afforested</a:t>
              </a:r>
              <a:endParaRPr lang="en-US" sz="1300" b="1"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60" name="Text Box 159"/>
            <p:cNvSpPr txBox="1"/>
            <p:nvPr/>
          </p:nvSpPr>
          <p:spPr>
            <a:xfrm>
              <a:off x="12435" y="7057"/>
              <a:ext cx="4854" cy="43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 sz="1200">
                  <a:latin typeface="Calibri" panose="020F0502020204030204" charset="0"/>
                  <a:cs typeface="Calibri" panose="020F0502020204030204" charset="0"/>
                </a:rPr>
                <a:t>Compute Sediment Accumulation matrix	</a:t>
              </a:r>
              <a:endParaRPr lang="en-US" sz="1200"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61" name="Text Box 160"/>
            <p:cNvSpPr txBox="1"/>
            <p:nvPr/>
          </p:nvSpPr>
          <p:spPr>
            <a:xfrm>
              <a:off x="12420" y="7903"/>
              <a:ext cx="4854" cy="72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 sz="1200">
                  <a:latin typeface="Calibri" panose="020F0502020204030204" charset="0"/>
                  <a:cs typeface="Calibri" panose="020F0502020204030204" charset="0"/>
                </a:rPr>
                <a:t>Compute Sediment Yield Reduction SYR at outlet </a:t>
              </a:r>
              <a:r>
                <a:rPr lang="en-US" sz="1200">
                  <a:latin typeface="Calibri" panose="020F0502020204030204" charset="0"/>
                  <a:cs typeface="Calibri" panose="020F0502020204030204" charset="0"/>
                  <a:sym typeface="+mn-ea"/>
                </a:rPr>
                <a:t>and select cells with highest SRY </a:t>
              </a:r>
              <a:endParaRPr lang="en-US" sz="1200"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63" name="Text Box 162"/>
            <p:cNvSpPr txBox="1"/>
            <p:nvPr/>
          </p:nvSpPr>
          <p:spPr>
            <a:xfrm>
              <a:off x="12830" y="6232"/>
              <a:ext cx="4072" cy="43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 sz="1200">
                  <a:latin typeface="Calibri" panose="020F0502020204030204" charset="0"/>
                  <a:cs typeface="Calibri" panose="020F0502020204030204" charset="0"/>
                </a:rPr>
                <a:t>Tentatively afforestation of the cell</a:t>
              </a:r>
              <a:endParaRPr lang="en-US" sz="1200"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66" name="Text Box 165"/>
            <p:cNvSpPr txBox="1"/>
            <p:nvPr/>
          </p:nvSpPr>
          <p:spPr>
            <a:xfrm>
              <a:off x="15387" y="8911"/>
              <a:ext cx="2131" cy="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 sz="1000">
                  <a:latin typeface="Calibri" panose="020F0502020204030204" charset="0"/>
                  <a:cs typeface="Calibri" panose="020F0502020204030204" charset="0"/>
                </a:rPr>
                <a:t>Goal is reached?</a:t>
              </a:r>
              <a:endParaRPr lang="en-US" sz="1000">
                <a:latin typeface="Calibri" panose="020F0502020204030204" charset="0"/>
                <a:cs typeface="Calibri" panose="020F0502020204030204" charset="0"/>
              </a:endParaRPr>
            </a:p>
          </p:txBody>
        </p:sp>
        <p:cxnSp>
          <p:nvCxnSpPr>
            <p:cNvPr id="167" name="Straight Arrow Connector 166"/>
            <p:cNvCxnSpPr>
              <a:stCxn id="157" idx="2"/>
              <a:endCxn id="158" idx="0"/>
            </p:cNvCxnSpPr>
            <p:nvPr/>
          </p:nvCxnSpPr>
          <p:spPr>
            <a:xfrm>
              <a:off x="14848" y="4574"/>
              <a:ext cx="3" cy="285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69" name="Straight Arrow Connector 168"/>
            <p:cNvCxnSpPr>
              <a:stCxn id="158" idx="4"/>
              <a:endCxn id="162" idx="0"/>
            </p:cNvCxnSpPr>
            <p:nvPr/>
          </p:nvCxnSpPr>
          <p:spPr>
            <a:xfrm>
              <a:off x="14851" y="5207"/>
              <a:ext cx="12" cy="258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70" name="Straight Arrow Connector 169"/>
            <p:cNvCxnSpPr>
              <a:stCxn id="163" idx="2"/>
              <a:endCxn id="160" idx="0"/>
            </p:cNvCxnSpPr>
            <p:nvPr/>
          </p:nvCxnSpPr>
          <p:spPr>
            <a:xfrm flipH="1">
              <a:off x="14862" y="6666"/>
              <a:ext cx="4" cy="391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71" name="Straight Arrow Connector 170"/>
            <p:cNvCxnSpPr>
              <a:stCxn id="160" idx="2"/>
              <a:endCxn id="161" idx="0"/>
            </p:cNvCxnSpPr>
            <p:nvPr/>
          </p:nvCxnSpPr>
          <p:spPr>
            <a:xfrm flipH="1">
              <a:off x="14847" y="7491"/>
              <a:ext cx="15" cy="412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165" name="Diamond 164"/>
            <p:cNvSpPr/>
            <p:nvPr/>
          </p:nvSpPr>
          <p:spPr>
            <a:xfrm>
              <a:off x="17681" y="9119"/>
              <a:ext cx="438" cy="423"/>
            </a:xfrm>
            <a:prstGeom prst="diamond">
              <a:avLst/>
            </a:prstGeom>
            <a:solidFill>
              <a:schemeClr val="accent2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US">
                <a:latin typeface="Calibri" panose="020F0502020204030204" charset="0"/>
                <a:cs typeface="Calibri" panose="020F0502020204030204" charset="0"/>
              </a:endParaRPr>
            </a:p>
          </p:txBody>
        </p:sp>
        <p:cxnSp>
          <p:nvCxnSpPr>
            <p:cNvPr id="174" name="Elbow Connector 173"/>
            <p:cNvCxnSpPr>
              <a:stCxn id="165" idx="0"/>
              <a:endCxn id="158" idx="6"/>
            </p:cNvCxnSpPr>
            <p:nvPr/>
          </p:nvCxnSpPr>
          <p:spPr>
            <a:xfrm rot="16200000" flipV="1">
              <a:off x="14416" y="5635"/>
              <a:ext cx="4086" cy="2883"/>
            </a:xfrm>
            <a:prstGeom prst="bentConnector2">
              <a:avLst/>
            </a:prstGeom>
            <a:ln>
              <a:tailEnd type="arrow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75" name="Straight Arrow Connector 174"/>
            <p:cNvCxnSpPr>
              <a:stCxn id="165" idx="3"/>
              <a:endCxn id="177" idx="2"/>
            </p:cNvCxnSpPr>
            <p:nvPr/>
          </p:nvCxnSpPr>
          <p:spPr>
            <a:xfrm>
              <a:off x="18119" y="9331"/>
              <a:ext cx="457" cy="0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176" name="Text Box 175"/>
            <p:cNvSpPr txBox="1"/>
            <p:nvPr/>
          </p:nvSpPr>
          <p:spPr>
            <a:xfrm>
              <a:off x="17927" y="7057"/>
              <a:ext cx="608" cy="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 sz="1000">
                  <a:latin typeface="Calibri" panose="020F0502020204030204" charset="0"/>
                  <a:cs typeface="Calibri" panose="020F0502020204030204" charset="0"/>
                </a:rPr>
                <a:t>No</a:t>
              </a:r>
              <a:endParaRPr lang="en-US" sz="1000"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18576" y="9157"/>
              <a:ext cx="332" cy="34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US"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18640" y="9256"/>
              <a:ext cx="204" cy="151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en-US">
                <a:latin typeface="Calibri" panose="020F0502020204030204" charset="0"/>
                <a:cs typeface="Calibri" panose="020F0502020204030204" charset="0"/>
              </a:endParaRPr>
            </a:p>
          </p:txBody>
        </p:sp>
      </p:grpSp>
      <p:cxnSp>
        <p:nvCxnSpPr>
          <p:cNvPr id="34" name="Elbow Connector 33"/>
          <p:cNvCxnSpPr/>
          <p:nvPr/>
        </p:nvCxnSpPr>
        <p:spPr>
          <a:xfrm rot="5400000" flipV="1">
            <a:off x="7359333" y="4673283"/>
            <a:ext cx="446405" cy="1799590"/>
          </a:xfrm>
          <a:prstGeom prst="bentConnector2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24"/>
          <p:cNvSpPr txBox="1"/>
          <p:nvPr/>
        </p:nvSpPr>
        <p:spPr>
          <a:xfrm>
            <a:off x="-1058" y="709847"/>
            <a:ext cx="1219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s-ES" sz="24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Overview</a:t>
            </a:r>
            <a:endParaRPr lang="en-US" altLang="es-ES" sz="2400" dirty="0">
              <a:latin typeface="Calibri" panose="020F0502020204030204" charset="0"/>
              <a:ea typeface="Cambria" panose="02040503050406030204" pitchFamily="18" charset="0"/>
              <a:cs typeface="Calibri" panose="020F0502020204030204" charset="0"/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4138930" y="2848610"/>
            <a:ext cx="722630" cy="43878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1" name="Text Box 50"/>
          <p:cNvSpPr txBox="1"/>
          <p:nvPr/>
        </p:nvSpPr>
        <p:spPr>
          <a:xfrm>
            <a:off x="125730" y="3085465"/>
            <a:ext cx="474345" cy="675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800">
                <a:solidFill>
                  <a:schemeClr val="bg1"/>
                </a:solidFill>
              </a:rPr>
              <a:t>✓</a:t>
            </a:r>
            <a:endParaRPr lang="en-US" sz="3800">
              <a:solidFill>
                <a:schemeClr val="bg1"/>
              </a:solidFill>
            </a:endParaRPr>
          </a:p>
        </p:txBody>
      </p:sp>
      <p:sp>
        <p:nvSpPr>
          <p:cNvPr id="38" name="Text Box 37"/>
          <p:cNvSpPr txBox="1"/>
          <p:nvPr/>
        </p:nvSpPr>
        <p:spPr>
          <a:xfrm>
            <a:off x="9489440" y="2383155"/>
            <a:ext cx="266573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>
                <a:latin typeface="Calibri" panose="020F0502020204030204" charset="0"/>
                <a:cs typeface="Calibri" panose="020F0502020204030204" charset="0"/>
              </a:rPr>
              <a:t>Raster inputs: </a:t>
            </a:r>
            <a:endParaRPr lang="en-US"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 algn="l">
              <a:buFont typeface="Wingdings" panose="05000000000000000000" charset="0"/>
              <a:buChar char="§"/>
            </a:pPr>
            <a:r>
              <a:rPr lang="es-ES" altLang="en-US">
                <a:latin typeface="Calibri" panose="020F0502020204030204" charset="0"/>
                <a:cs typeface="Calibri" panose="020F0502020204030204" charset="0"/>
              </a:rPr>
              <a:t>E</a:t>
            </a:r>
            <a:r>
              <a:rPr lang="en-US">
                <a:latin typeface="Calibri" panose="020F0502020204030204" charset="0"/>
                <a:cs typeface="Calibri" panose="020F0502020204030204" charset="0"/>
              </a:rPr>
              <a:t>levation and land use </a:t>
            </a:r>
            <a:r>
              <a:rPr lang="en-US">
                <a:latin typeface="Calibri" panose="020F0502020204030204" charset="0"/>
                <a:cs typeface="Calibri" panose="020F0502020204030204" charset="0"/>
                <a:sym typeface="+mn-ea"/>
              </a:rPr>
              <a:t>data</a:t>
            </a:r>
            <a:endParaRPr lang="en-US"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 algn="l">
              <a:buFont typeface="Wingdings" panose="05000000000000000000" charset="0"/>
              <a:buChar char="§"/>
            </a:pPr>
            <a:r>
              <a:rPr lang="es-ES" altLang="en-US">
                <a:latin typeface="Calibri" panose="020F0502020204030204" charset="0"/>
                <a:cs typeface="Calibri" panose="020F0502020204030204" charset="0"/>
              </a:rPr>
              <a:t>A</a:t>
            </a:r>
            <a:r>
              <a:rPr lang="en-US">
                <a:latin typeface="Calibri" panose="020F0502020204030204" charset="0"/>
                <a:cs typeface="Calibri" panose="020F0502020204030204" charset="0"/>
              </a:rPr>
              <a:t>nnual sediment produced locally before and after afforestation</a:t>
            </a:r>
            <a:endParaRPr lang="en-US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7905" y="4234180"/>
            <a:ext cx="1828800" cy="1295400"/>
          </a:xfrm>
          <a:prstGeom prst="rect">
            <a:avLst/>
          </a:prstGeom>
        </p:spPr>
      </p:pic>
      <p:sp>
        <p:nvSpPr>
          <p:cNvPr id="40" name="Right Arrow 39"/>
          <p:cNvSpPr/>
          <p:nvPr/>
        </p:nvSpPr>
        <p:spPr>
          <a:xfrm rot="10800000">
            <a:off x="9130030" y="4662805"/>
            <a:ext cx="722630" cy="43878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7640" y="4436745"/>
            <a:ext cx="3847465" cy="1309370"/>
            <a:chOff x="3884" y="6190"/>
            <a:chExt cx="6059" cy="2062"/>
          </a:xfrm>
        </p:grpSpPr>
        <p:sp>
          <p:nvSpPr>
            <p:cNvPr id="4" name="Google Shape;2542;p36"/>
            <p:cNvSpPr/>
            <p:nvPr/>
          </p:nvSpPr>
          <p:spPr>
            <a:xfrm>
              <a:off x="4547" y="6635"/>
              <a:ext cx="5396" cy="1617"/>
            </a:xfrm>
            <a:prstGeom prst="roundRect">
              <a:avLst>
                <a:gd name="adj" fmla="val 0"/>
              </a:avLst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37150" tIns="91425" rIns="137150" bIns="91425" anchor="ctr" anchorCtr="0">
              <a:noAutofit/>
            </a:bodyPr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/>
                <a:buNone/>
              </a:pPr>
              <a:r>
                <a:rPr lang="en-GB" sz="2800">
                  <a:solidFill>
                    <a:srgbClr val="000000"/>
                  </a:solidFill>
                  <a:latin typeface="Calibri" panose="020F0502020204030204" charset="0"/>
                  <a:ea typeface="Roboto" panose="02000000000000000000"/>
                  <a:cs typeface="Calibri" panose="020F0502020204030204" charset="0"/>
                  <a:sym typeface="Roboto" panose="02000000000000000000"/>
                </a:rPr>
                <a:t>Where to Afforest?</a:t>
              </a:r>
              <a:endParaRPr lang="en-GB" sz="2800">
                <a:solidFill>
                  <a:srgbClr val="000000"/>
                </a:solidFill>
                <a:latin typeface="Calibri" panose="020F0502020204030204" charset="0"/>
                <a:ea typeface="Roboto" panose="02000000000000000000"/>
                <a:cs typeface="Calibri" panose="020F0502020204030204" charset="0"/>
                <a:sym typeface="Roboto" panose="02000000000000000000"/>
              </a:endParaRPr>
            </a:p>
          </p:txBody>
        </p:sp>
        <p:sp>
          <p:nvSpPr>
            <p:cNvPr id="5" name="Google Shape;2204;p34"/>
            <p:cNvSpPr/>
            <p:nvPr/>
          </p:nvSpPr>
          <p:spPr>
            <a:xfrm flipH="1">
              <a:off x="3884" y="6288"/>
              <a:ext cx="1128" cy="1128"/>
            </a:xfrm>
            <a:custGeom>
              <a:avLst/>
              <a:gdLst/>
              <a:ahLst/>
              <a:cxnLst/>
              <a:rect l="l" t="t" r="r" b="b"/>
              <a:pathLst>
                <a:path w="17912" h="17912" extrusionOk="0">
                  <a:moveTo>
                    <a:pt x="8956" y="1"/>
                  </a:moveTo>
                  <a:cubicBezTo>
                    <a:pt x="3997" y="1"/>
                    <a:pt x="1" y="4018"/>
                    <a:pt x="1" y="8956"/>
                  </a:cubicBezTo>
                  <a:cubicBezTo>
                    <a:pt x="1" y="13915"/>
                    <a:pt x="3997" y="17912"/>
                    <a:pt x="8956" y="17912"/>
                  </a:cubicBezTo>
                  <a:cubicBezTo>
                    <a:pt x="13915" y="17912"/>
                    <a:pt x="17912" y="13915"/>
                    <a:pt x="17912" y="8956"/>
                  </a:cubicBezTo>
                  <a:cubicBezTo>
                    <a:pt x="17912" y="4018"/>
                    <a:pt x="13915" y="1"/>
                    <a:pt x="8956" y="1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6" name="Text Box 5"/>
            <p:cNvSpPr txBox="1"/>
            <p:nvPr/>
          </p:nvSpPr>
          <p:spPr>
            <a:xfrm>
              <a:off x="4081" y="6190"/>
              <a:ext cx="751" cy="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sz="5000">
                  <a:solidFill>
                    <a:schemeClr val="bg1"/>
                  </a:solidFill>
                  <a:latin typeface="Calibri" panose="020F0502020204030204" charset="0"/>
                  <a:cs typeface="Calibri" panose="020F0502020204030204" charset="0"/>
                </a:rPr>
                <a:t>?</a:t>
              </a:r>
              <a:endParaRPr lang="en-US" sz="5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0490" y="1546225"/>
            <a:ext cx="3896360" cy="1370330"/>
            <a:chOff x="3807" y="2405"/>
            <a:chExt cx="6136" cy="2158"/>
          </a:xfrm>
        </p:grpSpPr>
        <p:sp>
          <p:nvSpPr>
            <p:cNvPr id="9" name="Google Shape;2541;p36"/>
            <p:cNvSpPr/>
            <p:nvPr/>
          </p:nvSpPr>
          <p:spPr>
            <a:xfrm>
              <a:off x="4547" y="2867"/>
              <a:ext cx="5396" cy="1696"/>
            </a:xfrm>
            <a:prstGeom prst="roundRect">
              <a:avLst>
                <a:gd name="adj" fmla="val 0"/>
              </a:avLst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37150" tIns="91425" rIns="137150" bIns="91425" anchor="ctr" anchorCtr="0">
              <a:noAutofit/>
            </a:bodyPr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/>
                <a:buNone/>
              </a:pPr>
              <a:r>
                <a:rPr lang="en-GB" b="1">
                  <a:latin typeface="Calibri" panose="020F0502020204030204" charset="0"/>
                  <a:ea typeface="Roboto" panose="02000000000000000000"/>
                  <a:cs typeface="Calibri" panose="020F0502020204030204" charset="0"/>
                  <a:sym typeface="Roboto" panose="02000000000000000000"/>
                </a:rPr>
                <a:t>Afforestation </a:t>
              </a:r>
              <a:r>
                <a:rPr lang="en-GB">
                  <a:latin typeface="Calibri" panose="020F0502020204030204" charset="0"/>
                  <a:ea typeface="Roboto" panose="02000000000000000000"/>
                  <a:cs typeface="Calibri" panose="020F0502020204030204" charset="0"/>
                  <a:sym typeface="Roboto" panose="02000000000000000000"/>
                </a:rPr>
                <a:t>can reduce the outflow of</a:t>
              </a:r>
              <a:r>
                <a:rPr lang="en-US" altLang="en-GB">
                  <a:latin typeface="Calibri" panose="020F0502020204030204" charset="0"/>
                  <a:ea typeface="Roboto" panose="02000000000000000000"/>
                  <a:cs typeface="Calibri" panose="020F0502020204030204" charset="0"/>
                  <a:sym typeface="Roboto" panose="02000000000000000000"/>
                </a:rPr>
                <a:t> </a:t>
              </a:r>
              <a:r>
                <a:rPr lang="en-GB">
                  <a:latin typeface="Calibri" panose="020F0502020204030204" charset="0"/>
                  <a:ea typeface="Roboto" panose="02000000000000000000"/>
                  <a:cs typeface="Calibri" panose="020F0502020204030204" charset="0"/>
                  <a:sym typeface="Roboto" panose="02000000000000000000"/>
                </a:rPr>
                <a:t>sediment </a:t>
              </a:r>
              <a:r>
                <a:rPr lang="en-US" altLang="en-GB">
                  <a:latin typeface="Calibri" panose="020F0502020204030204" charset="0"/>
                  <a:ea typeface="Roboto" panose="02000000000000000000"/>
                  <a:cs typeface="Calibri" panose="020F0502020204030204" charset="0"/>
                  <a:sym typeface="Roboto" panose="02000000000000000000"/>
                </a:rPr>
                <a:t>in a river </a:t>
              </a:r>
              <a:r>
                <a:rPr lang="en-GB">
                  <a:latin typeface="Calibri" panose="020F0502020204030204" charset="0"/>
                  <a:ea typeface="Roboto" panose="02000000000000000000"/>
                  <a:cs typeface="Calibri" panose="020F0502020204030204" charset="0"/>
                  <a:sym typeface="Roboto" panose="02000000000000000000"/>
                </a:rPr>
                <a:t>catchment</a:t>
              </a:r>
              <a:endParaRPr lang="en-GB">
                <a:latin typeface="Calibri" panose="020F0502020204030204" charset="0"/>
                <a:ea typeface="Roboto" panose="02000000000000000000"/>
                <a:cs typeface="Calibri" panose="020F0502020204030204" charset="0"/>
                <a:sym typeface="Roboto" panose="02000000000000000000"/>
              </a:endParaRPr>
            </a:p>
          </p:txBody>
        </p:sp>
        <p:sp>
          <p:nvSpPr>
            <p:cNvPr id="15" name="Google Shape;2204;p34"/>
            <p:cNvSpPr/>
            <p:nvPr/>
          </p:nvSpPr>
          <p:spPr>
            <a:xfrm flipH="1">
              <a:off x="3807" y="2405"/>
              <a:ext cx="1128" cy="1128"/>
            </a:xfrm>
            <a:custGeom>
              <a:avLst/>
              <a:gdLst/>
              <a:ahLst/>
              <a:cxnLst/>
              <a:rect l="l" t="t" r="r" b="b"/>
              <a:pathLst>
                <a:path w="17912" h="17912" extrusionOk="0">
                  <a:moveTo>
                    <a:pt x="8956" y="1"/>
                  </a:moveTo>
                  <a:cubicBezTo>
                    <a:pt x="3997" y="1"/>
                    <a:pt x="1" y="4018"/>
                    <a:pt x="1" y="8956"/>
                  </a:cubicBezTo>
                  <a:cubicBezTo>
                    <a:pt x="1" y="13915"/>
                    <a:pt x="3997" y="17912"/>
                    <a:pt x="8956" y="17912"/>
                  </a:cubicBezTo>
                  <a:cubicBezTo>
                    <a:pt x="13915" y="17912"/>
                    <a:pt x="17912" y="13915"/>
                    <a:pt x="17912" y="8956"/>
                  </a:cubicBezTo>
                  <a:cubicBezTo>
                    <a:pt x="17912" y="4018"/>
                    <a:pt x="13915" y="1"/>
                    <a:pt x="8956" y="1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20" name="Text Box 19"/>
            <p:cNvSpPr txBox="1"/>
            <p:nvPr/>
          </p:nvSpPr>
          <p:spPr>
            <a:xfrm>
              <a:off x="3955" y="2448"/>
              <a:ext cx="747" cy="10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sz="3800">
                  <a:solidFill>
                    <a:schemeClr val="bg1"/>
                  </a:solidFill>
                </a:rPr>
                <a:t>✓</a:t>
              </a:r>
              <a:endParaRPr lang="en-US" sz="380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7155" y="3092450"/>
            <a:ext cx="3917950" cy="1232535"/>
            <a:chOff x="3773" y="4385"/>
            <a:chExt cx="6170" cy="1941"/>
          </a:xfrm>
        </p:grpSpPr>
        <p:sp>
          <p:nvSpPr>
            <p:cNvPr id="22" name="Google Shape;2541;p36"/>
            <p:cNvSpPr/>
            <p:nvPr/>
          </p:nvSpPr>
          <p:spPr>
            <a:xfrm>
              <a:off x="4552" y="4692"/>
              <a:ext cx="5391" cy="1634"/>
            </a:xfrm>
            <a:prstGeom prst="roundRect">
              <a:avLst>
                <a:gd name="adj" fmla="val 0"/>
              </a:avLst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37150" tIns="91425" rIns="137150" bIns="91425" anchor="ctr" anchorCtr="0">
              <a:noAutofit/>
            </a:bodyPr>
            <a:p>
              <a:pPr algn="ctr"/>
              <a:r>
                <a:rPr lang="en-US" altLang="es-ES" b="1">
                  <a:latin typeface="Calibri" panose="020F0502020204030204" charset="0"/>
                  <a:cs typeface="Calibri" panose="020F0502020204030204" charset="0"/>
                  <a:sym typeface="+mn-ea"/>
                </a:rPr>
                <a:t>Spatial interaction</a:t>
              </a:r>
              <a:r>
                <a:rPr lang="en-US" altLang="es-ES">
                  <a:latin typeface="Calibri" panose="020F0502020204030204" charset="0"/>
                  <a:cs typeface="Calibri" panose="020F0502020204030204" charset="0"/>
                  <a:sym typeface="+mn-ea"/>
                </a:rPr>
                <a:t> </a:t>
              </a:r>
              <a:endParaRPr lang="en-US" altLang="es-ES">
                <a:latin typeface="Calibri" panose="020F0502020204030204" charset="0"/>
                <a:cs typeface="Calibri" panose="020F0502020204030204" charset="0"/>
                <a:sym typeface="+mn-ea"/>
              </a:endParaRPr>
            </a:p>
            <a:p>
              <a:pPr algn="ctr"/>
              <a:r>
                <a:rPr lang="en-US" altLang="es-ES">
                  <a:latin typeface="Calibri" panose="020F0502020204030204" charset="0"/>
                  <a:cs typeface="Calibri" panose="020F0502020204030204" charset="0"/>
                  <a:sym typeface="+mn-ea"/>
                </a:rPr>
                <a:t>Changes in a location have impact on neighboring locations</a:t>
              </a:r>
              <a:endParaRPr lang="en-GB">
                <a:latin typeface="Calibri" panose="020F0502020204030204" charset="0"/>
                <a:ea typeface="Roboto" panose="02000000000000000000"/>
                <a:cs typeface="Calibri" panose="020F0502020204030204" charset="0"/>
                <a:sym typeface="Roboto" panose="02000000000000000000"/>
              </a:endParaRPr>
            </a:p>
          </p:txBody>
        </p:sp>
        <p:sp>
          <p:nvSpPr>
            <p:cNvPr id="23" name="Google Shape;2204;p34"/>
            <p:cNvSpPr/>
            <p:nvPr/>
          </p:nvSpPr>
          <p:spPr>
            <a:xfrm flipH="1">
              <a:off x="3773" y="4385"/>
              <a:ext cx="1128" cy="1128"/>
            </a:xfrm>
            <a:custGeom>
              <a:avLst/>
              <a:gdLst/>
              <a:ahLst/>
              <a:cxnLst/>
              <a:rect l="l" t="t" r="r" b="b"/>
              <a:pathLst>
                <a:path w="17912" h="17912" extrusionOk="0">
                  <a:moveTo>
                    <a:pt x="8956" y="1"/>
                  </a:moveTo>
                  <a:cubicBezTo>
                    <a:pt x="3997" y="1"/>
                    <a:pt x="1" y="4018"/>
                    <a:pt x="1" y="8956"/>
                  </a:cubicBezTo>
                  <a:cubicBezTo>
                    <a:pt x="1" y="13915"/>
                    <a:pt x="3997" y="17912"/>
                    <a:pt x="8956" y="17912"/>
                  </a:cubicBezTo>
                  <a:cubicBezTo>
                    <a:pt x="13915" y="17912"/>
                    <a:pt x="17912" y="13915"/>
                    <a:pt x="17912" y="8956"/>
                  </a:cubicBezTo>
                  <a:cubicBezTo>
                    <a:pt x="17912" y="4018"/>
                    <a:pt x="13915" y="1"/>
                    <a:pt x="8956" y="1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24" name="Text Box 23"/>
            <p:cNvSpPr txBox="1"/>
            <p:nvPr/>
          </p:nvSpPr>
          <p:spPr>
            <a:xfrm>
              <a:off x="3921" y="4428"/>
              <a:ext cx="747" cy="10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sz="3800">
                  <a:solidFill>
                    <a:schemeClr val="bg1"/>
                  </a:solidFill>
                </a:rPr>
                <a:t>✓</a:t>
              </a:r>
              <a:endParaRPr lang="en-US" sz="3800">
                <a:solidFill>
                  <a:schemeClr val="bg1"/>
                </a:solidFill>
              </a:endParaRPr>
            </a:p>
          </p:txBody>
        </p:sp>
      </p:grpSp>
      <p:sp>
        <p:nvSpPr>
          <p:cNvPr id="25" name="Rounded Rectangle 24">
            <a:hlinkClick r:id="rId9" action="ppaction://hlinksldjump"/>
          </p:cNvPr>
          <p:cNvSpPr/>
          <p:nvPr/>
        </p:nvSpPr>
        <p:spPr>
          <a:xfrm>
            <a:off x="7566025" y="6458585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6" name="TextBox 20">
            <a:hlinkClick r:id="rId9" action="ppaction://hlinksldjump"/>
          </p:cNvPr>
          <p:cNvSpPr txBox="1"/>
          <p:nvPr/>
        </p:nvSpPr>
        <p:spPr>
          <a:xfrm>
            <a:off x="7625080" y="6485890"/>
            <a:ext cx="127762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latin typeface="Calibri" panose="020F0502020204030204" charset="0"/>
                <a:cs typeface="Calibri" panose="020F0502020204030204" charset="0"/>
              </a:rPr>
              <a:t>Motivation</a:t>
            </a:r>
            <a:endParaRPr 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5" name="Picture 6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" y="6543675"/>
            <a:ext cx="926465" cy="323850"/>
          </a:xfrm>
          <a:prstGeom prst="rect">
            <a:avLst/>
          </a:prstGeom>
        </p:spPr>
      </p:pic>
      <p:pic>
        <p:nvPicPr>
          <p:cNvPr id="73" name="Picture 72" descr="KULeuven-logo-20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840" y="-215265"/>
            <a:ext cx="1088390" cy="968375"/>
          </a:xfrm>
          <a:prstGeom prst="rect">
            <a:avLst/>
          </a:prstGeom>
        </p:spPr>
      </p:pic>
      <p:pic>
        <p:nvPicPr>
          <p:cNvPr id="74" name="Picture 73" descr="Logotipo_UC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160" y="5080"/>
            <a:ext cx="1087120" cy="418465"/>
          </a:xfrm>
          <a:prstGeom prst="rect">
            <a:avLst/>
          </a:prstGeom>
        </p:spPr>
      </p:pic>
      <p:pic>
        <p:nvPicPr>
          <p:cNvPr id="75" name="Picture 74" descr="2023_04_EGU_G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930" y="4445"/>
            <a:ext cx="1525905" cy="50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70" y="1444625"/>
            <a:ext cx="5303520" cy="2114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7395" y="3999230"/>
            <a:ext cx="1614805" cy="16465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2705" y="3999230"/>
            <a:ext cx="1632585" cy="164719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2700655" y="3466465"/>
            <a:ext cx="247650" cy="53276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554855" y="3466465"/>
            <a:ext cx="247650" cy="53276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39433" y="4508500"/>
            <a:ext cx="13030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sz="2000">
                <a:latin typeface="Calibri" panose="020F0502020204030204" charset="0"/>
                <a:cs typeface="Calibri" panose="020F0502020204030204" charset="0"/>
              </a:rPr>
              <a:t>Spatial </a:t>
            </a:r>
            <a:endParaRPr lang="en-US" sz="2000">
              <a:latin typeface="Calibri" panose="020F0502020204030204" charset="0"/>
              <a:cs typeface="Calibri" panose="020F0502020204030204" charset="0"/>
            </a:endParaRPr>
          </a:p>
          <a:p>
            <a:pPr algn="ctr"/>
            <a:r>
              <a:rPr lang="en-US" sz="2000">
                <a:latin typeface="Calibri" panose="020F0502020204030204" charset="0"/>
                <a:cs typeface="Calibri" panose="020F0502020204030204" charset="0"/>
              </a:rPr>
              <a:t>interaction</a:t>
            </a:r>
            <a:endParaRPr lang="en-US" sz="20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9641205" y="2981325"/>
            <a:ext cx="2276475" cy="13220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sz="2000">
                <a:latin typeface="Calibri" panose="020F0502020204030204" charset="0"/>
                <a:cs typeface="Calibri" panose="020F0502020204030204" charset="0"/>
              </a:rPr>
              <a:t>Adaptations to the algorithm to reduce the computational cost  </a:t>
            </a:r>
            <a:endParaRPr lang="en-US" sz="20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9" name="Rectangles 48"/>
          <p:cNvSpPr/>
          <p:nvPr/>
        </p:nvSpPr>
        <p:spPr>
          <a:xfrm>
            <a:off x="-5715" y="6384925"/>
            <a:ext cx="12207240" cy="4895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4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4" name="Rounded Rectangle 63">
            <a:hlinkClick r:id="rId8" action="ppaction://hlinksldjump"/>
          </p:cNvPr>
          <p:cNvSpPr/>
          <p:nvPr/>
        </p:nvSpPr>
        <p:spPr>
          <a:xfrm>
            <a:off x="6001385" y="6458585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2" name="TextBox 20">
            <a:hlinkClick r:id="rId8" action="ppaction://hlinksldjump"/>
          </p:cNvPr>
          <p:cNvSpPr txBox="1"/>
          <p:nvPr/>
        </p:nvSpPr>
        <p:spPr>
          <a:xfrm>
            <a:off x="6003290" y="6485890"/>
            <a:ext cx="134493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latin typeface="Calibri" panose="020F0502020204030204" charset="0"/>
                <a:cs typeface="Calibri" panose="020F0502020204030204" charset="0"/>
              </a:rPr>
              <a:t>Overview</a:t>
            </a:r>
            <a:endParaRPr 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7566025" y="6458585"/>
            <a:ext cx="1456690" cy="3549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20" name="TextBox 20"/>
          <p:cNvSpPr txBox="1"/>
          <p:nvPr/>
        </p:nvSpPr>
        <p:spPr>
          <a:xfrm>
            <a:off x="7625080" y="6485890"/>
            <a:ext cx="127762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Motivation</a:t>
            </a:r>
            <a:endParaRPr lang="en-US" sz="13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27" name="Bent-Up Arrow 126"/>
          <p:cNvSpPr/>
          <p:nvPr/>
        </p:nvSpPr>
        <p:spPr>
          <a:xfrm>
            <a:off x="9454515" y="4354195"/>
            <a:ext cx="1433830" cy="760730"/>
          </a:xfrm>
          <a:prstGeom prst="bentUpArrow">
            <a:avLst>
              <a:gd name="adj1" fmla="val 9916"/>
              <a:gd name="adj2" fmla="val 15818"/>
              <a:gd name="adj3" fmla="val 27295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28" name="Bent-Up Arrow 127"/>
          <p:cNvSpPr/>
          <p:nvPr/>
        </p:nvSpPr>
        <p:spPr>
          <a:xfrm rot="10800000" flipH="1">
            <a:off x="9454515" y="2148205"/>
            <a:ext cx="1429385" cy="767715"/>
          </a:xfrm>
          <a:prstGeom prst="bentUpArrow">
            <a:avLst>
              <a:gd name="adj1" fmla="val 9916"/>
              <a:gd name="adj2" fmla="val 14888"/>
              <a:gd name="adj3" fmla="val 2696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2594610" y="5623560"/>
            <a:ext cx="52070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1600"/>
              <a:t>tree</a:t>
            </a:r>
            <a:endParaRPr lang="en-US" sz="1600"/>
          </a:p>
        </p:txBody>
      </p:sp>
      <p:sp>
        <p:nvSpPr>
          <p:cNvPr id="14" name="Text Box 13"/>
          <p:cNvSpPr txBox="1"/>
          <p:nvPr/>
        </p:nvSpPr>
        <p:spPr>
          <a:xfrm>
            <a:off x="4339590" y="5615305"/>
            <a:ext cx="65595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1600"/>
              <a:t>graph</a:t>
            </a:r>
            <a:endParaRPr lang="en-US" sz="1600"/>
          </a:p>
        </p:txBody>
      </p:sp>
      <p:sp>
        <p:nvSpPr>
          <p:cNvPr id="32" name="Text Box 31"/>
          <p:cNvSpPr txBox="1"/>
          <p:nvPr/>
        </p:nvSpPr>
        <p:spPr>
          <a:xfrm>
            <a:off x="5662930" y="2004060"/>
            <a:ext cx="362394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buFont typeface="Wingdings" panose="05000000000000000000" charset="0"/>
              <a:buChar char="§"/>
            </a:pPr>
            <a:r>
              <a:rPr lang="en-US" sz="2000">
                <a:latin typeface="Calibri" panose="020F0502020204030204" charset="0"/>
                <a:cs typeface="Calibri" panose="020F0502020204030204" charset="0"/>
              </a:rPr>
              <a:t>MFD </a:t>
            </a:r>
            <a:r>
              <a:rPr lang="en-US" altLang="en-US" sz="2000">
                <a:latin typeface="Calibri" panose="020F0502020204030204" charset="0"/>
                <a:cs typeface="Calibri" panose="020F0502020204030204" charset="0"/>
              </a:rPr>
              <a:t>increases </a:t>
            </a:r>
            <a:r>
              <a:rPr lang="en-US" sz="2000">
                <a:latin typeface="Calibri" panose="020F0502020204030204" charset="0"/>
                <a:cs typeface="Calibri" panose="020F0502020204030204" charset="0"/>
              </a:rPr>
              <a:t>r</a:t>
            </a:r>
            <a:r>
              <a:rPr lang="en-US" sz="2000">
                <a:latin typeface="Calibri" panose="020F0502020204030204" charset="0"/>
                <a:cs typeface="Calibri" panose="020F0502020204030204" charset="0"/>
              </a:rPr>
              <a:t>elationships among cells.</a:t>
            </a:r>
            <a:endParaRPr lang="en-US" sz="2000"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 algn="l">
              <a:buFont typeface="Wingdings" panose="05000000000000000000" charset="0"/>
              <a:buChar char="§"/>
            </a:pPr>
            <a:endParaRPr lang="en-US" sz="2000"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 algn="l">
              <a:buFont typeface="Wingdings" panose="05000000000000000000" charset="0"/>
              <a:buChar char="§"/>
            </a:pPr>
            <a:r>
              <a:rPr lang="en-US" sz="2000">
                <a:latin typeface="Calibri" panose="020F0502020204030204" charset="0"/>
                <a:cs typeface="Calibri" panose="020F0502020204030204" charset="0"/>
              </a:rPr>
              <a:t>Computational cost of one iteration of </a:t>
            </a:r>
            <a:r>
              <a:rPr lang="en-US" sz="2000" b="1">
                <a:latin typeface="Calibri" panose="020F0502020204030204" charset="0"/>
                <a:cs typeface="Calibri" panose="020F0502020204030204" charset="0"/>
              </a:rPr>
              <a:t>CAMF-MFD</a:t>
            </a:r>
            <a:r>
              <a:rPr lang="en-US" sz="2000">
                <a:latin typeface="Calibri" panose="020F0502020204030204" charset="0"/>
                <a:cs typeface="Calibri" panose="020F0502020204030204" charset="0"/>
              </a:rPr>
              <a:t>: </a:t>
            </a:r>
            <a:endParaRPr lang="en-US" sz="2000">
              <a:latin typeface="Calibri" panose="020F0502020204030204" charset="0"/>
              <a:cs typeface="Calibri" panose="020F0502020204030204" charset="0"/>
            </a:endParaRPr>
          </a:p>
          <a:p>
            <a:pPr indent="0" algn="l">
              <a:buFont typeface="Wingdings" panose="05000000000000000000" charset="0"/>
              <a:buNone/>
            </a:pPr>
            <a:r>
              <a:rPr lang="en-US" sz="2000" b="1">
                <a:latin typeface="Calibri" panose="020F0502020204030204" charset="0"/>
                <a:cs typeface="Calibri" panose="020F0502020204030204" charset="0"/>
              </a:rPr>
              <a:t>      100 x CAMF-SFD</a:t>
            </a:r>
            <a:r>
              <a:rPr lang="en-US" sz="2000">
                <a:latin typeface="Calibri" panose="020F0502020204030204" charset="0"/>
                <a:cs typeface="Calibri" panose="020F0502020204030204" charset="0"/>
              </a:rPr>
              <a:t>.</a:t>
            </a:r>
            <a:endParaRPr lang="en-US" sz="2000"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 algn="l">
              <a:buFont typeface="Wingdings" panose="05000000000000000000" charset="0"/>
              <a:buChar char="§"/>
            </a:pPr>
            <a:endParaRPr lang="en-US" sz="2000"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 algn="l">
              <a:buFont typeface="Wingdings" panose="05000000000000000000" charset="0"/>
              <a:buChar char="§"/>
            </a:pPr>
            <a:r>
              <a:rPr lang="es-ES" altLang="en-US" sz="2000">
                <a:latin typeface="Calibri" panose="020F0502020204030204" charset="0"/>
                <a:cs typeface="Calibri" panose="020F0502020204030204" charset="0"/>
                <a:sym typeface="+mn-ea"/>
              </a:rPr>
              <a:t>E</a:t>
            </a:r>
            <a:r>
              <a:rPr lang="en-US" sz="2000">
                <a:latin typeface="Calibri" panose="020F0502020204030204" charset="0"/>
                <a:cs typeface="Calibri" panose="020F0502020204030204" charset="0"/>
                <a:sym typeface="+mn-ea"/>
              </a:rPr>
              <a:t>xecution time prohibitively expensive for large geo-databases.</a:t>
            </a:r>
            <a:endParaRPr lang="en-US" sz="2000">
              <a:latin typeface="Calibri" panose="020F0502020204030204" charset="0"/>
              <a:cs typeface="Calibri" panose="020F0502020204030204" charset="0"/>
            </a:endParaRPr>
          </a:p>
          <a:p>
            <a:pPr marL="342900" indent="-342900" algn="l">
              <a:buFont typeface="Wingdings" panose="05000000000000000000" charset="0"/>
              <a:buChar char="§"/>
            </a:pPr>
            <a:endParaRPr lang="en-US" sz="20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TextBox 24"/>
          <p:cNvSpPr txBox="1"/>
          <p:nvPr/>
        </p:nvSpPr>
        <p:spPr>
          <a:xfrm>
            <a:off x="-1058" y="709847"/>
            <a:ext cx="1219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s-ES" altLang="en-US" sz="24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Motivation</a:t>
            </a:r>
            <a:endParaRPr lang="es-ES" altLang="en-US" sz="2400" dirty="0">
              <a:latin typeface="Calibri" panose="020F0502020204030204" charset="0"/>
              <a:ea typeface="Cambria" panose="02040503050406030204" pitchFamily="18" charset="0"/>
              <a:cs typeface="Calibri" panose="020F0502020204030204" charset="0"/>
            </a:endParaRPr>
          </a:p>
        </p:txBody>
      </p:sp>
      <p:sp>
        <p:nvSpPr>
          <p:cNvPr id="12" name="Rounded Rectangle 11">
            <a:hlinkClick r:id="rId9" action="ppaction://hlinksldjump"/>
          </p:cNvPr>
          <p:cNvSpPr/>
          <p:nvPr/>
        </p:nvSpPr>
        <p:spPr>
          <a:xfrm>
            <a:off x="4435475" y="6461760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" name="TextBox 20">
            <a:hlinkClick r:id="rId9" action="ppaction://hlinksldjump"/>
          </p:cNvPr>
          <p:cNvSpPr txBox="1"/>
          <p:nvPr/>
        </p:nvSpPr>
        <p:spPr>
          <a:xfrm>
            <a:off x="4494530" y="6489065"/>
            <a:ext cx="127762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s-ES" altLang="en-US" sz="1300" b="1" dirty="0">
                <a:latin typeface="Calibri" panose="020F0502020204030204" charset="0"/>
                <a:cs typeface="Calibri" panose="020F0502020204030204" charset="0"/>
              </a:rPr>
              <a:t>Home</a:t>
            </a:r>
            <a:endParaRPr lang="es-ES" alt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6" name="Rounded Rectangle 15">
            <a:hlinkClick r:id="rId10" action="ppaction://hlinksldjump"/>
          </p:cNvPr>
          <p:cNvSpPr/>
          <p:nvPr/>
        </p:nvSpPr>
        <p:spPr>
          <a:xfrm>
            <a:off x="9130030" y="6451600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7" name="TextBox 20">
            <a:hlinkClick r:id="rId10" action="ppaction://hlinksldjump"/>
          </p:cNvPr>
          <p:cNvSpPr txBox="1"/>
          <p:nvPr/>
        </p:nvSpPr>
        <p:spPr>
          <a:xfrm>
            <a:off x="9206865" y="6478905"/>
            <a:ext cx="130302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latin typeface="Calibri" panose="020F0502020204030204" charset="0"/>
                <a:cs typeface="Calibri" panose="020F0502020204030204" charset="0"/>
              </a:rPr>
              <a:t>Implementation</a:t>
            </a:r>
            <a:endParaRPr 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" name="Rounded Rectangle 17">
            <a:hlinkClick r:id="rId11" action="ppaction://hlinksldjump"/>
          </p:cNvPr>
          <p:cNvSpPr/>
          <p:nvPr/>
        </p:nvSpPr>
        <p:spPr>
          <a:xfrm>
            <a:off x="10698480" y="6442075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9" name="TextBox 20">
            <a:hlinkClick r:id="rId11" action="ppaction://hlinksldjump"/>
          </p:cNvPr>
          <p:cNvSpPr txBox="1"/>
          <p:nvPr/>
        </p:nvSpPr>
        <p:spPr>
          <a:xfrm>
            <a:off x="10813415" y="6468110"/>
            <a:ext cx="123825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latin typeface="Calibri" panose="020F0502020204030204" charset="0"/>
                <a:cs typeface="Calibri" panose="020F0502020204030204" charset="0"/>
              </a:rPr>
              <a:t>Results</a:t>
            </a:r>
            <a:endParaRPr 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" name="Rectangles 61"/>
          <p:cNvSpPr/>
          <p:nvPr/>
        </p:nvSpPr>
        <p:spPr>
          <a:xfrm>
            <a:off x="-5715" y="6384925"/>
            <a:ext cx="12207240" cy="4895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40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73" name="Picture 72" descr="KULeuven-logo-20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4840" y="-215265"/>
            <a:ext cx="1088390" cy="968375"/>
          </a:xfrm>
          <a:prstGeom prst="rect">
            <a:avLst/>
          </a:prstGeom>
        </p:spPr>
      </p:pic>
      <p:pic>
        <p:nvPicPr>
          <p:cNvPr id="74" name="Picture 73" descr="Logotipo_UC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160" y="5080"/>
            <a:ext cx="1087120" cy="418465"/>
          </a:xfrm>
          <a:prstGeom prst="rect">
            <a:avLst/>
          </a:prstGeom>
        </p:spPr>
      </p:pic>
      <p:pic>
        <p:nvPicPr>
          <p:cNvPr id="75" name="Picture 74" descr="2023_04_EGU_G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930" y="4445"/>
            <a:ext cx="1525905" cy="50800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9130665" y="6451600"/>
            <a:ext cx="1456690" cy="3549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8" name="TextBox 20"/>
          <p:cNvSpPr txBox="1"/>
          <p:nvPr/>
        </p:nvSpPr>
        <p:spPr>
          <a:xfrm>
            <a:off x="9206865" y="6478905"/>
            <a:ext cx="130302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Implementation</a:t>
            </a:r>
            <a:endParaRPr lang="en-US" sz="13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0" y="1477010"/>
            <a:ext cx="8171815" cy="342773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4955540" y="5010150"/>
            <a:ext cx="699643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300">
                <a:latin typeface="Calibri" panose="020F0502020204030204" charset="0"/>
                <a:cs typeface="Calibri" panose="020F0502020204030204" charset="0"/>
              </a:rPr>
              <a:t>Figure. Representation of the parallel execution of the first iterations, using </a:t>
            </a:r>
            <a:r>
              <a:rPr lang="en-US" sz="1300" i="1">
                <a:latin typeface="Calibri" panose="020F0502020204030204" charset="0"/>
                <a:cs typeface="Calibri" panose="020F0502020204030204" charset="0"/>
              </a:rPr>
              <a:t>p</a:t>
            </a:r>
            <a:r>
              <a:rPr lang="en-US" sz="1300">
                <a:latin typeface="Calibri" panose="020F0502020204030204" charset="0"/>
                <a:cs typeface="Calibri" panose="020F0502020204030204" charset="0"/>
              </a:rPr>
              <a:t> threads and dynamic load balancing in A-CAMF.</a:t>
            </a:r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453390" y="1534160"/>
            <a:ext cx="33293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>
                <a:latin typeface="Calibri" panose="020F0502020204030204" charset="0"/>
                <a:cs typeface="Calibri" panose="020F0502020204030204" charset="0"/>
              </a:rPr>
              <a:t>In each iteration:</a:t>
            </a:r>
            <a:endParaRPr lang="en-US"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 algn="l">
              <a:buFont typeface="Wingdings" panose="05000000000000000000" charset="0"/>
              <a:buChar char="§"/>
            </a:pPr>
            <a:r>
              <a:rPr lang="en-US">
                <a:latin typeface="Calibri" panose="020F0502020204030204" charset="0"/>
                <a:cs typeface="Calibri" panose="020F0502020204030204" charset="0"/>
              </a:rPr>
              <a:t>Tentatively afforest each candidate cell.</a:t>
            </a:r>
            <a:endParaRPr lang="en-US">
              <a:latin typeface="Calibri" panose="020F0502020204030204" charset="0"/>
              <a:cs typeface="Calibri" panose="020F050202020403020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charset="0"/>
                <a:cs typeface="Calibri" panose="020F0502020204030204" charset="0"/>
              </a:rPr>
              <a:t>Independent calculations.</a:t>
            </a:r>
            <a:endParaRPr lang="en-US">
              <a:latin typeface="Calibri" panose="020F0502020204030204" charset="0"/>
              <a:cs typeface="Calibri" panose="020F050202020403020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 charset="0"/>
                <a:cs typeface="Calibri" panose="020F0502020204030204" charset="0"/>
              </a:rPr>
              <a:t>Can be done in parallel.</a:t>
            </a:r>
            <a:endParaRPr lang="en-US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453390" y="3241675"/>
            <a:ext cx="33293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Wingdings" panose="05000000000000000000" charset="0"/>
              <a:buChar char="§"/>
            </a:pPr>
            <a:r>
              <a:rPr lang="en-US">
                <a:latin typeface="Calibri" panose="020F0502020204030204" charset="0"/>
                <a:cs typeface="Calibri" panose="020F0502020204030204" charset="0"/>
              </a:rPr>
              <a:t>Open Multi-Processing (OpenMP) directives are used. </a:t>
            </a:r>
            <a:endParaRPr lang="en-US"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 algn="l">
              <a:buFont typeface="Wingdings" panose="05000000000000000000" charset="0"/>
              <a:buChar char="§"/>
            </a:pPr>
            <a:r>
              <a:rPr lang="en-US">
                <a:latin typeface="Calibri" panose="020F0502020204030204" charset="0"/>
                <a:cs typeface="Calibri" panose="020F0502020204030204" charset="0"/>
              </a:rPr>
              <a:t>Dynamic scheduling to minimize load imbalance.</a:t>
            </a:r>
            <a:endParaRPr lang="en-US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4" name="Rounded Rectangle 63">
            <a:hlinkClick r:id="rId5" action="ppaction://hlinksldjump"/>
          </p:cNvPr>
          <p:cNvSpPr/>
          <p:nvPr/>
        </p:nvSpPr>
        <p:spPr>
          <a:xfrm>
            <a:off x="6001385" y="6458585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2" name="TextBox 20">
            <a:hlinkClick r:id="rId5" action="ppaction://hlinksldjump"/>
          </p:cNvPr>
          <p:cNvSpPr txBox="1"/>
          <p:nvPr/>
        </p:nvSpPr>
        <p:spPr>
          <a:xfrm>
            <a:off x="6003290" y="6485890"/>
            <a:ext cx="134493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latin typeface="Calibri" panose="020F0502020204030204" charset="0"/>
                <a:cs typeface="Calibri" panose="020F0502020204030204" charset="0"/>
              </a:rPr>
              <a:t>Overview</a:t>
            </a:r>
            <a:endParaRPr 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7" name="Rounded Rectangle 146">
            <a:hlinkClick r:id="rId6" action="ppaction://hlinksldjump"/>
          </p:cNvPr>
          <p:cNvSpPr/>
          <p:nvPr/>
        </p:nvSpPr>
        <p:spPr>
          <a:xfrm>
            <a:off x="7566025" y="6458585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8" name="TextBox 20">
            <a:hlinkClick r:id="rId6" action="ppaction://hlinksldjump"/>
          </p:cNvPr>
          <p:cNvSpPr txBox="1"/>
          <p:nvPr/>
        </p:nvSpPr>
        <p:spPr>
          <a:xfrm>
            <a:off x="7625080" y="6485890"/>
            <a:ext cx="127762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latin typeface="Calibri" panose="020F0502020204030204" charset="0"/>
                <a:cs typeface="Calibri" panose="020F0502020204030204" charset="0"/>
              </a:rPr>
              <a:t>Motivation</a:t>
            </a:r>
            <a:endParaRPr 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TextBox 24"/>
          <p:cNvSpPr txBox="1"/>
          <p:nvPr/>
        </p:nvSpPr>
        <p:spPr>
          <a:xfrm>
            <a:off x="-1058" y="709847"/>
            <a:ext cx="1219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s-ES" sz="24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Implementation</a:t>
            </a:r>
            <a:endParaRPr lang="en-US" altLang="es-ES" sz="2400" dirty="0">
              <a:latin typeface="Calibri" panose="020F0502020204030204" charset="0"/>
              <a:ea typeface="Cambria" panose="02040503050406030204" pitchFamily="18" charset="0"/>
              <a:cs typeface="Calibri" panose="020F050202020403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6495" y="4563110"/>
            <a:ext cx="1632585" cy="1647190"/>
          </a:xfrm>
          <a:prstGeom prst="rect">
            <a:avLst/>
          </a:prstGeom>
        </p:spPr>
      </p:pic>
      <p:sp>
        <p:nvSpPr>
          <p:cNvPr id="153" name="Rounded Rectangle 152">
            <a:hlinkClick r:id="rId8" action="ppaction://hlinksldjump"/>
          </p:cNvPr>
          <p:cNvSpPr/>
          <p:nvPr/>
        </p:nvSpPr>
        <p:spPr>
          <a:xfrm>
            <a:off x="4435475" y="6461760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4" name="TextBox 20">
            <a:hlinkClick r:id="rId8" action="ppaction://hlinksldjump"/>
          </p:cNvPr>
          <p:cNvSpPr txBox="1"/>
          <p:nvPr/>
        </p:nvSpPr>
        <p:spPr>
          <a:xfrm>
            <a:off x="4494530" y="6489065"/>
            <a:ext cx="127762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s-ES" altLang="en-US" sz="1300" b="1" dirty="0">
                <a:latin typeface="Calibri" panose="020F0502020204030204" charset="0"/>
                <a:cs typeface="Calibri" panose="020F0502020204030204" charset="0"/>
              </a:rPr>
              <a:t>Home</a:t>
            </a:r>
            <a:endParaRPr lang="es-ES" alt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1" name="Rounded Rectangle 150">
            <a:hlinkClick r:id="rId9" action="ppaction://hlinksldjump"/>
          </p:cNvPr>
          <p:cNvSpPr/>
          <p:nvPr/>
        </p:nvSpPr>
        <p:spPr>
          <a:xfrm>
            <a:off x="10698480" y="6442075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2" name="TextBox 20">
            <a:hlinkClick r:id="rId9" action="ppaction://hlinksldjump"/>
          </p:cNvPr>
          <p:cNvSpPr txBox="1"/>
          <p:nvPr/>
        </p:nvSpPr>
        <p:spPr>
          <a:xfrm>
            <a:off x="10813415" y="6468110"/>
            <a:ext cx="123825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latin typeface="Calibri" panose="020F0502020204030204" charset="0"/>
                <a:cs typeface="Calibri" panose="020F0502020204030204" charset="0"/>
              </a:rPr>
              <a:t>Results</a:t>
            </a:r>
            <a:endParaRPr 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" name="Rectangles 61"/>
          <p:cNvSpPr/>
          <p:nvPr/>
        </p:nvSpPr>
        <p:spPr>
          <a:xfrm>
            <a:off x="-5715" y="6384925"/>
            <a:ext cx="12207240" cy="4895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40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73" name="Picture 72" descr="KULeuven-logo-20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4840" y="-215265"/>
            <a:ext cx="1088390" cy="968375"/>
          </a:xfrm>
          <a:prstGeom prst="rect">
            <a:avLst/>
          </a:prstGeom>
        </p:spPr>
      </p:pic>
      <p:pic>
        <p:nvPicPr>
          <p:cNvPr id="74" name="Picture 73" descr="Logotipo_UC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160" y="5080"/>
            <a:ext cx="1087120" cy="418465"/>
          </a:xfrm>
          <a:prstGeom prst="rect">
            <a:avLst/>
          </a:prstGeom>
        </p:spPr>
      </p:pic>
      <p:pic>
        <p:nvPicPr>
          <p:cNvPr id="75" name="Picture 74" descr="2023_04_EGU_G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930" y="4445"/>
            <a:ext cx="1525905" cy="50800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9130665" y="6451600"/>
            <a:ext cx="1456690" cy="3549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8" name="TextBox 20"/>
          <p:cNvSpPr txBox="1"/>
          <p:nvPr/>
        </p:nvSpPr>
        <p:spPr>
          <a:xfrm>
            <a:off x="9206865" y="6478905"/>
            <a:ext cx="130302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Implementation</a:t>
            </a:r>
            <a:endParaRPr lang="en-US" sz="13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836930" y="1903095"/>
            <a:ext cx="469773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Wingdings" panose="05000000000000000000" charset="0"/>
              <a:buNone/>
            </a:pPr>
            <a:r>
              <a:rPr lang="en-US" b="1">
                <a:latin typeface="Calibri" panose="020F0502020204030204" charset="0"/>
                <a:cs typeface="Calibri" panose="020F0502020204030204" charset="0"/>
              </a:rPr>
              <a:t>Selection of several cells per iteration:</a:t>
            </a:r>
            <a:endParaRPr lang="en-US"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 algn="l">
              <a:buFont typeface="Wingdings" panose="05000000000000000000" charset="0"/>
              <a:buChar char="§"/>
            </a:pPr>
            <a:endParaRPr lang="en-US"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 algn="l">
              <a:buFont typeface="Wingdings" panose="05000000000000000000" charset="0"/>
              <a:buChar char="§"/>
            </a:pPr>
            <a:r>
              <a:rPr lang="en-US">
                <a:latin typeface="Calibri" panose="020F0502020204030204" charset="0"/>
                <a:cs typeface="Calibri" panose="020F0502020204030204" charset="0"/>
              </a:rPr>
              <a:t>Spatial interaction: select one cell per iteration; re-compute ranking in every iteration.</a:t>
            </a:r>
            <a:endParaRPr lang="en-US"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 algn="l">
              <a:buFont typeface="Wingdings" panose="05000000000000000000" charset="0"/>
              <a:buChar char="§"/>
            </a:pPr>
            <a:endParaRPr lang="en-US"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 algn="l">
              <a:buFont typeface="Wingdings" panose="05000000000000000000" charset="0"/>
              <a:buChar char="§"/>
            </a:pPr>
            <a:r>
              <a:rPr lang="en-US">
                <a:latin typeface="Calibri" panose="020F0502020204030204" charset="0"/>
                <a:cs typeface="Calibri" panose="020F0502020204030204" charset="0"/>
              </a:rPr>
              <a:t>More than one cell with the</a:t>
            </a:r>
            <a:r>
              <a:rPr lang="es-ES" altLang="en-US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>
                <a:latin typeface="Calibri" panose="020F0502020204030204" charset="0"/>
                <a:cs typeface="Calibri" panose="020F0502020204030204" charset="0"/>
              </a:rPr>
              <a:t>same maximum </a:t>
            </a:r>
            <a:r>
              <a:rPr lang="en-US">
                <a:latin typeface="Calibri" panose="020F0502020204030204" charset="0"/>
                <a:cs typeface="Calibri" panose="020F0502020204030204" charset="0"/>
              </a:rPr>
              <a:t>reduction of sediment at the outlet, is exceptional.</a:t>
            </a:r>
            <a:endParaRPr lang="en-US"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 algn="l">
              <a:buFont typeface="Wingdings" panose="05000000000000000000" charset="0"/>
              <a:buChar char="§"/>
            </a:pPr>
            <a:endParaRPr lang="en-US"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 algn="l">
              <a:buFont typeface="Wingdings" panose="05000000000000000000" charset="0"/>
              <a:buChar char="§"/>
            </a:pPr>
            <a:r>
              <a:rPr lang="en-US">
                <a:latin typeface="Calibri" panose="020F0502020204030204" charset="0"/>
                <a:cs typeface="Calibri" panose="020F0502020204030204" charset="0"/>
                <a:sym typeface="+mn-ea"/>
              </a:rPr>
              <a:t>User-defined threshold to select several cells in an iteration.</a:t>
            </a:r>
            <a:endParaRPr lang="en-US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4" name="Rounded Rectangle 63">
            <a:hlinkClick r:id="rId4" action="ppaction://hlinksldjump"/>
          </p:cNvPr>
          <p:cNvSpPr/>
          <p:nvPr/>
        </p:nvSpPr>
        <p:spPr>
          <a:xfrm>
            <a:off x="6001385" y="6458585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2" name="TextBox 20">
            <a:hlinkClick r:id="rId4" action="ppaction://hlinksldjump"/>
          </p:cNvPr>
          <p:cNvSpPr txBox="1"/>
          <p:nvPr/>
        </p:nvSpPr>
        <p:spPr>
          <a:xfrm>
            <a:off x="6003290" y="6485890"/>
            <a:ext cx="134493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latin typeface="Calibri" panose="020F0502020204030204" charset="0"/>
                <a:cs typeface="Calibri" panose="020F0502020204030204" charset="0"/>
              </a:rPr>
              <a:t>Overview</a:t>
            </a:r>
            <a:endParaRPr 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TextBox 24"/>
          <p:cNvSpPr txBox="1"/>
          <p:nvPr/>
        </p:nvSpPr>
        <p:spPr>
          <a:xfrm>
            <a:off x="-1058" y="709847"/>
            <a:ext cx="1219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s-ES" sz="2400" dirty="0">
                <a:latin typeface="Calibri" panose="020F0502020204030204" charset="0"/>
                <a:ea typeface="Cambria" panose="02040503050406030204" pitchFamily="18" charset="0"/>
                <a:cs typeface="Calibri" panose="020F0502020204030204" charset="0"/>
              </a:rPr>
              <a:t>Implementation</a:t>
            </a:r>
            <a:endParaRPr lang="en-US" altLang="es-ES" sz="2400" dirty="0">
              <a:latin typeface="Calibri" panose="020F0502020204030204" charset="0"/>
              <a:ea typeface="Cambria" panose="02040503050406030204" pitchFamily="18" charset="0"/>
              <a:cs typeface="Calibri" panose="020F050202020403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3290" y="2048510"/>
            <a:ext cx="4943475" cy="3124200"/>
          </a:xfrm>
          <a:prstGeom prst="rect">
            <a:avLst/>
          </a:prstGeom>
        </p:spPr>
      </p:pic>
      <p:sp>
        <p:nvSpPr>
          <p:cNvPr id="153" name="Rounded Rectangle 152">
            <a:hlinkClick r:id="rId6" action="ppaction://hlinksldjump"/>
          </p:cNvPr>
          <p:cNvSpPr/>
          <p:nvPr/>
        </p:nvSpPr>
        <p:spPr>
          <a:xfrm>
            <a:off x="4435475" y="6461760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4" name="TextBox 20">
            <a:hlinkClick r:id="rId6" action="ppaction://hlinksldjump"/>
          </p:cNvPr>
          <p:cNvSpPr txBox="1"/>
          <p:nvPr/>
        </p:nvSpPr>
        <p:spPr>
          <a:xfrm>
            <a:off x="4494530" y="6489065"/>
            <a:ext cx="127762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s-ES" altLang="en-US" sz="1300" b="1" dirty="0">
                <a:latin typeface="Calibri" panose="020F0502020204030204" charset="0"/>
                <a:cs typeface="Calibri" panose="020F0502020204030204" charset="0"/>
              </a:rPr>
              <a:t>Home</a:t>
            </a:r>
            <a:endParaRPr lang="es-ES" alt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1" name="Rounded Rectangle 150">
            <a:hlinkClick r:id="rId7" action="ppaction://hlinksldjump"/>
          </p:cNvPr>
          <p:cNvSpPr/>
          <p:nvPr/>
        </p:nvSpPr>
        <p:spPr>
          <a:xfrm>
            <a:off x="10698480" y="6442075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2" name="TextBox 20">
            <a:hlinkClick r:id="rId7" action="ppaction://hlinksldjump"/>
          </p:cNvPr>
          <p:cNvSpPr txBox="1"/>
          <p:nvPr/>
        </p:nvSpPr>
        <p:spPr>
          <a:xfrm>
            <a:off x="10813415" y="6468110"/>
            <a:ext cx="123825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latin typeface="Calibri" panose="020F0502020204030204" charset="0"/>
                <a:cs typeface="Calibri" panose="020F0502020204030204" charset="0"/>
              </a:rPr>
              <a:t>Results</a:t>
            </a:r>
            <a:endParaRPr 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" name="Rounded Rectangle 9">
            <a:hlinkClick r:id="rId8" action="ppaction://hlinksldjump"/>
          </p:cNvPr>
          <p:cNvSpPr/>
          <p:nvPr/>
        </p:nvSpPr>
        <p:spPr>
          <a:xfrm>
            <a:off x="7566025" y="6458585"/>
            <a:ext cx="1456690" cy="35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2" name="TextBox 20">
            <a:hlinkClick r:id="rId8" action="ppaction://hlinksldjump"/>
          </p:cNvPr>
          <p:cNvSpPr txBox="1"/>
          <p:nvPr/>
        </p:nvSpPr>
        <p:spPr>
          <a:xfrm>
            <a:off x="7625080" y="6485890"/>
            <a:ext cx="127762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300" b="1" dirty="0">
                <a:latin typeface="Calibri" panose="020F0502020204030204" charset="0"/>
                <a:cs typeface="Calibri" panose="020F0502020204030204" charset="0"/>
              </a:rPr>
              <a:t>Motivation</a:t>
            </a:r>
            <a:endParaRPr lang="en-US" sz="1300" b="1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6880</Words>
  <Application>WPS Presentation</Application>
  <PresentationFormat>On-screen Show (4:3)</PresentationFormat>
  <Paragraphs>389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SimSun</vt:lpstr>
      <vt:lpstr>Wingdings</vt:lpstr>
      <vt:lpstr>Calibri</vt:lpstr>
      <vt:lpstr>Cambria</vt:lpstr>
      <vt:lpstr>Roboto</vt:lpstr>
      <vt:lpstr>Arial</vt:lpstr>
      <vt:lpstr>Verdana</vt:lpstr>
      <vt:lpstr>Wingdings</vt:lpstr>
      <vt:lpstr>Cambria Math</vt:lpstr>
      <vt:lpstr>MS Mincho</vt:lpstr>
      <vt:lpstr>ESRI AMFM Electric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Deckzi Solutions</dc:creator>
  <cp:lastModifiedBy>Grethell Castillo</cp:lastModifiedBy>
  <cp:revision>488</cp:revision>
  <dcterms:created xsi:type="dcterms:W3CDTF">2022-03-18T05:54:00Z</dcterms:created>
  <dcterms:modified xsi:type="dcterms:W3CDTF">2023-04-24T19:34:30Z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1A5310EAED6E40279C3F7629F2C4AA51</vt:lpwstr>
  </property>
  <property fmtid="{D5CDD505-2E9C-101B-9397-08002B2CF9AE}" pid="3" name="KSOProductBuildVer">
    <vt:lpwstr>1033-11.2.0.11536</vt:lpwstr>
  </property>
</Properties>
</file>