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335" userDrawn="1">
          <p15:clr>
            <a:srgbClr val="A4A3A4"/>
          </p15:clr>
        </p15:guide>
        <p15:guide id="3" pos="8988" userDrawn="1">
          <p15:clr>
            <a:srgbClr val="A4A3A4"/>
          </p15:clr>
        </p15:guide>
        <p15:guide id="4" pos="17999" userDrawn="1">
          <p15:clr>
            <a:srgbClr val="A4A3A4"/>
          </p15:clr>
        </p15:guide>
        <p15:guide id="5" orient="horz" pos="127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1373BA"/>
    <a:srgbClr val="3284BF"/>
    <a:srgbClr val="3283BF"/>
    <a:srgbClr val="FFC828"/>
    <a:srgbClr val="8BC7EA"/>
    <a:srgbClr val="FAFAFA"/>
    <a:srgbClr val="0054A6"/>
    <a:srgbClr val="5B84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27" autoAdjust="0"/>
    <p:restoredTop sz="95730" autoAdjust="0"/>
  </p:normalViewPr>
  <p:slideViewPr>
    <p:cSldViewPr snapToGrid="0" showGuides="1">
      <p:cViewPr varScale="1">
        <p:scale>
          <a:sx n="14" d="100"/>
          <a:sy n="14" d="100"/>
        </p:scale>
        <p:origin x="1602" y="66"/>
      </p:cViewPr>
      <p:guideLst>
        <p:guide orient="horz" pos="6335"/>
        <p:guide pos="8988"/>
        <p:guide pos="17999"/>
        <p:guide orient="horz" pos="1271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019CB8-FFFF-45FA-BD91-1CFFF860728F}" type="datetimeFigureOut">
              <a:rPr lang="en-GB" smtClean="0"/>
              <a:t>25/04/2023</a:t>
            </a:fld>
            <a:endParaRPr lang="en-GB"/>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CF1BEB-FC0D-42D0-BD4C-82D5175BA981}" type="slidenum">
              <a:rPr lang="en-GB" smtClean="0"/>
              <a:t>‹#›</a:t>
            </a:fld>
            <a:endParaRPr lang="en-GB"/>
          </a:p>
        </p:txBody>
      </p:sp>
    </p:spTree>
    <p:extLst>
      <p:ext uri="{BB962C8B-B14F-4D97-AF65-F5344CB8AC3E}">
        <p14:creationId xmlns:p14="http://schemas.microsoft.com/office/powerpoint/2010/main" val="146770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CF1BEB-FC0D-42D0-BD4C-82D5175BA981}" type="slidenum">
              <a:rPr lang="en-GB" smtClean="0"/>
              <a:t>1</a:t>
            </a:fld>
            <a:endParaRPr lang="en-GB"/>
          </a:p>
        </p:txBody>
      </p:sp>
    </p:spTree>
    <p:extLst>
      <p:ext uri="{BB962C8B-B14F-4D97-AF65-F5344CB8AC3E}">
        <p14:creationId xmlns:p14="http://schemas.microsoft.com/office/powerpoint/2010/main" val="730106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C3D1F1-7914-458A-AAD6-4B7F8B7C5CF9}"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296638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3D1F1-7914-458A-AAD6-4B7F8B7C5CF9}"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99029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3D1F1-7914-458A-AAD6-4B7F8B7C5CF9}"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1998477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3D1F1-7914-458A-AAD6-4B7F8B7C5CF9}"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282732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3D1F1-7914-458A-AAD6-4B7F8B7C5CF9}"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3869883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C3D1F1-7914-458A-AAD6-4B7F8B7C5CF9}"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299154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C3D1F1-7914-458A-AAD6-4B7F8B7C5CF9}" type="datetimeFigureOut">
              <a:rPr lang="en-US" smtClean="0"/>
              <a:t>4/25/2023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1752853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C3D1F1-7914-458A-AAD6-4B7F8B7C5CF9}" type="datetimeFigureOut">
              <a:rPr lang="en-US" smtClean="0"/>
              <a:t>4/25/2023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261197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3D1F1-7914-458A-AAD6-4B7F8B7C5CF9}" type="datetimeFigureOut">
              <a:rPr lang="en-US" smtClean="0"/>
              <a:t>4/25/2023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1849740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72C3D1F1-7914-458A-AAD6-4B7F8B7C5CF9}"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2924255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72C3D1F1-7914-458A-AAD6-4B7F8B7C5CF9}"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3590158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72C3D1F1-7914-458A-AAD6-4B7F8B7C5CF9}" type="datetimeFigureOut">
              <a:rPr lang="en-US" smtClean="0"/>
              <a:t>4/25/2023</a:t>
            </a:fld>
            <a:endParaRPr lang="en-US"/>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B035C8BC-C405-451A-9D50-F41DC4C35960}" type="slidenum">
              <a:rPr lang="en-US" smtClean="0"/>
              <a:t>‹#›</a:t>
            </a:fld>
            <a:endParaRPr lang="en-US"/>
          </a:p>
        </p:txBody>
      </p:sp>
    </p:spTree>
    <p:extLst>
      <p:ext uri="{BB962C8B-B14F-4D97-AF65-F5344CB8AC3E}">
        <p14:creationId xmlns:p14="http://schemas.microsoft.com/office/powerpoint/2010/main" val="15454012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515034" y="6349385"/>
            <a:ext cx="11773694" cy="21865431"/>
          </a:xfrm>
          <a:prstGeom prst="rect">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351"/>
          </a:p>
        </p:txBody>
      </p:sp>
      <p:sp>
        <p:nvSpPr>
          <p:cNvPr id="10" name="Rectangle 9"/>
          <p:cNvSpPr/>
          <p:nvPr/>
        </p:nvSpPr>
        <p:spPr>
          <a:xfrm>
            <a:off x="28970684" y="6349385"/>
            <a:ext cx="11773694" cy="21865431"/>
          </a:xfrm>
          <a:prstGeom prst="rect">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351"/>
          </a:p>
        </p:txBody>
      </p:sp>
      <p:pic>
        <p:nvPicPr>
          <p:cNvPr id="4" name="Picture 3">
            <a:extLst>
              <a:ext uri="{FF2B5EF4-FFF2-40B4-BE49-F238E27FC236}">
                <a16:creationId xmlns:a16="http://schemas.microsoft.com/office/drawing/2014/main" id="{C72C7378-F7E3-A254-88C8-21DF05E56BDF}"/>
              </a:ext>
            </a:extLst>
          </p:cNvPr>
          <p:cNvPicPr>
            <a:picLocks noChangeAspect="1"/>
          </p:cNvPicPr>
          <p:nvPr/>
        </p:nvPicPr>
        <p:blipFill rotWithShape="1">
          <a:blip r:embed="rId3"/>
          <a:srcRect r="34964"/>
          <a:stretch/>
        </p:blipFill>
        <p:spPr>
          <a:xfrm>
            <a:off x="1919587" y="702463"/>
            <a:ext cx="5631834" cy="2248361"/>
          </a:xfrm>
          <a:prstGeom prst="rect">
            <a:avLst/>
          </a:prstGeom>
        </p:spPr>
      </p:pic>
      <p:pic>
        <p:nvPicPr>
          <p:cNvPr id="5" name="Picture 4">
            <a:extLst>
              <a:ext uri="{FF2B5EF4-FFF2-40B4-BE49-F238E27FC236}">
                <a16:creationId xmlns:a16="http://schemas.microsoft.com/office/drawing/2014/main" id="{2511310B-0AF8-B269-AA60-7C628BA31AF4}"/>
              </a:ext>
            </a:extLst>
          </p:cNvPr>
          <p:cNvPicPr>
            <a:picLocks noChangeAspect="1"/>
          </p:cNvPicPr>
          <p:nvPr/>
        </p:nvPicPr>
        <p:blipFill rotWithShape="1">
          <a:blip r:embed="rId3"/>
          <a:srcRect l="65152" t="28969"/>
          <a:stretch/>
        </p:blipFill>
        <p:spPr>
          <a:xfrm>
            <a:off x="4140409" y="2942283"/>
            <a:ext cx="2736195" cy="1448027"/>
          </a:xfrm>
          <a:prstGeom prst="rect">
            <a:avLst/>
          </a:prstGeom>
        </p:spPr>
      </p:pic>
      <p:sp>
        <p:nvSpPr>
          <p:cNvPr id="47" name="Rectangle 2">
            <a:extLst>
              <a:ext uri="{FF2B5EF4-FFF2-40B4-BE49-F238E27FC236}">
                <a16:creationId xmlns:a16="http://schemas.microsoft.com/office/drawing/2014/main" id="{AFA46FD4-6B62-4BEF-A0C9-A907784AC6B9}"/>
              </a:ext>
            </a:extLst>
          </p:cNvPr>
          <p:cNvSpPr txBox="1">
            <a:spLocks noChangeArrowheads="1"/>
          </p:cNvSpPr>
          <p:nvPr/>
        </p:nvSpPr>
        <p:spPr>
          <a:xfrm>
            <a:off x="8937982" y="437626"/>
            <a:ext cx="30880220" cy="2428875"/>
          </a:xfrm>
          <a:prstGeom prst="rect">
            <a:avLst/>
          </a:prstGeom>
        </p:spPr>
        <p:txBody>
          <a:bodyPr vert="horz" lIns="91440" tIns="45720" rIns="91440" bIns="45720" rtlCol="0" anchor="b">
            <a:noAutofit/>
          </a:bodyPr>
          <a:lstStyle>
            <a:lvl1pPr algn="ctr" defTabSz="4036710" rtl="0" eaLnBrk="1" latinLnBrk="0" hangingPunct="1">
              <a:lnSpc>
                <a:spcPct val="90000"/>
              </a:lnSpc>
              <a:spcBef>
                <a:spcPct val="0"/>
              </a:spcBef>
              <a:buNone/>
              <a:defRPr sz="26488" kern="1200">
                <a:solidFill>
                  <a:schemeClr val="tx1"/>
                </a:solidFill>
                <a:latin typeface="+mj-lt"/>
                <a:ea typeface="+mj-ea"/>
                <a:cs typeface="+mj-cs"/>
              </a:defRPr>
            </a:lvl1pPr>
          </a:lstStyle>
          <a:p>
            <a:r>
              <a:rPr lang="en-US" altLang="zh-CN" sz="8000" b="1" dirty="0"/>
              <a:t>Afforestation with </a:t>
            </a:r>
            <a:r>
              <a:rPr lang="en-US" altLang="zh-CN" sz="8000" b="1" i="1" dirty="0"/>
              <a:t>Caragana </a:t>
            </a:r>
            <a:r>
              <a:rPr lang="en-US" altLang="zh-CN" sz="8000" b="1" i="1" dirty="0" err="1"/>
              <a:t>korshinskii</a:t>
            </a:r>
            <a:r>
              <a:rPr lang="en-US" altLang="zh-CN" sz="8000" b="1" dirty="0"/>
              <a:t> enhances the quantity and stability of soil organic carbon in the northern Loess Plateau, China</a:t>
            </a:r>
            <a:endParaRPr lang="zh-CN" altLang="en-US" sz="8000" dirty="0"/>
          </a:p>
        </p:txBody>
      </p:sp>
      <p:sp>
        <p:nvSpPr>
          <p:cNvPr id="48" name="Text Box 26">
            <a:extLst>
              <a:ext uri="{FF2B5EF4-FFF2-40B4-BE49-F238E27FC236}">
                <a16:creationId xmlns:a16="http://schemas.microsoft.com/office/drawing/2014/main" id="{53F770D4-EFE3-4BA0-B49D-02BAD7A4F236}"/>
              </a:ext>
            </a:extLst>
          </p:cNvPr>
          <p:cNvSpPr txBox="1">
            <a:spLocks noChangeArrowheads="1"/>
          </p:cNvSpPr>
          <p:nvPr/>
        </p:nvSpPr>
        <p:spPr bwMode="auto">
          <a:xfrm>
            <a:off x="9892154" y="2845622"/>
            <a:ext cx="29926048" cy="2154436"/>
          </a:xfrm>
          <a:prstGeom prst="rect">
            <a:avLst/>
          </a:prstGeom>
          <a:noFill/>
          <a:ln w="9525">
            <a:noFill/>
            <a:miter lim="800000"/>
            <a:headEnd/>
            <a:tailEnd/>
          </a:ln>
          <a:effectLst/>
        </p:spPr>
        <p:txBody>
          <a:bodyPr wrap="square">
            <a:spAutoFit/>
          </a:bodyPr>
          <a:lstStyle/>
          <a:p>
            <a:pPr algn="ctr" defTabSz="4310063" eaLnBrk="1" hangingPunct="1">
              <a:defRPr/>
            </a:pPr>
            <a:r>
              <a:rPr lang="en-US" altLang="zh-CN" sz="5400" dirty="0">
                <a:solidFill>
                  <a:srgbClr val="000099"/>
                </a:solidFill>
                <a:latin typeface="Arial" charset="0"/>
                <a:ea typeface="楷体_GB2312" pitchFamily="49" charset="-122"/>
              </a:rPr>
              <a:t>Chi Tianqi</a:t>
            </a:r>
            <a:r>
              <a:rPr lang="en-US" altLang="zh-CN" sz="5400" baseline="30000" dirty="0">
                <a:solidFill>
                  <a:srgbClr val="000099"/>
                </a:solidFill>
                <a:latin typeface="Arial" charset="0"/>
                <a:ea typeface="楷体_GB2312" pitchFamily="49" charset="-122"/>
              </a:rPr>
              <a:t>1</a:t>
            </a:r>
            <a:r>
              <a:rPr lang="en-US" altLang="zh-CN" sz="5400" dirty="0">
                <a:solidFill>
                  <a:srgbClr val="000099"/>
                </a:solidFill>
                <a:latin typeface="Arial" charset="0"/>
                <a:ea typeface="楷体_GB2312" pitchFamily="49" charset="-122"/>
              </a:rPr>
              <a:t>, Li Yangyang</a:t>
            </a:r>
            <a:r>
              <a:rPr lang="en-US" altLang="zh-CN" sz="5400" baseline="30000" dirty="0">
                <a:solidFill>
                  <a:srgbClr val="000099"/>
                </a:solidFill>
                <a:latin typeface="Arial" charset="0"/>
                <a:ea typeface="楷体_GB2312" pitchFamily="49" charset="-122"/>
              </a:rPr>
              <a:t>2</a:t>
            </a:r>
            <a:r>
              <a:rPr lang="en-US" altLang="zh-CN" sz="5400" dirty="0">
                <a:solidFill>
                  <a:srgbClr val="000099"/>
                </a:solidFill>
                <a:latin typeface="Arial" charset="0"/>
                <a:ea typeface="楷体_GB2312" pitchFamily="49" charset="-122"/>
              </a:rPr>
              <a:t>*, Zhang Xiaoping</a:t>
            </a:r>
            <a:r>
              <a:rPr lang="en-US" altLang="zh-CN" sz="5400" baseline="30000" dirty="0">
                <a:solidFill>
                  <a:srgbClr val="000099"/>
                </a:solidFill>
                <a:latin typeface="Arial" charset="0"/>
                <a:ea typeface="楷体_GB2312" pitchFamily="49" charset="-122"/>
              </a:rPr>
              <a:t>2</a:t>
            </a:r>
          </a:p>
          <a:p>
            <a:pPr marL="914400" indent="-914400" defTabSz="4310063" eaLnBrk="1" hangingPunct="1">
              <a:defRPr/>
            </a:pPr>
            <a:r>
              <a:rPr lang="en-US" altLang="zh-CN" sz="4000" dirty="0">
                <a:solidFill>
                  <a:srgbClr val="000099"/>
                </a:solidFill>
                <a:latin typeface="Arial" charset="0"/>
                <a:ea typeface="楷体_GB2312" pitchFamily="49" charset="-122"/>
              </a:rPr>
              <a:t>(</a:t>
            </a:r>
            <a:r>
              <a:rPr lang="en-US" altLang="zh-CN" sz="4000" i="1" dirty="0">
                <a:solidFill>
                  <a:srgbClr val="000099"/>
                </a:solidFill>
                <a:latin typeface="Arial" charset="0"/>
                <a:ea typeface="楷体_GB2312" pitchFamily="49" charset="-122"/>
              </a:rPr>
              <a:t>1 College of Forestry, Northwest A&amp;F University, </a:t>
            </a:r>
            <a:r>
              <a:rPr lang="en-US" altLang="zh-CN" sz="4000" i="1" dirty="0" err="1">
                <a:solidFill>
                  <a:srgbClr val="000099"/>
                </a:solidFill>
                <a:latin typeface="Arial" charset="0"/>
                <a:ea typeface="楷体_GB2312" pitchFamily="49" charset="-122"/>
              </a:rPr>
              <a:t>Yangling</a:t>
            </a:r>
            <a:r>
              <a:rPr lang="en-US" altLang="zh-CN" sz="4000" i="1" dirty="0">
                <a:solidFill>
                  <a:srgbClr val="000099"/>
                </a:solidFill>
                <a:latin typeface="Arial" charset="0"/>
                <a:ea typeface="楷体_GB2312" pitchFamily="49" charset="-122"/>
              </a:rPr>
              <a:t> Shaanxi 712100, China; 2 State Key Laboratory of Soil Erosion and </a:t>
            </a:r>
            <a:r>
              <a:rPr lang="en-US" altLang="zh-CN" sz="4000" i="1" dirty="0" err="1">
                <a:solidFill>
                  <a:srgbClr val="000099"/>
                </a:solidFill>
                <a:latin typeface="Arial" charset="0"/>
                <a:ea typeface="楷体_GB2312" pitchFamily="49" charset="-122"/>
              </a:rPr>
              <a:t>Dryland</a:t>
            </a:r>
            <a:r>
              <a:rPr lang="en-US" altLang="zh-CN" sz="4000" i="1" dirty="0">
                <a:solidFill>
                  <a:srgbClr val="000099"/>
                </a:solidFill>
                <a:latin typeface="Arial" charset="0"/>
                <a:ea typeface="楷体_GB2312" pitchFamily="49" charset="-122"/>
              </a:rPr>
              <a:t> Farming, Institute of Soil and Water Conservation, Northwest A&amp;F University, </a:t>
            </a:r>
            <a:r>
              <a:rPr lang="en-US" altLang="zh-CN" sz="4000" i="1" dirty="0" err="1">
                <a:solidFill>
                  <a:srgbClr val="000099"/>
                </a:solidFill>
                <a:latin typeface="Arial" charset="0"/>
                <a:ea typeface="楷体_GB2312" pitchFamily="49" charset="-122"/>
              </a:rPr>
              <a:t>Yangling</a:t>
            </a:r>
            <a:r>
              <a:rPr lang="en-US" altLang="zh-CN" sz="4000" i="1" dirty="0">
                <a:solidFill>
                  <a:srgbClr val="000099"/>
                </a:solidFill>
                <a:latin typeface="Arial" charset="0"/>
                <a:ea typeface="楷体_GB2312" pitchFamily="49" charset="-122"/>
              </a:rPr>
              <a:t> Shaanxi 712100, China</a:t>
            </a:r>
            <a:r>
              <a:rPr lang="en-US" altLang="zh-CN" sz="4000" dirty="0">
                <a:solidFill>
                  <a:srgbClr val="000099"/>
                </a:solidFill>
                <a:latin typeface="Arial" charset="0"/>
                <a:ea typeface="楷体_GB2312" pitchFamily="49" charset="-122"/>
              </a:rPr>
              <a:t>)</a:t>
            </a:r>
            <a:endParaRPr lang="zh-CN" altLang="en-US" sz="4000" dirty="0">
              <a:solidFill>
                <a:srgbClr val="000099"/>
              </a:solidFill>
              <a:latin typeface="Arial" charset="0"/>
              <a:ea typeface="楷体_GB2312" pitchFamily="49" charset="-122"/>
            </a:endParaRPr>
          </a:p>
        </p:txBody>
      </p:sp>
      <p:sp>
        <p:nvSpPr>
          <p:cNvPr id="49" name="Text Box 27">
            <a:extLst>
              <a:ext uri="{FF2B5EF4-FFF2-40B4-BE49-F238E27FC236}">
                <a16:creationId xmlns:a16="http://schemas.microsoft.com/office/drawing/2014/main" id="{392C15B6-C30C-40C4-98CD-E9B801A5E9E8}"/>
              </a:ext>
            </a:extLst>
          </p:cNvPr>
          <p:cNvSpPr txBox="1">
            <a:spLocks noChangeArrowheads="1"/>
          </p:cNvSpPr>
          <p:nvPr/>
        </p:nvSpPr>
        <p:spPr bwMode="auto">
          <a:xfrm>
            <a:off x="545359" y="5306405"/>
            <a:ext cx="41765538"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10063">
              <a:spcBef>
                <a:spcPct val="20000"/>
              </a:spcBef>
              <a:buChar char="•"/>
              <a:defRPr sz="15100">
                <a:solidFill>
                  <a:schemeClr val="tx1"/>
                </a:solidFill>
                <a:latin typeface="Arial" panose="020B0604020202020204" pitchFamily="34" charset="0"/>
                <a:ea typeface="宋体" panose="02010600030101010101" pitchFamily="2" charset="-122"/>
              </a:defRPr>
            </a:lvl1pPr>
            <a:lvl2pPr marL="742950" indent="-285750" defTabSz="4310063">
              <a:spcBef>
                <a:spcPct val="20000"/>
              </a:spcBef>
              <a:buChar char="–"/>
              <a:defRPr sz="13200">
                <a:solidFill>
                  <a:schemeClr val="tx1"/>
                </a:solidFill>
                <a:latin typeface="Arial" panose="020B0604020202020204" pitchFamily="34" charset="0"/>
                <a:ea typeface="宋体" panose="02010600030101010101" pitchFamily="2" charset="-122"/>
              </a:defRPr>
            </a:lvl2pPr>
            <a:lvl3pPr marL="1143000" indent="-228600" defTabSz="4310063">
              <a:spcBef>
                <a:spcPct val="20000"/>
              </a:spcBef>
              <a:buChar char="•"/>
              <a:defRPr sz="11300">
                <a:solidFill>
                  <a:schemeClr val="tx1"/>
                </a:solidFill>
                <a:latin typeface="Arial" panose="020B0604020202020204" pitchFamily="34" charset="0"/>
                <a:ea typeface="宋体" panose="02010600030101010101" pitchFamily="2" charset="-122"/>
              </a:defRPr>
            </a:lvl3pPr>
            <a:lvl4pPr marL="16002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4pPr>
            <a:lvl5pPr marL="20574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5pPr>
            <a:lvl6pPr marL="25146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6pPr>
            <a:lvl7pPr marL="29718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7pPr>
            <a:lvl8pPr marL="34290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8pPr>
            <a:lvl9pPr marL="38862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6000" b="1" dirty="0">
                <a:solidFill>
                  <a:srgbClr val="C00000"/>
                </a:solidFill>
                <a:ea typeface="楷体_GB2312" pitchFamily="49" charset="-122"/>
              </a:rPr>
              <a:t>      Backgrounds: </a:t>
            </a:r>
            <a:r>
              <a:rPr lang="en-US" altLang="zh-CN" sz="5400" dirty="0"/>
              <a:t>The northern Loess Plateau, China is an eco-environment fragile zone with the most serious soil and water loss in the world. Hence, soil face the direct threat of texture coarsening, fertility decline and loss of microbial biodiversity, etc. Selecting rational afforestation species will be beneficial for the maintenance and improvement of soil structure and function in this area. </a:t>
            </a:r>
            <a:r>
              <a:rPr lang="en-US" altLang="zh-CN" sz="5400" i="1" dirty="0" err="1"/>
              <a:t>Populus</a:t>
            </a:r>
            <a:r>
              <a:rPr lang="en-US" altLang="zh-CN" sz="5400" i="1" dirty="0"/>
              <a:t> </a:t>
            </a:r>
            <a:r>
              <a:rPr lang="en-US" altLang="zh-CN" sz="5400" i="1" dirty="0" err="1"/>
              <a:t>simoni</a:t>
            </a:r>
            <a:r>
              <a:rPr lang="en-US" altLang="zh-CN" sz="5400" i="1" dirty="0"/>
              <a:t> </a:t>
            </a:r>
            <a:r>
              <a:rPr lang="en-US" altLang="zh-CN" sz="5400" dirty="0"/>
              <a:t>(PS, tree), </a:t>
            </a:r>
            <a:r>
              <a:rPr lang="en-US" altLang="zh-CN" sz="5400" i="1" dirty="0"/>
              <a:t>Caragana </a:t>
            </a:r>
            <a:r>
              <a:rPr lang="en-US" altLang="zh-CN" sz="5400" i="1" dirty="0" err="1"/>
              <a:t>korshinskii</a:t>
            </a:r>
            <a:r>
              <a:rPr lang="en-US" altLang="zh-CN" sz="5400" i="1" dirty="0"/>
              <a:t> </a:t>
            </a:r>
            <a:r>
              <a:rPr lang="en-US" altLang="zh-CN" sz="5400" dirty="0"/>
              <a:t>(CK, shrub) and </a:t>
            </a:r>
            <a:r>
              <a:rPr lang="en-US" altLang="zh-CN" sz="5400" i="1" dirty="0"/>
              <a:t>Salix </a:t>
            </a:r>
            <a:r>
              <a:rPr lang="en-US" altLang="zh-CN" sz="5400" i="1" dirty="0" err="1"/>
              <a:t>psammophila</a:t>
            </a:r>
            <a:r>
              <a:rPr lang="en-US" altLang="zh-CN" sz="5400" i="1" dirty="0"/>
              <a:t> </a:t>
            </a:r>
            <a:r>
              <a:rPr lang="en-US" altLang="zh-CN" sz="5400" dirty="0"/>
              <a:t>(SP, shrub) are major perennial woody plants for afforestation in this region, but it is not clear how long-term plantation of these plants affect the quantity and stability of soil organic carbon (SOC) and whether the afforestation species are sustainable for soil resources. </a:t>
            </a:r>
            <a:r>
              <a:rPr lang="en-US" altLang="zh-CN" sz="5400" b="1" dirty="0">
                <a:latin typeface="楷体_GB2312" pitchFamily="49" charset="-122"/>
                <a:ea typeface="楷体_GB2312" pitchFamily="49" charset="-122"/>
              </a:rPr>
              <a:t>    </a:t>
            </a:r>
            <a:endParaRPr lang="zh-CN" altLang="en-US" sz="5400" dirty="0"/>
          </a:p>
        </p:txBody>
      </p:sp>
      <p:pic>
        <p:nvPicPr>
          <p:cNvPr id="50" name="图片 28" descr="fig1.TIF">
            <a:extLst>
              <a:ext uri="{FF2B5EF4-FFF2-40B4-BE49-F238E27FC236}">
                <a16:creationId xmlns:a16="http://schemas.microsoft.com/office/drawing/2014/main" id="{C23F032E-D5E9-490B-BF27-0E1E43402735}"/>
              </a:ext>
            </a:extLst>
          </p:cNvPr>
          <p:cNvPicPr>
            <a:picLocks noChangeAspect="1"/>
          </p:cNvPicPr>
          <p:nvPr/>
        </p:nvPicPr>
        <p:blipFill>
          <a:blip r:embed="rId4">
            <a:extLst>
              <a:ext uri="{28A0092B-C50C-407E-A947-70E740481C1C}">
                <a14:useLocalDpi xmlns:a14="http://schemas.microsoft.com/office/drawing/2010/main" val="0"/>
              </a:ext>
            </a:extLst>
          </a:blip>
          <a:srcRect l="13994" t="32706" r="31277" b="30032"/>
          <a:stretch>
            <a:fillRect/>
          </a:stretch>
        </p:blipFill>
        <p:spPr bwMode="auto">
          <a:xfrm>
            <a:off x="666675" y="12579623"/>
            <a:ext cx="9867916" cy="750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Text Box 45">
            <a:extLst>
              <a:ext uri="{FF2B5EF4-FFF2-40B4-BE49-F238E27FC236}">
                <a16:creationId xmlns:a16="http://schemas.microsoft.com/office/drawing/2014/main" id="{2493391B-1432-42FF-94D1-73B454ABAFD5}"/>
              </a:ext>
            </a:extLst>
          </p:cNvPr>
          <p:cNvSpPr txBox="1">
            <a:spLocks noChangeArrowheads="1"/>
          </p:cNvSpPr>
          <p:nvPr/>
        </p:nvSpPr>
        <p:spPr bwMode="auto">
          <a:xfrm>
            <a:off x="509721" y="20141092"/>
            <a:ext cx="132064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310063">
              <a:spcBef>
                <a:spcPct val="20000"/>
              </a:spcBef>
              <a:buChar char="•"/>
              <a:defRPr sz="15100">
                <a:solidFill>
                  <a:schemeClr val="tx1"/>
                </a:solidFill>
                <a:latin typeface="Arial" panose="020B0604020202020204" pitchFamily="34" charset="0"/>
                <a:ea typeface="宋体" panose="02010600030101010101" pitchFamily="2" charset="-122"/>
              </a:defRPr>
            </a:lvl1pPr>
            <a:lvl2pPr marL="742950" indent="-285750" defTabSz="4310063">
              <a:spcBef>
                <a:spcPct val="20000"/>
              </a:spcBef>
              <a:buChar char="–"/>
              <a:defRPr sz="13200">
                <a:solidFill>
                  <a:schemeClr val="tx1"/>
                </a:solidFill>
                <a:latin typeface="Arial" panose="020B0604020202020204" pitchFamily="34" charset="0"/>
                <a:ea typeface="宋体" panose="02010600030101010101" pitchFamily="2" charset="-122"/>
              </a:defRPr>
            </a:lvl2pPr>
            <a:lvl3pPr marL="1143000" indent="-228600" defTabSz="4310063">
              <a:spcBef>
                <a:spcPct val="20000"/>
              </a:spcBef>
              <a:buChar char="•"/>
              <a:defRPr sz="11300">
                <a:solidFill>
                  <a:schemeClr val="tx1"/>
                </a:solidFill>
                <a:latin typeface="Arial" panose="020B0604020202020204" pitchFamily="34" charset="0"/>
                <a:ea typeface="宋体" panose="02010600030101010101" pitchFamily="2" charset="-122"/>
              </a:defRPr>
            </a:lvl3pPr>
            <a:lvl4pPr marL="16002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4pPr>
            <a:lvl5pPr marL="20574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5pPr>
            <a:lvl6pPr marL="25146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6pPr>
            <a:lvl7pPr marL="29718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7pPr>
            <a:lvl8pPr marL="34290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8pPr>
            <a:lvl9pPr marL="38862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4000" b="1" dirty="0">
                <a:solidFill>
                  <a:srgbClr val="3333FF"/>
                </a:solidFill>
                <a:ea typeface="仿宋_GB2312" pitchFamily="49" charset="-122"/>
              </a:rPr>
              <a:t>Fig.1  SOC content in two soil depths of three stands </a:t>
            </a:r>
            <a:endParaRPr lang="zh-CN" altLang="en-US" sz="4000" b="1" dirty="0">
              <a:solidFill>
                <a:srgbClr val="3333FF"/>
              </a:solidFill>
              <a:ea typeface="仿宋_GB2312" pitchFamily="49" charset="-122"/>
            </a:endParaRPr>
          </a:p>
        </p:txBody>
      </p:sp>
      <p:pic>
        <p:nvPicPr>
          <p:cNvPr id="53" name="图片 35" descr="fig2.TIF">
            <a:extLst>
              <a:ext uri="{FF2B5EF4-FFF2-40B4-BE49-F238E27FC236}">
                <a16:creationId xmlns:a16="http://schemas.microsoft.com/office/drawing/2014/main" id="{097F8DE2-3230-4F5F-8FA2-BCB03DAF45A4}"/>
              </a:ext>
            </a:extLst>
          </p:cNvPr>
          <p:cNvPicPr>
            <a:picLocks noChangeAspect="1"/>
          </p:cNvPicPr>
          <p:nvPr/>
        </p:nvPicPr>
        <p:blipFill>
          <a:blip r:embed="rId5">
            <a:extLst>
              <a:ext uri="{28A0092B-C50C-407E-A947-70E740481C1C}">
                <a14:useLocalDpi xmlns:a14="http://schemas.microsoft.com/office/drawing/2010/main" val="0"/>
              </a:ext>
            </a:extLst>
          </a:blip>
          <a:srcRect t="35909" r="31084" b="31955"/>
          <a:stretch>
            <a:fillRect/>
          </a:stretch>
        </p:blipFill>
        <p:spPr bwMode="auto">
          <a:xfrm>
            <a:off x="-203358" y="21081160"/>
            <a:ext cx="7805334" cy="7329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图片 34" descr="fig3.TIF">
            <a:extLst>
              <a:ext uri="{FF2B5EF4-FFF2-40B4-BE49-F238E27FC236}">
                <a16:creationId xmlns:a16="http://schemas.microsoft.com/office/drawing/2014/main" id="{74F5E7E8-BBC9-4332-B847-6CD288ACEC79}"/>
              </a:ext>
            </a:extLst>
          </p:cNvPr>
          <p:cNvPicPr>
            <a:picLocks noChangeAspect="1"/>
          </p:cNvPicPr>
          <p:nvPr/>
        </p:nvPicPr>
        <p:blipFill>
          <a:blip r:embed="rId6">
            <a:extLst>
              <a:ext uri="{28A0092B-C50C-407E-A947-70E740481C1C}">
                <a14:useLocalDpi xmlns:a14="http://schemas.microsoft.com/office/drawing/2010/main" val="0"/>
              </a:ext>
            </a:extLst>
          </a:blip>
          <a:srcRect l="24461" t="34628" r="18788" b="32623"/>
          <a:stretch>
            <a:fillRect/>
          </a:stretch>
        </p:blipFill>
        <p:spPr bwMode="auto">
          <a:xfrm>
            <a:off x="7715781" y="20904516"/>
            <a:ext cx="7874359" cy="7544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Text Box 46">
            <a:extLst>
              <a:ext uri="{FF2B5EF4-FFF2-40B4-BE49-F238E27FC236}">
                <a16:creationId xmlns:a16="http://schemas.microsoft.com/office/drawing/2014/main" id="{B1C2D726-4C33-4CAB-9E79-4A4C0B3986D0}"/>
              </a:ext>
            </a:extLst>
          </p:cNvPr>
          <p:cNvSpPr txBox="1">
            <a:spLocks noChangeArrowheads="1"/>
          </p:cNvSpPr>
          <p:nvPr/>
        </p:nvSpPr>
        <p:spPr bwMode="auto">
          <a:xfrm>
            <a:off x="412191" y="28601428"/>
            <a:ext cx="1510284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10063">
              <a:spcBef>
                <a:spcPct val="20000"/>
              </a:spcBef>
              <a:buChar char="•"/>
              <a:defRPr sz="15100">
                <a:solidFill>
                  <a:schemeClr val="tx1"/>
                </a:solidFill>
                <a:latin typeface="Arial" panose="020B0604020202020204" pitchFamily="34" charset="0"/>
                <a:ea typeface="宋体" panose="02010600030101010101" pitchFamily="2" charset="-122"/>
              </a:defRPr>
            </a:lvl1pPr>
            <a:lvl2pPr marL="742950" indent="-285750" defTabSz="4310063">
              <a:spcBef>
                <a:spcPct val="20000"/>
              </a:spcBef>
              <a:buChar char="–"/>
              <a:defRPr sz="13200">
                <a:solidFill>
                  <a:schemeClr val="tx1"/>
                </a:solidFill>
                <a:latin typeface="Arial" panose="020B0604020202020204" pitchFamily="34" charset="0"/>
                <a:ea typeface="宋体" panose="02010600030101010101" pitchFamily="2" charset="-122"/>
              </a:defRPr>
            </a:lvl2pPr>
            <a:lvl3pPr marL="1143000" indent="-228600" defTabSz="4310063">
              <a:spcBef>
                <a:spcPct val="20000"/>
              </a:spcBef>
              <a:buChar char="•"/>
              <a:defRPr sz="11300">
                <a:solidFill>
                  <a:schemeClr val="tx1"/>
                </a:solidFill>
                <a:latin typeface="Arial" panose="020B0604020202020204" pitchFamily="34" charset="0"/>
                <a:ea typeface="宋体" panose="02010600030101010101" pitchFamily="2" charset="-122"/>
              </a:defRPr>
            </a:lvl3pPr>
            <a:lvl4pPr marL="16002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4pPr>
            <a:lvl5pPr marL="20574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5pPr>
            <a:lvl6pPr marL="25146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6pPr>
            <a:lvl7pPr marL="29718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7pPr>
            <a:lvl8pPr marL="34290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8pPr>
            <a:lvl9pPr marL="38862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dirty="0">
                <a:solidFill>
                  <a:srgbClr val="3333FF"/>
                </a:solidFill>
                <a:ea typeface="仿宋_GB2312" pitchFamily="49" charset="-122"/>
              </a:rPr>
              <a:t>Fig.2 The mass distribution of soil aggregates and </a:t>
            </a:r>
            <a:r>
              <a:rPr lang="en-US" altLang="zh-CN" sz="4000" b="1" dirty="0" err="1">
                <a:solidFill>
                  <a:srgbClr val="3333FF"/>
                </a:solidFill>
                <a:ea typeface="仿宋_GB2312" pitchFamily="49" charset="-122"/>
              </a:rPr>
              <a:t>silt+clay</a:t>
            </a:r>
            <a:r>
              <a:rPr lang="en-US" altLang="zh-CN" sz="4000" b="1" dirty="0">
                <a:solidFill>
                  <a:srgbClr val="3333FF"/>
                </a:solidFill>
                <a:ea typeface="仿宋_GB2312" pitchFamily="49" charset="-122"/>
              </a:rPr>
              <a:t> (a) and mean weight diameter of the soils (b)</a:t>
            </a:r>
            <a:endParaRPr lang="zh-CN" altLang="en-US" sz="4000" b="1" dirty="0">
              <a:solidFill>
                <a:srgbClr val="3333FF"/>
              </a:solidFill>
              <a:ea typeface="仿宋_GB2312" pitchFamily="49" charset="-122"/>
            </a:endParaRPr>
          </a:p>
        </p:txBody>
      </p:sp>
      <p:pic>
        <p:nvPicPr>
          <p:cNvPr id="65" name="图片 1">
            <a:extLst>
              <a:ext uri="{FF2B5EF4-FFF2-40B4-BE49-F238E27FC236}">
                <a16:creationId xmlns:a16="http://schemas.microsoft.com/office/drawing/2014/main" id="{DDCA8928-7ED8-4B55-899C-58526950A08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4129" r="3859"/>
          <a:stretch>
            <a:fillRect/>
          </a:stretch>
        </p:blipFill>
        <p:spPr bwMode="auto">
          <a:xfrm>
            <a:off x="16099670" y="10376191"/>
            <a:ext cx="11012531" cy="12294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矩形 16">
            <a:extLst>
              <a:ext uri="{FF2B5EF4-FFF2-40B4-BE49-F238E27FC236}">
                <a16:creationId xmlns:a16="http://schemas.microsoft.com/office/drawing/2014/main" id="{F35F18E6-C201-4A9E-B12D-7DCFA5CD833E}"/>
              </a:ext>
            </a:extLst>
          </p:cNvPr>
          <p:cNvSpPr/>
          <p:nvPr/>
        </p:nvSpPr>
        <p:spPr>
          <a:xfrm>
            <a:off x="-589818" y="10442894"/>
            <a:ext cx="23472802" cy="1846659"/>
          </a:xfrm>
          <a:prstGeom prst="rect">
            <a:avLst/>
          </a:prstGeom>
        </p:spPr>
        <p:txBody>
          <a:bodyPr wrap="square">
            <a:spAutoFit/>
          </a:bodyPr>
          <a:lstStyle/>
          <a:p>
            <a:pPr>
              <a:spcBef>
                <a:spcPct val="0"/>
              </a:spcBef>
            </a:pPr>
            <a:r>
              <a:rPr lang="en-US" altLang="zh-CN" sz="5400" b="1" dirty="0">
                <a:solidFill>
                  <a:srgbClr val="C00000"/>
                </a:solidFill>
                <a:latin typeface="Arial" panose="020B0604020202020204" pitchFamily="34" charset="0"/>
                <a:ea typeface="楷体_GB2312" pitchFamily="49" charset="-122"/>
                <a:cs typeface="Arial" panose="020B0604020202020204" pitchFamily="34" charset="0"/>
              </a:rPr>
              <a:t>      </a:t>
            </a:r>
            <a:r>
              <a:rPr lang="en-US" altLang="zh-CN" sz="6000" b="1" dirty="0">
                <a:solidFill>
                  <a:srgbClr val="C00000"/>
                </a:solidFill>
                <a:latin typeface="Arial" panose="020B0604020202020204" pitchFamily="34" charset="0"/>
                <a:ea typeface="楷体_GB2312" pitchFamily="49" charset="-122"/>
              </a:rPr>
              <a:t>Methods: </a:t>
            </a:r>
            <a:r>
              <a:rPr lang="en-US" altLang="zh-CN" sz="5400" dirty="0">
                <a:solidFill>
                  <a:srgbClr val="000099"/>
                </a:solidFill>
                <a:latin typeface="Arial" panose="020B0604020202020204" pitchFamily="34" charset="0"/>
                <a:cs typeface="Arial" panose="020B0604020202020204" pitchFamily="34" charset="0"/>
              </a:rPr>
              <a:t>Wet sieving method </a:t>
            </a:r>
            <a:r>
              <a:rPr lang="en-US" altLang="zh-CN" sz="5400" dirty="0">
                <a:latin typeface="Arial" panose="020B0604020202020204" pitchFamily="34" charset="0"/>
                <a:cs typeface="Arial" panose="020B0604020202020204" pitchFamily="34" charset="0"/>
              </a:rPr>
              <a:t>(Aggregates), </a:t>
            </a:r>
          </a:p>
          <a:p>
            <a:pPr>
              <a:spcBef>
                <a:spcPct val="0"/>
              </a:spcBef>
            </a:pPr>
            <a:r>
              <a:rPr lang="en-US" altLang="zh-CN" sz="5400" dirty="0">
                <a:solidFill>
                  <a:srgbClr val="000099"/>
                </a:solidFill>
                <a:latin typeface="Arial" panose="020B0604020202020204" pitchFamily="34" charset="0"/>
                <a:cs typeface="Arial" panose="020B0604020202020204" pitchFamily="34" charset="0"/>
              </a:rPr>
              <a:t>             </a:t>
            </a:r>
            <a:r>
              <a:rPr lang="en-US" altLang="zh-CN" sz="5400" dirty="0" err="1">
                <a:solidFill>
                  <a:srgbClr val="000099"/>
                </a:solidFill>
                <a:latin typeface="Arial" panose="020B0604020202020204" pitchFamily="34" charset="0"/>
                <a:cs typeface="Arial" panose="020B0604020202020204" pitchFamily="34" charset="0"/>
              </a:rPr>
              <a:t>physico</a:t>
            </a:r>
            <a:r>
              <a:rPr lang="en-US" altLang="zh-CN" sz="5400" dirty="0">
                <a:solidFill>
                  <a:srgbClr val="000099"/>
                </a:solidFill>
                <a:latin typeface="Arial" panose="020B0604020202020204" pitchFamily="34" charset="0"/>
                <a:cs typeface="Arial" panose="020B0604020202020204" pitchFamily="34" charset="0"/>
              </a:rPr>
              <a:t>-chemical methods </a:t>
            </a:r>
            <a:r>
              <a:rPr lang="en-US" altLang="zh-CN" sz="5400" dirty="0">
                <a:latin typeface="Arial" panose="020B0604020202020204" pitchFamily="34" charset="0"/>
                <a:cs typeface="Arial" panose="020B0604020202020204" pitchFamily="34" charset="0"/>
              </a:rPr>
              <a:t>(OC fractions)</a:t>
            </a:r>
            <a:endParaRPr lang="zh-CN" altLang="en-US" sz="5400" dirty="0">
              <a:latin typeface="Arial" panose="020B0604020202020204" pitchFamily="34" charset="0"/>
              <a:cs typeface="Arial" panose="020B0604020202020204" pitchFamily="34" charset="0"/>
            </a:endParaRPr>
          </a:p>
        </p:txBody>
      </p:sp>
      <p:sp>
        <p:nvSpPr>
          <p:cNvPr id="66" name="Text Box 45">
            <a:extLst>
              <a:ext uri="{FF2B5EF4-FFF2-40B4-BE49-F238E27FC236}">
                <a16:creationId xmlns:a16="http://schemas.microsoft.com/office/drawing/2014/main" id="{85CD6730-64C5-4036-A749-760D42ED4F55}"/>
              </a:ext>
            </a:extLst>
          </p:cNvPr>
          <p:cNvSpPr txBox="1">
            <a:spLocks noChangeArrowheads="1"/>
          </p:cNvSpPr>
          <p:nvPr/>
        </p:nvSpPr>
        <p:spPr bwMode="auto">
          <a:xfrm>
            <a:off x="10772755" y="13708922"/>
            <a:ext cx="56451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10063">
              <a:spcBef>
                <a:spcPct val="20000"/>
              </a:spcBef>
              <a:buChar char="•"/>
              <a:defRPr sz="15100">
                <a:solidFill>
                  <a:schemeClr val="tx1"/>
                </a:solidFill>
                <a:latin typeface="Arial" panose="020B0604020202020204" pitchFamily="34" charset="0"/>
                <a:ea typeface="宋体" panose="02010600030101010101" pitchFamily="2" charset="-122"/>
              </a:defRPr>
            </a:lvl1pPr>
            <a:lvl2pPr marL="742950" indent="-285750" defTabSz="4310063">
              <a:spcBef>
                <a:spcPct val="20000"/>
              </a:spcBef>
              <a:buChar char="–"/>
              <a:defRPr sz="13200">
                <a:solidFill>
                  <a:schemeClr val="tx1"/>
                </a:solidFill>
                <a:latin typeface="Arial" panose="020B0604020202020204" pitchFamily="34" charset="0"/>
                <a:ea typeface="宋体" panose="02010600030101010101" pitchFamily="2" charset="-122"/>
              </a:defRPr>
            </a:lvl2pPr>
            <a:lvl3pPr marL="1143000" indent="-228600" defTabSz="4310063">
              <a:spcBef>
                <a:spcPct val="20000"/>
              </a:spcBef>
              <a:buChar char="•"/>
              <a:defRPr sz="11300">
                <a:solidFill>
                  <a:schemeClr val="tx1"/>
                </a:solidFill>
                <a:latin typeface="Arial" panose="020B0604020202020204" pitchFamily="34" charset="0"/>
                <a:ea typeface="宋体" panose="02010600030101010101" pitchFamily="2" charset="-122"/>
              </a:defRPr>
            </a:lvl3pPr>
            <a:lvl4pPr marL="16002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4pPr>
            <a:lvl5pPr marL="20574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5pPr>
            <a:lvl6pPr marL="25146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6pPr>
            <a:lvl7pPr marL="29718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7pPr>
            <a:lvl8pPr marL="34290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8pPr>
            <a:lvl9pPr marL="38862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4000" b="1" dirty="0">
                <a:solidFill>
                  <a:srgbClr val="3333FF"/>
                </a:solidFill>
                <a:ea typeface="仿宋_GB2312" pitchFamily="49" charset="-122"/>
              </a:rPr>
              <a:t>Fig.3 Concentration of </a:t>
            </a:r>
            <a:r>
              <a:rPr lang="en-US" altLang="zh-CN" sz="4000" b="1" dirty="0" err="1">
                <a:solidFill>
                  <a:srgbClr val="3333FF"/>
                </a:solidFill>
                <a:ea typeface="仿宋_GB2312" pitchFamily="49" charset="-122"/>
              </a:rPr>
              <a:t>cPOC</a:t>
            </a:r>
            <a:r>
              <a:rPr lang="en-US" altLang="zh-CN" sz="4000" b="1" dirty="0">
                <a:solidFill>
                  <a:srgbClr val="3333FF"/>
                </a:solidFill>
                <a:ea typeface="仿宋_GB2312" pitchFamily="49" charset="-122"/>
              </a:rPr>
              <a:t>, </a:t>
            </a:r>
            <a:r>
              <a:rPr lang="en-US" altLang="zh-CN" sz="4000" b="1" dirty="0" err="1">
                <a:solidFill>
                  <a:srgbClr val="3333FF"/>
                </a:solidFill>
                <a:ea typeface="仿宋_GB2312" pitchFamily="49" charset="-122"/>
              </a:rPr>
              <a:t>fPOC</a:t>
            </a:r>
            <a:r>
              <a:rPr lang="en-US" altLang="zh-CN" sz="4000" b="1" dirty="0">
                <a:solidFill>
                  <a:srgbClr val="3333FF"/>
                </a:solidFill>
                <a:ea typeface="仿宋_GB2312" pitchFamily="49" charset="-122"/>
              </a:rPr>
              <a:t>, </a:t>
            </a:r>
            <a:r>
              <a:rPr lang="en-US" altLang="zh-CN" sz="4000" b="1" dirty="0" err="1">
                <a:solidFill>
                  <a:srgbClr val="3333FF"/>
                </a:solidFill>
                <a:ea typeface="仿宋_GB2312" pitchFamily="49" charset="-122"/>
              </a:rPr>
              <a:t>iPOC</a:t>
            </a:r>
            <a:r>
              <a:rPr lang="en-US" altLang="zh-CN" sz="4000" b="1" dirty="0">
                <a:solidFill>
                  <a:srgbClr val="3333FF"/>
                </a:solidFill>
                <a:ea typeface="仿宋_GB2312" pitchFamily="49" charset="-122"/>
              </a:rPr>
              <a:t> and  MOC for large macroaggregate (a), small macroaggregate</a:t>
            </a:r>
          </a:p>
          <a:p>
            <a:pPr eaLnBrk="1" hangingPunct="1">
              <a:spcBef>
                <a:spcPct val="0"/>
              </a:spcBef>
              <a:buFontTx/>
              <a:buNone/>
            </a:pPr>
            <a:r>
              <a:rPr lang="en-US" altLang="zh-CN" sz="4000" b="1" dirty="0">
                <a:solidFill>
                  <a:srgbClr val="3333FF"/>
                </a:solidFill>
                <a:ea typeface="仿宋_GB2312" pitchFamily="49" charset="-122"/>
              </a:rPr>
              <a:t> (b)  and free microaggregate (c)</a:t>
            </a:r>
            <a:endParaRPr lang="zh-CN" altLang="en-US" sz="4000" b="1" dirty="0">
              <a:solidFill>
                <a:srgbClr val="3333FF"/>
              </a:solidFill>
              <a:ea typeface="仿宋_GB2312" pitchFamily="49" charset="-122"/>
            </a:endParaRPr>
          </a:p>
        </p:txBody>
      </p:sp>
      <p:pic>
        <p:nvPicPr>
          <p:cNvPr id="67" name="图片 2">
            <a:extLst>
              <a:ext uri="{FF2B5EF4-FFF2-40B4-BE49-F238E27FC236}">
                <a16:creationId xmlns:a16="http://schemas.microsoft.com/office/drawing/2014/main" id="{BDD12305-D8A9-4636-82A5-BF9D8CD9AD2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243901" y="9751337"/>
            <a:ext cx="7155956" cy="621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图片 3">
            <a:extLst>
              <a:ext uri="{FF2B5EF4-FFF2-40B4-BE49-F238E27FC236}">
                <a16:creationId xmlns:a16="http://schemas.microsoft.com/office/drawing/2014/main" id="{FCDFF6F1-25D7-452B-B90D-EA7163D602E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399857" y="9751337"/>
            <a:ext cx="7551170" cy="6206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Text Box 45">
            <a:extLst>
              <a:ext uri="{FF2B5EF4-FFF2-40B4-BE49-F238E27FC236}">
                <a16:creationId xmlns:a16="http://schemas.microsoft.com/office/drawing/2014/main" id="{EAD44627-C06B-4FC1-83CD-411B4D1D54B0}"/>
              </a:ext>
            </a:extLst>
          </p:cNvPr>
          <p:cNvSpPr txBox="1">
            <a:spLocks noChangeArrowheads="1"/>
          </p:cNvSpPr>
          <p:nvPr/>
        </p:nvSpPr>
        <p:spPr bwMode="auto">
          <a:xfrm>
            <a:off x="26910004" y="15931367"/>
            <a:ext cx="1514228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10063">
              <a:spcBef>
                <a:spcPct val="20000"/>
              </a:spcBef>
              <a:buChar char="•"/>
              <a:defRPr sz="15100">
                <a:solidFill>
                  <a:schemeClr val="tx1"/>
                </a:solidFill>
                <a:latin typeface="Arial" panose="020B0604020202020204" pitchFamily="34" charset="0"/>
                <a:ea typeface="宋体" panose="02010600030101010101" pitchFamily="2" charset="-122"/>
              </a:defRPr>
            </a:lvl1pPr>
            <a:lvl2pPr marL="742950" indent="-285750" defTabSz="4310063">
              <a:spcBef>
                <a:spcPct val="20000"/>
              </a:spcBef>
              <a:buChar char="–"/>
              <a:defRPr sz="13200">
                <a:solidFill>
                  <a:schemeClr val="tx1"/>
                </a:solidFill>
                <a:latin typeface="Arial" panose="020B0604020202020204" pitchFamily="34" charset="0"/>
                <a:ea typeface="宋体" panose="02010600030101010101" pitchFamily="2" charset="-122"/>
              </a:defRPr>
            </a:lvl2pPr>
            <a:lvl3pPr marL="1143000" indent="-228600" defTabSz="4310063">
              <a:spcBef>
                <a:spcPct val="20000"/>
              </a:spcBef>
              <a:buChar char="•"/>
              <a:defRPr sz="11300">
                <a:solidFill>
                  <a:schemeClr val="tx1"/>
                </a:solidFill>
                <a:latin typeface="Arial" panose="020B0604020202020204" pitchFamily="34" charset="0"/>
                <a:ea typeface="宋体" panose="02010600030101010101" pitchFamily="2" charset="-122"/>
              </a:defRPr>
            </a:lvl3pPr>
            <a:lvl4pPr marL="16002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4pPr>
            <a:lvl5pPr marL="20574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5pPr>
            <a:lvl6pPr marL="25146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6pPr>
            <a:lvl7pPr marL="29718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7pPr>
            <a:lvl8pPr marL="34290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8pPr>
            <a:lvl9pPr marL="38862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dirty="0">
                <a:solidFill>
                  <a:srgbClr val="3333FF"/>
                </a:solidFill>
                <a:ea typeface="仿宋_GB2312" pitchFamily="49" charset="-122"/>
              </a:rPr>
              <a:t>Fig.4  Content and the contributions of different  organic carbon fractions </a:t>
            </a:r>
            <a:endParaRPr lang="zh-CN" altLang="en-US" sz="4000" b="1" dirty="0">
              <a:solidFill>
                <a:srgbClr val="3333FF"/>
              </a:solidFill>
              <a:ea typeface="仿宋_GB2312" pitchFamily="49" charset="-122"/>
            </a:endParaRPr>
          </a:p>
        </p:txBody>
      </p:sp>
      <p:pic>
        <p:nvPicPr>
          <p:cNvPr id="70" name="图片 4">
            <a:extLst>
              <a:ext uri="{FF2B5EF4-FFF2-40B4-BE49-F238E27FC236}">
                <a16:creationId xmlns:a16="http://schemas.microsoft.com/office/drawing/2014/main" id="{4D38DDFA-9339-49FA-947B-2B4FFEB047C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27783" y="17161386"/>
            <a:ext cx="8983663" cy="5508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Text Box 50">
            <a:extLst>
              <a:ext uri="{FF2B5EF4-FFF2-40B4-BE49-F238E27FC236}">
                <a16:creationId xmlns:a16="http://schemas.microsoft.com/office/drawing/2014/main" id="{ADE02DCC-BFC4-47FF-B8B7-DCC1FCD704EC}"/>
              </a:ext>
            </a:extLst>
          </p:cNvPr>
          <p:cNvSpPr txBox="1">
            <a:spLocks noChangeArrowheads="1"/>
          </p:cNvSpPr>
          <p:nvPr/>
        </p:nvSpPr>
        <p:spPr bwMode="auto">
          <a:xfrm>
            <a:off x="15999005" y="23387042"/>
            <a:ext cx="26804757" cy="6186309"/>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14400" indent="-914400">
              <a:defRPr sz="8500">
                <a:solidFill>
                  <a:schemeClr val="tx1"/>
                </a:solidFill>
                <a:latin typeface="Arial" panose="020B0604020202020204" pitchFamily="34" charset="0"/>
                <a:ea typeface="宋体" panose="02010600030101010101" pitchFamily="2" charset="-122"/>
              </a:defRPr>
            </a:lvl1pPr>
            <a:lvl2pPr marL="742950" indent="-285750">
              <a:defRPr sz="8500">
                <a:solidFill>
                  <a:schemeClr val="tx1"/>
                </a:solidFill>
                <a:latin typeface="Arial" panose="020B0604020202020204" pitchFamily="34" charset="0"/>
                <a:ea typeface="宋体" panose="02010600030101010101" pitchFamily="2" charset="-122"/>
              </a:defRPr>
            </a:lvl2pPr>
            <a:lvl3pPr marL="1143000" indent="-228600">
              <a:defRPr sz="8500">
                <a:solidFill>
                  <a:schemeClr val="tx1"/>
                </a:solidFill>
                <a:latin typeface="Arial" panose="020B0604020202020204" pitchFamily="34" charset="0"/>
                <a:ea typeface="宋体" panose="02010600030101010101" pitchFamily="2" charset="-122"/>
              </a:defRPr>
            </a:lvl3pPr>
            <a:lvl4pPr marL="1600200" indent="-228600">
              <a:defRPr sz="8500">
                <a:solidFill>
                  <a:schemeClr val="tx1"/>
                </a:solidFill>
                <a:latin typeface="Arial" panose="020B0604020202020204" pitchFamily="34" charset="0"/>
                <a:ea typeface="宋体" panose="02010600030101010101" pitchFamily="2" charset="-122"/>
              </a:defRPr>
            </a:lvl4pPr>
            <a:lvl5pPr marL="2057400" indent="-228600">
              <a:defRPr sz="8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8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8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8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8500">
                <a:solidFill>
                  <a:schemeClr val="tx1"/>
                </a:solidFill>
                <a:latin typeface="Arial" panose="020B0604020202020204" pitchFamily="34" charset="0"/>
                <a:ea typeface="宋体" panose="02010600030101010101" pitchFamily="2" charset="-122"/>
              </a:defRPr>
            </a:lvl9pPr>
          </a:lstStyle>
          <a:p>
            <a:pPr eaLnBrk="1" hangingPunct="1">
              <a:buFontTx/>
              <a:buAutoNum type="arabicParenR"/>
            </a:pPr>
            <a:r>
              <a:rPr lang="en-US" altLang="zh-CN" sz="4800" dirty="0"/>
              <a:t>SOC content for CK stands increased significantly compared to PS and SP stands. </a:t>
            </a:r>
          </a:p>
          <a:p>
            <a:pPr eaLnBrk="1" hangingPunct="1">
              <a:buFontTx/>
              <a:buAutoNum type="arabicParenR"/>
            </a:pPr>
            <a:r>
              <a:rPr lang="en-US" altLang="zh-CN" sz="4800" dirty="0"/>
              <a:t>The &lt;0.25 mm microaggregate content accounted for more than 74% for three stands, CK stands had higher free microaggregate during both depths and higher small macroaggregate at 0-10 cm compared to PS and SP stands, MWD for CK stands were also significantly higher.</a:t>
            </a:r>
          </a:p>
          <a:p>
            <a:pPr eaLnBrk="1" hangingPunct="1">
              <a:buFontTx/>
              <a:buAutoNum type="arabicParenR"/>
            </a:pPr>
            <a:r>
              <a:rPr lang="en-US" altLang="zh-CN" sz="4800" dirty="0"/>
              <a:t>CK stand had higher protected C content than the other two stands</a:t>
            </a:r>
            <a:r>
              <a:rPr lang="zh-CN" altLang="en-US" sz="4800" dirty="0"/>
              <a:t>，</a:t>
            </a:r>
            <a:r>
              <a:rPr lang="en-US" altLang="zh-CN" sz="4800" dirty="0"/>
              <a:t>protected C content was significantly positively correlated with the SOC across treatments. </a:t>
            </a:r>
          </a:p>
          <a:p>
            <a:pPr eaLnBrk="1" hangingPunct="1"/>
            <a:r>
              <a:rPr lang="en-US" altLang="zh-CN" sz="4800" dirty="0"/>
              <a:t>     </a:t>
            </a:r>
            <a:r>
              <a:rPr lang="en-US" altLang="zh-CN" sz="5400" dirty="0">
                <a:solidFill>
                  <a:srgbClr val="C00000"/>
                </a:solidFill>
              </a:rPr>
              <a:t>long-term </a:t>
            </a:r>
            <a:r>
              <a:rPr lang="en-US" altLang="zh-CN" sz="5400" i="1" dirty="0">
                <a:solidFill>
                  <a:srgbClr val="C00000"/>
                </a:solidFill>
              </a:rPr>
              <a:t>C</a:t>
            </a:r>
            <a:r>
              <a:rPr lang="en-US" altLang="zh-CN" sz="5400" dirty="0">
                <a:solidFill>
                  <a:srgbClr val="C00000"/>
                </a:solidFill>
              </a:rPr>
              <a:t>. </a:t>
            </a:r>
            <a:r>
              <a:rPr lang="en-US" altLang="zh-CN" sz="5400" i="1" dirty="0" err="1">
                <a:solidFill>
                  <a:srgbClr val="C00000"/>
                </a:solidFill>
              </a:rPr>
              <a:t>korshinskii</a:t>
            </a:r>
            <a:r>
              <a:rPr lang="en-US" altLang="zh-CN" sz="5400" i="1" dirty="0">
                <a:solidFill>
                  <a:srgbClr val="C00000"/>
                </a:solidFill>
              </a:rPr>
              <a:t> </a:t>
            </a:r>
            <a:r>
              <a:rPr lang="en-US" altLang="zh-CN" sz="5400" dirty="0">
                <a:solidFill>
                  <a:srgbClr val="C00000"/>
                </a:solidFill>
              </a:rPr>
              <a:t>planation can increase the quantity and stability of SOC via increasing the content of protected C.</a:t>
            </a:r>
            <a:endParaRPr lang="zh-CN" altLang="en-US" sz="5400" dirty="0">
              <a:solidFill>
                <a:srgbClr val="C00000"/>
              </a:solidFill>
            </a:endParaRPr>
          </a:p>
        </p:txBody>
      </p:sp>
      <p:sp>
        <p:nvSpPr>
          <p:cNvPr id="72" name="Text Box 45">
            <a:extLst>
              <a:ext uri="{FF2B5EF4-FFF2-40B4-BE49-F238E27FC236}">
                <a16:creationId xmlns:a16="http://schemas.microsoft.com/office/drawing/2014/main" id="{98ED6D8F-F0FF-4984-82FA-D302553AE98B}"/>
              </a:ext>
            </a:extLst>
          </p:cNvPr>
          <p:cNvSpPr txBox="1">
            <a:spLocks noChangeArrowheads="1"/>
          </p:cNvSpPr>
          <p:nvPr/>
        </p:nvSpPr>
        <p:spPr bwMode="auto">
          <a:xfrm>
            <a:off x="36487217" y="18592698"/>
            <a:ext cx="535811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10063">
              <a:spcBef>
                <a:spcPct val="20000"/>
              </a:spcBef>
              <a:buChar char="•"/>
              <a:defRPr sz="15100">
                <a:solidFill>
                  <a:schemeClr val="tx1"/>
                </a:solidFill>
                <a:latin typeface="Arial" panose="020B0604020202020204" pitchFamily="34" charset="0"/>
                <a:ea typeface="宋体" panose="02010600030101010101" pitchFamily="2" charset="-122"/>
              </a:defRPr>
            </a:lvl1pPr>
            <a:lvl2pPr marL="742950" indent="-285750" defTabSz="4310063">
              <a:spcBef>
                <a:spcPct val="20000"/>
              </a:spcBef>
              <a:buChar char="–"/>
              <a:defRPr sz="13200">
                <a:solidFill>
                  <a:schemeClr val="tx1"/>
                </a:solidFill>
                <a:latin typeface="Arial" panose="020B0604020202020204" pitchFamily="34" charset="0"/>
                <a:ea typeface="宋体" panose="02010600030101010101" pitchFamily="2" charset="-122"/>
              </a:defRPr>
            </a:lvl2pPr>
            <a:lvl3pPr marL="1143000" indent="-228600" defTabSz="4310063">
              <a:spcBef>
                <a:spcPct val="20000"/>
              </a:spcBef>
              <a:buChar char="•"/>
              <a:defRPr sz="11300">
                <a:solidFill>
                  <a:schemeClr val="tx1"/>
                </a:solidFill>
                <a:latin typeface="Arial" panose="020B0604020202020204" pitchFamily="34" charset="0"/>
                <a:ea typeface="宋体" panose="02010600030101010101" pitchFamily="2" charset="-122"/>
              </a:defRPr>
            </a:lvl3pPr>
            <a:lvl4pPr marL="16002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4pPr>
            <a:lvl5pPr marL="20574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5pPr>
            <a:lvl6pPr marL="25146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6pPr>
            <a:lvl7pPr marL="29718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7pPr>
            <a:lvl8pPr marL="34290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8pPr>
            <a:lvl9pPr marL="38862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4000" b="1" dirty="0">
                <a:solidFill>
                  <a:srgbClr val="3333FF"/>
                </a:solidFill>
                <a:ea typeface="仿宋_GB2312" pitchFamily="49" charset="-122"/>
              </a:rPr>
              <a:t>Fig.5 Relationship between content of organic carbon fractions and SOC</a:t>
            </a:r>
            <a:endParaRPr lang="zh-CN" altLang="en-US" sz="4000" b="1" dirty="0">
              <a:solidFill>
                <a:srgbClr val="3333FF"/>
              </a:solidFill>
              <a:ea typeface="仿宋_GB2312" pitchFamily="49" charset="-122"/>
            </a:endParaRPr>
          </a:p>
        </p:txBody>
      </p:sp>
      <p:sp>
        <p:nvSpPr>
          <p:cNvPr id="19" name="矩形 18">
            <a:extLst>
              <a:ext uri="{FF2B5EF4-FFF2-40B4-BE49-F238E27FC236}">
                <a16:creationId xmlns:a16="http://schemas.microsoft.com/office/drawing/2014/main" id="{111A3720-16B2-4B5D-A7D6-A1C37726A61D}"/>
              </a:ext>
            </a:extLst>
          </p:cNvPr>
          <p:cNvSpPr/>
          <p:nvPr/>
        </p:nvSpPr>
        <p:spPr>
          <a:xfrm>
            <a:off x="0" y="5190556"/>
            <a:ext cx="42803763" cy="16081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Text Box 51">
            <a:extLst>
              <a:ext uri="{FF2B5EF4-FFF2-40B4-BE49-F238E27FC236}">
                <a16:creationId xmlns:a16="http://schemas.microsoft.com/office/drawing/2014/main" id="{0D0150C9-BFE1-4A84-84A3-B66AED486611}"/>
              </a:ext>
            </a:extLst>
          </p:cNvPr>
          <p:cNvSpPr txBox="1">
            <a:spLocks noChangeArrowheads="1"/>
          </p:cNvSpPr>
          <p:nvPr/>
        </p:nvSpPr>
        <p:spPr bwMode="auto">
          <a:xfrm>
            <a:off x="24394928" y="22415756"/>
            <a:ext cx="125015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10063">
              <a:spcBef>
                <a:spcPct val="20000"/>
              </a:spcBef>
              <a:buChar char="•"/>
              <a:defRPr sz="15100">
                <a:solidFill>
                  <a:schemeClr val="tx1"/>
                </a:solidFill>
                <a:latin typeface="Arial" panose="020B0604020202020204" pitchFamily="34" charset="0"/>
                <a:ea typeface="宋体" panose="02010600030101010101" pitchFamily="2" charset="-122"/>
              </a:defRPr>
            </a:lvl1pPr>
            <a:lvl2pPr marL="742950" indent="-285750" defTabSz="4310063">
              <a:spcBef>
                <a:spcPct val="20000"/>
              </a:spcBef>
              <a:buChar char="–"/>
              <a:defRPr sz="13200">
                <a:solidFill>
                  <a:schemeClr val="tx1"/>
                </a:solidFill>
                <a:latin typeface="Arial" panose="020B0604020202020204" pitchFamily="34" charset="0"/>
                <a:ea typeface="宋体" panose="02010600030101010101" pitchFamily="2" charset="-122"/>
              </a:defRPr>
            </a:lvl2pPr>
            <a:lvl3pPr marL="1143000" indent="-228600" defTabSz="4310063">
              <a:spcBef>
                <a:spcPct val="20000"/>
              </a:spcBef>
              <a:buChar char="•"/>
              <a:defRPr sz="11300">
                <a:solidFill>
                  <a:schemeClr val="tx1"/>
                </a:solidFill>
                <a:latin typeface="Arial" panose="020B0604020202020204" pitchFamily="34" charset="0"/>
                <a:ea typeface="宋体" panose="02010600030101010101" pitchFamily="2" charset="-122"/>
              </a:defRPr>
            </a:lvl3pPr>
            <a:lvl4pPr marL="16002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4pPr>
            <a:lvl5pPr marL="2057400" indent="-228600" defTabSz="4310063">
              <a:spcBef>
                <a:spcPct val="20000"/>
              </a:spcBef>
              <a:buChar char="»"/>
              <a:defRPr sz="9400">
                <a:solidFill>
                  <a:schemeClr val="tx1"/>
                </a:solidFill>
                <a:latin typeface="Arial" panose="020B0604020202020204" pitchFamily="34" charset="0"/>
                <a:ea typeface="宋体" panose="02010600030101010101" pitchFamily="2" charset="-122"/>
              </a:defRPr>
            </a:lvl5pPr>
            <a:lvl6pPr marL="25146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6pPr>
            <a:lvl7pPr marL="29718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7pPr>
            <a:lvl8pPr marL="34290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8pPr>
            <a:lvl9pPr marL="3886200" indent="-228600" defTabSz="4310063" eaLnBrk="0" fontAlgn="base" hangingPunct="0">
              <a:spcBef>
                <a:spcPct val="20000"/>
              </a:spcBef>
              <a:spcAft>
                <a:spcPct val="0"/>
              </a:spcAft>
              <a:buChar char="»"/>
              <a:defRPr sz="94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6000" b="1" dirty="0">
                <a:solidFill>
                  <a:srgbClr val="C00000"/>
                </a:solidFill>
                <a:ea typeface="楷体_GB2312" pitchFamily="49" charset="-122"/>
              </a:rPr>
              <a:t>Results and conclusions</a:t>
            </a:r>
            <a:endParaRPr lang="zh-CN" altLang="en-US" sz="6000" b="1" dirty="0">
              <a:solidFill>
                <a:srgbClr val="C00000"/>
              </a:solidFill>
              <a:ea typeface="楷体_GB2312" pitchFamily="49" charset="-122"/>
            </a:endParaRPr>
          </a:p>
        </p:txBody>
      </p:sp>
      <p:sp>
        <p:nvSpPr>
          <p:cNvPr id="21" name="文本框 20">
            <a:extLst>
              <a:ext uri="{FF2B5EF4-FFF2-40B4-BE49-F238E27FC236}">
                <a16:creationId xmlns:a16="http://schemas.microsoft.com/office/drawing/2014/main" id="{26A9C689-5251-408D-97FD-D7BBADB45912}"/>
              </a:ext>
            </a:extLst>
          </p:cNvPr>
          <p:cNvSpPr txBox="1"/>
          <p:nvPr/>
        </p:nvSpPr>
        <p:spPr>
          <a:xfrm>
            <a:off x="162594" y="21167980"/>
            <a:ext cx="765530" cy="830997"/>
          </a:xfrm>
          <a:prstGeom prst="rect">
            <a:avLst/>
          </a:prstGeom>
          <a:noFill/>
        </p:spPr>
        <p:txBody>
          <a:bodyPr wrap="square" rtlCol="0">
            <a:spAutoFit/>
          </a:bodyPr>
          <a:lstStyle/>
          <a:p>
            <a:r>
              <a:rPr lang="en-US" altLang="zh-CN" sz="4800" dirty="0">
                <a:solidFill>
                  <a:srgbClr val="0000FF"/>
                </a:solidFill>
              </a:rPr>
              <a:t>(a)</a:t>
            </a:r>
            <a:endParaRPr lang="zh-CN" altLang="en-US" sz="4800" dirty="0">
              <a:solidFill>
                <a:srgbClr val="0000FF"/>
              </a:solidFill>
            </a:endParaRPr>
          </a:p>
        </p:txBody>
      </p:sp>
      <p:sp>
        <p:nvSpPr>
          <p:cNvPr id="74" name="文本框 73">
            <a:extLst>
              <a:ext uri="{FF2B5EF4-FFF2-40B4-BE49-F238E27FC236}">
                <a16:creationId xmlns:a16="http://schemas.microsoft.com/office/drawing/2014/main" id="{E0281399-DA16-4E02-ADD0-A824A716A59B}"/>
              </a:ext>
            </a:extLst>
          </p:cNvPr>
          <p:cNvSpPr txBox="1"/>
          <p:nvPr/>
        </p:nvSpPr>
        <p:spPr>
          <a:xfrm>
            <a:off x="9107499" y="21217916"/>
            <a:ext cx="765530" cy="830997"/>
          </a:xfrm>
          <a:prstGeom prst="rect">
            <a:avLst/>
          </a:prstGeom>
          <a:noFill/>
        </p:spPr>
        <p:txBody>
          <a:bodyPr wrap="square" rtlCol="0">
            <a:spAutoFit/>
          </a:bodyPr>
          <a:lstStyle/>
          <a:p>
            <a:r>
              <a:rPr lang="en-US" altLang="zh-CN" sz="4800" dirty="0">
                <a:solidFill>
                  <a:srgbClr val="0000FF"/>
                </a:solidFill>
              </a:rPr>
              <a:t>(b)</a:t>
            </a:r>
            <a:endParaRPr lang="zh-CN" altLang="en-US" sz="4800" dirty="0">
              <a:solidFill>
                <a:srgbClr val="0000FF"/>
              </a:solidFill>
            </a:endParaRPr>
          </a:p>
        </p:txBody>
      </p:sp>
      <p:sp>
        <p:nvSpPr>
          <p:cNvPr id="75" name="文本框 74">
            <a:extLst>
              <a:ext uri="{FF2B5EF4-FFF2-40B4-BE49-F238E27FC236}">
                <a16:creationId xmlns:a16="http://schemas.microsoft.com/office/drawing/2014/main" id="{830F2FA8-6594-42FC-9200-0EC66CED8820}"/>
              </a:ext>
            </a:extLst>
          </p:cNvPr>
          <p:cNvSpPr txBox="1"/>
          <p:nvPr/>
        </p:nvSpPr>
        <p:spPr>
          <a:xfrm>
            <a:off x="22195980" y="10905220"/>
            <a:ext cx="765530" cy="830997"/>
          </a:xfrm>
          <a:prstGeom prst="rect">
            <a:avLst/>
          </a:prstGeom>
          <a:noFill/>
        </p:spPr>
        <p:txBody>
          <a:bodyPr wrap="square" rtlCol="0">
            <a:spAutoFit/>
          </a:bodyPr>
          <a:lstStyle/>
          <a:p>
            <a:r>
              <a:rPr lang="en-US" altLang="zh-CN" sz="4800" dirty="0">
                <a:solidFill>
                  <a:srgbClr val="0000FF"/>
                </a:solidFill>
              </a:rPr>
              <a:t>(a)</a:t>
            </a:r>
            <a:endParaRPr lang="zh-CN" altLang="en-US" sz="4800" dirty="0">
              <a:solidFill>
                <a:srgbClr val="0000FF"/>
              </a:solidFill>
            </a:endParaRPr>
          </a:p>
        </p:txBody>
      </p:sp>
      <p:sp>
        <p:nvSpPr>
          <p:cNvPr id="76" name="文本框 75">
            <a:extLst>
              <a:ext uri="{FF2B5EF4-FFF2-40B4-BE49-F238E27FC236}">
                <a16:creationId xmlns:a16="http://schemas.microsoft.com/office/drawing/2014/main" id="{326871A5-FB20-4852-812C-E575AA25E0C4}"/>
              </a:ext>
            </a:extLst>
          </p:cNvPr>
          <p:cNvSpPr txBox="1"/>
          <p:nvPr/>
        </p:nvSpPr>
        <p:spPr>
          <a:xfrm>
            <a:off x="22195980" y="14711284"/>
            <a:ext cx="765530" cy="830997"/>
          </a:xfrm>
          <a:prstGeom prst="rect">
            <a:avLst/>
          </a:prstGeom>
          <a:noFill/>
        </p:spPr>
        <p:txBody>
          <a:bodyPr wrap="square" rtlCol="0">
            <a:spAutoFit/>
          </a:bodyPr>
          <a:lstStyle/>
          <a:p>
            <a:r>
              <a:rPr lang="en-US" altLang="zh-CN" sz="4800" dirty="0">
                <a:solidFill>
                  <a:srgbClr val="0000FF"/>
                </a:solidFill>
              </a:rPr>
              <a:t>(b)</a:t>
            </a:r>
            <a:endParaRPr lang="zh-CN" altLang="en-US" sz="4800" dirty="0">
              <a:solidFill>
                <a:srgbClr val="0000FF"/>
              </a:solidFill>
            </a:endParaRPr>
          </a:p>
        </p:txBody>
      </p:sp>
      <p:sp>
        <p:nvSpPr>
          <p:cNvPr id="77" name="文本框 76">
            <a:extLst>
              <a:ext uri="{FF2B5EF4-FFF2-40B4-BE49-F238E27FC236}">
                <a16:creationId xmlns:a16="http://schemas.microsoft.com/office/drawing/2014/main" id="{6FC9A2E0-3C44-47BD-ABF8-1A6A4E343075}"/>
              </a:ext>
            </a:extLst>
          </p:cNvPr>
          <p:cNvSpPr txBox="1"/>
          <p:nvPr/>
        </p:nvSpPr>
        <p:spPr>
          <a:xfrm>
            <a:off x="22070094" y="18608399"/>
            <a:ext cx="765530" cy="830997"/>
          </a:xfrm>
          <a:prstGeom prst="rect">
            <a:avLst/>
          </a:prstGeom>
          <a:noFill/>
        </p:spPr>
        <p:txBody>
          <a:bodyPr wrap="square" rtlCol="0">
            <a:spAutoFit/>
          </a:bodyPr>
          <a:lstStyle/>
          <a:p>
            <a:r>
              <a:rPr lang="en-US" altLang="zh-CN" sz="4800" dirty="0">
                <a:solidFill>
                  <a:srgbClr val="0000FF"/>
                </a:solidFill>
              </a:rPr>
              <a:t>(c)</a:t>
            </a:r>
            <a:endParaRPr lang="zh-CN" altLang="en-US" sz="4800" dirty="0">
              <a:solidFill>
                <a:srgbClr val="0000FF"/>
              </a:solidFill>
            </a:endParaRPr>
          </a:p>
        </p:txBody>
      </p:sp>
    </p:spTree>
    <p:extLst>
      <p:ext uri="{BB962C8B-B14F-4D97-AF65-F5344CB8AC3E}">
        <p14:creationId xmlns:p14="http://schemas.microsoft.com/office/powerpoint/2010/main" val="2745811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350</TotalTime>
  <Words>448</Words>
  <Application>Microsoft Office PowerPoint</Application>
  <PresentationFormat>自定义</PresentationFormat>
  <Paragraphs>23</Paragraphs>
  <Slides>1</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等线</vt:lpstr>
      <vt:lpstr>等线 Light</vt:lpstr>
      <vt:lpstr>仿宋_GB2312</vt:lpstr>
      <vt:lpstr>楷体_GB2312</vt:lpstr>
      <vt:lpstr>宋体</vt:lpstr>
      <vt:lpstr>Arial</vt:lpstr>
      <vt:lpstr>Calibri</vt:lpstr>
      <vt:lpstr>Calibri Light</vt:lpstr>
      <vt:lpstr>Office Theme</vt:lpstr>
      <vt:lpstr>PowerPoint 演示文稿</vt:lpstr>
    </vt:vector>
  </TitlesOfParts>
  <Company>UCLA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poster Author name, affiliation, email</dc:title>
  <dc:creator>Bethany Myers</dc:creator>
  <cp:lastModifiedBy>Shi Youdi</cp:lastModifiedBy>
  <cp:revision>30</cp:revision>
  <dcterms:created xsi:type="dcterms:W3CDTF">2015-02-24T18:33:10Z</dcterms:created>
  <dcterms:modified xsi:type="dcterms:W3CDTF">2023-04-25T03:04:32Z</dcterms:modified>
</cp:coreProperties>
</file>