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6" r:id="rId2"/>
  </p:sldIdLst>
  <p:sldSz cx="30275213" cy="4280376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hite" initials="IW" lastIdx="7" clrIdx="0">
    <p:extLst>
      <p:ext uri="{19B8F6BF-5375-455C-9EA6-DF929625EA0E}">
        <p15:presenceInfo xmlns:p15="http://schemas.microsoft.com/office/powerpoint/2012/main" userId="a4c5852127e331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6600FF"/>
    <a:srgbClr val="FF0000"/>
    <a:srgbClr val="CC99FF"/>
    <a:srgbClr val="CC66FF"/>
    <a:srgbClr val="003300"/>
    <a:srgbClr val="33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3944" autoAdjust="0"/>
    <p:restoredTop sz="50000" autoAdjust="0"/>
  </p:normalViewPr>
  <p:slideViewPr>
    <p:cSldViewPr>
      <p:cViewPr>
        <p:scale>
          <a:sx n="33" d="100"/>
          <a:sy n="33" d="100"/>
        </p:scale>
        <p:origin x="720" y="-452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34" cy="511636"/>
          </a:xfrm>
          <a:prstGeom prst="rect">
            <a:avLst/>
          </a:prstGeom>
        </p:spPr>
        <p:txBody>
          <a:bodyPr vert="horz" lIns="22302" tIns="11151" rIns="22302" bIns="11151" rtlCol="0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38" y="0"/>
            <a:ext cx="3078533" cy="511636"/>
          </a:xfrm>
          <a:prstGeom prst="rect">
            <a:avLst/>
          </a:prstGeom>
        </p:spPr>
        <p:txBody>
          <a:bodyPr vert="horz" lIns="22302" tIns="11151" rIns="22302" bIns="11151" rtlCol="0"/>
          <a:lstStyle>
            <a:lvl1pPr algn="r">
              <a:defRPr sz="300"/>
            </a:lvl1pPr>
          </a:lstStyle>
          <a:p>
            <a:fld id="{5E152402-8792-41A6-A0EF-8D8718C2D85F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62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2302" tIns="11151" rIns="22302" bIns="11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7" y="4861299"/>
            <a:ext cx="5683569" cy="4605861"/>
          </a:xfrm>
          <a:prstGeom prst="rect">
            <a:avLst/>
          </a:prstGeom>
        </p:spPr>
        <p:txBody>
          <a:bodyPr vert="horz" lIns="22302" tIns="11151" rIns="22302" bIns="111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077"/>
            <a:ext cx="3078534" cy="511636"/>
          </a:xfrm>
          <a:prstGeom prst="rect">
            <a:avLst/>
          </a:prstGeom>
        </p:spPr>
        <p:txBody>
          <a:bodyPr vert="horz" lIns="22302" tIns="11151" rIns="22302" bIns="11151" rtlCol="0" anchor="b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38" y="9721077"/>
            <a:ext cx="3078533" cy="511636"/>
          </a:xfrm>
          <a:prstGeom prst="rect">
            <a:avLst/>
          </a:prstGeom>
        </p:spPr>
        <p:txBody>
          <a:bodyPr vert="horz" lIns="22302" tIns="11151" rIns="22302" bIns="11151" rtlCol="0" anchor="b"/>
          <a:lstStyle>
            <a:lvl1pPr algn="r">
              <a:defRPr sz="300"/>
            </a:lvl1pPr>
          </a:lstStyle>
          <a:p>
            <a:fld id="{6165EB79-E3A8-40A0-A3F9-C339D0E96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3925" y="766763"/>
            <a:ext cx="271621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EB79-E3A8-40A0-A3F9-C339D0E969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20" y="13295970"/>
            <a:ext cx="25734376" cy="9176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838" y="24256409"/>
            <a:ext cx="21193540" cy="10936853"/>
          </a:xfrm>
        </p:spPr>
        <p:txBody>
          <a:bodyPr/>
          <a:lstStyle>
            <a:lvl1pPr marL="0" indent="0" algn="ctr">
              <a:buNone/>
              <a:defRPr/>
            </a:lvl1pPr>
            <a:lvl2pPr marL="647075" indent="0" algn="ctr">
              <a:buNone/>
              <a:defRPr/>
            </a:lvl2pPr>
            <a:lvl3pPr marL="1294150" indent="0" algn="ctr">
              <a:buNone/>
              <a:defRPr/>
            </a:lvl3pPr>
            <a:lvl4pPr marL="1941225" indent="0" algn="ctr">
              <a:buNone/>
              <a:defRPr/>
            </a:lvl4pPr>
            <a:lvl5pPr marL="2588301" indent="0" algn="ctr">
              <a:buNone/>
              <a:defRPr/>
            </a:lvl5pPr>
            <a:lvl6pPr marL="3235376" indent="0" algn="ctr">
              <a:buNone/>
              <a:defRPr/>
            </a:lvl6pPr>
            <a:lvl7pPr marL="3882451" indent="0" algn="ctr">
              <a:buNone/>
              <a:defRPr/>
            </a:lvl7pPr>
            <a:lvl8pPr marL="4529526" indent="0" algn="ctr">
              <a:buNone/>
              <a:defRPr/>
            </a:lvl8pPr>
            <a:lvl9pPr marL="51766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22E5-DD62-49E0-8D7E-E7AEDD5E7A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91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A700-388A-4751-8CA8-6447D6F24D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00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1088" y="1715079"/>
            <a:ext cx="6811255" cy="365214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84" y="1715079"/>
            <a:ext cx="20330313" cy="36521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935B2-1624-4BD7-A9DB-E5AE24968F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87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A06B-1846-46D4-A0B9-E49989685C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71" y="27504910"/>
            <a:ext cx="25733264" cy="8502247"/>
          </a:xfrm>
        </p:spPr>
        <p:txBody>
          <a:bodyPr anchor="t"/>
          <a:lstStyle>
            <a:lvl1pPr algn="l">
              <a:defRPr sz="56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671" y="18141585"/>
            <a:ext cx="25733264" cy="9363324"/>
          </a:xfrm>
        </p:spPr>
        <p:txBody>
          <a:bodyPr anchor="b"/>
          <a:lstStyle>
            <a:lvl1pPr marL="0" indent="0">
              <a:buNone/>
              <a:defRPr sz="2831"/>
            </a:lvl1pPr>
            <a:lvl2pPr marL="647075" indent="0">
              <a:buNone/>
              <a:defRPr sz="2548"/>
            </a:lvl2pPr>
            <a:lvl3pPr marL="1294150" indent="0">
              <a:buNone/>
              <a:defRPr sz="2264"/>
            </a:lvl3pPr>
            <a:lvl4pPr marL="1941225" indent="0">
              <a:buNone/>
              <a:defRPr sz="1981"/>
            </a:lvl4pPr>
            <a:lvl5pPr marL="2588301" indent="0">
              <a:buNone/>
              <a:defRPr sz="1981"/>
            </a:lvl5pPr>
            <a:lvl6pPr marL="3235376" indent="0">
              <a:buNone/>
              <a:defRPr sz="1981"/>
            </a:lvl6pPr>
            <a:lvl7pPr marL="3882451" indent="0">
              <a:buNone/>
              <a:defRPr sz="1981"/>
            </a:lvl7pPr>
            <a:lvl8pPr marL="4529526" indent="0">
              <a:buNone/>
              <a:defRPr sz="1981"/>
            </a:lvl8pPr>
            <a:lvl9pPr marL="5176601" indent="0">
              <a:buNone/>
              <a:defRPr sz="19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20C6-38E4-459C-867E-05F9C5DDC7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9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84" y="9988492"/>
            <a:ext cx="13570227" cy="28248030"/>
          </a:xfrm>
        </p:spPr>
        <p:txBody>
          <a:bodyPr/>
          <a:lstStyle>
            <a:lvl1pPr>
              <a:defRPr sz="3963"/>
            </a:lvl1pPr>
            <a:lvl2pPr>
              <a:defRPr sz="3397"/>
            </a:lvl2pPr>
            <a:lvl3pPr>
              <a:defRPr sz="2831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1002" y="9988492"/>
            <a:ext cx="13571340" cy="28248030"/>
          </a:xfrm>
        </p:spPr>
        <p:txBody>
          <a:bodyPr/>
          <a:lstStyle>
            <a:lvl1pPr>
              <a:defRPr sz="3963"/>
            </a:lvl1pPr>
            <a:lvl2pPr>
              <a:defRPr sz="3397"/>
            </a:lvl2pPr>
            <a:lvl3pPr>
              <a:defRPr sz="2831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305F-7183-4B52-9B84-4480FF0760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450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85" y="1715077"/>
            <a:ext cx="27247247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84" y="9580367"/>
            <a:ext cx="13376669" cy="3993979"/>
          </a:xfrm>
        </p:spPr>
        <p:txBody>
          <a:bodyPr anchor="b"/>
          <a:lstStyle>
            <a:lvl1pPr marL="0" indent="0">
              <a:buNone/>
              <a:defRPr sz="3397" b="1"/>
            </a:lvl1pPr>
            <a:lvl2pPr marL="647075" indent="0">
              <a:buNone/>
              <a:defRPr sz="2831" b="1"/>
            </a:lvl2pPr>
            <a:lvl3pPr marL="1294150" indent="0">
              <a:buNone/>
              <a:defRPr sz="2548" b="1"/>
            </a:lvl3pPr>
            <a:lvl4pPr marL="1941225" indent="0">
              <a:buNone/>
              <a:defRPr sz="2264" b="1"/>
            </a:lvl4pPr>
            <a:lvl5pPr marL="2588301" indent="0">
              <a:buNone/>
              <a:defRPr sz="2264" b="1"/>
            </a:lvl5pPr>
            <a:lvl6pPr marL="3235376" indent="0">
              <a:buNone/>
              <a:defRPr sz="2264" b="1"/>
            </a:lvl6pPr>
            <a:lvl7pPr marL="3882451" indent="0">
              <a:buNone/>
              <a:defRPr sz="2264" b="1"/>
            </a:lvl7pPr>
            <a:lvl8pPr marL="4529526" indent="0">
              <a:buNone/>
              <a:defRPr sz="2264" b="1"/>
            </a:lvl8pPr>
            <a:lvl9pPr marL="5176601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84" y="13574346"/>
            <a:ext cx="13376669" cy="24662177"/>
          </a:xfrm>
        </p:spPr>
        <p:txBody>
          <a:bodyPr/>
          <a:lstStyle>
            <a:lvl1pPr>
              <a:defRPr sz="3397"/>
            </a:lvl1pPr>
            <a:lvl2pPr>
              <a:defRPr sz="2831"/>
            </a:lvl2pPr>
            <a:lvl3pPr>
              <a:defRPr sz="2548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000" y="9580367"/>
            <a:ext cx="13382231" cy="3993979"/>
          </a:xfrm>
        </p:spPr>
        <p:txBody>
          <a:bodyPr anchor="b"/>
          <a:lstStyle>
            <a:lvl1pPr marL="0" indent="0">
              <a:buNone/>
              <a:defRPr sz="3397" b="1"/>
            </a:lvl1pPr>
            <a:lvl2pPr marL="647075" indent="0">
              <a:buNone/>
              <a:defRPr sz="2831" b="1"/>
            </a:lvl2pPr>
            <a:lvl3pPr marL="1294150" indent="0">
              <a:buNone/>
              <a:defRPr sz="2548" b="1"/>
            </a:lvl3pPr>
            <a:lvl4pPr marL="1941225" indent="0">
              <a:buNone/>
              <a:defRPr sz="2264" b="1"/>
            </a:lvl4pPr>
            <a:lvl5pPr marL="2588301" indent="0">
              <a:buNone/>
              <a:defRPr sz="2264" b="1"/>
            </a:lvl5pPr>
            <a:lvl6pPr marL="3235376" indent="0">
              <a:buNone/>
              <a:defRPr sz="2264" b="1"/>
            </a:lvl6pPr>
            <a:lvl7pPr marL="3882451" indent="0">
              <a:buNone/>
              <a:defRPr sz="2264" b="1"/>
            </a:lvl7pPr>
            <a:lvl8pPr marL="4529526" indent="0">
              <a:buNone/>
              <a:defRPr sz="2264" b="1"/>
            </a:lvl8pPr>
            <a:lvl9pPr marL="5176601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000" y="13574346"/>
            <a:ext cx="13382231" cy="24662177"/>
          </a:xfrm>
        </p:spPr>
        <p:txBody>
          <a:bodyPr/>
          <a:lstStyle>
            <a:lvl1pPr>
              <a:defRPr sz="3397"/>
            </a:lvl1pPr>
            <a:lvl2pPr>
              <a:defRPr sz="2831"/>
            </a:lvl2pPr>
            <a:lvl3pPr>
              <a:defRPr sz="2548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F335-19FB-4ACD-90A1-BAF1D243C9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47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1544-37F7-4F88-8443-5D5CF026A5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2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723D-5AF8-4C86-A15C-4EF4F73E13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6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85" y="1703285"/>
            <a:ext cx="9960474" cy="7254275"/>
          </a:xfrm>
        </p:spPr>
        <p:txBody>
          <a:bodyPr anchor="b"/>
          <a:lstStyle>
            <a:lvl1pPr algn="l">
              <a:defRPr sz="28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103" y="1703283"/>
            <a:ext cx="16924129" cy="36533239"/>
          </a:xfrm>
        </p:spPr>
        <p:txBody>
          <a:bodyPr/>
          <a:lstStyle>
            <a:lvl1pPr>
              <a:defRPr sz="4529"/>
            </a:lvl1pPr>
            <a:lvl2pPr>
              <a:defRPr sz="3963"/>
            </a:lvl2pPr>
            <a:lvl3pPr>
              <a:defRPr sz="3397"/>
            </a:lvl3pPr>
            <a:lvl4pPr>
              <a:defRPr sz="2831"/>
            </a:lvl4pPr>
            <a:lvl5pPr>
              <a:defRPr sz="2831"/>
            </a:lvl5pPr>
            <a:lvl6pPr>
              <a:defRPr sz="2831"/>
            </a:lvl6pPr>
            <a:lvl7pPr>
              <a:defRPr sz="2831"/>
            </a:lvl7pPr>
            <a:lvl8pPr>
              <a:defRPr sz="2831"/>
            </a:lvl8pPr>
            <a:lvl9pPr>
              <a:defRPr sz="28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85" y="8957557"/>
            <a:ext cx="9960474" cy="29278962"/>
          </a:xfrm>
        </p:spPr>
        <p:txBody>
          <a:bodyPr/>
          <a:lstStyle>
            <a:lvl1pPr marL="0" indent="0">
              <a:buNone/>
              <a:defRPr sz="1981"/>
            </a:lvl1pPr>
            <a:lvl2pPr marL="647075" indent="0">
              <a:buNone/>
              <a:defRPr sz="1698"/>
            </a:lvl2pPr>
            <a:lvl3pPr marL="1294150" indent="0">
              <a:buNone/>
              <a:defRPr sz="1415"/>
            </a:lvl3pPr>
            <a:lvl4pPr marL="1941225" indent="0">
              <a:buNone/>
              <a:defRPr sz="1274"/>
            </a:lvl4pPr>
            <a:lvl5pPr marL="2588301" indent="0">
              <a:buNone/>
              <a:defRPr sz="1274"/>
            </a:lvl5pPr>
            <a:lvl6pPr marL="3235376" indent="0">
              <a:buNone/>
              <a:defRPr sz="1274"/>
            </a:lvl6pPr>
            <a:lvl7pPr marL="3882451" indent="0">
              <a:buNone/>
              <a:defRPr sz="1274"/>
            </a:lvl7pPr>
            <a:lvl8pPr marL="4529526" indent="0">
              <a:buNone/>
              <a:defRPr sz="1274"/>
            </a:lvl8pPr>
            <a:lvl9pPr marL="5176601" indent="0">
              <a:buNone/>
              <a:defRPr sz="12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A505-0532-4C3C-BB88-028D4BD686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4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681" y="29963107"/>
            <a:ext cx="18164460" cy="3536311"/>
          </a:xfrm>
        </p:spPr>
        <p:txBody>
          <a:bodyPr anchor="b"/>
          <a:lstStyle>
            <a:lvl1pPr algn="l">
              <a:defRPr sz="28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681" y="3824126"/>
            <a:ext cx="18164460" cy="25683672"/>
          </a:xfrm>
        </p:spPr>
        <p:txBody>
          <a:bodyPr/>
          <a:lstStyle>
            <a:lvl1pPr marL="0" indent="0">
              <a:buNone/>
              <a:defRPr sz="4529"/>
            </a:lvl1pPr>
            <a:lvl2pPr marL="647075" indent="0">
              <a:buNone/>
              <a:defRPr sz="3963"/>
            </a:lvl2pPr>
            <a:lvl3pPr marL="1294150" indent="0">
              <a:buNone/>
              <a:defRPr sz="3397"/>
            </a:lvl3pPr>
            <a:lvl4pPr marL="1941225" indent="0">
              <a:buNone/>
              <a:defRPr sz="2831"/>
            </a:lvl4pPr>
            <a:lvl5pPr marL="2588301" indent="0">
              <a:buNone/>
              <a:defRPr sz="2831"/>
            </a:lvl5pPr>
            <a:lvl6pPr marL="3235376" indent="0">
              <a:buNone/>
              <a:defRPr sz="2831"/>
            </a:lvl6pPr>
            <a:lvl7pPr marL="3882451" indent="0">
              <a:buNone/>
              <a:defRPr sz="2831"/>
            </a:lvl7pPr>
            <a:lvl8pPr marL="4529526" indent="0">
              <a:buNone/>
              <a:defRPr sz="2831"/>
            </a:lvl8pPr>
            <a:lvl9pPr marL="5176601" indent="0">
              <a:buNone/>
              <a:defRPr sz="283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681" y="33499422"/>
            <a:ext cx="18164460" cy="5024913"/>
          </a:xfrm>
        </p:spPr>
        <p:txBody>
          <a:bodyPr/>
          <a:lstStyle>
            <a:lvl1pPr marL="0" indent="0">
              <a:buNone/>
              <a:defRPr sz="1981"/>
            </a:lvl1pPr>
            <a:lvl2pPr marL="647075" indent="0">
              <a:buNone/>
              <a:defRPr sz="1698"/>
            </a:lvl2pPr>
            <a:lvl3pPr marL="1294150" indent="0">
              <a:buNone/>
              <a:defRPr sz="1415"/>
            </a:lvl3pPr>
            <a:lvl4pPr marL="1941225" indent="0">
              <a:buNone/>
              <a:defRPr sz="1274"/>
            </a:lvl4pPr>
            <a:lvl5pPr marL="2588301" indent="0">
              <a:buNone/>
              <a:defRPr sz="1274"/>
            </a:lvl5pPr>
            <a:lvl6pPr marL="3235376" indent="0">
              <a:buNone/>
              <a:defRPr sz="1274"/>
            </a:lvl6pPr>
            <a:lvl7pPr marL="3882451" indent="0">
              <a:buNone/>
              <a:defRPr sz="1274"/>
            </a:lvl7pPr>
            <a:lvl8pPr marL="4529526" indent="0">
              <a:buNone/>
              <a:defRPr sz="1274"/>
            </a:lvl8pPr>
            <a:lvl9pPr marL="5176601" indent="0">
              <a:buNone/>
              <a:defRPr sz="12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3BF4-5CF4-4A24-BDEC-6CA87C47AA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47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378" y="1714308"/>
            <a:ext cx="27247579" cy="713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378" y="9989267"/>
            <a:ext cx="27247579" cy="28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378" y="38979712"/>
            <a:ext cx="7064852" cy="29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>
              <a:defRPr sz="8916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760" y="38979712"/>
            <a:ext cx="9588815" cy="29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ctr">
              <a:defRPr sz="8916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105" y="38979712"/>
            <a:ext cx="7064852" cy="29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>
            <a:lvl1pPr algn="r">
              <a:defRPr sz="8916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89163C38-5C14-407E-A20A-4B5D4A3E6E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5823676" rtl="0" eaLnBrk="0" fontAlgn="base" hangingPunct="0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5823676" rtl="0" eaLnBrk="0" fontAlgn="base" hangingPunct="0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5823676" rtl="0" eaLnBrk="0" fontAlgn="base" hangingPunct="0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5823676" rtl="0" eaLnBrk="0" fontAlgn="base" hangingPunct="0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5823676" rtl="0" eaLnBrk="0" fontAlgn="base" hangingPunct="0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47075" algn="ctr" defTabSz="5823676" rtl="0" fontAlgn="base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294150" algn="ctr" defTabSz="5823676" rtl="0" fontAlgn="base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941225" algn="ctr" defTabSz="5823676" rtl="0" fontAlgn="base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588301" algn="ctr" defTabSz="5823676" rtl="0" fontAlgn="base">
        <a:spcBef>
          <a:spcPct val="0"/>
        </a:spcBef>
        <a:spcAft>
          <a:spcPct val="0"/>
        </a:spcAft>
        <a:defRPr sz="28023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2183879" indent="-2183879" algn="l" defTabSz="5823676" rtl="0" eaLnBrk="0" fontAlgn="base" hangingPunct="0">
        <a:spcBef>
          <a:spcPct val="20000"/>
        </a:spcBef>
        <a:spcAft>
          <a:spcPct val="0"/>
        </a:spcAft>
        <a:buChar char="•"/>
        <a:defRPr sz="2038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4731737" indent="-1819899" algn="l" defTabSz="5823676" rtl="0" eaLnBrk="0" fontAlgn="base" hangingPunct="0">
        <a:spcBef>
          <a:spcPct val="20000"/>
        </a:spcBef>
        <a:spcAft>
          <a:spcPct val="0"/>
        </a:spcAft>
        <a:buChar char="–"/>
        <a:defRPr sz="17833">
          <a:solidFill>
            <a:schemeClr val="tx1"/>
          </a:solidFill>
          <a:latin typeface="+mn-lt"/>
          <a:ea typeface="SimSun" pitchFamily="2" charset="-122"/>
        </a:defRPr>
      </a:lvl2pPr>
      <a:lvl3pPr marL="7279596" indent="-1455919" algn="l" defTabSz="5823676" rtl="0" eaLnBrk="0" fontAlgn="base" hangingPunct="0">
        <a:spcBef>
          <a:spcPct val="20000"/>
        </a:spcBef>
        <a:spcAft>
          <a:spcPct val="0"/>
        </a:spcAft>
        <a:buChar char="•"/>
        <a:defRPr sz="15285">
          <a:solidFill>
            <a:schemeClr val="tx1"/>
          </a:solidFill>
          <a:latin typeface="+mn-lt"/>
          <a:ea typeface="SimSun" pitchFamily="2" charset="-122"/>
        </a:defRPr>
      </a:lvl3pPr>
      <a:lvl4pPr marL="10191434" indent="-1455919" algn="l" defTabSz="5823676" rtl="0" eaLnBrk="0" fontAlgn="base" hangingPunct="0">
        <a:spcBef>
          <a:spcPct val="20000"/>
        </a:spcBef>
        <a:spcAft>
          <a:spcPct val="0"/>
        </a:spcAft>
        <a:buChar char="–"/>
        <a:defRPr sz="12738">
          <a:solidFill>
            <a:schemeClr val="tx1"/>
          </a:solidFill>
          <a:latin typeface="+mn-lt"/>
          <a:ea typeface="SimSun" pitchFamily="2" charset="-122"/>
        </a:defRPr>
      </a:lvl4pPr>
      <a:lvl5pPr marL="13103272" indent="-1455919" algn="l" defTabSz="5823676" rtl="0" eaLnBrk="0" fontAlgn="base" hangingPunct="0">
        <a:spcBef>
          <a:spcPct val="20000"/>
        </a:spcBef>
        <a:spcAft>
          <a:spcPct val="0"/>
        </a:spcAft>
        <a:buChar char="»"/>
        <a:defRPr sz="12738">
          <a:solidFill>
            <a:schemeClr val="tx1"/>
          </a:solidFill>
          <a:latin typeface="+mn-lt"/>
          <a:ea typeface="SimSun" pitchFamily="2" charset="-122"/>
        </a:defRPr>
      </a:lvl5pPr>
      <a:lvl6pPr marL="13750347" indent="-1455919" algn="l" defTabSz="5823676" rtl="0" fontAlgn="base">
        <a:spcBef>
          <a:spcPct val="20000"/>
        </a:spcBef>
        <a:spcAft>
          <a:spcPct val="0"/>
        </a:spcAft>
        <a:buChar char="»"/>
        <a:defRPr sz="12738">
          <a:solidFill>
            <a:schemeClr val="tx1"/>
          </a:solidFill>
          <a:latin typeface="+mn-lt"/>
          <a:ea typeface="+mn-ea"/>
        </a:defRPr>
      </a:lvl6pPr>
      <a:lvl7pPr marL="14397422" indent="-1455919" algn="l" defTabSz="5823676" rtl="0" fontAlgn="base">
        <a:spcBef>
          <a:spcPct val="20000"/>
        </a:spcBef>
        <a:spcAft>
          <a:spcPct val="0"/>
        </a:spcAft>
        <a:buChar char="»"/>
        <a:defRPr sz="12738">
          <a:solidFill>
            <a:schemeClr val="tx1"/>
          </a:solidFill>
          <a:latin typeface="+mn-lt"/>
          <a:ea typeface="+mn-ea"/>
        </a:defRPr>
      </a:lvl7pPr>
      <a:lvl8pPr marL="15044497" indent="-1455919" algn="l" defTabSz="5823676" rtl="0" fontAlgn="base">
        <a:spcBef>
          <a:spcPct val="20000"/>
        </a:spcBef>
        <a:spcAft>
          <a:spcPct val="0"/>
        </a:spcAft>
        <a:buChar char="»"/>
        <a:defRPr sz="12738">
          <a:solidFill>
            <a:schemeClr val="tx1"/>
          </a:solidFill>
          <a:latin typeface="+mn-lt"/>
          <a:ea typeface="+mn-ea"/>
        </a:defRPr>
      </a:lvl8pPr>
      <a:lvl9pPr marL="15691573" indent="-1455919" algn="l" defTabSz="5823676" rtl="0" fontAlgn="base">
        <a:spcBef>
          <a:spcPct val="20000"/>
        </a:spcBef>
        <a:spcAft>
          <a:spcPct val="0"/>
        </a:spcAft>
        <a:buChar char="»"/>
        <a:defRPr sz="1273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47075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94150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41225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1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235376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882451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529526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176601" algn="l" defTabSz="1294150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49"/>
          <p:cNvSpPr>
            <a:spLocks noChangeArrowheads="1"/>
          </p:cNvSpPr>
          <p:nvPr/>
        </p:nvSpPr>
        <p:spPr bwMode="auto">
          <a:xfrm>
            <a:off x="159942" y="231530"/>
            <a:ext cx="29817613" cy="297822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2057" name="Text Box 80"/>
          <p:cNvSpPr txBox="1">
            <a:spLocks noChangeArrowheads="1"/>
          </p:cNvSpPr>
          <p:nvPr/>
        </p:nvSpPr>
        <p:spPr bwMode="auto">
          <a:xfrm>
            <a:off x="685800" y="375545"/>
            <a:ext cx="28902776" cy="27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89" tIns="60639" rIns="121289" bIns="60639">
            <a:spAutoFit/>
          </a:bodyPr>
          <a:lstStyle>
            <a:lvl1pPr defTabSz="4129088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129088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129088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129088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129088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129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129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129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129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IL" sz="5900" b="1" dirty="0"/>
              <a:t>Impact of parameterized convection on the storm track and jet stream response to global warming: implications for mechanisms of the future poleward shift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/>
              <a:t>Benny Keller, Chaim I. Garfinkel, Ian White, Martin </a:t>
            </a:r>
            <a:r>
              <a:rPr lang="en-US" altLang="en-US" sz="3200" dirty="0" err="1"/>
              <a:t>Jucker</a:t>
            </a:r>
            <a:r>
              <a:rPr lang="en-US" altLang="en-US" sz="3200" dirty="0"/>
              <a:t>, Edwin Gerber</a:t>
            </a:r>
            <a:endParaRPr lang="en-US" altLang="zh-CN" sz="3200" u="sng" dirty="0">
              <a:solidFill>
                <a:srgbClr val="00B0F0"/>
              </a:solidFill>
            </a:endParaRPr>
          </a:p>
        </p:txBody>
      </p:sp>
      <p:sp>
        <p:nvSpPr>
          <p:cNvPr id="2059" name="Rectangle 1494"/>
          <p:cNvSpPr>
            <a:spLocks noChangeArrowheads="1"/>
          </p:cNvSpPr>
          <p:nvPr/>
        </p:nvSpPr>
        <p:spPr bwMode="auto">
          <a:xfrm>
            <a:off x="-15181819" y="-242214"/>
            <a:ext cx="184731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2060" name="Rectangle 1496"/>
          <p:cNvSpPr>
            <a:spLocks noChangeArrowheads="1"/>
          </p:cNvSpPr>
          <p:nvPr/>
        </p:nvSpPr>
        <p:spPr bwMode="auto">
          <a:xfrm>
            <a:off x="-15181819" y="-242214"/>
            <a:ext cx="184731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2061" name="Rectangle 1501"/>
          <p:cNvSpPr>
            <a:spLocks noChangeArrowheads="1"/>
          </p:cNvSpPr>
          <p:nvPr/>
        </p:nvSpPr>
        <p:spPr bwMode="auto">
          <a:xfrm>
            <a:off x="-15181819" y="-242214"/>
            <a:ext cx="184731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2062" name="Rectangle 1666"/>
          <p:cNvSpPr>
            <a:spLocks noChangeArrowheads="1"/>
          </p:cNvSpPr>
          <p:nvPr/>
        </p:nvSpPr>
        <p:spPr bwMode="auto">
          <a:xfrm>
            <a:off x="-15181819" y="-242214"/>
            <a:ext cx="184731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2069" name="Rectangle 2168"/>
          <p:cNvSpPr>
            <a:spLocks noChangeArrowheads="1"/>
          </p:cNvSpPr>
          <p:nvPr/>
        </p:nvSpPr>
        <p:spPr bwMode="auto">
          <a:xfrm>
            <a:off x="10108147" y="14884126"/>
            <a:ext cx="5987719" cy="12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14800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11480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1148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1148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1148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endParaRPr lang="en-US" altLang="zh-CN" sz="3397"/>
          </a:p>
        </p:txBody>
      </p:sp>
      <p:sp>
        <p:nvSpPr>
          <p:cNvPr id="2072" name="Rectangle 4"/>
          <p:cNvSpPr>
            <a:spLocks noChangeArrowheads="1"/>
          </p:cNvSpPr>
          <p:nvPr/>
        </p:nvSpPr>
        <p:spPr bwMode="auto">
          <a:xfrm>
            <a:off x="4012583" y="14490937"/>
            <a:ext cx="1903712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z="3680"/>
          </a:p>
        </p:txBody>
      </p:sp>
      <p:sp>
        <p:nvSpPr>
          <p:cNvPr id="2078" name="Rectangle 70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9" name="Rectangle 72"/>
          <p:cNvSpPr>
            <a:spLocks noChangeArrowheads="1"/>
          </p:cNvSpPr>
          <p:nvPr/>
        </p:nvSpPr>
        <p:spPr bwMode="auto">
          <a:xfrm>
            <a:off x="-14968373" y="411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1" name="Rectangle 74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3" name="Rectangle 78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4" name="Rectangle 80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6" name="Rectangle 82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" name="Rectangle 94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9" name="Rectangle 96"/>
          <p:cNvSpPr>
            <a:spLocks noChangeArrowheads="1"/>
          </p:cNvSpPr>
          <p:nvPr/>
        </p:nvSpPr>
        <p:spPr bwMode="auto">
          <a:xfrm>
            <a:off x="-1518182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95" name="Picture 2" descr="D:\Documents and Settings\Admin\My Documents\Chaim\לוגו דו לשוני שוכב רקע שקוף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" y="1527673"/>
            <a:ext cx="4664366" cy="15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2255"/>
          <p:cNvSpPr>
            <a:spLocks noChangeArrowheads="1"/>
          </p:cNvSpPr>
          <p:nvPr/>
        </p:nvSpPr>
        <p:spPr bwMode="auto">
          <a:xfrm>
            <a:off x="12689334" y="3326518"/>
            <a:ext cx="17314971" cy="2304391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IL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-5888730" y="6874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Rectangle 2250"/>
          <p:cNvSpPr>
            <a:spLocks noChangeArrowheads="1"/>
          </p:cNvSpPr>
          <p:nvPr/>
        </p:nvSpPr>
        <p:spPr bwMode="auto">
          <a:xfrm>
            <a:off x="164364" y="29034729"/>
            <a:ext cx="15549306" cy="13547806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 dirty="0"/>
          </a:p>
        </p:txBody>
      </p:sp>
      <p:sp>
        <p:nvSpPr>
          <p:cNvPr id="157" name="Rectangle 1"/>
          <p:cNvSpPr>
            <a:spLocks noChangeArrowheads="1"/>
          </p:cNvSpPr>
          <p:nvPr/>
        </p:nvSpPr>
        <p:spPr bwMode="auto">
          <a:xfrm>
            <a:off x="4568665" y="35637598"/>
            <a:ext cx="17686800" cy="7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l"/>
            </a:pPr>
            <a:endParaRPr lang="en-US" altLang="zh-CN" sz="3963" dirty="0"/>
          </a:p>
        </p:txBody>
      </p:sp>
      <p:sp>
        <p:nvSpPr>
          <p:cNvPr id="97" name="Rectangle 2255"/>
          <p:cNvSpPr>
            <a:spLocks noChangeArrowheads="1"/>
          </p:cNvSpPr>
          <p:nvPr/>
        </p:nvSpPr>
        <p:spPr bwMode="auto">
          <a:xfrm>
            <a:off x="159942" y="3255864"/>
            <a:ext cx="12146712" cy="25408826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66" name="TextBox 29"/>
          <p:cNvSpPr txBox="1">
            <a:spLocks noChangeArrowheads="1"/>
          </p:cNvSpPr>
          <p:nvPr/>
        </p:nvSpPr>
        <p:spPr bwMode="auto">
          <a:xfrm>
            <a:off x="747368" y="3183857"/>
            <a:ext cx="11221886" cy="9500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51" tIns="60619" rIns="121251" bIns="60619">
            <a:spAutoFit/>
          </a:bodyPr>
          <a:lstStyle>
            <a:lvl1pPr defTabSz="857250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572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5725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572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5725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5378" b="1" dirty="0">
                <a:solidFill>
                  <a:srgbClr val="7030A0"/>
                </a:solidFill>
              </a:rPr>
              <a:t>1. Introduction and Conclusions</a:t>
            </a:r>
          </a:p>
        </p:txBody>
      </p:sp>
      <p:sp>
        <p:nvSpPr>
          <p:cNvPr id="100" name="TextBox 29"/>
          <p:cNvSpPr txBox="1">
            <a:spLocks noChangeArrowheads="1"/>
          </p:cNvSpPr>
          <p:nvPr/>
        </p:nvSpPr>
        <p:spPr bwMode="auto">
          <a:xfrm>
            <a:off x="12761342" y="3385577"/>
            <a:ext cx="17194442" cy="16886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51" tIns="60619" rIns="121251" bIns="60619">
            <a:spAutoFit/>
          </a:bodyPr>
          <a:lstStyle>
            <a:lvl1pPr defTabSz="857250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572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5725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572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5725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5378" b="1" dirty="0">
                <a:solidFill>
                  <a:srgbClr val="7030A0"/>
                </a:solidFill>
              </a:rPr>
              <a:t>3. </a:t>
            </a:r>
            <a:r>
              <a:rPr lang="en-US" altLang="zh-CN" sz="4800" b="1" dirty="0">
                <a:solidFill>
                  <a:srgbClr val="7030A0"/>
                </a:solidFill>
              </a:rPr>
              <a:t>What mechanisms are consistent with the sensitivity of the jet shift to the convection scheme?</a:t>
            </a:r>
            <a:endParaRPr lang="en-US" altLang="zh-CN" sz="5300" b="1" dirty="0">
              <a:solidFill>
                <a:srgbClr val="7030A0"/>
              </a:solidFill>
            </a:endParaRPr>
          </a:p>
        </p:txBody>
      </p:sp>
      <p:sp>
        <p:nvSpPr>
          <p:cNvPr id="76" name="Rectangle 2250"/>
          <p:cNvSpPr>
            <a:spLocks noChangeArrowheads="1"/>
          </p:cNvSpPr>
          <p:nvPr/>
        </p:nvSpPr>
        <p:spPr bwMode="auto">
          <a:xfrm>
            <a:off x="16063103" y="26337864"/>
            <a:ext cx="13921165" cy="1642020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48"/>
          </a:p>
        </p:txBody>
      </p:sp>
      <p:sp>
        <p:nvSpPr>
          <p:cNvPr id="127" name="TextBox 29">
            <a:extLst>
              <a:ext uri="{FF2B5EF4-FFF2-40B4-BE49-F238E27FC236}">
                <a16:creationId xmlns:a16="http://schemas.microsoft.com/office/drawing/2014/main" id="{DCE7E422-7010-4FA9-9F07-3E2FB63B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84" y="29621090"/>
            <a:ext cx="11840210" cy="9534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51" tIns="60619" rIns="121251" bIns="60619">
            <a:spAutoFit/>
          </a:bodyPr>
          <a:lstStyle>
            <a:lvl1pPr defTabSz="857250" eaLnBrk="0" hangingPunct="0">
              <a:spcBef>
                <a:spcPct val="20000"/>
              </a:spcBef>
              <a:buChar char="•"/>
              <a:defRPr sz="14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57250" eaLnBrk="0" hangingPunct="0">
              <a:spcBef>
                <a:spcPct val="20000"/>
              </a:spcBef>
              <a:buChar char="–"/>
              <a:defRPr sz="126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57250" eaLnBrk="0" hangingPunct="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572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57250" eaLnBrk="0" hangingPunct="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57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5378" b="1" dirty="0">
                <a:solidFill>
                  <a:srgbClr val="7030A0"/>
                </a:solidFill>
              </a:rPr>
              <a:t>2. </a:t>
            </a:r>
            <a:r>
              <a:rPr lang="en-US" altLang="zh-CN" sz="5400" b="1" dirty="0">
                <a:solidFill>
                  <a:srgbClr val="7030A0"/>
                </a:solidFill>
              </a:rPr>
              <a:t>Zonal Wind response to 4xCO2</a:t>
            </a:r>
            <a:endParaRPr lang="en-US" altLang="zh-CN" sz="5378" b="1" dirty="0">
              <a:solidFill>
                <a:srgbClr val="7030A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92B4816-C522-4B27-A70B-61D8693B2E48}"/>
              </a:ext>
            </a:extLst>
          </p:cNvPr>
          <p:cNvSpPr/>
          <p:nvPr/>
        </p:nvSpPr>
        <p:spPr>
          <a:xfrm>
            <a:off x="16801858" y="5128073"/>
            <a:ext cx="7624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Temperature response to increased CO</a:t>
            </a:r>
            <a:r>
              <a:rPr lang="en-US" altLang="zh-CN" sz="2800" b="1" baseline="-25000" dirty="0">
                <a:solidFill>
                  <a:schemeClr val="accent2"/>
                </a:solidFill>
              </a:rPr>
              <a:t>2</a:t>
            </a:r>
            <a:r>
              <a:rPr lang="en-US" altLang="zh-CN" sz="2800" b="1" dirty="0">
                <a:solidFill>
                  <a:schemeClr val="accent2"/>
                </a:solidFill>
              </a:rPr>
              <a:t> [K]</a:t>
            </a:r>
            <a:endParaRPr lang="en-IL" sz="2800" b="1" dirty="0">
              <a:solidFill>
                <a:schemeClr val="accent2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1CBB08F-0A85-44AD-AD64-C26D211D4ECE}"/>
              </a:ext>
            </a:extLst>
          </p:cNvPr>
          <p:cNvSpPr/>
          <p:nvPr/>
        </p:nvSpPr>
        <p:spPr>
          <a:xfrm>
            <a:off x="3498738" y="30557194"/>
            <a:ext cx="5314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DJF Zonal Wind average [m/s]</a:t>
            </a:r>
          </a:p>
        </p:txBody>
      </p:sp>
      <p:sp>
        <p:nvSpPr>
          <p:cNvPr id="90" name="Text Box 1499">
            <a:extLst>
              <a:ext uri="{FF2B5EF4-FFF2-40B4-BE49-F238E27FC236}">
                <a16:creationId xmlns:a16="http://schemas.microsoft.com/office/drawing/2014/main" id="{D2213080-FF9B-433B-9BC7-E36788C8A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19" y="3975945"/>
            <a:ext cx="11847931" cy="24683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21327" tIns="60664" rIns="121327" bIns="60664">
            <a:spAutoFit/>
          </a:bodyPr>
          <a:lstStyle/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altLang="zh-CN" sz="2800" dirty="0">
                <a:latin typeface="+mj-lt"/>
              </a:rPr>
              <a:t>Which forcings and processes govern the projected future poleward shift of the midlatitude circulation and subtropical drying?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endParaRPr lang="en-US" altLang="zh-CN" sz="2800" dirty="0">
              <a:latin typeface="+mj-lt"/>
            </a:endParaRP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altLang="zh-CN" sz="2800" dirty="0">
                <a:latin typeface="+mj-lt"/>
              </a:rPr>
              <a:t>Is the poleward shift sensitive to the convective parameterization, which is poorly constrained and still under development in models?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endParaRPr lang="en-US" altLang="zh-CN" sz="2800" dirty="0">
              <a:latin typeface="+mj-lt"/>
            </a:endParaRPr>
          </a:p>
          <a:p>
            <a:pPr algn="just" defTabSz="1213266"/>
            <a:r>
              <a:rPr lang="en-US" sz="2800" b="1" dirty="0"/>
              <a:t>Tools: 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sz="2800" b="0" i="0" dirty="0">
                <a:effectLst/>
                <a:latin typeface="+mj-lt"/>
              </a:rPr>
              <a:t>An intermediate-complexity moist general circulation model </a:t>
            </a:r>
            <a:r>
              <a:rPr lang="en-US" sz="2800" dirty="0">
                <a:latin typeface="+mj-lt"/>
              </a:rPr>
              <a:t>(</a:t>
            </a:r>
            <a:r>
              <a:rPr lang="en-US" sz="2800" dirty="0" err="1">
                <a:latin typeface="+mj-lt"/>
              </a:rPr>
              <a:t>MiMA</a:t>
            </a:r>
            <a:r>
              <a:rPr lang="en-US" sz="2800" dirty="0">
                <a:latin typeface="+mj-lt"/>
              </a:rPr>
              <a:t>)</a:t>
            </a:r>
            <a:r>
              <a:rPr lang="en-US" sz="2800" b="0" i="0" dirty="0">
                <a:effectLst/>
                <a:latin typeface="+mj-lt"/>
              </a:rPr>
              <a:t> with realistic radiation (Garfinkel et al 2020; </a:t>
            </a:r>
            <a:r>
              <a:rPr lang="en-US" sz="2800" b="0" i="0" dirty="0" err="1">
                <a:effectLst/>
                <a:latin typeface="+mj-lt"/>
              </a:rPr>
              <a:t>Jucker</a:t>
            </a:r>
            <a:r>
              <a:rPr lang="en-US" sz="2800" b="0" i="0" dirty="0">
                <a:effectLst/>
                <a:latin typeface="+mj-lt"/>
              </a:rPr>
              <a:t> and Gerber 2017).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endParaRPr lang="en-US" sz="2800" dirty="0">
              <a:latin typeface="+mj-lt"/>
            </a:endParaRP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We have performed simulations with </a:t>
            </a:r>
            <a:r>
              <a:rPr lang="en-US" sz="2800" b="1" dirty="0">
                <a:latin typeface="+mj-lt"/>
              </a:rPr>
              <a:t>1x CO</a:t>
            </a:r>
            <a:r>
              <a:rPr lang="en-US" sz="2800" b="1" baseline="-25000" dirty="0">
                <a:latin typeface="+mj-lt"/>
              </a:rPr>
              <a:t>2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latin typeface="+mj-lt"/>
              </a:rPr>
              <a:t>4x CO</a:t>
            </a:r>
            <a:r>
              <a:rPr lang="en-US" sz="2800" b="1" baseline="-25000" dirty="0">
                <a:latin typeface="+mj-lt"/>
              </a:rPr>
              <a:t>2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with all eight possible combinations of the three different parameter settings of the convection scheme: (1) shallow convection on/off; (2) critical relative humidity for the profile relaxed back towards (0.7 or 0.8); (3) whether precipitation should be proportional to CAPE or not</a:t>
            </a:r>
            <a:endParaRPr lang="en-US" sz="2800" dirty="0"/>
          </a:p>
          <a:p>
            <a:pPr algn="just" defTabSz="1213266"/>
            <a:endParaRPr lang="en-US" sz="2800" dirty="0"/>
          </a:p>
          <a:p>
            <a:pPr algn="just" defTabSz="1213266"/>
            <a:r>
              <a:rPr lang="en-US" sz="2800" dirty="0"/>
              <a:t>For simplicity, two configurations are known as </a:t>
            </a:r>
            <a:r>
              <a:rPr lang="en-US" sz="2800" b="1" dirty="0"/>
              <a:t>convection  promoted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latin typeface="+mj-lt"/>
              </a:rPr>
              <a:t>convection inhibited </a:t>
            </a:r>
            <a:r>
              <a:rPr lang="en-US" sz="2800" dirty="0">
                <a:latin typeface="+mj-lt"/>
              </a:rPr>
              <a:t>by changing the Betts Miller tuning parameters to mimic the defaults of </a:t>
            </a:r>
            <a:r>
              <a:rPr lang="en-US" sz="2800" dirty="0" err="1">
                <a:latin typeface="+mj-lt"/>
              </a:rPr>
              <a:t>Jucker</a:t>
            </a:r>
            <a:r>
              <a:rPr lang="en-US" sz="2800" dirty="0">
                <a:latin typeface="+mj-lt"/>
              </a:rPr>
              <a:t> and Gerber 2017 and Frierson et al 2007 respectively. (</a:t>
            </a:r>
            <a:r>
              <a:rPr lang="en-US" sz="2800" b="1" dirty="0">
                <a:latin typeface="+mj-lt"/>
              </a:rPr>
              <a:t>Promoted</a:t>
            </a:r>
            <a:r>
              <a:rPr lang="en-US" sz="2800" dirty="0">
                <a:latin typeface="+mj-lt"/>
              </a:rPr>
              <a:t>: critical relative humidity of 0.7 and shallow convection turned on; </a:t>
            </a:r>
            <a:r>
              <a:rPr lang="en-US" sz="2800" b="1" dirty="0">
                <a:latin typeface="+mj-lt"/>
              </a:rPr>
              <a:t>Inhibited</a:t>
            </a:r>
            <a:r>
              <a:rPr lang="en-US" sz="2800" dirty="0">
                <a:latin typeface="+mj-lt"/>
              </a:rPr>
              <a:t>: critical relative humidity of </a:t>
            </a:r>
            <a:r>
              <a:rPr lang="en-US" sz="2800" dirty="0"/>
              <a:t>0.8 and </a:t>
            </a:r>
            <a:r>
              <a:rPr lang="en-US" sz="2800" dirty="0">
                <a:latin typeface="+mj-lt"/>
              </a:rPr>
              <a:t>shallow convection turned off).</a:t>
            </a:r>
          </a:p>
          <a:p>
            <a:pPr algn="just" defTabSz="1213266"/>
            <a:endParaRPr lang="en-US" sz="2800" dirty="0">
              <a:latin typeface="+mj-lt"/>
            </a:endParaRPr>
          </a:p>
          <a:p>
            <a:pPr algn="just" defTabSz="1213266"/>
            <a:endParaRPr lang="en-US" sz="2800" dirty="0">
              <a:latin typeface="+mj-lt"/>
            </a:endParaRPr>
          </a:p>
          <a:p>
            <a:pPr algn="just" defTabSz="1213266"/>
            <a:endParaRPr lang="en-US" sz="2800" dirty="0">
              <a:latin typeface="+mj-lt"/>
            </a:endParaRPr>
          </a:p>
          <a:p>
            <a:pPr algn="just" defTabSz="1213266"/>
            <a:endParaRPr lang="en-US" sz="2800" dirty="0">
              <a:latin typeface="+mj-lt"/>
            </a:endParaRPr>
          </a:p>
          <a:p>
            <a:pPr algn="just" defTabSz="1213266"/>
            <a:r>
              <a:rPr lang="en-US" sz="2800" b="1" dirty="0">
                <a:latin typeface="+mj-lt"/>
              </a:rPr>
              <a:t>     </a:t>
            </a: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endParaRPr lang="en-US" sz="2800" b="1" dirty="0">
              <a:latin typeface="+mj-lt"/>
            </a:endParaRPr>
          </a:p>
          <a:p>
            <a:pPr algn="just" defTabSz="1213266"/>
            <a:r>
              <a:rPr lang="en-US" sz="2800" b="1" dirty="0">
                <a:latin typeface="+mj-lt"/>
              </a:rPr>
              <a:t>Main conclusions: </a:t>
            </a:r>
          </a:p>
          <a:p>
            <a:pPr algn="just" defTabSz="1213266"/>
            <a:endParaRPr lang="en-US" sz="2800" b="1" dirty="0">
              <a:latin typeface="+mj-lt"/>
            </a:endParaRP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The jet shift is robust only for the convection inhibited setting </a:t>
            </a:r>
            <a:r>
              <a:rPr lang="en-US" sz="2800" dirty="0">
                <a:solidFill>
                  <a:srgbClr val="333333"/>
                </a:solidFill>
              </a:rPr>
              <a:t>(box 2), possibly explaining for some of the </a:t>
            </a:r>
            <a:r>
              <a:rPr lang="en-US" sz="2800" dirty="0" err="1">
                <a:solidFill>
                  <a:srgbClr val="333333"/>
                </a:solidFill>
              </a:rPr>
              <a:t>intermodel</a:t>
            </a:r>
            <a:r>
              <a:rPr lang="en-US" sz="2800" dirty="0">
                <a:solidFill>
                  <a:srgbClr val="333333"/>
                </a:solidFill>
              </a:rPr>
              <a:t> spread in CMIP.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endParaRPr lang="en-US" sz="2800" dirty="0">
              <a:solidFill>
                <a:srgbClr val="333333"/>
              </a:solidFill>
              <a:latin typeface="+mj-lt"/>
            </a:endParaRP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The following mechanisms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cannot account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for the dependence of the poleward shift on the convective scheme settings: raised tropopause height, tropical upper tropospheric warming or diabatic heating, Arctic amplification, increased subtropical lapse rate, shift towards longer wavelength, </a:t>
            </a:r>
            <a:r>
              <a:rPr lang="en-US" sz="2800" dirty="0">
                <a:solidFill>
                  <a:srgbClr val="333333"/>
                </a:solidFill>
              </a:rPr>
              <a:t>moist static energy poleward flux, 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shift towards faster phase speeds, eddy feedback strength. In other words, these factors change similarly both in 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promoted 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inhibited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, and thus cannot explain the lack of a jet response in 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promoted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These mechanisms are therefore not necessary for the poleward shift 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(box 3)</a:t>
            </a:r>
          </a:p>
          <a:p>
            <a:pPr marL="533400" indent="-533400" algn="just" defTabSz="1213266">
              <a:buFont typeface="Wingdings" pitchFamily="2" charset="2"/>
              <a:buChar char="§"/>
            </a:pPr>
            <a:endParaRPr lang="en-US" sz="2800" dirty="0">
              <a:solidFill>
                <a:srgbClr val="333333"/>
              </a:solidFill>
              <a:latin typeface="+mj-lt"/>
            </a:endParaRPr>
          </a:p>
          <a:p>
            <a:pPr marL="533400" indent="-533400" algn="just" defTabSz="1213266">
              <a:buFont typeface="Wingdings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+mj-lt"/>
              </a:rPr>
              <a:t>The following mechanisms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are consistent</a:t>
            </a:r>
            <a:r>
              <a:rPr lang="en-US" sz="28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with the poleward shift: changes in eddy momentum flux convergence, changes in diabatic heating in the subpolar mid- and lower-troposphere.</a:t>
            </a:r>
            <a:endParaRPr lang="en-US" sz="2800" dirty="0">
              <a:latin typeface="+mj-lt"/>
            </a:endParaRPr>
          </a:p>
        </p:txBody>
      </p:sp>
      <p:sp>
        <p:nvSpPr>
          <p:cNvPr id="91" name="מלבן 123">
            <a:extLst>
              <a:ext uri="{FF2B5EF4-FFF2-40B4-BE49-F238E27FC236}">
                <a16:creationId xmlns:a16="http://schemas.microsoft.com/office/drawing/2014/main" id="{88BC7036-3A52-4499-8AF0-0F0A58089955}"/>
              </a:ext>
            </a:extLst>
          </p:cNvPr>
          <p:cNvSpPr/>
          <p:nvPr/>
        </p:nvSpPr>
        <p:spPr>
          <a:xfrm>
            <a:off x="179714" y="39979945"/>
            <a:ext cx="152649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 </a:t>
            </a:r>
          </a:p>
          <a:p>
            <a:r>
              <a:rPr lang="en-US" sz="3000" b="1" dirty="0"/>
              <a:t>Subtropical acceleration in lowermost stratosphere evident in all configurations, however near-surface response depends on convective parameterization.</a:t>
            </a:r>
          </a:p>
          <a:p>
            <a:r>
              <a:rPr lang="en-US" sz="3000" b="1" dirty="0"/>
              <a:t> </a:t>
            </a:r>
          </a:p>
          <a:p>
            <a:r>
              <a:rPr lang="en-US" sz="3000" b="1" dirty="0"/>
              <a:t>Qualitatively different hydroclimate responses as well.</a:t>
            </a:r>
            <a:endParaRPr lang="en-US" sz="3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D24CF7-4FFD-4A09-B6DB-A4B8AC0C30DE}"/>
              </a:ext>
            </a:extLst>
          </p:cNvPr>
          <p:cNvSpPr/>
          <p:nvPr/>
        </p:nvSpPr>
        <p:spPr>
          <a:xfrm>
            <a:off x="2320182" y="31602917"/>
            <a:ext cx="61239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convection  promoted</a:t>
            </a:r>
            <a:endParaRPr lang="en-IL" sz="33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4778E8-85AC-417C-881C-CFA569DF3CEF}"/>
              </a:ext>
            </a:extLst>
          </p:cNvPr>
          <p:cNvSpPr/>
          <p:nvPr/>
        </p:nvSpPr>
        <p:spPr>
          <a:xfrm>
            <a:off x="9503407" y="31530909"/>
            <a:ext cx="441178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/>
              <a:t>convection  inhibited</a:t>
            </a:r>
            <a:endParaRPr lang="en-IL" sz="33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BFB5E16-13FD-44B4-967D-979FF0FB846F}"/>
              </a:ext>
            </a:extLst>
          </p:cNvPr>
          <p:cNvSpPr/>
          <p:nvPr/>
        </p:nvSpPr>
        <p:spPr>
          <a:xfrm>
            <a:off x="26136279" y="6136185"/>
            <a:ext cx="4195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 these mechanisms:</a:t>
            </a:r>
          </a:p>
          <a:p>
            <a:r>
              <a:rPr lang="en-US" altLang="zh-CN" sz="28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upper tropospheric warming</a:t>
            </a:r>
          </a:p>
          <a:p>
            <a:r>
              <a:rPr lang="en-US" sz="2800" b="1" strike="sngStrike" dirty="0"/>
              <a:t>Tropopause height</a:t>
            </a:r>
            <a:r>
              <a:rPr lang="en-US" sz="2800" b="1" dirty="0"/>
              <a:t>         </a:t>
            </a:r>
            <a:r>
              <a:rPr lang="en-US" sz="2800" b="1" strike="sngStrike" dirty="0"/>
              <a:t>lapse rate increase</a:t>
            </a:r>
          </a:p>
          <a:p>
            <a:r>
              <a:rPr lang="en-US" sz="2800" b="1" strike="sngStrike" dirty="0"/>
              <a:t>Arctic amplification</a:t>
            </a:r>
          </a:p>
          <a:p>
            <a:endParaRPr lang="en-IL" sz="2800" b="1" strike="sngStrik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EF72F6-6292-44C5-980C-8EF350A28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6"/>
          <a:stretch/>
        </p:blipFill>
        <p:spPr>
          <a:xfrm>
            <a:off x="16795082" y="30419633"/>
            <a:ext cx="12580573" cy="1179256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42FCC203-2E11-4CE3-ABD9-0D6D1CEDD7D9}"/>
              </a:ext>
            </a:extLst>
          </p:cNvPr>
          <p:cNvSpPr/>
          <p:nvPr/>
        </p:nvSpPr>
        <p:spPr>
          <a:xfrm>
            <a:off x="20229310" y="30114849"/>
            <a:ext cx="7337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Eddy fluxes decomposed by wavenumber</a:t>
            </a:r>
            <a:endParaRPr lang="en-US" altLang="zh-CN" sz="2800" b="1" baseline="-25000" dirty="0">
              <a:solidFill>
                <a:schemeClr val="accent2"/>
              </a:solidFill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4D936E4-9194-426D-B068-983DF925FAF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310121" y="37387657"/>
            <a:ext cx="941952" cy="147562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7B36BF9-A962-4A97-AE0E-714DF04EFAF4}"/>
              </a:ext>
            </a:extLst>
          </p:cNvPr>
          <p:cNvSpPr/>
          <p:nvPr/>
        </p:nvSpPr>
        <p:spPr>
          <a:xfrm>
            <a:off x="26442862" y="37018325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Black contours mark climatology</a:t>
            </a:r>
            <a:endParaRPr lang="en-IL" dirty="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CAB6E30-134F-4148-8FED-ABE9D24012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234212" y="37366197"/>
            <a:ext cx="1278084" cy="1323801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903CF9-F570-4D0D-98D8-344770560F57}"/>
              </a:ext>
            </a:extLst>
          </p:cNvPr>
          <p:cNvSpPr/>
          <p:nvPr/>
        </p:nvSpPr>
        <p:spPr>
          <a:xfrm>
            <a:off x="18388016" y="36967429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Shading marks response to higher CO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endParaRPr lang="en-IL" baseline="-25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7081A7F-7B23-4726-9A64-86DDCE1B3007}"/>
              </a:ext>
            </a:extLst>
          </p:cNvPr>
          <p:cNvSpPr/>
          <p:nvPr/>
        </p:nvSpPr>
        <p:spPr>
          <a:xfrm rot="16200000">
            <a:off x="15371921" y="3872503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convection  inhibited</a:t>
            </a:r>
            <a:endParaRPr lang="en-IL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ACE3B60-FEAE-4D1A-817C-CFA19BDD5DAC}"/>
              </a:ext>
            </a:extLst>
          </p:cNvPr>
          <p:cNvSpPr/>
          <p:nvPr/>
        </p:nvSpPr>
        <p:spPr>
          <a:xfrm rot="16200000">
            <a:off x="15440643" y="3542254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convection  promoted</a:t>
            </a:r>
            <a:endParaRPr lang="en-IL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3504D39-7436-4DAD-8EA4-4BFC6F9633F3}"/>
              </a:ext>
            </a:extLst>
          </p:cNvPr>
          <p:cNvSpPr/>
          <p:nvPr/>
        </p:nvSpPr>
        <p:spPr>
          <a:xfrm>
            <a:off x="9252722" y="39384698"/>
            <a:ext cx="6179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Colored shading and red and blue contours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mark jet response</a:t>
            </a:r>
            <a:endParaRPr lang="en-IL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AEADAF-6E0D-4E83-A532-AEE382B53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3103" y="23514560"/>
            <a:ext cx="13980159" cy="5376153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0ABCF8D9-D8E9-4578-99EE-33CACE7CBA6D}"/>
              </a:ext>
            </a:extLst>
          </p:cNvPr>
          <p:cNvSpPr/>
          <p:nvPr/>
        </p:nvSpPr>
        <p:spPr>
          <a:xfrm>
            <a:off x="22183640" y="23418105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convection  promoted</a:t>
            </a:r>
            <a:endParaRPr lang="en-IL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0D069E1-E109-49CF-B418-6138ED7D15BD}"/>
              </a:ext>
            </a:extLst>
          </p:cNvPr>
          <p:cNvSpPr/>
          <p:nvPr/>
        </p:nvSpPr>
        <p:spPr>
          <a:xfrm>
            <a:off x="26542160" y="2341810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convection  inhibited</a:t>
            </a:r>
            <a:endParaRPr lang="en-I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0C71B8-4EA9-4175-850A-61B7FDA49F74}"/>
              </a:ext>
            </a:extLst>
          </p:cNvPr>
          <p:cNvSpPr txBox="1"/>
          <p:nvPr/>
        </p:nvSpPr>
        <p:spPr>
          <a:xfrm>
            <a:off x="12833350" y="23611477"/>
            <a:ext cx="4373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strike="sngStrike" dirty="0"/>
              <a:t>Shift towards </a:t>
            </a:r>
          </a:p>
          <a:p>
            <a:pPr>
              <a:buNone/>
            </a:pPr>
            <a:r>
              <a:rPr lang="en-US" sz="2400" b="1" strike="sngStrike" dirty="0"/>
              <a:t>faster phase speeds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This shift is present </a:t>
            </a:r>
          </a:p>
          <a:p>
            <a:pPr>
              <a:buNone/>
            </a:pPr>
            <a:r>
              <a:rPr lang="en-US" sz="2400" b="1" dirty="0"/>
              <a:t>regardless</a:t>
            </a:r>
          </a:p>
          <a:p>
            <a:pPr>
              <a:buNone/>
            </a:pPr>
            <a:r>
              <a:rPr lang="en-US" sz="2400" b="1" dirty="0"/>
              <a:t>of whether jet shifts</a:t>
            </a:r>
          </a:p>
          <a:p>
            <a:pPr>
              <a:buNone/>
            </a:pPr>
            <a:r>
              <a:rPr lang="en-US" sz="2400" b="1" dirty="0" err="1"/>
              <a:t>polewards</a:t>
            </a:r>
            <a:endParaRPr lang="en-IL" sz="2400" b="1" dirty="0"/>
          </a:p>
          <a:p>
            <a:endParaRPr lang="en-IL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7EE963C-42BF-4E1C-860E-2FC2C7808088}"/>
              </a:ext>
            </a:extLst>
          </p:cNvPr>
          <p:cNvSpPr/>
          <p:nvPr/>
        </p:nvSpPr>
        <p:spPr>
          <a:xfrm rot="16200000">
            <a:off x="15596851" y="24651240"/>
            <a:ext cx="14670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climatology</a:t>
            </a:r>
            <a:endParaRPr lang="en-IL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1347B86-3204-4102-B610-12ADE98BFAB0}"/>
              </a:ext>
            </a:extLst>
          </p:cNvPr>
          <p:cNvSpPr/>
          <p:nvPr/>
        </p:nvSpPr>
        <p:spPr>
          <a:xfrm rot="16200000">
            <a:off x="15338968" y="27207333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Response to CO</a:t>
            </a:r>
            <a:r>
              <a:rPr lang="en-US" b="1" baseline="-25000" dirty="0"/>
              <a:t>2</a:t>
            </a:r>
            <a:endParaRPr lang="en-IL" baseline="-250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0B5BABE-561A-44A8-86F9-F3D2C9D3111B}"/>
              </a:ext>
            </a:extLst>
          </p:cNvPr>
          <p:cNvSpPr txBox="1"/>
          <p:nvPr/>
        </p:nvSpPr>
        <p:spPr>
          <a:xfrm>
            <a:off x="15785678" y="22956440"/>
            <a:ext cx="1013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U’V’ at 272hPa, decomposed by phase speed [m</a:t>
            </a:r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s</a:t>
            </a:r>
            <a:r>
              <a:rPr lang="en-US" sz="2800" b="1" baseline="30000" dirty="0">
                <a:solidFill>
                  <a:schemeClr val="accent2"/>
                </a:solidFill>
              </a:rPr>
              <a:t>-2 </a:t>
            </a:r>
            <a:r>
              <a:rPr lang="en-US" sz="2800" b="1" dirty="0">
                <a:solidFill>
                  <a:schemeClr val="accent2"/>
                </a:solidFill>
              </a:rPr>
              <a:t>∆c</a:t>
            </a:r>
            <a:r>
              <a:rPr lang="en-US" sz="2800" b="1" baseline="30000" dirty="0">
                <a:solidFill>
                  <a:schemeClr val="accent2"/>
                </a:solidFill>
              </a:rPr>
              <a:t>-1</a:t>
            </a:r>
            <a:r>
              <a:rPr lang="en-US" sz="2800" b="1" dirty="0">
                <a:solidFill>
                  <a:schemeClr val="accent2"/>
                </a:solidFill>
              </a:rPr>
              <a:t> ]</a:t>
            </a:r>
            <a:endParaRPr lang="en-IL" sz="2800" baseline="30000" dirty="0">
              <a:solidFill>
                <a:schemeClr val="accent2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1B5A534-287D-43AF-8DF7-38755B26D233}"/>
              </a:ext>
            </a:extLst>
          </p:cNvPr>
          <p:cNvSpPr txBox="1"/>
          <p:nvPr/>
        </p:nvSpPr>
        <p:spPr>
          <a:xfrm>
            <a:off x="14129494" y="13605853"/>
            <a:ext cx="132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2"/>
                </a:solidFill>
              </a:rPr>
              <a:t>Total diabatic heating response to increased CO</a:t>
            </a:r>
            <a:r>
              <a:rPr lang="en-US" sz="2800" b="1" baseline="-25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[K/day], </a:t>
            </a:r>
            <a:r>
              <a:rPr lang="en-US" sz="2800" b="1" dirty="0" err="1">
                <a:solidFill>
                  <a:schemeClr val="accent2"/>
                </a:solidFill>
              </a:rPr>
              <a:t>radiation+latent</a:t>
            </a:r>
            <a:endParaRPr lang="en-IL" sz="28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9AF116-98F4-4883-AC46-9EB480F31135}"/>
              </a:ext>
            </a:extLst>
          </p:cNvPr>
          <p:cNvSpPr txBox="1"/>
          <p:nvPr/>
        </p:nvSpPr>
        <p:spPr>
          <a:xfrm>
            <a:off x="16026052" y="41645128"/>
            <a:ext cx="141612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strike="sngStrike" dirty="0"/>
              <a:t>Shift towards longer wavelength</a:t>
            </a:r>
          </a:p>
          <a:p>
            <a:pPr>
              <a:buNone/>
            </a:pPr>
            <a:endParaRPr lang="en-US" sz="1100" b="1" strike="sngStrike" dirty="0"/>
          </a:p>
          <a:p>
            <a:pPr>
              <a:buNone/>
            </a:pPr>
            <a:r>
              <a:rPr lang="en-US" sz="2600" b="1" dirty="0"/>
              <a:t>Regardless of whether jet shifts </a:t>
            </a:r>
            <a:r>
              <a:rPr lang="en-US" sz="2600" b="1" dirty="0" err="1"/>
              <a:t>polewards</a:t>
            </a:r>
            <a:r>
              <a:rPr lang="en-US" sz="2600" b="1" dirty="0"/>
              <a:t>, eddy activity moves to longer wavelengths</a:t>
            </a:r>
          </a:p>
          <a:p>
            <a:endParaRPr lang="en-IL" sz="2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927A632-5BCC-47F3-85BE-D02FDC28858C}"/>
              </a:ext>
            </a:extLst>
          </p:cNvPr>
          <p:cNvSpPr txBox="1"/>
          <p:nvPr/>
        </p:nvSpPr>
        <p:spPr>
          <a:xfrm>
            <a:off x="12938409" y="19457665"/>
            <a:ext cx="1677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/>
              <a:t>All runs have tropical upper tropospheric warming  and subtropical cooling </a:t>
            </a:r>
            <a:r>
              <a:rPr lang="en-US" sz="2400" dirty="0"/>
              <a:t>(though relative contributions of radiation, convective heating, and large scale heating differs). So </a:t>
            </a:r>
            <a:r>
              <a:rPr lang="en-US" sz="2400" b="1" strike="sngStrike" dirty="0"/>
              <a:t>tropical upper tropospheric heating</a:t>
            </a:r>
            <a:r>
              <a:rPr lang="en-US" sz="2400" dirty="0"/>
              <a:t> seems less important</a:t>
            </a:r>
            <a:endParaRPr lang="en-US" sz="2400" strike="sngStrike" dirty="0"/>
          </a:p>
          <a:p>
            <a:pPr>
              <a:buNone/>
            </a:pPr>
            <a:endParaRPr lang="en-US" sz="2400" strike="sngStrike" dirty="0"/>
          </a:p>
          <a:p>
            <a:pPr>
              <a:buNone/>
            </a:pPr>
            <a:r>
              <a:rPr lang="en-US" sz="2400" dirty="0"/>
              <a:t>They differ in the subpolar diabatic heating well poleward of the jet latitude, and for reasons discussed in the paper this appears to be related to the jet shift.</a:t>
            </a:r>
            <a:endParaRPr lang="en-IL" sz="24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021593D-34D8-454D-9487-A1CDCDCA3875}"/>
              </a:ext>
            </a:extLst>
          </p:cNvPr>
          <p:cNvSpPr/>
          <p:nvPr/>
        </p:nvSpPr>
        <p:spPr>
          <a:xfrm>
            <a:off x="25096002" y="14191789"/>
            <a:ext cx="4492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Black/magenta contours mark climatology</a:t>
            </a:r>
            <a:endParaRPr lang="en-IL" dirty="0"/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C5C59D5-E12E-4E20-B3E9-737B138913E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13777" y="23139365"/>
            <a:ext cx="941952" cy="147562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F43720F-D731-4584-A0BD-6911C7501BD5}"/>
              </a:ext>
            </a:extLst>
          </p:cNvPr>
          <p:cNvSpPr/>
          <p:nvPr/>
        </p:nvSpPr>
        <p:spPr>
          <a:xfrm>
            <a:off x="26026297" y="22976765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Climatological jet</a:t>
            </a:r>
            <a:endParaRPr lang="en-IL" dirty="0"/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530E5B4C-04F2-4D9D-80A5-920E9D1E539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342591" y="27629976"/>
            <a:ext cx="494968" cy="1260737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38AC466-30F6-45D8-B15C-4CEEF6964981}"/>
              </a:ext>
            </a:extLst>
          </p:cNvPr>
          <p:cNvSpPr/>
          <p:nvPr/>
        </p:nvSpPr>
        <p:spPr>
          <a:xfrm>
            <a:off x="25362742" y="2898997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Jet response</a:t>
            </a:r>
            <a:endParaRPr lang="en-IL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DBB19F4-348B-4A18-B9E3-CC8A942549BB}"/>
              </a:ext>
            </a:extLst>
          </p:cNvPr>
          <p:cNvSpPr/>
          <p:nvPr/>
        </p:nvSpPr>
        <p:spPr>
          <a:xfrm>
            <a:off x="13756746" y="14201081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convection  promoted</a:t>
            </a:r>
            <a:endParaRPr lang="en-IL" sz="2400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93FF397-49ED-4727-AA4E-63B04A8E1D7F}"/>
              </a:ext>
            </a:extLst>
          </p:cNvPr>
          <p:cNvSpPr/>
          <p:nvPr/>
        </p:nvSpPr>
        <p:spPr>
          <a:xfrm>
            <a:off x="20658027" y="14171464"/>
            <a:ext cx="3257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convection  inhibited</a:t>
            </a:r>
            <a:endParaRPr lang="en-IL" sz="2400" dirty="0"/>
          </a:p>
        </p:txBody>
      </p:sp>
      <p:pic>
        <p:nvPicPr>
          <p:cNvPr id="85" name="Main graphic">
            <a:extLst>
              <a:ext uri="{FF2B5EF4-FFF2-40B4-BE49-F238E27FC236}">
                <a16:creationId xmlns:a16="http://schemas.microsoft.com/office/drawing/2014/main" id="{DA47A82E-D0EA-4C13-AFC8-E555CB45F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6"/>
          <a:stretch/>
        </p:blipFill>
        <p:spPr bwMode="auto">
          <a:xfrm>
            <a:off x="2691761" y="13736514"/>
            <a:ext cx="9565525" cy="625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B3705-4CB8-40DD-93F8-46D2F62C3C97}"/>
              </a:ext>
            </a:extLst>
          </p:cNvPr>
          <p:cNvSpPr/>
          <p:nvPr/>
        </p:nvSpPr>
        <p:spPr>
          <a:xfrm>
            <a:off x="375966" y="13811500"/>
            <a:ext cx="24661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These configurations span the range of the ration of large-scale to convective precipitation evident in CMIP models (Chen et al 2021)</a:t>
            </a:r>
            <a:endParaRPr lang="en-IL" sz="2800" dirty="0"/>
          </a:p>
        </p:txBody>
      </p:sp>
      <p:pic>
        <p:nvPicPr>
          <p:cNvPr id="87" name="Picture 2">
            <a:extLst>
              <a:ext uri="{FF2B5EF4-FFF2-40B4-BE49-F238E27FC236}">
                <a16:creationId xmlns:a16="http://schemas.microsoft.com/office/drawing/2014/main" id="{336F7269-CCD8-4788-B5E4-BDB3B519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3" y="32518090"/>
            <a:ext cx="12239024" cy="9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>
            <a:extLst>
              <a:ext uri="{FF2B5EF4-FFF2-40B4-BE49-F238E27FC236}">
                <a16:creationId xmlns:a16="http://schemas.microsoft.com/office/drawing/2014/main" id="{7371B6A0-ACF9-4672-8587-E39F19D30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" b="20972"/>
          <a:stretch/>
        </p:blipFill>
        <p:spPr bwMode="auto">
          <a:xfrm>
            <a:off x="1262288" y="32131073"/>
            <a:ext cx="14170332" cy="47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">
            <a:extLst>
              <a:ext uri="{FF2B5EF4-FFF2-40B4-BE49-F238E27FC236}">
                <a16:creationId xmlns:a16="http://schemas.microsoft.com/office/drawing/2014/main" id="{29207805-6FEF-49ED-A034-D91D27AA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7"/>
          <a:stretch>
            <a:fillRect/>
          </a:stretch>
        </p:blipFill>
        <p:spPr bwMode="auto">
          <a:xfrm>
            <a:off x="1091450" y="38240821"/>
            <a:ext cx="14553427" cy="12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5">
            <a:extLst>
              <a:ext uri="{FF2B5EF4-FFF2-40B4-BE49-F238E27FC236}">
                <a16:creationId xmlns:a16="http://schemas.microsoft.com/office/drawing/2014/main" id="{9CD9F644-7276-4CCA-BD02-6B535F50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063" y="32984814"/>
            <a:ext cx="923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IL" sz="1800">
                <a:latin typeface="Arial" panose="020B0604020202020204" pitchFamily="34" charset="0"/>
              </a:rPr>
              <a:t>m/s</a:t>
            </a:r>
            <a:endParaRPr lang="en-IL" altLang="en-IL" sz="1800">
              <a:latin typeface="Arial" panose="020B060402020202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D3D650B-B9F9-42F8-B5E2-32F958C1302A}"/>
              </a:ext>
            </a:extLst>
          </p:cNvPr>
          <p:cNvCxnSpPr>
            <a:cxnSpLocks/>
          </p:cNvCxnSpPr>
          <p:nvPr/>
        </p:nvCxnSpPr>
        <p:spPr>
          <a:xfrm>
            <a:off x="3800701" y="34008648"/>
            <a:ext cx="18611" cy="157409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2">
            <a:extLst>
              <a:ext uri="{FF2B5EF4-FFF2-40B4-BE49-F238E27FC236}">
                <a16:creationId xmlns:a16="http://schemas.microsoft.com/office/drawing/2014/main" id="{3BF7597B-4417-43DA-AEA9-295E280A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8" y="37096325"/>
            <a:ext cx="12239023" cy="9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19">
            <a:extLst>
              <a:ext uri="{FF2B5EF4-FFF2-40B4-BE49-F238E27FC236}">
                <a16:creationId xmlns:a16="http://schemas.microsoft.com/office/drawing/2014/main" id="{508EF3E1-1B81-44CA-A240-593A04A0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71" y="39253444"/>
            <a:ext cx="631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Asterisks and gray contours mark 1x CO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climatology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1A7E64-774D-4B5B-A2DC-6E366BAD42B8}"/>
              </a:ext>
            </a:extLst>
          </p:cNvPr>
          <p:cNvCxnSpPr>
            <a:cxnSpLocks/>
          </p:cNvCxnSpPr>
          <p:nvPr/>
        </p:nvCxnSpPr>
        <p:spPr bwMode="auto">
          <a:xfrm flipV="1">
            <a:off x="968084" y="36049883"/>
            <a:ext cx="3964158" cy="302582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8DDA999-6003-4EFE-94FF-BCB419F9CB56}"/>
              </a:ext>
            </a:extLst>
          </p:cNvPr>
          <p:cNvCxnSpPr>
            <a:cxnSpLocks/>
          </p:cNvCxnSpPr>
          <p:nvPr/>
        </p:nvCxnSpPr>
        <p:spPr bwMode="auto">
          <a:xfrm flipV="1">
            <a:off x="9428428" y="36242845"/>
            <a:ext cx="3411295" cy="307502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" name="Picture 1">
            <a:extLst>
              <a:ext uri="{FF2B5EF4-FFF2-40B4-BE49-F238E27FC236}">
                <a16:creationId xmlns:a16="http://schemas.microsoft.com/office/drawing/2014/main" id="{69EDF18E-C2B1-421B-8D86-141D35DA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6"/>
          <a:stretch>
            <a:fillRect/>
          </a:stretch>
        </p:blipFill>
        <p:spPr bwMode="auto">
          <a:xfrm>
            <a:off x="12745765" y="5632129"/>
            <a:ext cx="13481073" cy="44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>
            <a:extLst>
              <a:ext uri="{FF2B5EF4-FFF2-40B4-BE49-F238E27FC236}">
                <a16:creationId xmlns:a16="http://schemas.microsoft.com/office/drawing/2014/main" id="{25DBF57F-C7C9-49A6-98C3-B9F86A64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478" y="10017745"/>
            <a:ext cx="11367821" cy="10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">
            <a:extLst>
              <a:ext uri="{FF2B5EF4-FFF2-40B4-BE49-F238E27FC236}">
                <a16:creationId xmlns:a16="http://schemas.microsoft.com/office/drawing/2014/main" id="{9034C87E-385D-49BE-9AB6-B07EC730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4"/>
          <a:stretch>
            <a:fillRect/>
          </a:stretch>
        </p:blipFill>
        <p:spPr bwMode="auto">
          <a:xfrm>
            <a:off x="12745764" y="10482762"/>
            <a:ext cx="13481074" cy="10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9">
            <a:extLst>
              <a:ext uri="{FF2B5EF4-FFF2-40B4-BE49-F238E27FC236}">
                <a16:creationId xmlns:a16="http://schemas.microsoft.com/office/drawing/2014/main" id="{0403E236-FCC4-4787-A02D-0655C291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409" y="10312649"/>
            <a:ext cx="1623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IL" sz="1800" dirty="0">
                <a:latin typeface="Arial" panose="020B0604020202020204" pitchFamily="34" charset="0"/>
                <a:cs typeface="Arial" panose="020B0604020202020204" pitchFamily="34" charset="0"/>
              </a:rPr>
              <a:t>Jet latitude</a:t>
            </a:r>
            <a:endParaRPr lang="en-IL" altLang="en-IL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028C8E9-5F9E-4CAE-A1ED-3D041099A048}"/>
              </a:ext>
            </a:extLst>
          </p:cNvPr>
          <p:cNvSpPr/>
          <p:nvPr/>
        </p:nvSpPr>
        <p:spPr>
          <a:xfrm>
            <a:off x="12905358" y="11320761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Shading marks response to higher CO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endParaRPr lang="en-IL" baseline="-250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589124B-F3A3-49CC-AEEE-26EA22809B02}"/>
              </a:ext>
            </a:extLst>
          </p:cNvPr>
          <p:cNvSpPr/>
          <p:nvPr/>
        </p:nvSpPr>
        <p:spPr>
          <a:xfrm>
            <a:off x="25639165" y="9631759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Asterisks mark tropopause in</a:t>
            </a:r>
          </a:p>
          <a:p>
            <a:r>
              <a:rPr lang="en-US" dirty="0">
                <a:solidFill>
                  <a:srgbClr val="C00000"/>
                </a:solidFill>
              </a:rPr>
              <a:t> 1x and 4x CO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endParaRPr lang="en-IL" baseline="-25000" dirty="0"/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6EEC07B-B2EB-4E1B-989E-88B513B0169E}"/>
              </a:ext>
            </a:extLst>
          </p:cNvPr>
          <p:cNvCxnSpPr>
            <a:cxnSpLocks/>
          </p:cNvCxnSpPr>
          <p:nvPr/>
        </p:nvCxnSpPr>
        <p:spPr bwMode="auto">
          <a:xfrm flipV="1">
            <a:off x="13992163" y="7979942"/>
            <a:ext cx="1823549" cy="235457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6BD251E-852C-42DF-80A5-FE659304A9F7}"/>
              </a:ext>
            </a:extLst>
          </p:cNvPr>
          <p:cNvCxnSpPr>
            <a:cxnSpLocks/>
          </p:cNvCxnSpPr>
          <p:nvPr/>
        </p:nvCxnSpPr>
        <p:spPr bwMode="auto">
          <a:xfrm>
            <a:off x="25213777" y="6816108"/>
            <a:ext cx="706478" cy="2894407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6">
            <a:extLst>
              <a:ext uri="{FF2B5EF4-FFF2-40B4-BE49-F238E27FC236}">
                <a16:creationId xmlns:a16="http://schemas.microsoft.com/office/drawing/2014/main" id="{9332237C-D92E-4DFB-A99A-56F39832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3301" y="17171749"/>
            <a:ext cx="1464676" cy="37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AABBD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0BD0D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IL" sz="1800">
                <a:latin typeface="Arial" panose="020B0604020202020204" pitchFamily="34" charset="0"/>
              </a:rPr>
              <a:t>K/day</a:t>
            </a:r>
            <a:endParaRPr lang="en-IL" altLang="en-IL" sz="1800" baseline="30000">
              <a:latin typeface="Arial" panose="020B0604020202020204" pitchFamily="34" charset="0"/>
            </a:endParaRPr>
          </a:p>
        </p:txBody>
      </p:sp>
      <p:pic>
        <p:nvPicPr>
          <p:cNvPr id="116" name="Picture 2">
            <a:extLst>
              <a:ext uri="{FF2B5EF4-FFF2-40B4-BE49-F238E27FC236}">
                <a16:creationId xmlns:a16="http://schemas.microsoft.com/office/drawing/2014/main" id="{505182B5-202A-4D62-90F2-10231751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/>
        </p:blipFill>
        <p:spPr bwMode="auto">
          <a:xfrm>
            <a:off x="12852777" y="14549863"/>
            <a:ext cx="13838919" cy="46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7">
            <a:extLst>
              <a:ext uri="{FF2B5EF4-FFF2-40B4-BE49-F238E27FC236}">
                <a16:creationId xmlns:a16="http://schemas.microsoft.com/office/drawing/2014/main" id="{C1FFC277-AF44-479E-A7CF-69FE2E1C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134" y="14573526"/>
            <a:ext cx="582517" cy="46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32C15FD-D70F-4493-94F6-8FA8EFBD8A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3507045" y="14498588"/>
            <a:ext cx="1780842" cy="217263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7" descr="האקדמיה הלאומית הישראלית למדעים The Israel Academy of Sciences and  Humanities - Israel Science Foundation">
            <a:extLst>
              <a:ext uri="{FF2B5EF4-FFF2-40B4-BE49-F238E27FC236}">
                <a16:creationId xmlns:a16="http://schemas.microsoft.com/office/drawing/2014/main" id="{C22054B2-9256-4C16-B8A5-ED6008C7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121" y="2328635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C907B42F-7E8F-42B3-BE74-42295B8A1DD8}"/>
              </a:ext>
            </a:extLst>
          </p:cNvPr>
          <p:cNvSpPr txBox="1"/>
          <p:nvPr/>
        </p:nvSpPr>
        <p:spPr>
          <a:xfrm>
            <a:off x="12745764" y="11752809"/>
            <a:ext cx="17369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/>
              <a:t>If a mechanisms is equally present or even more strongly present in the convection promoted run but nonetheless the jet doesn’t shift poleward, then this mechanism is at most of secondary importance.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All mechanisms based on the zonally symmetric temperature response are of secondary importance at most.</a:t>
            </a:r>
            <a:endParaRPr lang="en-IL" sz="28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B758881-C4FA-4695-8BA7-E1F01FC3CEA3}"/>
              </a:ext>
            </a:extLst>
          </p:cNvPr>
          <p:cNvSpPr/>
          <p:nvPr/>
        </p:nvSpPr>
        <p:spPr>
          <a:xfrm>
            <a:off x="22105119" y="5848153"/>
            <a:ext cx="3257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convection  inhibited</a:t>
            </a:r>
            <a:endParaRPr lang="en-IL" sz="24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617568C-EF37-4906-BA74-334625F4470E}"/>
              </a:ext>
            </a:extLst>
          </p:cNvPr>
          <p:cNvSpPr/>
          <p:nvPr/>
        </p:nvSpPr>
        <p:spPr>
          <a:xfrm>
            <a:off x="16133010" y="5848153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convection  promoted</a:t>
            </a:r>
            <a:endParaRPr lang="en-IL" sz="24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F418872-85EE-4A05-B191-A74674B321AB}"/>
              </a:ext>
            </a:extLst>
          </p:cNvPr>
          <p:cNvSpPr/>
          <p:nvPr/>
        </p:nvSpPr>
        <p:spPr>
          <a:xfrm>
            <a:off x="27424755" y="15127893"/>
            <a:ext cx="2535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Shading marks response to higher CO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endParaRPr lang="en-IL" baseline="-2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110858</TotalTime>
  <Words>774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SimSun</vt:lpstr>
      <vt:lpstr>SimSun</vt:lpstr>
      <vt:lpstr>Arial</vt:lpstr>
      <vt:lpstr>Calibri</vt:lpstr>
      <vt:lpstr>Perpetua</vt:lpstr>
      <vt:lpstr>Times New Roman</vt:lpstr>
      <vt:lpstr>Wingdings</vt:lpstr>
      <vt:lpstr>Wingdings 2</vt:lpstr>
      <vt:lpstr>默认设计模板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chaim garfinkel</dc:creator>
  <cp:lastModifiedBy>chaim</cp:lastModifiedBy>
  <cp:revision>803</cp:revision>
  <dcterms:created xsi:type="dcterms:W3CDTF">1601-01-01T00:00:00Z</dcterms:created>
  <dcterms:modified xsi:type="dcterms:W3CDTF">2023-04-17T17:47:59Z</dcterms:modified>
</cp:coreProperties>
</file>