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5604450" cy="21293138"/>
  <p:notesSz cx="9144000" cy="6858000"/>
  <p:defaultTextStyle>
    <a:defPPr>
      <a:defRPr lang="en-US"/>
    </a:defPPr>
    <a:lvl1pPr marL="0" algn="l" defTabSz="2731038" rtl="0" eaLnBrk="1" latinLnBrk="0" hangingPunct="1">
      <a:defRPr sz="5376" kern="1200">
        <a:solidFill>
          <a:schemeClr val="tx1"/>
        </a:solidFill>
        <a:latin typeface="+mn-lt"/>
        <a:ea typeface="+mn-ea"/>
        <a:cs typeface="+mn-cs"/>
      </a:defRPr>
    </a:lvl1pPr>
    <a:lvl2pPr marL="1365519" algn="l" defTabSz="2731038" rtl="0" eaLnBrk="1" latinLnBrk="0" hangingPunct="1">
      <a:defRPr sz="5376" kern="1200">
        <a:solidFill>
          <a:schemeClr val="tx1"/>
        </a:solidFill>
        <a:latin typeface="+mn-lt"/>
        <a:ea typeface="+mn-ea"/>
        <a:cs typeface="+mn-cs"/>
      </a:defRPr>
    </a:lvl2pPr>
    <a:lvl3pPr marL="2731038" algn="l" defTabSz="2731038" rtl="0" eaLnBrk="1" latinLnBrk="0" hangingPunct="1">
      <a:defRPr sz="5376" kern="1200">
        <a:solidFill>
          <a:schemeClr val="tx1"/>
        </a:solidFill>
        <a:latin typeface="+mn-lt"/>
        <a:ea typeface="+mn-ea"/>
        <a:cs typeface="+mn-cs"/>
      </a:defRPr>
    </a:lvl3pPr>
    <a:lvl4pPr marL="4096558" algn="l" defTabSz="2731038" rtl="0" eaLnBrk="1" latinLnBrk="0" hangingPunct="1">
      <a:defRPr sz="5376" kern="1200">
        <a:solidFill>
          <a:schemeClr val="tx1"/>
        </a:solidFill>
        <a:latin typeface="+mn-lt"/>
        <a:ea typeface="+mn-ea"/>
        <a:cs typeface="+mn-cs"/>
      </a:defRPr>
    </a:lvl4pPr>
    <a:lvl5pPr marL="5462077" algn="l" defTabSz="2731038" rtl="0" eaLnBrk="1" latinLnBrk="0" hangingPunct="1">
      <a:defRPr sz="5376" kern="1200">
        <a:solidFill>
          <a:schemeClr val="tx1"/>
        </a:solidFill>
        <a:latin typeface="+mn-lt"/>
        <a:ea typeface="+mn-ea"/>
        <a:cs typeface="+mn-cs"/>
      </a:defRPr>
    </a:lvl5pPr>
    <a:lvl6pPr marL="6827596" algn="l" defTabSz="2731038" rtl="0" eaLnBrk="1" latinLnBrk="0" hangingPunct="1">
      <a:defRPr sz="5376" kern="1200">
        <a:solidFill>
          <a:schemeClr val="tx1"/>
        </a:solidFill>
        <a:latin typeface="+mn-lt"/>
        <a:ea typeface="+mn-ea"/>
        <a:cs typeface="+mn-cs"/>
      </a:defRPr>
    </a:lvl6pPr>
    <a:lvl7pPr marL="8193115" algn="l" defTabSz="2731038" rtl="0" eaLnBrk="1" latinLnBrk="0" hangingPunct="1">
      <a:defRPr sz="5376" kern="1200">
        <a:solidFill>
          <a:schemeClr val="tx1"/>
        </a:solidFill>
        <a:latin typeface="+mn-lt"/>
        <a:ea typeface="+mn-ea"/>
        <a:cs typeface="+mn-cs"/>
      </a:defRPr>
    </a:lvl7pPr>
    <a:lvl8pPr marL="9558635" algn="l" defTabSz="2731038" rtl="0" eaLnBrk="1" latinLnBrk="0" hangingPunct="1">
      <a:defRPr sz="5376" kern="1200">
        <a:solidFill>
          <a:schemeClr val="tx1"/>
        </a:solidFill>
        <a:latin typeface="+mn-lt"/>
        <a:ea typeface="+mn-ea"/>
        <a:cs typeface="+mn-cs"/>
      </a:defRPr>
    </a:lvl8pPr>
    <a:lvl9pPr marL="10924154" algn="l" defTabSz="2731038" rtl="0" eaLnBrk="1" latinLnBrk="0" hangingPunct="1">
      <a:defRPr sz="5376"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3C7915-E351-ACD2-CED2-597476570CAF}" name="Kanneganti Bhargav Kumar" initials="KBK" userId="S::kannegantib@IISc.ac.in::42b8222a-c973-49ef-b998-a80e0313f924" providerId="AD"/>
  <p188:author id="{B68F667D-69A8-36C0-DEA7-3555FCDE7FF0}" name="Gowri R" initials="GR" userId="S::gowrir@iisc.ac.in::4f374fd6-39af-4066-b2f8-1a1eb79d8da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owri R" initials="GR" lastIdx="1" clrIdx="0">
    <p:extLst>
      <p:ext uri="{19B8F6BF-5375-455C-9EA6-DF929625EA0E}">
        <p15:presenceInfo xmlns:p15="http://schemas.microsoft.com/office/powerpoint/2012/main" userId="S::gowrir@iisc.ac.in::4f374fd6-39af-4066-b2f8-1a1eb79d8da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00" autoAdjust="0"/>
    <p:restoredTop sz="94660"/>
  </p:normalViewPr>
  <p:slideViewPr>
    <p:cSldViewPr snapToGrid="0">
      <p:cViewPr varScale="1">
        <p:scale>
          <a:sx n="28" d="100"/>
          <a:sy n="28" d="100"/>
        </p:scale>
        <p:origin x="82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8/10/relationships/authors" Target="authors.xml"/><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50556" y="3484781"/>
            <a:ext cx="26703338" cy="7413167"/>
          </a:xfrm>
        </p:spPr>
        <p:txBody>
          <a:bodyPr anchor="b"/>
          <a:lstStyle>
            <a:lvl1pPr algn="ctr">
              <a:defRPr sz="17522"/>
            </a:lvl1pPr>
          </a:lstStyle>
          <a:p>
            <a:r>
              <a:rPr lang="en-US"/>
              <a:t>Click to edit Master title style</a:t>
            </a:r>
            <a:endParaRPr lang="en-US" dirty="0"/>
          </a:p>
        </p:txBody>
      </p:sp>
      <p:sp>
        <p:nvSpPr>
          <p:cNvPr id="3" name="Subtitle 2"/>
          <p:cNvSpPr>
            <a:spLocks noGrp="1"/>
          </p:cNvSpPr>
          <p:nvPr>
            <p:ph type="subTitle" idx="1"/>
          </p:nvPr>
        </p:nvSpPr>
        <p:spPr>
          <a:xfrm>
            <a:off x="4450556" y="11183828"/>
            <a:ext cx="26703338" cy="5140911"/>
          </a:xfrm>
        </p:spPr>
        <p:txBody>
          <a:bodyPr/>
          <a:lstStyle>
            <a:lvl1pPr marL="0" indent="0" algn="ctr">
              <a:buNone/>
              <a:defRPr sz="7009"/>
            </a:lvl1pPr>
            <a:lvl2pPr marL="1335161" indent="0" algn="ctr">
              <a:buNone/>
              <a:defRPr sz="5841"/>
            </a:lvl2pPr>
            <a:lvl3pPr marL="2670322" indent="0" algn="ctr">
              <a:buNone/>
              <a:defRPr sz="5257"/>
            </a:lvl3pPr>
            <a:lvl4pPr marL="4005483" indent="0" algn="ctr">
              <a:buNone/>
              <a:defRPr sz="4672"/>
            </a:lvl4pPr>
            <a:lvl5pPr marL="5340645" indent="0" algn="ctr">
              <a:buNone/>
              <a:defRPr sz="4672"/>
            </a:lvl5pPr>
            <a:lvl6pPr marL="6675806" indent="0" algn="ctr">
              <a:buNone/>
              <a:defRPr sz="4672"/>
            </a:lvl6pPr>
            <a:lvl7pPr marL="8010967" indent="0" algn="ctr">
              <a:buNone/>
              <a:defRPr sz="4672"/>
            </a:lvl7pPr>
            <a:lvl8pPr marL="9346128" indent="0" algn="ctr">
              <a:buNone/>
              <a:defRPr sz="4672"/>
            </a:lvl8pPr>
            <a:lvl9pPr marL="10681289" indent="0" algn="ctr">
              <a:buNone/>
              <a:defRPr sz="4672"/>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841B12B-5E5B-493F-877D-7B2CBB242E68}" type="datetimeFigureOut">
              <a:rPr lang="en-IN" smtClean="0"/>
              <a:t>06-05-2023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5A2391F-B661-4B80-A931-DC57AFEE9E6E}" type="slidenum">
              <a:rPr lang="en-IN" smtClean="0"/>
              <a:t>‹#›</a:t>
            </a:fld>
            <a:endParaRPr lang="en-IN"/>
          </a:p>
        </p:txBody>
      </p:sp>
    </p:spTree>
    <p:extLst>
      <p:ext uri="{BB962C8B-B14F-4D97-AF65-F5344CB8AC3E}">
        <p14:creationId xmlns:p14="http://schemas.microsoft.com/office/powerpoint/2010/main" val="3950697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41B12B-5E5B-493F-877D-7B2CBB242E68}" type="datetimeFigureOut">
              <a:rPr lang="en-IN" smtClean="0"/>
              <a:t>06-05-2023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5A2391F-B661-4B80-A931-DC57AFEE9E6E}" type="slidenum">
              <a:rPr lang="en-IN" smtClean="0"/>
              <a:t>‹#›</a:t>
            </a:fld>
            <a:endParaRPr lang="en-IN"/>
          </a:p>
        </p:txBody>
      </p:sp>
    </p:spTree>
    <p:extLst>
      <p:ext uri="{BB962C8B-B14F-4D97-AF65-F5344CB8AC3E}">
        <p14:creationId xmlns:p14="http://schemas.microsoft.com/office/powerpoint/2010/main" val="2710107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5479434" y="1133663"/>
            <a:ext cx="7677210" cy="180449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447806" y="1133663"/>
            <a:ext cx="22586573" cy="180449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41B12B-5E5B-493F-877D-7B2CBB242E68}" type="datetimeFigureOut">
              <a:rPr lang="en-IN" smtClean="0"/>
              <a:t>06-05-2023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5A2391F-B661-4B80-A931-DC57AFEE9E6E}" type="slidenum">
              <a:rPr lang="en-IN" smtClean="0"/>
              <a:t>‹#›</a:t>
            </a:fld>
            <a:endParaRPr lang="en-IN"/>
          </a:p>
        </p:txBody>
      </p:sp>
    </p:spTree>
    <p:extLst>
      <p:ext uri="{BB962C8B-B14F-4D97-AF65-F5344CB8AC3E}">
        <p14:creationId xmlns:p14="http://schemas.microsoft.com/office/powerpoint/2010/main" val="592565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41B12B-5E5B-493F-877D-7B2CBB242E68}" type="datetimeFigureOut">
              <a:rPr lang="en-IN" smtClean="0"/>
              <a:t>06-05-2023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5A2391F-B661-4B80-A931-DC57AFEE9E6E}" type="slidenum">
              <a:rPr lang="en-IN" smtClean="0"/>
              <a:t>‹#›</a:t>
            </a:fld>
            <a:endParaRPr lang="en-IN"/>
          </a:p>
        </p:txBody>
      </p:sp>
    </p:spTree>
    <p:extLst>
      <p:ext uri="{BB962C8B-B14F-4D97-AF65-F5344CB8AC3E}">
        <p14:creationId xmlns:p14="http://schemas.microsoft.com/office/powerpoint/2010/main" val="2192935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29262" y="5308501"/>
            <a:ext cx="30708838" cy="8857352"/>
          </a:xfrm>
        </p:spPr>
        <p:txBody>
          <a:bodyPr anchor="b"/>
          <a:lstStyle>
            <a:lvl1pPr>
              <a:defRPr sz="17522"/>
            </a:lvl1pPr>
          </a:lstStyle>
          <a:p>
            <a:r>
              <a:rPr lang="en-US"/>
              <a:t>Click to edit Master title style</a:t>
            </a:r>
            <a:endParaRPr lang="en-US" dirty="0"/>
          </a:p>
        </p:txBody>
      </p:sp>
      <p:sp>
        <p:nvSpPr>
          <p:cNvPr id="3" name="Text Placeholder 2"/>
          <p:cNvSpPr>
            <a:spLocks noGrp="1"/>
          </p:cNvSpPr>
          <p:nvPr>
            <p:ph type="body" idx="1"/>
          </p:nvPr>
        </p:nvSpPr>
        <p:spPr>
          <a:xfrm>
            <a:off x="2429262" y="14249647"/>
            <a:ext cx="30708838" cy="4657872"/>
          </a:xfrm>
        </p:spPr>
        <p:txBody>
          <a:bodyPr/>
          <a:lstStyle>
            <a:lvl1pPr marL="0" indent="0">
              <a:buNone/>
              <a:defRPr sz="7009">
                <a:solidFill>
                  <a:schemeClr val="tx1">
                    <a:tint val="75000"/>
                  </a:schemeClr>
                </a:solidFill>
              </a:defRPr>
            </a:lvl1pPr>
            <a:lvl2pPr marL="1335161" indent="0">
              <a:buNone/>
              <a:defRPr sz="5841">
                <a:solidFill>
                  <a:schemeClr val="tx1">
                    <a:tint val="75000"/>
                  </a:schemeClr>
                </a:solidFill>
              </a:defRPr>
            </a:lvl2pPr>
            <a:lvl3pPr marL="2670322" indent="0">
              <a:buNone/>
              <a:defRPr sz="5257">
                <a:solidFill>
                  <a:schemeClr val="tx1">
                    <a:tint val="75000"/>
                  </a:schemeClr>
                </a:solidFill>
              </a:defRPr>
            </a:lvl3pPr>
            <a:lvl4pPr marL="4005483" indent="0">
              <a:buNone/>
              <a:defRPr sz="4672">
                <a:solidFill>
                  <a:schemeClr val="tx1">
                    <a:tint val="75000"/>
                  </a:schemeClr>
                </a:solidFill>
              </a:defRPr>
            </a:lvl4pPr>
            <a:lvl5pPr marL="5340645" indent="0">
              <a:buNone/>
              <a:defRPr sz="4672">
                <a:solidFill>
                  <a:schemeClr val="tx1">
                    <a:tint val="75000"/>
                  </a:schemeClr>
                </a:solidFill>
              </a:defRPr>
            </a:lvl5pPr>
            <a:lvl6pPr marL="6675806" indent="0">
              <a:buNone/>
              <a:defRPr sz="4672">
                <a:solidFill>
                  <a:schemeClr val="tx1">
                    <a:tint val="75000"/>
                  </a:schemeClr>
                </a:solidFill>
              </a:defRPr>
            </a:lvl6pPr>
            <a:lvl7pPr marL="8010967" indent="0">
              <a:buNone/>
              <a:defRPr sz="4672">
                <a:solidFill>
                  <a:schemeClr val="tx1">
                    <a:tint val="75000"/>
                  </a:schemeClr>
                </a:solidFill>
              </a:defRPr>
            </a:lvl7pPr>
            <a:lvl8pPr marL="9346128" indent="0">
              <a:buNone/>
              <a:defRPr sz="4672">
                <a:solidFill>
                  <a:schemeClr val="tx1">
                    <a:tint val="75000"/>
                  </a:schemeClr>
                </a:solidFill>
              </a:defRPr>
            </a:lvl8pPr>
            <a:lvl9pPr marL="10681289" indent="0">
              <a:buNone/>
              <a:defRPr sz="4672">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841B12B-5E5B-493F-877D-7B2CBB242E68}" type="datetimeFigureOut">
              <a:rPr lang="en-IN" smtClean="0"/>
              <a:t>06-05-2023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5A2391F-B661-4B80-A931-DC57AFEE9E6E}" type="slidenum">
              <a:rPr lang="en-IN" smtClean="0"/>
              <a:t>‹#›</a:t>
            </a:fld>
            <a:endParaRPr lang="en-IN"/>
          </a:p>
        </p:txBody>
      </p:sp>
    </p:spTree>
    <p:extLst>
      <p:ext uri="{BB962C8B-B14F-4D97-AF65-F5344CB8AC3E}">
        <p14:creationId xmlns:p14="http://schemas.microsoft.com/office/powerpoint/2010/main" val="3855605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447806" y="5668312"/>
            <a:ext cx="15131891" cy="13510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8024753" y="5668312"/>
            <a:ext cx="15131891" cy="13510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41B12B-5E5B-493F-877D-7B2CBB242E68}" type="datetimeFigureOut">
              <a:rPr lang="en-IN" smtClean="0"/>
              <a:t>06-05-2023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5A2391F-B661-4B80-A931-DC57AFEE9E6E}" type="slidenum">
              <a:rPr lang="en-IN" smtClean="0"/>
              <a:t>‹#›</a:t>
            </a:fld>
            <a:endParaRPr lang="en-IN"/>
          </a:p>
        </p:txBody>
      </p:sp>
    </p:spTree>
    <p:extLst>
      <p:ext uri="{BB962C8B-B14F-4D97-AF65-F5344CB8AC3E}">
        <p14:creationId xmlns:p14="http://schemas.microsoft.com/office/powerpoint/2010/main" val="3017432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52443" y="1133664"/>
            <a:ext cx="30708838" cy="4115689"/>
          </a:xfrm>
        </p:spPr>
        <p:txBody>
          <a:bodyPr/>
          <a:lstStyle/>
          <a:p>
            <a:r>
              <a:rPr lang="en-US"/>
              <a:t>Click to edit Master title style</a:t>
            </a:r>
            <a:endParaRPr lang="en-US" dirty="0"/>
          </a:p>
        </p:txBody>
      </p:sp>
      <p:sp>
        <p:nvSpPr>
          <p:cNvPr id="3" name="Text Placeholder 2"/>
          <p:cNvSpPr>
            <a:spLocks noGrp="1"/>
          </p:cNvSpPr>
          <p:nvPr>
            <p:ph type="body" idx="1"/>
          </p:nvPr>
        </p:nvSpPr>
        <p:spPr>
          <a:xfrm>
            <a:off x="2452445" y="5219778"/>
            <a:ext cx="15062350" cy="2558132"/>
          </a:xfrm>
        </p:spPr>
        <p:txBody>
          <a:bodyPr anchor="b"/>
          <a:lstStyle>
            <a:lvl1pPr marL="0" indent="0">
              <a:buNone/>
              <a:defRPr sz="7009" b="1"/>
            </a:lvl1pPr>
            <a:lvl2pPr marL="1335161" indent="0">
              <a:buNone/>
              <a:defRPr sz="5841" b="1"/>
            </a:lvl2pPr>
            <a:lvl3pPr marL="2670322" indent="0">
              <a:buNone/>
              <a:defRPr sz="5257" b="1"/>
            </a:lvl3pPr>
            <a:lvl4pPr marL="4005483" indent="0">
              <a:buNone/>
              <a:defRPr sz="4672" b="1"/>
            </a:lvl4pPr>
            <a:lvl5pPr marL="5340645" indent="0">
              <a:buNone/>
              <a:defRPr sz="4672" b="1"/>
            </a:lvl5pPr>
            <a:lvl6pPr marL="6675806" indent="0">
              <a:buNone/>
              <a:defRPr sz="4672" b="1"/>
            </a:lvl6pPr>
            <a:lvl7pPr marL="8010967" indent="0">
              <a:buNone/>
              <a:defRPr sz="4672" b="1"/>
            </a:lvl7pPr>
            <a:lvl8pPr marL="9346128" indent="0">
              <a:buNone/>
              <a:defRPr sz="4672" b="1"/>
            </a:lvl8pPr>
            <a:lvl9pPr marL="10681289" indent="0">
              <a:buNone/>
              <a:defRPr sz="4672" b="1"/>
            </a:lvl9pPr>
          </a:lstStyle>
          <a:p>
            <a:pPr lvl="0"/>
            <a:r>
              <a:rPr lang="en-US"/>
              <a:t>Edit Master text styles</a:t>
            </a:r>
          </a:p>
        </p:txBody>
      </p:sp>
      <p:sp>
        <p:nvSpPr>
          <p:cNvPr id="4" name="Content Placeholder 3"/>
          <p:cNvSpPr>
            <a:spLocks noGrp="1"/>
          </p:cNvSpPr>
          <p:nvPr>
            <p:ph sz="half" idx="2"/>
          </p:nvPr>
        </p:nvSpPr>
        <p:spPr>
          <a:xfrm>
            <a:off x="2452445" y="7777910"/>
            <a:ext cx="15062350" cy="114401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8024753" y="5219778"/>
            <a:ext cx="15136529" cy="2558132"/>
          </a:xfrm>
        </p:spPr>
        <p:txBody>
          <a:bodyPr anchor="b"/>
          <a:lstStyle>
            <a:lvl1pPr marL="0" indent="0">
              <a:buNone/>
              <a:defRPr sz="7009" b="1"/>
            </a:lvl1pPr>
            <a:lvl2pPr marL="1335161" indent="0">
              <a:buNone/>
              <a:defRPr sz="5841" b="1"/>
            </a:lvl2pPr>
            <a:lvl3pPr marL="2670322" indent="0">
              <a:buNone/>
              <a:defRPr sz="5257" b="1"/>
            </a:lvl3pPr>
            <a:lvl4pPr marL="4005483" indent="0">
              <a:buNone/>
              <a:defRPr sz="4672" b="1"/>
            </a:lvl4pPr>
            <a:lvl5pPr marL="5340645" indent="0">
              <a:buNone/>
              <a:defRPr sz="4672" b="1"/>
            </a:lvl5pPr>
            <a:lvl6pPr marL="6675806" indent="0">
              <a:buNone/>
              <a:defRPr sz="4672" b="1"/>
            </a:lvl6pPr>
            <a:lvl7pPr marL="8010967" indent="0">
              <a:buNone/>
              <a:defRPr sz="4672" b="1"/>
            </a:lvl7pPr>
            <a:lvl8pPr marL="9346128" indent="0">
              <a:buNone/>
              <a:defRPr sz="4672" b="1"/>
            </a:lvl8pPr>
            <a:lvl9pPr marL="10681289" indent="0">
              <a:buNone/>
              <a:defRPr sz="4672" b="1"/>
            </a:lvl9pPr>
          </a:lstStyle>
          <a:p>
            <a:pPr lvl="0"/>
            <a:r>
              <a:rPr lang="en-US"/>
              <a:t>Edit Master text styles</a:t>
            </a:r>
          </a:p>
        </p:txBody>
      </p:sp>
      <p:sp>
        <p:nvSpPr>
          <p:cNvPr id="6" name="Content Placeholder 5"/>
          <p:cNvSpPr>
            <a:spLocks noGrp="1"/>
          </p:cNvSpPr>
          <p:nvPr>
            <p:ph sz="quarter" idx="4"/>
          </p:nvPr>
        </p:nvSpPr>
        <p:spPr>
          <a:xfrm>
            <a:off x="18024753" y="7777910"/>
            <a:ext cx="15136529" cy="114401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41B12B-5E5B-493F-877D-7B2CBB242E68}" type="datetimeFigureOut">
              <a:rPr lang="en-IN" smtClean="0"/>
              <a:t>06-05-2023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5A2391F-B661-4B80-A931-DC57AFEE9E6E}" type="slidenum">
              <a:rPr lang="en-IN" smtClean="0"/>
              <a:t>‹#›</a:t>
            </a:fld>
            <a:endParaRPr lang="en-IN"/>
          </a:p>
        </p:txBody>
      </p:sp>
    </p:spTree>
    <p:extLst>
      <p:ext uri="{BB962C8B-B14F-4D97-AF65-F5344CB8AC3E}">
        <p14:creationId xmlns:p14="http://schemas.microsoft.com/office/powerpoint/2010/main" val="1642120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841B12B-5E5B-493F-877D-7B2CBB242E68}" type="datetimeFigureOut">
              <a:rPr lang="en-IN" smtClean="0"/>
              <a:t>06-05-2023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5A2391F-B661-4B80-A931-DC57AFEE9E6E}" type="slidenum">
              <a:rPr lang="en-IN" smtClean="0"/>
              <a:t>‹#›</a:t>
            </a:fld>
            <a:endParaRPr lang="en-IN"/>
          </a:p>
        </p:txBody>
      </p:sp>
    </p:spTree>
    <p:extLst>
      <p:ext uri="{BB962C8B-B14F-4D97-AF65-F5344CB8AC3E}">
        <p14:creationId xmlns:p14="http://schemas.microsoft.com/office/powerpoint/2010/main" val="4084658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41B12B-5E5B-493F-877D-7B2CBB242E68}" type="datetimeFigureOut">
              <a:rPr lang="en-IN" smtClean="0"/>
              <a:t>06-05-2023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5A2391F-B661-4B80-A931-DC57AFEE9E6E}" type="slidenum">
              <a:rPr lang="en-IN" smtClean="0"/>
              <a:t>‹#›</a:t>
            </a:fld>
            <a:endParaRPr lang="en-IN"/>
          </a:p>
        </p:txBody>
      </p:sp>
    </p:spTree>
    <p:extLst>
      <p:ext uri="{BB962C8B-B14F-4D97-AF65-F5344CB8AC3E}">
        <p14:creationId xmlns:p14="http://schemas.microsoft.com/office/powerpoint/2010/main" val="99444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52445" y="1419542"/>
            <a:ext cx="11483361" cy="4968399"/>
          </a:xfrm>
        </p:spPr>
        <p:txBody>
          <a:bodyPr anchor="b"/>
          <a:lstStyle>
            <a:lvl1pPr>
              <a:defRPr sz="9345"/>
            </a:lvl1pPr>
          </a:lstStyle>
          <a:p>
            <a:r>
              <a:rPr lang="en-US"/>
              <a:t>Click to edit Master title style</a:t>
            </a:r>
            <a:endParaRPr lang="en-US" dirty="0"/>
          </a:p>
        </p:txBody>
      </p:sp>
      <p:sp>
        <p:nvSpPr>
          <p:cNvPr id="3" name="Content Placeholder 2"/>
          <p:cNvSpPr>
            <a:spLocks noGrp="1"/>
          </p:cNvSpPr>
          <p:nvPr>
            <p:ph idx="1"/>
          </p:nvPr>
        </p:nvSpPr>
        <p:spPr>
          <a:xfrm>
            <a:off x="15136529" y="3065819"/>
            <a:ext cx="18024753" cy="15131929"/>
          </a:xfrm>
        </p:spPr>
        <p:txBody>
          <a:bodyPr/>
          <a:lstStyle>
            <a:lvl1pPr>
              <a:defRPr sz="9345"/>
            </a:lvl1pPr>
            <a:lvl2pPr>
              <a:defRPr sz="8177"/>
            </a:lvl2pPr>
            <a:lvl3pPr>
              <a:defRPr sz="7009"/>
            </a:lvl3pPr>
            <a:lvl4pPr>
              <a:defRPr sz="5841"/>
            </a:lvl4pPr>
            <a:lvl5pPr>
              <a:defRPr sz="5841"/>
            </a:lvl5pPr>
            <a:lvl6pPr>
              <a:defRPr sz="5841"/>
            </a:lvl6pPr>
            <a:lvl7pPr>
              <a:defRPr sz="5841"/>
            </a:lvl7pPr>
            <a:lvl8pPr>
              <a:defRPr sz="5841"/>
            </a:lvl8pPr>
            <a:lvl9pPr>
              <a:defRPr sz="5841"/>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452445" y="6387941"/>
            <a:ext cx="11483361" cy="11834452"/>
          </a:xfrm>
        </p:spPr>
        <p:txBody>
          <a:bodyPr/>
          <a:lstStyle>
            <a:lvl1pPr marL="0" indent="0">
              <a:buNone/>
              <a:defRPr sz="4672"/>
            </a:lvl1pPr>
            <a:lvl2pPr marL="1335161" indent="0">
              <a:buNone/>
              <a:defRPr sz="4088"/>
            </a:lvl2pPr>
            <a:lvl3pPr marL="2670322" indent="0">
              <a:buNone/>
              <a:defRPr sz="3504"/>
            </a:lvl3pPr>
            <a:lvl4pPr marL="4005483" indent="0">
              <a:buNone/>
              <a:defRPr sz="2920"/>
            </a:lvl4pPr>
            <a:lvl5pPr marL="5340645" indent="0">
              <a:buNone/>
              <a:defRPr sz="2920"/>
            </a:lvl5pPr>
            <a:lvl6pPr marL="6675806" indent="0">
              <a:buNone/>
              <a:defRPr sz="2920"/>
            </a:lvl6pPr>
            <a:lvl7pPr marL="8010967" indent="0">
              <a:buNone/>
              <a:defRPr sz="2920"/>
            </a:lvl7pPr>
            <a:lvl8pPr marL="9346128" indent="0">
              <a:buNone/>
              <a:defRPr sz="2920"/>
            </a:lvl8pPr>
            <a:lvl9pPr marL="10681289" indent="0">
              <a:buNone/>
              <a:defRPr sz="2920"/>
            </a:lvl9pPr>
          </a:lstStyle>
          <a:p>
            <a:pPr lvl="0"/>
            <a:r>
              <a:rPr lang="en-US"/>
              <a:t>Edit Master text styles</a:t>
            </a:r>
          </a:p>
        </p:txBody>
      </p:sp>
      <p:sp>
        <p:nvSpPr>
          <p:cNvPr id="5" name="Date Placeholder 4"/>
          <p:cNvSpPr>
            <a:spLocks noGrp="1"/>
          </p:cNvSpPr>
          <p:nvPr>
            <p:ph type="dt" sz="half" idx="10"/>
          </p:nvPr>
        </p:nvSpPr>
        <p:spPr/>
        <p:txBody>
          <a:bodyPr/>
          <a:lstStyle/>
          <a:p>
            <a:fld id="{2841B12B-5E5B-493F-877D-7B2CBB242E68}" type="datetimeFigureOut">
              <a:rPr lang="en-IN" smtClean="0"/>
              <a:t>06-05-2023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5A2391F-B661-4B80-A931-DC57AFEE9E6E}" type="slidenum">
              <a:rPr lang="en-IN" smtClean="0"/>
              <a:t>‹#›</a:t>
            </a:fld>
            <a:endParaRPr lang="en-IN"/>
          </a:p>
        </p:txBody>
      </p:sp>
    </p:spTree>
    <p:extLst>
      <p:ext uri="{BB962C8B-B14F-4D97-AF65-F5344CB8AC3E}">
        <p14:creationId xmlns:p14="http://schemas.microsoft.com/office/powerpoint/2010/main" val="565703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52445" y="1419542"/>
            <a:ext cx="11483361" cy="4968399"/>
          </a:xfrm>
        </p:spPr>
        <p:txBody>
          <a:bodyPr anchor="b"/>
          <a:lstStyle>
            <a:lvl1pPr>
              <a:defRPr sz="9345"/>
            </a:lvl1pPr>
          </a:lstStyle>
          <a:p>
            <a:r>
              <a:rPr lang="en-US"/>
              <a:t>Click to edit Master title style</a:t>
            </a:r>
            <a:endParaRPr lang="en-US" dirty="0"/>
          </a:p>
        </p:txBody>
      </p:sp>
      <p:sp>
        <p:nvSpPr>
          <p:cNvPr id="3" name="Picture Placeholder 2"/>
          <p:cNvSpPr>
            <a:spLocks noGrp="1" noChangeAspect="1"/>
          </p:cNvSpPr>
          <p:nvPr>
            <p:ph type="pic" idx="1"/>
          </p:nvPr>
        </p:nvSpPr>
        <p:spPr>
          <a:xfrm>
            <a:off x="15136529" y="3065819"/>
            <a:ext cx="18024753" cy="15131929"/>
          </a:xfrm>
        </p:spPr>
        <p:txBody>
          <a:bodyPr anchor="t"/>
          <a:lstStyle>
            <a:lvl1pPr marL="0" indent="0">
              <a:buNone/>
              <a:defRPr sz="9345"/>
            </a:lvl1pPr>
            <a:lvl2pPr marL="1335161" indent="0">
              <a:buNone/>
              <a:defRPr sz="8177"/>
            </a:lvl2pPr>
            <a:lvl3pPr marL="2670322" indent="0">
              <a:buNone/>
              <a:defRPr sz="7009"/>
            </a:lvl3pPr>
            <a:lvl4pPr marL="4005483" indent="0">
              <a:buNone/>
              <a:defRPr sz="5841"/>
            </a:lvl4pPr>
            <a:lvl5pPr marL="5340645" indent="0">
              <a:buNone/>
              <a:defRPr sz="5841"/>
            </a:lvl5pPr>
            <a:lvl6pPr marL="6675806" indent="0">
              <a:buNone/>
              <a:defRPr sz="5841"/>
            </a:lvl6pPr>
            <a:lvl7pPr marL="8010967" indent="0">
              <a:buNone/>
              <a:defRPr sz="5841"/>
            </a:lvl7pPr>
            <a:lvl8pPr marL="9346128" indent="0">
              <a:buNone/>
              <a:defRPr sz="5841"/>
            </a:lvl8pPr>
            <a:lvl9pPr marL="10681289" indent="0">
              <a:buNone/>
              <a:defRPr sz="5841"/>
            </a:lvl9pPr>
          </a:lstStyle>
          <a:p>
            <a:r>
              <a:rPr lang="en-US"/>
              <a:t>Click icon to add picture</a:t>
            </a:r>
            <a:endParaRPr lang="en-US" dirty="0"/>
          </a:p>
        </p:txBody>
      </p:sp>
      <p:sp>
        <p:nvSpPr>
          <p:cNvPr id="4" name="Text Placeholder 3"/>
          <p:cNvSpPr>
            <a:spLocks noGrp="1"/>
          </p:cNvSpPr>
          <p:nvPr>
            <p:ph type="body" sz="half" idx="2"/>
          </p:nvPr>
        </p:nvSpPr>
        <p:spPr>
          <a:xfrm>
            <a:off x="2452445" y="6387941"/>
            <a:ext cx="11483361" cy="11834452"/>
          </a:xfrm>
        </p:spPr>
        <p:txBody>
          <a:bodyPr/>
          <a:lstStyle>
            <a:lvl1pPr marL="0" indent="0">
              <a:buNone/>
              <a:defRPr sz="4672"/>
            </a:lvl1pPr>
            <a:lvl2pPr marL="1335161" indent="0">
              <a:buNone/>
              <a:defRPr sz="4088"/>
            </a:lvl2pPr>
            <a:lvl3pPr marL="2670322" indent="0">
              <a:buNone/>
              <a:defRPr sz="3504"/>
            </a:lvl3pPr>
            <a:lvl4pPr marL="4005483" indent="0">
              <a:buNone/>
              <a:defRPr sz="2920"/>
            </a:lvl4pPr>
            <a:lvl5pPr marL="5340645" indent="0">
              <a:buNone/>
              <a:defRPr sz="2920"/>
            </a:lvl5pPr>
            <a:lvl6pPr marL="6675806" indent="0">
              <a:buNone/>
              <a:defRPr sz="2920"/>
            </a:lvl6pPr>
            <a:lvl7pPr marL="8010967" indent="0">
              <a:buNone/>
              <a:defRPr sz="2920"/>
            </a:lvl7pPr>
            <a:lvl8pPr marL="9346128" indent="0">
              <a:buNone/>
              <a:defRPr sz="2920"/>
            </a:lvl8pPr>
            <a:lvl9pPr marL="10681289" indent="0">
              <a:buNone/>
              <a:defRPr sz="2920"/>
            </a:lvl9pPr>
          </a:lstStyle>
          <a:p>
            <a:pPr lvl="0"/>
            <a:r>
              <a:rPr lang="en-US"/>
              <a:t>Edit Master text styles</a:t>
            </a:r>
          </a:p>
        </p:txBody>
      </p:sp>
      <p:sp>
        <p:nvSpPr>
          <p:cNvPr id="5" name="Date Placeholder 4"/>
          <p:cNvSpPr>
            <a:spLocks noGrp="1"/>
          </p:cNvSpPr>
          <p:nvPr>
            <p:ph type="dt" sz="half" idx="10"/>
          </p:nvPr>
        </p:nvSpPr>
        <p:spPr/>
        <p:txBody>
          <a:bodyPr/>
          <a:lstStyle/>
          <a:p>
            <a:fld id="{2841B12B-5E5B-493F-877D-7B2CBB242E68}" type="datetimeFigureOut">
              <a:rPr lang="en-IN" smtClean="0"/>
              <a:t>06-05-2023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5A2391F-B661-4B80-A931-DC57AFEE9E6E}" type="slidenum">
              <a:rPr lang="en-IN" smtClean="0"/>
              <a:t>‹#›</a:t>
            </a:fld>
            <a:endParaRPr lang="en-IN"/>
          </a:p>
        </p:txBody>
      </p:sp>
    </p:spTree>
    <p:extLst>
      <p:ext uri="{BB962C8B-B14F-4D97-AF65-F5344CB8AC3E}">
        <p14:creationId xmlns:p14="http://schemas.microsoft.com/office/powerpoint/2010/main" val="3430029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47806" y="1133664"/>
            <a:ext cx="30708838" cy="411568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447806" y="5668312"/>
            <a:ext cx="30708838" cy="13510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447806" y="19735586"/>
            <a:ext cx="8011001" cy="1133662"/>
          </a:xfrm>
          <a:prstGeom prst="rect">
            <a:avLst/>
          </a:prstGeom>
        </p:spPr>
        <p:txBody>
          <a:bodyPr vert="horz" lIns="91440" tIns="45720" rIns="91440" bIns="45720" rtlCol="0" anchor="ctr"/>
          <a:lstStyle>
            <a:lvl1pPr algn="l">
              <a:defRPr sz="3504">
                <a:solidFill>
                  <a:schemeClr val="tx1">
                    <a:tint val="75000"/>
                  </a:schemeClr>
                </a:solidFill>
              </a:defRPr>
            </a:lvl1pPr>
          </a:lstStyle>
          <a:p>
            <a:fld id="{2841B12B-5E5B-493F-877D-7B2CBB242E68}" type="datetimeFigureOut">
              <a:rPr lang="en-IN" smtClean="0"/>
              <a:t>06-05-2023</a:t>
            </a:fld>
            <a:endParaRPr lang="en-IN"/>
          </a:p>
        </p:txBody>
      </p:sp>
      <p:sp>
        <p:nvSpPr>
          <p:cNvPr id="5" name="Footer Placeholder 4"/>
          <p:cNvSpPr>
            <a:spLocks noGrp="1"/>
          </p:cNvSpPr>
          <p:nvPr>
            <p:ph type="ftr" sz="quarter" idx="3"/>
          </p:nvPr>
        </p:nvSpPr>
        <p:spPr>
          <a:xfrm>
            <a:off x="11793974" y="19735586"/>
            <a:ext cx="12016502" cy="1133662"/>
          </a:xfrm>
          <a:prstGeom prst="rect">
            <a:avLst/>
          </a:prstGeom>
        </p:spPr>
        <p:txBody>
          <a:bodyPr vert="horz" lIns="91440" tIns="45720" rIns="91440" bIns="45720" rtlCol="0" anchor="ctr"/>
          <a:lstStyle>
            <a:lvl1pPr algn="ctr">
              <a:defRPr sz="3504">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25145643" y="19735586"/>
            <a:ext cx="8011001" cy="1133662"/>
          </a:xfrm>
          <a:prstGeom prst="rect">
            <a:avLst/>
          </a:prstGeom>
        </p:spPr>
        <p:txBody>
          <a:bodyPr vert="horz" lIns="91440" tIns="45720" rIns="91440" bIns="45720" rtlCol="0" anchor="ctr"/>
          <a:lstStyle>
            <a:lvl1pPr algn="r">
              <a:defRPr sz="3504">
                <a:solidFill>
                  <a:schemeClr val="tx1">
                    <a:tint val="75000"/>
                  </a:schemeClr>
                </a:solidFill>
              </a:defRPr>
            </a:lvl1pPr>
          </a:lstStyle>
          <a:p>
            <a:fld id="{65A2391F-B661-4B80-A931-DC57AFEE9E6E}" type="slidenum">
              <a:rPr lang="en-IN" smtClean="0"/>
              <a:t>‹#›</a:t>
            </a:fld>
            <a:endParaRPr lang="en-IN"/>
          </a:p>
        </p:txBody>
      </p:sp>
    </p:spTree>
    <p:extLst>
      <p:ext uri="{BB962C8B-B14F-4D97-AF65-F5344CB8AC3E}">
        <p14:creationId xmlns:p14="http://schemas.microsoft.com/office/powerpoint/2010/main" val="18543801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670322" rtl="0" eaLnBrk="1" latinLnBrk="0" hangingPunct="1">
        <a:lnSpc>
          <a:spcPct val="90000"/>
        </a:lnSpc>
        <a:spcBef>
          <a:spcPct val="0"/>
        </a:spcBef>
        <a:buNone/>
        <a:defRPr sz="12849" kern="1200">
          <a:solidFill>
            <a:schemeClr val="tx1"/>
          </a:solidFill>
          <a:latin typeface="+mj-lt"/>
          <a:ea typeface="+mj-ea"/>
          <a:cs typeface="+mj-cs"/>
        </a:defRPr>
      </a:lvl1pPr>
    </p:titleStyle>
    <p:bodyStyle>
      <a:lvl1pPr marL="667581" indent="-667581" algn="l" defTabSz="2670322" rtl="0" eaLnBrk="1" latinLnBrk="0" hangingPunct="1">
        <a:lnSpc>
          <a:spcPct val="90000"/>
        </a:lnSpc>
        <a:spcBef>
          <a:spcPts val="2920"/>
        </a:spcBef>
        <a:buFont typeface="Arial" panose="020B0604020202020204" pitchFamily="34" charset="0"/>
        <a:buChar char="•"/>
        <a:defRPr sz="8177" kern="1200">
          <a:solidFill>
            <a:schemeClr val="tx1"/>
          </a:solidFill>
          <a:latin typeface="+mn-lt"/>
          <a:ea typeface="+mn-ea"/>
          <a:cs typeface="+mn-cs"/>
        </a:defRPr>
      </a:lvl1pPr>
      <a:lvl2pPr marL="2002742" indent="-667581" algn="l" defTabSz="2670322" rtl="0" eaLnBrk="1" latinLnBrk="0" hangingPunct="1">
        <a:lnSpc>
          <a:spcPct val="90000"/>
        </a:lnSpc>
        <a:spcBef>
          <a:spcPts val="1460"/>
        </a:spcBef>
        <a:buFont typeface="Arial" panose="020B0604020202020204" pitchFamily="34" charset="0"/>
        <a:buChar char="•"/>
        <a:defRPr sz="7009" kern="1200">
          <a:solidFill>
            <a:schemeClr val="tx1"/>
          </a:solidFill>
          <a:latin typeface="+mn-lt"/>
          <a:ea typeface="+mn-ea"/>
          <a:cs typeface="+mn-cs"/>
        </a:defRPr>
      </a:lvl2pPr>
      <a:lvl3pPr marL="3337903" indent="-667581" algn="l" defTabSz="2670322" rtl="0" eaLnBrk="1" latinLnBrk="0" hangingPunct="1">
        <a:lnSpc>
          <a:spcPct val="90000"/>
        </a:lnSpc>
        <a:spcBef>
          <a:spcPts val="1460"/>
        </a:spcBef>
        <a:buFont typeface="Arial" panose="020B0604020202020204" pitchFamily="34" charset="0"/>
        <a:buChar char="•"/>
        <a:defRPr sz="5841" kern="1200">
          <a:solidFill>
            <a:schemeClr val="tx1"/>
          </a:solidFill>
          <a:latin typeface="+mn-lt"/>
          <a:ea typeface="+mn-ea"/>
          <a:cs typeface="+mn-cs"/>
        </a:defRPr>
      </a:lvl3pPr>
      <a:lvl4pPr marL="4673064" indent="-667581" algn="l" defTabSz="2670322" rtl="0" eaLnBrk="1" latinLnBrk="0" hangingPunct="1">
        <a:lnSpc>
          <a:spcPct val="90000"/>
        </a:lnSpc>
        <a:spcBef>
          <a:spcPts val="1460"/>
        </a:spcBef>
        <a:buFont typeface="Arial" panose="020B0604020202020204" pitchFamily="34" charset="0"/>
        <a:buChar char="•"/>
        <a:defRPr sz="5257" kern="1200">
          <a:solidFill>
            <a:schemeClr val="tx1"/>
          </a:solidFill>
          <a:latin typeface="+mn-lt"/>
          <a:ea typeface="+mn-ea"/>
          <a:cs typeface="+mn-cs"/>
        </a:defRPr>
      </a:lvl4pPr>
      <a:lvl5pPr marL="6008225" indent="-667581" algn="l" defTabSz="2670322" rtl="0" eaLnBrk="1" latinLnBrk="0" hangingPunct="1">
        <a:lnSpc>
          <a:spcPct val="90000"/>
        </a:lnSpc>
        <a:spcBef>
          <a:spcPts val="1460"/>
        </a:spcBef>
        <a:buFont typeface="Arial" panose="020B0604020202020204" pitchFamily="34" charset="0"/>
        <a:buChar char="•"/>
        <a:defRPr sz="5257" kern="1200">
          <a:solidFill>
            <a:schemeClr val="tx1"/>
          </a:solidFill>
          <a:latin typeface="+mn-lt"/>
          <a:ea typeface="+mn-ea"/>
          <a:cs typeface="+mn-cs"/>
        </a:defRPr>
      </a:lvl5pPr>
      <a:lvl6pPr marL="7343386" indent="-667581" algn="l" defTabSz="2670322" rtl="0" eaLnBrk="1" latinLnBrk="0" hangingPunct="1">
        <a:lnSpc>
          <a:spcPct val="90000"/>
        </a:lnSpc>
        <a:spcBef>
          <a:spcPts val="1460"/>
        </a:spcBef>
        <a:buFont typeface="Arial" panose="020B0604020202020204" pitchFamily="34" charset="0"/>
        <a:buChar char="•"/>
        <a:defRPr sz="5257" kern="1200">
          <a:solidFill>
            <a:schemeClr val="tx1"/>
          </a:solidFill>
          <a:latin typeface="+mn-lt"/>
          <a:ea typeface="+mn-ea"/>
          <a:cs typeface="+mn-cs"/>
        </a:defRPr>
      </a:lvl6pPr>
      <a:lvl7pPr marL="8678548" indent="-667581" algn="l" defTabSz="2670322" rtl="0" eaLnBrk="1" latinLnBrk="0" hangingPunct="1">
        <a:lnSpc>
          <a:spcPct val="90000"/>
        </a:lnSpc>
        <a:spcBef>
          <a:spcPts val="1460"/>
        </a:spcBef>
        <a:buFont typeface="Arial" panose="020B0604020202020204" pitchFamily="34" charset="0"/>
        <a:buChar char="•"/>
        <a:defRPr sz="5257" kern="1200">
          <a:solidFill>
            <a:schemeClr val="tx1"/>
          </a:solidFill>
          <a:latin typeface="+mn-lt"/>
          <a:ea typeface="+mn-ea"/>
          <a:cs typeface="+mn-cs"/>
        </a:defRPr>
      </a:lvl7pPr>
      <a:lvl8pPr marL="10013709" indent="-667581" algn="l" defTabSz="2670322" rtl="0" eaLnBrk="1" latinLnBrk="0" hangingPunct="1">
        <a:lnSpc>
          <a:spcPct val="90000"/>
        </a:lnSpc>
        <a:spcBef>
          <a:spcPts val="1460"/>
        </a:spcBef>
        <a:buFont typeface="Arial" panose="020B0604020202020204" pitchFamily="34" charset="0"/>
        <a:buChar char="•"/>
        <a:defRPr sz="5257" kern="1200">
          <a:solidFill>
            <a:schemeClr val="tx1"/>
          </a:solidFill>
          <a:latin typeface="+mn-lt"/>
          <a:ea typeface="+mn-ea"/>
          <a:cs typeface="+mn-cs"/>
        </a:defRPr>
      </a:lvl8pPr>
      <a:lvl9pPr marL="11348870" indent="-667581" algn="l" defTabSz="2670322" rtl="0" eaLnBrk="1" latinLnBrk="0" hangingPunct="1">
        <a:lnSpc>
          <a:spcPct val="90000"/>
        </a:lnSpc>
        <a:spcBef>
          <a:spcPts val="1460"/>
        </a:spcBef>
        <a:buFont typeface="Arial" panose="020B0604020202020204" pitchFamily="34" charset="0"/>
        <a:buChar char="•"/>
        <a:defRPr sz="5257" kern="1200">
          <a:solidFill>
            <a:schemeClr val="tx1"/>
          </a:solidFill>
          <a:latin typeface="+mn-lt"/>
          <a:ea typeface="+mn-ea"/>
          <a:cs typeface="+mn-cs"/>
        </a:defRPr>
      </a:lvl9pPr>
    </p:bodyStyle>
    <p:otherStyle>
      <a:defPPr>
        <a:defRPr lang="en-US"/>
      </a:defPPr>
      <a:lvl1pPr marL="0" algn="l" defTabSz="2670322" rtl="0" eaLnBrk="1" latinLnBrk="0" hangingPunct="1">
        <a:defRPr sz="5257" kern="1200">
          <a:solidFill>
            <a:schemeClr val="tx1"/>
          </a:solidFill>
          <a:latin typeface="+mn-lt"/>
          <a:ea typeface="+mn-ea"/>
          <a:cs typeface="+mn-cs"/>
        </a:defRPr>
      </a:lvl1pPr>
      <a:lvl2pPr marL="1335161" algn="l" defTabSz="2670322" rtl="0" eaLnBrk="1" latinLnBrk="0" hangingPunct="1">
        <a:defRPr sz="5257" kern="1200">
          <a:solidFill>
            <a:schemeClr val="tx1"/>
          </a:solidFill>
          <a:latin typeface="+mn-lt"/>
          <a:ea typeface="+mn-ea"/>
          <a:cs typeface="+mn-cs"/>
        </a:defRPr>
      </a:lvl2pPr>
      <a:lvl3pPr marL="2670322" algn="l" defTabSz="2670322" rtl="0" eaLnBrk="1" latinLnBrk="0" hangingPunct="1">
        <a:defRPr sz="5257" kern="1200">
          <a:solidFill>
            <a:schemeClr val="tx1"/>
          </a:solidFill>
          <a:latin typeface="+mn-lt"/>
          <a:ea typeface="+mn-ea"/>
          <a:cs typeface="+mn-cs"/>
        </a:defRPr>
      </a:lvl3pPr>
      <a:lvl4pPr marL="4005483" algn="l" defTabSz="2670322" rtl="0" eaLnBrk="1" latinLnBrk="0" hangingPunct="1">
        <a:defRPr sz="5257" kern="1200">
          <a:solidFill>
            <a:schemeClr val="tx1"/>
          </a:solidFill>
          <a:latin typeface="+mn-lt"/>
          <a:ea typeface="+mn-ea"/>
          <a:cs typeface="+mn-cs"/>
        </a:defRPr>
      </a:lvl4pPr>
      <a:lvl5pPr marL="5340645" algn="l" defTabSz="2670322" rtl="0" eaLnBrk="1" latinLnBrk="0" hangingPunct="1">
        <a:defRPr sz="5257" kern="1200">
          <a:solidFill>
            <a:schemeClr val="tx1"/>
          </a:solidFill>
          <a:latin typeface="+mn-lt"/>
          <a:ea typeface="+mn-ea"/>
          <a:cs typeface="+mn-cs"/>
        </a:defRPr>
      </a:lvl5pPr>
      <a:lvl6pPr marL="6675806" algn="l" defTabSz="2670322" rtl="0" eaLnBrk="1" latinLnBrk="0" hangingPunct="1">
        <a:defRPr sz="5257" kern="1200">
          <a:solidFill>
            <a:schemeClr val="tx1"/>
          </a:solidFill>
          <a:latin typeface="+mn-lt"/>
          <a:ea typeface="+mn-ea"/>
          <a:cs typeface="+mn-cs"/>
        </a:defRPr>
      </a:lvl6pPr>
      <a:lvl7pPr marL="8010967" algn="l" defTabSz="2670322" rtl="0" eaLnBrk="1" latinLnBrk="0" hangingPunct="1">
        <a:defRPr sz="5257" kern="1200">
          <a:solidFill>
            <a:schemeClr val="tx1"/>
          </a:solidFill>
          <a:latin typeface="+mn-lt"/>
          <a:ea typeface="+mn-ea"/>
          <a:cs typeface="+mn-cs"/>
        </a:defRPr>
      </a:lvl7pPr>
      <a:lvl8pPr marL="9346128" algn="l" defTabSz="2670322" rtl="0" eaLnBrk="1" latinLnBrk="0" hangingPunct="1">
        <a:defRPr sz="5257" kern="1200">
          <a:solidFill>
            <a:schemeClr val="tx1"/>
          </a:solidFill>
          <a:latin typeface="+mn-lt"/>
          <a:ea typeface="+mn-ea"/>
          <a:cs typeface="+mn-cs"/>
        </a:defRPr>
      </a:lvl8pPr>
      <a:lvl9pPr marL="10681289" algn="l" defTabSz="2670322" rtl="0" eaLnBrk="1" latinLnBrk="0" hangingPunct="1">
        <a:defRPr sz="525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8" Type="http://schemas.openxmlformats.org/officeDocument/2006/relationships/image" Target="../media/image16.png"/><Relationship Id="rId26" Type="http://schemas.openxmlformats.org/officeDocument/2006/relationships/image" Target="../media/image14.png"/><Relationship Id="rId3" Type="http://schemas.openxmlformats.org/officeDocument/2006/relationships/image" Target="../media/image2.png"/><Relationship Id="rId21" Type="http://schemas.openxmlformats.org/officeDocument/2006/relationships/image" Target="../media/image19.png"/><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5.png"/><Relationship Id="rId25" Type="http://schemas.openxmlformats.org/officeDocument/2006/relationships/image" Target="../media/image13.png"/><Relationship Id="rId2" Type="http://schemas.openxmlformats.org/officeDocument/2006/relationships/image" Target="../media/image1.jp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png"/><Relationship Id="rId24" Type="http://schemas.openxmlformats.org/officeDocument/2006/relationships/image" Target="../media/image12.png"/><Relationship Id="rId5" Type="http://schemas.openxmlformats.org/officeDocument/2006/relationships/image" Target="../media/image3.png"/><Relationship Id="rId23" Type="http://schemas.openxmlformats.org/officeDocument/2006/relationships/image" Target="../media/image11.png"/><Relationship Id="rId28" Type="http://schemas.openxmlformats.org/officeDocument/2006/relationships/image" Target="../media/image21.png"/><Relationship Id="rId10" Type="http://schemas.openxmlformats.org/officeDocument/2006/relationships/image" Target="../media/image7.png"/><Relationship Id="rId19" Type="http://schemas.openxmlformats.org/officeDocument/2006/relationships/image" Target="../media/image10.png"/><Relationship Id="rId9" Type="http://schemas.openxmlformats.org/officeDocument/2006/relationships/image" Target="../media/image6.png"/><Relationship Id="rId22" Type="http://schemas.openxmlformats.org/officeDocument/2006/relationships/image" Target="../media/image20.png"/><Relationship Id="rId27"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A2ED3E35-75CC-3B7D-DCB6-6967DBC77BF6}"/>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9748" y="204632"/>
            <a:ext cx="3581400" cy="3082434"/>
          </a:xfrm>
          <a:prstGeom prst="rect">
            <a:avLst/>
          </a:prstGeom>
        </p:spPr>
      </p:pic>
      <p:sp>
        <p:nvSpPr>
          <p:cNvPr id="5" name="object 38">
            <a:extLst>
              <a:ext uri="{FF2B5EF4-FFF2-40B4-BE49-F238E27FC236}">
                <a16:creationId xmlns:a16="http://schemas.microsoft.com/office/drawing/2014/main" id="{8C7E9C7B-A501-5111-A08C-358895034868}"/>
              </a:ext>
            </a:extLst>
          </p:cNvPr>
          <p:cNvSpPr txBox="1">
            <a:spLocks/>
          </p:cNvSpPr>
          <p:nvPr/>
        </p:nvSpPr>
        <p:spPr>
          <a:xfrm>
            <a:off x="4224082" y="365967"/>
            <a:ext cx="25858086" cy="903645"/>
          </a:xfrm>
          <a:prstGeom prst="rect">
            <a:avLst/>
          </a:prstGeom>
        </p:spPr>
        <p:txBody>
          <a:bodyPr vert="horz" wrap="square" lIns="0" tIns="13335" rIns="0" bIns="0" rtlCol="0" anchor="b">
            <a:spAutoFit/>
          </a:bodyPr>
          <a:lstStyle>
            <a:lvl1pPr algn="ctr" defTabSz="2670322" rtl="0" eaLnBrk="1" latinLnBrk="0" hangingPunct="1">
              <a:lnSpc>
                <a:spcPct val="90000"/>
              </a:lnSpc>
              <a:spcBef>
                <a:spcPct val="0"/>
              </a:spcBef>
              <a:buNone/>
              <a:defRPr sz="17522" kern="1200">
                <a:solidFill>
                  <a:schemeClr val="tx1"/>
                </a:solidFill>
                <a:latin typeface="+mj-lt"/>
                <a:ea typeface="+mj-ea"/>
                <a:cs typeface="+mj-cs"/>
              </a:defRPr>
            </a:lvl1pPr>
          </a:lstStyle>
          <a:p>
            <a:pPr>
              <a:lnSpc>
                <a:spcPct val="150000"/>
              </a:lnSpc>
            </a:pPr>
            <a:r>
              <a:rPr lang="en-US" sz="4400" b="1" dirty="0">
                <a:latin typeface="Arial" panose="020B0604020202020204" pitchFamily="34" charset="0"/>
                <a:cs typeface="Arial" panose="020B0604020202020204" pitchFamily="34" charset="0"/>
              </a:rPr>
              <a:t>Towards Temporal Scaling Laws for the Risk Analysis of Rare Flood Events</a:t>
            </a:r>
            <a:endParaRPr lang="en-US" sz="4400" dirty="0">
              <a:latin typeface="Arial" panose="020B0604020202020204" pitchFamily="34" charset="0"/>
              <a:cs typeface="Arial" panose="020B0604020202020204" pitchFamily="34" charset="0"/>
            </a:endParaRPr>
          </a:p>
        </p:txBody>
      </p:sp>
      <p:sp>
        <p:nvSpPr>
          <p:cNvPr id="6" name="object 39">
            <a:extLst>
              <a:ext uri="{FF2B5EF4-FFF2-40B4-BE49-F238E27FC236}">
                <a16:creationId xmlns:a16="http://schemas.microsoft.com/office/drawing/2014/main" id="{94CD75BE-B42D-BF7D-0100-8B21E4F9670F}"/>
              </a:ext>
            </a:extLst>
          </p:cNvPr>
          <p:cNvSpPr txBox="1"/>
          <p:nvPr/>
        </p:nvSpPr>
        <p:spPr>
          <a:xfrm>
            <a:off x="3871148" y="1391194"/>
            <a:ext cx="25858086" cy="1740861"/>
          </a:xfrm>
          <a:prstGeom prst="rect">
            <a:avLst/>
          </a:prstGeom>
        </p:spPr>
        <p:txBody>
          <a:bodyPr vert="horz" wrap="square" lIns="0" tIns="17145" rIns="0" bIns="0" rtlCol="0">
            <a:spAutoFit/>
          </a:bodyPr>
          <a:lstStyle/>
          <a:p>
            <a:pPr algn="ctr"/>
            <a:r>
              <a:rPr lang="en-IN" sz="4000" b="1" i="0" u="none" strike="noStrike" baseline="0" dirty="0">
                <a:latin typeface="Times New Roman" panose="02020603050405020304" pitchFamily="18" charset="0"/>
                <a:cs typeface="Times New Roman" panose="02020603050405020304" pitchFamily="18" charset="0"/>
              </a:rPr>
              <a:t>Kanneganti Bhargav Kumar</a:t>
            </a:r>
            <a:r>
              <a:rPr lang="en-IN" sz="4000" b="1" i="0" u="none" strike="noStrike" baseline="30000" dirty="0">
                <a:latin typeface="Times New Roman" panose="02020603050405020304" pitchFamily="18" charset="0"/>
                <a:cs typeface="Times New Roman" panose="02020603050405020304" pitchFamily="18" charset="0"/>
              </a:rPr>
              <a:t>1</a:t>
            </a:r>
            <a:r>
              <a:rPr lang="en-IN" sz="4000" i="0" u="none" strike="noStrike" baseline="0" dirty="0">
                <a:latin typeface="Times New Roman" panose="02020603050405020304" pitchFamily="18" charset="0"/>
                <a:cs typeface="Times New Roman" panose="02020603050405020304" pitchFamily="18" charset="0"/>
              </a:rPr>
              <a:t> and Pradeep P Mujumdar</a:t>
            </a:r>
            <a:r>
              <a:rPr lang="en-IN" sz="4000" i="0" u="none" strike="noStrike" baseline="30000" dirty="0">
                <a:latin typeface="Times New Roman" panose="02020603050405020304" pitchFamily="18" charset="0"/>
                <a:cs typeface="Times New Roman" panose="02020603050405020304" pitchFamily="18" charset="0"/>
              </a:rPr>
              <a:t>1,2</a:t>
            </a:r>
            <a:endParaRPr lang="en-IN" sz="3600" i="0" u="none" strike="noStrike" baseline="30000" dirty="0">
              <a:latin typeface="Times New Roman" panose="02020603050405020304" pitchFamily="18" charset="0"/>
              <a:cs typeface="Times New Roman" panose="02020603050405020304" pitchFamily="18" charset="0"/>
            </a:endParaRPr>
          </a:p>
          <a:p>
            <a:pPr algn="ctr"/>
            <a:r>
              <a:rPr lang="en-GB" sz="3600" baseline="30000" dirty="0">
                <a:latin typeface="Times New Roman" panose="02020603050405020304" pitchFamily="18" charset="0"/>
                <a:cs typeface="Times New Roman" panose="02020603050405020304" pitchFamily="18" charset="0"/>
              </a:rPr>
              <a:t>1</a:t>
            </a:r>
            <a:r>
              <a:rPr lang="en-GB" sz="3600" i="0" u="none" strike="noStrike" baseline="0" dirty="0">
                <a:latin typeface="Times New Roman" panose="02020603050405020304" pitchFamily="18" charset="0"/>
                <a:cs typeface="Times New Roman" panose="02020603050405020304" pitchFamily="18" charset="0"/>
              </a:rPr>
              <a:t>Department of Civil Engineering, Indian Institute of Science, Bengaluru, India (kanneganti</a:t>
            </a:r>
            <a:r>
              <a:rPr lang="en-GB" sz="3600" dirty="0">
                <a:latin typeface="Times New Roman" panose="02020603050405020304" pitchFamily="18" charset="0"/>
                <a:cs typeface="Times New Roman" panose="02020603050405020304" pitchFamily="18" charset="0"/>
              </a:rPr>
              <a:t>bhargavkumar@gmail.com)</a:t>
            </a:r>
          </a:p>
          <a:p>
            <a:pPr algn="ctr"/>
            <a:r>
              <a:rPr lang="en-IN" sz="3600" baseline="30000" dirty="0">
                <a:latin typeface="Times New Roman" panose="02020603050405020304" pitchFamily="18" charset="0"/>
                <a:cs typeface="Times New Roman" panose="02020603050405020304" pitchFamily="18" charset="0"/>
              </a:rPr>
              <a:t>2</a:t>
            </a:r>
            <a:r>
              <a:rPr lang="en-IN" sz="3600" i="0" u="none" strike="noStrike" baseline="0" dirty="0">
                <a:latin typeface="Times New Roman" panose="02020603050405020304" pitchFamily="18" charset="0"/>
                <a:cs typeface="Times New Roman" panose="02020603050405020304" pitchFamily="18" charset="0"/>
              </a:rPr>
              <a:t>Interdisciplinary Centre for Water Research, Indian Institute of Science, Bengaluru, India </a:t>
            </a:r>
          </a:p>
        </p:txBody>
      </p:sp>
      <p:grpSp>
        <p:nvGrpSpPr>
          <p:cNvPr id="14" name="Group 13">
            <a:extLst>
              <a:ext uri="{FF2B5EF4-FFF2-40B4-BE49-F238E27FC236}">
                <a16:creationId xmlns:a16="http://schemas.microsoft.com/office/drawing/2014/main" id="{1CE7EDAF-1DD6-8B97-97A2-0880954719BD}"/>
              </a:ext>
            </a:extLst>
          </p:cNvPr>
          <p:cNvGrpSpPr/>
          <p:nvPr/>
        </p:nvGrpSpPr>
        <p:grpSpPr>
          <a:xfrm>
            <a:off x="355896" y="3417933"/>
            <a:ext cx="10879480" cy="5885102"/>
            <a:chOff x="213359" y="3131383"/>
            <a:chExt cx="10732127" cy="12096622"/>
          </a:xfrm>
        </p:grpSpPr>
        <p:sp>
          <p:nvSpPr>
            <p:cNvPr id="7" name="Rectangle 6">
              <a:extLst>
                <a:ext uri="{FF2B5EF4-FFF2-40B4-BE49-F238E27FC236}">
                  <a16:creationId xmlns:a16="http://schemas.microsoft.com/office/drawing/2014/main" id="{34058BCE-07D0-610B-7270-3C58A2223AA6}"/>
                </a:ext>
              </a:extLst>
            </p:cNvPr>
            <p:cNvSpPr/>
            <p:nvPr/>
          </p:nvSpPr>
          <p:spPr>
            <a:xfrm>
              <a:off x="213359" y="3356763"/>
              <a:ext cx="10732127" cy="10964846"/>
            </a:xfrm>
            <a:prstGeom prst="rect">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 Placeholder 2">
              <a:extLst>
                <a:ext uri="{FF2B5EF4-FFF2-40B4-BE49-F238E27FC236}">
                  <a16:creationId xmlns:a16="http://schemas.microsoft.com/office/drawing/2014/main" id="{ADAA7361-B505-20C3-1B71-3184EF23D9FB}"/>
                </a:ext>
              </a:extLst>
            </p:cNvPr>
            <p:cNvSpPr txBox="1">
              <a:spLocks/>
            </p:cNvSpPr>
            <p:nvPr/>
          </p:nvSpPr>
          <p:spPr>
            <a:xfrm>
              <a:off x="230443" y="3131383"/>
              <a:ext cx="10715041" cy="1068414"/>
            </a:xfrm>
            <a:prstGeom prst="rect">
              <a:avLst/>
            </a:prstGeom>
            <a:ln w="76200"/>
          </p:spPr>
          <p:style>
            <a:lnRef idx="1">
              <a:schemeClr val="accent1"/>
            </a:lnRef>
            <a:fillRef idx="2">
              <a:schemeClr val="accent1"/>
            </a:fillRef>
            <a:effectRef idx="1">
              <a:schemeClr val="accent1"/>
            </a:effectRef>
            <a:fontRef idx="minor">
              <a:schemeClr val="dk1"/>
            </a:fontRef>
          </p:style>
          <p:txBody>
            <a:bodyPr wrap="square" lIns="78374" tIns="78374" rIns="78374" bIns="78374" anchor="ctr" anchorCtr="0">
              <a:spAutoFit/>
            </a:bodyPr>
            <a:lstStyle>
              <a:lvl1pPr marL="0" indent="0" algn="ctr" defTabSz="37619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r>
                <a:rPr lang="en-US" dirty="0"/>
                <a:t>INTRODUCTION</a:t>
              </a:r>
            </a:p>
          </p:txBody>
        </p:sp>
        <p:sp>
          <p:nvSpPr>
            <p:cNvPr id="12" name="Text Placeholder 4">
              <a:extLst>
                <a:ext uri="{FF2B5EF4-FFF2-40B4-BE49-F238E27FC236}">
                  <a16:creationId xmlns:a16="http://schemas.microsoft.com/office/drawing/2014/main" id="{15DE3A05-5C19-79DE-8902-7CF32A11B918}"/>
                </a:ext>
              </a:extLst>
            </p:cNvPr>
            <p:cNvSpPr txBox="1">
              <a:spLocks/>
            </p:cNvSpPr>
            <p:nvPr/>
          </p:nvSpPr>
          <p:spPr>
            <a:xfrm>
              <a:off x="306993" y="4167496"/>
              <a:ext cx="10533347" cy="11060509"/>
            </a:xfrm>
            <a:prstGeom prst="rect">
              <a:avLst/>
            </a:prstGeom>
          </p:spPr>
          <p:txBody>
            <a:bodyPr wrap="square" lIns="91440" tIns="91440" rIns="91440" bIns="91440">
              <a:spAutoFit/>
            </a:bodyPr>
            <a:lstStyle>
              <a:lvl1pPr marL="0" indent="0" algn="l" defTabSz="3761915" rtl="0" eaLnBrk="1" latinLnBrk="0" hangingPunct="1">
                <a:spcBef>
                  <a:spcPct val="20000"/>
                </a:spcBef>
                <a:buFont typeface="Arial" pitchFamily="34" charset="0"/>
                <a:buNone/>
                <a:defRPr sz="2000"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273565" indent="-489833"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2pPr>
              <a:lvl3pPr marL="1763397" indent="-489833"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3pPr>
              <a:lvl4pPr marL="2302214" indent="-538817"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4pPr>
              <a:lvl5pPr marL="2694080" indent="-391866"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pPr marL="285750" indent="-285750" algn="just">
                <a:lnSpc>
                  <a:spcPct val="112000"/>
                </a:lnSpc>
                <a:buFont typeface="Arial" panose="020B0604020202020204" pitchFamily="34" charset="0"/>
                <a:buChar char="•"/>
              </a:pPr>
              <a:r>
                <a:rPr lang="en-IN" sz="2400" dirty="0">
                  <a:ea typeface="Calibri" panose="020F0502020204030204" pitchFamily="34" charset="0"/>
                </a:rPr>
                <a:t>Extreme flood events are rare but catastrophic and have tremendous adverse impacts on human lives and the economy.</a:t>
              </a:r>
            </a:p>
            <a:p>
              <a:pPr marL="285750" indent="-285750" algn="just">
                <a:lnSpc>
                  <a:spcPct val="112000"/>
                </a:lnSpc>
                <a:buFont typeface="Arial" panose="020B0604020202020204" pitchFamily="34" charset="0"/>
                <a:buChar char="•"/>
              </a:pPr>
              <a:r>
                <a:rPr lang="en-IN" sz="2400" dirty="0">
                  <a:ea typeface="Calibri" panose="020F0502020204030204" pitchFamily="34" charset="0"/>
                </a:rPr>
                <a:t>To estimate the extreme quantiles of flood risk, traditional methods depend on historical data recorded at gauge stations, assuming that they capture a spectrum of extreme flood magnitudes.</a:t>
              </a:r>
            </a:p>
            <a:p>
              <a:pPr marL="285750" indent="-285750" algn="just">
                <a:lnSpc>
                  <a:spcPct val="112000"/>
                </a:lnSpc>
                <a:buFont typeface="Arial" panose="020B0604020202020204" pitchFamily="34" charset="0"/>
                <a:buChar char="•"/>
              </a:pPr>
              <a:r>
                <a:rPr lang="en-IN" sz="2400" dirty="0">
                  <a:ea typeface="Calibri" panose="020F0502020204030204" pitchFamily="34" charset="0"/>
                </a:rPr>
                <a:t>However, the available gauge station record lengths are often small for several gauge stations, and these records are less likely to capture the full range of likely flood magnitudes. </a:t>
              </a:r>
            </a:p>
            <a:p>
              <a:pPr marL="285750" indent="-285750" algn="just">
                <a:lnSpc>
                  <a:spcPct val="112000"/>
                </a:lnSpc>
                <a:buFont typeface="Arial" panose="020B0604020202020204" pitchFamily="34" charset="0"/>
                <a:buChar char="•"/>
              </a:pPr>
              <a:r>
                <a:rPr lang="en-IN" sz="2400" dirty="0">
                  <a:ea typeface="Calibri" panose="020F0502020204030204" pitchFamily="34" charset="0"/>
                </a:rPr>
                <a:t>Therefore, there is a need to develop methods that can better extrapolate the dynamics of large and rare events from historical data containing only small but frequent fluctuations. </a:t>
              </a:r>
            </a:p>
            <a:p>
              <a:pPr algn="just"/>
              <a:endParaRPr lang="en-US" sz="2300" b="1" dirty="0">
                <a:solidFill>
                  <a:schemeClr val="tx1"/>
                </a:solidFill>
                <a:latin typeface="+mn-lt"/>
                <a:ea typeface="Calibri" panose="020F0502020204030204" pitchFamily="34" charset="0"/>
              </a:endParaRPr>
            </a:p>
          </p:txBody>
        </p:sp>
      </p:grpSp>
      <p:sp>
        <p:nvSpPr>
          <p:cNvPr id="35" name="Text Placeholder 2">
            <a:extLst>
              <a:ext uri="{FF2B5EF4-FFF2-40B4-BE49-F238E27FC236}">
                <a16:creationId xmlns:a16="http://schemas.microsoft.com/office/drawing/2014/main" id="{B468E3E4-8284-0326-810E-48C7C377EECC}"/>
              </a:ext>
            </a:extLst>
          </p:cNvPr>
          <p:cNvSpPr txBox="1">
            <a:spLocks/>
          </p:cNvSpPr>
          <p:nvPr/>
        </p:nvSpPr>
        <p:spPr>
          <a:xfrm>
            <a:off x="23744860" y="14133796"/>
            <a:ext cx="11319361" cy="648083"/>
          </a:xfrm>
          <a:prstGeom prst="rect">
            <a:avLst/>
          </a:prstGeom>
          <a:ln w="76200"/>
        </p:spPr>
        <p:style>
          <a:lnRef idx="1">
            <a:schemeClr val="accent1"/>
          </a:lnRef>
          <a:fillRef idx="2">
            <a:schemeClr val="accent1"/>
          </a:fillRef>
          <a:effectRef idx="1">
            <a:schemeClr val="accent1"/>
          </a:effectRef>
          <a:fontRef idx="minor">
            <a:schemeClr val="dk1"/>
          </a:fontRef>
        </p:style>
        <p:txBody>
          <a:bodyPr wrap="square" lIns="78374" tIns="78374" rIns="78374" bIns="78374" anchor="ctr" anchorCtr="0">
            <a:spAutoFit/>
          </a:bodyPr>
          <a:lstStyle>
            <a:lvl1pPr marL="0" indent="0" algn="ctr" defTabSz="37619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CONCLUSIONS</a:t>
            </a:r>
          </a:p>
        </p:txBody>
      </p:sp>
      <p:grpSp>
        <p:nvGrpSpPr>
          <p:cNvPr id="46" name="Group 45">
            <a:extLst>
              <a:ext uri="{FF2B5EF4-FFF2-40B4-BE49-F238E27FC236}">
                <a16:creationId xmlns:a16="http://schemas.microsoft.com/office/drawing/2014/main" id="{FDF4AECB-5DF4-C417-2064-D2C4B13B1EEB}"/>
              </a:ext>
            </a:extLst>
          </p:cNvPr>
          <p:cNvGrpSpPr/>
          <p:nvPr/>
        </p:nvGrpSpPr>
        <p:grpSpPr>
          <a:xfrm>
            <a:off x="29404540" y="127485"/>
            <a:ext cx="2618510" cy="2969077"/>
            <a:chOff x="23869404" y="19376860"/>
            <a:chExt cx="1719730" cy="1589089"/>
          </a:xfrm>
        </p:grpSpPr>
        <p:sp>
          <p:nvSpPr>
            <p:cNvPr id="18" name="Rectangle 17">
              <a:extLst>
                <a:ext uri="{FF2B5EF4-FFF2-40B4-BE49-F238E27FC236}">
                  <a16:creationId xmlns:a16="http://schemas.microsoft.com/office/drawing/2014/main" id="{D91F8721-A4A8-CB3A-33C3-DC1E6DDFF6C7}"/>
                </a:ext>
              </a:extLst>
            </p:cNvPr>
            <p:cNvSpPr/>
            <p:nvPr/>
          </p:nvSpPr>
          <p:spPr>
            <a:xfrm>
              <a:off x="23869404" y="19376860"/>
              <a:ext cx="1719730" cy="1589089"/>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36" name="Picture 35">
              <a:extLst>
                <a:ext uri="{FF2B5EF4-FFF2-40B4-BE49-F238E27FC236}">
                  <a16:creationId xmlns:a16="http://schemas.microsoft.com/office/drawing/2014/main" id="{127BE491-3FF7-0AB1-B6C2-0CD4ADA65B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03093" y="19484365"/>
              <a:ext cx="1435266" cy="1435266"/>
            </a:xfrm>
            <a:prstGeom prst="rect">
              <a:avLst/>
            </a:prstGeom>
          </p:spPr>
        </p:pic>
      </p:grpSp>
      <p:grpSp>
        <p:nvGrpSpPr>
          <p:cNvPr id="34" name="Group 33">
            <a:extLst>
              <a:ext uri="{FF2B5EF4-FFF2-40B4-BE49-F238E27FC236}">
                <a16:creationId xmlns:a16="http://schemas.microsoft.com/office/drawing/2014/main" id="{2AF04E93-9B43-B4FF-C5FA-23AF881A0FE7}"/>
              </a:ext>
            </a:extLst>
          </p:cNvPr>
          <p:cNvGrpSpPr/>
          <p:nvPr/>
        </p:nvGrpSpPr>
        <p:grpSpPr>
          <a:xfrm>
            <a:off x="341378" y="9014341"/>
            <a:ext cx="10932158" cy="3594253"/>
            <a:chOff x="774359" y="8592571"/>
            <a:chExt cx="10732126" cy="5909291"/>
          </a:xfrm>
        </p:grpSpPr>
        <p:sp>
          <p:nvSpPr>
            <p:cNvPr id="28" name="Rectangle 27">
              <a:extLst>
                <a:ext uri="{FF2B5EF4-FFF2-40B4-BE49-F238E27FC236}">
                  <a16:creationId xmlns:a16="http://schemas.microsoft.com/office/drawing/2014/main" id="{8DD637D6-3839-7192-FEE1-13DB76AD5BE7}"/>
                </a:ext>
              </a:extLst>
            </p:cNvPr>
            <p:cNvSpPr/>
            <p:nvPr/>
          </p:nvSpPr>
          <p:spPr>
            <a:xfrm>
              <a:off x="784404" y="9169726"/>
              <a:ext cx="10722081" cy="5209268"/>
            </a:xfrm>
            <a:prstGeom prst="rect">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52" name="Text Placeholder 2">
              <a:extLst>
                <a:ext uri="{FF2B5EF4-FFF2-40B4-BE49-F238E27FC236}">
                  <a16:creationId xmlns:a16="http://schemas.microsoft.com/office/drawing/2014/main" id="{6329D236-8323-E22C-DE7E-3697BBEE0CA3}"/>
                </a:ext>
              </a:extLst>
            </p:cNvPr>
            <p:cNvSpPr txBox="1">
              <a:spLocks/>
            </p:cNvSpPr>
            <p:nvPr/>
          </p:nvSpPr>
          <p:spPr>
            <a:xfrm>
              <a:off x="774359" y="8592571"/>
              <a:ext cx="10732126" cy="589166"/>
            </a:xfrm>
            <a:prstGeom prst="rect">
              <a:avLst/>
            </a:prstGeom>
            <a:ln w="76200"/>
          </p:spPr>
          <p:style>
            <a:lnRef idx="1">
              <a:schemeClr val="accent1"/>
            </a:lnRef>
            <a:fillRef idx="2">
              <a:schemeClr val="accent1"/>
            </a:fillRef>
            <a:effectRef idx="1">
              <a:schemeClr val="accent1"/>
            </a:effectRef>
            <a:fontRef idx="minor">
              <a:schemeClr val="dk1"/>
            </a:fontRef>
          </p:style>
          <p:txBody>
            <a:bodyPr wrap="square" lIns="78374" tIns="78374" rIns="78374" bIns="78374" anchor="ctr" anchorCtr="0">
              <a:spAutoFit/>
            </a:bodyPr>
            <a:lstStyle>
              <a:lvl1pPr marL="0" indent="0" algn="ctr" defTabSz="37619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r>
                <a:rPr lang="en-US" dirty="0">
                  <a:cs typeface="Times New Roman" panose="02020603050405020304" pitchFamily="18" charset="0"/>
                </a:rPr>
                <a:t>OBJECTIVES</a:t>
              </a:r>
            </a:p>
          </p:txBody>
        </p:sp>
        <p:sp>
          <p:nvSpPr>
            <p:cNvPr id="49" name="TextBox 48">
              <a:extLst>
                <a:ext uri="{FF2B5EF4-FFF2-40B4-BE49-F238E27FC236}">
                  <a16:creationId xmlns:a16="http://schemas.microsoft.com/office/drawing/2014/main" id="{C8F49CD3-2D66-7B38-FE87-327EF3EC7C1E}"/>
                </a:ext>
              </a:extLst>
            </p:cNvPr>
            <p:cNvSpPr txBox="1"/>
            <p:nvPr/>
          </p:nvSpPr>
          <p:spPr>
            <a:xfrm>
              <a:off x="881793" y="9508772"/>
              <a:ext cx="10434355" cy="4993090"/>
            </a:xfrm>
            <a:prstGeom prst="rect">
              <a:avLst/>
            </a:prstGeom>
            <a:noFill/>
          </p:spPr>
          <p:txBody>
            <a:bodyPr wrap="square" rtlCol="0">
              <a:spAutoFit/>
            </a:bodyPr>
            <a:lstStyle/>
            <a:p>
              <a:pPr marL="285750" indent="-285750" algn="just" defTabSz="3761915">
                <a:lnSpc>
                  <a:spcPct val="112000"/>
                </a:lnSpc>
                <a:spcBef>
                  <a:spcPct val="20000"/>
                </a:spcBef>
                <a:buFont typeface="Arial" panose="020B0604020202020204" pitchFamily="34" charset="0"/>
                <a:buChar char="•"/>
              </a:pPr>
              <a:r>
                <a:rPr lang="en-IN" sz="23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Perform detrended fluctuation analysis to understand the long term correlations in streamflow series. </a:t>
              </a:r>
            </a:p>
            <a:p>
              <a:pPr marL="285750" indent="-285750" algn="just" defTabSz="3761915">
                <a:lnSpc>
                  <a:spcPct val="112000"/>
                </a:lnSpc>
                <a:spcBef>
                  <a:spcPct val="20000"/>
                </a:spcBef>
                <a:buFont typeface="Arial" panose="020B0604020202020204" pitchFamily="34" charset="0"/>
                <a:buChar char="•"/>
              </a:pPr>
              <a:r>
                <a:rPr lang="en-IN" sz="23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Estimation of probability distribution function of return intervals to understand occurrence of each extreme return intervals.</a:t>
              </a:r>
            </a:p>
            <a:p>
              <a:pPr marL="285750" indent="-285750" algn="just" defTabSz="3761915">
                <a:lnSpc>
                  <a:spcPct val="112000"/>
                </a:lnSpc>
                <a:spcBef>
                  <a:spcPct val="20000"/>
                </a:spcBef>
                <a:buFont typeface="Arial" panose="020B0604020202020204" pitchFamily="34" charset="0"/>
                <a:buChar char="•"/>
              </a:pPr>
              <a:r>
                <a:rPr lang="en-IN" sz="23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Estimation of threshold invariant scaling laws to extrapolate the risk to large to rare events.</a:t>
              </a:r>
            </a:p>
            <a:p>
              <a:pPr marL="285750" indent="-285750" defTabSz="3761915">
                <a:spcBef>
                  <a:spcPct val="20000"/>
                </a:spcBef>
                <a:buFont typeface="Arial" panose="020B0604020202020204" pitchFamily="34" charset="0"/>
                <a:buChar char="•"/>
              </a:pPr>
              <a:endParaRPr lang="en-IN" sz="23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1026" name="Group 1025">
            <a:extLst>
              <a:ext uri="{FF2B5EF4-FFF2-40B4-BE49-F238E27FC236}">
                <a16:creationId xmlns:a16="http://schemas.microsoft.com/office/drawing/2014/main" id="{A1A69BCE-B2EB-F397-EB98-03D189EA8FF2}"/>
              </a:ext>
            </a:extLst>
          </p:cNvPr>
          <p:cNvGrpSpPr/>
          <p:nvPr/>
        </p:nvGrpSpPr>
        <p:grpSpPr>
          <a:xfrm>
            <a:off x="23744860" y="18059400"/>
            <a:ext cx="11335745" cy="2846853"/>
            <a:chOff x="25245730" y="18389475"/>
            <a:chExt cx="10061366" cy="2704505"/>
          </a:xfrm>
        </p:grpSpPr>
        <p:grpSp>
          <p:nvGrpSpPr>
            <p:cNvPr id="47" name="Group 46">
              <a:extLst>
                <a:ext uri="{FF2B5EF4-FFF2-40B4-BE49-F238E27FC236}">
                  <a16:creationId xmlns:a16="http://schemas.microsoft.com/office/drawing/2014/main" id="{6E3B5EA5-C80E-4FAB-2F32-A7D678565286}"/>
                </a:ext>
              </a:extLst>
            </p:cNvPr>
            <p:cNvGrpSpPr/>
            <p:nvPr/>
          </p:nvGrpSpPr>
          <p:grpSpPr>
            <a:xfrm>
              <a:off x="25245730" y="18389475"/>
              <a:ext cx="10061366" cy="2669541"/>
              <a:chOff x="25731000" y="19798160"/>
              <a:chExt cx="9643004" cy="1223140"/>
            </a:xfrm>
          </p:grpSpPr>
          <p:sp>
            <p:nvSpPr>
              <p:cNvPr id="38" name="Rectangle 37">
                <a:extLst>
                  <a:ext uri="{FF2B5EF4-FFF2-40B4-BE49-F238E27FC236}">
                    <a16:creationId xmlns:a16="http://schemas.microsoft.com/office/drawing/2014/main" id="{17D9A2C7-E11B-AF2F-1B7D-3518645D232B}"/>
                  </a:ext>
                </a:extLst>
              </p:cNvPr>
              <p:cNvSpPr/>
              <p:nvPr/>
            </p:nvSpPr>
            <p:spPr>
              <a:xfrm>
                <a:off x="25731000" y="19806074"/>
                <a:ext cx="9643004" cy="1215226"/>
              </a:xfrm>
              <a:prstGeom prst="rect">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9" name="Text Placeholder 2">
                <a:extLst>
                  <a:ext uri="{FF2B5EF4-FFF2-40B4-BE49-F238E27FC236}">
                    <a16:creationId xmlns:a16="http://schemas.microsoft.com/office/drawing/2014/main" id="{11EA4542-2AC4-F875-8BEF-C7B323BFF895}"/>
                  </a:ext>
                </a:extLst>
              </p:cNvPr>
              <p:cNvSpPr txBox="1">
                <a:spLocks/>
              </p:cNvSpPr>
              <p:nvPr/>
            </p:nvSpPr>
            <p:spPr>
              <a:xfrm>
                <a:off x="25731000" y="19798160"/>
                <a:ext cx="9643004" cy="287154"/>
              </a:xfrm>
              <a:prstGeom prst="rect">
                <a:avLst/>
              </a:prstGeom>
              <a:ln w="76200"/>
            </p:spPr>
            <p:style>
              <a:lnRef idx="1">
                <a:schemeClr val="accent1"/>
              </a:lnRef>
              <a:fillRef idx="2">
                <a:schemeClr val="accent1"/>
              </a:fillRef>
              <a:effectRef idx="1">
                <a:schemeClr val="accent1"/>
              </a:effectRef>
              <a:fontRef idx="minor">
                <a:schemeClr val="dk1"/>
              </a:fontRef>
            </p:style>
            <p:txBody>
              <a:bodyPr wrap="square" lIns="78374" tIns="78374" rIns="78374" bIns="78374" anchor="ctr" anchorCtr="0">
                <a:spAutoFit/>
              </a:bodyPr>
              <a:lstStyle>
                <a:lvl1pPr marL="0" indent="0" algn="ctr" defTabSz="37619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ACKNOWLEDGEMENTS</a:t>
                </a:r>
              </a:p>
            </p:txBody>
          </p:sp>
        </p:grpSp>
        <p:sp>
          <p:nvSpPr>
            <p:cNvPr id="1029" name="TextBox 1028">
              <a:extLst>
                <a:ext uri="{FF2B5EF4-FFF2-40B4-BE49-F238E27FC236}">
                  <a16:creationId xmlns:a16="http://schemas.microsoft.com/office/drawing/2014/main" id="{01C18143-5058-DB83-DB54-F300026EBFA0}"/>
                </a:ext>
              </a:extLst>
            </p:cNvPr>
            <p:cNvSpPr txBox="1"/>
            <p:nvPr/>
          </p:nvSpPr>
          <p:spPr>
            <a:xfrm>
              <a:off x="25266415" y="19031390"/>
              <a:ext cx="9949161" cy="2062590"/>
            </a:xfrm>
            <a:prstGeom prst="rect">
              <a:avLst/>
            </a:prstGeom>
            <a:noFill/>
          </p:spPr>
          <p:txBody>
            <a:bodyPr wrap="square">
              <a:spAutoFit/>
            </a:bodyPr>
            <a:lstStyle/>
            <a:p>
              <a:pPr algn="just"/>
              <a:r>
                <a:rPr lang="en-IN" sz="20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The first author acknowledges the financial support received through the </a:t>
              </a:r>
              <a:r>
                <a:rPr lang="en-IN" sz="20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Prime Ministers' Research Fellowship</a:t>
              </a:r>
              <a:r>
                <a:rPr lang="en-IN" sz="20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IN" sz="20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ID no: 0200367</a:t>
              </a:r>
              <a:r>
                <a:rPr lang="en-IN" sz="20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The Ministry of Education, Government of India.  This work was partially funded by the project, </a:t>
              </a:r>
              <a:r>
                <a:rPr lang="en-IN" sz="20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“Advanced Hydrologic Research and Knowledge Dissemination” </a:t>
              </a:r>
              <a:r>
                <a:rPr lang="en-IN" sz="20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sponsored by the Ministry of Earth Sciences, Government of India (Project No. </a:t>
              </a:r>
              <a:r>
                <a:rPr lang="en-IN" sz="20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MOES/PAMC/H&amp;C/41/2013-PC-II</a:t>
              </a:r>
              <a:r>
                <a:rPr lang="en-IN" sz="20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The second author acknowledges the support received through the </a:t>
              </a:r>
              <a:r>
                <a:rPr lang="en-IN" sz="20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J.C. Bose Fellowship</a:t>
              </a:r>
              <a:r>
                <a:rPr lang="en-IN" sz="20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(grant number </a:t>
              </a:r>
              <a:r>
                <a:rPr lang="en-IN" sz="20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JCB/2018/000031</a:t>
              </a:r>
              <a:r>
                <a:rPr lang="en-IN" sz="20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p>
          </p:txBody>
        </p:sp>
      </p:grpSp>
      <p:grpSp>
        <p:nvGrpSpPr>
          <p:cNvPr id="2" name="Group 1">
            <a:extLst>
              <a:ext uri="{FF2B5EF4-FFF2-40B4-BE49-F238E27FC236}">
                <a16:creationId xmlns:a16="http://schemas.microsoft.com/office/drawing/2014/main" id="{D93FBA4E-294C-EFBC-2A54-18F0E12ECE9F}"/>
              </a:ext>
            </a:extLst>
          </p:cNvPr>
          <p:cNvGrpSpPr/>
          <p:nvPr/>
        </p:nvGrpSpPr>
        <p:grpSpPr>
          <a:xfrm>
            <a:off x="351611" y="12687442"/>
            <a:ext cx="10910660" cy="8185940"/>
            <a:chOff x="11935323" y="11723781"/>
            <a:chExt cx="9624652" cy="10752981"/>
          </a:xfrm>
        </p:grpSpPr>
        <p:grpSp>
          <p:nvGrpSpPr>
            <p:cNvPr id="1086" name="Group 1085">
              <a:extLst>
                <a:ext uri="{FF2B5EF4-FFF2-40B4-BE49-F238E27FC236}">
                  <a16:creationId xmlns:a16="http://schemas.microsoft.com/office/drawing/2014/main" id="{9EC7C2E2-8BBC-DD2A-9F38-0AF2FEEFF669}"/>
                </a:ext>
              </a:extLst>
            </p:cNvPr>
            <p:cNvGrpSpPr/>
            <p:nvPr/>
          </p:nvGrpSpPr>
          <p:grpSpPr>
            <a:xfrm>
              <a:off x="11935323" y="11723781"/>
              <a:ext cx="9624652" cy="10752981"/>
              <a:chOff x="10866306" y="3315930"/>
              <a:chExt cx="10537771" cy="10280245"/>
            </a:xfrm>
          </p:grpSpPr>
          <p:sp>
            <p:nvSpPr>
              <p:cNvPr id="1088" name="Rectangle 1087">
                <a:extLst>
                  <a:ext uri="{FF2B5EF4-FFF2-40B4-BE49-F238E27FC236}">
                    <a16:creationId xmlns:a16="http://schemas.microsoft.com/office/drawing/2014/main" id="{E30E1761-98C2-9BCC-76FF-8E5E9DF9276B}"/>
                  </a:ext>
                </a:extLst>
              </p:cNvPr>
              <p:cNvSpPr/>
              <p:nvPr/>
            </p:nvSpPr>
            <p:spPr>
              <a:xfrm>
                <a:off x="10866306" y="3862828"/>
                <a:ext cx="10537771" cy="9733347"/>
              </a:xfrm>
              <a:prstGeom prst="rect">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1089" name="Text Placeholder 2">
                <a:extLst>
                  <a:ext uri="{FF2B5EF4-FFF2-40B4-BE49-F238E27FC236}">
                    <a16:creationId xmlns:a16="http://schemas.microsoft.com/office/drawing/2014/main" id="{78FBC649-D4DC-F19F-1D97-455AF6A34871}"/>
                  </a:ext>
                </a:extLst>
              </p:cNvPr>
              <p:cNvSpPr txBox="1">
                <a:spLocks/>
              </p:cNvSpPr>
              <p:nvPr/>
            </p:nvSpPr>
            <p:spPr>
              <a:xfrm>
                <a:off x="10866306" y="3315930"/>
                <a:ext cx="10537771" cy="603238"/>
              </a:xfrm>
              <a:prstGeom prst="rect">
                <a:avLst/>
              </a:prstGeom>
              <a:ln w="76200"/>
            </p:spPr>
            <p:style>
              <a:lnRef idx="1">
                <a:schemeClr val="accent1"/>
              </a:lnRef>
              <a:fillRef idx="2">
                <a:schemeClr val="accent1"/>
              </a:fillRef>
              <a:effectRef idx="1">
                <a:schemeClr val="accent1"/>
              </a:effectRef>
              <a:fontRef idx="minor">
                <a:schemeClr val="dk1"/>
              </a:fontRef>
            </p:style>
            <p:txBody>
              <a:bodyPr wrap="square" lIns="78374" tIns="78374" rIns="78374" bIns="78374" anchor="ctr" anchorCtr="0">
                <a:spAutoFit/>
              </a:bodyPr>
              <a:lstStyle>
                <a:lvl1pPr marL="0" indent="0" algn="ctr" defTabSz="37619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r>
                  <a:rPr lang="en-US" dirty="0">
                    <a:cs typeface="Times New Roman" panose="02020603050405020304" pitchFamily="18" charset="0"/>
                  </a:rPr>
                  <a:t>STUDY AREA AND DATASETS</a:t>
                </a:r>
              </a:p>
            </p:txBody>
          </p:sp>
        </p:grpSp>
        <p:sp>
          <p:nvSpPr>
            <p:cNvPr id="1095" name="TextBox 1094">
              <a:extLst>
                <a:ext uri="{FF2B5EF4-FFF2-40B4-BE49-F238E27FC236}">
                  <a16:creationId xmlns:a16="http://schemas.microsoft.com/office/drawing/2014/main" id="{DC0B51F5-6FAD-0907-041C-BC712BAC478B}"/>
                </a:ext>
              </a:extLst>
            </p:cNvPr>
            <p:cNvSpPr txBox="1"/>
            <p:nvPr/>
          </p:nvSpPr>
          <p:spPr>
            <a:xfrm>
              <a:off x="12087256" y="20383157"/>
              <a:ext cx="4517483" cy="1394810"/>
            </a:xfrm>
            <a:prstGeom prst="rect">
              <a:avLst/>
            </a:prstGeom>
            <a:noFill/>
          </p:spPr>
          <p:txBody>
            <a:bodyPr wrap="square">
              <a:spAutoFit/>
            </a:bodyPr>
            <a:lstStyle/>
            <a:p>
              <a:pPr algn="just">
                <a:spcAft>
                  <a:spcPts val="800"/>
                </a:spcAft>
              </a:pPr>
              <a:r>
                <a:rPr lang="en-IN" sz="21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Figure 1: Geographical extent of the study region, and streamflow gauge locations in peninsular India.</a:t>
              </a:r>
            </a:p>
          </p:txBody>
        </p:sp>
        <p:sp>
          <p:nvSpPr>
            <p:cNvPr id="1096" name="TextBox 1095">
              <a:extLst>
                <a:ext uri="{FF2B5EF4-FFF2-40B4-BE49-F238E27FC236}">
                  <a16:creationId xmlns:a16="http://schemas.microsoft.com/office/drawing/2014/main" id="{300CB64E-67C2-4A8F-91E9-57AB1814A450}"/>
                </a:ext>
              </a:extLst>
            </p:cNvPr>
            <p:cNvSpPr txBox="1"/>
            <p:nvPr/>
          </p:nvSpPr>
          <p:spPr>
            <a:xfrm>
              <a:off x="16633076" y="16020780"/>
              <a:ext cx="4605685" cy="970303"/>
            </a:xfrm>
            <a:prstGeom prst="rect">
              <a:avLst/>
            </a:prstGeom>
            <a:noFill/>
          </p:spPr>
          <p:txBody>
            <a:bodyPr wrap="square">
              <a:spAutoFit/>
            </a:bodyPr>
            <a:lstStyle/>
            <a:p>
              <a:pPr algn="just">
                <a:spcAft>
                  <a:spcPts val="800"/>
                </a:spcAft>
              </a:pPr>
              <a:r>
                <a:rPr lang="en-IN" sz="21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Figure 2: Histogram of streamflow records length(years) in study region. </a:t>
              </a:r>
            </a:p>
          </p:txBody>
        </p:sp>
      </p:grpSp>
      <p:grpSp>
        <p:nvGrpSpPr>
          <p:cNvPr id="30" name="Group 29">
            <a:extLst>
              <a:ext uri="{FF2B5EF4-FFF2-40B4-BE49-F238E27FC236}">
                <a16:creationId xmlns:a16="http://schemas.microsoft.com/office/drawing/2014/main" id="{C2715437-1A92-8810-8796-FAD3B0ECAF13}"/>
              </a:ext>
            </a:extLst>
          </p:cNvPr>
          <p:cNvGrpSpPr/>
          <p:nvPr/>
        </p:nvGrpSpPr>
        <p:grpSpPr>
          <a:xfrm>
            <a:off x="23734184" y="3466822"/>
            <a:ext cx="11321447" cy="10507022"/>
            <a:chOff x="10866304" y="3325628"/>
            <a:chExt cx="11750317" cy="8653777"/>
          </a:xfrm>
        </p:grpSpPr>
        <p:sp>
          <p:nvSpPr>
            <p:cNvPr id="41" name="Rectangle 40">
              <a:extLst>
                <a:ext uri="{FF2B5EF4-FFF2-40B4-BE49-F238E27FC236}">
                  <a16:creationId xmlns:a16="http://schemas.microsoft.com/office/drawing/2014/main" id="{9B8D385D-7C52-AC01-D66C-F1BB8490886B}"/>
                </a:ext>
              </a:extLst>
            </p:cNvPr>
            <p:cNvSpPr/>
            <p:nvPr/>
          </p:nvSpPr>
          <p:spPr>
            <a:xfrm>
              <a:off x="10866304" y="3809930"/>
              <a:ext cx="11750316" cy="8169475"/>
            </a:xfrm>
            <a:prstGeom prst="rect">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42" name="Text Placeholder 2">
              <a:extLst>
                <a:ext uri="{FF2B5EF4-FFF2-40B4-BE49-F238E27FC236}">
                  <a16:creationId xmlns:a16="http://schemas.microsoft.com/office/drawing/2014/main" id="{2C6E72FB-62B2-DE7B-4988-E03892075DF0}"/>
                </a:ext>
              </a:extLst>
            </p:cNvPr>
            <p:cNvSpPr txBox="1">
              <a:spLocks/>
            </p:cNvSpPr>
            <p:nvPr/>
          </p:nvSpPr>
          <p:spPr>
            <a:xfrm>
              <a:off x="10866305" y="3325628"/>
              <a:ext cx="11750316" cy="430188"/>
            </a:xfrm>
            <a:prstGeom prst="rect">
              <a:avLst/>
            </a:prstGeom>
            <a:ln w="76200"/>
          </p:spPr>
          <p:style>
            <a:lnRef idx="1">
              <a:schemeClr val="accent1"/>
            </a:lnRef>
            <a:fillRef idx="2">
              <a:schemeClr val="accent1"/>
            </a:fillRef>
            <a:effectRef idx="1">
              <a:schemeClr val="accent1"/>
            </a:effectRef>
            <a:fontRef idx="minor">
              <a:schemeClr val="dk1"/>
            </a:fontRef>
          </p:style>
          <p:txBody>
            <a:bodyPr wrap="square" lIns="78374" tIns="78374" rIns="78374" bIns="78374" anchor="ctr" anchorCtr="0">
              <a:spAutoFit/>
            </a:bodyPr>
            <a:lstStyle>
              <a:lvl1pPr marL="0" indent="0" algn="ctr" defTabSz="37619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r>
                <a:rPr lang="en-US" dirty="0">
                  <a:cs typeface="Times New Roman" panose="02020603050405020304" pitchFamily="18" charset="0"/>
                </a:rPr>
                <a:t>RESULTS</a:t>
              </a:r>
            </a:p>
          </p:txBody>
        </p:sp>
      </p:gr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FDEF9691-260C-F4B7-3C51-451D694FBA01}"/>
                  </a:ext>
                </a:extLst>
              </p:cNvPr>
              <p:cNvSpPr txBox="1"/>
              <p:nvPr/>
            </p:nvSpPr>
            <p:spPr>
              <a:xfrm>
                <a:off x="23734184" y="14638769"/>
                <a:ext cx="11319361" cy="3277820"/>
              </a:xfrm>
              <a:prstGeom prst="rect">
                <a:avLst/>
              </a:prstGeom>
              <a:solidFill>
                <a:schemeClr val="bg1"/>
              </a:solidFill>
              <a:ln w="57150">
                <a:solidFill>
                  <a:schemeClr val="accent1"/>
                </a:solidFill>
              </a:ln>
            </p:spPr>
            <p:txBody>
              <a:bodyPr wrap="square">
                <a:spAutoFit/>
              </a:bodyPr>
              <a:lstStyle/>
              <a:p>
                <a:pPr marL="342900" indent="-342900" algn="just">
                  <a:buFont typeface="Arial" panose="020B0604020202020204" pitchFamily="34" charset="0"/>
                  <a:buChar char="•"/>
                </a:pPr>
                <a:r>
                  <a:rPr lang="en-IN" sz="23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It is observed that return intervals are long term correlated with same exponent </a:t>
                </a:r>
                <a14:m>
                  <m:oMath xmlns:m="http://schemas.openxmlformats.org/officeDocument/2006/math">
                    <m:r>
                      <a:rPr lang="en-IN" sz="230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m:t>
                    </m:r>
                    <m:r>
                      <a:rPr lang="en-IN" sz="230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𝛾</m:t>
                    </m:r>
                    <m:r>
                      <a:rPr lang="en-IN" sz="230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m:t>
                    </m:r>
                  </m:oMath>
                </a14:m>
                <a:r>
                  <a:rPr lang="en-IN" sz="23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as original record for long time scales.</a:t>
                </a:r>
              </a:p>
              <a:p>
                <a:pPr marL="342900" indent="-342900" algn="just">
                  <a:buFont typeface="Arial" panose="020B0604020202020204" pitchFamily="34" charset="0"/>
                  <a:buChar char="•"/>
                </a:pPr>
                <a:r>
                  <a:rPr lang="en-IN" sz="23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This may indicate large and small return intervals are not arranged in random fashion but are expected to form clusters.</a:t>
                </a:r>
              </a:p>
              <a:p>
                <a:pPr marL="342900" indent="-342900" algn="just">
                  <a:buFont typeface="Arial" panose="020B0604020202020204" pitchFamily="34" charset="0"/>
                  <a:buChar char="•"/>
                </a:pPr>
                <a:r>
                  <a:rPr lang="en-IN" sz="23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The </a:t>
                </a:r>
                <a:r>
                  <a:rPr lang="en-GB" sz="23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streamflow series show that the Hurst exponent values of 35 streamflow series greater than 1.0 which indicates hydrologic processes in these catchments are non-stationary. </a:t>
                </a:r>
                <a:endParaRPr lang="en-IN" sz="23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en-IN" sz="23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A threshold invariant scaling relationships are observed for the return intervals of extreme events in the study regions. These relationships can be helpful in extrapolating the risk associated with rare events at a specific site. </a:t>
                </a:r>
              </a:p>
            </p:txBody>
          </p:sp>
        </mc:Choice>
        <mc:Fallback xmlns="">
          <p:sp>
            <p:nvSpPr>
              <p:cNvPr id="40" name="TextBox 39">
                <a:extLst>
                  <a:ext uri="{FF2B5EF4-FFF2-40B4-BE49-F238E27FC236}">
                    <a16:creationId xmlns:a16="http://schemas.microsoft.com/office/drawing/2014/main" id="{FDEF9691-260C-F4B7-3C51-451D694FBA01}"/>
                  </a:ext>
                </a:extLst>
              </p:cNvPr>
              <p:cNvSpPr txBox="1">
                <a:spLocks noRot="1" noChangeAspect="1" noMove="1" noResize="1" noEditPoints="1" noAdjustHandles="1" noChangeArrowheads="1" noChangeShapeType="1" noTextEdit="1"/>
              </p:cNvSpPr>
              <p:nvPr/>
            </p:nvSpPr>
            <p:spPr>
              <a:xfrm>
                <a:off x="23734184" y="14638769"/>
                <a:ext cx="11319361" cy="3277820"/>
              </a:xfrm>
              <a:prstGeom prst="rect">
                <a:avLst/>
              </a:prstGeom>
              <a:blipFill>
                <a:blip r:embed="rId5"/>
                <a:stretch>
                  <a:fillRect l="-429" t="-731" r="-536" b="-2011"/>
                </a:stretch>
              </a:blipFill>
              <a:ln w="57150">
                <a:solidFill>
                  <a:schemeClr val="accent1"/>
                </a:solidFill>
              </a:ln>
            </p:spPr>
            <p:txBody>
              <a:bodyPr/>
              <a:lstStyle/>
              <a:p>
                <a:r>
                  <a:rPr lang="en-IN">
                    <a:noFill/>
                  </a:rPr>
                  <a:t> </a:t>
                </a:r>
              </a:p>
            </p:txBody>
          </p:sp>
        </mc:Fallback>
      </mc:AlternateContent>
      <p:grpSp>
        <p:nvGrpSpPr>
          <p:cNvPr id="22" name="Group 21">
            <a:extLst>
              <a:ext uri="{FF2B5EF4-FFF2-40B4-BE49-F238E27FC236}">
                <a16:creationId xmlns:a16="http://schemas.microsoft.com/office/drawing/2014/main" id="{5B5FA84A-0587-F0C3-0994-FB26366B0721}"/>
              </a:ext>
            </a:extLst>
          </p:cNvPr>
          <p:cNvGrpSpPr/>
          <p:nvPr/>
        </p:nvGrpSpPr>
        <p:grpSpPr>
          <a:xfrm>
            <a:off x="11657493" y="3412603"/>
            <a:ext cx="11685231" cy="6947685"/>
            <a:chOff x="10858757" y="3236926"/>
            <a:chExt cx="11757864" cy="8903416"/>
          </a:xfrm>
        </p:grpSpPr>
        <p:sp>
          <p:nvSpPr>
            <p:cNvPr id="23" name="Rectangle 22">
              <a:extLst>
                <a:ext uri="{FF2B5EF4-FFF2-40B4-BE49-F238E27FC236}">
                  <a16:creationId xmlns:a16="http://schemas.microsoft.com/office/drawing/2014/main" id="{8CF9EDCA-1D96-D36D-1A28-62823B83BF43}"/>
                </a:ext>
              </a:extLst>
            </p:cNvPr>
            <p:cNvSpPr/>
            <p:nvPr/>
          </p:nvSpPr>
          <p:spPr>
            <a:xfrm>
              <a:off x="10858757" y="3809929"/>
              <a:ext cx="11757863" cy="8330413"/>
            </a:xfrm>
            <a:prstGeom prst="rect">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25" name="Text Placeholder 2">
              <a:extLst>
                <a:ext uri="{FF2B5EF4-FFF2-40B4-BE49-F238E27FC236}">
                  <a16:creationId xmlns:a16="http://schemas.microsoft.com/office/drawing/2014/main" id="{C3437427-0F8F-FF9A-3D13-C82A12BDDA33}"/>
                </a:ext>
              </a:extLst>
            </p:cNvPr>
            <p:cNvSpPr txBox="1">
              <a:spLocks/>
            </p:cNvSpPr>
            <p:nvPr/>
          </p:nvSpPr>
          <p:spPr>
            <a:xfrm>
              <a:off x="10866305" y="3236926"/>
              <a:ext cx="11750316" cy="607592"/>
            </a:xfrm>
            <a:prstGeom prst="rect">
              <a:avLst/>
            </a:prstGeom>
            <a:ln w="76200"/>
          </p:spPr>
          <p:style>
            <a:lnRef idx="1">
              <a:schemeClr val="accent1"/>
            </a:lnRef>
            <a:fillRef idx="2">
              <a:schemeClr val="accent1"/>
            </a:fillRef>
            <a:effectRef idx="1">
              <a:schemeClr val="accent1"/>
            </a:effectRef>
            <a:fontRef idx="minor">
              <a:schemeClr val="dk1"/>
            </a:fontRef>
          </p:style>
          <p:txBody>
            <a:bodyPr wrap="square" lIns="78374" tIns="78374" rIns="78374" bIns="78374" anchor="ctr" anchorCtr="0">
              <a:spAutoFit/>
            </a:bodyPr>
            <a:lstStyle>
              <a:lvl1pPr marL="0" indent="0" algn="ctr" defTabSz="37619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r>
                <a:rPr lang="en-US" dirty="0">
                  <a:cs typeface="Times New Roman" panose="02020603050405020304" pitchFamily="18" charset="0"/>
                </a:rPr>
                <a:t>METHODOLOGY</a:t>
              </a:r>
            </a:p>
          </p:txBody>
        </p:sp>
      </p:grpSp>
      <p:pic>
        <p:nvPicPr>
          <p:cNvPr id="9" name="Picture 8">
            <a:extLst>
              <a:ext uri="{FF2B5EF4-FFF2-40B4-BE49-F238E27FC236}">
                <a16:creationId xmlns:a16="http://schemas.microsoft.com/office/drawing/2014/main" id="{BC1F21EB-378B-7A5D-9113-C314EF08E15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197695" y="127486"/>
            <a:ext cx="3176181" cy="2969076"/>
          </a:xfrm>
          <a:prstGeom prst="rect">
            <a:avLst/>
          </a:prstGeom>
        </p:spPr>
      </p:pic>
      <p:grpSp>
        <p:nvGrpSpPr>
          <p:cNvPr id="1042" name="Group 1041">
            <a:extLst>
              <a:ext uri="{FF2B5EF4-FFF2-40B4-BE49-F238E27FC236}">
                <a16:creationId xmlns:a16="http://schemas.microsoft.com/office/drawing/2014/main" id="{E6D9FD5D-1A15-BE4F-B036-1201FA5E20CF}"/>
              </a:ext>
            </a:extLst>
          </p:cNvPr>
          <p:cNvGrpSpPr/>
          <p:nvPr/>
        </p:nvGrpSpPr>
        <p:grpSpPr>
          <a:xfrm>
            <a:off x="577800" y="13721979"/>
            <a:ext cx="10582165" cy="6965201"/>
            <a:chOff x="577800" y="13721979"/>
            <a:chExt cx="10582165" cy="6965201"/>
          </a:xfrm>
        </p:grpSpPr>
        <p:grpSp>
          <p:nvGrpSpPr>
            <p:cNvPr id="1038" name="Group 1037">
              <a:extLst>
                <a:ext uri="{FF2B5EF4-FFF2-40B4-BE49-F238E27FC236}">
                  <a16:creationId xmlns:a16="http://schemas.microsoft.com/office/drawing/2014/main" id="{3562BB00-F07F-4EF3-C1BB-F6986B67EB40}"/>
                </a:ext>
              </a:extLst>
            </p:cNvPr>
            <p:cNvGrpSpPr/>
            <p:nvPr/>
          </p:nvGrpSpPr>
          <p:grpSpPr>
            <a:xfrm>
              <a:off x="577800" y="13721979"/>
              <a:ext cx="10582165" cy="6965201"/>
              <a:chOff x="11243579" y="3486995"/>
              <a:chExt cx="11515624" cy="10071135"/>
            </a:xfrm>
          </p:grpSpPr>
          <p:pic>
            <p:nvPicPr>
              <p:cNvPr id="27" name="Picture 26">
                <a:extLst>
                  <a:ext uri="{FF2B5EF4-FFF2-40B4-BE49-F238E27FC236}">
                    <a16:creationId xmlns:a16="http://schemas.microsoft.com/office/drawing/2014/main" id="{16BC6651-780D-A77F-A460-13F67FD59F91}"/>
                  </a:ext>
                </a:extLst>
              </p:cNvPr>
              <p:cNvPicPr>
                <a:picLocks noChangeAspect="1"/>
              </p:cNvPicPr>
              <p:nvPr/>
            </p:nvPicPr>
            <p:blipFill rotWithShape="1">
              <a:blip r:embed="rId7">
                <a:extLst>
                  <a:ext uri="{28A0092B-C50C-407E-A947-70E740481C1C}">
                    <a14:useLocalDpi xmlns:a14="http://schemas.microsoft.com/office/drawing/2010/main" val="0"/>
                  </a:ext>
                </a:extLst>
              </a:blip>
              <a:srcRect r="18146"/>
              <a:stretch/>
            </p:blipFill>
            <p:spPr>
              <a:xfrm>
                <a:off x="17096283" y="3486995"/>
                <a:ext cx="4334831" cy="3261081"/>
              </a:xfrm>
              <a:prstGeom prst="rect">
                <a:avLst/>
              </a:prstGeom>
            </p:spPr>
          </p:pic>
          <p:sp>
            <p:nvSpPr>
              <p:cNvPr id="15" name="TextBox 14">
                <a:extLst>
                  <a:ext uri="{FF2B5EF4-FFF2-40B4-BE49-F238E27FC236}">
                    <a16:creationId xmlns:a16="http://schemas.microsoft.com/office/drawing/2014/main" id="{C3CE6253-BFB1-128D-09CA-AB78E4BBAF98}"/>
                  </a:ext>
                </a:extLst>
              </p:cNvPr>
              <p:cNvSpPr txBox="1"/>
              <p:nvPr/>
            </p:nvSpPr>
            <p:spPr>
              <a:xfrm>
                <a:off x="17012168" y="12022808"/>
                <a:ext cx="5216583" cy="1535322"/>
              </a:xfrm>
              <a:prstGeom prst="rect">
                <a:avLst/>
              </a:prstGeom>
              <a:noFill/>
            </p:spPr>
            <p:txBody>
              <a:bodyPr wrap="square">
                <a:spAutoFit/>
              </a:bodyPr>
              <a:lstStyle/>
              <a:p>
                <a:pPr algn="just"/>
                <a:r>
                  <a:rPr lang="en-IN" sz="21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Figure 3: Histogram of the Hurst exponent(H) for 242 daily discharge series of peninsular India. </a:t>
                </a:r>
              </a:p>
            </p:txBody>
          </p:sp>
          <p:pic>
            <p:nvPicPr>
              <p:cNvPr id="17" name="Picture 16">
                <a:extLst>
                  <a:ext uri="{FF2B5EF4-FFF2-40B4-BE49-F238E27FC236}">
                    <a16:creationId xmlns:a16="http://schemas.microsoft.com/office/drawing/2014/main" id="{4CB5A50A-CF1E-BD32-9393-E4EF2705292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745802" y="8132629"/>
                <a:ext cx="6013401" cy="3745527"/>
              </a:xfrm>
              <a:prstGeom prst="rect">
                <a:avLst/>
              </a:prstGeom>
            </p:spPr>
          </p:pic>
          <p:pic>
            <p:nvPicPr>
              <p:cNvPr id="1039" name="Picture 1038">
                <a:extLst>
                  <a:ext uri="{FF2B5EF4-FFF2-40B4-BE49-F238E27FC236}">
                    <a16:creationId xmlns:a16="http://schemas.microsoft.com/office/drawing/2014/main" id="{503E63F2-2715-2F38-02B6-BECA774C5CB9}"/>
                  </a:ext>
                </a:extLst>
              </p:cNvPr>
              <p:cNvPicPr>
                <a:picLocks noChangeAspect="1"/>
              </p:cNvPicPr>
              <p:nvPr/>
            </p:nvPicPr>
            <p:blipFill rotWithShape="1">
              <a:blip r:embed="rId9">
                <a:extLst>
                  <a:ext uri="{28A0092B-C50C-407E-A947-70E740481C1C}">
                    <a14:useLocalDpi xmlns:a14="http://schemas.microsoft.com/office/drawing/2010/main" val="0"/>
                  </a:ext>
                </a:extLst>
              </a:blip>
              <a:srcRect r="2063" b="31631"/>
              <a:stretch/>
            </p:blipFill>
            <p:spPr>
              <a:xfrm>
                <a:off x="11243579" y="3685944"/>
                <a:ext cx="5572827" cy="7562536"/>
              </a:xfrm>
              <a:prstGeom prst="rect">
                <a:avLst/>
              </a:prstGeom>
            </p:spPr>
          </p:pic>
        </p:grpSp>
        <p:pic>
          <p:nvPicPr>
            <p:cNvPr id="1041" name="Picture 1040">
              <a:extLst>
                <a:ext uri="{FF2B5EF4-FFF2-40B4-BE49-F238E27FC236}">
                  <a16:creationId xmlns:a16="http://schemas.microsoft.com/office/drawing/2014/main" id="{C39814E2-739F-DE56-AA14-9C2DBF52C6C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13086" y="17522652"/>
              <a:ext cx="2310250" cy="1242333"/>
            </a:xfrm>
            <a:prstGeom prst="rect">
              <a:avLst/>
            </a:prstGeom>
          </p:spPr>
        </p:pic>
      </p:grpSp>
      <p:grpSp>
        <p:nvGrpSpPr>
          <p:cNvPr id="1056" name="Group 1055">
            <a:extLst>
              <a:ext uri="{FF2B5EF4-FFF2-40B4-BE49-F238E27FC236}">
                <a16:creationId xmlns:a16="http://schemas.microsoft.com/office/drawing/2014/main" id="{1C9CF661-8800-B391-0186-EF0CF182DFDF}"/>
              </a:ext>
            </a:extLst>
          </p:cNvPr>
          <p:cNvGrpSpPr/>
          <p:nvPr/>
        </p:nvGrpSpPr>
        <p:grpSpPr>
          <a:xfrm>
            <a:off x="11809743" y="4222219"/>
            <a:ext cx="11314952" cy="5643675"/>
            <a:chOff x="11809743" y="4222220"/>
            <a:chExt cx="11143032" cy="5392942"/>
          </a:xfrm>
        </p:grpSpPr>
        <p:pic>
          <p:nvPicPr>
            <p:cNvPr id="1032" name="Picture 1031">
              <a:extLst>
                <a:ext uri="{FF2B5EF4-FFF2-40B4-BE49-F238E27FC236}">
                  <a16:creationId xmlns:a16="http://schemas.microsoft.com/office/drawing/2014/main" id="{FD523AC8-2E12-896C-48F8-D70DA06CD32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809743" y="4599269"/>
              <a:ext cx="11143032" cy="5015893"/>
            </a:xfrm>
            <a:prstGeom prst="rect">
              <a:avLst/>
            </a:prstGeom>
          </p:spPr>
        </p:pic>
        <p:sp>
          <p:nvSpPr>
            <p:cNvPr id="1049" name="TextBox 1048">
              <a:extLst>
                <a:ext uri="{FF2B5EF4-FFF2-40B4-BE49-F238E27FC236}">
                  <a16:creationId xmlns:a16="http://schemas.microsoft.com/office/drawing/2014/main" id="{2A4C856D-F58E-254B-3DD0-E769A68D17B8}"/>
                </a:ext>
              </a:extLst>
            </p:cNvPr>
            <p:cNvSpPr txBox="1"/>
            <p:nvPr/>
          </p:nvSpPr>
          <p:spPr>
            <a:xfrm>
              <a:off x="18119989" y="4222220"/>
              <a:ext cx="1351352" cy="461665"/>
            </a:xfrm>
            <a:prstGeom prst="rect">
              <a:avLst/>
            </a:prstGeom>
            <a:noFill/>
          </p:spPr>
          <p:txBody>
            <a:bodyPr wrap="square" rtlCol="0">
              <a:spAutoFit/>
            </a:bodyPr>
            <a:lstStyle/>
            <a:p>
              <a:r>
                <a:rPr lang="en-GB" sz="24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Step -3</a:t>
              </a:r>
              <a:endParaRPr lang="en-IN" sz="24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50" name="TextBox 1049">
              <a:extLst>
                <a:ext uri="{FF2B5EF4-FFF2-40B4-BE49-F238E27FC236}">
                  <a16:creationId xmlns:a16="http://schemas.microsoft.com/office/drawing/2014/main" id="{DF03D006-8EF6-5B36-E765-D86FD264E480}"/>
                </a:ext>
              </a:extLst>
            </p:cNvPr>
            <p:cNvSpPr txBox="1"/>
            <p:nvPr/>
          </p:nvSpPr>
          <p:spPr>
            <a:xfrm>
              <a:off x="11881967" y="6864742"/>
              <a:ext cx="1351352" cy="461665"/>
            </a:xfrm>
            <a:prstGeom prst="rect">
              <a:avLst/>
            </a:prstGeom>
            <a:noFill/>
          </p:spPr>
          <p:txBody>
            <a:bodyPr wrap="square" rtlCol="0">
              <a:spAutoFit/>
            </a:bodyPr>
            <a:lstStyle/>
            <a:p>
              <a:r>
                <a:rPr lang="en-GB" sz="24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Step-1</a:t>
              </a:r>
              <a:endParaRPr lang="en-IN" sz="24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51" name="TextBox 1050">
              <a:extLst>
                <a:ext uri="{FF2B5EF4-FFF2-40B4-BE49-F238E27FC236}">
                  <a16:creationId xmlns:a16="http://schemas.microsoft.com/office/drawing/2014/main" id="{1E58C982-4721-8A76-012F-0CFB3169C6DD}"/>
                </a:ext>
              </a:extLst>
            </p:cNvPr>
            <p:cNvSpPr txBox="1"/>
            <p:nvPr/>
          </p:nvSpPr>
          <p:spPr>
            <a:xfrm>
              <a:off x="11990957" y="8009119"/>
              <a:ext cx="1351352" cy="461665"/>
            </a:xfrm>
            <a:prstGeom prst="rect">
              <a:avLst/>
            </a:prstGeom>
            <a:noFill/>
          </p:spPr>
          <p:txBody>
            <a:bodyPr wrap="square" rtlCol="0">
              <a:spAutoFit/>
            </a:bodyPr>
            <a:lstStyle/>
            <a:p>
              <a:r>
                <a:rPr lang="en-GB" sz="24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Step -2</a:t>
              </a:r>
              <a:endParaRPr lang="en-IN" sz="24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53" name="TextBox 1052">
              <a:extLst>
                <a:ext uri="{FF2B5EF4-FFF2-40B4-BE49-F238E27FC236}">
                  <a16:creationId xmlns:a16="http://schemas.microsoft.com/office/drawing/2014/main" id="{C8429425-C9B0-CE10-1798-81445A7867FC}"/>
                </a:ext>
              </a:extLst>
            </p:cNvPr>
            <p:cNvSpPr txBox="1"/>
            <p:nvPr/>
          </p:nvSpPr>
          <p:spPr>
            <a:xfrm>
              <a:off x="18091414" y="5675695"/>
              <a:ext cx="1351352" cy="461665"/>
            </a:xfrm>
            <a:prstGeom prst="rect">
              <a:avLst/>
            </a:prstGeom>
            <a:noFill/>
          </p:spPr>
          <p:txBody>
            <a:bodyPr wrap="square" rtlCol="0">
              <a:spAutoFit/>
            </a:bodyPr>
            <a:lstStyle/>
            <a:p>
              <a:r>
                <a:rPr lang="en-GB" sz="24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Step -4</a:t>
              </a:r>
              <a:endParaRPr lang="en-IN" sz="24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54" name="TextBox 1053">
              <a:extLst>
                <a:ext uri="{FF2B5EF4-FFF2-40B4-BE49-F238E27FC236}">
                  <a16:creationId xmlns:a16="http://schemas.microsoft.com/office/drawing/2014/main" id="{E4DBA9D3-854D-98B6-3174-BC8E53B01839}"/>
                </a:ext>
              </a:extLst>
            </p:cNvPr>
            <p:cNvSpPr txBox="1"/>
            <p:nvPr/>
          </p:nvSpPr>
          <p:spPr>
            <a:xfrm>
              <a:off x="18251098" y="7129170"/>
              <a:ext cx="1351352" cy="461665"/>
            </a:xfrm>
            <a:prstGeom prst="rect">
              <a:avLst/>
            </a:prstGeom>
            <a:noFill/>
          </p:spPr>
          <p:txBody>
            <a:bodyPr wrap="square" rtlCol="0">
              <a:spAutoFit/>
            </a:bodyPr>
            <a:lstStyle/>
            <a:p>
              <a:r>
                <a:rPr lang="en-GB" sz="24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Step -5</a:t>
              </a:r>
              <a:endParaRPr lang="en-IN" sz="24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55" name="TextBox 1054">
              <a:extLst>
                <a:ext uri="{FF2B5EF4-FFF2-40B4-BE49-F238E27FC236}">
                  <a16:creationId xmlns:a16="http://schemas.microsoft.com/office/drawing/2014/main" id="{FA08EBA9-9E54-0EAB-327D-AF6031A447BB}"/>
                </a:ext>
              </a:extLst>
            </p:cNvPr>
            <p:cNvSpPr txBox="1"/>
            <p:nvPr/>
          </p:nvSpPr>
          <p:spPr>
            <a:xfrm>
              <a:off x="18636364" y="8552676"/>
              <a:ext cx="1932171" cy="461665"/>
            </a:xfrm>
            <a:prstGeom prst="rect">
              <a:avLst/>
            </a:prstGeom>
            <a:noFill/>
          </p:spPr>
          <p:txBody>
            <a:bodyPr wrap="square" rtlCol="0">
              <a:spAutoFit/>
            </a:bodyPr>
            <a:lstStyle/>
            <a:p>
              <a:r>
                <a:rPr lang="en-GB" sz="24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Future step</a:t>
              </a:r>
              <a:endParaRPr lang="en-IN" sz="24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1057" name="Group 1056">
            <a:extLst>
              <a:ext uri="{FF2B5EF4-FFF2-40B4-BE49-F238E27FC236}">
                <a16:creationId xmlns:a16="http://schemas.microsoft.com/office/drawing/2014/main" id="{BD1F9658-40F4-F887-E31F-85B9DEF8FEF0}"/>
              </a:ext>
            </a:extLst>
          </p:cNvPr>
          <p:cNvGrpSpPr/>
          <p:nvPr/>
        </p:nvGrpSpPr>
        <p:grpSpPr>
          <a:xfrm>
            <a:off x="11630360" y="10465034"/>
            <a:ext cx="11677731" cy="10398823"/>
            <a:chOff x="10866304" y="3257095"/>
            <a:chExt cx="11750317" cy="8722310"/>
          </a:xfrm>
        </p:grpSpPr>
        <p:sp>
          <p:nvSpPr>
            <p:cNvPr id="1058" name="Rectangle 1057">
              <a:extLst>
                <a:ext uri="{FF2B5EF4-FFF2-40B4-BE49-F238E27FC236}">
                  <a16:creationId xmlns:a16="http://schemas.microsoft.com/office/drawing/2014/main" id="{C46E21D4-758D-4DEC-5882-09D1375353D3}"/>
                </a:ext>
              </a:extLst>
            </p:cNvPr>
            <p:cNvSpPr/>
            <p:nvPr/>
          </p:nvSpPr>
          <p:spPr>
            <a:xfrm>
              <a:off x="10866304" y="3809930"/>
              <a:ext cx="11750315" cy="8169475"/>
            </a:xfrm>
            <a:prstGeom prst="rect">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1059" name="Text Placeholder 2">
              <a:extLst>
                <a:ext uri="{FF2B5EF4-FFF2-40B4-BE49-F238E27FC236}">
                  <a16:creationId xmlns:a16="http://schemas.microsoft.com/office/drawing/2014/main" id="{D89F4FE8-B6B8-50E9-D4E5-E0B58FBF3CAA}"/>
                </a:ext>
              </a:extLst>
            </p:cNvPr>
            <p:cNvSpPr txBox="1">
              <a:spLocks/>
            </p:cNvSpPr>
            <p:nvPr/>
          </p:nvSpPr>
          <p:spPr>
            <a:xfrm>
              <a:off x="10866305" y="3257095"/>
              <a:ext cx="11750316" cy="567252"/>
            </a:xfrm>
            <a:prstGeom prst="rect">
              <a:avLst/>
            </a:prstGeom>
            <a:ln w="76200"/>
          </p:spPr>
          <p:style>
            <a:lnRef idx="1">
              <a:schemeClr val="accent1"/>
            </a:lnRef>
            <a:fillRef idx="2">
              <a:schemeClr val="accent1"/>
            </a:fillRef>
            <a:effectRef idx="1">
              <a:schemeClr val="accent1"/>
            </a:effectRef>
            <a:fontRef idx="minor">
              <a:schemeClr val="dk1"/>
            </a:fontRef>
          </p:style>
          <p:txBody>
            <a:bodyPr wrap="square" lIns="78374" tIns="78374" rIns="78374" bIns="78374" anchor="ctr" anchorCtr="0">
              <a:spAutoFit/>
            </a:bodyPr>
            <a:lstStyle>
              <a:lvl1pPr marL="0" indent="0" algn="ctr" defTabSz="37619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r>
                <a:rPr lang="en-US" dirty="0">
                  <a:cs typeface="Times New Roman" panose="02020603050405020304" pitchFamily="18" charset="0"/>
                </a:rPr>
                <a:t>RESULTS</a:t>
              </a:r>
            </a:p>
          </p:txBody>
        </p:sp>
      </p:grpSp>
      <p:sp>
        <p:nvSpPr>
          <p:cNvPr id="1060" name="TextBox 1059">
            <a:extLst>
              <a:ext uri="{FF2B5EF4-FFF2-40B4-BE49-F238E27FC236}">
                <a16:creationId xmlns:a16="http://schemas.microsoft.com/office/drawing/2014/main" id="{1DDA1D86-34AD-B682-13F3-877B5FFD9974}"/>
              </a:ext>
            </a:extLst>
          </p:cNvPr>
          <p:cNvSpPr txBox="1"/>
          <p:nvPr/>
        </p:nvSpPr>
        <p:spPr>
          <a:xfrm>
            <a:off x="11616600" y="11484552"/>
            <a:ext cx="11166210" cy="800219"/>
          </a:xfrm>
          <a:prstGeom prst="rect">
            <a:avLst/>
          </a:prstGeom>
          <a:noFill/>
        </p:spPr>
        <p:txBody>
          <a:bodyPr wrap="square" rtlCol="0">
            <a:spAutoFit/>
          </a:bodyPr>
          <a:lstStyle/>
          <a:p>
            <a:pPr marL="342900" indent="-342900">
              <a:buFont typeface="Arial" panose="020B0604020202020204" pitchFamily="34" charset="0"/>
              <a:buChar char="•"/>
            </a:pPr>
            <a:r>
              <a:rPr lang="en-GB" sz="23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The framework is implemented at all gauge stations of study region, but for the purpose of illustration, results at </a:t>
            </a:r>
            <a:r>
              <a:rPr lang="en-GB" sz="2300" dirty="0" err="1">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Warunji</a:t>
            </a:r>
            <a:r>
              <a:rPr lang="en-GB" sz="23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station in Krishna basin, India are presented.</a:t>
            </a:r>
            <a:endParaRPr lang="en-IN" sz="23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63" name="Picture 1062">
            <a:extLst>
              <a:ext uri="{FF2B5EF4-FFF2-40B4-BE49-F238E27FC236}">
                <a16:creationId xmlns:a16="http://schemas.microsoft.com/office/drawing/2014/main" id="{72431515-DBA4-07DB-797F-912D4989863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673448" y="12941501"/>
            <a:ext cx="5064789" cy="3321021"/>
          </a:xfrm>
          <a:prstGeom prst="rect">
            <a:avLst/>
          </a:prstGeom>
        </p:spPr>
      </p:pic>
      <mc:AlternateContent xmlns:mc="http://schemas.openxmlformats.org/markup-compatibility/2006" xmlns:a14="http://schemas.microsoft.com/office/drawing/2010/main">
        <mc:Choice Requires="a14">
          <p:sp>
            <p:nvSpPr>
              <p:cNvPr id="1065" name="TextBox 1064">
                <a:extLst>
                  <a:ext uri="{FF2B5EF4-FFF2-40B4-BE49-F238E27FC236}">
                    <a16:creationId xmlns:a16="http://schemas.microsoft.com/office/drawing/2014/main" id="{989EA93C-C49D-85A1-11FD-098537A39AF6}"/>
                  </a:ext>
                </a:extLst>
              </p:cNvPr>
              <p:cNvSpPr txBox="1"/>
              <p:nvPr/>
            </p:nvSpPr>
            <p:spPr>
              <a:xfrm>
                <a:off x="11657494" y="16087153"/>
                <a:ext cx="5222358" cy="1061829"/>
              </a:xfrm>
              <a:prstGeom prst="rect">
                <a:avLst/>
              </a:prstGeom>
              <a:noFill/>
            </p:spPr>
            <p:txBody>
              <a:bodyPr wrap="square">
                <a:spAutoFit/>
              </a:bodyPr>
              <a:lstStyle/>
              <a:p>
                <a:r>
                  <a:rPr lang="en-IN" sz="21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Figure 4:Double logarithmic plots of the fluctuation functions </a:t>
                </a:r>
                <a14:m>
                  <m:oMath xmlns:m="http://schemas.openxmlformats.org/officeDocument/2006/math">
                    <m:sSub>
                      <m:sSubPr>
                        <m:ctrlPr>
                          <a:rPr lang="en-IN" sz="2100" i="1">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ctrlPr>
                      </m:sSubPr>
                      <m:e>
                        <m:r>
                          <a:rPr lang="en-IN" sz="210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𝐹</m:t>
                        </m:r>
                      </m:e>
                      <m:sub>
                        <m:r>
                          <a:rPr lang="en-IN" sz="210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2</m:t>
                        </m:r>
                      </m:sub>
                    </m:sSub>
                    <m:r>
                      <a:rPr lang="en-IN" sz="210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m:t>
                    </m:r>
                    <m:r>
                      <a:rPr lang="en-IN" sz="210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𝑆</m:t>
                    </m:r>
                    <m:r>
                      <a:rPr lang="en-IN" sz="210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m:t>
                    </m:r>
                  </m:oMath>
                </a14:m>
                <a:r>
                  <a:rPr lang="en-IN" sz="21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versus window length(S) obtained from </a:t>
                </a:r>
                <a14:m>
                  <m:oMath xmlns:m="http://schemas.openxmlformats.org/officeDocument/2006/math">
                    <m:r>
                      <a:rPr lang="en-IN" sz="210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𝐷𝐹𝐴</m:t>
                    </m:r>
                    <m:r>
                      <a:rPr lang="en-IN" sz="210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1−</m:t>
                    </m:r>
                    <m:r>
                      <a:rPr lang="en-IN" sz="210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𝐷𝐹𝐴</m:t>
                    </m:r>
                    <m:r>
                      <a:rPr lang="en-IN" sz="2100"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3</m:t>
                    </m:r>
                    <m:r>
                      <a:rPr lang="en-GB" sz="2100" b="0" i="0"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m:t>
                    </m:r>
                  </m:oMath>
                </a14:m>
                <a:endParaRPr lang="en-IN" sz="21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65" name="TextBox 1064">
                <a:extLst>
                  <a:ext uri="{FF2B5EF4-FFF2-40B4-BE49-F238E27FC236}">
                    <a16:creationId xmlns:a16="http://schemas.microsoft.com/office/drawing/2014/main" id="{989EA93C-C49D-85A1-11FD-098537A39AF6}"/>
                  </a:ext>
                </a:extLst>
              </p:cNvPr>
              <p:cNvSpPr txBox="1">
                <a:spLocks noRot="1" noChangeAspect="1" noMove="1" noResize="1" noEditPoints="1" noAdjustHandles="1" noChangeArrowheads="1" noChangeShapeType="1" noTextEdit="1"/>
              </p:cNvSpPr>
              <p:nvPr/>
            </p:nvSpPr>
            <p:spPr>
              <a:xfrm>
                <a:off x="11657494" y="16087153"/>
                <a:ext cx="5222358" cy="1061829"/>
              </a:xfrm>
              <a:prstGeom prst="rect">
                <a:avLst/>
              </a:prstGeom>
              <a:blipFill>
                <a:blip r:embed="rId17"/>
                <a:stretch>
                  <a:fillRect l="-1400" t="-3448" b="-1034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044" name="TextBox 1043">
                <a:extLst>
                  <a:ext uri="{FF2B5EF4-FFF2-40B4-BE49-F238E27FC236}">
                    <a16:creationId xmlns:a16="http://schemas.microsoft.com/office/drawing/2014/main" id="{70913604-445F-49E3-4519-D8C75DC3EF42}"/>
                  </a:ext>
                </a:extLst>
              </p:cNvPr>
              <p:cNvSpPr txBox="1"/>
              <p:nvPr/>
            </p:nvSpPr>
            <p:spPr>
              <a:xfrm>
                <a:off x="17209315" y="17880535"/>
                <a:ext cx="5946526" cy="2702022"/>
              </a:xfrm>
              <a:prstGeom prst="rect">
                <a:avLst/>
              </a:prstGeom>
              <a:noFill/>
            </p:spPr>
            <p:txBody>
              <a:bodyPr wrap="square">
                <a:spAutoFit/>
              </a:bodyPr>
              <a:lstStyle/>
              <a:p>
                <a:pPr algn="just"/>
                <a:r>
                  <a:rPr lang="en-IN" sz="21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Figure 5: (a) Discharge of the Krishna river at </a:t>
                </a:r>
                <a:r>
                  <a:rPr lang="en-IN" sz="2100" dirty="0" err="1">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Warunji</a:t>
                </a:r>
                <a:r>
                  <a:rPr lang="en-IN" sz="21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gauge station (from 1 July 2006 until 31 October 2007).The seasonal trend(black line) and the seasonal standard deviation (magenta dotted line). (b) Corresponding detrended dataset. The horizontal lines in the detrended records refer to two thresholds </a:t>
                </a:r>
                <a14:m>
                  <m:oMath xmlns:m="http://schemas.openxmlformats.org/officeDocument/2006/math">
                    <m:sSub>
                      <m:sSubPr>
                        <m:ctrlPr>
                          <a:rPr lang="en-IN" sz="2100" i="1">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ctrlPr>
                      </m:sSubPr>
                      <m:e>
                        <m:r>
                          <a:rPr lang="en-IN" sz="2100" b="0" i="1"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𝑞</m:t>
                        </m:r>
                      </m:e>
                      <m:sub>
                        <m:r>
                          <a:rPr lang="en-IN" sz="210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1</m:t>
                        </m:r>
                      </m:sub>
                    </m:sSub>
                  </m:oMath>
                </a14:m>
                <a:r>
                  <a:rPr lang="en-IN" sz="21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and </a:t>
                </a:r>
                <a14:m>
                  <m:oMath xmlns:m="http://schemas.openxmlformats.org/officeDocument/2006/math">
                    <m:sSub>
                      <m:sSubPr>
                        <m:ctrlPr>
                          <a:rPr lang="en-IN" sz="2100" i="1">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ctrlPr>
                      </m:sSubPr>
                      <m:e>
                        <m:r>
                          <a:rPr lang="en-IN" sz="2100" b="0" i="1"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𝑞</m:t>
                        </m:r>
                      </m:e>
                      <m:sub>
                        <m:r>
                          <a:rPr lang="en-IN" sz="210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2</m:t>
                        </m:r>
                      </m:sub>
                    </m:sSub>
                  </m:oMath>
                </a14:m>
                <a:r>
                  <a:rPr lang="en-IN" sz="21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with return periods </a:t>
                </a:r>
                <a14:m>
                  <m:oMath xmlns:m="http://schemas.openxmlformats.org/officeDocument/2006/math">
                    <m:sSub>
                      <m:sSubPr>
                        <m:ctrlPr>
                          <a:rPr lang="en-IN" sz="2100" i="1">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ctrlPr>
                      </m:sSubPr>
                      <m:e>
                        <m:r>
                          <a:rPr lang="en-IN" sz="210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𝑅</m:t>
                        </m:r>
                      </m:e>
                      <m:sub>
                        <m:r>
                          <a:rPr lang="en-IN" sz="2100" b="0" i="1"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𝑞</m:t>
                        </m:r>
                      </m:sub>
                    </m:sSub>
                  </m:oMath>
                </a14:m>
                <a:r>
                  <a:rPr lang="en-IN" sz="21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of 64 and 118 days, respectively.   </a:t>
                </a:r>
              </a:p>
            </p:txBody>
          </p:sp>
        </mc:Choice>
        <mc:Fallback xmlns="">
          <p:sp>
            <p:nvSpPr>
              <p:cNvPr id="1044" name="TextBox 1043">
                <a:extLst>
                  <a:ext uri="{FF2B5EF4-FFF2-40B4-BE49-F238E27FC236}">
                    <a16:creationId xmlns:a16="http://schemas.microsoft.com/office/drawing/2014/main" id="{70913604-445F-49E3-4519-D8C75DC3EF42}"/>
                  </a:ext>
                </a:extLst>
              </p:cNvPr>
              <p:cNvSpPr txBox="1">
                <a:spLocks noRot="1" noChangeAspect="1" noMove="1" noResize="1" noEditPoints="1" noAdjustHandles="1" noChangeArrowheads="1" noChangeShapeType="1" noTextEdit="1"/>
              </p:cNvSpPr>
              <p:nvPr/>
            </p:nvSpPr>
            <p:spPr>
              <a:xfrm>
                <a:off x="17209315" y="17880535"/>
                <a:ext cx="5946526" cy="2702022"/>
              </a:xfrm>
              <a:prstGeom prst="rect">
                <a:avLst/>
              </a:prstGeom>
              <a:blipFill>
                <a:blip r:embed="rId18"/>
                <a:stretch>
                  <a:fillRect l="-1230" t="-1354" r="-1127" b="-3837"/>
                </a:stretch>
              </a:blipFill>
            </p:spPr>
            <p:txBody>
              <a:bodyPr/>
              <a:lstStyle/>
              <a:p>
                <a:r>
                  <a:rPr lang="en-IN">
                    <a:noFill/>
                  </a:rPr>
                  <a:t> </a:t>
                </a:r>
              </a:p>
            </p:txBody>
          </p:sp>
        </mc:Fallback>
      </mc:AlternateContent>
      <p:sp>
        <p:nvSpPr>
          <p:cNvPr id="1066" name="TextBox 1065">
            <a:extLst>
              <a:ext uri="{FF2B5EF4-FFF2-40B4-BE49-F238E27FC236}">
                <a16:creationId xmlns:a16="http://schemas.microsoft.com/office/drawing/2014/main" id="{286414A7-5D66-256C-5477-1CF8FEDD7E40}"/>
              </a:ext>
            </a:extLst>
          </p:cNvPr>
          <p:cNvSpPr txBox="1"/>
          <p:nvPr/>
        </p:nvSpPr>
        <p:spPr>
          <a:xfrm>
            <a:off x="11883081" y="12384791"/>
            <a:ext cx="1372201" cy="483129"/>
          </a:xfrm>
          <a:prstGeom prst="rect">
            <a:avLst/>
          </a:prstGeom>
          <a:noFill/>
        </p:spPr>
        <p:txBody>
          <a:bodyPr wrap="square" rtlCol="0">
            <a:spAutoFit/>
          </a:bodyPr>
          <a:lstStyle/>
          <a:p>
            <a:r>
              <a:rPr lang="en-GB" sz="24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Step-1</a:t>
            </a:r>
            <a:endParaRPr lang="en-IN" sz="24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67" name="TextBox 1066">
            <a:extLst>
              <a:ext uri="{FF2B5EF4-FFF2-40B4-BE49-F238E27FC236}">
                <a16:creationId xmlns:a16="http://schemas.microsoft.com/office/drawing/2014/main" id="{7F0B4578-CB3D-346B-143A-57650F2E4741}"/>
              </a:ext>
            </a:extLst>
          </p:cNvPr>
          <p:cNvSpPr txBox="1"/>
          <p:nvPr/>
        </p:nvSpPr>
        <p:spPr>
          <a:xfrm>
            <a:off x="9101664" y="16797797"/>
            <a:ext cx="1372201" cy="461665"/>
          </a:xfrm>
          <a:prstGeom prst="rect">
            <a:avLst/>
          </a:prstGeom>
          <a:noFill/>
        </p:spPr>
        <p:txBody>
          <a:bodyPr wrap="square" rtlCol="0">
            <a:spAutoFit/>
          </a:bodyPr>
          <a:lstStyle/>
          <a:p>
            <a:r>
              <a:rPr lang="en-GB" sz="24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Step-2</a:t>
            </a:r>
            <a:endParaRPr lang="en-IN" sz="24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47" name="Picture 1046">
            <a:extLst>
              <a:ext uri="{FF2B5EF4-FFF2-40B4-BE49-F238E27FC236}">
                <a16:creationId xmlns:a16="http://schemas.microsoft.com/office/drawing/2014/main" id="{5BDE9179-E9DE-CCEF-3BCC-FB874ADA51A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6986379" y="12622077"/>
            <a:ext cx="6062935" cy="5258458"/>
          </a:xfrm>
          <a:prstGeom prst="rect">
            <a:avLst/>
          </a:prstGeom>
        </p:spPr>
      </p:pic>
      <p:sp>
        <p:nvSpPr>
          <p:cNvPr id="1068" name="TextBox 1067">
            <a:extLst>
              <a:ext uri="{FF2B5EF4-FFF2-40B4-BE49-F238E27FC236}">
                <a16:creationId xmlns:a16="http://schemas.microsoft.com/office/drawing/2014/main" id="{04CDC10E-F841-61D7-532D-854CBE2C3013}"/>
              </a:ext>
            </a:extLst>
          </p:cNvPr>
          <p:cNvSpPr txBox="1"/>
          <p:nvPr/>
        </p:nvSpPr>
        <p:spPr>
          <a:xfrm>
            <a:off x="17559028" y="12380512"/>
            <a:ext cx="1372201" cy="461665"/>
          </a:xfrm>
          <a:prstGeom prst="rect">
            <a:avLst/>
          </a:prstGeom>
          <a:noFill/>
        </p:spPr>
        <p:txBody>
          <a:bodyPr wrap="square" rtlCol="0">
            <a:spAutoFit/>
          </a:bodyPr>
          <a:lstStyle/>
          <a:p>
            <a:r>
              <a:rPr lang="en-GB" sz="24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Step-3</a:t>
            </a:r>
            <a:endParaRPr lang="en-IN" sz="24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70" name="TextBox 1069">
            <a:extLst>
              <a:ext uri="{FF2B5EF4-FFF2-40B4-BE49-F238E27FC236}">
                <a16:creationId xmlns:a16="http://schemas.microsoft.com/office/drawing/2014/main" id="{DC7CDC89-E9EF-2CEE-F935-1FF64A32BC43}"/>
              </a:ext>
            </a:extLst>
          </p:cNvPr>
          <p:cNvSpPr txBox="1"/>
          <p:nvPr/>
        </p:nvSpPr>
        <p:spPr>
          <a:xfrm>
            <a:off x="11673448" y="17320162"/>
            <a:ext cx="1372201" cy="483129"/>
          </a:xfrm>
          <a:prstGeom prst="rect">
            <a:avLst/>
          </a:prstGeom>
          <a:noFill/>
        </p:spPr>
        <p:txBody>
          <a:bodyPr wrap="square" rtlCol="0">
            <a:spAutoFit/>
          </a:bodyPr>
          <a:lstStyle/>
          <a:p>
            <a:r>
              <a:rPr lang="en-GB" sz="24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Step -4</a:t>
            </a:r>
            <a:endParaRPr lang="en-IN" sz="24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9" name="Text Placeholder 4">
            <a:extLst>
              <a:ext uri="{FF2B5EF4-FFF2-40B4-BE49-F238E27FC236}">
                <a16:creationId xmlns:a16="http://schemas.microsoft.com/office/drawing/2014/main" id="{99BA7923-87BF-E8FD-B978-DA01295ED675}"/>
              </a:ext>
            </a:extLst>
          </p:cNvPr>
          <p:cNvSpPr txBox="1">
            <a:spLocks/>
          </p:cNvSpPr>
          <p:nvPr/>
        </p:nvSpPr>
        <p:spPr>
          <a:xfrm>
            <a:off x="11584519" y="17565370"/>
            <a:ext cx="5187236" cy="651973"/>
          </a:xfrm>
          <a:prstGeom prst="rect">
            <a:avLst/>
          </a:prstGeom>
        </p:spPr>
        <p:txBody>
          <a:bodyPr wrap="square" lIns="91440" tIns="91440" rIns="91440" bIns="91440">
            <a:spAutoFit/>
          </a:bodyPr>
          <a:lstStyle>
            <a:lvl1pPr marL="0" indent="0" algn="l" defTabSz="3761915" rtl="0" eaLnBrk="1" latinLnBrk="0" hangingPunct="1">
              <a:spcBef>
                <a:spcPct val="20000"/>
              </a:spcBef>
              <a:buFont typeface="Arial" pitchFamily="34" charset="0"/>
              <a:buNone/>
              <a:defRPr sz="2000"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273565" indent="-489833"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2pPr>
            <a:lvl3pPr marL="1763397" indent="-489833"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3pPr>
            <a:lvl4pPr marL="2302214" indent="-538817"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4pPr>
            <a:lvl5pPr marL="2694080" indent="-391866"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pPr>
              <a:lnSpc>
                <a:spcPct val="150000"/>
              </a:lnSpc>
            </a:pPr>
            <a:r>
              <a:rPr lang="en-IN" sz="2300" dirty="0">
                <a:ea typeface="Calibri" panose="020F0502020204030204" pitchFamily="34" charset="0"/>
              </a:rPr>
              <a:t>The distribution of return intervals is </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AF9F65F-03B3-2270-3C57-EF2654F978E7}"/>
                  </a:ext>
                </a:extLst>
              </p:cNvPr>
              <p:cNvSpPr txBox="1"/>
              <p:nvPr/>
            </p:nvSpPr>
            <p:spPr>
              <a:xfrm>
                <a:off x="11758865" y="18143819"/>
                <a:ext cx="3764877" cy="9578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sz="2400" b="0" i="1" smtClean="0">
                              <a:latin typeface="Cambria Math" panose="02040503050406030204" pitchFamily="18" charset="0"/>
                            </a:rPr>
                          </m:ctrlPr>
                        </m:sSubPr>
                        <m:e>
                          <m:r>
                            <a:rPr lang="en-IN" sz="2400" b="0" i="1" smtClean="0">
                              <a:latin typeface="Cambria Math" panose="02040503050406030204" pitchFamily="18" charset="0"/>
                            </a:rPr>
                            <m:t>𝑃</m:t>
                          </m:r>
                        </m:e>
                        <m:sub>
                          <m:r>
                            <a:rPr lang="en-IN" sz="2400" b="0" i="1" smtClean="0">
                              <a:latin typeface="Cambria Math" panose="02040503050406030204" pitchFamily="18" charset="0"/>
                            </a:rPr>
                            <m:t>𝑞</m:t>
                          </m:r>
                        </m:sub>
                      </m:sSub>
                      <m:d>
                        <m:dPr>
                          <m:ctrlPr>
                            <a:rPr lang="en-IN" sz="2400" b="0" i="1" smtClean="0">
                              <a:latin typeface="Cambria Math" panose="02040503050406030204" pitchFamily="18" charset="0"/>
                            </a:rPr>
                          </m:ctrlPr>
                        </m:dPr>
                        <m:e>
                          <m:r>
                            <a:rPr lang="en-IN" sz="2400" b="0" i="1" smtClean="0">
                              <a:latin typeface="Cambria Math" panose="02040503050406030204" pitchFamily="18" charset="0"/>
                            </a:rPr>
                            <m:t>𝑟</m:t>
                          </m:r>
                        </m:e>
                      </m:d>
                      <m:r>
                        <a:rPr lang="en-IN" sz="2400" b="0" i="1" smtClean="0">
                          <a:latin typeface="Cambria Math" panose="02040503050406030204" pitchFamily="18" charset="0"/>
                        </a:rPr>
                        <m:t>=</m:t>
                      </m:r>
                      <m:f>
                        <m:fPr>
                          <m:ctrlPr>
                            <a:rPr lang="en-IN" sz="2400" b="0" i="1" smtClean="0">
                              <a:latin typeface="Cambria Math" panose="02040503050406030204" pitchFamily="18" charset="0"/>
                              <a:ea typeface="Cambria Math" panose="02040503050406030204" pitchFamily="18" charset="0"/>
                            </a:rPr>
                          </m:ctrlPr>
                        </m:fPr>
                        <m:num>
                          <m:sSub>
                            <m:sSubPr>
                              <m:ctrlPr>
                                <a:rPr lang="en-IN" sz="2400" b="0" i="1" smtClean="0">
                                  <a:latin typeface="Cambria Math" panose="02040503050406030204" pitchFamily="18" charset="0"/>
                                </a:rPr>
                              </m:ctrlPr>
                            </m:sSubPr>
                            <m:e>
                              <m:r>
                                <a:rPr lang="en-IN" sz="2400" b="0" i="1" smtClean="0">
                                  <a:latin typeface="Cambria Math" panose="02040503050406030204" pitchFamily="18" charset="0"/>
                                </a:rPr>
                                <m:t>𝑎</m:t>
                              </m:r>
                            </m:e>
                            <m:sub>
                              <m:r>
                                <a:rPr lang="en-IN" sz="2400" b="0" i="1" smtClean="0">
                                  <a:latin typeface="Cambria Math" panose="02040503050406030204" pitchFamily="18" charset="0"/>
                                  <a:ea typeface="Cambria Math" panose="02040503050406030204" pitchFamily="18" charset="0"/>
                                </a:rPr>
                                <m:t>𝛾</m:t>
                              </m:r>
                            </m:sub>
                          </m:sSub>
                        </m:num>
                        <m:den>
                          <m:sSub>
                            <m:sSubPr>
                              <m:ctrlPr>
                                <a:rPr lang="en-IN" sz="2400" b="0" i="1" smtClean="0">
                                  <a:latin typeface="Cambria Math" panose="02040503050406030204" pitchFamily="18" charset="0"/>
                                  <a:ea typeface="Cambria Math" panose="02040503050406030204" pitchFamily="18" charset="0"/>
                                </a:rPr>
                              </m:ctrlPr>
                            </m:sSubPr>
                            <m:e>
                              <m:r>
                                <a:rPr lang="en-IN" sz="2400" b="0" i="1" smtClean="0">
                                  <a:latin typeface="Cambria Math" panose="02040503050406030204" pitchFamily="18" charset="0"/>
                                  <a:ea typeface="Cambria Math" panose="02040503050406030204" pitchFamily="18" charset="0"/>
                                </a:rPr>
                                <m:t>𝑅</m:t>
                              </m:r>
                            </m:e>
                            <m:sub>
                              <m:r>
                                <a:rPr lang="en-IN" sz="2400" b="0" i="1" smtClean="0">
                                  <a:latin typeface="Cambria Math" panose="02040503050406030204" pitchFamily="18" charset="0"/>
                                  <a:ea typeface="Cambria Math" panose="02040503050406030204" pitchFamily="18" charset="0"/>
                                </a:rPr>
                                <m:t>𝑞</m:t>
                              </m:r>
                            </m:sub>
                          </m:sSub>
                        </m:den>
                      </m:f>
                      <m:func>
                        <m:funcPr>
                          <m:ctrlPr>
                            <a:rPr lang="en-IN" sz="2400" b="0" i="1" smtClean="0">
                              <a:latin typeface="Cambria Math" panose="02040503050406030204" pitchFamily="18" charset="0"/>
                              <a:ea typeface="Cambria Math" panose="02040503050406030204" pitchFamily="18" charset="0"/>
                            </a:rPr>
                          </m:ctrlPr>
                        </m:funcPr>
                        <m:fName>
                          <m:r>
                            <m:rPr>
                              <m:sty m:val="p"/>
                            </m:rPr>
                            <a:rPr lang="en-IN" sz="2400" b="0" i="0" smtClean="0">
                              <a:latin typeface="Cambria Math" panose="02040503050406030204" pitchFamily="18" charset="0"/>
                              <a:ea typeface="Cambria Math" panose="02040503050406030204" pitchFamily="18" charset="0"/>
                            </a:rPr>
                            <m:t>exp</m:t>
                          </m:r>
                        </m:fName>
                        <m:e>
                          <m:d>
                            <m:dPr>
                              <m:begChr m:val="["/>
                              <m:endChr m:val="]"/>
                              <m:ctrlPr>
                                <a:rPr lang="en-IN" sz="2400" b="0" i="1" smtClean="0">
                                  <a:latin typeface="Cambria Math" panose="02040503050406030204" pitchFamily="18" charset="0"/>
                                  <a:ea typeface="Cambria Math" panose="02040503050406030204" pitchFamily="18" charset="0"/>
                                </a:rPr>
                              </m:ctrlPr>
                            </m:dPr>
                            <m:e>
                              <m:r>
                                <a:rPr lang="en-IN" sz="2400" b="0" i="1" smtClean="0">
                                  <a:latin typeface="Cambria Math" panose="02040503050406030204" pitchFamily="18" charset="0"/>
                                  <a:ea typeface="Cambria Math" panose="02040503050406030204" pitchFamily="18" charset="0"/>
                                </a:rPr>
                                <m:t>−</m:t>
                              </m:r>
                              <m:sSub>
                                <m:sSubPr>
                                  <m:ctrlPr>
                                    <a:rPr lang="en-IN" sz="2400" b="0" i="1" smtClean="0">
                                      <a:latin typeface="Cambria Math" panose="02040503050406030204" pitchFamily="18" charset="0"/>
                                      <a:ea typeface="Cambria Math" panose="02040503050406030204" pitchFamily="18" charset="0"/>
                                    </a:rPr>
                                  </m:ctrlPr>
                                </m:sSubPr>
                                <m:e>
                                  <m:r>
                                    <a:rPr lang="en-IN" sz="2400" b="0" i="1" smtClean="0">
                                      <a:latin typeface="Cambria Math" panose="02040503050406030204" pitchFamily="18" charset="0"/>
                                      <a:ea typeface="Cambria Math" panose="02040503050406030204" pitchFamily="18" charset="0"/>
                                    </a:rPr>
                                    <m:t>𝑏</m:t>
                                  </m:r>
                                </m:e>
                                <m:sub>
                                  <m:r>
                                    <a:rPr lang="en-IN" sz="2400" b="0" i="1" smtClean="0">
                                      <a:latin typeface="Cambria Math" panose="02040503050406030204" pitchFamily="18" charset="0"/>
                                      <a:ea typeface="Cambria Math" panose="02040503050406030204" pitchFamily="18" charset="0"/>
                                    </a:rPr>
                                    <m:t>𝛾</m:t>
                                  </m:r>
                                </m:sub>
                              </m:sSub>
                              <m:sSup>
                                <m:sSupPr>
                                  <m:ctrlPr>
                                    <a:rPr lang="en-IN" sz="2400" b="0" i="1" smtClean="0">
                                      <a:latin typeface="Cambria Math" panose="02040503050406030204" pitchFamily="18" charset="0"/>
                                      <a:ea typeface="Cambria Math" panose="02040503050406030204" pitchFamily="18" charset="0"/>
                                    </a:rPr>
                                  </m:ctrlPr>
                                </m:sSupPr>
                                <m:e>
                                  <m:d>
                                    <m:dPr>
                                      <m:ctrlPr>
                                        <a:rPr lang="en-IN" sz="2400" b="0" i="1" smtClean="0">
                                          <a:latin typeface="Cambria Math" panose="02040503050406030204" pitchFamily="18" charset="0"/>
                                          <a:ea typeface="Cambria Math" panose="02040503050406030204" pitchFamily="18" charset="0"/>
                                        </a:rPr>
                                      </m:ctrlPr>
                                    </m:dPr>
                                    <m:e>
                                      <m:f>
                                        <m:fPr>
                                          <m:ctrlPr>
                                            <a:rPr lang="en-IN" sz="2400" b="0" i="1" smtClean="0">
                                              <a:latin typeface="Cambria Math" panose="02040503050406030204" pitchFamily="18" charset="0"/>
                                              <a:ea typeface="Cambria Math" panose="02040503050406030204" pitchFamily="18" charset="0"/>
                                            </a:rPr>
                                          </m:ctrlPr>
                                        </m:fPr>
                                        <m:num>
                                          <m:r>
                                            <a:rPr lang="en-IN" sz="2400" b="0" i="1" smtClean="0">
                                              <a:latin typeface="Cambria Math" panose="02040503050406030204" pitchFamily="18" charset="0"/>
                                              <a:ea typeface="Cambria Math" panose="02040503050406030204" pitchFamily="18" charset="0"/>
                                            </a:rPr>
                                            <m:t>𝑟</m:t>
                                          </m:r>
                                        </m:num>
                                        <m:den>
                                          <m:sSub>
                                            <m:sSubPr>
                                              <m:ctrlPr>
                                                <a:rPr lang="en-IN" sz="2400" b="0" i="1" smtClean="0">
                                                  <a:latin typeface="Cambria Math" panose="02040503050406030204" pitchFamily="18" charset="0"/>
                                                  <a:ea typeface="Cambria Math" panose="02040503050406030204" pitchFamily="18" charset="0"/>
                                                </a:rPr>
                                              </m:ctrlPr>
                                            </m:sSubPr>
                                            <m:e>
                                              <m:r>
                                                <a:rPr lang="en-IN" sz="2400" b="0" i="1" smtClean="0">
                                                  <a:latin typeface="Cambria Math" panose="02040503050406030204" pitchFamily="18" charset="0"/>
                                                  <a:ea typeface="Cambria Math" panose="02040503050406030204" pitchFamily="18" charset="0"/>
                                                </a:rPr>
                                                <m:t>𝑅</m:t>
                                              </m:r>
                                            </m:e>
                                            <m:sub>
                                              <m:r>
                                                <a:rPr lang="en-IN" sz="2400" b="0" i="1" smtClean="0">
                                                  <a:latin typeface="Cambria Math" panose="02040503050406030204" pitchFamily="18" charset="0"/>
                                                  <a:ea typeface="Cambria Math" panose="02040503050406030204" pitchFamily="18" charset="0"/>
                                                </a:rPr>
                                                <m:t>𝑞</m:t>
                                              </m:r>
                                            </m:sub>
                                          </m:sSub>
                                        </m:den>
                                      </m:f>
                                    </m:e>
                                  </m:d>
                                </m:e>
                                <m:sup>
                                  <m:r>
                                    <a:rPr lang="en-IN" sz="2400" b="0" i="1" smtClean="0">
                                      <a:latin typeface="Cambria Math" panose="02040503050406030204" pitchFamily="18" charset="0"/>
                                      <a:ea typeface="Cambria Math" panose="02040503050406030204" pitchFamily="18" charset="0"/>
                                    </a:rPr>
                                    <m:t>𝛾</m:t>
                                  </m:r>
                                </m:sup>
                              </m:sSup>
                            </m:e>
                          </m:d>
                        </m:e>
                      </m:func>
                    </m:oMath>
                  </m:oMathPara>
                </a14:m>
                <a:endParaRPr lang="en-IN" sz="2400" dirty="0"/>
              </a:p>
            </p:txBody>
          </p:sp>
        </mc:Choice>
        <mc:Fallback xmlns="">
          <p:sp>
            <p:nvSpPr>
              <p:cNvPr id="20" name="TextBox 19">
                <a:extLst>
                  <a:ext uri="{FF2B5EF4-FFF2-40B4-BE49-F238E27FC236}">
                    <a16:creationId xmlns:a16="http://schemas.microsoft.com/office/drawing/2014/main" id="{AAF9F65F-03B3-2270-3C57-EF2654F978E7}"/>
                  </a:ext>
                </a:extLst>
              </p:cNvPr>
              <p:cNvSpPr txBox="1">
                <a:spLocks noRot="1" noChangeAspect="1" noMove="1" noResize="1" noEditPoints="1" noAdjustHandles="1" noChangeArrowheads="1" noChangeShapeType="1" noTextEdit="1"/>
              </p:cNvSpPr>
              <p:nvPr/>
            </p:nvSpPr>
            <p:spPr>
              <a:xfrm>
                <a:off x="11758865" y="18143819"/>
                <a:ext cx="3764877" cy="957891"/>
              </a:xfrm>
              <a:prstGeom prst="rect">
                <a:avLst/>
              </a:prstGeom>
              <a:blipFill>
                <a:blip r:embed="rId20"/>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F8E13BA7-4456-8599-2AD5-3344608991FD}"/>
                  </a:ext>
                </a:extLst>
              </p:cNvPr>
              <p:cNvSpPr txBox="1"/>
              <p:nvPr/>
            </p:nvSpPr>
            <p:spPr>
              <a:xfrm>
                <a:off x="11809743" y="19341605"/>
                <a:ext cx="4560554" cy="338554"/>
              </a:xfrm>
              <a:prstGeom prst="rect">
                <a:avLst/>
              </a:prstGeom>
              <a:noFill/>
            </p:spPr>
            <p:txBody>
              <a:bodyPr wrap="square" lIns="0" tIns="0" rIns="0" bIns="0" rtlCol="0">
                <a:spAutoFit/>
              </a:bodyPr>
              <a:lstStyle/>
              <a:p>
                <a:r>
                  <a:rPr lang="en-IN" sz="2200" dirty="0">
                    <a:ea typeface="Cambria Math" panose="02040503050406030204" pitchFamily="18" charset="0"/>
                  </a:rPr>
                  <a:t>Where, </a:t>
                </a:r>
                <a14:m>
                  <m:oMath xmlns:m="http://schemas.openxmlformats.org/officeDocument/2006/math">
                    <m:r>
                      <a:rPr lang="en-IN" sz="2200" i="1" smtClean="0">
                        <a:latin typeface="Cambria Math" panose="02040503050406030204" pitchFamily="18" charset="0"/>
                        <a:ea typeface="Cambria Math" panose="02040503050406030204" pitchFamily="18" charset="0"/>
                      </a:rPr>
                      <m:t>𝛾</m:t>
                    </m:r>
                    <m:r>
                      <a:rPr lang="en-IN" sz="2200" b="0" i="1" smtClean="0">
                        <a:latin typeface="Cambria Math" panose="02040503050406030204" pitchFamily="18" charset="0"/>
                        <a:ea typeface="Cambria Math" panose="02040503050406030204" pitchFamily="18" charset="0"/>
                      </a:rPr>
                      <m:t>=2−2×</m:t>
                    </m:r>
                    <m:r>
                      <a:rPr lang="en-GB" sz="2200" b="0" i="1" smtClean="0">
                        <a:latin typeface="Cambria Math" panose="02040503050406030204" pitchFamily="18" charset="0"/>
                        <a:ea typeface="Cambria Math" panose="02040503050406030204" pitchFamily="18" charset="0"/>
                      </a:rPr>
                      <m:t>𝐻</m:t>
                    </m:r>
                  </m:oMath>
                </a14:m>
                <a:endParaRPr lang="en-IN" sz="2200" dirty="0"/>
              </a:p>
            </p:txBody>
          </p:sp>
        </mc:Choice>
        <mc:Fallback xmlns="">
          <p:sp>
            <p:nvSpPr>
              <p:cNvPr id="31" name="TextBox 30">
                <a:extLst>
                  <a:ext uri="{FF2B5EF4-FFF2-40B4-BE49-F238E27FC236}">
                    <a16:creationId xmlns:a16="http://schemas.microsoft.com/office/drawing/2014/main" id="{F8E13BA7-4456-8599-2AD5-3344608991FD}"/>
                  </a:ext>
                </a:extLst>
              </p:cNvPr>
              <p:cNvSpPr txBox="1">
                <a:spLocks noRot="1" noChangeAspect="1" noMove="1" noResize="1" noEditPoints="1" noAdjustHandles="1" noChangeArrowheads="1" noChangeShapeType="1" noTextEdit="1"/>
              </p:cNvSpPr>
              <p:nvPr/>
            </p:nvSpPr>
            <p:spPr>
              <a:xfrm>
                <a:off x="11809743" y="19341605"/>
                <a:ext cx="4560554" cy="338554"/>
              </a:xfrm>
              <a:prstGeom prst="rect">
                <a:avLst/>
              </a:prstGeom>
              <a:blipFill>
                <a:blip r:embed="rId21"/>
                <a:stretch>
                  <a:fillRect l="-3743" t="-25455" b="-5090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670A9F8F-8090-D4C4-4229-16881FA0DE5F}"/>
                  </a:ext>
                </a:extLst>
              </p:cNvPr>
              <p:cNvSpPr txBox="1"/>
              <p:nvPr/>
            </p:nvSpPr>
            <p:spPr>
              <a:xfrm>
                <a:off x="11563447" y="19639885"/>
                <a:ext cx="5534400" cy="144052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𝑎</m:t>
                          </m:r>
                        </m:e>
                        <m:sub>
                          <m:r>
                            <a:rPr lang="en-IN" sz="2000" b="0" i="1" smtClean="0">
                              <a:latin typeface="Cambria Math" panose="02040503050406030204" pitchFamily="18" charset="0"/>
                              <a:ea typeface="Cambria Math" panose="02040503050406030204" pitchFamily="18" charset="0"/>
                            </a:rPr>
                            <m:t>𝛾</m:t>
                          </m:r>
                        </m:sub>
                      </m:sSub>
                      <m:r>
                        <a:rPr lang="en-IN" sz="2000" b="0" i="1" smtClean="0">
                          <a:latin typeface="Cambria Math" panose="02040503050406030204" pitchFamily="18" charset="0"/>
                          <a:ea typeface="Cambria Math" panose="02040503050406030204" pitchFamily="18" charset="0"/>
                        </a:rPr>
                        <m:t>=</m:t>
                      </m:r>
                      <m:f>
                        <m:fPr>
                          <m:ctrlPr>
                            <a:rPr lang="en-IN" sz="2000" b="0" i="1" smtClean="0">
                              <a:latin typeface="Cambria Math" panose="02040503050406030204" pitchFamily="18" charset="0"/>
                              <a:ea typeface="Cambria Math" panose="02040503050406030204" pitchFamily="18" charset="0"/>
                            </a:rPr>
                          </m:ctrlPr>
                        </m:fPr>
                        <m:num>
                          <m:r>
                            <a:rPr lang="en-IN" sz="2000" b="0" i="1" smtClean="0">
                              <a:latin typeface="Cambria Math" panose="02040503050406030204" pitchFamily="18" charset="0"/>
                              <a:ea typeface="Cambria Math" panose="02040503050406030204" pitchFamily="18" charset="0"/>
                            </a:rPr>
                            <m:t>𝛾</m:t>
                          </m:r>
                          <m:r>
                            <m:rPr>
                              <m:sty m:val="p"/>
                            </m:rPr>
                            <a:rPr lang="el-GR" sz="2000" b="0" i="1" smtClean="0">
                              <a:latin typeface="Cambria Math" panose="02040503050406030204" pitchFamily="18" charset="0"/>
                              <a:ea typeface="Cambria Math" panose="02040503050406030204" pitchFamily="18" charset="0"/>
                            </a:rPr>
                            <m:t>Γ</m:t>
                          </m:r>
                          <m:d>
                            <m:dPr>
                              <m:ctrlPr>
                                <a:rPr lang="en-IN" sz="2000" b="0" i="1" smtClean="0">
                                  <a:latin typeface="Cambria Math" panose="02040503050406030204" pitchFamily="18" charset="0"/>
                                  <a:ea typeface="Cambria Math" panose="02040503050406030204" pitchFamily="18" charset="0"/>
                                </a:rPr>
                              </m:ctrlPr>
                            </m:dPr>
                            <m:e>
                              <m:f>
                                <m:fPr>
                                  <m:ctrlPr>
                                    <a:rPr lang="en-IN" sz="2000" b="0" i="1" smtClean="0">
                                      <a:latin typeface="Cambria Math" panose="02040503050406030204" pitchFamily="18" charset="0"/>
                                      <a:ea typeface="Cambria Math" panose="02040503050406030204" pitchFamily="18" charset="0"/>
                                    </a:rPr>
                                  </m:ctrlPr>
                                </m:fPr>
                                <m:num>
                                  <m:r>
                                    <a:rPr lang="en-IN" sz="2000" b="0" i="1" smtClean="0">
                                      <a:latin typeface="Cambria Math" panose="02040503050406030204" pitchFamily="18" charset="0"/>
                                      <a:ea typeface="Cambria Math" panose="02040503050406030204" pitchFamily="18" charset="0"/>
                                    </a:rPr>
                                    <m:t>2</m:t>
                                  </m:r>
                                </m:num>
                                <m:den>
                                  <m:r>
                                    <a:rPr lang="en-IN" sz="2000" b="0" i="1" smtClean="0">
                                      <a:latin typeface="Cambria Math" panose="02040503050406030204" pitchFamily="18" charset="0"/>
                                      <a:ea typeface="Cambria Math" panose="02040503050406030204" pitchFamily="18" charset="0"/>
                                    </a:rPr>
                                    <m:t>𝛾</m:t>
                                  </m:r>
                                </m:den>
                              </m:f>
                            </m:e>
                          </m:d>
                        </m:num>
                        <m:den>
                          <m:sSup>
                            <m:sSupPr>
                              <m:ctrlPr>
                                <a:rPr lang="en-IN" sz="2000" b="0" i="1" smtClean="0">
                                  <a:latin typeface="Cambria Math" panose="02040503050406030204" pitchFamily="18" charset="0"/>
                                  <a:ea typeface="Cambria Math" panose="02040503050406030204" pitchFamily="18" charset="0"/>
                                </a:rPr>
                              </m:ctrlPr>
                            </m:sSupPr>
                            <m:e>
                              <m:r>
                                <m:rPr>
                                  <m:sty m:val="p"/>
                                </m:rPr>
                                <a:rPr lang="el-GR" sz="2000" b="0" i="1" smtClean="0">
                                  <a:latin typeface="Cambria Math" panose="02040503050406030204" pitchFamily="18" charset="0"/>
                                  <a:ea typeface="Cambria Math" panose="02040503050406030204" pitchFamily="18" charset="0"/>
                                </a:rPr>
                                <m:t>Γ</m:t>
                              </m:r>
                            </m:e>
                            <m:sup>
                              <m:r>
                                <a:rPr lang="en-IN" sz="2000" b="0" i="1" smtClean="0">
                                  <a:latin typeface="Cambria Math" panose="02040503050406030204" pitchFamily="18" charset="0"/>
                                  <a:ea typeface="Cambria Math" panose="02040503050406030204" pitchFamily="18" charset="0"/>
                                </a:rPr>
                                <m:t>2</m:t>
                              </m:r>
                            </m:sup>
                          </m:sSup>
                          <m:d>
                            <m:dPr>
                              <m:ctrlPr>
                                <a:rPr lang="en-IN" sz="2000" b="0" i="1" smtClean="0">
                                  <a:latin typeface="Cambria Math" panose="02040503050406030204" pitchFamily="18" charset="0"/>
                                  <a:ea typeface="Cambria Math" panose="02040503050406030204" pitchFamily="18" charset="0"/>
                                </a:rPr>
                              </m:ctrlPr>
                            </m:dPr>
                            <m:e>
                              <m:f>
                                <m:fPr>
                                  <m:ctrlPr>
                                    <a:rPr lang="en-IN" sz="2000" b="0" i="1" smtClean="0">
                                      <a:latin typeface="Cambria Math" panose="02040503050406030204" pitchFamily="18" charset="0"/>
                                      <a:ea typeface="Cambria Math" panose="02040503050406030204" pitchFamily="18" charset="0"/>
                                    </a:rPr>
                                  </m:ctrlPr>
                                </m:fPr>
                                <m:num>
                                  <m:r>
                                    <a:rPr lang="en-IN" sz="2000" b="0" i="1" smtClean="0">
                                      <a:latin typeface="Cambria Math" panose="02040503050406030204" pitchFamily="18" charset="0"/>
                                      <a:ea typeface="Cambria Math" panose="02040503050406030204" pitchFamily="18" charset="0"/>
                                    </a:rPr>
                                    <m:t>1</m:t>
                                  </m:r>
                                </m:num>
                                <m:den>
                                  <m:r>
                                    <a:rPr lang="en-IN" sz="2000" b="0" i="1" smtClean="0">
                                      <a:latin typeface="Cambria Math" panose="02040503050406030204" pitchFamily="18" charset="0"/>
                                      <a:ea typeface="Cambria Math" panose="02040503050406030204" pitchFamily="18" charset="0"/>
                                    </a:rPr>
                                    <m:t>𝛾</m:t>
                                  </m:r>
                                </m:den>
                              </m:f>
                            </m:e>
                          </m:d>
                        </m:den>
                      </m:f>
                      <m:r>
                        <a:rPr lang="en-IN" sz="2000" b="0" i="1" smtClean="0">
                          <a:latin typeface="Cambria Math" panose="02040503050406030204" pitchFamily="18" charset="0"/>
                          <a:ea typeface="Cambria Math" panose="02040503050406030204" pitchFamily="18" charset="0"/>
                        </a:rPr>
                        <m:t>;</m:t>
                      </m:r>
                      <m:sSub>
                        <m:sSubPr>
                          <m:ctrlPr>
                            <a:rPr lang="en-IN" sz="2000" b="0" i="1" smtClean="0">
                              <a:latin typeface="Cambria Math" panose="02040503050406030204" pitchFamily="18" charset="0"/>
                              <a:ea typeface="Cambria Math" panose="02040503050406030204" pitchFamily="18" charset="0"/>
                            </a:rPr>
                          </m:ctrlPr>
                        </m:sSubPr>
                        <m:e>
                          <m:r>
                            <a:rPr lang="en-IN" sz="2000" b="0" i="1" smtClean="0">
                              <a:latin typeface="Cambria Math" panose="02040503050406030204" pitchFamily="18" charset="0"/>
                              <a:ea typeface="Cambria Math" panose="02040503050406030204" pitchFamily="18" charset="0"/>
                            </a:rPr>
                            <m:t>𝑏</m:t>
                          </m:r>
                        </m:e>
                        <m:sub>
                          <m:r>
                            <a:rPr lang="en-IN" sz="2000" b="0" i="1" smtClean="0">
                              <a:latin typeface="Cambria Math" panose="02040503050406030204" pitchFamily="18" charset="0"/>
                              <a:ea typeface="Cambria Math" panose="02040503050406030204" pitchFamily="18" charset="0"/>
                            </a:rPr>
                            <m:t>𝛾</m:t>
                          </m:r>
                        </m:sub>
                      </m:sSub>
                      <m:r>
                        <a:rPr lang="en-IN" sz="2000" b="0" i="1" smtClean="0">
                          <a:latin typeface="Cambria Math" panose="02040503050406030204" pitchFamily="18" charset="0"/>
                          <a:ea typeface="Cambria Math" panose="02040503050406030204" pitchFamily="18" charset="0"/>
                        </a:rPr>
                        <m:t>=</m:t>
                      </m:r>
                      <m:f>
                        <m:fPr>
                          <m:ctrlPr>
                            <a:rPr lang="en-IN" sz="2000" b="0" i="1" smtClean="0">
                              <a:latin typeface="Cambria Math" panose="02040503050406030204" pitchFamily="18" charset="0"/>
                              <a:ea typeface="Cambria Math" panose="02040503050406030204" pitchFamily="18" charset="0"/>
                            </a:rPr>
                          </m:ctrlPr>
                        </m:fPr>
                        <m:num>
                          <m:r>
                            <m:rPr>
                              <m:sty m:val="p"/>
                            </m:rPr>
                            <a:rPr lang="el-GR" sz="2000" b="0" i="1" smtClean="0">
                              <a:latin typeface="Cambria Math" panose="02040503050406030204" pitchFamily="18" charset="0"/>
                              <a:ea typeface="Cambria Math" panose="02040503050406030204" pitchFamily="18" charset="0"/>
                            </a:rPr>
                            <m:t>Γ</m:t>
                          </m:r>
                          <m:r>
                            <a:rPr lang="en-IN" sz="2000" b="0" i="1" smtClean="0">
                              <a:latin typeface="Cambria Math" panose="02040503050406030204" pitchFamily="18" charset="0"/>
                              <a:ea typeface="Cambria Math" panose="02040503050406030204" pitchFamily="18" charset="0"/>
                            </a:rPr>
                            <m:t>(</m:t>
                          </m:r>
                          <m:f>
                            <m:fPr>
                              <m:ctrlPr>
                                <a:rPr lang="en-IN" sz="2000" b="0" i="1" smtClean="0">
                                  <a:latin typeface="Cambria Math" panose="02040503050406030204" pitchFamily="18" charset="0"/>
                                  <a:ea typeface="Cambria Math" panose="02040503050406030204" pitchFamily="18" charset="0"/>
                                </a:rPr>
                              </m:ctrlPr>
                            </m:fPr>
                            <m:num>
                              <m:r>
                                <a:rPr lang="en-IN" sz="2000" b="0" i="1" smtClean="0">
                                  <a:latin typeface="Cambria Math" panose="02040503050406030204" pitchFamily="18" charset="0"/>
                                  <a:ea typeface="Cambria Math" panose="02040503050406030204" pitchFamily="18" charset="0"/>
                                </a:rPr>
                                <m:t>2</m:t>
                              </m:r>
                            </m:num>
                            <m:den>
                              <m:r>
                                <a:rPr lang="en-IN" sz="2000" b="0" i="1" smtClean="0">
                                  <a:latin typeface="Cambria Math" panose="02040503050406030204" pitchFamily="18" charset="0"/>
                                  <a:ea typeface="Cambria Math" panose="02040503050406030204" pitchFamily="18" charset="0"/>
                                </a:rPr>
                                <m:t>𝛾</m:t>
                              </m:r>
                            </m:den>
                          </m:f>
                          <m:r>
                            <a:rPr lang="en-IN" sz="2000" b="0" i="1" smtClean="0">
                              <a:latin typeface="Cambria Math" panose="02040503050406030204" pitchFamily="18" charset="0"/>
                              <a:ea typeface="Cambria Math" panose="02040503050406030204" pitchFamily="18" charset="0"/>
                            </a:rPr>
                            <m:t>)</m:t>
                          </m:r>
                        </m:num>
                        <m:den>
                          <m:r>
                            <m:rPr>
                              <m:sty m:val="p"/>
                            </m:rPr>
                            <a:rPr lang="el-GR" sz="2000" b="0" i="1" smtClean="0">
                              <a:latin typeface="Cambria Math" panose="02040503050406030204" pitchFamily="18" charset="0"/>
                              <a:ea typeface="Cambria Math" panose="02040503050406030204" pitchFamily="18" charset="0"/>
                            </a:rPr>
                            <m:t>Γ</m:t>
                          </m:r>
                          <m:r>
                            <a:rPr lang="en-IN" sz="2000" b="0" i="1" smtClean="0">
                              <a:latin typeface="Cambria Math" panose="02040503050406030204" pitchFamily="18" charset="0"/>
                              <a:ea typeface="Cambria Math" panose="02040503050406030204" pitchFamily="18" charset="0"/>
                            </a:rPr>
                            <m:t>(</m:t>
                          </m:r>
                          <m:f>
                            <m:fPr>
                              <m:ctrlPr>
                                <a:rPr lang="en-IN" sz="2000" b="0" i="1" smtClean="0">
                                  <a:latin typeface="Cambria Math" panose="02040503050406030204" pitchFamily="18" charset="0"/>
                                  <a:ea typeface="Cambria Math" panose="02040503050406030204" pitchFamily="18" charset="0"/>
                                </a:rPr>
                              </m:ctrlPr>
                            </m:fPr>
                            <m:num>
                              <m:r>
                                <a:rPr lang="en-IN" sz="2000" b="0" i="1" smtClean="0">
                                  <a:latin typeface="Cambria Math" panose="02040503050406030204" pitchFamily="18" charset="0"/>
                                  <a:ea typeface="Cambria Math" panose="02040503050406030204" pitchFamily="18" charset="0"/>
                                </a:rPr>
                                <m:t>1</m:t>
                              </m:r>
                            </m:num>
                            <m:den>
                              <m:r>
                                <a:rPr lang="en-IN" sz="2000" b="0" i="1" smtClean="0">
                                  <a:latin typeface="Cambria Math" panose="02040503050406030204" pitchFamily="18" charset="0"/>
                                  <a:ea typeface="Cambria Math" panose="02040503050406030204" pitchFamily="18" charset="0"/>
                                </a:rPr>
                                <m:t>𝛾</m:t>
                              </m:r>
                            </m:den>
                          </m:f>
                          <m:r>
                            <a:rPr lang="en-IN" sz="2000" b="0" i="1" smtClean="0">
                              <a:latin typeface="Cambria Math" panose="02040503050406030204" pitchFamily="18" charset="0"/>
                              <a:ea typeface="Cambria Math" panose="02040503050406030204" pitchFamily="18" charset="0"/>
                            </a:rPr>
                            <m:t>)</m:t>
                          </m:r>
                        </m:den>
                      </m:f>
                      <m:r>
                        <a:rPr lang="en-IN" sz="2000" b="0" i="1" smtClean="0">
                          <a:latin typeface="Cambria Math" panose="02040503050406030204" pitchFamily="18" charset="0"/>
                          <a:ea typeface="Cambria Math" panose="02040503050406030204" pitchFamily="18" charset="0"/>
                        </a:rPr>
                        <m:t>;</m:t>
                      </m:r>
                      <m:r>
                        <m:rPr>
                          <m:sty m:val="p"/>
                        </m:rPr>
                        <a:rPr lang="el-GR" sz="2000" b="0" i="1" smtClean="0">
                          <a:latin typeface="Cambria Math" panose="02040503050406030204" pitchFamily="18" charset="0"/>
                          <a:ea typeface="Cambria Math" panose="02040503050406030204" pitchFamily="18" charset="0"/>
                        </a:rPr>
                        <m:t>Γ</m:t>
                      </m:r>
                      <m:r>
                        <a:rPr lang="en-IN" sz="2000" b="0" i="1" smtClean="0">
                          <a:latin typeface="Cambria Math" panose="02040503050406030204" pitchFamily="18" charset="0"/>
                          <a:ea typeface="Cambria Math" panose="02040503050406030204" pitchFamily="18" charset="0"/>
                        </a:rPr>
                        <m:t> </m:t>
                      </m:r>
                      <m:r>
                        <a:rPr lang="en-IN" sz="2000" b="0" i="1" smtClean="0">
                          <a:latin typeface="Cambria Math" panose="02040503050406030204" pitchFamily="18" charset="0"/>
                          <a:ea typeface="Cambria Math" panose="02040503050406030204" pitchFamily="18" charset="0"/>
                        </a:rPr>
                        <m:t>𝑖𝑠</m:t>
                      </m:r>
                      <m:r>
                        <a:rPr lang="en-IN" sz="2000" b="0" i="1" smtClean="0">
                          <a:latin typeface="Cambria Math" panose="02040503050406030204" pitchFamily="18" charset="0"/>
                          <a:ea typeface="Cambria Math" panose="02040503050406030204" pitchFamily="18" charset="0"/>
                        </a:rPr>
                        <m:t> </m:t>
                      </m:r>
                      <m:r>
                        <a:rPr lang="en-IN" sz="2000" b="0" i="1" smtClean="0">
                          <a:latin typeface="Cambria Math" panose="02040503050406030204" pitchFamily="18" charset="0"/>
                          <a:ea typeface="Cambria Math" panose="02040503050406030204" pitchFamily="18" charset="0"/>
                        </a:rPr>
                        <m:t>𝑔𝑎𝑚𝑚𝑎</m:t>
                      </m:r>
                      <m:r>
                        <a:rPr lang="en-IN" sz="2000" b="0" i="1" smtClean="0">
                          <a:latin typeface="Cambria Math" panose="02040503050406030204" pitchFamily="18" charset="0"/>
                          <a:ea typeface="Cambria Math" panose="02040503050406030204" pitchFamily="18" charset="0"/>
                        </a:rPr>
                        <m:t> </m:t>
                      </m:r>
                      <m:r>
                        <a:rPr lang="en-IN" sz="2000" b="0" i="1" smtClean="0">
                          <a:latin typeface="Cambria Math" panose="02040503050406030204" pitchFamily="18" charset="0"/>
                          <a:ea typeface="Cambria Math" panose="02040503050406030204" pitchFamily="18" charset="0"/>
                        </a:rPr>
                        <m:t>𝑓𝑢𝑛𝑐𝑡𝑖𝑜𝑛</m:t>
                      </m:r>
                      <m:r>
                        <a:rPr lang="en-IN" sz="2000" b="0" i="1" smtClean="0">
                          <a:latin typeface="Cambria Math" panose="02040503050406030204" pitchFamily="18" charset="0"/>
                          <a:ea typeface="Cambria Math" panose="02040503050406030204" pitchFamily="18" charset="0"/>
                        </a:rPr>
                        <m:t>.</m:t>
                      </m:r>
                    </m:oMath>
                  </m:oMathPara>
                </a14:m>
                <a:endParaRPr lang="en-IN" sz="2000" b="0" dirty="0">
                  <a:ea typeface="Cambria Math" panose="02040503050406030204" pitchFamily="18" charset="0"/>
                </a:endParaRPr>
              </a:p>
              <a:p>
                <a:endParaRPr lang="en-IN" sz="2000" dirty="0"/>
              </a:p>
            </p:txBody>
          </p:sp>
        </mc:Choice>
        <mc:Fallback xmlns="">
          <p:sp>
            <p:nvSpPr>
              <p:cNvPr id="32" name="TextBox 31">
                <a:extLst>
                  <a:ext uri="{FF2B5EF4-FFF2-40B4-BE49-F238E27FC236}">
                    <a16:creationId xmlns:a16="http://schemas.microsoft.com/office/drawing/2014/main" id="{670A9F8F-8090-D4C4-4229-16881FA0DE5F}"/>
                  </a:ext>
                </a:extLst>
              </p:cNvPr>
              <p:cNvSpPr txBox="1">
                <a:spLocks noRot="1" noChangeAspect="1" noMove="1" noResize="1" noEditPoints="1" noAdjustHandles="1" noChangeArrowheads="1" noChangeShapeType="1" noTextEdit="1"/>
              </p:cNvSpPr>
              <p:nvPr/>
            </p:nvSpPr>
            <p:spPr>
              <a:xfrm>
                <a:off x="11563447" y="19639885"/>
                <a:ext cx="5534400" cy="1440523"/>
              </a:xfrm>
              <a:prstGeom prst="rect">
                <a:avLst/>
              </a:prstGeom>
              <a:blipFill>
                <a:blip r:embed="rId22"/>
                <a:stretch>
                  <a:fillRect/>
                </a:stretch>
              </a:blipFill>
            </p:spPr>
            <p:txBody>
              <a:bodyPr/>
              <a:lstStyle/>
              <a:p>
                <a:r>
                  <a:rPr lang="en-IN">
                    <a:noFill/>
                  </a:rPr>
                  <a:t> </a:t>
                </a:r>
              </a:p>
            </p:txBody>
          </p:sp>
        </mc:Fallback>
      </mc:AlternateContent>
      <p:sp>
        <p:nvSpPr>
          <p:cNvPr id="1071" name="TextBox 1070">
            <a:extLst>
              <a:ext uri="{FF2B5EF4-FFF2-40B4-BE49-F238E27FC236}">
                <a16:creationId xmlns:a16="http://schemas.microsoft.com/office/drawing/2014/main" id="{5772DDE0-320F-FB95-8AD5-D04E516B6074}"/>
              </a:ext>
            </a:extLst>
          </p:cNvPr>
          <p:cNvSpPr txBox="1"/>
          <p:nvPr/>
        </p:nvSpPr>
        <p:spPr>
          <a:xfrm>
            <a:off x="30082168" y="7623415"/>
            <a:ext cx="1372201" cy="483129"/>
          </a:xfrm>
          <a:prstGeom prst="rect">
            <a:avLst/>
          </a:prstGeom>
          <a:noFill/>
        </p:spPr>
        <p:txBody>
          <a:bodyPr wrap="square" rtlCol="0">
            <a:spAutoFit/>
          </a:bodyPr>
          <a:lstStyle/>
          <a:p>
            <a:r>
              <a:rPr lang="en-GB" sz="24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Step -5</a:t>
            </a:r>
            <a:endParaRPr lang="en-IN" sz="24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 name="Group 2">
            <a:extLst>
              <a:ext uri="{FF2B5EF4-FFF2-40B4-BE49-F238E27FC236}">
                <a16:creationId xmlns:a16="http://schemas.microsoft.com/office/drawing/2014/main" id="{55EF14AB-5454-E4BA-C401-5D5F74F1CA0B}"/>
              </a:ext>
            </a:extLst>
          </p:cNvPr>
          <p:cNvGrpSpPr/>
          <p:nvPr/>
        </p:nvGrpSpPr>
        <p:grpSpPr>
          <a:xfrm>
            <a:off x="23723733" y="4196583"/>
            <a:ext cx="11414336" cy="9824831"/>
            <a:chOff x="23723733" y="4196583"/>
            <a:chExt cx="11414336" cy="9824831"/>
          </a:xfrm>
        </p:grpSpPr>
        <mc:AlternateContent xmlns:mc="http://schemas.openxmlformats.org/markup-compatibility/2006" xmlns:a14="http://schemas.microsoft.com/office/drawing/2010/main">
          <mc:Choice Requires="a14">
            <p:sp>
              <p:nvSpPr>
                <p:cNvPr id="1033" name="TextBox 1032">
                  <a:extLst>
                    <a:ext uri="{FF2B5EF4-FFF2-40B4-BE49-F238E27FC236}">
                      <a16:creationId xmlns:a16="http://schemas.microsoft.com/office/drawing/2014/main" id="{2B8B963D-630A-1745-F721-15BB8AFB9448}"/>
                    </a:ext>
                  </a:extLst>
                </p:cNvPr>
                <p:cNvSpPr txBox="1"/>
                <p:nvPr/>
              </p:nvSpPr>
              <p:spPr>
                <a:xfrm>
                  <a:off x="29614464" y="11592287"/>
                  <a:ext cx="5523605" cy="2429127"/>
                </a:xfrm>
                <a:prstGeom prst="rect">
                  <a:avLst/>
                </a:prstGeom>
                <a:noFill/>
              </p:spPr>
              <p:txBody>
                <a:bodyPr wrap="square">
                  <a:spAutoFit/>
                </a:bodyPr>
                <a:lstStyle/>
                <a:p>
                  <a:r>
                    <a:rPr lang="en-IN" sz="21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Figure 7: Distribution of </a:t>
                  </a:r>
                  <a14:m>
                    <m:oMath xmlns:m="http://schemas.openxmlformats.org/officeDocument/2006/math">
                      <m:sSub>
                        <m:sSubPr>
                          <m:ctrlPr>
                            <a:rPr lang="en-IN" sz="2100" i="1" dirty="0"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ctrlPr>
                        </m:sSubPr>
                        <m:e>
                          <m:r>
                            <a:rPr lang="en-IN" sz="2100" i="1" dirty="0"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𝑃</m:t>
                          </m:r>
                        </m:e>
                        <m:sub>
                          <m:r>
                            <a:rPr lang="en-IN" sz="2100" i="1" dirty="0"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𝑞</m:t>
                          </m:r>
                        </m:sub>
                      </m:sSub>
                      <m:d>
                        <m:dPr>
                          <m:ctrlPr>
                            <a:rPr lang="en-IN" sz="2100" i="1" dirty="0"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ctrlPr>
                        </m:dPr>
                        <m:e>
                          <m:r>
                            <a:rPr lang="en-IN" sz="2100" i="1" dirty="0"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𝑟</m:t>
                          </m:r>
                        </m:e>
                      </m:d>
                    </m:oMath>
                  </a14:m>
                  <a:r>
                    <a:rPr lang="en-IN" sz="21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of the return intervals </a:t>
                  </a:r>
                  <a14:m>
                    <m:oMath xmlns:m="http://schemas.openxmlformats.org/officeDocument/2006/math">
                      <m:r>
                        <a:rPr lang="en-IN" sz="2100" i="1" dirty="0"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𝑟</m:t>
                      </m:r>
                    </m:oMath>
                  </a14:m>
                  <a:r>
                    <a:rPr lang="en-IN" sz="21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of the thresholds </a:t>
                  </a:r>
                  <a14:m>
                    <m:oMath xmlns:m="http://schemas.openxmlformats.org/officeDocument/2006/math">
                      <m:sSub>
                        <m:sSubPr>
                          <m:ctrlPr>
                            <a:rPr lang="en-IN" sz="2100" b="0" i="1" dirty="0"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IN" sz="2100" b="0" i="0" dirty="0"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q</m:t>
                          </m:r>
                        </m:e>
                        <m:sub>
                          <m:r>
                            <a:rPr lang="en-IN" sz="2100" i="1" dirty="0"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1</m:t>
                          </m:r>
                        </m:sub>
                      </m:sSub>
                      <m:r>
                        <a:rPr lang="en-IN" sz="2100" i="1" dirty="0"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m:t>
                      </m:r>
                      <m:r>
                        <a:rPr lang="en-IN" sz="2100" b="0" i="1" dirty="0"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3.0</m:t>
                      </m:r>
                      <m:r>
                        <a:rPr lang="en-IN" sz="2100" i="1" dirty="0"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 (</m:t>
                      </m:r>
                      <m:sSub>
                        <m:sSubPr>
                          <m:ctrlPr>
                            <a:rPr lang="en-IN" sz="2100" i="1" dirty="0" err="1"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ctrlPr>
                        </m:sSubPr>
                        <m:e>
                          <m:r>
                            <a:rPr lang="en-IN" sz="2100" i="1" dirty="0" err="1"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𝑅</m:t>
                          </m:r>
                        </m:e>
                        <m:sub>
                          <m:r>
                            <a:rPr lang="en-IN" sz="2100" i="1" dirty="0" err="1"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𝑞</m:t>
                          </m:r>
                        </m:sub>
                      </m:sSub>
                      <m:r>
                        <a:rPr lang="en-IN" sz="2100" b="0" i="1" dirty="0"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m:t>
                      </m:r>
                    </m:oMath>
                  </a14:m>
                  <a:r>
                    <a:rPr lang="en-IN" sz="21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64 , black colour), </a:t>
                  </a:r>
                  <a14:m>
                    <m:oMath xmlns:m="http://schemas.openxmlformats.org/officeDocument/2006/math">
                      <m:r>
                        <a:rPr lang="en-IN" sz="2100" i="1" dirty="0"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4.0 (</m:t>
                      </m:r>
                      <m:sSub>
                        <m:sSubPr>
                          <m:ctrlPr>
                            <a:rPr lang="en-IN" sz="2100" i="1" dirty="0" err="1"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ctrlPr>
                        </m:sSubPr>
                        <m:e>
                          <m:r>
                            <a:rPr lang="en-IN" sz="2100" i="1" dirty="0" err="1"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𝑅</m:t>
                          </m:r>
                        </m:e>
                        <m:sub>
                          <m:r>
                            <a:rPr lang="en-IN" sz="2100" i="1" dirty="0" err="1"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𝑞</m:t>
                          </m:r>
                        </m:sub>
                      </m:sSub>
                      <m:r>
                        <a:rPr lang="en-IN" sz="2100" b="0" i="1" dirty="0"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m:t>
                      </m:r>
                    </m:oMath>
                  </a14:m>
                  <a:r>
                    <a:rPr lang="en-IN" sz="21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118 , orange colour) for streamflow data at </a:t>
                  </a:r>
                  <a:r>
                    <a:rPr lang="en-IN" sz="2100" dirty="0" err="1">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warunji</a:t>
                  </a:r>
                  <a:r>
                    <a:rPr lang="en-IN" sz="21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Krishna basin, India. The slope of the both lines are same indicating a threshold invariant relation between return levels of events.</a:t>
                  </a:r>
                </a:p>
              </p:txBody>
            </p:sp>
          </mc:Choice>
          <mc:Fallback xmlns="">
            <p:sp>
              <p:nvSpPr>
                <p:cNvPr id="1033" name="TextBox 1032">
                  <a:extLst>
                    <a:ext uri="{FF2B5EF4-FFF2-40B4-BE49-F238E27FC236}">
                      <a16:creationId xmlns:a16="http://schemas.microsoft.com/office/drawing/2014/main" id="{2B8B963D-630A-1745-F721-15BB8AFB9448}"/>
                    </a:ext>
                  </a:extLst>
                </p:cNvPr>
                <p:cNvSpPr txBox="1">
                  <a:spLocks noRot="1" noChangeAspect="1" noMove="1" noResize="1" noEditPoints="1" noAdjustHandles="1" noChangeArrowheads="1" noChangeShapeType="1" noTextEdit="1"/>
                </p:cNvSpPr>
                <p:nvPr/>
              </p:nvSpPr>
              <p:spPr>
                <a:xfrm>
                  <a:off x="29614464" y="11592287"/>
                  <a:ext cx="5523605" cy="2429127"/>
                </a:xfrm>
                <a:prstGeom prst="rect">
                  <a:avLst/>
                </a:prstGeom>
                <a:blipFill>
                  <a:blip r:embed="rId23"/>
                  <a:stretch>
                    <a:fillRect l="-1325" t="-1759" r="-883" b="-4020"/>
                  </a:stretch>
                </a:blipFill>
              </p:spPr>
              <p:txBody>
                <a:bodyPr/>
                <a:lstStyle/>
                <a:p>
                  <a:r>
                    <a:rPr lang="en-IN">
                      <a:noFill/>
                    </a:rPr>
                    <a:t> </a:t>
                  </a:r>
                </a:p>
              </p:txBody>
            </p:sp>
          </mc:Fallback>
        </mc:AlternateContent>
        <p:pic>
          <p:nvPicPr>
            <p:cNvPr id="1035" name="Picture 1034">
              <a:extLst>
                <a:ext uri="{FF2B5EF4-FFF2-40B4-BE49-F238E27FC236}">
                  <a16:creationId xmlns:a16="http://schemas.microsoft.com/office/drawing/2014/main" id="{A1FC541F-3A98-2933-545A-F9E0D96C59F6}"/>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9188611" y="8072426"/>
              <a:ext cx="5761971" cy="3609147"/>
            </a:xfrm>
            <a:prstGeom prst="rect">
              <a:avLst/>
            </a:prstGeom>
          </p:spPr>
        </p:pic>
        <p:pic>
          <p:nvPicPr>
            <p:cNvPr id="1045" name="Picture 1044">
              <a:extLst>
                <a:ext uri="{FF2B5EF4-FFF2-40B4-BE49-F238E27FC236}">
                  <a16:creationId xmlns:a16="http://schemas.microsoft.com/office/drawing/2014/main" id="{7D3A0E7C-074E-1373-CB57-A7BB4865FE20}"/>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3723733" y="4196583"/>
              <a:ext cx="5996015" cy="3875904"/>
            </a:xfrm>
            <a:prstGeom prst="rect">
              <a:avLst/>
            </a:prstGeom>
          </p:spPr>
        </p:pic>
        <mc:AlternateContent xmlns:mc="http://schemas.openxmlformats.org/markup-compatibility/2006" xmlns:a14="http://schemas.microsoft.com/office/drawing/2010/main">
          <mc:Choice Requires="a14">
            <p:sp>
              <p:nvSpPr>
                <p:cNvPr id="1046" name="TextBox 1045">
                  <a:extLst>
                    <a:ext uri="{FF2B5EF4-FFF2-40B4-BE49-F238E27FC236}">
                      <a16:creationId xmlns:a16="http://schemas.microsoft.com/office/drawing/2014/main" id="{43657056-8195-7086-73CF-8918E57D869E}"/>
                    </a:ext>
                  </a:extLst>
                </p:cNvPr>
                <p:cNvSpPr txBox="1"/>
                <p:nvPr/>
              </p:nvSpPr>
              <p:spPr>
                <a:xfrm>
                  <a:off x="23957943" y="8205067"/>
                  <a:ext cx="5472176" cy="2410019"/>
                </a:xfrm>
                <a:prstGeom prst="rect">
                  <a:avLst/>
                </a:prstGeom>
                <a:noFill/>
              </p:spPr>
              <p:txBody>
                <a:bodyPr wrap="square">
                  <a:spAutoFit/>
                </a:bodyPr>
                <a:lstStyle/>
                <a:p>
                  <a:r>
                    <a:rPr lang="en-IN" sz="21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Figure 6: Autocorrelation functions(ACFs) </a:t>
                  </a:r>
                  <a14:m>
                    <m:oMath xmlns:m="http://schemas.openxmlformats.org/officeDocument/2006/math">
                      <m:sSub>
                        <m:sSubPr>
                          <m:ctrlPr>
                            <a:rPr lang="en-IN" sz="2100" i="1">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ctrlPr>
                        </m:sSubPr>
                        <m:e>
                          <m:r>
                            <a:rPr lang="en-IN" sz="210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𝐶</m:t>
                          </m:r>
                        </m:e>
                        <m:sub>
                          <m:r>
                            <a:rPr lang="en-IN" sz="210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𝑥</m:t>
                          </m:r>
                        </m:sub>
                      </m:sSub>
                      <m:d>
                        <m:dPr>
                          <m:ctrlPr>
                            <a:rPr lang="en-IN" sz="2100" i="1">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ctrlPr>
                        </m:dPr>
                        <m:e>
                          <m:r>
                            <a:rPr lang="en-IN" sz="210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𝑠</m:t>
                          </m:r>
                        </m:e>
                      </m:d>
                    </m:oMath>
                  </a14:m>
                  <a:r>
                    <a:rPr lang="en-IN" sz="21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of the original data and </a:t>
                  </a:r>
                  <a14:m>
                    <m:oMath xmlns:m="http://schemas.openxmlformats.org/officeDocument/2006/math">
                      <m:sSub>
                        <m:sSubPr>
                          <m:ctrlPr>
                            <a:rPr lang="en-IN" sz="2100" i="1">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ctrlPr>
                        </m:sSubPr>
                        <m:e>
                          <m:r>
                            <a:rPr lang="en-IN" sz="210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𝐶</m:t>
                          </m:r>
                        </m:e>
                        <m:sub>
                          <m:r>
                            <a:rPr lang="en-IN" sz="210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𝑟</m:t>
                          </m:r>
                        </m:sub>
                      </m:sSub>
                      <m:r>
                        <a:rPr lang="en-IN" sz="210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m:t>
                      </m:r>
                      <m:r>
                        <a:rPr lang="en-IN" sz="210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𝑠</m:t>
                      </m:r>
                      <m:r>
                        <a:rPr lang="en-IN" sz="210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m:t>
                      </m:r>
                    </m:oMath>
                  </a14:m>
                  <a:r>
                    <a:rPr lang="en-IN" sz="21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of the return interval series for </a:t>
                  </a:r>
                  <a14:m>
                    <m:oMath xmlns:m="http://schemas.openxmlformats.org/officeDocument/2006/math">
                      <m:sSub>
                        <m:sSubPr>
                          <m:ctrlPr>
                            <a:rPr lang="en-IN" sz="2100" i="1">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ctrlPr>
                        </m:sSubPr>
                        <m:e>
                          <m:r>
                            <a:rPr lang="en-IN" sz="210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𝑅</m:t>
                          </m:r>
                        </m:e>
                        <m:sub>
                          <m:sSub>
                            <m:sSubPr>
                              <m:ctrlPr>
                                <a:rPr lang="en-IN" sz="2100" i="1">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ctrlPr>
                            </m:sSubPr>
                            <m:e>
                              <m:r>
                                <a:rPr lang="en-IN" sz="2100" b="0" i="1"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𝑞</m:t>
                              </m:r>
                            </m:e>
                            <m:sub>
                              <m:r>
                                <a:rPr lang="en-IN" sz="210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1</m:t>
                              </m:r>
                            </m:sub>
                          </m:sSub>
                        </m:sub>
                      </m:sSub>
                    </m:oMath>
                  </a14:m>
                  <a:r>
                    <a:rPr lang="en-IN" sz="21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118 (blue circles) and </a:t>
                  </a:r>
                  <a14:m>
                    <m:oMath xmlns:m="http://schemas.openxmlformats.org/officeDocument/2006/math">
                      <m:sSub>
                        <m:sSubPr>
                          <m:ctrlPr>
                            <a:rPr lang="en-IN" sz="2100" i="1">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ctrlPr>
                        </m:sSubPr>
                        <m:e>
                          <m:r>
                            <a:rPr lang="en-IN" sz="210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𝑅</m:t>
                          </m:r>
                        </m:e>
                        <m:sub>
                          <m:sSub>
                            <m:sSubPr>
                              <m:ctrlPr>
                                <a:rPr lang="en-IN" sz="2100" i="1">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ctrlPr>
                            </m:sSubPr>
                            <m:e>
                              <m:r>
                                <a:rPr lang="en-IN" sz="2100" b="0" i="1"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𝑞</m:t>
                              </m:r>
                            </m:e>
                            <m:sub>
                              <m:r>
                                <a:rPr lang="en-IN" sz="210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2</m:t>
                              </m:r>
                            </m:sub>
                          </m:sSub>
                        </m:sub>
                      </m:sSub>
                    </m:oMath>
                  </a14:m>
                  <a:r>
                    <a:rPr lang="en-IN" sz="21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=64(red circles).The ACFs of both original data and return interval series are characterised by the same exponent </a:t>
                  </a:r>
                  <a14:m>
                    <m:oMath xmlns:m="http://schemas.openxmlformats.org/officeDocument/2006/math">
                      <m:r>
                        <a:rPr lang="en-IN" sz="210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𝛾</m:t>
                      </m:r>
                      <m:r>
                        <a:rPr lang="en-IN" sz="210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=−0.3</m:t>
                      </m:r>
                    </m:oMath>
                  </a14:m>
                  <a:r>
                    <a:rPr lang="en-IN" sz="21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for long time scales. </a:t>
                  </a:r>
                </a:p>
              </p:txBody>
            </p:sp>
          </mc:Choice>
          <mc:Fallback xmlns="">
            <p:sp>
              <p:nvSpPr>
                <p:cNvPr id="1046" name="TextBox 1045">
                  <a:extLst>
                    <a:ext uri="{FF2B5EF4-FFF2-40B4-BE49-F238E27FC236}">
                      <a16:creationId xmlns:a16="http://schemas.microsoft.com/office/drawing/2014/main" id="{43657056-8195-7086-73CF-8918E57D869E}"/>
                    </a:ext>
                  </a:extLst>
                </p:cNvPr>
                <p:cNvSpPr txBox="1">
                  <a:spLocks noRot="1" noChangeAspect="1" noMove="1" noResize="1" noEditPoints="1" noAdjustHandles="1" noChangeArrowheads="1" noChangeShapeType="1" noTextEdit="1"/>
                </p:cNvSpPr>
                <p:nvPr/>
              </p:nvSpPr>
              <p:spPr>
                <a:xfrm>
                  <a:off x="23957943" y="8205067"/>
                  <a:ext cx="5472176" cy="2410019"/>
                </a:xfrm>
                <a:prstGeom prst="rect">
                  <a:avLst/>
                </a:prstGeom>
                <a:blipFill>
                  <a:blip r:embed="rId26"/>
                  <a:stretch>
                    <a:fillRect l="-1336" t="-1519" b="-4051"/>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073" name="TextBox 1072">
                  <a:extLst>
                    <a:ext uri="{FF2B5EF4-FFF2-40B4-BE49-F238E27FC236}">
                      <a16:creationId xmlns:a16="http://schemas.microsoft.com/office/drawing/2014/main" id="{A7844361-9ABC-D53F-3C4C-6A88A17D4A8E}"/>
                    </a:ext>
                  </a:extLst>
                </p:cNvPr>
                <p:cNvSpPr txBox="1"/>
                <p:nvPr/>
              </p:nvSpPr>
              <p:spPr>
                <a:xfrm>
                  <a:off x="29692039" y="4277529"/>
                  <a:ext cx="5212759" cy="3323987"/>
                </a:xfrm>
                <a:prstGeom prst="rect">
                  <a:avLst/>
                </a:prstGeom>
                <a:noFill/>
              </p:spPr>
              <p:txBody>
                <a:bodyPr wrap="square" rtlCol="0">
                  <a:spAutoFit/>
                </a:bodyPr>
                <a:lstStyle/>
                <a:p>
                  <a:pPr marL="342900" indent="-342900" algn="just">
                    <a:buFont typeface="Arial" panose="020B0604020202020204" pitchFamily="34" charset="0"/>
                    <a:buChar char="•"/>
                  </a:pPr>
                  <a:r>
                    <a:rPr lang="en-GB" sz="21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Long term memory implies slowly decaying auto correlation function(like shown in Figure 6) that decays by a power law i.e., </a:t>
                  </a:r>
                  <a14:m>
                    <m:oMath xmlns:m="http://schemas.openxmlformats.org/officeDocument/2006/math">
                      <m:sSub>
                        <m:sSubPr>
                          <m:ctrlPr>
                            <a:rPr lang="en-IN" sz="2100" i="1">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ctrlPr>
                        </m:sSubPr>
                        <m:e>
                          <m:r>
                            <a:rPr lang="en-IN" sz="210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𝐶</m:t>
                          </m:r>
                        </m:e>
                        <m:sub>
                          <m:r>
                            <a:rPr lang="en-IN" sz="210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𝑥</m:t>
                          </m:r>
                        </m:sub>
                      </m:sSub>
                      <m:d>
                        <m:dPr>
                          <m:ctrlPr>
                            <a:rPr lang="en-IN" sz="2100" i="1">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ctrlPr>
                        </m:dPr>
                        <m:e>
                          <m:r>
                            <a:rPr lang="en-IN" sz="210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𝑆</m:t>
                          </m:r>
                        </m:e>
                      </m:d>
                      <m:r>
                        <a:rPr lang="en-IN" sz="210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IN" sz="2100" i="1">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ctrlPr>
                        </m:sSupPr>
                        <m:e>
                          <m:r>
                            <a:rPr lang="en-IN" sz="210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𝑆</m:t>
                          </m:r>
                        </m:e>
                        <m:sup>
                          <m:r>
                            <a:rPr lang="en-IN" sz="210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m:t>
                          </m:r>
                          <m:r>
                            <a:rPr lang="en-IN" sz="210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𝛾</m:t>
                          </m:r>
                        </m:sup>
                      </m:sSup>
                      <m:r>
                        <a:rPr lang="en-GB" sz="2100" b="0" i="0"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 </m:t>
                      </m:r>
                    </m:oMath>
                  </a14:m>
                  <a:r>
                    <a:rPr lang="en-GB" sz="21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In this case, the intervals between events are likely to be long term correlated with same exponent as the original record.</a:t>
                  </a:r>
                </a:p>
                <a:p>
                  <a:pPr marL="342900" indent="-342900" algn="just">
                    <a:buFont typeface="Arial" panose="020B0604020202020204" pitchFamily="34" charset="0"/>
                    <a:buChar char="•"/>
                  </a:pPr>
                  <a:r>
                    <a:rPr lang="en-GB" sz="21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The presence of long term memory in series significantly alter the occurrence of extreme events.</a:t>
                  </a:r>
                </a:p>
              </p:txBody>
            </p:sp>
          </mc:Choice>
          <mc:Fallback xmlns="">
            <p:sp>
              <p:nvSpPr>
                <p:cNvPr id="1073" name="TextBox 1072">
                  <a:extLst>
                    <a:ext uri="{FF2B5EF4-FFF2-40B4-BE49-F238E27FC236}">
                      <a16:creationId xmlns:a16="http://schemas.microsoft.com/office/drawing/2014/main" id="{A7844361-9ABC-D53F-3C4C-6A88A17D4A8E}"/>
                    </a:ext>
                  </a:extLst>
                </p:cNvPr>
                <p:cNvSpPr txBox="1">
                  <a:spLocks noRot="1" noChangeAspect="1" noMove="1" noResize="1" noEditPoints="1" noAdjustHandles="1" noChangeArrowheads="1" noChangeShapeType="1" noTextEdit="1"/>
                </p:cNvSpPr>
                <p:nvPr/>
              </p:nvSpPr>
              <p:spPr>
                <a:xfrm>
                  <a:off x="29692039" y="4277529"/>
                  <a:ext cx="5212759" cy="3323987"/>
                </a:xfrm>
                <a:prstGeom prst="rect">
                  <a:avLst/>
                </a:prstGeom>
                <a:blipFill>
                  <a:blip r:embed="rId27"/>
                  <a:stretch>
                    <a:fillRect l="-1170" t="-1284" r="-1404" b="-2752"/>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074" name="TextBox 1073">
                  <a:extLst>
                    <a:ext uri="{FF2B5EF4-FFF2-40B4-BE49-F238E27FC236}">
                      <a16:creationId xmlns:a16="http://schemas.microsoft.com/office/drawing/2014/main" id="{203EB92D-18F2-F453-29C9-1834899DC655}"/>
                    </a:ext>
                  </a:extLst>
                </p:cNvPr>
                <p:cNvSpPr txBox="1"/>
                <p:nvPr/>
              </p:nvSpPr>
              <p:spPr>
                <a:xfrm>
                  <a:off x="23956772" y="10666291"/>
                  <a:ext cx="5447768" cy="3075457"/>
                </a:xfrm>
                <a:prstGeom prst="rect">
                  <a:avLst/>
                </a:prstGeom>
                <a:noFill/>
              </p:spPr>
              <p:txBody>
                <a:bodyPr wrap="square" rtlCol="0">
                  <a:spAutoFit/>
                </a:bodyPr>
                <a:lstStyle/>
                <a:p>
                  <a:pPr marL="342900" indent="-342900" algn="just">
                    <a:buFont typeface="Arial" panose="020B0604020202020204" pitchFamily="34" charset="0"/>
                    <a:buChar char="•"/>
                  </a:pPr>
                  <a:r>
                    <a:rPr lang="en-GB" sz="21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The distribution </a:t>
                  </a:r>
                  <a14:m>
                    <m:oMath xmlns:m="http://schemas.openxmlformats.org/officeDocument/2006/math">
                      <m:sSub>
                        <m:sSubPr>
                          <m:ctrlPr>
                            <a:rPr lang="en-GB" sz="2100" b="0" i="1"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ctrlPr>
                        </m:sSubPr>
                        <m:e>
                          <m:r>
                            <a:rPr lang="en-GB" sz="2100" b="0" i="1"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𝑃</m:t>
                          </m:r>
                        </m:e>
                        <m:sub>
                          <m:r>
                            <a:rPr lang="en-GB" sz="2100" b="0" i="1"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𝑞</m:t>
                          </m:r>
                        </m:sub>
                      </m:sSub>
                      <m:d>
                        <m:dPr>
                          <m:ctrlPr>
                            <a:rPr lang="en-GB" sz="2100" b="0" i="1"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ctrlPr>
                        </m:dPr>
                        <m:e>
                          <m:r>
                            <a:rPr lang="en-GB" sz="2100" b="0" i="1"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𝑟</m:t>
                          </m:r>
                        </m:e>
                      </m:d>
                    </m:oMath>
                  </a14:m>
                  <a:r>
                    <a:rPr lang="en-GB" sz="21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of the return intervals, for </a:t>
                  </a:r>
                  <a14:m>
                    <m:oMath xmlns:m="http://schemas.openxmlformats.org/officeDocument/2006/math">
                      <m:r>
                        <a:rPr lang="en-GB" sz="2100" i="1" smtClean="0">
                          <a:solidFill>
                            <a:schemeClr val="accent5">
                              <a:lumMod val="50000"/>
                            </a:schemeClr>
                          </a:solidFill>
                          <a:latin typeface="Cambria Math" panose="02040503050406030204" pitchFamily="18" charset="0"/>
                          <a:ea typeface="Cambria Math" panose="02040503050406030204" pitchFamily="18" charset="0"/>
                          <a:cs typeface="Times New Roman" panose="02020603050405020304" pitchFamily="18" charset="0"/>
                        </a:rPr>
                        <m:t>𝛾</m:t>
                      </m:r>
                      <m:r>
                        <a:rPr lang="en-GB" sz="2100" b="0" i="1" smtClean="0">
                          <a:solidFill>
                            <a:schemeClr val="accent5">
                              <a:lumMod val="50000"/>
                            </a:schemeClr>
                          </a:solidFill>
                          <a:latin typeface="Cambria Math" panose="02040503050406030204" pitchFamily="18" charset="0"/>
                          <a:ea typeface="Cambria Math" panose="02040503050406030204" pitchFamily="18" charset="0"/>
                          <a:cs typeface="Times New Roman" panose="02020603050405020304" pitchFamily="18" charset="0"/>
                        </a:rPr>
                        <m:t>=0.3</m:t>
                      </m:r>
                    </m:oMath>
                  </a14:m>
                  <a:r>
                    <a:rPr lang="en-GB" sz="21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and for two thresholds as a function of </a:t>
                  </a:r>
                  <a14:m>
                    <m:oMath xmlns:m="http://schemas.openxmlformats.org/officeDocument/2006/math">
                      <m:r>
                        <a:rPr lang="en-GB" sz="2100" b="0" i="1"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𝑟</m:t>
                      </m:r>
                      <m:r>
                        <a:rPr lang="en-GB" sz="2100" b="0" i="1"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GB" sz="2100" b="0" i="1"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ctrlPr>
                        </m:sSubPr>
                        <m:e>
                          <m:r>
                            <a:rPr lang="en-GB" sz="2100" b="0" i="1"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𝑅</m:t>
                          </m:r>
                        </m:e>
                        <m:sub>
                          <m:r>
                            <a:rPr lang="en-GB" sz="2100" b="0" i="1"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𝑞</m:t>
                          </m:r>
                        </m:sub>
                      </m:sSub>
                    </m:oMath>
                  </a14:m>
                  <a:r>
                    <a:rPr lang="en-GB" sz="21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where </a:t>
                  </a:r>
                  <a14:m>
                    <m:oMath xmlns:m="http://schemas.openxmlformats.org/officeDocument/2006/math">
                      <m:sSub>
                        <m:sSubPr>
                          <m:ctrlPr>
                            <a:rPr lang="en-GB" sz="2100" b="0" i="1"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ctrlPr>
                        </m:sSubPr>
                        <m:e>
                          <m:r>
                            <a:rPr lang="en-GB" sz="2100" b="0" i="1"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𝑅</m:t>
                          </m:r>
                        </m:e>
                        <m:sub>
                          <m:r>
                            <a:rPr lang="en-GB" sz="2100" b="0" i="1"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𝑞</m:t>
                          </m:r>
                        </m:sub>
                      </m:sSub>
                    </m:oMath>
                  </a14:m>
                  <a:r>
                    <a:rPr lang="en-GB" sz="21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is the mean return interval is shown in Figure 7. </a:t>
                  </a:r>
                </a:p>
                <a:p>
                  <a:pPr marL="342900" indent="-342900" algn="just">
                    <a:buFont typeface="Arial" panose="020B0604020202020204" pitchFamily="34" charset="0"/>
                    <a:buChar char="•"/>
                  </a:pPr>
                  <a:r>
                    <a:rPr lang="en-GB" sz="21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The </a:t>
                  </a:r>
                  <a14:m>
                    <m:oMath xmlns:m="http://schemas.openxmlformats.org/officeDocument/2006/math">
                      <m:sSub>
                        <m:sSubPr>
                          <m:ctrlPr>
                            <a:rPr lang="en-GB" sz="2100" b="0" i="1"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ctrlPr>
                        </m:sSubPr>
                        <m:e>
                          <m:r>
                            <a:rPr lang="en-GB" sz="2100" b="0" i="1"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𝑃</m:t>
                          </m:r>
                        </m:e>
                        <m:sub>
                          <m:r>
                            <a:rPr lang="en-GB" sz="2100" b="0" i="1"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𝑞</m:t>
                          </m:r>
                        </m:sub>
                      </m:sSub>
                      <m:d>
                        <m:dPr>
                          <m:ctrlPr>
                            <a:rPr lang="en-GB" sz="2100" b="0" i="1"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ctrlPr>
                        </m:dPr>
                        <m:e>
                          <m:r>
                            <a:rPr lang="en-GB" sz="2100" b="0" i="1"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𝑟</m:t>
                          </m:r>
                        </m:e>
                      </m:d>
                      <m:sSub>
                        <m:sSubPr>
                          <m:ctrlPr>
                            <a:rPr lang="en-GB" sz="2100" b="0" i="1"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ctrlPr>
                        </m:sSubPr>
                        <m:e>
                          <m:r>
                            <a:rPr lang="en-GB" sz="2100" b="0" i="1"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𝑅</m:t>
                          </m:r>
                        </m:e>
                        <m:sub>
                          <m:r>
                            <a:rPr lang="en-GB" sz="2100" b="0" i="1"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𝑞</m:t>
                          </m:r>
                        </m:sub>
                      </m:sSub>
                    </m:oMath>
                  </a14:m>
                  <a:r>
                    <a:rPr lang="en-GB" sz="21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is only function of ratio </a:t>
                  </a:r>
                  <a14:m>
                    <m:oMath xmlns:m="http://schemas.openxmlformats.org/officeDocument/2006/math">
                      <m:r>
                        <a:rPr lang="en-GB" sz="2100" b="0" i="1"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𝑟</m:t>
                      </m:r>
                      <m:r>
                        <a:rPr lang="en-GB" sz="2100" b="0" i="1"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GB" sz="2100" b="0" i="1"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ctrlPr>
                        </m:sSubPr>
                        <m:e>
                          <m:r>
                            <a:rPr lang="en-GB" sz="2100" b="0" i="1"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𝑅</m:t>
                          </m:r>
                        </m:e>
                        <m:sub>
                          <m:r>
                            <a:rPr lang="en-GB" sz="2100" b="0" i="1"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𝑞</m:t>
                          </m:r>
                        </m:sub>
                      </m:sSub>
                    </m:oMath>
                  </a14:m>
                  <a:r>
                    <a:rPr lang="en-GB" sz="21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 this scaling is important, since it allows us to extrapolate the behaviour at very large </a:t>
                  </a:r>
                  <a14:m>
                    <m:oMath xmlns:m="http://schemas.openxmlformats.org/officeDocument/2006/math">
                      <m:r>
                        <a:rPr lang="en-GB" sz="2100" i="1" dirty="0"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𝑞</m:t>
                      </m:r>
                    </m:oMath>
                  </a14:m>
                  <a:r>
                    <a:rPr lang="en-GB" sz="21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values from the behaviour at small</a:t>
                  </a:r>
                  <a14:m>
                    <m:oMath xmlns:m="http://schemas.openxmlformats.org/officeDocument/2006/math">
                      <m:r>
                        <a:rPr lang="en-GB" sz="2100" i="1" dirty="0"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 </m:t>
                      </m:r>
                      <m:r>
                        <a:rPr lang="en-GB" sz="2100" i="1" dirty="0"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𝑞</m:t>
                      </m:r>
                      <m:r>
                        <a:rPr lang="en-GB" sz="2100" i="1" dirty="0"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 </m:t>
                      </m:r>
                    </m:oMath>
                  </a14:m>
                  <a:r>
                    <a:rPr lang="en-GB" sz="21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values that are not rare. </a:t>
                  </a:r>
                </a:p>
              </p:txBody>
            </p:sp>
          </mc:Choice>
          <mc:Fallback xmlns="">
            <p:sp>
              <p:nvSpPr>
                <p:cNvPr id="1074" name="TextBox 1073">
                  <a:extLst>
                    <a:ext uri="{FF2B5EF4-FFF2-40B4-BE49-F238E27FC236}">
                      <a16:creationId xmlns:a16="http://schemas.microsoft.com/office/drawing/2014/main" id="{203EB92D-18F2-F453-29C9-1834899DC655}"/>
                    </a:ext>
                  </a:extLst>
                </p:cNvPr>
                <p:cNvSpPr txBox="1">
                  <a:spLocks noRot="1" noChangeAspect="1" noMove="1" noResize="1" noEditPoints="1" noAdjustHandles="1" noChangeArrowheads="1" noChangeShapeType="1" noTextEdit="1"/>
                </p:cNvSpPr>
                <p:nvPr/>
              </p:nvSpPr>
              <p:spPr>
                <a:xfrm>
                  <a:off x="23956772" y="10666291"/>
                  <a:ext cx="5447768" cy="3075457"/>
                </a:xfrm>
                <a:prstGeom prst="rect">
                  <a:avLst/>
                </a:prstGeom>
                <a:blipFill>
                  <a:blip r:embed="rId28"/>
                  <a:stretch>
                    <a:fillRect l="-1119" t="-1389" r="-1342" b="-2976"/>
                  </a:stretch>
                </a:blipFill>
              </p:spPr>
              <p:txBody>
                <a:bodyPr/>
                <a:lstStyle/>
                <a:p>
                  <a:r>
                    <a:rPr lang="en-IN">
                      <a:noFill/>
                    </a:rPr>
                    <a:t> </a:t>
                  </a:r>
                </a:p>
              </p:txBody>
            </p:sp>
          </mc:Fallback>
        </mc:AlternateContent>
      </p:grpSp>
      <p:sp>
        <p:nvSpPr>
          <p:cNvPr id="10" name="TextBox 9">
            <a:extLst>
              <a:ext uri="{FF2B5EF4-FFF2-40B4-BE49-F238E27FC236}">
                <a16:creationId xmlns:a16="http://schemas.microsoft.com/office/drawing/2014/main" id="{AEB50DEE-FDA8-1146-C11E-A78CA55B0546}"/>
              </a:ext>
            </a:extLst>
          </p:cNvPr>
          <p:cNvSpPr txBox="1"/>
          <p:nvPr/>
        </p:nvSpPr>
        <p:spPr>
          <a:xfrm>
            <a:off x="30234568" y="7775815"/>
            <a:ext cx="1372201" cy="483129"/>
          </a:xfrm>
          <a:prstGeom prst="rect">
            <a:avLst/>
          </a:prstGeom>
          <a:noFill/>
        </p:spPr>
        <p:txBody>
          <a:bodyPr wrap="square" rtlCol="0">
            <a:spAutoFit/>
          </a:bodyPr>
          <a:lstStyle/>
          <a:p>
            <a:r>
              <a:rPr lang="en-GB" sz="24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Step -5</a:t>
            </a:r>
            <a:endParaRPr lang="en-IN" sz="24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5630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3157</TotalTime>
  <Words>955</Words>
  <Application>Microsoft Office PowerPoint</Application>
  <PresentationFormat>Custom</PresentationFormat>
  <Paragraphs>52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Cambria Math</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Abhinav Wadhwa</dc:creator>
  <cp:lastModifiedBy>Kanneganti Bhargav Kumar</cp:lastModifiedBy>
  <cp:revision>55</cp:revision>
  <dcterms:created xsi:type="dcterms:W3CDTF">2023-04-06T06:43:51Z</dcterms:created>
  <dcterms:modified xsi:type="dcterms:W3CDTF">2023-05-06T05:58:43Z</dcterms:modified>
</cp:coreProperties>
</file>