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2" r:id="rId2"/>
    <p:sldId id="265" r:id="rId3"/>
    <p:sldId id="26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0" autoAdjust="0"/>
    <p:restoredTop sz="94660"/>
  </p:normalViewPr>
  <p:slideViewPr>
    <p:cSldViewPr snapToGrid="0">
      <p:cViewPr varScale="1">
        <p:scale>
          <a:sx n="81" d="100"/>
          <a:sy n="81" d="100"/>
        </p:scale>
        <p:origin x="90"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C28946-1697-4FE8-B5B6-1B508FD450AC}" type="datetimeFigureOut">
              <a:rPr lang="en-US" smtClean="0"/>
              <a:t>4/20/2023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4283BE-D4EA-4920-A6DB-7DA7DADA0D35}" type="slidenum">
              <a:rPr lang="en-US" smtClean="0"/>
              <a:t>‹#›</a:t>
            </a:fld>
            <a:endParaRPr lang="en-US"/>
          </a:p>
        </p:txBody>
      </p:sp>
    </p:spTree>
    <p:extLst>
      <p:ext uri="{BB962C8B-B14F-4D97-AF65-F5344CB8AC3E}">
        <p14:creationId xmlns:p14="http://schemas.microsoft.com/office/powerpoint/2010/main" val="1491646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solidFill>
                  <a:srgbClr val="FF0000"/>
                </a:solidFill>
                <a:effectLst/>
                <a:latin typeface="Calibri" panose="020F0502020204030204" pitchFamily="34" charset="0"/>
                <a:ea typeface="맑은 고딕" panose="020B0503020000020004" pitchFamily="50" charset="-127"/>
                <a:cs typeface="Arial" panose="020B0604020202020204" pitchFamily="34" charset="0"/>
              </a:rPr>
              <a:t>First, for the seasonality of Hs, the time series comparison between 3-month run mean of Hs and IMF1, IMF2 and the trend (residual) from the EMD also confirm the in-phase oscillation with a period of seasonal scale. The relationship of seasonal Hs with the monsoon index is provided in this figure which shows the significantly inversed correlation. It means that the Hs values tend to be higher during the negative phase of WNP monsoon. </a:t>
            </a:r>
            <a:endParaRPr lang="en-US" sz="1800" dirty="0">
              <a:effectLst/>
              <a:latin typeface="Calibri" panose="020F0502020204030204" pitchFamily="34" charset="0"/>
              <a:ea typeface="맑은 고딕" panose="020B0503020000020004" pitchFamily="50" charset="-127"/>
              <a:cs typeface="Arial" panose="020B0604020202020204" pitchFamily="34" charset="0"/>
            </a:endParaRPr>
          </a:p>
          <a:p>
            <a:pPr marL="0" marR="0">
              <a:lnSpc>
                <a:spcPct val="107000"/>
              </a:lnSpc>
              <a:spcBef>
                <a:spcPts val="0"/>
              </a:spcBef>
              <a:spcAft>
                <a:spcPts val="800"/>
              </a:spcAft>
            </a:pPr>
            <a:r>
              <a:rPr lang="en-US" sz="1800" dirty="0">
                <a:solidFill>
                  <a:srgbClr val="FF0000"/>
                </a:solidFill>
                <a:effectLst/>
                <a:latin typeface="Calibri" panose="020F0502020204030204" pitchFamily="34" charset="0"/>
                <a:ea typeface="맑은 고딕" panose="020B0503020000020004" pitchFamily="50" charset="-127"/>
                <a:cs typeface="Arial" panose="020B0604020202020204" pitchFamily="34" charset="0"/>
              </a:rPr>
              <a:t>If we differentiate based on season, the summer WNP monsoon could increase Hs. In contrast, the winter WNP could reduce Hs values. </a:t>
            </a:r>
            <a:endParaRPr lang="en-US" sz="1800" dirty="0">
              <a:effectLst/>
              <a:latin typeface="Calibri" panose="020F0502020204030204" pitchFamily="34" charset="0"/>
              <a:ea typeface="맑은 고딕" panose="020B0503020000020004" pitchFamily="50" charset="-127"/>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DB2748-6A28-46DF-9832-F7CFB25652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3670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solidFill>
                  <a:srgbClr val="FF0000"/>
                </a:solidFill>
                <a:effectLst/>
                <a:latin typeface="Calibri" panose="020F0502020204030204" pitchFamily="34" charset="0"/>
                <a:ea typeface="맑은 고딕" panose="020B0503020000020004" pitchFamily="50" charset="-127"/>
                <a:cs typeface="Arial" panose="020B0604020202020204" pitchFamily="34" charset="0"/>
              </a:rPr>
              <a:t>And for the interannual Hs, the figure shows the time series of Hs with the lows pass 12 months denoted by black solid line and the ENSO conditions are represented by the shaded color. Red is for EL Nino and blue is for La Nina and the yellowish is for neutral condition. From this figure, Hs changes correspond to ENSO events. Hs tend to be higher during La Nina and declining during EL Nino. On the other hand, to what extent EL Nino also influence the Hs in EA? Since the seasonal monsoon system could be also altered by interannual signal like ENSO. </a:t>
            </a:r>
            <a:endParaRPr lang="en-US" sz="1800" dirty="0">
              <a:effectLst/>
              <a:latin typeface="Calibri" panose="020F0502020204030204" pitchFamily="34" charset="0"/>
              <a:ea typeface="맑은 고딕" panose="020B0503020000020004" pitchFamily="50" charset="-127"/>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0000"/>
                </a:solidFill>
                <a:effectLst/>
                <a:latin typeface="Calibri" panose="020F0502020204030204" pitchFamily="34" charset="0"/>
                <a:ea typeface="맑은 고딕" panose="020B0503020000020004" pitchFamily="50" charset="-127"/>
                <a:cs typeface="Arial" panose="020B0604020202020204" pitchFamily="34" charset="0"/>
              </a:rPr>
              <a:t>The distribution of Hs during ENSO conditions which separated by summer and winter season are provided in this boxplot. We can see that during summer, El Nino is more impactful than La Nina. It is indicated by the higher Hs values in ES and ECS during El Nino than neutral condition. On the other hand, during winter, Hs values tend to be lower than neutral. In fact, Hs values are higher during La Nina even though it is not significant. Furthermore, Among the EAMS, the YS is the region where the impact of ENSO is not significantly different than normal condition. </a:t>
            </a:r>
            <a:endParaRPr lang="en-US" sz="1800" dirty="0">
              <a:effectLst/>
              <a:latin typeface="Calibri" panose="020F0502020204030204" pitchFamily="34" charset="0"/>
              <a:ea typeface="맑은 고딕" panose="020B0503020000020004" pitchFamily="50" charset="-127"/>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DB2748-6A28-46DF-9832-F7CFB25652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3335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DB2748-6A28-46DF-9832-F7CFB25652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9444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16B5F-2B2C-7FBB-EEC8-6B90E65792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DDD220-CD64-3BBE-F9F5-D83A84630C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A729ED-F63A-57CD-ED4B-A0DF4E6A775E}"/>
              </a:ext>
            </a:extLst>
          </p:cNvPr>
          <p:cNvSpPr>
            <a:spLocks noGrp="1"/>
          </p:cNvSpPr>
          <p:nvPr>
            <p:ph type="dt" sz="half" idx="10"/>
          </p:nvPr>
        </p:nvSpPr>
        <p:spPr/>
        <p:txBody>
          <a:bodyPr/>
          <a:lstStyle/>
          <a:p>
            <a:fld id="{C003D568-AFF4-46BE-9E5F-FB93E45F3EF6}" type="datetimeFigureOut">
              <a:rPr lang="en-US" smtClean="0"/>
              <a:t>4/20/2023</a:t>
            </a:fld>
            <a:endParaRPr lang="en-US"/>
          </a:p>
        </p:txBody>
      </p:sp>
      <p:sp>
        <p:nvSpPr>
          <p:cNvPr id="5" name="Footer Placeholder 4">
            <a:extLst>
              <a:ext uri="{FF2B5EF4-FFF2-40B4-BE49-F238E27FC236}">
                <a16:creationId xmlns:a16="http://schemas.microsoft.com/office/drawing/2014/main" id="{01FEA7AD-D95C-1716-5498-356F0328A1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32B788-9CBA-6E50-6853-B3FD3E2623D8}"/>
              </a:ext>
            </a:extLst>
          </p:cNvPr>
          <p:cNvSpPr>
            <a:spLocks noGrp="1"/>
          </p:cNvSpPr>
          <p:nvPr>
            <p:ph type="sldNum" sz="quarter" idx="12"/>
          </p:nvPr>
        </p:nvSpPr>
        <p:spPr/>
        <p:txBody>
          <a:bodyPr/>
          <a:lstStyle/>
          <a:p>
            <a:fld id="{48F36C3D-EEEE-4B79-81EE-674EAF51144B}" type="slidenum">
              <a:rPr lang="en-US" smtClean="0"/>
              <a:t>‹#›</a:t>
            </a:fld>
            <a:endParaRPr lang="en-US"/>
          </a:p>
        </p:txBody>
      </p:sp>
    </p:spTree>
    <p:extLst>
      <p:ext uri="{BB962C8B-B14F-4D97-AF65-F5344CB8AC3E}">
        <p14:creationId xmlns:p14="http://schemas.microsoft.com/office/powerpoint/2010/main" val="363277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D6364-4B61-323C-781F-502155757B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F19B60-1A07-5DB2-ACE2-0818E5FB3C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DBDF11-FC8C-6877-DFD9-A64EFC141AE0}"/>
              </a:ext>
            </a:extLst>
          </p:cNvPr>
          <p:cNvSpPr>
            <a:spLocks noGrp="1"/>
          </p:cNvSpPr>
          <p:nvPr>
            <p:ph type="dt" sz="half" idx="10"/>
          </p:nvPr>
        </p:nvSpPr>
        <p:spPr/>
        <p:txBody>
          <a:bodyPr/>
          <a:lstStyle/>
          <a:p>
            <a:fld id="{C003D568-AFF4-46BE-9E5F-FB93E45F3EF6}" type="datetimeFigureOut">
              <a:rPr lang="en-US" smtClean="0"/>
              <a:t>4/20/2023</a:t>
            </a:fld>
            <a:endParaRPr lang="en-US"/>
          </a:p>
        </p:txBody>
      </p:sp>
      <p:sp>
        <p:nvSpPr>
          <p:cNvPr id="5" name="Footer Placeholder 4">
            <a:extLst>
              <a:ext uri="{FF2B5EF4-FFF2-40B4-BE49-F238E27FC236}">
                <a16:creationId xmlns:a16="http://schemas.microsoft.com/office/drawing/2014/main" id="{A1293ACA-A089-5B69-4600-AC47D632DA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8BFA97-B094-FC5D-5C6D-F2383ED85D32}"/>
              </a:ext>
            </a:extLst>
          </p:cNvPr>
          <p:cNvSpPr>
            <a:spLocks noGrp="1"/>
          </p:cNvSpPr>
          <p:nvPr>
            <p:ph type="sldNum" sz="quarter" idx="12"/>
          </p:nvPr>
        </p:nvSpPr>
        <p:spPr/>
        <p:txBody>
          <a:bodyPr/>
          <a:lstStyle/>
          <a:p>
            <a:fld id="{48F36C3D-EEEE-4B79-81EE-674EAF51144B}" type="slidenum">
              <a:rPr lang="en-US" smtClean="0"/>
              <a:t>‹#›</a:t>
            </a:fld>
            <a:endParaRPr lang="en-US"/>
          </a:p>
        </p:txBody>
      </p:sp>
    </p:spTree>
    <p:extLst>
      <p:ext uri="{BB962C8B-B14F-4D97-AF65-F5344CB8AC3E}">
        <p14:creationId xmlns:p14="http://schemas.microsoft.com/office/powerpoint/2010/main" val="1485238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C40351-280B-8763-0446-C34DB5244F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F7C74B-9D49-BF25-DAEC-A1062A246D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EA8BD4-6415-FEB0-ED98-5F594F8FFC2E}"/>
              </a:ext>
            </a:extLst>
          </p:cNvPr>
          <p:cNvSpPr>
            <a:spLocks noGrp="1"/>
          </p:cNvSpPr>
          <p:nvPr>
            <p:ph type="dt" sz="half" idx="10"/>
          </p:nvPr>
        </p:nvSpPr>
        <p:spPr/>
        <p:txBody>
          <a:bodyPr/>
          <a:lstStyle/>
          <a:p>
            <a:fld id="{C003D568-AFF4-46BE-9E5F-FB93E45F3EF6}" type="datetimeFigureOut">
              <a:rPr lang="en-US" smtClean="0"/>
              <a:t>4/20/2023</a:t>
            </a:fld>
            <a:endParaRPr lang="en-US"/>
          </a:p>
        </p:txBody>
      </p:sp>
      <p:sp>
        <p:nvSpPr>
          <p:cNvPr id="5" name="Footer Placeholder 4">
            <a:extLst>
              <a:ext uri="{FF2B5EF4-FFF2-40B4-BE49-F238E27FC236}">
                <a16:creationId xmlns:a16="http://schemas.microsoft.com/office/drawing/2014/main" id="{B0E343FB-5EEA-3F03-B69E-D23D2CB0D3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F8F4C5-BEFE-34BA-E19F-0AB602804BF5}"/>
              </a:ext>
            </a:extLst>
          </p:cNvPr>
          <p:cNvSpPr>
            <a:spLocks noGrp="1"/>
          </p:cNvSpPr>
          <p:nvPr>
            <p:ph type="sldNum" sz="quarter" idx="12"/>
          </p:nvPr>
        </p:nvSpPr>
        <p:spPr/>
        <p:txBody>
          <a:bodyPr/>
          <a:lstStyle/>
          <a:p>
            <a:fld id="{48F36C3D-EEEE-4B79-81EE-674EAF51144B}" type="slidenum">
              <a:rPr lang="en-US" smtClean="0"/>
              <a:t>‹#›</a:t>
            </a:fld>
            <a:endParaRPr lang="en-US"/>
          </a:p>
        </p:txBody>
      </p:sp>
    </p:spTree>
    <p:extLst>
      <p:ext uri="{BB962C8B-B14F-4D97-AF65-F5344CB8AC3E}">
        <p14:creationId xmlns:p14="http://schemas.microsoft.com/office/powerpoint/2010/main" val="3995438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CE23D-9C47-147A-592D-0FDE55C24D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0F96D6-A629-9935-1254-2AE8B2199F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392B3E-20E6-F12E-0057-19EEB7896B9C}"/>
              </a:ext>
            </a:extLst>
          </p:cNvPr>
          <p:cNvSpPr>
            <a:spLocks noGrp="1"/>
          </p:cNvSpPr>
          <p:nvPr>
            <p:ph type="dt" sz="half" idx="10"/>
          </p:nvPr>
        </p:nvSpPr>
        <p:spPr/>
        <p:txBody>
          <a:bodyPr/>
          <a:lstStyle/>
          <a:p>
            <a:fld id="{C003D568-AFF4-46BE-9E5F-FB93E45F3EF6}" type="datetimeFigureOut">
              <a:rPr lang="en-US" smtClean="0"/>
              <a:t>4/20/2023</a:t>
            </a:fld>
            <a:endParaRPr lang="en-US"/>
          </a:p>
        </p:txBody>
      </p:sp>
      <p:sp>
        <p:nvSpPr>
          <p:cNvPr id="5" name="Footer Placeholder 4">
            <a:extLst>
              <a:ext uri="{FF2B5EF4-FFF2-40B4-BE49-F238E27FC236}">
                <a16:creationId xmlns:a16="http://schemas.microsoft.com/office/drawing/2014/main" id="{E15CF1D1-D99B-69F6-E2A3-7215532335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6DB531-7D60-E38C-9E9E-94C58332E84A}"/>
              </a:ext>
            </a:extLst>
          </p:cNvPr>
          <p:cNvSpPr>
            <a:spLocks noGrp="1"/>
          </p:cNvSpPr>
          <p:nvPr>
            <p:ph type="sldNum" sz="quarter" idx="12"/>
          </p:nvPr>
        </p:nvSpPr>
        <p:spPr/>
        <p:txBody>
          <a:bodyPr/>
          <a:lstStyle/>
          <a:p>
            <a:fld id="{48F36C3D-EEEE-4B79-81EE-674EAF51144B}" type="slidenum">
              <a:rPr lang="en-US" smtClean="0"/>
              <a:t>‹#›</a:t>
            </a:fld>
            <a:endParaRPr lang="en-US"/>
          </a:p>
        </p:txBody>
      </p:sp>
    </p:spTree>
    <p:extLst>
      <p:ext uri="{BB962C8B-B14F-4D97-AF65-F5344CB8AC3E}">
        <p14:creationId xmlns:p14="http://schemas.microsoft.com/office/powerpoint/2010/main" val="216383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881C1-F9AB-35A9-8CB7-7841D0982F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72E45B-D5C5-0760-C3A6-86A7B4B4C7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891143-3C2E-74D4-55D9-612AD6BFDF8C}"/>
              </a:ext>
            </a:extLst>
          </p:cNvPr>
          <p:cNvSpPr>
            <a:spLocks noGrp="1"/>
          </p:cNvSpPr>
          <p:nvPr>
            <p:ph type="dt" sz="half" idx="10"/>
          </p:nvPr>
        </p:nvSpPr>
        <p:spPr/>
        <p:txBody>
          <a:bodyPr/>
          <a:lstStyle/>
          <a:p>
            <a:fld id="{C003D568-AFF4-46BE-9E5F-FB93E45F3EF6}" type="datetimeFigureOut">
              <a:rPr lang="en-US" smtClean="0"/>
              <a:t>4/20/2023</a:t>
            </a:fld>
            <a:endParaRPr lang="en-US"/>
          </a:p>
        </p:txBody>
      </p:sp>
      <p:sp>
        <p:nvSpPr>
          <p:cNvPr id="5" name="Footer Placeholder 4">
            <a:extLst>
              <a:ext uri="{FF2B5EF4-FFF2-40B4-BE49-F238E27FC236}">
                <a16:creationId xmlns:a16="http://schemas.microsoft.com/office/drawing/2014/main" id="{91E62136-0B97-D879-BDAD-CBC2A809A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B60AE6-D8DC-B9B7-D16A-1C48EAC2A239}"/>
              </a:ext>
            </a:extLst>
          </p:cNvPr>
          <p:cNvSpPr>
            <a:spLocks noGrp="1"/>
          </p:cNvSpPr>
          <p:nvPr>
            <p:ph type="sldNum" sz="quarter" idx="12"/>
          </p:nvPr>
        </p:nvSpPr>
        <p:spPr/>
        <p:txBody>
          <a:bodyPr/>
          <a:lstStyle/>
          <a:p>
            <a:fld id="{48F36C3D-EEEE-4B79-81EE-674EAF51144B}" type="slidenum">
              <a:rPr lang="en-US" smtClean="0"/>
              <a:t>‹#›</a:t>
            </a:fld>
            <a:endParaRPr lang="en-US"/>
          </a:p>
        </p:txBody>
      </p:sp>
    </p:spTree>
    <p:extLst>
      <p:ext uri="{BB962C8B-B14F-4D97-AF65-F5344CB8AC3E}">
        <p14:creationId xmlns:p14="http://schemas.microsoft.com/office/powerpoint/2010/main" val="236546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95EBA-A4C5-6891-A5EA-C59D9636A8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FFE795-2734-4430-2CB2-C39D701273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8BFB67-4DD6-2BB9-B53F-3F3389A85F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DC38AC-4F13-AAA7-89B2-925E0088C8D8}"/>
              </a:ext>
            </a:extLst>
          </p:cNvPr>
          <p:cNvSpPr>
            <a:spLocks noGrp="1"/>
          </p:cNvSpPr>
          <p:nvPr>
            <p:ph type="dt" sz="half" idx="10"/>
          </p:nvPr>
        </p:nvSpPr>
        <p:spPr/>
        <p:txBody>
          <a:bodyPr/>
          <a:lstStyle/>
          <a:p>
            <a:fld id="{C003D568-AFF4-46BE-9E5F-FB93E45F3EF6}" type="datetimeFigureOut">
              <a:rPr lang="en-US" smtClean="0"/>
              <a:t>4/20/2023</a:t>
            </a:fld>
            <a:endParaRPr lang="en-US"/>
          </a:p>
        </p:txBody>
      </p:sp>
      <p:sp>
        <p:nvSpPr>
          <p:cNvPr id="6" name="Footer Placeholder 5">
            <a:extLst>
              <a:ext uri="{FF2B5EF4-FFF2-40B4-BE49-F238E27FC236}">
                <a16:creationId xmlns:a16="http://schemas.microsoft.com/office/drawing/2014/main" id="{B8956FA4-191B-9CC2-9E5E-B4002AAE09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A601CA-6566-1414-DC2A-8BA276AD340E}"/>
              </a:ext>
            </a:extLst>
          </p:cNvPr>
          <p:cNvSpPr>
            <a:spLocks noGrp="1"/>
          </p:cNvSpPr>
          <p:nvPr>
            <p:ph type="sldNum" sz="quarter" idx="12"/>
          </p:nvPr>
        </p:nvSpPr>
        <p:spPr/>
        <p:txBody>
          <a:bodyPr/>
          <a:lstStyle/>
          <a:p>
            <a:fld id="{48F36C3D-EEEE-4B79-81EE-674EAF51144B}" type="slidenum">
              <a:rPr lang="en-US" smtClean="0"/>
              <a:t>‹#›</a:t>
            </a:fld>
            <a:endParaRPr lang="en-US"/>
          </a:p>
        </p:txBody>
      </p:sp>
    </p:spTree>
    <p:extLst>
      <p:ext uri="{BB962C8B-B14F-4D97-AF65-F5344CB8AC3E}">
        <p14:creationId xmlns:p14="http://schemas.microsoft.com/office/powerpoint/2010/main" val="3664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3D450-F2A2-34F8-1DF2-E4174D16EF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40713E-826C-6AE4-0A5C-33DF74E178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790316-C84F-7E66-7BF4-BC8C397743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BE40EE-AF2D-CE0A-5444-6AC45B6744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0648A2-5DD3-AEA5-2462-D1E28B6B82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427991-0416-066C-1092-72D5545BCA30}"/>
              </a:ext>
            </a:extLst>
          </p:cNvPr>
          <p:cNvSpPr>
            <a:spLocks noGrp="1"/>
          </p:cNvSpPr>
          <p:nvPr>
            <p:ph type="dt" sz="half" idx="10"/>
          </p:nvPr>
        </p:nvSpPr>
        <p:spPr/>
        <p:txBody>
          <a:bodyPr/>
          <a:lstStyle/>
          <a:p>
            <a:fld id="{C003D568-AFF4-46BE-9E5F-FB93E45F3EF6}" type="datetimeFigureOut">
              <a:rPr lang="en-US" smtClean="0"/>
              <a:t>4/20/2023</a:t>
            </a:fld>
            <a:endParaRPr lang="en-US"/>
          </a:p>
        </p:txBody>
      </p:sp>
      <p:sp>
        <p:nvSpPr>
          <p:cNvPr id="8" name="Footer Placeholder 7">
            <a:extLst>
              <a:ext uri="{FF2B5EF4-FFF2-40B4-BE49-F238E27FC236}">
                <a16:creationId xmlns:a16="http://schemas.microsoft.com/office/drawing/2014/main" id="{F207B6F7-C56A-2B77-587E-3AF9C50532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E2C3E9-B4C7-2F2E-B237-5C88B07F6CA6}"/>
              </a:ext>
            </a:extLst>
          </p:cNvPr>
          <p:cNvSpPr>
            <a:spLocks noGrp="1"/>
          </p:cNvSpPr>
          <p:nvPr>
            <p:ph type="sldNum" sz="quarter" idx="12"/>
          </p:nvPr>
        </p:nvSpPr>
        <p:spPr/>
        <p:txBody>
          <a:bodyPr/>
          <a:lstStyle/>
          <a:p>
            <a:fld id="{48F36C3D-EEEE-4B79-81EE-674EAF51144B}" type="slidenum">
              <a:rPr lang="en-US" smtClean="0"/>
              <a:t>‹#›</a:t>
            </a:fld>
            <a:endParaRPr lang="en-US"/>
          </a:p>
        </p:txBody>
      </p:sp>
    </p:spTree>
    <p:extLst>
      <p:ext uri="{BB962C8B-B14F-4D97-AF65-F5344CB8AC3E}">
        <p14:creationId xmlns:p14="http://schemas.microsoft.com/office/powerpoint/2010/main" val="1900290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B84E0-768E-7152-54CF-7C1226A2F0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870E1E-7203-BE7C-C8DF-84BBBD949049}"/>
              </a:ext>
            </a:extLst>
          </p:cNvPr>
          <p:cNvSpPr>
            <a:spLocks noGrp="1"/>
          </p:cNvSpPr>
          <p:nvPr>
            <p:ph type="dt" sz="half" idx="10"/>
          </p:nvPr>
        </p:nvSpPr>
        <p:spPr/>
        <p:txBody>
          <a:bodyPr/>
          <a:lstStyle/>
          <a:p>
            <a:fld id="{C003D568-AFF4-46BE-9E5F-FB93E45F3EF6}" type="datetimeFigureOut">
              <a:rPr lang="en-US" smtClean="0"/>
              <a:t>4/20/2023</a:t>
            </a:fld>
            <a:endParaRPr lang="en-US"/>
          </a:p>
        </p:txBody>
      </p:sp>
      <p:sp>
        <p:nvSpPr>
          <p:cNvPr id="4" name="Footer Placeholder 3">
            <a:extLst>
              <a:ext uri="{FF2B5EF4-FFF2-40B4-BE49-F238E27FC236}">
                <a16:creationId xmlns:a16="http://schemas.microsoft.com/office/drawing/2014/main" id="{5B7B8623-3DC2-5AED-7045-81B21790B9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27DB96-AEF7-34D0-7312-7A3465EA7BDF}"/>
              </a:ext>
            </a:extLst>
          </p:cNvPr>
          <p:cNvSpPr>
            <a:spLocks noGrp="1"/>
          </p:cNvSpPr>
          <p:nvPr>
            <p:ph type="sldNum" sz="quarter" idx="12"/>
          </p:nvPr>
        </p:nvSpPr>
        <p:spPr/>
        <p:txBody>
          <a:bodyPr/>
          <a:lstStyle/>
          <a:p>
            <a:fld id="{48F36C3D-EEEE-4B79-81EE-674EAF51144B}" type="slidenum">
              <a:rPr lang="en-US" smtClean="0"/>
              <a:t>‹#›</a:t>
            </a:fld>
            <a:endParaRPr lang="en-US"/>
          </a:p>
        </p:txBody>
      </p:sp>
    </p:spTree>
    <p:extLst>
      <p:ext uri="{BB962C8B-B14F-4D97-AF65-F5344CB8AC3E}">
        <p14:creationId xmlns:p14="http://schemas.microsoft.com/office/powerpoint/2010/main" val="3372152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8981AF-80BB-8500-A0DC-AB2D3DC57E62}"/>
              </a:ext>
            </a:extLst>
          </p:cNvPr>
          <p:cNvSpPr>
            <a:spLocks noGrp="1"/>
          </p:cNvSpPr>
          <p:nvPr>
            <p:ph type="dt" sz="half" idx="10"/>
          </p:nvPr>
        </p:nvSpPr>
        <p:spPr/>
        <p:txBody>
          <a:bodyPr/>
          <a:lstStyle/>
          <a:p>
            <a:fld id="{C003D568-AFF4-46BE-9E5F-FB93E45F3EF6}" type="datetimeFigureOut">
              <a:rPr lang="en-US" smtClean="0"/>
              <a:t>4/20/2023</a:t>
            </a:fld>
            <a:endParaRPr lang="en-US"/>
          </a:p>
        </p:txBody>
      </p:sp>
      <p:sp>
        <p:nvSpPr>
          <p:cNvPr id="3" name="Footer Placeholder 2">
            <a:extLst>
              <a:ext uri="{FF2B5EF4-FFF2-40B4-BE49-F238E27FC236}">
                <a16:creationId xmlns:a16="http://schemas.microsoft.com/office/drawing/2014/main" id="{6787C87E-36C1-5871-FBD3-553D0BB2F4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1FCC7D-F4FF-F241-1ABB-2724A7437A56}"/>
              </a:ext>
            </a:extLst>
          </p:cNvPr>
          <p:cNvSpPr>
            <a:spLocks noGrp="1"/>
          </p:cNvSpPr>
          <p:nvPr>
            <p:ph type="sldNum" sz="quarter" idx="12"/>
          </p:nvPr>
        </p:nvSpPr>
        <p:spPr/>
        <p:txBody>
          <a:bodyPr/>
          <a:lstStyle/>
          <a:p>
            <a:fld id="{48F36C3D-EEEE-4B79-81EE-674EAF51144B}" type="slidenum">
              <a:rPr lang="en-US" smtClean="0"/>
              <a:t>‹#›</a:t>
            </a:fld>
            <a:endParaRPr lang="en-US"/>
          </a:p>
        </p:txBody>
      </p:sp>
    </p:spTree>
    <p:extLst>
      <p:ext uri="{BB962C8B-B14F-4D97-AF65-F5344CB8AC3E}">
        <p14:creationId xmlns:p14="http://schemas.microsoft.com/office/powerpoint/2010/main" val="6321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A89F9-81F6-F57F-F0C3-18E2F04BA6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DE3758-708C-0423-5F57-42BCDD5103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C8DD16-A925-7C4B-3F6F-8D2C167C31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AF91EE-7E4A-8320-5F1E-CEB226EAC1D8}"/>
              </a:ext>
            </a:extLst>
          </p:cNvPr>
          <p:cNvSpPr>
            <a:spLocks noGrp="1"/>
          </p:cNvSpPr>
          <p:nvPr>
            <p:ph type="dt" sz="half" idx="10"/>
          </p:nvPr>
        </p:nvSpPr>
        <p:spPr/>
        <p:txBody>
          <a:bodyPr/>
          <a:lstStyle/>
          <a:p>
            <a:fld id="{C003D568-AFF4-46BE-9E5F-FB93E45F3EF6}" type="datetimeFigureOut">
              <a:rPr lang="en-US" smtClean="0"/>
              <a:t>4/20/2023</a:t>
            </a:fld>
            <a:endParaRPr lang="en-US"/>
          </a:p>
        </p:txBody>
      </p:sp>
      <p:sp>
        <p:nvSpPr>
          <p:cNvPr id="6" name="Footer Placeholder 5">
            <a:extLst>
              <a:ext uri="{FF2B5EF4-FFF2-40B4-BE49-F238E27FC236}">
                <a16:creationId xmlns:a16="http://schemas.microsoft.com/office/drawing/2014/main" id="{632D7CE3-07C9-CBFB-DD72-33A194BF61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F9CF40-9167-FD9E-986D-6529446C2BC6}"/>
              </a:ext>
            </a:extLst>
          </p:cNvPr>
          <p:cNvSpPr>
            <a:spLocks noGrp="1"/>
          </p:cNvSpPr>
          <p:nvPr>
            <p:ph type="sldNum" sz="quarter" idx="12"/>
          </p:nvPr>
        </p:nvSpPr>
        <p:spPr/>
        <p:txBody>
          <a:bodyPr/>
          <a:lstStyle/>
          <a:p>
            <a:fld id="{48F36C3D-EEEE-4B79-81EE-674EAF51144B}" type="slidenum">
              <a:rPr lang="en-US" smtClean="0"/>
              <a:t>‹#›</a:t>
            </a:fld>
            <a:endParaRPr lang="en-US"/>
          </a:p>
        </p:txBody>
      </p:sp>
    </p:spTree>
    <p:extLst>
      <p:ext uri="{BB962C8B-B14F-4D97-AF65-F5344CB8AC3E}">
        <p14:creationId xmlns:p14="http://schemas.microsoft.com/office/powerpoint/2010/main" val="3908124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AB626-A1FA-A5F3-6730-6C5E89B699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F7E043-F9BB-CD22-918B-179BCD7F35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3782E9-C78B-4957-967C-588F4152D2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8CF70C-87C0-A2A8-A8AE-8D5980790266}"/>
              </a:ext>
            </a:extLst>
          </p:cNvPr>
          <p:cNvSpPr>
            <a:spLocks noGrp="1"/>
          </p:cNvSpPr>
          <p:nvPr>
            <p:ph type="dt" sz="half" idx="10"/>
          </p:nvPr>
        </p:nvSpPr>
        <p:spPr/>
        <p:txBody>
          <a:bodyPr/>
          <a:lstStyle/>
          <a:p>
            <a:fld id="{C003D568-AFF4-46BE-9E5F-FB93E45F3EF6}" type="datetimeFigureOut">
              <a:rPr lang="en-US" smtClean="0"/>
              <a:t>4/20/2023</a:t>
            </a:fld>
            <a:endParaRPr lang="en-US"/>
          </a:p>
        </p:txBody>
      </p:sp>
      <p:sp>
        <p:nvSpPr>
          <p:cNvPr id="6" name="Footer Placeholder 5">
            <a:extLst>
              <a:ext uri="{FF2B5EF4-FFF2-40B4-BE49-F238E27FC236}">
                <a16:creationId xmlns:a16="http://schemas.microsoft.com/office/drawing/2014/main" id="{08E7BAC2-261D-2198-5F1A-BCF1844CA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159354-91CE-E230-C132-B3D5F83F3E53}"/>
              </a:ext>
            </a:extLst>
          </p:cNvPr>
          <p:cNvSpPr>
            <a:spLocks noGrp="1"/>
          </p:cNvSpPr>
          <p:nvPr>
            <p:ph type="sldNum" sz="quarter" idx="12"/>
          </p:nvPr>
        </p:nvSpPr>
        <p:spPr/>
        <p:txBody>
          <a:bodyPr/>
          <a:lstStyle/>
          <a:p>
            <a:fld id="{48F36C3D-EEEE-4B79-81EE-674EAF51144B}" type="slidenum">
              <a:rPr lang="en-US" smtClean="0"/>
              <a:t>‹#›</a:t>
            </a:fld>
            <a:endParaRPr lang="en-US"/>
          </a:p>
        </p:txBody>
      </p:sp>
    </p:spTree>
    <p:extLst>
      <p:ext uri="{BB962C8B-B14F-4D97-AF65-F5344CB8AC3E}">
        <p14:creationId xmlns:p14="http://schemas.microsoft.com/office/powerpoint/2010/main" val="1522143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0017DC-D705-B772-2ABD-59D07E0C13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9D9E0D-31CA-B170-5417-A1EAE096E4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3FB9CD-5C6D-8EDA-13DC-C30486F6E8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03D568-AFF4-46BE-9E5F-FB93E45F3EF6}" type="datetimeFigureOut">
              <a:rPr lang="en-US" smtClean="0"/>
              <a:t>4/20/2023</a:t>
            </a:fld>
            <a:endParaRPr lang="en-US"/>
          </a:p>
        </p:txBody>
      </p:sp>
      <p:sp>
        <p:nvSpPr>
          <p:cNvPr id="5" name="Footer Placeholder 4">
            <a:extLst>
              <a:ext uri="{FF2B5EF4-FFF2-40B4-BE49-F238E27FC236}">
                <a16:creationId xmlns:a16="http://schemas.microsoft.com/office/drawing/2014/main" id="{261500BA-B446-8F56-0E66-B3FBA85DD2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D53B55-2745-625A-2608-CEDC5EA392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36C3D-EEEE-4B79-81EE-674EAF51144B}" type="slidenum">
              <a:rPr lang="en-US" smtClean="0"/>
              <a:t>‹#›</a:t>
            </a:fld>
            <a:endParaRPr lang="en-US"/>
          </a:p>
        </p:txBody>
      </p:sp>
    </p:spTree>
    <p:extLst>
      <p:ext uri="{BB962C8B-B14F-4D97-AF65-F5344CB8AC3E}">
        <p14:creationId xmlns:p14="http://schemas.microsoft.com/office/powerpoint/2010/main" val="2932158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g"/><Relationship Id="rId11" Type="http://schemas.openxmlformats.org/officeDocument/2006/relationships/image" Target="../media/image9.png"/><Relationship Id="rId5" Type="http://schemas.openxmlformats.org/officeDocument/2006/relationships/image" Target="../media/image3.jp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5.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4.png"/><Relationship Id="rId2" Type="http://schemas.openxmlformats.org/officeDocument/2006/relationships/notesSlide" Target="../notesSlides/notesSlide2.xml"/><Relationship Id="rId16"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4.jpg"/><Relationship Id="rId11" Type="http://schemas.openxmlformats.org/officeDocument/2006/relationships/image" Target="../media/image13.png"/><Relationship Id="rId5" Type="http://schemas.openxmlformats.org/officeDocument/2006/relationships/image" Target="../media/image3.jp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2.png"/><Relationship Id="rId9" Type="http://schemas.openxmlformats.org/officeDocument/2006/relationships/image" Target="../media/image7.jpg"/><Relationship Id="rId14"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g"/><Relationship Id="rId11" Type="http://schemas.openxmlformats.org/officeDocument/2006/relationships/image" Target="../media/image20.png"/><Relationship Id="rId5" Type="http://schemas.openxmlformats.org/officeDocument/2006/relationships/image" Target="../media/image3.jpg"/><Relationship Id="rId10" Type="http://schemas.openxmlformats.org/officeDocument/2006/relationships/image" Target="../media/image19.png"/><Relationship Id="rId4" Type="http://schemas.openxmlformats.org/officeDocument/2006/relationships/image" Target="../media/image2.pn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B19DCC09-B569-5474-2677-DDA1C5ECA407}"/>
              </a:ext>
            </a:extLst>
          </p:cNvPr>
          <p:cNvGrpSpPr/>
          <p:nvPr/>
        </p:nvGrpSpPr>
        <p:grpSpPr>
          <a:xfrm>
            <a:off x="6748243" y="92874"/>
            <a:ext cx="2914691" cy="646111"/>
            <a:chOff x="717462" y="67929"/>
            <a:chExt cx="2914691" cy="646111"/>
          </a:xfrm>
        </p:grpSpPr>
        <p:grpSp>
          <p:nvGrpSpPr>
            <p:cNvPr id="3" name="object 16">
              <a:extLst>
                <a:ext uri="{FF2B5EF4-FFF2-40B4-BE49-F238E27FC236}">
                  <a16:creationId xmlns:a16="http://schemas.microsoft.com/office/drawing/2014/main" id="{CBFBCD9D-98FC-4D4F-CC43-BC594AD4EB9F}"/>
                </a:ext>
              </a:extLst>
            </p:cNvPr>
            <p:cNvGrpSpPr/>
            <p:nvPr/>
          </p:nvGrpSpPr>
          <p:grpSpPr>
            <a:xfrm>
              <a:off x="717462" y="147620"/>
              <a:ext cx="2440940" cy="566420"/>
              <a:chOff x="491375" y="822960"/>
              <a:chExt cx="2440940" cy="566420"/>
            </a:xfrm>
          </p:grpSpPr>
          <p:pic>
            <p:nvPicPr>
              <p:cNvPr id="7" name="object 17">
                <a:extLst>
                  <a:ext uri="{FF2B5EF4-FFF2-40B4-BE49-F238E27FC236}">
                    <a16:creationId xmlns:a16="http://schemas.microsoft.com/office/drawing/2014/main" id="{69F5BC0B-1711-5136-9605-D1A043A768F4}"/>
                  </a:ext>
                </a:extLst>
              </p:cNvPr>
              <p:cNvPicPr/>
              <p:nvPr/>
            </p:nvPicPr>
            <p:blipFill>
              <a:blip r:embed="rId3" cstate="print"/>
              <a:stretch>
                <a:fillRect/>
              </a:stretch>
            </p:blipFill>
            <p:spPr>
              <a:xfrm>
                <a:off x="491375" y="822960"/>
                <a:ext cx="2433828" cy="565404"/>
              </a:xfrm>
              <a:prstGeom prst="rect">
                <a:avLst/>
              </a:prstGeom>
            </p:spPr>
          </p:pic>
          <p:pic>
            <p:nvPicPr>
              <p:cNvPr id="8" name="object 18">
                <a:extLst>
                  <a:ext uri="{FF2B5EF4-FFF2-40B4-BE49-F238E27FC236}">
                    <a16:creationId xmlns:a16="http://schemas.microsoft.com/office/drawing/2014/main" id="{9B933E9E-7956-CEBC-AA73-36F8DE507E53}"/>
                  </a:ext>
                </a:extLst>
              </p:cNvPr>
              <p:cNvPicPr/>
              <p:nvPr/>
            </p:nvPicPr>
            <p:blipFill>
              <a:blip r:embed="rId4" cstate="print"/>
              <a:stretch>
                <a:fillRect/>
              </a:stretch>
            </p:blipFill>
            <p:spPr>
              <a:xfrm>
                <a:off x="2386469" y="838200"/>
                <a:ext cx="541019" cy="544830"/>
              </a:xfrm>
              <a:prstGeom prst="rect">
                <a:avLst/>
              </a:prstGeom>
            </p:spPr>
          </p:pic>
          <p:pic>
            <p:nvPicPr>
              <p:cNvPr id="9" name="object 19">
                <a:extLst>
                  <a:ext uri="{FF2B5EF4-FFF2-40B4-BE49-F238E27FC236}">
                    <a16:creationId xmlns:a16="http://schemas.microsoft.com/office/drawing/2014/main" id="{3109DDBE-D46B-22FB-F041-238510B9D260}"/>
                  </a:ext>
                </a:extLst>
              </p:cNvPr>
              <p:cNvPicPr/>
              <p:nvPr/>
            </p:nvPicPr>
            <p:blipFill>
              <a:blip r:embed="rId5" cstate="print"/>
              <a:stretch>
                <a:fillRect/>
              </a:stretch>
            </p:blipFill>
            <p:spPr>
              <a:xfrm>
                <a:off x="491375" y="838200"/>
                <a:ext cx="1018794" cy="544830"/>
              </a:xfrm>
              <a:prstGeom prst="rect">
                <a:avLst/>
              </a:prstGeom>
            </p:spPr>
          </p:pic>
          <p:sp>
            <p:nvSpPr>
              <p:cNvPr id="10" name="object 20">
                <a:extLst>
                  <a:ext uri="{FF2B5EF4-FFF2-40B4-BE49-F238E27FC236}">
                    <a16:creationId xmlns:a16="http://schemas.microsoft.com/office/drawing/2014/main" id="{6A68789B-83B5-32CC-9A37-DF2918F79A63}"/>
                  </a:ext>
                </a:extLst>
              </p:cNvPr>
              <p:cNvSpPr/>
              <p:nvPr/>
            </p:nvSpPr>
            <p:spPr>
              <a:xfrm>
                <a:off x="1473593" y="873252"/>
                <a:ext cx="473709" cy="474345"/>
              </a:xfrm>
              <a:custGeom>
                <a:avLst/>
                <a:gdLst/>
                <a:ahLst/>
                <a:cxnLst/>
                <a:rect l="l" t="t" r="r" b="b"/>
                <a:pathLst>
                  <a:path w="473710" h="474344">
                    <a:moveTo>
                      <a:pt x="473202" y="236982"/>
                    </a:moveTo>
                    <a:lnTo>
                      <a:pt x="468396" y="189169"/>
                    </a:lnTo>
                    <a:lnTo>
                      <a:pt x="454616" y="144660"/>
                    </a:lnTo>
                    <a:lnTo>
                      <a:pt x="432817" y="104402"/>
                    </a:lnTo>
                    <a:lnTo>
                      <a:pt x="403955" y="69342"/>
                    </a:lnTo>
                    <a:lnTo>
                      <a:pt x="368985" y="40424"/>
                    </a:lnTo>
                    <a:lnTo>
                      <a:pt x="328862" y="18597"/>
                    </a:lnTo>
                    <a:lnTo>
                      <a:pt x="284543" y="4807"/>
                    </a:lnTo>
                    <a:lnTo>
                      <a:pt x="236982" y="0"/>
                    </a:lnTo>
                    <a:lnTo>
                      <a:pt x="189169" y="4807"/>
                    </a:lnTo>
                    <a:lnTo>
                      <a:pt x="144660" y="18597"/>
                    </a:lnTo>
                    <a:lnTo>
                      <a:pt x="104402" y="40424"/>
                    </a:lnTo>
                    <a:lnTo>
                      <a:pt x="69342" y="69342"/>
                    </a:lnTo>
                    <a:lnTo>
                      <a:pt x="40424" y="104402"/>
                    </a:lnTo>
                    <a:lnTo>
                      <a:pt x="18597" y="144660"/>
                    </a:lnTo>
                    <a:lnTo>
                      <a:pt x="4807" y="189169"/>
                    </a:lnTo>
                    <a:lnTo>
                      <a:pt x="0" y="236982"/>
                    </a:lnTo>
                    <a:lnTo>
                      <a:pt x="4807" y="284575"/>
                    </a:lnTo>
                    <a:lnTo>
                      <a:pt x="18597" y="328981"/>
                    </a:lnTo>
                    <a:lnTo>
                      <a:pt x="40424" y="369226"/>
                    </a:lnTo>
                    <a:lnTo>
                      <a:pt x="69342" y="404336"/>
                    </a:lnTo>
                    <a:lnTo>
                      <a:pt x="104402" y="433338"/>
                    </a:lnTo>
                    <a:lnTo>
                      <a:pt x="144660" y="455259"/>
                    </a:lnTo>
                    <a:lnTo>
                      <a:pt x="189169" y="469125"/>
                    </a:lnTo>
                    <a:lnTo>
                      <a:pt x="236982" y="473964"/>
                    </a:lnTo>
                    <a:lnTo>
                      <a:pt x="284543" y="469125"/>
                    </a:lnTo>
                    <a:lnTo>
                      <a:pt x="328862" y="455259"/>
                    </a:lnTo>
                    <a:lnTo>
                      <a:pt x="368985" y="433338"/>
                    </a:lnTo>
                    <a:lnTo>
                      <a:pt x="403955" y="404336"/>
                    </a:lnTo>
                    <a:lnTo>
                      <a:pt x="432817" y="369226"/>
                    </a:lnTo>
                    <a:lnTo>
                      <a:pt x="454616" y="328981"/>
                    </a:lnTo>
                    <a:lnTo>
                      <a:pt x="468396" y="284575"/>
                    </a:lnTo>
                    <a:lnTo>
                      <a:pt x="473202" y="236982"/>
                    </a:lnTo>
                    <a:close/>
                  </a:path>
                </a:pathLst>
              </a:custGeom>
              <a:solidFill>
                <a:srgbClr val="2971B9"/>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1" name="object 21">
                <a:extLst>
                  <a:ext uri="{FF2B5EF4-FFF2-40B4-BE49-F238E27FC236}">
                    <a16:creationId xmlns:a16="http://schemas.microsoft.com/office/drawing/2014/main" id="{A7F7B1DA-5177-C20D-C983-DEBCE1B60428}"/>
                  </a:ext>
                </a:extLst>
              </p:cNvPr>
              <p:cNvPicPr/>
              <p:nvPr/>
            </p:nvPicPr>
            <p:blipFill>
              <a:blip r:embed="rId6" cstate="print"/>
              <a:stretch>
                <a:fillRect/>
              </a:stretch>
            </p:blipFill>
            <p:spPr>
              <a:xfrm>
                <a:off x="1439303" y="838200"/>
                <a:ext cx="1014983" cy="544830"/>
              </a:xfrm>
              <a:prstGeom prst="rect">
                <a:avLst/>
              </a:prstGeom>
            </p:spPr>
          </p:pic>
          <p:pic>
            <p:nvPicPr>
              <p:cNvPr id="12" name="object 22">
                <a:extLst>
                  <a:ext uri="{FF2B5EF4-FFF2-40B4-BE49-F238E27FC236}">
                    <a16:creationId xmlns:a16="http://schemas.microsoft.com/office/drawing/2014/main" id="{839194CE-5D9C-886A-511A-39D363F873A3}"/>
                  </a:ext>
                </a:extLst>
              </p:cNvPr>
              <p:cNvPicPr/>
              <p:nvPr/>
            </p:nvPicPr>
            <p:blipFill>
              <a:blip r:embed="rId7" cstate="print"/>
              <a:stretch>
                <a:fillRect/>
              </a:stretch>
            </p:blipFill>
            <p:spPr>
              <a:xfrm>
                <a:off x="491375" y="822960"/>
                <a:ext cx="2440686" cy="566165"/>
              </a:xfrm>
              <a:prstGeom prst="rect">
                <a:avLst/>
              </a:prstGeom>
            </p:spPr>
          </p:pic>
        </p:grpSp>
        <p:sp>
          <p:nvSpPr>
            <p:cNvPr id="14" name="object 29">
              <a:extLst>
                <a:ext uri="{FF2B5EF4-FFF2-40B4-BE49-F238E27FC236}">
                  <a16:creationId xmlns:a16="http://schemas.microsoft.com/office/drawing/2014/main" id="{D097DBEB-BB43-FDDA-38AD-3B84056141CD}"/>
                </a:ext>
              </a:extLst>
            </p:cNvPr>
            <p:cNvSpPr txBox="1"/>
            <p:nvPr/>
          </p:nvSpPr>
          <p:spPr>
            <a:xfrm>
              <a:off x="896115" y="289266"/>
              <a:ext cx="127000" cy="254557"/>
            </a:xfrm>
            <a:prstGeom prst="rect">
              <a:avLst/>
            </a:prstGeom>
          </p:spPr>
          <p:txBody>
            <a:bodyPr vert="horz" wrap="square" lIns="0" tIns="15875" rIns="0" bIns="0" rtlCol="0">
              <a:spAutoFit/>
            </a:bodyPr>
            <a:lstStyle/>
            <a:p>
              <a:pPr marL="12701" marR="0" lvl="0" indent="0" algn="l" defTabSz="914400" rtl="0" eaLnBrk="1" fontAlgn="auto" latinLnBrk="0" hangingPunct="1">
                <a:lnSpc>
                  <a:spcPct val="100000"/>
                </a:lnSpc>
                <a:spcBef>
                  <a:spcPts val="125"/>
                </a:spcBef>
                <a:spcAft>
                  <a:spcPts val="0"/>
                </a:spcAft>
                <a:buClrTx/>
                <a:buSzTx/>
                <a:buFontTx/>
                <a:buNone/>
                <a:tabLst/>
                <a:defRPr/>
              </a:pPr>
              <a:r>
                <a:rPr kumimoji="0" sz="1550" b="1" i="0" u="none" strike="noStrike" kern="1200" cap="none" spc="10" normalizeH="0" baseline="0" noProof="0" dirty="0">
                  <a:ln>
                    <a:noFill/>
                  </a:ln>
                  <a:solidFill>
                    <a:prstClr val="black"/>
                  </a:solidFill>
                  <a:effectLst/>
                  <a:uLnTx/>
                  <a:uFillTx/>
                  <a:latin typeface="Calibri"/>
                  <a:ea typeface="+mn-ea"/>
                  <a:cs typeface="Calibri"/>
                </a:rPr>
                <a:t>1</a:t>
              </a:r>
              <a:endParaRPr kumimoji="0" sz="155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15" name="object 30">
              <a:extLst>
                <a:ext uri="{FF2B5EF4-FFF2-40B4-BE49-F238E27FC236}">
                  <a16:creationId xmlns:a16="http://schemas.microsoft.com/office/drawing/2014/main" id="{6E89FD3D-C78B-AD4F-EE8E-883B626C8549}"/>
                </a:ext>
              </a:extLst>
            </p:cNvPr>
            <p:cNvSpPr txBox="1"/>
            <p:nvPr/>
          </p:nvSpPr>
          <p:spPr>
            <a:xfrm>
              <a:off x="1381987" y="289265"/>
              <a:ext cx="127000" cy="254557"/>
            </a:xfrm>
            <a:prstGeom prst="rect">
              <a:avLst/>
            </a:prstGeom>
          </p:spPr>
          <p:txBody>
            <a:bodyPr vert="horz" wrap="square" lIns="0" tIns="15875" rIns="0" bIns="0" rtlCol="0">
              <a:spAutoFit/>
            </a:bodyPr>
            <a:lstStyle/>
            <a:p>
              <a:pPr marL="12701" marR="0" lvl="0" indent="0" algn="l" defTabSz="914400" rtl="0" eaLnBrk="1" fontAlgn="auto" latinLnBrk="0" hangingPunct="1">
                <a:lnSpc>
                  <a:spcPct val="100000"/>
                </a:lnSpc>
                <a:spcBef>
                  <a:spcPts val="125"/>
                </a:spcBef>
                <a:spcAft>
                  <a:spcPts val="0"/>
                </a:spcAft>
                <a:buClrTx/>
                <a:buSzTx/>
                <a:buFontTx/>
                <a:buNone/>
                <a:tabLst/>
                <a:defRPr/>
              </a:pPr>
              <a:r>
                <a:rPr kumimoji="0" sz="1550" b="1" i="0" u="none" strike="noStrike" kern="1200" cap="none" spc="10" normalizeH="0" baseline="0" noProof="0" dirty="0">
                  <a:ln>
                    <a:noFill/>
                  </a:ln>
                  <a:solidFill>
                    <a:prstClr val="black"/>
                  </a:solidFill>
                  <a:effectLst/>
                  <a:uLnTx/>
                  <a:uFillTx/>
                  <a:latin typeface="Calibri"/>
                  <a:ea typeface="+mn-ea"/>
                  <a:cs typeface="Calibri"/>
                </a:rPr>
                <a:t>2</a:t>
              </a:r>
              <a:endParaRPr kumimoji="0" sz="155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16" name="object 31">
              <a:extLst>
                <a:ext uri="{FF2B5EF4-FFF2-40B4-BE49-F238E27FC236}">
                  <a16:creationId xmlns:a16="http://schemas.microsoft.com/office/drawing/2014/main" id="{EE1D6B73-FAD6-C540-7BD5-A9D405156C3F}"/>
                </a:ext>
              </a:extLst>
            </p:cNvPr>
            <p:cNvSpPr txBox="1"/>
            <p:nvPr/>
          </p:nvSpPr>
          <p:spPr>
            <a:xfrm>
              <a:off x="1860463" y="303552"/>
              <a:ext cx="127000" cy="254557"/>
            </a:xfrm>
            <a:prstGeom prst="rect">
              <a:avLst/>
            </a:prstGeom>
          </p:spPr>
          <p:txBody>
            <a:bodyPr vert="horz" wrap="square" lIns="0" tIns="15875" rIns="0" bIns="0" rtlCol="0">
              <a:spAutoFit/>
            </a:bodyPr>
            <a:lstStyle/>
            <a:p>
              <a:pPr marL="12701" marR="0" lvl="0" indent="0" algn="l" defTabSz="914400" rtl="0" eaLnBrk="1" fontAlgn="auto" latinLnBrk="0" hangingPunct="1">
                <a:lnSpc>
                  <a:spcPct val="100000"/>
                </a:lnSpc>
                <a:spcBef>
                  <a:spcPts val="125"/>
                </a:spcBef>
                <a:spcAft>
                  <a:spcPts val="0"/>
                </a:spcAft>
                <a:buClrTx/>
                <a:buSzTx/>
                <a:buFontTx/>
                <a:buNone/>
                <a:tabLst/>
                <a:defRPr/>
              </a:pPr>
              <a:r>
                <a:rPr kumimoji="0" sz="1550" b="1" i="0" u="none" strike="noStrike" kern="1200" cap="none" spc="10" normalizeH="0" baseline="0" noProof="0" dirty="0">
                  <a:ln>
                    <a:noFill/>
                  </a:ln>
                  <a:solidFill>
                    <a:prstClr val="white"/>
                  </a:solidFill>
                  <a:effectLst/>
                  <a:uLnTx/>
                  <a:uFillTx/>
                  <a:latin typeface="Calibri"/>
                  <a:ea typeface="+mn-ea"/>
                  <a:cs typeface="Calibri"/>
                </a:rPr>
                <a:t>3</a:t>
              </a:r>
              <a:endParaRPr kumimoji="0" sz="1550" b="0" i="0" u="none" strike="noStrike" kern="1200" cap="none" spc="0" normalizeH="0" baseline="0" noProof="0" dirty="0">
                <a:ln>
                  <a:noFill/>
                </a:ln>
                <a:solidFill>
                  <a:prstClr val="white"/>
                </a:solidFill>
                <a:effectLst/>
                <a:uLnTx/>
                <a:uFillTx/>
                <a:latin typeface="Calibri"/>
                <a:ea typeface="+mn-ea"/>
                <a:cs typeface="Calibri"/>
              </a:endParaRPr>
            </a:p>
          </p:txBody>
        </p:sp>
        <p:sp>
          <p:nvSpPr>
            <p:cNvPr id="17" name="object 32">
              <a:extLst>
                <a:ext uri="{FF2B5EF4-FFF2-40B4-BE49-F238E27FC236}">
                  <a16:creationId xmlns:a16="http://schemas.microsoft.com/office/drawing/2014/main" id="{31B4FFA6-A841-B89A-79ED-A4ED107F387E}"/>
                </a:ext>
              </a:extLst>
            </p:cNvPr>
            <p:cNvSpPr txBox="1"/>
            <p:nvPr/>
          </p:nvSpPr>
          <p:spPr>
            <a:xfrm>
              <a:off x="2300522" y="296098"/>
              <a:ext cx="127000" cy="254557"/>
            </a:xfrm>
            <a:prstGeom prst="rect">
              <a:avLst/>
            </a:prstGeom>
          </p:spPr>
          <p:txBody>
            <a:bodyPr vert="horz" wrap="square" lIns="0" tIns="15875" rIns="0" bIns="0" rtlCol="0">
              <a:spAutoFit/>
            </a:bodyPr>
            <a:lstStyle/>
            <a:p>
              <a:pPr marL="12701" marR="0" lvl="0" indent="0" algn="l" defTabSz="914400" rtl="0" eaLnBrk="1" fontAlgn="auto" latinLnBrk="0" hangingPunct="1">
                <a:lnSpc>
                  <a:spcPct val="100000"/>
                </a:lnSpc>
                <a:spcBef>
                  <a:spcPts val="125"/>
                </a:spcBef>
                <a:spcAft>
                  <a:spcPts val="0"/>
                </a:spcAft>
                <a:buClrTx/>
                <a:buSzTx/>
                <a:buFontTx/>
                <a:buNone/>
                <a:tabLst/>
                <a:defRPr/>
              </a:pPr>
              <a:r>
                <a:rPr kumimoji="0" sz="1550" b="1" i="0" u="none" strike="noStrike" kern="1200" cap="none" spc="10" normalizeH="0" baseline="0" noProof="0" dirty="0">
                  <a:ln>
                    <a:noFill/>
                  </a:ln>
                  <a:solidFill>
                    <a:prstClr val="black"/>
                  </a:solidFill>
                  <a:effectLst/>
                  <a:uLnTx/>
                  <a:uFillTx/>
                  <a:latin typeface="Calibri"/>
                  <a:ea typeface="+mn-ea"/>
                  <a:cs typeface="Calibri"/>
                </a:rPr>
                <a:t>4</a:t>
              </a:r>
              <a:endParaRPr kumimoji="0" sz="155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37" name="Rectangle 36">
              <a:extLst>
                <a:ext uri="{FF2B5EF4-FFF2-40B4-BE49-F238E27FC236}">
                  <a16:creationId xmlns:a16="http://schemas.microsoft.com/office/drawing/2014/main" id="{711F7E04-6554-F75D-6F1A-B03823FB658D}"/>
                </a:ext>
              </a:extLst>
            </p:cNvPr>
            <p:cNvSpPr/>
            <p:nvPr/>
          </p:nvSpPr>
          <p:spPr>
            <a:xfrm>
              <a:off x="2627563" y="67929"/>
              <a:ext cx="1004590" cy="6385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4" name="object 6">
            <a:extLst>
              <a:ext uri="{FF2B5EF4-FFF2-40B4-BE49-F238E27FC236}">
                <a16:creationId xmlns:a16="http://schemas.microsoft.com/office/drawing/2014/main" id="{E90E51E7-D102-85B1-FF11-7FC3CD709D05}"/>
              </a:ext>
            </a:extLst>
          </p:cNvPr>
          <p:cNvSpPr/>
          <p:nvPr/>
        </p:nvSpPr>
        <p:spPr>
          <a:xfrm>
            <a:off x="1" y="0"/>
            <a:ext cx="517420" cy="6858000"/>
          </a:xfrm>
          <a:custGeom>
            <a:avLst/>
            <a:gdLst/>
            <a:ahLst/>
            <a:cxnLst/>
            <a:rect l="l" t="t" r="r" b="b"/>
            <a:pathLst>
              <a:path w="424815" h="6014720">
                <a:moveTo>
                  <a:pt x="424434" y="6014466"/>
                </a:moveTo>
                <a:lnTo>
                  <a:pt x="424434" y="0"/>
                </a:lnTo>
                <a:lnTo>
                  <a:pt x="0" y="0"/>
                </a:lnTo>
                <a:lnTo>
                  <a:pt x="0" y="6014466"/>
                </a:lnTo>
                <a:lnTo>
                  <a:pt x="424434" y="6014466"/>
                </a:lnTo>
                <a:close/>
              </a:path>
            </a:pathLst>
          </a:custGeom>
          <a:solidFill>
            <a:srgbClr val="001F5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object 7">
            <a:extLst>
              <a:ext uri="{FF2B5EF4-FFF2-40B4-BE49-F238E27FC236}">
                <a16:creationId xmlns:a16="http://schemas.microsoft.com/office/drawing/2014/main" id="{A4A9BE1D-3B15-85CE-9278-AAC5EFC8EF57}"/>
              </a:ext>
            </a:extLst>
          </p:cNvPr>
          <p:cNvSpPr txBox="1"/>
          <p:nvPr/>
        </p:nvSpPr>
        <p:spPr>
          <a:xfrm>
            <a:off x="150989" y="952397"/>
            <a:ext cx="215444" cy="4477522"/>
          </a:xfrm>
          <a:prstGeom prst="rect">
            <a:avLst/>
          </a:prstGeom>
        </p:spPr>
        <p:txBody>
          <a:bodyPr vert="vert270" wrap="square" lIns="0" tIns="3175" rIns="0" bIns="0" rtlCol="0">
            <a:spAutoFit/>
          </a:bodyPr>
          <a:lstStyle/>
          <a:p>
            <a:pPr marL="12701" marR="0" lvl="0" indent="0" algn="l" defTabSz="914400" rtl="0" eaLnBrk="1" fontAlgn="auto" latinLnBrk="0" hangingPunct="1">
              <a:lnSpc>
                <a:spcPct val="100000"/>
              </a:lnSpc>
              <a:spcBef>
                <a:spcPts val="25"/>
              </a:spcBef>
              <a:spcAft>
                <a:spcPts val="0"/>
              </a:spcAft>
              <a:buClrTx/>
              <a:buSzTx/>
              <a:buFontTx/>
              <a:buNone/>
              <a:tabLst/>
              <a:defRPr/>
            </a:pPr>
            <a:r>
              <a:rPr kumimoji="0" lang="en-US" sz="1400" b="0" i="0" u="none" strike="noStrike" kern="1200" cap="none" spc="0" normalizeH="0" baseline="0" noProof="0" dirty="0">
                <a:ln>
                  <a:noFill/>
                </a:ln>
                <a:solidFill>
                  <a:srgbClr val="D9D9D9"/>
                </a:solidFill>
                <a:effectLst/>
                <a:uLnTx/>
                <a:uFillTx/>
                <a:latin typeface="Arial MT"/>
                <a:ea typeface="+mn-ea"/>
                <a:cs typeface="Arial MT"/>
              </a:rPr>
              <a:t>European Geoscience Union General Assembly 2023</a:t>
            </a:r>
            <a:endParaRPr kumimoji="0" sz="1400" b="0" i="0" u="none" strike="noStrike" kern="1200" cap="none" spc="0" normalizeH="0" baseline="0" noProof="0" dirty="0">
              <a:ln>
                <a:noFill/>
              </a:ln>
              <a:solidFill>
                <a:prstClr val="black"/>
              </a:solidFill>
              <a:effectLst/>
              <a:uLnTx/>
              <a:uFillTx/>
              <a:latin typeface="Arial MT"/>
              <a:ea typeface="+mn-ea"/>
              <a:cs typeface="Arial MT"/>
            </a:endParaRPr>
          </a:p>
        </p:txBody>
      </p:sp>
      <p:pic>
        <p:nvPicPr>
          <p:cNvPr id="6" name="Picture 5" descr="Text, logo&#10;&#10;Description automatically generated">
            <a:extLst>
              <a:ext uri="{FF2B5EF4-FFF2-40B4-BE49-F238E27FC236}">
                <a16:creationId xmlns:a16="http://schemas.microsoft.com/office/drawing/2014/main" id="{DEA72509-DF7F-958E-35A5-22B3BAC926A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6200000">
            <a:off x="-421480" y="5900097"/>
            <a:ext cx="1409079" cy="468723"/>
          </a:xfrm>
          <a:prstGeom prst="rect">
            <a:avLst/>
          </a:prstGeom>
        </p:spPr>
      </p:pic>
      <p:sp>
        <p:nvSpPr>
          <p:cNvPr id="23" name="object 35">
            <a:extLst>
              <a:ext uri="{FF2B5EF4-FFF2-40B4-BE49-F238E27FC236}">
                <a16:creationId xmlns:a16="http://schemas.microsoft.com/office/drawing/2014/main" id="{5541EA35-BA0D-8BBF-6A37-220430E3C472}"/>
              </a:ext>
            </a:extLst>
          </p:cNvPr>
          <p:cNvSpPr txBox="1">
            <a:spLocks noGrp="1"/>
          </p:cNvSpPr>
          <p:nvPr>
            <p:ph type="title"/>
          </p:nvPr>
        </p:nvSpPr>
        <p:spPr>
          <a:xfrm>
            <a:off x="9428678" y="92874"/>
            <a:ext cx="2562737" cy="456663"/>
          </a:xfrm>
          <a:prstGeom prst="rect">
            <a:avLst/>
          </a:prstGeom>
        </p:spPr>
        <p:txBody>
          <a:bodyPr vert="horz" wrap="square" lIns="0" tIns="13335" rIns="0" bIns="0" rtlCol="0">
            <a:spAutoFit/>
          </a:bodyPr>
          <a:lstStyle/>
          <a:p>
            <a:pPr marL="12701">
              <a:spcBef>
                <a:spcPts val="105"/>
              </a:spcBef>
            </a:pPr>
            <a:r>
              <a:rPr lang="en-US" sz="3200" b="1" spc="-5" dirty="0">
                <a:solidFill>
                  <a:schemeClr val="accent1">
                    <a:lumMod val="75000"/>
                  </a:schemeClr>
                </a:solidFill>
                <a:latin typeface="Arial" panose="020B0604020202020204" pitchFamily="34" charset="0"/>
                <a:cs typeface="Arial" panose="020B0604020202020204" pitchFamily="34" charset="0"/>
              </a:rPr>
              <a:t>Results</a:t>
            </a:r>
            <a:endParaRPr sz="3200" b="1" spc="-5" dirty="0">
              <a:solidFill>
                <a:schemeClr val="accent1">
                  <a:lumMod val="75000"/>
                </a:schemeClr>
              </a:solidFill>
              <a:latin typeface="Arial" panose="020B0604020202020204" pitchFamily="34" charset="0"/>
              <a:cs typeface="Arial" panose="020B0604020202020204" pitchFamily="34" charset="0"/>
            </a:endParaRPr>
          </a:p>
        </p:txBody>
      </p:sp>
      <p:pic>
        <p:nvPicPr>
          <p:cNvPr id="24" name="object 36">
            <a:extLst>
              <a:ext uri="{FF2B5EF4-FFF2-40B4-BE49-F238E27FC236}">
                <a16:creationId xmlns:a16="http://schemas.microsoft.com/office/drawing/2014/main" id="{5E519EAD-6884-3577-7C0C-061C6F4A1100}"/>
              </a:ext>
            </a:extLst>
          </p:cNvPr>
          <p:cNvPicPr/>
          <p:nvPr/>
        </p:nvPicPr>
        <p:blipFill>
          <a:blip r:embed="rId9" cstate="print"/>
          <a:stretch>
            <a:fillRect/>
          </a:stretch>
        </p:blipFill>
        <p:spPr>
          <a:xfrm>
            <a:off x="8848547" y="140294"/>
            <a:ext cx="391668" cy="387095"/>
          </a:xfrm>
          <a:prstGeom prst="rect">
            <a:avLst/>
          </a:prstGeom>
        </p:spPr>
      </p:pic>
      <p:sp>
        <p:nvSpPr>
          <p:cNvPr id="2" name="TextBox 1">
            <a:extLst>
              <a:ext uri="{FF2B5EF4-FFF2-40B4-BE49-F238E27FC236}">
                <a16:creationId xmlns:a16="http://schemas.microsoft.com/office/drawing/2014/main" id="{FA8E7839-AB37-2052-A310-3999456126FA}"/>
              </a:ext>
            </a:extLst>
          </p:cNvPr>
          <p:cNvSpPr txBox="1"/>
          <p:nvPr/>
        </p:nvSpPr>
        <p:spPr>
          <a:xfrm>
            <a:off x="8548612" y="580425"/>
            <a:ext cx="2887009" cy="231236"/>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rPr>
              <a:t>2. Seasonality of Hs</a:t>
            </a: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cxnSp>
        <p:nvCxnSpPr>
          <p:cNvPr id="59" name="직선 연결선 18">
            <a:extLst>
              <a:ext uri="{FF2B5EF4-FFF2-40B4-BE49-F238E27FC236}">
                <a16:creationId xmlns:a16="http://schemas.microsoft.com/office/drawing/2014/main" id="{280AD722-1E60-4958-0A15-D797A6369F30}"/>
              </a:ext>
            </a:extLst>
          </p:cNvPr>
          <p:cNvCxnSpPr>
            <a:cxnSpLocks/>
          </p:cNvCxnSpPr>
          <p:nvPr/>
        </p:nvCxnSpPr>
        <p:spPr>
          <a:xfrm>
            <a:off x="6096000" y="886113"/>
            <a:ext cx="5903478" cy="0"/>
          </a:xfrm>
          <a:prstGeom prst="line">
            <a:avLst/>
          </a:prstGeom>
          <a:ln w="28575">
            <a:solidFill>
              <a:schemeClr val="tx2">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pic>
        <p:nvPicPr>
          <p:cNvPr id="25" name="Picture 24" descr="A picture containing graphical user interface&#10;&#10;Description automatically generated">
            <a:extLst>
              <a:ext uri="{FF2B5EF4-FFF2-40B4-BE49-F238E27FC236}">
                <a16:creationId xmlns:a16="http://schemas.microsoft.com/office/drawing/2014/main" id="{0B496BD3-38FB-7E24-3E96-CC47AFF5B98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68409" y="1030110"/>
            <a:ext cx="7513113" cy="1870237"/>
          </a:xfrm>
          <a:prstGeom prst="rect">
            <a:avLst/>
          </a:prstGeom>
        </p:spPr>
      </p:pic>
      <p:sp>
        <p:nvSpPr>
          <p:cNvPr id="26" name="object 11">
            <a:extLst>
              <a:ext uri="{FF2B5EF4-FFF2-40B4-BE49-F238E27FC236}">
                <a16:creationId xmlns:a16="http://schemas.microsoft.com/office/drawing/2014/main" id="{E366A40B-B7B1-0AE2-3A55-C090BCCCEFE9}"/>
              </a:ext>
            </a:extLst>
          </p:cNvPr>
          <p:cNvSpPr txBox="1"/>
          <p:nvPr/>
        </p:nvSpPr>
        <p:spPr>
          <a:xfrm>
            <a:off x="2502956" y="2966724"/>
            <a:ext cx="5388288" cy="247953"/>
          </a:xfrm>
          <a:prstGeom prst="rect">
            <a:avLst/>
          </a:prstGeom>
        </p:spPr>
        <p:txBody>
          <a:bodyPr vert="horz" wrap="square" lIns="0" tIns="14605" rIns="0" bIns="0" rtlCol="0">
            <a:spAutoFit/>
          </a:bodyPr>
          <a:lstStyle/>
          <a:p>
            <a:pPr marL="12065" marR="5080" lvl="0" indent="0" algn="l" defTabSz="914400" rtl="0" eaLnBrk="1" fontAlgn="auto" latinLnBrk="0" hangingPunct="1">
              <a:lnSpc>
                <a:spcPct val="100699"/>
              </a:lnSpc>
              <a:spcBef>
                <a:spcPts val="115"/>
              </a:spcBef>
              <a:spcAft>
                <a:spcPts val="0"/>
              </a:spcAft>
              <a:buClrTx/>
              <a:buSzTx/>
              <a:buFontTx/>
              <a:buNone/>
              <a:tabLst>
                <a:tab pos="262905" algn="l"/>
                <a:tab pos="263540" algn="l"/>
              </a:tabLst>
              <a:defRPr/>
            </a:pPr>
            <a:r>
              <a:rPr kumimoji="0" lang="en-US" sz="1550" b="1" i="0" u="none" strike="noStrike" kern="1200" cap="none" spc="5" normalizeH="0" baseline="0" noProof="0" dirty="0">
                <a:ln>
                  <a:noFill/>
                </a:ln>
                <a:solidFill>
                  <a:prstClr val="black"/>
                </a:solidFill>
                <a:effectLst/>
                <a:uLnTx/>
                <a:uFillTx/>
                <a:latin typeface="Calibri"/>
                <a:ea typeface="+mn-ea"/>
                <a:cs typeface="Calibri"/>
              </a:rPr>
              <a:t>Exhibit in-phase oscillation with a period of seasonal scale</a:t>
            </a:r>
          </a:p>
        </p:txBody>
      </p:sp>
      <p:grpSp>
        <p:nvGrpSpPr>
          <p:cNvPr id="29" name="Group 28">
            <a:extLst>
              <a:ext uri="{FF2B5EF4-FFF2-40B4-BE49-F238E27FC236}">
                <a16:creationId xmlns:a16="http://schemas.microsoft.com/office/drawing/2014/main" id="{59BF9610-0E28-EB12-AA08-F040229D8EF4}"/>
              </a:ext>
            </a:extLst>
          </p:cNvPr>
          <p:cNvGrpSpPr/>
          <p:nvPr/>
        </p:nvGrpSpPr>
        <p:grpSpPr>
          <a:xfrm>
            <a:off x="8528072" y="1014195"/>
            <a:ext cx="3199345" cy="2222848"/>
            <a:chOff x="7385147" y="1512665"/>
            <a:chExt cx="3199345" cy="2222849"/>
          </a:xfrm>
        </p:grpSpPr>
        <p:pic>
          <p:nvPicPr>
            <p:cNvPr id="30" name="Picture 29" descr="Chart, scatter chart&#10;&#10;Description automatically generated">
              <a:extLst>
                <a:ext uri="{FF2B5EF4-FFF2-40B4-BE49-F238E27FC236}">
                  <a16:creationId xmlns:a16="http://schemas.microsoft.com/office/drawing/2014/main" id="{3B74D2A8-82AD-E456-AE1A-C19E62A7763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385147" y="1534008"/>
              <a:ext cx="3167540" cy="1873652"/>
            </a:xfrm>
            <a:prstGeom prst="rect">
              <a:avLst/>
            </a:prstGeom>
          </p:spPr>
        </p:pic>
        <p:sp>
          <p:nvSpPr>
            <p:cNvPr id="31" name="object 11">
              <a:extLst>
                <a:ext uri="{FF2B5EF4-FFF2-40B4-BE49-F238E27FC236}">
                  <a16:creationId xmlns:a16="http://schemas.microsoft.com/office/drawing/2014/main" id="{164ACD58-75B7-FEAD-E14C-D9E52954DD0D}"/>
                </a:ext>
              </a:extLst>
            </p:cNvPr>
            <p:cNvSpPr txBox="1"/>
            <p:nvPr/>
          </p:nvSpPr>
          <p:spPr>
            <a:xfrm>
              <a:off x="7682136" y="3487561"/>
              <a:ext cx="2870552" cy="247953"/>
            </a:xfrm>
            <a:prstGeom prst="rect">
              <a:avLst/>
            </a:prstGeom>
          </p:spPr>
          <p:txBody>
            <a:bodyPr vert="horz" wrap="square" lIns="0" tIns="14605" rIns="0" bIns="0" rtlCol="0">
              <a:spAutoFit/>
            </a:bodyPr>
            <a:lstStyle/>
            <a:p>
              <a:pPr marL="12065" marR="5080" lvl="0" indent="0" algn="l" defTabSz="914400" rtl="0" eaLnBrk="1" fontAlgn="auto" latinLnBrk="0" hangingPunct="1">
                <a:lnSpc>
                  <a:spcPct val="100699"/>
                </a:lnSpc>
                <a:spcBef>
                  <a:spcPts val="115"/>
                </a:spcBef>
                <a:spcAft>
                  <a:spcPts val="0"/>
                </a:spcAft>
                <a:buClrTx/>
                <a:buSzTx/>
                <a:buFontTx/>
                <a:buNone/>
                <a:tabLst>
                  <a:tab pos="262905" algn="l"/>
                  <a:tab pos="263540" algn="l"/>
                </a:tabLst>
                <a:defRPr/>
              </a:pPr>
              <a:r>
                <a:rPr kumimoji="0" lang="en-US" sz="1550" b="1" i="0" u="none" strike="noStrike" kern="1200" cap="none" spc="5" normalizeH="0" baseline="0" noProof="0" dirty="0">
                  <a:ln>
                    <a:noFill/>
                  </a:ln>
                  <a:solidFill>
                    <a:prstClr val="black"/>
                  </a:solidFill>
                  <a:effectLst/>
                  <a:uLnTx/>
                  <a:uFillTx/>
                  <a:latin typeface="Calibri"/>
                  <a:ea typeface="+mn-ea"/>
                  <a:cs typeface="Calibri"/>
                </a:rPr>
                <a:t>Hs </a:t>
              </a:r>
              <a:r>
                <a:rPr kumimoji="0" lang="en-US" sz="1550" b="1" i="0" u="none" strike="noStrike" kern="1200" cap="none" spc="5" normalizeH="0" baseline="0" noProof="0" dirty="0">
                  <a:ln>
                    <a:noFill/>
                  </a:ln>
                  <a:solidFill>
                    <a:srgbClr val="FF0000"/>
                  </a:solidFill>
                  <a:effectLst/>
                  <a:uLnTx/>
                  <a:uFillTx/>
                  <a:latin typeface="Calibri"/>
                  <a:ea typeface="+mn-ea"/>
                  <a:cs typeface="Calibri"/>
                </a:rPr>
                <a:t>Higher</a:t>
              </a:r>
              <a:r>
                <a:rPr kumimoji="0" lang="en-US" sz="1550" b="1" i="0" u="none" strike="noStrike" kern="1200" cap="none" spc="5" normalizeH="0" baseline="0" noProof="0" dirty="0">
                  <a:ln>
                    <a:noFill/>
                  </a:ln>
                  <a:solidFill>
                    <a:prstClr val="black"/>
                  </a:solidFill>
                  <a:effectLst/>
                  <a:uLnTx/>
                  <a:uFillTx/>
                  <a:latin typeface="Calibri"/>
                  <a:ea typeface="+mn-ea"/>
                  <a:cs typeface="Calibri"/>
                </a:rPr>
                <a:t>, WNPMI </a:t>
              </a:r>
              <a:r>
                <a:rPr kumimoji="0" lang="en-US" sz="1550" b="1" i="0" u="none" strike="noStrike" kern="1200" cap="none" spc="5" normalizeH="0" baseline="0" noProof="0" dirty="0">
                  <a:ln>
                    <a:noFill/>
                  </a:ln>
                  <a:solidFill>
                    <a:srgbClr val="FF0000"/>
                  </a:solidFill>
                  <a:effectLst/>
                  <a:uLnTx/>
                  <a:uFillTx/>
                  <a:latin typeface="Calibri"/>
                  <a:ea typeface="+mn-ea"/>
                  <a:cs typeface="Calibri"/>
                </a:rPr>
                <a:t>negative</a:t>
              </a:r>
              <a:r>
                <a:rPr kumimoji="0" lang="en-US" sz="1550" b="1" i="0" u="none" strike="noStrike" kern="1200" cap="none" spc="5" normalizeH="0" baseline="0" noProof="0" dirty="0">
                  <a:ln>
                    <a:noFill/>
                  </a:ln>
                  <a:solidFill>
                    <a:prstClr val="black"/>
                  </a:solidFill>
                  <a:effectLst/>
                  <a:uLnTx/>
                  <a:uFillTx/>
                  <a:latin typeface="Calibri"/>
                  <a:ea typeface="+mn-ea"/>
                  <a:cs typeface="Calibri"/>
                </a:rPr>
                <a:t> phase</a:t>
              </a:r>
            </a:p>
          </p:txBody>
        </p:sp>
        <p:sp>
          <p:nvSpPr>
            <p:cNvPr id="33" name="Subtitle 2">
              <a:extLst>
                <a:ext uri="{FF2B5EF4-FFF2-40B4-BE49-F238E27FC236}">
                  <a16:creationId xmlns:a16="http://schemas.microsoft.com/office/drawing/2014/main" id="{3A10394A-780A-34E5-0753-89E3AE34ACD9}"/>
                </a:ext>
              </a:extLst>
            </p:cNvPr>
            <p:cNvSpPr txBox="1">
              <a:spLocks/>
            </p:cNvSpPr>
            <p:nvPr/>
          </p:nvSpPr>
          <p:spPr>
            <a:xfrm>
              <a:off x="9792647" y="1512665"/>
              <a:ext cx="791845" cy="24259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 = -0.45 </a:t>
              </a:r>
            </a:p>
          </p:txBody>
        </p:sp>
        <p:sp>
          <p:nvSpPr>
            <p:cNvPr id="35" name="Subtitle 2">
              <a:extLst>
                <a:ext uri="{FF2B5EF4-FFF2-40B4-BE49-F238E27FC236}">
                  <a16:creationId xmlns:a16="http://schemas.microsoft.com/office/drawing/2014/main" id="{5B8DAE3B-0822-F2A0-6C93-5D981E8BA4CE}"/>
                </a:ext>
              </a:extLst>
            </p:cNvPr>
            <p:cNvSpPr txBox="1">
              <a:spLocks/>
            </p:cNvSpPr>
            <p:nvPr/>
          </p:nvSpPr>
          <p:spPr>
            <a:xfrm>
              <a:off x="9004300" y="1512666"/>
              <a:ext cx="916839" cy="22125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p = &lt; 0.01</a:t>
              </a:r>
            </a:p>
          </p:txBody>
        </p:sp>
      </p:grpSp>
      <p:pic>
        <p:nvPicPr>
          <p:cNvPr id="38" name="Picture 37" descr="Chart, scatter chart&#10;&#10;Description automatically generated">
            <a:extLst>
              <a:ext uri="{FF2B5EF4-FFF2-40B4-BE49-F238E27FC236}">
                <a16:creationId xmlns:a16="http://schemas.microsoft.com/office/drawing/2014/main" id="{46290FD7-9415-8BED-6E03-E5530EFCBE2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636575" y="3260556"/>
            <a:ext cx="3654254" cy="2179281"/>
          </a:xfrm>
          <a:prstGeom prst="rect">
            <a:avLst/>
          </a:prstGeom>
        </p:spPr>
      </p:pic>
      <p:pic>
        <p:nvPicPr>
          <p:cNvPr id="39" name="Picture 38" descr="Chart, scatter chart&#10;&#10;Description automatically generated">
            <a:extLst>
              <a:ext uri="{FF2B5EF4-FFF2-40B4-BE49-F238E27FC236}">
                <a16:creationId xmlns:a16="http://schemas.microsoft.com/office/drawing/2014/main" id="{2F8A6482-256D-6E87-5364-9BCDB80A58AB}"/>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562157" y="3260557"/>
            <a:ext cx="3674848" cy="2191561"/>
          </a:xfrm>
          <a:prstGeom prst="rect">
            <a:avLst/>
          </a:prstGeom>
        </p:spPr>
      </p:pic>
      <p:sp>
        <p:nvSpPr>
          <p:cNvPr id="40" name="object 11">
            <a:extLst>
              <a:ext uri="{FF2B5EF4-FFF2-40B4-BE49-F238E27FC236}">
                <a16:creationId xmlns:a16="http://schemas.microsoft.com/office/drawing/2014/main" id="{8BA7C598-DC6A-13BA-8573-862794D01688}"/>
              </a:ext>
            </a:extLst>
          </p:cNvPr>
          <p:cNvSpPr txBox="1"/>
          <p:nvPr/>
        </p:nvSpPr>
        <p:spPr>
          <a:xfrm>
            <a:off x="2881789" y="5533603"/>
            <a:ext cx="4418101" cy="247953"/>
          </a:xfrm>
          <a:prstGeom prst="rect">
            <a:avLst/>
          </a:prstGeom>
        </p:spPr>
        <p:txBody>
          <a:bodyPr vert="horz" wrap="square" lIns="0" tIns="14605" rIns="0" bIns="0" rtlCol="0">
            <a:spAutoFit/>
          </a:bodyPr>
          <a:lstStyle/>
          <a:p>
            <a:pPr marL="297832" marR="5080" lvl="0" indent="-285766" algn="l" defTabSz="914400" rtl="0" eaLnBrk="1" fontAlgn="auto" latinLnBrk="0" hangingPunct="1">
              <a:lnSpc>
                <a:spcPct val="100699"/>
              </a:lnSpc>
              <a:spcBef>
                <a:spcPts val="115"/>
              </a:spcBef>
              <a:spcAft>
                <a:spcPts val="0"/>
              </a:spcAft>
              <a:buClrTx/>
              <a:buSzTx/>
              <a:buFont typeface="Arial" panose="020B0604020202020204" pitchFamily="34" charset="0"/>
              <a:buChar char="•"/>
              <a:tabLst>
                <a:tab pos="262905" algn="l"/>
                <a:tab pos="263540" algn="l"/>
              </a:tabLst>
              <a:defRPr/>
            </a:pPr>
            <a:r>
              <a:rPr kumimoji="0" lang="en-US" sz="1550" b="1" i="0" u="none" strike="noStrike" kern="1200" cap="none" spc="5" normalizeH="0" baseline="0" noProof="0" dirty="0">
                <a:ln>
                  <a:noFill/>
                </a:ln>
                <a:solidFill>
                  <a:srgbClr val="FF0000"/>
                </a:solidFill>
                <a:effectLst/>
                <a:uLnTx/>
                <a:uFillTx/>
                <a:latin typeface="Calibri"/>
                <a:ea typeface="+mn-ea"/>
                <a:cs typeface="Calibri"/>
              </a:rPr>
              <a:t>Stronger </a:t>
            </a:r>
            <a:r>
              <a:rPr kumimoji="0" lang="en-US" sz="1550" b="1" i="0" u="none" strike="noStrike" kern="1200" cap="none" spc="5" normalizeH="0" baseline="0" noProof="0" dirty="0">
                <a:ln>
                  <a:noFill/>
                </a:ln>
                <a:solidFill>
                  <a:prstClr val="black"/>
                </a:solidFill>
                <a:effectLst/>
                <a:uLnTx/>
                <a:uFillTx/>
                <a:latin typeface="Calibri"/>
                <a:ea typeface="+mn-ea"/>
                <a:cs typeface="Calibri"/>
              </a:rPr>
              <a:t>summer WNP monsoon, </a:t>
            </a:r>
            <a:r>
              <a:rPr kumimoji="0" lang="en-US" sz="1550" b="1" i="0" u="none" strike="noStrike" kern="1200" cap="none" spc="5" normalizeH="0" baseline="0" noProof="0" dirty="0">
                <a:ln>
                  <a:noFill/>
                </a:ln>
                <a:solidFill>
                  <a:srgbClr val="FF0000"/>
                </a:solidFill>
                <a:effectLst/>
                <a:uLnTx/>
                <a:uFillTx/>
                <a:latin typeface="Calibri"/>
                <a:ea typeface="+mn-ea"/>
                <a:cs typeface="Calibri"/>
              </a:rPr>
              <a:t>so do Hs</a:t>
            </a:r>
          </a:p>
        </p:txBody>
      </p:sp>
      <p:sp>
        <p:nvSpPr>
          <p:cNvPr id="41" name="object 11">
            <a:extLst>
              <a:ext uri="{FF2B5EF4-FFF2-40B4-BE49-F238E27FC236}">
                <a16:creationId xmlns:a16="http://schemas.microsoft.com/office/drawing/2014/main" id="{29410C26-E634-5220-48D3-428ECEA27567}"/>
              </a:ext>
            </a:extLst>
          </p:cNvPr>
          <p:cNvSpPr txBox="1"/>
          <p:nvPr/>
        </p:nvSpPr>
        <p:spPr>
          <a:xfrm>
            <a:off x="7017520" y="5545258"/>
            <a:ext cx="4418101" cy="247953"/>
          </a:xfrm>
          <a:prstGeom prst="rect">
            <a:avLst/>
          </a:prstGeom>
        </p:spPr>
        <p:txBody>
          <a:bodyPr vert="horz" wrap="square" lIns="0" tIns="14605" rIns="0" bIns="0" rtlCol="0">
            <a:spAutoFit/>
          </a:bodyPr>
          <a:lstStyle/>
          <a:p>
            <a:pPr marL="297832" marR="5080" lvl="0" indent="-285766" algn="l" defTabSz="914400" rtl="0" eaLnBrk="1" fontAlgn="auto" latinLnBrk="0" hangingPunct="1">
              <a:lnSpc>
                <a:spcPct val="100699"/>
              </a:lnSpc>
              <a:spcBef>
                <a:spcPts val="115"/>
              </a:spcBef>
              <a:spcAft>
                <a:spcPts val="0"/>
              </a:spcAft>
              <a:buClrTx/>
              <a:buSzTx/>
              <a:buFont typeface="Arial" panose="020B0604020202020204" pitchFamily="34" charset="0"/>
              <a:buChar char="•"/>
              <a:tabLst>
                <a:tab pos="262905" algn="l"/>
                <a:tab pos="263540" algn="l"/>
              </a:tabLst>
              <a:defRPr/>
            </a:pPr>
            <a:r>
              <a:rPr kumimoji="0" lang="en-US" sz="1550" b="1" i="0" u="none" strike="noStrike" kern="1200" cap="none" spc="5" normalizeH="0" baseline="0" noProof="0" dirty="0">
                <a:ln>
                  <a:noFill/>
                </a:ln>
                <a:solidFill>
                  <a:prstClr val="black"/>
                </a:solidFill>
                <a:effectLst/>
                <a:uLnTx/>
                <a:uFillTx/>
                <a:latin typeface="Calibri"/>
                <a:ea typeface="+mn-ea"/>
                <a:cs typeface="Calibri"/>
              </a:rPr>
              <a:t>Contrast in winter</a:t>
            </a:r>
          </a:p>
        </p:txBody>
      </p:sp>
    </p:spTree>
    <p:extLst>
      <p:ext uri="{BB962C8B-B14F-4D97-AF65-F5344CB8AC3E}">
        <p14:creationId xmlns:p14="http://schemas.microsoft.com/office/powerpoint/2010/main" val="1694516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B19DCC09-B569-5474-2677-DDA1C5ECA407}"/>
              </a:ext>
            </a:extLst>
          </p:cNvPr>
          <p:cNvGrpSpPr/>
          <p:nvPr/>
        </p:nvGrpSpPr>
        <p:grpSpPr>
          <a:xfrm>
            <a:off x="5941197" y="115328"/>
            <a:ext cx="2914691" cy="646111"/>
            <a:chOff x="717462" y="67929"/>
            <a:chExt cx="2914691" cy="646111"/>
          </a:xfrm>
        </p:grpSpPr>
        <p:grpSp>
          <p:nvGrpSpPr>
            <p:cNvPr id="3" name="object 16">
              <a:extLst>
                <a:ext uri="{FF2B5EF4-FFF2-40B4-BE49-F238E27FC236}">
                  <a16:creationId xmlns:a16="http://schemas.microsoft.com/office/drawing/2014/main" id="{CBFBCD9D-98FC-4D4F-CC43-BC594AD4EB9F}"/>
                </a:ext>
              </a:extLst>
            </p:cNvPr>
            <p:cNvGrpSpPr/>
            <p:nvPr/>
          </p:nvGrpSpPr>
          <p:grpSpPr>
            <a:xfrm>
              <a:off x="717462" y="147620"/>
              <a:ext cx="2440940" cy="566420"/>
              <a:chOff x="491375" y="822960"/>
              <a:chExt cx="2440940" cy="566420"/>
            </a:xfrm>
          </p:grpSpPr>
          <p:pic>
            <p:nvPicPr>
              <p:cNvPr id="7" name="object 17">
                <a:extLst>
                  <a:ext uri="{FF2B5EF4-FFF2-40B4-BE49-F238E27FC236}">
                    <a16:creationId xmlns:a16="http://schemas.microsoft.com/office/drawing/2014/main" id="{69F5BC0B-1711-5136-9605-D1A043A768F4}"/>
                  </a:ext>
                </a:extLst>
              </p:cNvPr>
              <p:cNvPicPr/>
              <p:nvPr/>
            </p:nvPicPr>
            <p:blipFill>
              <a:blip r:embed="rId3" cstate="print"/>
              <a:stretch>
                <a:fillRect/>
              </a:stretch>
            </p:blipFill>
            <p:spPr>
              <a:xfrm>
                <a:off x="491375" y="822960"/>
                <a:ext cx="2433828" cy="565404"/>
              </a:xfrm>
              <a:prstGeom prst="rect">
                <a:avLst/>
              </a:prstGeom>
            </p:spPr>
          </p:pic>
          <p:pic>
            <p:nvPicPr>
              <p:cNvPr id="8" name="object 18">
                <a:extLst>
                  <a:ext uri="{FF2B5EF4-FFF2-40B4-BE49-F238E27FC236}">
                    <a16:creationId xmlns:a16="http://schemas.microsoft.com/office/drawing/2014/main" id="{9B933E9E-7956-CEBC-AA73-36F8DE507E53}"/>
                  </a:ext>
                </a:extLst>
              </p:cNvPr>
              <p:cNvPicPr/>
              <p:nvPr/>
            </p:nvPicPr>
            <p:blipFill>
              <a:blip r:embed="rId4" cstate="print"/>
              <a:stretch>
                <a:fillRect/>
              </a:stretch>
            </p:blipFill>
            <p:spPr>
              <a:xfrm>
                <a:off x="2386469" y="838200"/>
                <a:ext cx="541019" cy="544830"/>
              </a:xfrm>
              <a:prstGeom prst="rect">
                <a:avLst/>
              </a:prstGeom>
            </p:spPr>
          </p:pic>
          <p:pic>
            <p:nvPicPr>
              <p:cNvPr id="9" name="object 19">
                <a:extLst>
                  <a:ext uri="{FF2B5EF4-FFF2-40B4-BE49-F238E27FC236}">
                    <a16:creationId xmlns:a16="http://schemas.microsoft.com/office/drawing/2014/main" id="{3109DDBE-D46B-22FB-F041-238510B9D260}"/>
                  </a:ext>
                </a:extLst>
              </p:cNvPr>
              <p:cNvPicPr/>
              <p:nvPr/>
            </p:nvPicPr>
            <p:blipFill>
              <a:blip r:embed="rId5" cstate="print"/>
              <a:stretch>
                <a:fillRect/>
              </a:stretch>
            </p:blipFill>
            <p:spPr>
              <a:xfrm>
                <a:off x="491375" y="838200"/>
                <a:ext cx="1018794" cy="544830"/>
              </a:xfrm>
              <a:prstGeom prst="rect">
                <a:avLst/>
              </a:prstGeom>
            </p:spPr>
          </p:pic>
          <p:sp>
            <p:nvSpPr>
              <p:cNvPr id="10" name="object 20">
                <a:extLst>
                  <a:ext uri="{FF2B5EF4-FFF2-40B4-BE49-F238E27FC236}">
                    <a16:creationId xmlns:a16="http://schemas.microsoft.com/office/drawing/2014/main" id="{6A68789B-83B5-32CC-9A37-DF2918F79A63}"/>
                  </a:ext>
                </a:extLst>
              </p:cNvPr>
              <p:cNvSpPr/>
              <p:nvPr/>
            </p:nvSpPr>
            <p:spPr>
              <a:xfrm>
                <a:off x="1473593" y="873252"/>
                <a:ext cx="473709" cy="474345"/>
              </a:xfrm>
              <a:custGeom>
                <a:avLst/>
                <a:gdLst/>
                <a:ahLst/>
                <a:cxnLst/>
                <a:rect l="l" t="t" r="r" b="b"/>
                <a:pathLst>
                  <a:path w="473710" h="474344">
                    <a:moveTo>
                      <a:pt x="473202" y="236982"/>
                    </a:moveTo>
                    <a:lnTo>
                      <a:pt x="468396" y="189169"/>
                    </a:lnTo>
                    <a:lnTo>
                      <a:pt x="454616" y="144660"/>
                    </a:lnTo>
                    <a:lnTo>
                      <a:pt x="432817" y="104402"/>
                    </a:lnTo>
                    <a:lnTo>
                      <a:pt x="403955" y="69342"/>
                    </a:lnTo>
                    <a:lnTo>
                      <a:pt x="368985" y="40424"/>
                    </a:lnTo>
                    <a:lnTo>
                      <a:pt x="328862" y="18597"/>
                    </a:lnTo>
                    <a:lnTo>
                      <a:pt x="284543" y="4807"/>
                    </a:lnTo>
                    <a:lnTo>
                      <a:pt x="236982" y="0"/>
                    </a:lnTo>
                    <a:lnTo>
                      <a:pt x="189169" y="4807"/>
                    </a:lnTo>
                    <a:lnTo>
                      <a:pt x="144660" y="18597"/>
                    </a:lnTo>
                    <a:lnTo>
                      <a:pt x="104402" y="40424"/>
                    </a:lnTo>
                    <a:lnTo>
                      <a:pt x="69342" y="69342"/>
                    </a:lnTo>
                    <a:lnTo>
                      <a:pt x="40424" y="104402"/>
                    </a:lnTo>
                    <a:lnTo>
                      <a:pt x="18597" y="144660"/>
                    </a:lnTo>
                    <a:lnTo>
                      <a:pt x="4807" y="189169"/>
                    </a:lnTo>
                    <a:lnTo>
                      <a:pt x="0" y="236982"/>
                    </a:lnTo>
                    <a:lnTo>
                      <a:pt x="4807" y="284575"/>
                    </a:lnTo>
                    <a:lnTo>
                      <a:pt x="18597" y="328981"/>
                    </a:lnTo>
                    <a:lnTo>
                      <a:pt x="40424" y="369226"/>
                    </a:lnTo>
                    <a:lnTo>
                      <a:pt x="69342" y="404336"/>
                    </a:lnTo>
                    <a:lnTo>
                      <a:pt x="104402" y="433338"/>
                    </a:lnTo>
                    <a:lnTo>
                      <a:pt x="144660" y="455259"/>
                    </a:lnTo>
                    <a:lnTo>
                      <a:pt x="189169" y="469125"/>
                    </a:lnTo>
                    <a:lnTo>
                      <a:pt x="236982" y="473964"/>
                    </a:lnTo>
                    <a:lnTo>
                      <a:pt x="284543" y="469125"/>
                    </a:lnTo>
                    <a:lnTo>
                      <a:pt x="328862" y="455259"/>
                    </a:lnTo>
                    <a:lnTo>
                      <a:pt x="368985" y="433338"/>
                    </a:lnTo>
                    <a:lnTo>
                      <a:pt x="403955" y="404336"/>
                    </a:lnTo>
                    <a:lnTo>
                      <a:pt x="432817" y="369226"/>
                    </a:lnTo>
                    <a:lnTo>
                      <a:pt x="454616" y="328981"/>
                    </a:lnTo>
                    <a:lnTo>
                      <a:pt x="468396" y="284575"/>
                    </a:lnTo>
                    <a:lnTo>
                      <a:pt x="473202" y="236982"/>
                    </a:lnTo>
                    <a:close/>
                  </a:path>
                </a:pathLst>
              </a:custGeom>
              <a:solidFill>
                <a:srgbClr val="2971B9"/>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1" name="object 21">
                <a:extLst>
                  <a:ext uri="{FF2B5EF4-FFF2-40B4-BE49-F238E27FC236}">
                    <a16:creationId xmlns:a16="http://schemas.microsoft.com/office/drawing/2014/main" id="{A7F7B1DA-5177-C20D-C983-DEBCE1B60428}"/>
                  </a:ext>
                </a:extLst>
              </p:cNvPr>
              <p:cNvPicPr/>
              <p:nvPr/>
            </p:nvPicPr>
            <p:blipFill>
              <a:blip r:embed="rId6" cstate="print"/>
              <a:stretch>
                <a:fillRect/>
              </a:stretch>
            </p:blipFill>
            <p:spPr>
              <a:xfrm>
                <a:off x="1439303" y="838200"/>
                <a:ext cx="1014983" cy="544830"/>
              </a:xfrm>
              <a:prstGeom prst="rect">
                <a:avLst/>
              </a:prstGeom>
            </p:spPr>
          </p:pic>
          <p:pic>
            <p:nvPicPr>
              <p:cNvPr id="12" name="object 22">
                <a:extLst>
                  <a:ext uri="{FF2B5EF4-FFF2-40B4-BE49-F238E27FC236}">
                    <a16:creationId xmlns:a16="http://schemas.microsoft.com/office/drawing/2014/main" id="{839194CE-5D9C-886A-511A-39D363F873A3}"/>
                  </a:ext>
                </a:extLst>
              </p:cNvPr>
              <p:cNvPicPr/>
              <p:nvPr/>
            </p:nvPicPr>
            <p:blipFill>
              <a:blip r:embed="rId7" cstate="print"/>
              <a:stretch>
                <a:fillRect/>
              </a:stretch>
            </p:blipFill>
            <p:spPr>
              <a:xfrm>
                <a:off x="491375" y="822960"/>
                <a:ext cx="2440686" cy="566165"/>
              </a:xfrm>
              <a:prstGeom prst="rect">
                <a:avLst/>
              </a:prstGeom>
            </p:spPr>
          </p:pic>
        </p:grpSp>
        <p:sp>
          <p:nvSpPr>
            <p:cNvPr id="14" name="object 29">
              <a:extLst>
                <a:ext uri="{FF2B5EF4-FFF2-40B4-BE49-F238E27FC236}">
                  <a16:creationId xmlns:a16="http://schemas.microsoft.com/office/drawing/2014/main" id="{D097DBEB-BB43-FDDA-38AD-3B84056141CD}"/>
                </a:ext>
              </a:extLst>
            </p:cNvPr>
            <p:cNvSpPr txBox="1"/>
            <p:nvPr/>
          </p:nvSpPr>
          <p:spPr>
            <a:xfrm>
              <a:off x="896115" y="289266"/>
              <a:ext cx="127000" cy="254557"/>
            </a:xfrm>
            <a:prstGeom prst="rect">
              <a:avLst/>
            </a:prstGeom>
          </p:spPr>
          <p:txBody>
            <a:bodyPr vert="horz" wrap="square" lIns="0" tIns="15875" rIns="0" bIns="0" rtlCol="0">
              <a:spAutoFit/>
            </a:bodyPr>
            <a:lstStyle/>
            <a:p>
              <a:pPr marL="12701" marR="0" lvl="0" indent="0" algn="l" defTabSz="914400" rtl="0" eaLnBrk="1" fontAlgn="auto" latinLnBrk="0" hangingPunct="1">
                <a:lnSpc>
                  <a:spcPct val="100000"/>
                </a:lnSpc>
                <a:spcBef>
                  <a:spcPts val="125"/>
                </a:spcBef>
                <a:spcAft>
                  <a:spcPts val="0"/>
                </a:spcAft>
                <a:buClrTx/>
                <a:buSzTx/>
                <a:buFontTx/>
                <a:buNone/>
                <a:tabLst/>
                <a:defRPr/>
              </a:pPr>
              <a:r>
                <a:rPr kumimoji="0" sz="1550" b="1" i="0" u="none" strike="noStrike" kern="1200" cap="none" spc="10" normalizeH="0" baseline="0" noProof="0" dirty="0">
                  <a:ln>
                    <a:noFill/>
                  </a:ln>
                  <a:solidFill>
                    <a:prstClr val="black"/>
                  </a:solidFill>
                  <a:effectLst/>
                  <a:uLnTx/>
                  <a:uFillTx/>
                  <a:latin typeface="Calibri"/>
                  <a:ea typeface="+mn-ea"/>
                  <a:cs typeface="Calibri"/>
                </a:rPr>
                <a:t>1</a:t>
              </a:r>
              <a:endParaRPr kumimoji="0" sz="155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15" name="object 30">
              <a:extLst>
                <a:ext uri="{FF2B5EF4-FFF2-40B4-BE49-F238E27FC236}">
                  <a16:creationId xmlns:a16="http://schemas.microsoft.com/office/drawing/2014/main" id="{6E89FD3D-C78B-AD4F-EE8E-883B626C8549}"/>
                </a:ext>
              </a:extLst>
            </p:cNvPr>
            <p:cNvSpPr txBox="1"/>
            <p:nvPr/>
          </p:nvSpPr>
          <p:spPr>
            <a:xfrm>
              <a:off x="1381987" y="289265"/>
              <a:ext cx="127000" cy="254557"/>
            </a:xfrm>
            <a:prstGeom prst="rect">
              <a:avLst/>
            </a:prstGeom>
          </p:spPr>
          <p:txBody>
            <a:bodyPr vert="horz" wrap="square" lIns="0" tIns="15875" rIns="0" bIns="0" rtlCol="0">
              <a:spAutoFit/>
            </a:bodyPr>
            <a:lstStyle/>
            <a:p>
              <a:pPr marL="12701" marR="0" lvl="0" indent="0" algn="l" defTabSz="914400" rtl="0" eaLnBrk="1" fontAlgn="auto" latinLnBrk="0" hangingPunct="1">
                <a:lnSpc>
                  <a:spcPct val="100000"/>
                </a:lnSpc>
                <a:spcBef>
                  <a:spcPts val="125"/>
                </a:spcBef>
                <a:spcAft>
                  <a:spcPts val="0"/>
                </a:spcAft>
                <a:buClrTx/>
                <a:buSzTx/>
                <a:buFontTx/>
                <a:buNone/>
                <a:tabLst/>
                <a:defRPr/>
              </a:pPr>
              <a:r>
                <a:rPr kumimoji="0" sz="1550" b="1" i="0" u="none" strike="noStrike" kern="1200" cap="none" spc="10" normalizeH="0" baseline="0" noProof="0" dirty="0">
                  <a:ln>
                    <a:noFill/>
                  </a:ln>
                  <a:solidFill>
                    <a:prstClr val="black"/>
                  </a:solidFill>
                  <a:effectLst/>
                  <a:uLnTx/>
                  <a:uFillTx/>
                  <a:latin typeface="Calibri"/>
                  <a:ea typeface="+mn-ea"/>
                  <a:cs typeface="Calibri"/>
                </a:rPr>
                <a:t>2</a:t>
              </a:r>
              <a:endParaRPr kumimoji="0" sz="155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16" name="object 31">
              <a:extLst>
                <a:ext uri="{FF2B5EF4-FFF2-40B4-BE49-F238E27FC236}">
                  <a16:creationId xmlns:a16="http://schemas.microsoft.com/office/drawing/2014/main" id="{EE1D6B73-FAD6-C540-7BD5-A9D405156C3F}"/>
                </a:ext>
              </a:extLst>
            </p:cNvPr>
            <p:cNvSpPr txBox="1"/>
            <p:nvPr/>
          </p:nvSpPr>
          <p:spPr>
            <a:xfrm>
              <a:off x="1860463" y="303552"/>
              <a:ext cx="127000" cy="254557"/>
            </a:xfrm>
            <a:prstGeom prst="rect">
              <a:avLst/>
            </a:prstGeom>
          </p:spPr>
          <p:txBody>
            <a:bodyPr vert="horz" wrap="square" lIns="0" tIns="15875" rIns="0" bIns="0" rtlCol="0">
              <a:spAutoFit/>
            </a:bodyPr>
            <a:lstStyle/>
            <a:p>
              <a:pPr marL="12701" marR="0" lvl="0" indent="0" algn="l" defTabSz="914400" rtl="0" eaLnBrk="1" fontAlgn="auto" latinLnBrk="0" hangingPunct="1">
                <a:lnSpc>
                  <a:spcPct val="100000"/>
                </a:lnSpc>
                <a:spcBef>
                  <a:spcPts val="125"/>
                </a:spcBef>
                <a:spcAft>
                  <a:spcPts val="0"/>
                </a:spcAft>
                <a:buClrTx/>
                <a:buSzTx/>
                <a:buFontTx/>
                <a:buNone/>
                <a:tabLst/>
                <a:defRPr/>
              </a:pPr>
              <a:r>
                <a:rPr kumimoji="0" sz="1550" b="1" i="0" u="none" strike="noStrike" kern="1200" cap="none" spc="10" normalizeH="0" baseline="0" noProof="0" dirty="0">
                  <a:ln>
                    <a:noFill/>
                  </a:ln>
                  <a:solidFill>
                    <a:prstClr val="white"/>
                  </a:solidFill>
                  <a:effectLst/>
                  <a:uLnTx/>
                  <a:uFillTx/>
                  <a:latin typeface="Calibri"/>
                  <a:ea typeface="+mn-ea"/>
                  <a:cs typeface="Calibri"/>
                </a:rPr>
                <a:t>3</a:t>
              </a:r>
              <a:endParaRPr kumimoji="0" sz="1550" b="0" i="0" u="none" strike="noStrike" kern="1200" cap="none" spc="0" normalizeH="0" baseline="0" noProof="0" dirty="0">
                <a:ln>
                  <a:noFill/>
                </a:ln>
                <a:solidFill>
                  <a:prstClr val="white"/>
                </a:solidFill>
                <a:effectLst/>
                <a:uLnTx/>
                <a:uFillTx/>
                <a:latin typeface="Calibri"/>
                <a:ea typeface="+mn-ea"/>
                <a:cs typeface="Calibri"/>
              </a:endParaRPr>
            </a:p>
          </p:txBody>
        </p:sp>
        <p:sp>
          <p:nvSpPr>
            <p:cNvPr id="17" name="object 32">
              <a:extLst>
                <a:ext uri="{FF2B5EF4-FFF2-40B4-BE49-F238E27FC236}">
                  <a16:creationId xmlns:a16="http://schemas.microsoft.com/office/drawing/2014/main" id="{31B4FFA6-A841-B89A-79ED-A4ED107F387E}"/>
                </a:ext>
              </a:extLst>
            </p:cNvPr>
            <p:cNvSpPr txBox="1"/>
            <p:nvPr/>
          </p:nvSpPr>
          <p:spPr>
            <a:xfrm>
              <a:off x="2300522" y="296098"/>
              <a:ext cx="127000" cy="254557"/>
            </a:xfrm>
            <a:prstGeom prst="rect">
              <a:avLst/>
            </a:prstGeom>
          </p:spPr>
          <p:txBody>
            <a:bodyPr vert="horz" wrap="square" lIns="0" tIns="15875" rIns="0" bIns="0" rtlCol="0">
              <a:spAutoFit/>
            </a:bodyPr>
            <a:lstStyle/>
            <a:p>
              <a:pPr marL="12701" marR="0" lvl="0" indent="0" algn="l" defTabSz="914400" rtl="0" eaLnBrk="1" fontAlgn="auto" latinLnBrk="0" hangingPunct="1">
                <a:lnSpc>
                  <a:spcPct val="100000"/>
                </a:lnSpc>
                <a:spcBef>
                  <a:spcPts val="125"/>
                </a:spcBef>
                <a:spcAft>
                  <a:spcPts val="0"/>
                </a:spcAft>
                <a:buClrTx/>
                <a:buSzTx/>
                <a:buFontTx/>
                <a:buNone/>
                <a:tabLst/>
                <a:defRPr/>
              </a:pPr>
              <a:r>
                <a:rPr kumimoji="0" sz="1550" b="1" i="0" u="none" strike="noStrike" kern="1200" cap="none" spc="10" normalizeH="0" baseline="0" noProof="0" dirty="0">
                  <a:ln>
                    <a:noFill/>
                  </a:ln>
                  <a:solidFill>
                    <a:prstClr val="black"/>
                  </a:solidFill>
                  <a:effectLst/>
                  <a:uLnTx/>
                  <a:uFillTx/>
                  <a:latin typeface="Calibri"/>
                  <a:ea typeface="+mn-ea"/>
                  <a:cs typeface="Calibri"/>
                </a:rPr>
                <a:t>4</a:t>
              </a:r>
              <a:endParaRPr kumimoji="0" sz="155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37" name="Rectangle 36">
              <a:extLst>
                <a:ext uri="{FF2B5EF4-FFF2-40B4-BE49-F238E27FC236}">
                  <a16:creationId xmlns:a16="http://schemas.microsoft.com/office/drawing/2014/main" id="{711F7E04-6554-F75D-6F1A-B03823FB658D}"/>
                </a:ext>
              </a:extLst>
            </p:cNvPr>
            <p:cNvSpPr/>
            <p:nvPr/>
          </p:nvSpPr>
          <p:spPr>
            <a:xfrm>
              <a:off x="2627563" y="67929"/>
              <a:ext cx="1004590" cy="6385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4" name="object 6">
            <a:extLst>
              <a:ext uri="{FF2B5EF4-FFF2-40B4-BE49-F238E27FC236}">
                <a16:creationId xmlns:a16="http://schemas.microsoft.com/office/drawing/2014/main" id="{E90E51E7-D102-85B1-FF11-7FC3CD709D05}"/>
              </a:ext>
            </a:extLst>
          </p:cNvPr>
          <p:cNvSpPr/>
          <p:nvPr/>
        </p:nvSpPr>
        <p:spPr>
          <a:xfrm>
            <a:off x="1" y="0"/>
            <a:ext cx="517420" cy="6858000"/>
          </a:xfrm>
          <a:custGeom>
            <a:avLst/>
            <a:gdLst/>
            <a:ahLst/>
            <a:cxnLst/>
            <a:rect l="l" t="t" r="r" b="b"/>
            <a:pathLst>
              <a:path w="424815" h="6014720">
                <a:moveTo>
                  <a:pt x="424434" y="6014466"/>
                </a:moveTo>
                <a:lnTo>
                  <a:pt x="424434" y="0"/>
                </a:lnTo>
                <a:lnTo>
                  <a:pt x="0" y="0"/>
                </a:lnTo>
                <a:lnTo>
                  <a:pt x="0" y="6014466"/>
                </a:lnTo>
                <a:lnTo>
                  <a:pt x="424434" y="6014466"/>
                </a:lnTo>
                <a:close/>
              </a:path>
            </a:pathLst>
          </a:custGeom>
          <a:solidFill>
            <a:srgbClr val="001F5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object 7">
            <a:extLst>
              <a:ext uri="{FF2B5EF4-FFF2-40B4-BE49-F238E27FC236}">
                <a16:creationId xmlns:a16="http://schemas.microsoft.com/office/drawing/2014/main" id="{A4A9BE1D-3B15-85CE-9278-AAC5EFC8EF57}"/>
              </a:ext>
            </a:extLst>
          </p:cNvPr>
          <p:cNvSpPr txBox="1"/>
          <p:nvPr/>
        </p:nvSpPr>
        <p:spPr>
          <a:xfrm>
            <a:off x="150989" y="952397"/>
            <a:ext cx="215444" cy="4477522"/>
          </a:xfrm>
          <a:prstGeom prst="rect">
            <a:avLst/>
          </a:prstGeom>
        </p:spPr>
        <p:txBody>
          <a:bodyPr vert="vert270" wrap="square" lIns="0" tIns="3175" rIns="0" bIns="0" rtlCol="0">
            <a:spAutoFit/>
          </a:bodyPr>
          <a:lstStyle/>
          <a:p>
            <a:pPr marL="12701" marR="0" lvl="0" indent="0" algn="l" defTabSz="914400" rtl="0" eaLnBrk="1" fontAlgn="auto" latinLnBrk="0" hangingPunct="1">
              <a:lnSpc>
                <a:spcPct val="100000"/>
              </a:lnSpc>
              <a:spcBef>
                <a:spcPts val="25"/>
              </a:spcBef>
              <a:spcAft>
                <a:spcPts val="0"/>
              </a:spcAft>
              <a:buClrTx/>
              <a:buSzTx/>
              <a:buFontTx/>
              <a:buNone/>
              <a:tabLst/>
              <a:defRPr/>
            </a:pPr>
            <a:r>
              <a:rPr kumimoji="0" lang="en-US" sz="1400" b="0" i="0" u="none" strike="noStrike" kern="1200" cap="none" spc="0" normalizeH="0" baseline="0" noProof="0" dirty="0">
                <a:ln>
                  <a:noFill/>
                </a:ln>
                <a:solidFill>
                  <a:srgbClr val="D9D9D9"/>
                </a:solidFill>
                <a:effectLst/>
                <a:uLnTx/>
                <a:uFillTx/>
                <a:latin typeface="Arial MT"/>
                <a:ea typeface="+mn-ea"/>
                <a:cs typeface="Arial MT"/>
              </a:rPr>
              <a:t>European Geoscience Union General Assembly 2023</a:t>
            </a:r>
            <a:endParaRPr kumimoji="0" sz="1400" b="0" i="0" u="none" strike="noStrike" kern="1200" cap="none" spc="0" normalizeH="0" baseline="0" noProof="0" dirty="0">
              <a:ln>
                <a:noFill/>
              </a:ln>
              <a:solidFill>
                <a:prstClr val="black"/>
              </a:solidFill>
              <a:effectLst/>
              <a:uLnTx/>
              <a:uFillTx/>
              <a:latin typeface="Arial MT"/>
              <a:ea typeface="+mn-ea"/>
              <a:cs typeface="Arial MT"/>
            </a:endParaRPr>
          </a:p>
        </p:txBody>
      </p:sp>
      <p:pic>
        <p:nvPicPr>
          <p:cNvPr id="6" name="Picture 5" descr="Text, logo&#10;&#10;Description automatically generated">
            <a:extLst>
              <a:ext uri="{FF2B5EF4-FFF2-40B4-BE49-F238E27FC236}">
                <a16:creationId xmlns:a16="http://schemas.microsoft.com/office/drawing/2014/main" id="{DEA72509-DF7F-958E-35A5-22B3BAC926A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6200000">
            <a:off x="-421480" y="5900097"/>
            <a:ext cx="1409079" cy="468723"/>
          </a:xfrm>
          <a:prstGeom prst="rect">
            <a:avLst/>
          </a:prstGeom>
        </p:spPr>
      </p:pic>
      <p:sp>
        <p:nvSpPr>
          <p:cNvPr id="23" name="object 35">
            <a:extLst>
              <a:ext uri="{FF2B5EF4-FFF2-40B4-BE49-F238E27FC236}">
                <a16:creationId xmlns:a16="http://schemas.microsoft.com/office/drawing/2014/main" id="{5541EA35-BA0D-8BBF-6A37-220430E3C472}"/>
              </a:ext>
            </a:extLst>
          </p:cNvPr>
          <p:cNvSpPr txBox="1">
            <a:spLocks noGrp="1"/>
          </p:cNvSpPr>
          <p:nvPr>
            <p:ph type="title"/>
          </p:nvPr>
        </p:nvSpPr>
        <p:spPr>
          <a:xfrm>
            <a:off x="10300228" y="92874"/>
            <a:ext cx="2562737" cy="456663"/>
          </a:xfrm>
          <a:prstGeom prst="rect">
            <a:avLst/>
          </a:prstGeom>
        </p:spPr>
        <p:txBody>
          <a:bodyPr vert="horz" wrap="square" lIns="0" tIns="13335" rIns="0" bIns="0" rtlCol="0">
            <a:spAutoFit/>
          </a:bodyPr>
          <a:lstStyle/>
          <a:p>
            <a:pPr marL="12701">
              <a:spcBef>
                <a:spcPts val="105"/>
              </a:spcBef>
            </a:pPr>
            <a:r>
              <a:rPr lang="en-US" sz="3200" b="1" spc="-5" dirty="0">
                <a:solidFill>
                  <a:schemeClr val="accent1">
                    <a:lumMod val="75000"/>
                  </a:schemeClr>
                </a:solidFill>
                <a:latin typeface="Arial" panose="020B0604020202020204" pitchFamily="34" charset="0"/>
                <a:cs typeface="Arial" panose="020B0604020202020204" pitchFamily="34" charset="0"/>
              </a:rPr>
              <a:t>Results</a:t>
            </a:r>
            <a:endParaRPr sz="3200" b="1" spc="-5" dirty="0">
              <a:solidFill>
                <a:schemeClr val="accent1">
                  <a:lumMod val="75000"/>
                </a:schemeClr>
              </a:solidFill>
              <a:latin typeface="Arial" panose="020B0604020202020204" pitchFamily="34" charset="0"/>
              <a:cs typeface="Arial" panose="020B0604020202020204" pitchFamily="34" charset="0"/>
            </a:endParaRPr>
          </a:p>
        </p:txBody>
      </p:sp>
      <p:pic>
        <p:nvPicPr>
          <p:cNvPr id="24" name="object 36">
            <a:extLst>
              <a:ext uri="{FF2B5EF4-FFF2-40B4-BE49-F238E27FC236}">
                <a16:creationId xmlns:a16="http://schemas.microsoft.com/office/drawing/2014/main" id="{5E519EAD-6884-3577-7C0C-061C6F4A1100}"/>
              </a:ext>
            </a:extLst>
          </p:cNvPr>
          <p:cNvPicPr/>
          <p:nvPr/>
        </p:nvPicPr>
        <p:blipFill>
          <a:blip r:embed="rId9" cstate="print"/>
          <a:stretch>
            <a:fillRect/>
          </a:stretch>
        </p:blipFill>
        <p:spPr>
          <a:xfrm>
            <a:off x="9720097" y="140294"/>
            <a:ext cx="391668" cy="387095"/>
          </a:xfrm>
          <a:prstGeom prst="rect">
            <a:avLst/>
          </a:prstGeom>
        </p:spPr>
      </p:pic>
      <p:sp>
        <p:nvSpPr>
          <p:cNvPr id="2" name="TextBox 1">
            <a:extLst>
              <a:ext uri="{FF2B5EF4-FFF2-40B4-BE49-F238E27FC236}">
                <a16:creationId xmlns:a16="http://schemas.microsoft.com/office/drawing/2014/main" id="{FA8E7839-AB37-2052-A310-3999456126FA}"/>
              </a:ext>
            </a:extLst>
          </p:cNvPr>
          <p:cNvSpPr txBox="1"/>
          <p:nvPr/>
        </p:nvSpPr>
        <p:spPr>
          <a:xfrm>
            <a:off x="8531616" y="540691"/>
            <a:ext cx="2887009" cy="231236"/>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rPr>
              <a:t>3. Interannual Hs in relation to ENSO</a:t>
            </a: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cxnSp>
        <p:nvCxnSpPr>
          <p:cNvPr id="59" name="직선 연결선 18">
            <a:extLst>
              <a:ext uri="{FF2B5EF4-FFF2-40B4-BE49-F238E27FC236}">
                <a16:creationId xmlns:a16="http://schemas.microsoft.com/office/drawing/2014/main" id="{280AD722-1E60-4958-0A15-D797A6369F30}"/>
              </a:ext>
            </a:extLst>
          </p:cNvPr>
          <p:cNvCxnSpPr>
            <a:cxnSpLocks/>
          </p:cNvCxnSpPr>
          <p:nvPr/>
        </p:nvCxnSpPr>
        <p:spPr>
          <a:xfrm>
            <a:off x="5941197" y="886113"/>
            <a:ext cx="6058281" cy="0"/>
          </a:xfrm>
          <a:prstGeom prst="line">
            <a:avLst/>
          </a:prstGeom>
          <a:ln w="28575">
            <a:solidFill>
              <a:schemeClr val="tx2">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CC6346-83A3-6DA2-75E1-FC2633A82F65}"/>
              </a:ext>
            </a:extLst>
          </p:cNvPr>
          <p:cNvSpPr txBox="1"/>
          <p:nvPr/>
        </p:nvSpPr>
        <p:spPr>
          <a:xfrm>
            <a:off x="738265" y="276718"/>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45" name="TextBox 44">
            <a:extLst>
              <a:ext uri="{FF2B5EF4-FFF2-40B4-BE49-F238E27FC236}">
                <a16:creationId xmlns:a16="http://schemas.microsoft.com/office/drawing/2014/main" id="{B968881E-BEB4-57D9-3BFC-EB72A10B7AA3}"/>
              </a:ext>
            </a:extLst>
          </p:cNvPr>
          <p:cNvSpPr txBox="1"/>
          <p:nvPr/>
        </p:nvSpPr>
        <p:spPr>
          <a:xfrm>
            <a:off x="2999655" y="288213"/>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46" name="TextBox 45">
            <a:extLst>
              <a:ext uri="{FF2B5EF4-FFF2-40B4-BE49-F238E27FC236}">
                <a16:creationId xmlns:a16="http://schemas.microsoft.com/office/drawing/2014/main" id="{FD425231-A6A7-6B0B-982E-C1D00141C463}"/>
              </a:ext>
            </a:extLst>
          </p:cNvPr>
          <p:cNvSpPr txBox="1"/>
          <p:nvPr/>
        </p:nvSpPr>
        <p:spPr>
          <a:xfrm>
            <a:off x="5208618" y="329534"/>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47" name="TextBox 46">
            <a:extLst>
              <a:ext uri="{FF2B5EF4-FFF2-40B4-BE49-F238E27FC236}">
                <a16:creationId xmlns:a16="http://schemas.microsoft.com/office/drawing/2014/main" id="{11182C98-438B-600F-E780-08174A8268BA}"/>
              </a:ext>
            </a:extLst>
          </p:cNvPr>
          <p:cNvSpPr txBox="1"/>
          <p:nvPr/>
        </p:nvSpPr>
        <p:spPr>
          <a:xfrm>
            <a:off x="738265" y="1935192"/>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49" name="TextBox 48">
            <a:extLst>
              <a:ext uri="{FF2B5EF4-FFF2-40B4-BE49-F238E27FC236}">
                <a16:creationId xmlns:a16="http://schemas.microsoft.com/office/drawing/2014/main" id="{A43EFE8B-30BC-AF4D-B5F7-66CD917256D4}"/>
              </a:ext>
            </a:extLst>
          </p:cNvPr>
          <p:cNvSpPr txBox="1"/>
          <p:nvPr/>
        </p:nvSpPr>
        <p:spPr>
          <a:xfrm>
            <a:off x="5208618" y="1965607"/>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50" name="TextBox 49">
            <a:extLst>
              <a:ext uri="{FF2B5EF4-FFF2-40B4-BE49-F238E27FC236}">
                <a16:creationId xmlns:a16="http://schemas.microsoft.com/office/drawing/2014/main" id="{C6A393E8-E1A4-7D50-7E52-9114FDA6F88C}"/>
              </a:ext>
            </a:extLst>
          </p:cNvPr>
          <p:cNvSpPr txBox="1"/>
          <p:nvPr/>
        </p:nvSpPr>
        <p:spPr>
          <a:xfrm>
            <a:off x="787731" y="3624736"/>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52" name="TextBox 51">
            <a:extLst>
              <a:ext uri="{FF2B5EF4-FFF2-40B4-BE49-F238E27FC236}">
                <a16:creationId xmlns:a16="http://schemas.microsoft.com/office/drawing/2014/main" id="{B04DD08E-98C0-84C5-2BBF-7F562C021C08}"/>
              </a:ext>
            </a:extLst>
          </p:cNvPr>
          <p:cNvSpPr txBox="1"/>
          <p:nvPr/>
        </p:nvSpPr>
        <p:spPr>
          <a:xfrm>
            <a:off x="5216757" y="3621932"/>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53" name="TextBox 52">
            <a:extLst>
              <a:ext uri="{FF2B5EF4-FFF2-40B4-BE49-F238E27FC236}">
                <a16:creationId xmlns:a16="http://schemas.microsoft.com/office/drawing/2014/main" id="{6CA327C3-E56D-22E8-D2AD-5B45271E16DB}"/>
              </a:ext>
            </a:extLst>
          </p:cNvPr>
          <p:cNvSpPr txBox="1"/>
          <p:nvPr/>
        </p:nvSpPr>
        <p:spPr>
          <a:xfrm>
            <a:off x="811677" y="5259982"/>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54" name="TextBox 53">
            <a:extLst>
              <a:ext uri="{FF2B5EF4-FFF2-40B4-BE49-F238E27FC236}">
                <a16:creationId xmlns:a16="http://schemas.microsoft.com/office/drawing/2014/main" id="{165A0FD6-6794-B3DC-4285-34C1510ADA99}"/>
              </a:ext>
            </a:extLst>
          </p:cNvPr>
          <p:cNvSpPr txBox="1"/>
          <p:nvPr/>
        </p:nvSpPr>
        <p:spPr>
          <a:xfrm>
            <a:off x="3031807" y="5259982"/>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55" name="TextBox 54">
            <a:extLst>
              <a:ext uri="{FF2B5EF4-FFF2-40B4-BE49-F238E27FC236}">
                <a16:creationId xmlns:a16="http://schemas.microsoft.com/office/drawing/2014/main" id="{EB2E532B-F902-6334-B0A6-72BA33119CC8}"/>
              </a:ext>
            </a:extLst>
          </p:cNvPr>
          <p:cNvSpPr txBox="1"/>
          <p:nvPr/>
        </p:nvSpPr>
        <p:spPr>
          <a:xfrm>
            <a:off x="5255336" y="5259982"/>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pic>
        <p:nvPicPr>
          <p:cNvPr id="21" name="Picture 20" descr="Chart&#10;&#10;Description automatically generated">
            <a:extLst>
              <a:ext uri="{FF2B5EF4-FFF2-40B4-BE49-F238E27FC236}">
                <a16:creationId xmlns:a16="http://schemas.microsoft.com/office/drawing/2014/main" id="{1E8FB332-D14E-7293-74C3-2B057232EC5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31120" y="975773"/>
            <a:ext cx="5476288" cy="1897870"/>
          </a:xfrm>
          <a:prstGeom prst="rect">
            <a:avLst/>
          </a:prstGeom>
        </p:spPr>
      </p:pic>
      <p:sp>
        <p:nvSpPr>
          <p:cNvPr id="22" name="object 11">
            <a:extLst>
              <a:ext uri="{FF2B5EF4-FFF2-40B4-BE49-F238E27FC236}">
                <a16:creationId xmlns:a16="http://schemas.microsoft.com/office/drawing/2014/main" id="{E17CE43C-6FA9-F531-4F0F-262ED1FE29BD}"/>
              </a:ext>
            </a:extLst>
          </p:cNvPr>
          <p:cNvSpPr txBox="1"/>
          <p:nvPr/>
        </p:nvSpPr>
        <p:spPr>
          <a:xfrm>
            <a:off x="7326651" y="1739742"/>
            <a:ext cx="3556625" cy="247953"/>
          </a:xfrm>
          <a:prstGeom prst="rect">
            <a:avLst/>
          </a:prstGeom>
        </p:spPr>
        <p:txBody>
          <a:bodyPr vert="horz" wrap="square" lIns="0" tIns="14605" rIns="0" bIns="0" rtlCol="0">
            <a:noAutofit/>
          </a:bodyPr>
          <a:lstStyle/>
          <a:p>
            <a:pPr marL="182890" marR="5080" lvl="0" indent="-285766" algn="l" defTabSz="914400" rtl="0" eaLnBrk="1" fontAlgn="auto" latinLnBrk="0" hangingPunct="1">
              <a:lnSpc>
                <a:spcPct val="100699"/>
              </a:lnSpc>
              <a:spcBef>
                <a:spcPts val="115"/>
              </a:spcBef>
              <a:spcAft>
                <a:spcPts val="0"/>
              </a:spcAft>
              <a:buClrTx/>
              <a:buSzTx/>
              <a:buFont typeface="Arial" panose="020B0604020202020204" pitchFamily="34" charset="0"/>
              <a:buChar char="•"/>
              <a:tabLst>
                <a:tab pos="262905" algn="l"/>
                <a:tab pos="263540" algn="l"/>
              </a:tabLst>
              <a:defRPr/>
            </a:pPr>
            <a:r>
              <a:rPr kumimoji="0" lang="en-US" sz="1550" b="1" i="0" u="none" strike="noStrike" kern="1200" cap="none" spc="5" normalizeH="0" baseline="0" noProof="0" dirty="0">
                <a:ln>
                  <a:noFill/>
                </a:ln>
                <a:solidFill>
                  <a:srgbClr val="FF0000"/>
                </a:solidFill>
                <a:effectLst/>
                <a:uLnTx/>
                <a:uFillTx/>
                <a:latin typeface="Calibri"/>
                <a:ea typeface="+mn-ea"/>
                <a:cs typeface="Calibri"/>
              </a:rPr>
              <a:t>Hs Changes </a:t>
            </a:r>
            <a:r>
              <a:rPr kumimoji="0" lang="en-US" sz="1550" b="1" i="0" u="none" strike="noStrike" kern="1200" cap="none" spc="5" normalizeH="0" baseline="0" noProof="0" dirty="0">
                <a:ln>
                  <a:noFill/>
                </a:ln>
                <a:solidFill>
                  <a:prstClr val="black"/>
                </a:solidFill>
                <a:effectLst/>
                <a:uLnTx/>
                <a:uFillTx/>
                <a:latin typeface="Calibri"/>
                <a:ea typeface="+mn-ea"/>
                <a:cs typeface="Calibri"/>
              </a:rPr>
              <a:t>correspond to </a:t>
            </a:r>
            <a:r>
              <a:rPr kumimoji="0" lang="en-US" sz="1550" b="1" i="0" u="none" strike="noStrike" kern="1200" cap="none" spc="5" normalizeH="0" baseline="0" noProof="0" dirty="0">
                <a:ln>
                  <a:noFill/>
                </a:ln>
                <a:solidFill>
                  <a:srgbClr val="FF0000"/>
                </a:solidFill>
                <a:effectLst/>
                <a:uLnTx/>
                <a:uFillTx/>
                <a:latin typeface="Calibri"/>
                <a:ea typeface="+mn-ea"/>
                <a:cs typeface="Calibri"/>
              </a:rPr>
              <a:t>ENSO events</a:t>
            </a:r>
          </a:p>
        </p:txBody>
      </p:sp>
      <p:grpSp>
        <p:nvGrpSpPr>
          <p:cNvPr id="27" name="Group 26">
            <a:extLst>
              <a:ext uri="{FF2B5EF4-FFF2-40B4-BE49-F238E27FC236}">
                <a16:creationId xmlns:a16="http://schemas.microsoft.com/office/drawing/2014/main" id="{D8B0F241-7AA8-DB6D-A222-5F8477E3990B}"/>
              </a:ext>
            </a:extLst>
          </p:cNvPr>
          <p:cNvGrpSpPr/>
          <p:nvPr/>
        </p:nvGrpSpPr>
        <p:grpSpPr>
          <a:xfrm>
            <a:off x="591451" y="3011023"/>
            <a:ext cx="8178960" cy="3753309"/>
            <a:chOff x="187431" y="3511092"/>
            <a:chExt cx="8178960" cy="3753309"/>
          </a:xfrm>
        </p:grpSpPr>
        <p:pic>
          <p:nvPicPr>
            <p:cNvPr id="28" name="Picture 27" descr="Chart, box and whisker chart&#10;&#10;Description automatically generated">
              <a:extLst>
                <a:ext uri="{FF2B5EF4-FFF2-40B4-BE49-F238E27FC236}">
                  <a16:creationId xmlns:a16="http://schemas.microsoft.com/office/drawing/2014/main" id="{55E83014-E14E-0127-0C64-C3C73626737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27100" y="3511452"/>
              <a:ext cx="2397325" cy="1806925"/>
            </a:xfrm>
            <a:prstGeom prst="rect">
              <a:avLst/>
            </a:prstGeom>
          </p:spPr>
        </p:pic>
        <p:pic>
          <p:nvPicPr>
            <p:cNvPr id="32" name="Picture 31" descr="Chart, box and whisker chart&#10;&#10;Description automatically generated">
              <a:extLst>
                <a:ext uri="{FF2B5EF4-FFF2-40B4-BE49-F238E27FC236}">
                  <a16:creationId xmlns:a16="http://schemas.microsoft.com/office/drawing/2014/main" id="{94BF8186-6317-588B-A68B-E290A10ED37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400552" y="3516351"/>
              <a:ext cx="2397326" cy="1806926"/>
            </a:xfrm>
            <a:prstGeom prst="rect">
              <a:avLst/>
            </a:prstGeom>
          </p:spPr>
        </p:pic>
        <p:pic>
          <p:nvPicPr>
            <p:cNvPr id="34" name="Picture 33" descr="Chart, box and whisker chart&#10;&#10;Description automatically generated">
              <a:extLst>
                <a:ext uri="{FF2B5EF4-FFF2-40B4-BE49-F238E27FC236}">
                  <a16:creationId xmlns:a16="http://schemas.microsoft.com/office/drawing/2014/main" id="{AA4CB34E-EC6B-AA52-95DB-590B56B2BA7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922266" y="3511092"/>
              <a:ext cx="2433894" cy="1834489"/>
            </a:xfrm>
            <a:prstGeom prst="rect">
              <a:avLst/>
            </a:prstGeom>
          </p:spPr>
        </p:pic>
        <p:pic>
          <p:nvPicPr>
            <p:cNvPr id="36" name="Picture 35" descr="Chart, box and whisker chart&#10;&#10;Description automatically generated">
              <a:extLst>
                <a:ext uri="{FF2B5EF4-FFF2-40B4-BE49-F238E27FC236}">
                  <a16:creationId xmlns:a16="http://schemas.microsoft.com/office/drawing/2014/main" id="{40C0DB7B-76C6-516D-ECE1-B92ED193C3AF}"/>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37332" y="5427373"/>
              <a:ext cx="2405853" cy="1813353"/>
            </a:xfrm>
            <a:prstGeom prst="rect">
              <a:avLst/>
            </a:prstGeom>
          </p:spPr>
        </p:pic>
        <p:pic>
          <p:nvPicPr>
            <p:cNvPr id="42" name="Picture 41" descr="Chart, box and whisker chart&#10;&#10;Description automatically generated">
              <a:extLst>
                <a:ext uri="{FF2B5EF4-FFF2-40B4-BE49-F238E27FC236}">
                  <a16:creationId xmlns:a16="http://schemas.microsoft.com/office/drawing/2014/main" id="{FBB27669-48A8-B10D-9888-26BEF6E7ADB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405999" y="5420065"/>
              <a:ext cx="2443258" cy="1841546"/>
            </a:xfrm>
            <a:prstGeom prst="rect">
              <a:avLst/>
            </a:prstGeom>
          </p:spPr>
        </p:pic>
        <p:pic>
          <p:nvPicPr>
            <p:cNvPr id="43" name="Picture 42" descr="Chart, box and whisker chart&#10;&#10;Description automatically generated">
              <a:extLst>
                <a:ext uri="{FF2B5EF4-FFF2-40B4-BE49-F238E27FC236}">
                  <a16:creationId xmlns:a16="http://schemas.microsoft.com/office/drawing/2014/main" id="{84FABDBF-F415-4B08-F4C1-128846BD2B28}"/>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929127" y="5427373"/>
              <a:ext cx="2437264" cy="1837028"/>
            </a:xfrm>
            <a:prstGeom prst="rect">
              <a:avLst/>
            </a:prstGeom>
          </p:spPr>
        </p:pic>
        <p:sp>
          <p:nvSpPr>
            <p:cNvPr id="48" name="TextBox 47">
              <a:extLst>
                <a:ext uri="{FF2B5EF4-FFF2-40B4-BE49-F238E27FC236}">
                  <a16:creationId xmlns:a16="http://schemas.microsoft.com/office/drawing/2014/main" id="{0EDA6FE4-C287-A090-5098-E67CE36618C5}"/>
                </a:ext>
              </a:extLst>
            </p:cNvPr>
            <p:cNvSpPr txBox="1"/>
            <p:nvPr/>
          </p:nvSpPr>
          <p:spPr>
            <a:xfrm>
              <a:off x="187431" y="4331441"/>
              <a:ext cx="791845" cy="137817"/>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rPr>
                <a:t>JJA</a:t>
              </a:r>
              <a:endParaRPr kumimoji="0" lang="ko-KR" altLang="en-US" sz="12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51" name="TextBox 50">
              <a:extLst>
                <a:ext uri="{FF2B5EF4-FFF2-40B4-BE49-F238E27FC236}">
                  <a16:creationId xmlns:a16="http://schemas.microsoft.com/office/drawing/2014/main" id="{D561E3EC-627E-BBCE-83E5-5851F2D7AA36}"/>
                </a:ext>
              </a:extLst>
            </p:cNvPr>
            <p:cNvSpPr txBox="1"/>
            <p:nvPr/>
          </p:nvSpPr>
          <p:spPr>
            <a:xfrm>
              <a:off x="213810" y="6196232"/>
              <a:ext cx="791845" cy="137817"/>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rPr>
                <a:t>DJF</a:t>
              </a:r>
              <a:endParaRPr kumimoji="0" lang="ko-KR" altLang="en-US" sz="12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57" name="TextBox 56">
              <a:extLst>
                <a:ext uri="{FF2B5EF4-FFF2-40B4-BE49-F238E27FC236}">
                  <a16:creationId xmlns:a16="http://schemas.microsoft.com/office/drawing/2014/main" id="{C5C38443-753D-5804-6D08-4A0C1F19CA31}"/>
                </a:ext>
              </a:extLst>
            </p:cNvPr>
            <p:cNvSpPr txBox="1"/>
            <p:nvPr/>
          </p:nvSpPr>
          <p:spPr>
            <a:xfrm>
              <a:off x="1155904" y="3570224"/>
              <a:ext cx="403854" cy="147294"/>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rPr>
                <a:t>ES</a:t>
              </a:r>
              <a:endParaRPr kumimoji="0" lang="ko-KR" altLang="en-US" sz="12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58" name="TextBox 57">
              <a:extLst>
                <a:ext uri="{FF2B5EF4-FFF2-40B4-BE49-F238E27FC236}">
                  <a16:creationId xmlns:a16="http://schemas.microsoft.com/office/drawing/2014/main" id="{8D5637A4-F528-7D74-C1C1-3644A6958040}"/>
                </a:ext>
              </a:extLst>
            </p:cNvPr>
            <p:cNvSpPr txBox="1"/>
            <p:nvPr/>
          </p:nvSpPr>
          <p:spPr>
            <a:xfrm>
              <a:off x="1159994" y="5493553"/>
              <a:ext cx="403854" cy="147294"/>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rPr>
                <a:t>ES</a:t>
              </a:r>
              <a:endParaRPr kumimoji="0" lang="ko-KR" altLang="en-US" sz="12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63" name="TextBox 62">
              <a:extLst>
                <a:ext uri="{FF2B5EF4-FFF2-40B4-BE49-F238E27FC236}">
                  <a16:creationId xmlns:a16="http://schemas.microsoft.com/office/drawing/2014/main" id="{003D8555-7B7C-C265-154F-4CB3ED1961C2}"/>
                </a:ext>
              </a:extLst>
            </p:cNvPr>
            <p:cNvSpPr txBox="1"/>
            <p:nvPr/>
          </p:nvSpPr>
          <p:spPr>
            <a:xfrm>
              <a:off x="3623380" y="3589839"/>
              <a:ext cx="403854" cy="147294"/>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rPr>
                <a:t>YS</a:t>
              </a:r>
              <a:endParaRPr kumimoji="0" lang="ko-KR" altLang="en-US" sz="12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64" name="TextBox 63">
              <a:extLst>
                <a:ext uri="{FF2B5EF4-FFF2-40B4-BE49-F238E27FC236}">
                  <a16:creationId xmlns:a16="http://schemas.microsoft.com/office/drawing/2014/main" id="{C9F5EC45-BD2C-2D42-ACA2-B7B08D61C417}"/>
                </a:ext>
              </a:extLst>
            </p:cNvPr>
            <p:cNvSpPr txBox="1"/>
            <p:nvPr/>
          </p:nvSpPr>
          <p:spPr>
            <a:xfrm>
              <a:off x="3652372" y="5493553"/>
              <a:ext cx="403854" cy="147294"/>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rPr>
                <a:t>YS</a:t>
              </a:r>
              <a:endParaRPr kumimoji="0" lang="ko-KR" altLang="en-US" sz="12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65" name="TextBox 64">
              <a:extLst>
                <a:ext uri="{FF2B5EF4-FFF2-40B4-BE49-F238E27FC236}">
                  <a16:creationId xmlns:a16="http://schemas.microsoft.com/office/drawing/2014/main" id="{8224AE5C-DE2C-AAE0-6421-40F81F64452A}"/>
                </a:ext>
              </a:extLst>
            </p:cNvPr>
            <p:cNvSpPr txBox="1"/>
            <p:nvPr/>
          </p:nvSpPr>
          <p:spPr>
            <a:xfrm>
              <a:off x="6221221" y="3577605"/>
              <a:ext cx="403854" cy="147294"/>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rPr>
                <a:t>ECS</a:t>
              </a:r>
              <a:endParaRPr kumimoji="0" lang="ko-KR" altLang="en-US" sz="12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66" name="TextBox 65">
              <a:extLst>
                <a:ext uri="{FF2B5EF4-FFF2-40B4-BE49-F238E27FC236}">
                  <a16:creationId xmlns:a16="http://schemas.microsoft.com/office/drawing/2014/main" id="{3BC5045E-33B9-35CF-E22C-DF677737B85D}"/>
                </a:ext>
              </a:extLst>
            </p:cNvPr>
            <p:cNvSpPr txBox="1"/>
            <p:nvPr/>
          </p:nvSpPr>
          <p:spPr>
            <a:xfrm>
              <a:off x="6232984" y="5493553"/>
              <a:ext cx="403854" cy="147294"/>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rPr>
                <a:t>ECS</a:t>
              </a:r>
              <a:endParaRPr kumimoji="0" lang="ko-KR" altLang="en-US" sz="12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grpSp>
      <p:sp>
        <p:nvSpPr>
          <p:cNvPr id="67" name="TextBox 66">
            <a:extLst>
              <a:ext uri="{FF2B5EF4-FFF2-40B4-BE49-F238E27FC236}">
                <a16:creationId xmlns:a16="http://schemas.microsoft.com/office/drawing/2014/main" id="{227E8ED7-7D62-1954-494D-DBF5832FBDBD}"/>
              </a:ext>
            </a:extLst>
          </p:cNvPr>
          <p:cNvSpPr txBox="1"/>
          <p:nvPr/>
        </p:nvSpPr>
        <p:spPr>
          <a:xfrm>
            <a:off x="9064037" y="3831372"/>
            <a:ext cx="2156174" cy="461665"/>
          </a:xfrm>
          <a:prstGeom prst="rect">
            <a:avLst/>
          </a:prstGeom>
          <a:noFill/>
        </p:spPr>
        <p:txBody>
          <a:bodyPr wrap="square">
            <a:spAutoFit/>
          </a:bodyPr>
          <a:lstStyle/>
          <a:p>
            <a:pPr marL="171460" marR="0" lvl="0" indent="-17146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prstClr val="black"/>
                </a:solidFill>
                <a:effectLst/>
                <a:uLnTx/>
                <a:uFillTx/>
                <a:latin typeface="Calibri Light" panose="020F0302020204030204"/>
                <a:ea typeface="+mn-ea"/>
                <a:cs typeface="+mn-cs"/>
              </a:rPr>
              <a:t>El Nino increased Hs in summer</a:t>
            </a:r>
          </a:p>
        </p:txBody>
      </p:sp>
      <p:sp>
        <p:nvSpPr>
          <p:cNvPr id="68" name="TextBox 67">
            <a:extLst>
              <a:ext uri="{FF2B5EF4-FFF2-40B4-BE49-F238E27FC236}">
                <a16:creationId xmlns:a16="http://schemas.microsoft.com/office/drawing/2014/main" id="{F20433CF-0707-3964-963C-E7046449EB8E}"/>
              </a:ext>
            </a:extLst>
          </p:cNvPr>
          <p:cNvSpPr txBox="1"/>
          <p:nvPr/>
        </p:nvSpPr>
        <p:spPr>
          <a:xfrm>
            <a:off x="9042701" y="4318656"/>
            <a:ext cx="2156174" cy="461665"/>
          </a:xfrm>
          <a:prstGeom prst="rect">
            <a:avLst/>
          </a:prstGeom>
          <a:noFill/>
        </p:spPr>
        <p:txBody>
          <a:bodyPr wrap="square">
            <a:spAutoFit/>
          </a:bodyPr>
          <a:lstStyle/>
          <a:p>
            <a:pPr marL="171460" marR="0" lvl="0" indent="-17146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prstClr val="black"/>
                </a:solidFill>
                <a:effectLst/>
                <a:uLnTx/>
                <a:uFillTx/>
                <a:latin typeface="Calibri Light" panose="020F0302020204030204"/>
                <a:ea typeface="+mn-ea"/>
                <a:cs typeface="+mn-cs"/>
              </a:rPr>
              <a:t>Hs tend to be higher in winter La Nina</a:t>
            </a:r>
          </a:p>
        </p:txBody>
      </p:sp>
      <p:sp>
        <p:nvSpPr>
          <p:cNvPr id="69" name="TextBox 68">
            <a:extLst>
              <a:ext uri="{FF2B5EF4-FFF2-40B4-BE49-F238E27FC236}">
                <a16:creationId xmlns:a16="http://schemas.microsoft.com/office/drawing/2014/main" id="{8194336B-7C3C-7B90-1A7B-4A0ADEEAE80F}"/>
              </a:ext>
            </a:extLst>
          </p:cNvPr>
          <p:cNvSpPr txBox="1"/>
          <p:nvPr/>
        </p:nvSpPr>
        <p:spPr>
          <a:xfrm>
            <a:off x="9051892" y="4823425"/>
            <a:ext cx="2156174" cy="646331"/>
          </a:xfrm>
          <a:prstGeom prst="rect">
            <a:avLst/>
          </a:prstGeom>
          <a:noFill/>
        </p:spPr>
        <p:txBody>
          <a:bodyPr wrap="square">
            <a:spAutoFit/>
          </a:bodyPr>
          <a:lstStyle/>
          <a:p>
            <a:pPr marL="171460" marR="0" lvl="0" indent="-17146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prstClr val="black"/>
                </a:solidFill>
                <a:effectLst/>
                <a:uLnTx/>
                <a:uFillTx/>
                <a:latin typeface="Calibri Light" panose="020F0302020204030204"/>
                <a:ea typeface="+mn-ea"/>
                <a:cs typeface="+mn-cs"/>
              </a:rPr>
              <a:t>Hs YS is not significantly different during ENSO events</a:t>
            </a:r>
          </a:p>
        </p:txBody>
      </p:sp>
    </p:spTree>
    <p:extLst>
      <p:ext uri="{BB962C8B-B14F-4D97-AF65-F5344CB8AC3E}">
        <p14:creationId xmlns:p14="http://schemas.microsoft.com/office/powerpoint/2010/main" val="3755783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B19DCC09-B569-5474-2677-DDA1C5ECA407}"/>
              </a:ext>
            </a:extLst>
          </p:cNvPr>
          <p:cNvGrpSpPr/>
          <p:nvPr/>
        </p:nvGrpSpPr>
        <p:grpSpPr>
          <a:xfrm>
            <a:off x="5941197" y="115328"/>
            <a:ext cx="2914691" cy="646111"/>
            <a:chOff x="717462" y="67929"/>
            <a:chExt cx="2914691" cy="646111"/>
          </a:xfrm>
        </p:grpSpPr>
        <p:grpSp>
          <p:nvGrpSpPr>
            <p:cNvPr id="3" name="object 16">
              <a:extLst>
                <a:ext uri="{FF2B5EF4-FFF2-40B4-BE49-F238E27FC236}">
                  <a16:creationId xmlns:a16="http://schemas.microsoft.com/office/drawing/2014/main" id="{CBFBCD9D-98FC-4D4F-CC43-BC594AD4EB9F}"/>
                </a:ext>
              </a:extLst>
            </p:cNvPr>
            <p:cNvGrpSpPr/>
            <p:nvPr/>
          </p:nvGrpSpPr>
          <p:grpSpPr>
            <a:xfrm>
              <a:off x="717462" y="147620"/>
              <a:ext cx="2440940" cy="566420"/>
              <a:chOff x="491375" y="822960"/>
              <a:chExt cx="2440940" cy="566420"/>
            </a:xfrm>
          </p:grpSpPr>
          <p:pic>
            <p:nvPicPr>
              <p:cNvPr id="7" name="object 17">
                <a:extLst>
                  <a:ext uri="{FF2B5EF4-FFF2-40B4-BE49-F238E27FC236}">
                    <a16:creationId xmlns:a16="http://schemas.microsoft.com/office/drawing/2014/main" id="{69F5BC0B-1711-5136-9605-D1A043A768F4}"/>
                  </a:ext>
                </a:extLst>
              </p:cNvPr>
              <p:cNvPicPr/>
              <p:nvPr/>
            </p:nvPicPr>
            <p:blipFill>
              <a:blip r:embed="rId3" cstate="print"/>
              <a:stretch>
                <a:fillRect/>
              </a:stretch>
            </p:blipFill>
            <p:spPr>
              <a:xfrm>
                <a:off x="491375" y="822960"/>
                <a:ext cx="2433828" cy="565404"/>
              </a:xfrm>
              <a:prstGeom prst="rect">
                <a:avLst/>
              </a:prstGeom>
            </p:spPr>
          </p:pic>
          <p:pic>
            <p:nvPicPr>
              <p:cNvPr id="8" name="object 18">
                <a:extLst>
                  <a:ext uri="{FF2B5EF4-FFF2-40B4-BE49-F238E27FC236}">
                    <a16:creationId xmlns:a16="http://schemas.microsoft.com/office/drawing/2014/main" id="{9B933E9E-7956-CEBC-AA73-36F8DE507E53}"/>
                  </a:ext>
                </a:extLst>
              </p:cNvPr>
              <p:cNvPicPr/>
              <p:nvPr/>
            </p:nvPicPr>
            <p:blipFill>
              <a:blip r:embed="rId4" cstate="print"/>
              <a:stretch>
                <a:fillRect/>
              </a:stretch>
            </p:blipFill>
            <p:spPr>
              <a:xfrm>
                <a:off x="2386469" y="838200"/>
                <a:ext cx="541019" cy="544830"/>
              </a:xfrm>
              <a:prstGeom prst="rect">
                <a:avLst/>
              </a:prstGeom>
            </p:spPr>
          </p:pic>
          <p:pic>
            <p:nvPicPr>
              <p:cNvPr id="9" name="object 19">
                <a:extLst>
                  <a:ext uri="{FF2B5EF4-FFF2-40B4-BE49-F238E27FC236}">
                    <a16:creationId xmlns:a16="http://schemas.microsoft.com/office/drawing/2014/main" id="{3109DDBE-D46B-22FB-F041-238510B9D260}"/>
                  </a:ext>
                </a:extLst>
              </p:cNvPr>
              <p:cNvPicPr/>
              <p:nvPr/>
            </p:nvPicPr>
            <p:blipFill>
              <a:blip r:embed="rId5" cstate="print"/>
              <a:stretch>
                <a:fillRect/>
              </a:stretch>
            </p:blipFill>
            <p:spPr>
              <a:xfrm>
                <a:off x="491375" y="838200"/>
                <a:ext cx="1018794" cy="544830"/>
              </a:xfrm>
              <a:prstGeom prst="rect">
                <a:avLst/>
              </a:prstGeom>
            </p:spPr>
          </p:pic>
          <p:sp>
            <p:nvSpPr>
              <p:cNvPr id="10" name="object 20">
                <a:extLst>
                  <a:ext uri="{FF2B5EF4-FFF2-40B4-BE49-F238E27FC236}">
                    <a16:creationId xmlns:a16="http://schemas.microsoft.com/office/drawing/2014/main" id="{6A68789B-83B5-32CC-9A37-DF2918F79A63}"/>
                  </a:ext>
                </a:extLst>
              </p:cNvPr>
              <p:cNvSpPr/>
              <p:nvPr/>
            </p:nvSpPr>
            <p:spPr>
              <a:xfrm>
                <a:off x="1473593" y="873252"/>
                <a:ext cx="473709" cy="474345"/>
              </a:xfrm>
              <a:custGeom>
                <a:avLst/>
                <a:gdLst/>
                <a:ahLst/>
                <a:cxnLst/>
                <a:rect l="l" t="t" r="r" b="b"/>
                <a:pathLst>
                  <a:path w="473710" h="474344">
                    <a:moveTo>
                      <a:pt x="473202" y="236982"/>
                    </a:moveTo>
                    <a:lnTo>
                      <a:pt x="468396" y="189169"/>
                    </a:lnTo>
                    <a:lnTo>
                      <a:pt x="454616" y="144660"/>
                    </a:lnTo>
                    <a:lnTo>
                      <a:pt x="432817" y="104402"/>
                    </a:lnTo>
                    <a:lnTo>
                      <a:pt x="403955" y="69342"/>
                    </a:lnTo>
                    <a:lnTo>
                      <a:pt x="368985" y="40424"/>
                    </a:lnTo>
                    <a:lnTo>
                      <a:pt x="328862" y="18597"/>
                    </a:lnTo>
                    <a:lnTo>
                      <a:pt x="284543" y="4807"/>
                    </a:lnTo>
                    <a:lnTo>
                      <a:pt x="236982" y="0"/>
                    </a:lnTo>
                    <a:lnTo>
                      <a:pt x="189169" y="4807"/>
                    </a:lnTo>
                    <a:lnTo>
                      <a:pt x="144660" y="18597"/>
                    </a:lnTo>
                    <a:lnTo>
                      <a:pt x="104402" y="40424"/>
                    </a:lnTo>
                    <a:lnTo>
                      <a:pt x="69342" y="69342"/>
                    </a:lnTo>
                    <a:lnTo>
                      <a:pt x="40424" y="104402"/>
                    </a:lnTo>
                    <a:lnTo>
                      <a:pt x="18597" y="144660"/>
                    </a:lnTo>
                    <a:lnTo>
                      <a:pt x="4807" y="189169"/>
                    </a:lnTo>
                    <a:lnTo>
                      <a:pt x="0" y="236982"/>
                    </a:lnTo>
                    <a:lnTo>
                      <a:pt x="4807" y="284575"/>
                    </a:lnTo>
                    <a:lnTo>
                      <a:pt x="18597" y="328981"/>
                    </a:lnTo>
                    <a:lnTo>
                      <a:pt x="40424" y="369226"/>
                    </a:lnTo>
                    <a:lnTo>
                      <a:pt x="69342" y="404336"/>
                    </a:lnTo>
                    <a:lnTo>
                      <a:pt x="104402" y="433338"/>
                    </a:lnTo>
                    <a:lnTo>
                      <a:pt x="144660" y="455259"/>
                    </a:lnTo>
                    <a:lnTo>
                      <a:pt x="189169" y="469125"/>
                    </a:lnTo>
                    <a:lnTo>
                      <a:pt x="236982" y="473964"/>
                    </a:lnTo>
                    <a:lnTo>
                      <a:pt x="284543" y="469125"/>
                    </a:lnTo>
                    <a:lnTo>
                      <a:pt x="328862" y="455259"/>
                    </a:lnTo>
                    <a:lnTo>
                      <a:pt x="368985" y="433338"/>
                    </a:lnTo>
                    <a:lnTo>
                      <a:pt x="403955" y="404336"/>
                    </a:lnTo>
                    <a:lnTo>
                      <a:pt x="432817" y="369226"/>
                    </a:lnTo>
                    <a:lnTo>
                      <a:pt x="454616" y="328981"/>
                    </a:lnTo>
                    <a:lnTo>
                      <a:pt x="468396" y="284575"/>
                    </a:lnTo>
                    <a:lnTo>
                      <a:pt x="473202" y="236982"/>
                    </a:lnTo>
                    <a:close/>
                  </a:path>
                </a:pathLst>
              </a:custGeom>
              <a:solidFill>
                <a:srgbClr val="2971B9"/>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1" name="object 21">
                <a:extLst>
                  <a:ext uri="{FF2B5EF4-FFF2-40B4-BE49-F238E27FC236}">
                    <a16:creationId xmlns:a16="http://schemas.microsoft.com/office/drawing/2014/main" id="{A7F7B1DA-5177-C20D-C983-DEBCE1B60428}"/>
                  </a:ext>
                </a:extLst>
              </p:cNvPr>
              <p:cNvPicPr/>
              <p:nvPr/>
            </p:nvPicPr>
            <p:blipFill>
              <a:blip r:embed="rId6" cstate="print"/>
              <a:stretch>
                <a:fillRect/>
              </a:stretch>
            </p:blipFill>
            <p:spPr>
              <a:xfrm>
                <a:off x="1439303" y="838200"/>
                <a:ext cx="1014983" cy="544830"/>
              </a:xfrm>
              <a:prstGeom prst="rect">
                <a:avLst/>
              </a:prstGeom>
            </p:spPr>
          </p:pic>
          <p:pic>
            <p:nvPicPr>
              <p:cNvPr id="12" name="object 22">
                <a:extLst>
                  <a:ext uri="{FF2B5EF4-FFF2-40B4-BE49-F238E27FC236}">
                    <a16:creationId xmlns:a16="http://schemas.microsoft.com/office/drawing/2014/main" id="{839194CE-5D9C-886A-511A-39D363F873A3}"/>
                  </a:ext>
                </a:extLst>
              </p:cNvPr>
              <p:cNvPicPr/>
              <p:nvPr/>
            </p:nvPicPr>
            <p:blipFill>
              <a:blip r:embed="rId7" cstate="print"/>
              <a:stretch>
                <a:fillRect/>
              </a:stretch>
            </p:blipFill>
            <p:spPr>
              <a:xfrm>
                <a:off x="491375" y="822960"/>
                <a:ext cx="2440686" cy="566165"/>
              </a:xfrm>
              <a:prstGeom prst="rect">
                <a:avLst/>
              </a:prstGeom>
            </p:spPr>
          </p:pic>
        </p:grpSp>
        <p:sp>
          <p:nvSpPr>
            <p:cNvPr id="14" name="object 29">
              <a:extLst>
                <a:ext uri="{FF2B5EF4-FFF2-40B4-BE49-F238E27FC236}">
                  <a16:creationId xmlns:a16="http://schemas.microsoft.com/office/drawing/2014/main" id="{D097DBEB-BB43-FDDA-38AD-3B84056141CD}"/>
                </a:ext>
              </a:extLst>
            </p:cNvPr>
            <p:cNvSpPr txBox="1"/>
            <p:nvPr/>
          </p:nvSpPr>
          <p:spPr>
            <a:xfrm>
              <a:off x="896115" y="289266"/>
              <a:ext cx="127000" cy="254557"/>
            </a:xfrm>
            <a:prstGeom prst="rect">
              <a:avLst/>
            </a:prstGeom>
          </p:spPr>
          <p:txBody>
            <a:bodyPr vert="horz" wrap="square" lIns="0" tIns="15875" rIns="0" bIns="0" rtlCol="0">
              <a:spAutoFit/>
            </a:bodyPr>
            <a:lstStyle/>
            <a:p>
              <a:pPr marL="12701" marR="0" lvl="0" indent="0" algn="l" defTabSz="914400" rtl="0" eaLnBrk="1" fontAlgn="auto" latinLnBrk="0" hangingPunct="1">
                <a:lnSpc>
                  <a:spcPct val="100000"/>
                </a:lnSpc>
                <a:spcBef>
                  <a:spcPts val="125"/>
                </a:spcBef>
                <a:spcAft>
                  <a:spcPts val="0"/>
                </a:spcAft>
                <a:buClrTx/>
                <a:buSzTx/>
                <a:buFontTx/>
                <a:buNone/>
                <a:tabLst/>
                <a:defRPr/>
              </a:pPr>
              <a:r>
                <a:rPr kumimoji="0" sz="1550" b="1" i="0" u="none" strike="noStrike" kern="1200" cap="none" spc="10" normalizeH="0" baseline="0" noProof="0" dirty="0">
                  <a:ln>
                    <a:noFill/>
                  </a:ln>
                  <a:solidFill>
                    <a:prstClr val="black"/>
                  </a:solidFill>
                  <a:effectLst/>
                  <a:uLnTx/>
                  <a:uFillTx/>
                  <a:latin typeface="Calibri"/>
                  <a:ea typeface="+mn-ea"/>
                  <a:cs typeface="Calibri"/>
                </a:rPr>
                <a:t>1</a:t>
              </a:r>
              <a:endParaRPr kumimoji="0" sz="155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15" name="object 30">
              <a:extLst>
                <a:ext uri="{FF2B5EF4-FFF2-40B4-BE49-F238E27FC236}">
                  <a16:creationId xmlns:a16="http://schemas.microsoft.com/office/drawing/2014/main" id="{6E89FD3D-C78B-AD4F-EE8E-883B626C8549}"/>
                </a:ext>
              </a:extLst>
            </p:cNvPr>
            <p:cNvSpPr txBox="1"/>
            <p:nvPr/>
          </p:nvSpPr>
          <p:spPr>
            <a:xfrm>
              <a:off x="1381987" y="289265"/>
              <a:ext cx="127000" cy="254557"/>
            </a:xfrm>
            <a:prstGeom prst="rect">
              <a:avLst/>
            </a:prstGeom>
          </p:spPr>
          <p:txBody>
            <a:bodyPr vert="horz" wrap="square" lIns="0" tIns="15875" rIns="0" bIns="0" rtlCol="0">
              <a:spAutoFit/>
            </a:bodyPr>
            <a:lstStyle/>
            <a:p>
              <a:pPr marL="12701" marR="0" lvl="0" indent="0" algn="l" defTabSz="914400" rtl="0" eaLnBrk="1" fontAlgn="auto" latinLnBrk="0" hangingPunct="1">
                <a:lnSpc>
                  <a:spcPct val="100000"/>
                </a:lnSpc>
                <a:spcBef>
                  <a:spcPts val="125"/>
                </a:spcBef>
                <a:spcAft>
                  <a:spcPts val="0"/>
                </a:spcAft>
                <a:buClrTx/>
                <a:buSzTx/>
                <a:buFontTx/>
                <a:buNone/>
                <a:tabLst/>
                <a:defRPr/>
              </a:pPr>
              <a:r>
                <a:rPr kumimoji="0" sz="1550" b="1" i="0" u="none" strike="noStrike" kern="1200" cap="none" spc="10" normalizeH="0" baseline="0" noProof="0" dirty="0">
                  <a:ln>
                    <a:noFill/>
                  </a:ln>
                  <a:solidFill>
                    <a:prstClr val="black"/>
                  </a:solidFill>
                  <a:effectLst/>
                  <a:uLnTx/>
                  <a:uFillTx/>
                  <a:latin typeface="Calibri"/>
                  <a:ea typeface="+mn-ea"/>
                  <a:cs typeface="Calibri"/>
                </a:rPr>
                <a:t>2</a:t>
              </a:r>
              <a:endParaRPr kumimoji="0" sz="155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16" name="object 31">
              <a:extLst>
                <a:ext uri="{FF2B5EF4-FFF2-40B4-BE49-F238E27FC236}">
                  <a16:creationId xmlns:a16="http://schemas.microsoft.com/office/drawing/2014/main" id="{EE1D6B73-FAD6-C540-7BD5-A9D405156C3F}"/>
                </a:ext>
              </a:extLst>
            </p:cNvPr>
            <p:cNvSpPr txBox="1"/>
            <p:nvPr/>
          </p:nvSpPr>
          <p:spPr>
            <a:xfrm>
              <a:off x="1860463" y="303552"/>
              <a:ext cx="127000" cy="254557"/>
            </a:xfrm>
            <a:prstGeom prst="rect">
              <a:avLst/>
            </a:prstGeom>
          </p:spPr>
          <p:txBody>
            <a:bodyPr vert="horz" wrap="square" lIns="0" tIns="15875" rIns="0" bIns="0" rtlCol="0">
              <a:spAutoFit/>
            </a:bodyPr>
            <a:lstStyle/>
            <a:p>
              <a:pPr marL="12701" marR="0" lvl="0" indent="0" algn="l" defTabSz="914400" rtl="0" eaLnBrk="1" fontAlgn="auto" latinLnBrk="0" hangingPunct="1">
                <a:lnSpc>
                  <a:spcPct val="100000"/>
                </a:lnSpc>
                <a:spcBef>
                  <a:spcPts val="125"/>
                </a:spcBef>
                <a:spcAft>
                  <a:spcPts val="0"/>
                </a:spcAft>
                <a:buClrTx/>
                <a:buSzTx/>
                <a:buFontTx/>
                <a:buNone/>
                <a:tabLst/>
                <a:defRPr/>
              </a:pPr>
              <a:r>
                <a:rPr kumimoji="0" sz="1550" b="1" i="0" u="none" strike="noStrike" kern="1200" cap="none" spc="10" normalizeH="0" baseline="0" noProof="0" dirty="0">
                  <a:ln>
                    <a:noFill/>
                  </a:ln>
                  <a:solidFill>
                    <a:prstClr val="white"/>
                  </a:solidFill>
                  <a:effectLst/>
                  <a:uLnTx/>
                  <a:uFillTx/>
                  <a:latin typeface="Calibri"/>
                  <a:ea typeface="+mn-ea"/>
                  <a:cs typeface="Calibri"/>
                </a:rPr>
                <a:t>3</a:t>
              </a:r>
              <a:endParaRPr kumimoji="0" sz="1550" b="0" i="0" u="none" strike="noStrike" kern="1200" cap="none" spc="0" normalizeH="0" baseline="0" noProof="0" dirty="0">
                <a:ln>
                  <a:noFill/>
                </a:ln>
                <a:solidFill>
                  <a:prstClr val="white"/>
                </a:solidFill>
                <a:effectLst/>
                <a:uLnTx/>
                <a:uFillTx/>
                <a:latin typeface="Calibri"/>
                <a:ea typeface="+mn-ea"/>
                <a:cs typeface="Calibri"/>
              </a:endParaRPr>
            </a:p>
          </p:txBody>
        </p:sp>
        <p:sp>
          <p:nvSpPr>
            <p:cNvPr id="17" name="object 32">
              <a:extLst>
                <a:ext uri="{FF2B5EF4-FFF2-40B4-BE49-F238E27FC236}">
                  <a16:creationId xmlns:a16="http://schemas.microsoft.com/office/drawing/2014/main" id="{31B4FFA6-A841-B89A-79ED-A4ED107F387E}"/>
                </a:ext>
              </a:extLst>
            </p:cNvPr>
            <p:cNvSpPr txBox="1"/>
            <p:nvPr/>
          </p:nvSpPr>
          <p:spPr>
            <a:xfrm>
              <a:off x="2300522" y="296098"/>
              <a:ext cx="127000" cy="254557"/>
            </a:xfrm>
            <a:prstGeom prst="rect">
              <a:avLst/>
            </a:prstGeom>
          </p:spPr>
          <p:txBody>
            <a:bodyPr vert="horz" wrap="square" lIns="0" tIns="15875" rIns="0" bIns="0" rtlCol="0">
              <a:spAutoFit/>
            </a:bodyPr>
            <a:lstStyle/>
            <a:p>
              <a:pPr marL="12701" marR="0" lvl="0" indent="0" algn="l" defTabSz="914400" rtl="0" eaLnBrk="1" fontAlgn="auto" latinLnBrk="0" hangingPunct="1">
                <a:lnSpc>
                  <a:spcPct val="100000"/>
                </a:lnSpc>
                <a:spcBef>
                  <a:spcPts val="125"/>
                </a:spcBef>
                <a:spcAft>
                  <a:spcPts val="0"/>
                </a:spcAft>
                <a:buClrTx/>
                <a:buSzTx/>
                <a:buFontTx/>
                <a:buNone/>
                <a:tabLst/>
                <a:defRPr/>
              </a:pPr>
              <a:r>
                <a:rPr kumimoji="0" sz="1550" b="1" i="0" u="none" strike="noStrike" kern="1200" cap="none" spc="10" normalizeH="0" baseline="0" noProof="0" dirty="0">
                  <a:ln>
                    <a:noFill/>
                  </a:ln>
                  <a:solidFill>
                    <a:prstClr val="black"/>
                  </a:solidFill>
                  <a:effectLst/>
                  <a:uLnTx/>
                  <a:uFillTx/>
                  <a:latin typeface="Calibri"/>
                  <a:ea typeface="+mn-ea"/>
                  <a:cs typeface="Calibri"/>
                </a:rPr>
                <a:t>4</a:t>
              </a:r>
              <a:endParaRPr kumimoji="0" sz="155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37" name="Rectangle 36">
              <a:extLst>
                <a:ext uri="{FF2B5EF4-FFF2-40B4-BE49-F238E27FC236}">
                  <a16:creationId xmlns:a16="http://schemas.microsoft.com/office/drawing/2014/main" id="{711F7E04-6554-F75D-6F1A-B03823FB658D}"/>
                </a:ext>
              </a:extLst>
            </p:cNvPr>
            <p:cNvSpPr/>
            <p:nvPr/>
          </p:nvSpPr>
          <p:spPr>
            <a:xfrm>
              <a:off x="2627563" y="67929"/>
              <a:ext cx="1004590" cy="6385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4" name="object 6">
            <a:extLst>
              <a:ext uri="{FF2B5EF4-FFF2-40B4-BE49-F238E27FC236}">
                <a16:creationId xmlns:a16="http://schemas.microsoft.com/office/drawing/2014/main" id="{E90E51E7-D102-85B1-FF11-7FC3CD709D05}"/>
              </a:ext>
            </a:extLst>
          </p:cNvPr>
          <p:cNvSpPr/>
          <p:nvPr/>
        </p:nvSpPr>
        <p:spPr>
          <a:xfrm>
            <a:off x="1" y="0"/>
            <a:ext cx="517420" cy="6858000"/>
          </a:xfrm>
          <a:custGeom>
            <a:avLst/>
            <a:gdLst/>
            <a:ahLst/>
            <a:cxnLst/>
            <a:rect l="l" t="t" r="r" b="b"/>
            <a:pathLst>
              <a:path w="424815" h="6014720">
                <a:moveTo>
                  <a:pt x="424434" y="6014466"/>
                </a:moveTo>
                <a:lnTo>
                  <a:pt x="424434" y="0"/>
                </a:lnTo>
                <a:lnTo>
                  <a:pt x="0" y="0"/>
                </a:lnTo>
                <a:lnTo>
                  <a:pt x="0" y="6014466"/>
                </a:lnTo>
                <a:lnTo>
                  <a:pt x="424434" y="6014466"/>
                </a:lnTo>
                <a:close/>
              </a:path>
            </a:pathLst>
          </a:custGeom>
          <a:solidFill>
            <a:srgbClr val="001F5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object 7">
            <a:extLst>
              <a:ext uri="{FF2B5EF4-FFF2-40B4-BE49-F238E27FC236}">
                <a16:creationId xmlns:a16="http://schemas.microsoft.com/office/drawing/2014/main" id="{A4A9BE1D-3B15-85CE-9278-AAC5EFC8EF57}"/>
              </a:ext>
            </a:extLst>
          </p:cNvPr>
          <p:cNvSpPr txBox="1"/>
          <p:nvPr/>
        </p:nvSpPr>
        <p:spPr>
          <a:xfrm>
            <a:off x="150989" y="952397"/>
            <a:ext cx="215444" cy="4477522"/>
          </a:xfrm>
          <a:prstGeom prst="rect">
            <a:avLst/>
          </a:prstGeom>
        </p:spPr>
        <p:txBody>
          <a:bodyPr vert="vert270" wrap="square" lIns="0" tIns="3175" rIns="0" bIns="0" rtlCol="0">
            <a:spAutoFit/>
          </a:bodyPr>
          <a:lstStyle/>
          <a:p>
            <a:pPr marL="12701" marR="0" lvl="0" indent="0" algn="l" defTabSz="914400" rtl="0" eaLnBrk="1" fontAlgn="auto" latinLnBrk="0" hangingPunct="1">
              <a:lnSpc>
                <a:spcPct val="100000"/>
              </a:lnSpc>
              <a:spcBef>
                <a:spcPts val="25"/>
              </a:spcBef>
              <a:spcAft>
                <a:spcPts val="0"/>
              </a:spcAft>
              <a:buClrTx/>
              <a:buSzTx/>
              <a:buFontTx/>
              <a:buNone/>
              <a:tabLst/>
              <a:defRPr/>
            </a:pPr>
            <a:r>
              <a:rPr kumimoji="0" lang="en-US" sz="1400" b="0" i="0" u="none" strike="noStrike" kern="1200" cap="none" spc="0" normalizeH="0" baseline="0" noProof="0" dirty="0">
                <a:ln>
                  <a:noFill/>
                </a:ln>
                <a:solidFill>
                  <a:srgbClr val="D9D9D9"/>
                </a:solidFill>
                <a:effectLst/>
                <a:uLnTx/>
                <a:uFillTx/>
                <a:latin typeface="Arial MT"/>
                <a:ea typeface="+mn-ea"/>
                <a:cs typeface="Arial MT"/>
              </a:rPr>
              <a:t>European Geoscience Union General Assembly 2023</a:t>
            </a:r>
            <a:endParaRPr kumimoji="0" sz="1400" b="0" i="0" u="none" strike="noStrike" kern="1200" cap="none" spc="0" normalizeH="0" baseline="0" noProof="0" dirty="0">
              <a:ln>
                <a:noFill/>
              </a:ln>
              <a:solidFill>
                <a:prstClr val="black"/>
              </a:solidFill>
              <a:effectLst/>
              <a:uLnTx/>
              <a:uFillTx/>
              <a:latin typeface="Arial MT"/>
              <a:ea typeface="+mn-ea"/>
              <a:cs typeface="Arial MT"/>
            </a:endParaRPr>
          </a:p>
        </p:txBody>
      </p:sp>
      <p:pic>
        <p:nvPicPr>
          <p:cNvPr id="6" name="Picture 5" descr="Text, logo&#10;&#10;Description automatically generated">
            <a:extLst>
              <a:ext uri="{FF2B5EF4-FFF2-40B4-BE49-F238E27FC236}">
                <a16:creationId xmlns:a16="http://schemas.microsoft.com/office/drawing/2014/main" id="{DEA72509-DF7F-958E-35A5-22B3BAC926A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6200000">
            <a:off x="-421480" y="5900097"/>
            <a:ext cx="1409079" cy="468723"/>
          </a:xfrm>
          <a:prstGeom prst="rect">
            <a:avLst/>
          </a:prstGeom>
        </p:spPr>
      </p:pic>
      <p:sp>
        <p:nvSpPr>
          <p:cNvPr id="23" name="object 35">
            <a:extLst>
              <a:ext uri="{FF2B5EF4-FFF2-40B4-BE49-F238E27FC236}">
                <a16:creationId xmlns:a16="http://schemas.microsoft.com/office/drawing/2014/main" id="{5541EA35-BA0D-8BBF-6A37-220430E3C472}"/>
              </a:ext>
            </a:extLst>
          </p:cNvPr>
          <p:cNvSpPr txBox="1">
            <a:spLocks noGrp="1"/>
          </p:cNvSpPr>
          <p:nvPr>
            <p:ph type="title"/>
          </p:nvPr>
        </p:nvSpPr>
        <p:spPr>
          <a:xfrm>
            <a:off x="10300228" y="92874"/>
            <a:ext cx="2562737" cy="456663"/>
          </a:xfrm>
          <a:prstGeom prst="rect">
            <a:avLst/>
          </a:prstGeom>
        </p:spPr>
        <p:txBody>
          <a:bodyPr vert="horz" wrap="square" lIns="0" tIns="13335" rIns="0" bIns="0" rtlCol="0">
            <a:spAutoFit/>
          </a:bodyPr>
          <a:lstStyle/>
          <a:p>
            <a:pPr marL="12701">
              <a:spcBef>
                <a:spcPts val="105"/>
              </a:spcBef>
            </a:pPr>
            <a:r>
              <a:rPr lang="en-US" sz="3200" b="1" spc="-5" dirty="0">
                <a:solidFill>
                  <a:schemeClr val="accent1">
                    <a:lumMod val="75000"/>
                  </a:schemeClr>
                </a:solidFill>
                <a:latin typeface="Arial" panose="020B0604020202020204" pitchFamily="34" charset="0"/>
                <a:cs typeface="Arial" panose="020B0604020202020204" pitchFamily="34" charset="0"/>
              </a:rPr>
              <a:t>Results</a:t>
            </a:r>
            <a:endParaRPr sz="3200" b="1" spc="-5" dirty="0">
              <a:solidFill>
                <a:schemeClr val="accent1">
                  <a:lumMod val="75000"/>
                </a:schemeClr>
              </a:solidFill>
              <a:latin typeface="Arial" panose="020B0604020202020204" pitchFamily="34" charset="0"/>
              <a:cs typeface="Arial" panose="020B0604020202020204" pitchFamily="34" charset="0"/>
            </a:endParaRPr>
          </a:p>
        </p:txBody>
      </p:sp>
      <p:pic>
        <p:nvPicPr>
          <p:cNvPr id="24" name="object 36">
            <a:extLst>
              <a:ext uri="{FF2B5EF4-FFF2-40B4-BE49-F238E27FC236}">
                <a16:creationId xmlns:a16="http://schemas.microsoft.com/office/drawing/2014/main" id="{5E519EAD-6884-3577-7C0C-061C6F4A1100}"/>
              </a:ext>
            </a:extLst>
          </p:cNvPr>
          <p:cNvPicPr/>
          <p:nvPr/>
        </p:nvPicPr>
        <p:blipFill>
          <a:blip r:embed="rId9" cstate="print"/>
          <a:stretch>
            <a:fillRect/>
          </a:stretch>
        </p:blipFill>
        <p:spPr>
          <a:xfrm>
            <a:off x="9720097" y="140294"/>
            <a:ext cx="391668" cy="387095"/>
          </a:xfrm>
          <a:prstGeom prst="rect">
            <a:avLst/>
          </a:prstGeom>
        </p:spPr>
      </p:pic>
      <p:sp>
        <p:nvSpPr>
          <p:cNvPr id="2" name="TextBox 1">
            <a:extLst>
              <a:ext uri="{FF2B5EF4-FFF2-40B4-BE49-F238E27FC236}">
                <a16:creationId xmlns:a16="http://schemas.microsoft.com/office/drawing/2014/main" id="{FA8E7839-AB37-2052-A310-3999456126FA}"/>
              </a:ext>
            </a:extLst>
          </p:cNvPr>
          <p:cNvSpPr txBox="1"/>
          <p:nvPr/>
        </p:nvSpPr>
        <p:spPr>
          <a:xfrm>
            <a:off x="8531616" y="540691"/>
            <a:ext cx="2887009" cy="231236"/>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rPr>
              <a:t>4. Decadal Hs in relation to ENSO</a:t>
            </a: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cxnSp>
        <p:nvCxnSpPr>
          <p:cNvPr id="59" name="직선 연결선 18">
            <a:extLst>
              <a:ext uri="{FF2B5EF4-FFF2-40B4-BE49-F238E27FC236}">
                <a16:creationId xmlns:a16="http://schemas.microsoft.com/office/drawing/2014/main" id="{280AD722-1E60-4958-0A15-D797A6369F30}"/>
              </a:ext>
            </a:extLst>
          </p:cNvPr>
          <p:cNvCxnSpPr>
            <a:cxnSpLocks/>
          </p:cNvCxnSpPr>
          <p:nvPr/>
        </p:nvCxnSpPr>
        <p:spPr>
          <a:xfrm>
            <a:off x="5941197" y="886113"/>
            <a:ext cx="6058281" cy="0"/>
          </a:xfrm>
          <a:prstGeom prst="line">
            <a:avLst/>
          </a:prstGeom>
          <a:ln w="28575">
            <a:solidFill>
              <a:schemeClr val="tx2">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CC6346-83A3-6DA2-75E1-FC2633A82F65}"/>
              </a:ext>
            </a:extLst>
          </p:cNvPr>
          <p:cNvSpPr txBox="1"/>
          <p:nvPr/>
        </p:nvSpPr>
        <p:spPr>
          <a:xfrm>
            <a:off x="738265" y="276718"/>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45" name="TextBox 44">
            <a:extLst>
              <a:ext uri="{FF2B5EF4-FFF2-40B4-BE49-F238E27FC236}">
                <a16:creationId xmlns:a16="http://schemas.microsoft.com/office/drawing/2014/main" id="{B968881E-BEB4-57D9-3BFC-EB72A10B7AA3}"/>
              </a:ext>
            </a:extLst>
          </p:cNvPr>
          <p:cNvSpPr txBox="1"/>
          <p:nvPr/>
        </p:nvSpPr>
        <p:spPr>
          <a:xfrm>
            <a:off x="2999655" y="288213"/>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46" name="TextBox 45">
            <a:extLst>
              <a:ext uri="{FF2B5EF4-FFF2-40B4-BE49-F238E27FC236}">
                <a16:creationId xmlns:a16="http://schemas.microsoft.com/office/drawing/2014/main" id="{FD425231-A6A7-6B0B-982E-C1D00141C463}"/>
              </a:ext>
            </a:extLst>
          </p:cNvPr>
          <p:cNvSpPr txBox="1"/>
          <p:nvPr/>
        </p:nvSpPr>
        <p:spPr>
          <a:xfrm>
            <a:off x="5208618" y="329534"/>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47" name="TextBox 46">
            <a:extLst>
              <a:ext uri="{FF2B5EF4-FFF2-40B4-BE49-F238E27FC236}">
                <a16:creationId xmlns:a16="http://schemas.microsoft.com/office/drawing/2014/main" id="{11182C98-438B-600F-E780-08174A8268BA}"/>
              </a:ext>
            </a:extLst>
          </p:cNvPr>
          <p:cNvSpPr txBox="1"/>
          <p:nvPr/>
        </p:nvSpPr>
        <p:spPr>
          <a:xfrm>
            <a:off x="738265" y="1935192"/>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49" name="TextBox 48">
            <a:extLst>
              <a:ext uri="{FF2B5EF4-FFF2-40B4-BE49-F238E27FC236}">
                <a16:creationId xmlns:a16="http://schemas.microsoft.com/office/drawing/2014/main" id="{A43EFE8B-30BC-AF4D-B5F7-66CD917256D4}"/>
              </a:ext>
            </a:extLst>
          </p:cNvPr>
          <p:cNvSpPr txBox="1"/>
          <p:nvPr/>
        </p:nvSpPr>
        <p:spPr>
          <a:xfrm>
            <a:off x="5208618" y="1965607"/>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50" name="TextBox 49">
            <a:extLst>
              <a:ext uri="{FF2B5EF4-FFF2-40B4-BE49-F238E27FC236}">
                <a16:creationId xmlns:a16="http://schemas.microsoft.com/office/drawing/2014/main" id="{C6A393E8-E1A4-7D50-7E52-9114FDA6F88C}"/>
              </a:ext>
            </a:extLst>
          </p:cNvPr>
          <p:cNvSpPr txBox="1"/>
          <p:nvPr/>
        </p:nvSpPr>
        <p:spPr>
          <a:xfrm>
            <a:off x="787731" y="3624736"/>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52" name="TextBox 51">
            <a:extLst>
              <a:ext uri="{FF2B5EF4-FFF2-40B4-BE49-F238E27FC236}">
                <a16:creationId xmlns:a16="http://schemas.microsoft.com/office/drawing/2014/main" id="{B04DD08E-98C0-84C5-2BBF-7F562C021C08}"/>
              </a:ext>
            </a:extLst>
          </p:cNvPr>
          <p:cNvSpPr txBox="1"/>
          <p:nvPr/>
        </p:nvSpPr>
        <p:spPr>
          <a:xfrm>
            <a:off x="5216757" y="3621932"/>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53" name="TextBox 52">
            <a:extLst>
              <a:ext uri="{FF2B5EF4-FFF2-40B4-BE49-F238E27FC236}">
                <a16:creationId xmlns:a16="http://schemas.microsoft.com/office/drawing/2014/main" id="{6CA327C3-E56D-22E8-D2AD-5B45271E16DB}"/>
              </a:ext>
            </a:extLst>
          </p:cNvPr>
          <p:cNvSpPr txBox="1"/>
          <p:nvPr/>
        </p:nvSpPr>
        <p:spPr>
          <a:xfrm>
            <a:off x="811677" y="5259982"/>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54" name="TextBox 53">
            <a:extLst>
              <a:ext uri="{FF2B5EF4-FFF2-40B4-BE49-F238E27FC236}">
                <a16:creationId xmlns:a16="http://schemas.microsoft.com/office/drawing/2014/main" id="{165A0FD6-6794-B3DC-4285-34C1510ADA99}"/>
              </a:ext>
            </a:extLst>
          </p:cNvPr>
          <p:cNvSpPr txBox="1"/>
          <p:nvPr/>
        </p:nvSpPr>
        <p:spPr>
          <a:xfrm>
            <a:off x="3031807" y="5259982"/>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sp>
        <p:nvSpPr>
          <p:cNvPr id="55" name="TextBox 54">
            <a:extLst>
              <a:ext uri="{FF2B5EF4-FFF2-40B4-BE49-F238E27FC236}">
                <a16:creationId xmlns:a16="http://schemas.microsoft.com/office/drawing/2014/main" id="{EB2E532B-F902-6334-B0A6-72BA33119CC8}"/>
              </a:ext>
            </a:extLst>
          </p:cNvPr>
          <p:cNvSpPr txBox="1"/>
          <p:nvPr/>
        </p:nvSpPr>
        <p:spPr>
          <a:xfrm>
            <a:off x="5255336" y="5259982"/>
            <a:ext cx="360892" cy="176568"/>
          </a:xfrm>
          <a:prstGeom prst="rect">
            <a:avLst/>
          </a:prstGeom>
          <a:noFill/>
        </p:spPr>
        <p:txBody>
          <a:bodyPr wrap="non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600" b="0" i="0" u="none" strike="noStrike" kern="1200" cap="none" spc="-80" normalizeH="0" baseline="0" noProof="0" dirty="0">
              <a:ln>
                <a:solidFill>
                  <a:srgbClr val="4472C4">
                    <a:shade val="50000"/>
                    <a:alpha val="0"/>
                  </a:srgbClr>
                </a:solidFill>
              </a:ln>
              <a:solidFill>
                <a:srgbClr val="44546A">
                  <a:lumMod val="75000"/>
                </a:srgbClr>
              </a:solidFill>
              <a:effectLst/>
              <a:uLnTx/>
              <a:uFillTx/>
              <a:latin typeface="Arial Black" panose="020B0A04020102020204" pitchFamily="34" charset="0"/>
              <a:ea typeface="맑은 고딕" panose="020B0503020000020004" pitchFamily="50" charset="-127"/>
              <a:cs typeface="+mn-cs"/>
            </a:endParaRPr>
          </a:p>
        </p:txBody>
      </p:sp>
      <p:pic>
        <p:nvPicPr>
          <p:cNvPr id="21" name="Picture 20" descr="Diagram&#10;&#10;Description automatically generated">
            <a:extLst>
              <a:ext uri="{FF2B5EF4-FFF2-40B4-BE49-F238E27FC236}">
                <a16:creationId xmlns:a16="http://schemas.microsoft.com/office/drawing/2014/main" id="{E1ACC9FC-75AC-E991-7AFC-A0B7A48D795A}"/>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35903" y="1991218"/>
            <a:ext cx="6524292" cy="1626024"/>
          </a:xfrm>
          <a:prstGeom prst="rect">
            <a:avLst/>
          </a:prstGeom>
        </p:spPr>
      </p:pic>
      <p:pic>
        <p:nvPicPr>
          <p:cNvPr id="22" name="Picture 21" descr="Chart, scatter chart&#10;&#10;Description automatically generated">
            <a:extLst>
              <a:ext uri="{FF2B5EF4-FFF2-40B4-BE49-F238E27FC236}">
                <a16:creationId xmlns:a16="http://schemas.microsoft.com/office/drawing/2014/main" id="{0C6FCF71-1611-0810-5227-F4CA24CD7F7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311554" y="1581361"/>
            <a:ext cx="4542632" cy="2731553"/>
          </a:xfrm>
          <a:prstGeom prst="rect">
            <a:avLst/>
          </a:prstGeom>
        </p:spPr>
      </p:pic>
      <p:sp>
        <p:nvSpPr>
          <p:cNvPr id="27" name="TextBox 26">
            <a:extLst>
              <a:ext uri="{FF2B5EF4-FFF2-40B4-BE49-F238E27FC236}">
                <a16:creationId xmlns:a16="http://schemas.microsoft.com/office/drawing/2014/main" id="{26EDDE31-468B-CEA7-4FE0-0E5E6CB933BD}"/>
              </a:ext>
            </a:extLst>
          </p:cNvPr>
          <p:cNvSpPr txBox="1"/>
          <p:nvPr/>
        </p:nvSpPr>
        <p:spPr>
          <a:xfrm>
            <a:off x="3448331" y="5009712"/>
            <a:ext cx="6254886" cy="338554"/>
          </a:xfrm>
          <a:prstGeom prst="rect">
            <a:avLst/>
          </a:prstGeom>
          <a:noFill/>
        </p:spPr>
        <p:txBody>
          <a:bodyPr wrap="square">
            <a:spAutoFit/>
          </a:bodyPr>
          <a:lstStyle/>
          <a:p>
            <a:pPr marL="171460" marR="0" lvl="0" indent="-17146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Decadal oscillations of Hs might be dependent on PDO</a:t>
            </a:r>
          </a:p>
        </p:txBody>
      </p:sp>
    </p:spTree>
    <p:extLst>
      <p:ext uri="{BB962C8B-B14F-4D97-AF65-F5344CB8AC3E}">
        <p14:creationId xmlns:p14="http://schemas.microsoft.com/office/powerpoint/2010/main" val="1837188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471</Words>
  <Application>Microsoft Office PowerPoint</Application>
  <PresentationFormat>Widescreen</PresentationFormat>
  <Paragraphs>47</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 MT</vt:lpstr>
      <vt:lpstr>Arial</vt:lpstr>
      <vt:lpstr>Arial Black</vt:lpstr>
      <vt:lpstr>Calibri</vt:lpstr>
      <vt:lpstr>Calibri Light</vt:lpstr>
      <vt:lpstr>Office Theme</vt:lpstr>
      <vt:lpstr>Results</vt:lpstr>
      <vt:lpstr>Results</vt:lpstr>
      <vt:lpstr>Results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Results</dc:title>
  <dc:creator>Ahmad Bayhaqi</dc:creator>
  <cp:lastModifiedBy>Ahmad Bayhaqi</cp:lastModifiedBy>
  <cp:revision>3</cp:revision>
  <dcterms:created xsi:type="dcterms:W3CDTF">2023-04-19T02:01:25Z</dcterms:created>
  <dcterms:modified xsi:type="dcterms:W3CDTF">2023-04-20T05:22:39Z</dcterms:modified>
</cp:coreProperties>
</file>