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3" r:id="rId4"/>
    <p:sldId id="284" r:id="rId5"/>
    <p:sldId id="259" r:id="rId6"/>
    <p:sldId id="262" r:id="rId7"/>
    <p:sldId id="263" r:id="rId8"/>
    <p:sldId id="264" r:id="rId9"/>
    <p:sldId id="265" r:id="rId10"/>
    <p:sldId id="266" r:id="rId11"/>
    <p:sldId id="285" r:id="rId12"/>
    <p:sldId id="270" r:id="rId13"/>
    <p:sldId id="268" r:id="rId14"/>
    <p:sldId id="269" r:id="rId15"/>
    <p:sldId id="271" r:id="rId16"/>
    <p:sldId id="272" r:id="rId17"/>
    <p:sldId id="273" r:id="rId18"/>
    <p:sldId id="274" r:id="rId19"/>
    <p:sldId id="277" r:id="rId20"/>
    <p:sldId id="278" r:id="rId21"/>
    <p:sldId id="279" r:id="rId22"/>
    <p:sldId id="286" r:id="rId23"/>
    <p:sldId id="287" r:id="rId24"/>
    <p:sldId id="289" r:id="rId25"/>
    <p:sldId id="290" r:id="rId26"/>
    <p:sldId id="291" r:id="rId27"/>
    <p:sldId id="294"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p:scale>
          <a:sx n="100" d="100"/>
          <a:sy n="100" d="100"/>
        </p:scale>
        <p:origin x="109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9ADF310-2522-4B10-BCEE-42C084268B89}" type="datetimeFigureOut">
              <a:rPr lang="en-IN" smtClean="0"/>
              <a:t>24-04-2023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222614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9ADF310-2522-4B10-BCEE-42C084268B89}" type="datetimeFigureOut">
              <a:rPr lang="en-IN" smtClean="0"/>
              <a:t>24-04-2023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223377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9ADF310-2522-4B10-BCEE-42C084268B89}" type="datetimeFigureOut">
              <a:rPr lang="en-IN" smtClean="0"/>
              <a:t>24-04-2023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229116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9ADF310-2522-4B10-BCEE-42C084268B89}" type="datetimeFigureOut">
              <a:rPr lang="en-IN" smtClean="0"/>
              <a:t>24-04-2023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3594178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ADF310-2522-4B10-BCEE-42C084268B89}" type="datetimeFigureOut">
              <a:rPr lang="en-IN" smtClean="0"/>
              <a:t>24-04-2023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4201295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C9ADF310-2522-4B10-BCEE-42C084268B89}" type="datetimeFigureOut">
              <a:rPr lang="en-IN" smtClean="0"/>
              <a:t>24-04-2023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195437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C9ADF310-2522-4B10-BCEE-42C084268B89}" type="datetimeFigureOut">
              <a:rPr lang="en-IN" smtClean="0"/>
              <a:t>24-04-2023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3114061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9ADF310-2522-4B10-BCEE-42C084268B89}" type="datetimeFigureOut">
              <a:rPr lang="en-IN" smtClean="0"/>
              <a:t>24-04-2023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3284277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DF310-2522-4B10-BCEE-42C084268B89}" type="datetimeFigureOut">
              <a:rPr lang="en-IN" smtClean="0"/>
              <a:t>24-04-2023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2021234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ADF310-2522-4B10-BCEE-42C084268B89}" type="datetimeFigureOut">
              <a:rPr lang="en-IN" smtClean="0"/>
              <a:t>24-04-2023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81276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ADF310-2522-4B10-BCEE-42C084268B89}" type="datetimeFigureOut">
              <a:rPr lang="en-IN" smtClean="0"/>
              <a:t>24-04-2023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0705D51-2D35-4730-BF4D-777B91137B2B}" type="slidenum">
              <a:rPr lang="en-IN" smtClean="0"/>
              <a:t>‹#›</a:t>
            </a:fld>
            <a:endParaRPr lang="en-IN"/>
          </a:p>
        </p:txBody>
      </p:sp>
    </p:spTree>
    <p:extLst>
      <p:ext uri="{BB962C8B-B14F-4D97-AF65-F5344CB8AC3E}">
        <p14:creationId xmlns:p14="http://schemas.microsoft.com/office/powerpoint/2010/main" val="44238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DF310-2522-4B10-BCEE-42C084268B89}" type="datetimeFigureOut">
              <a:rPr lang="en-IN" smtClean="0"/>
              <a:t>24-04-2023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05D51-2D35-4730-BF4D-777B91137B2B}" type="slidenum">
              <a:rPr lang="en-IN" smtClean="0"/>
              <a:t>‹#›</a:t>
            </a:fld>
            <a:endParaRPr lang="en-IN"/>
          </a:p>
        </p:txBody>
      </p:sp>
    </p:spTree>
    <p:extLst>
      <p:ext uri="{BB962C8B-B14F-4D97-AF65-F5344CB8AC3E}">
        <p14:creationId xmlns:p14="http://schemas.microsoft.com/office/powerpoint/2010/main" val="3288192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6.tiff"/><Relationship Id="rId3" Type="http://schemas.openxmlformats.org/officeDocument/2006/relationships/image" Target="../media/image2.png"/><Relationship Id="rId7" Type="http://schemas.openxmlformats.org/officeDocument/2006/relationships/slide" Target="slide5.xml"/><Relationship Id="rId12" Type="http://schemas.openxmlformats.org/officeDocument/2006/relationships/slide" Target="slide28.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slide" Target="slide24.xml"/><Relationship Id="rId5" Type="http://schemas.openxmlformats.org/officeDocument/2006/relationships/image" Target="../media/image4.png"/><Relationship Id="rId10"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3.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8.xml"/><Relationship Id="rId3" Type="http://schemas.openxmlformats.org/officeDocument/2006/relationships/image" Target="../media/image18.png"/><Relationship Id="rId7" Type="http://schemas.openxmlformats.org/officeDocument/2006/relationships/slide" Target="slide5.xml"/><Relationship Id="rId12"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24.xml"/><Relationship Id="rId5" Type="http://schemas.openxmlformats.org/officeDocument/2006/relationships/slide" Target="slide3.xml"/><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8.xml"/><Relationship Id="rId3" Type="http://schemas.openxmlformats.org/officeDocument/2006/relationships/image" Target="../media/image19.png"/><Relationship Id="rId7" Type="http://schemas.openxmlformats.org/officeDocument/2006/relationships/slide" Target="slide5.xml"/><Relationship Id="rId12"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24.xml"/><Relationship Id="rId5" Type="http://schemas.openxmlformats.org/officeDocument/2006/relationships/slide" Target="slide3.xml"/><Relationship Id="rId10" Type="http://schemas.openxmlformats.org/officeDocument/2006/relationships/slide" Target="slide7.xml"/><Relationship Id="rId4" Type="http://schemas.openxmlformats.org/officeDocument/2006/relationships/slide" Target="slide2.xml"/><Relationship Id="rId9"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0.png"/><Relationship Id="rId7" Type="http://schemas.openxmlformats.org/officeDocument/2006/relationships/slide" Target="slide5.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xml"/><Relationship Id="rId5" Type="http://schemas.openxmlformats.org/officeDocument/2006/relationships/slide" Target="slide3.xml"/><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1.png"/><Relationship Id="rId7" Type="http://schemas.openxmlformats.org/officeDocument/2006/relationships/slide" Target="slide7.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28.xml"/><Relationship Id="rId5" Type="http://schemas.openxmlformats.org/officeDocument/2006/relationships/slide" Target="slide4.xml"/><Relationship Id="rId10" Type="http://schemas.openxmlformats.org/officeDocument/2006/relationships/slide" Target="slide1.xml"/><Relationship Id="rId4" Type="http://schemas.openxmlformats.org/officeDocument/2006/relationships/slide" Target="slide3.xml"/><Relationship Id="rId9" Type="http://schemas.openxmlformats.org/officeDocument/2006/relationships/slide" Target="slide24.xml"/></Relationships>
</file>

<file path=ppt/slides/_rels/slide1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slide" Target="slide5.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xml"/><Relationship Id="rId5" Type="http://schemas.openxmlformats.org/officeDocument/2006/relationships/slide" Target="slide3.xml"/><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8.xml"/><Relationship Id="rId3" Type="http://schemas.openxmlformats.org/officeDocument/2006/relationships/image" Target="../media/image23.png"/><Relationship Id="rId7" Type="http://schemas.openxmlformats.org/officeDocument/2006/relationships/slide" Target="slide5.xml"/><Relationship Id="rId12"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24.xml"/><Relationship Id="rId5" Type="http://schemas.openxmlformats.org/officeDocument/2006/relationships/slide" Target="slide3.xml"/><Relationship Id="rId10" Type="http://schemas.openxmlformats.org/officeDocument/2006/relationships/slide" Target="slide17.xml"/><Relationship Id="rId4" Type="http://schemas.openxmlformats.org/officeDocument/2006/relationships/slide" Target="slide2.xml"/><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4.png"/><Relationship Id="rId7" Type="http://schemas.openxmlformats.org/officeDocument/2006/relationships/slide" Target="slide5.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xml"/><Relationship Id="rId5" Type="http://schemas.openxmlformats.org/officeDocument/2006/relationships/slide" Target="slide3.xml"/><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5.png"/><Relationship Id="rId7" Type="http://schemas.openxmlformats.org/officeDocument/2006/relationships/slide" Target="slide5.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xml"/><Relationship Id="rId5" Type="http://schemas.openxmlformats.org/officeDocument/2006/relationships/slide" Target="slide3.xml"/><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15.xml"/></Relationships>
</file>

<file path=ppt/slides/_rels/slide1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5.xml"/><Relationship Id="rId12" Type="http://schemas.openxmlformats.org/officeDocument/2006/relationships/image" Target="../media/image27.tif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28.xml"/><Relationship Id="rId5" Type="http://schemas.openxmlformats.org/officeDocument/2006/relationships/slide" Target="slide3.xml"/><Relationship Id="rId10" Type="http://schemas.openxmlformats.org/officeDocument/2006/relationships/slide" Target="slide1.xml"/><Relationship Id="rId4" Type="http://schemas.openxmlformats.org/officeDocument/2006/relationships/slide" Target="slide2.xml"/><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8.xml"/><Relationship Id="rId7"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28.xml"/><Relationship Id="rId5" Type="http://schemas.openxmlformats.org/officeDocument/2006/relationships/slide" Target="slide2.xml"/><Relationship Id="rId10" Type="http://schemas.openxmlformats.org/officeDocument/2006/relationships/slide" Target="slide1.xml"/><Relationship Id="rId4" Type="http://schemas.openxmlformats.org/officeDocument/2006/relationships/image" Target="../media/image28.png"/><Relationship Id="rId9"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5.xml"/><Relationship Id="rId7" Type="http://schemas.openxmlformats.org/officeDocument/2006/relationships/slide" Target="slide2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 Id="rId9" Type="http://schemas.openxmlformats.org/officeDocument/2006/relationships/slide" Target="slide1.xml"/></Relationships>
</file>

<file path=ppt/slides/_rels/slide2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s://en.wikipedia.org/wiki/Acoustic_impedance" TargetMode="External"/><Relationship Id="rId7"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28.xml"/><Relationship Id="rId5" Type="http://schemas.openxmlformats.org/officeDocument/2006/relationships/slide" Target="slide2.xml"/><Relationship Id="rId10" Type="http://schemas.openxmlformats.org/officeDocument/2006/relationships/slide" Target="slide1.xml"/><Relationship Id="rId4" Type="http://schemas.openxmlformats.org/officeDocument/2006/relationships/slide" Target="slide21.xml"/><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30.tiff"/><Relationship Id="rId3" Type="http://schemas.openxmlformats.org/officeDocument/2006/relationships/image" Target="../media/image29.png"/><Relationship Id="rId7" Type="http://schemas.openxmlformats.org/officeDocument/2006/relationships/slide" Target="slide5.xml"/><Relationship Id="rId12"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24.xml"/><Relationship Id="rId5" Type="http://schemas.openxmlformats.org/officeDocument/2006/relationships/slide" Target="slide3.xml"/><Relationship Id="rId10" Type="http://schemas.openxmlformats.org/officeDocument/2006/relationships/slide" Target="slide20.xml"/><Relationship Id="rId4" Type="http://schemas.openxmlformats.org/officeDocument/2006/relationships/slide" Target="slide2.xml"/><Relationship Id="rId9" Type="http://schemas.openxmlformats.org/officeDocument/2006/relationships/slide" Target="slide23.xml"/><Relationship Id="rId14" Type="http://schemas.openxmlformats.org/officeDocument/2006/relationships/slide" Target="slide28.xml"/></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8.xml"/><Relationship Id="rId3" Type="http://schemas.openxmlformats.org/officeDocument/2006/relationships/slide" Target="slide2.xml"/><Relationship Id="rId7" Type="http://schemas.openxmlformats.org/officeDocument/2006/relationships/image" Target="../media/image31.png"/><Relationship Id="rId12"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3.xml"/><Relationship Id="rId4" Type="http://schemas.openxmlformats.org/officeDocument/2006/relationships/slide" Target="slide3.xml"/><Relationship Id="rId9" Type="http://schemas.openxmlformats.org/officeDocument/2006/relationships/slide" Target="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28.xml"/><Relationship Id="rId3" Type="http://schemas.openxmlformats.org/officeDocument/2006/relationships/slide" Target="slide2.xml"/><Relationship Id="rId7" Type="http://schemas.openxmlformats.org/officeDocument/2006/relationships/slide" Target="slide20.xml"/><Relationship Id="rId12"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3.xml"/><Relationship Id="rId4" Type="http://schemas.openxmlformats.org/officeDocument/2006/relationships/slide" Target="slide3.xml"/><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2.xml"/><Relationship Id="rId7" Type="http://schemas.openxmlformats.org/officeDocument/2006/relationships/slide" Target="slide27.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xml"/><Relationship Id="rId5" Type="http://schemas.openxmlformats.org/officeDocument/2006/relationships/slide" Target="slide4.xml"/><Relationship Id="rId10" Type="http://schemas.openxmlformats.org/officeDocument/2006/relationships/slide" Target="slide24.xml"/><Relationship Id="rId4" Type="http://schemas.openxmlformats.org/officeDocument/2006/relationships/slide" Target="slide3.xml"/><Relationship Id="rId9"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36.tiff"/><Relationship Id="rId3" Type="http://schemas.openxmlformats.org/officeDocument/2006/relationships/slide" Target="slide2.xml"/><Relationship Id="rId7" Type="http://schemas.openxmlformats.org/officeDocument/2006/relationships/image" Target="../media/image33.tiff"/><Relationship Id="rId12" Type="http://schemas.openxmlformats.org/officeDocument/2006/relationships/image" Target="../media/image35.tif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34.tiff"/><Relationship Id="rId5" Type="http://schemas.openxmlformats.org/officeDocument/2006/relationships/slide" Target="slide4.xml"/><Relationship Id="rId15" Type="http://schemas.openxmlformats.org/officeDocument/2006/relationships/image" Target="../media/image38.png"/><Relationship Id="rId10" Type="http://schemas.openxmlformats.org/officeDocument/2006/relationships/slide" Target="slide28.xml"/><Relationship Id="rId4" Type="http://schemas.openxmlformats.org/officeDocument/2006/relationships/slide" Target="slide3.xml"/><Relationship Id="rId9" Type="http://schemas.openxmlformats.org/officeDocument/2006/relationships/slide" Target="slide1.xml"/><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28.xml"/><Relationship Id="rId3" Type="http://schemas.openxmlformats.org/officeDocument/2006/relationships/slide" Target="slide2.xml"/><Relationship Id="rId7" Type="http://schemas.openxmlformats.org/officeDocument/2006/relationships/image" Target="../media/image39.png"/><Relationship Id="rId12" Type="http://schemas.openxmlformats.org/officeDocument/2006/relationships/slide" Target="slide27.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xml"/><Relationship Id="rId5" Type="http://schemas.openxmlformats.org/officeDocument/2006/relationships/slide" Target="slide4.xml"/><Relationship Id="rId10" Type="http://schemas.openxmlformats.org/officeDocument/2006/relationships/slide" Target="slide24.xml"/><Relationship Id="rId4" Type="http://schemas.openxmlformats.org/officeDocument/2006/relationships/slide" Target="slide3.xml"/><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xml"/><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28.xml"/><Relationship Id="rId5" Type="http://schemas.openxmlformats.org/officeDocument/2006/relationships/slide" Target="slide4.xml"/><Relationship Id="rId10" Type="http://schemas.openxmlformats.org/officeDocument/2006/relationships/image" Target="../media/image43.png"/><Relationship Id="rId4" Type="http://schemas.openxmlformats.org/officeDocument/2006/relationships/slide" Target="slide3.xml"/><Relationship Id="rId9" Type="http://schemas.openxmlformats.org/officeDocument/2006/relationships/slide" Target="slide1.xml"/></Relationships>
</file>

<file path=ppt/slides/_rels/slide2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2.xml"/><Relationship Id="rId7" Type="http://schemas.openxmlformats.org/officeDocument/2006/relationships/slide" Target="slide24.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28.xml"/></Relationships>
</file>

<file path=ppt/slides/_rels/slide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xml"/><Relationship Id="rId7" Type="http://schemas.openxmlformats.org/officeDocument/2006/relationships/slide" Target="slide5.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tiff"/><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slide" Target="slide1.xml"/><Relationship Id="rId4" Type="http://schemas.openxmlformats.org/officeDocument/2006/relationships/slide" Target="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11.tiff"/><Relationship Id="rId7"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3.xml"/><Relationship Id="rId10" Type="http://schemas.openxmlformats.org/officeDocument/2006/relationships/slide" Target="slide28.xml"/><Relationship Id="rId4" Type="http://schemas.openxmlformats.org/officeDocument/2006/relationships/slide" Target="slide2.xml"/><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6.xml"/><Relationship Id="rId7" Type="http://schemas.openxmlformats.org/officeDocument/2006/relationships/slide" Target="slide3.xml"/><Relationship Id="rId12" Type="http://schemas.openxmlformats.org/officeDocument/2006/relationships/slide" Target="slide28.xml"/><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xml"/><Relationship Id="rId5" Type="http://schemas.openxmlformats.org/officeDocument/2006/relationships/image" Target="../media/image5.png"/><Relationship Id="rId10" Type="http://schemas.openxmlformats.org/officeDocument/2006/relationships/slide" Target="slide24.xml"/><Relationship Id="rId4" Type="http://schemas.openxmlformats.org/officeDocument/2006/relationships/slide" Target="slide20.xml"/><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png"/><Relationship Id="rId7" Type="http://schemas.openxmlformats.org/officeDocument/2006/relationships/slide" Target="slide4.xml"/><Relationship Id="rId12" Type="http://schemas.openxmlformats.org/officeDocument/2006/relationships/image" Target="../media/image13.tif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28.xml"/><Relationship Id="rId5" Type="http://schemas.openxmlformats.org/officeDocument/2006/relationships/slide" Target="slide2.xml"/><Relationship Id="rId10" Type="http://schemas.openxmlformats.org/officeDocument/2006/relationships/slide" Target="slide1.xml"/><Relationship Id="rId4" Type="http://schemas.openxmlformats.org/officeDocument/2006/relationships/slide" Target="slide7.xml"/><Relationship Id="rId9" Type="http://schemas.openxmlformats.org/officeDocument/2006/relationships/slide" Target="slide2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4.xml"/><Relationship Id="rId3" Type="http://schemas.openxmlformats.org/officeDocument/2006/relationships/slide" Target="slide6.xml"/><Relationship Id="rId7" Type="http://schemas.openxmlformats.org/officeDocument/2006/relationships/slide" Target="slide3.xml"/><Relationship Id="rId12" Type="http://schemas.openxmlformats.org/officeDocument/2006/relationships/slide" Target="slide15.xml"/><Relationship Id="rId2" Type="http://schemas.openxmlformats.org/officeDocument/2006/relationships/image" Target="../media/image5.png"/><Relationship Id="rId16" Type="http://schemas.openxmlformats.org/officeDocument/2006/relationships/image" Target="../media/image15.tiff"/><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3.xml"/><Relationship Id="rId5" Type="http://schemas.openxmlformats.org/officeDocument/2006/relationships/slide" Target="slide8.xml"/><Relationship Id="rId15" Type="http://schemas.openxmlformats.org/officeDocument/2006/relationships/slide" Target="slide28.xml"/><Relationship Id="rId10" Type="http://schemas.openxmlformats.org/officeDocument/2006/relationships/slide" Target="slide10.xml"/><Relationship Id="rId4" Type="http://schemas.openxmlformats.org/officeDocument/2006/relationships/image" Target="../media/image14.png"/><Relationship Id="rId9" Type="http://schemas.openxmlformats.org/officeDocument/2006/relationships/slide" Target="slide5.xml"/><Relationship Id="rId1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xml"/><Relationship Id="rId7" Type="http://schemas.openxmlformats.org/officeDocument/2006/relationships/slide" Target="slide3.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xml"/><Relationship Id="rId5" Type="http://schemas.openxmlformats.org/officeDocument/2006/relationships/slide" Target="slide9.xml"/><Relationship Id="rId10" Type="http://schemas.openxmlformats.org/officeDocument/2006/relationships/slide" Target="slide24.xml"/><Relationship Id="rId4" Type="http://schemas.openxmlformats.org/officeDocument/2006/relationships/image" Target="../media/image16.png"/><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7.png"/><Relationship Id="rId7" Type="http://schemas.openxmlformats.org/officeDocument/2006/relationships/slide" Target="slide5.xml"/><Relationship Id="rId12" Type="http://schemas.openxmlformats.org/officeDocument/2006/relationships/slide" Target="slide28.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xml"/><Relationship Id="rId5" Type="http://schemas.openxmlformats.org/officeDocument/2006/relationships/slide" Target="slide3.xml"/><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84395" y="1219881"/>
            <a:ext cx="8959969" cy="338554"/>
          </a:xfrm>
          <a:prstGeom prst="rect">
            <a:avLst/>
          </a:prstGeom>
        </p:spPr>
        <p:txBody>
          <a:bodyPr wrap="square">
            <a:spAutoFit/>
          </a:bodyPr>
          <a:lstStyle/>
          <a:p>
            <a:r>
              <a:rPr lang="en-IN" sz="1600" b="1" i="0" dirty="0" smtClean="0">
                <a:solidFill>
                  <a:srgbClr val="002060"/>
                </a:solidFill>
                <a:effectLst/>
                <a:latin typeface="Arial" panose="020B0604020202020204" pitchFamily="34" charset="0"/>
                <a:cs typeface="Arial" panose="020B0604020202020204" pitchFamily="34" charset="0"/>
              </a:rPr>
              <a:t>Akash Trivedi </a:t>
            </a:r>
            <a:r>
              <a:rPr lang="en-IN" sz="1600" b="1" i="0" baseline="30000" dirty="0" smtClean="0">
                <a:solidFill>
                  <a:srgbClr val="002060"/>
                </a:solidFill>
                <a:effectLst/>
                <a:latin typeface="Arial" panose="020B0604020202020204" pitchFamily="34" charset="0"/>
                <a:cs typeface="Arial" panose="020B0604020202020204" pitchFamily="34" charset="0"/>
              </a:rPr>
              <a:t>1</a:t>
            </a:r>
            <a:r>
              <a:rPr lang="en-IN" sz="1600" b="0" i="0" dirty="0" smtClean="0">
                <a:solidFill>
                  <a:srgbClr val="002060"/>
                </a:solidFill>
                <a:effectLst/>
                <a:latin typeface="Arial" panose="020B0604020202020204" pitchFamily="34" charset="0"/>
                <a:cs typeface="Arial" panose="020B0604020202020204" pitchFamily="34" charset="0"/>
              </a:rPr>
              <a:t>, </a:t>
            </a:r>
            <a:r>
              <a:rPr lang="en-IN" sz="1600" b="0" i="0" dirty="0" err="1" smtClean="0">
                <a:solidFill>
                  <a:srgbClr val="002060"/>
                </a:solidFill>
                <a:effectLst/>
                <a:latin typeface="Arial" panose="020B0604020202020204" pitchFamily="34" charset="0"/>
                <a:cs typeface="Arial" panose="020B0604020202020204" pitchFamily="34" charset="0"/>
              </a:rPr>
              <a:t>Sudipta</a:t>
            </a:r>
            <a:r>
              <a:rPr lang="en-IN" sz="1600" b="0" i="0" dirty="0" smtClean="0">
                <a:solidFill>
                  <a:srgbClr val="002060"/>
                </a:solidFill>
                <a:effectLst/>
                <a:latin typeface="Arial" panose="020B0604020202020204" pitchFamily="34" charset="0"/>
                <a:cs typeface="Arial" panose="020B0604020202020204" pitchFamily="34" charset="0"/>
              </a:rPr>
              <a:t> Sarkar </a:t>
            </a:r>
            <a:r>
              <a:rPr lang="en-IN" sz="1600" b="0" i="0" baseline="30000" dirty="0" smtClean="0">
                <a:solidFill>
                  <a:srgbClr val="002060"/>
                </a:solidFill>
                <a:effectLst/>
                <a:latin typeface="Arial" panose="020B0604020202020204" pitchFamily="34" charset="0"/>
                <a:cs typeface="Arial" panose="020B0604020202020204" pitchFamily="34" charset="0"/>
              </a:rPr>
              <a:t>1</a:t>
            </a:r>
            <a:r>
              <a:rPr lang="en-IN" sz="1600" b="0" i="0" dirty="0" smtClean="0">
                <a:solidFill>
                  <a:srgbClr val="002060"/>
                </a:solidFill>
                <a:effectLst/>
                <a:latin typeface="Arial" panose="020B0604020202020204" pitchFamily="34" charset="0"/>
                <a:cs typeface="Arial" panose="020B0604020202020204" pitchFamily="34" charset="0"/>
              </a:rPr>
              <a:t>, Stephan Ker </a:t>
            </a:r>
            <a:r>
              <a:rPr lang="en-IN" sz="1600" b="0" i="0" baseline="30000" dirty="0" smtClean="0">
                <a:solidFill>
                  <a:srgbClr val="002060"/>
                </a:solidFill>
                <a:effectLst/>
                <a:latin typeface="Arial" panose="020B0604020202020204" pitchFamily="34" charset="0"/>
                <a:cs typeface="Arial" panose="020B0604020202020204" pitchFamily="34" charset="0"/>
              </a:rPr>
              <a:t>2</a:t>
            </a:r>
            <a:r>
              <a:rPr lang="en-IN" sz="1600" b="0" i="0" dirty="0" smtClean="0">
                <a:solidFill>
                  <a:srgbClr val="002060"/>
                </a:solidFill>
                <a:effectLst/>
                <a:latin typeface="Arial" panose="020B0604020202020204" pitchFamily="34" charset="0"/>
                <a:cs typeface="Arial" panose="020B0604020202020204" pitchFamily="34" charset="0"/>
              </a:rPr>
              <a:t>, and Timothy A. </a:t>
            </a:r>
            <a:r>
              <a:rPr lang="en-IN" sz="1600" b="0" i="0" dirty="0" err="1" smtClean="0">
                <a:solidFill>
                  <a:srgbClr val="002060"/>
                </a:solidFill>
                <a:effectLst/>
                <a:latin typeface="Arial" panose="020B0604020202020204" pitchFamily="34" charset="0"/>
                <a:cs typeface="Arial" panose="020B0604020202020204" pitchFamily="34" charset="0"/>
              </a:rPr>
              <a:t>Minshull</a:t>
            </a:r>
            <a:r>
              <a:rPr lang="en-IN" sz="1600" b="0" i="0" dirty="0" smtClean="0">
                <a:solidFill>
                  <a:srgbClr val="002060"/>
                </a:solidFill>
                <a:effectLst/>
                <a:latin typeface="Arial" panose="020B0604020202020204" pitchFamily="34" charset="0"/>
                <a:cs typeface="Arial" panose="020B0604020202020204" pitchFamily="34" charset="0"/>
              </a:rPr>
              <a:t> </a:t>
            </a:r>
            <a:r>
              <a:rPr lang="en-IN" sz="1600" b="0" i="0" baseline="30000" dirty="0" smtClean="0">
                <a:solidFill>
                  <a:srgbClr val="002060"/>
                </a:solidFill>
                <a:effectLst/>
                <a:latin typeface="Arial" panose="020B0604020202020204" pitchFamily="34" charset="0"/>
                <a:cs typeface="Arial" panose="020B0604020202020204" pitchFamily="34" charset="0"/>
              </a:rPr>
              <a:t>3</a:t>
            </a:r>
            <a:endParaRPr lang="en-IN" sz="1600" baseline="30000" dirty="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345" y="5671566"/>
            <a:ext cx="3153342" cy="11331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6734" y="6099519"/>
            <a:ext cx="3515266" cy="7584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8215" y="5524933"/>
            <a:ext cx="1431400" cy="1208059"/>
          </a:xfrm>
          <a:prstGeom prst="rect">
            <a:avLst/>
          </a:prstGeom>
        </p:spPr>
      </p:pic>
      <p:sp>
        <p:nvSpPr>
          <p:cNvPr id="10" name="TextBox 9"/>
          <p:cNvSpPr txBox="1"/>
          <p:nvPr/>
        </p:nvSpPr>
        <p:spPr>
          <a:xfrm>
            <a:off x="84395" y="111893"/>
            <a:ext cx="12107605" cy="1015663"/>
          </a:xfrm>
          <a:prstGeom prst="rect">
            <a:avLst/>
          </a:prstGeom>
          <a:noFill/>
        </p:spPr>
        <p:txBody>
          <a:bodyPr wrap="square" rtlCol="0">
            <a:spAutoFit/>
          </a:bodyPr>
          <a:lstStyle/>
          <a:p>
            <a:r>
              <a:rPr lang="en-IN" sz="2000" b="1" dirty="0" smtClean="0">
                <a:solidFill>
                  <a:srgbClr val="002060"/>
                </a:solidFill>
                <a:latin typeface="Arial" panose="020B0604020202020204" pitchFamily="34" charset="0"/>
                <a:cs typeface="Arial" panose="020B0604020202020204" pitchFamily="34" charset="0"/>
              </a:rPr>
              <a:t>An improved </a:t>
            </a:r>
            <a:r>
              <a:rPr lang="en-IN" sz="2000" b="1" dirty="0" err="1" smtClean="0">
                <a:solidFill>
                  <a:srgbClr val="002060"/>
                </a:solidFill>
                <a:latin typeface="Arial" panose="020B0604020202020204" pitchFamily="34" charset="0"/>
                <a:cs typeface="Arial" panose="020B0604020202020204" pitchFamily="34" charset="0"/>
              </a:rPr>
              <a:t>Weichselian</a:t>
            </a:r>
            <a:r>
              <a:rPr lang="en-IN" sz="2000" b="1" dirty="0" smtClean="0">
                <a:solidFill>
                  <a:srgbClr val="002060"/>
                </a:solidFill>
                <a:latin typeface="Arial" panose="020B0604020202020204" pitchFamily="34" charset="0"/>
                <a:cs typeface="Arial" panose="020B0604020202020204" pitchFamily="34" charset="0"/>
              </a:rPr>
              <a:t> seismic stratigraphic framework of the </a:t>
            </a:r>
            <a:r>
              <a:rPr lang="en-IN" sz="2000" b="1" dirty="0" err="1" smtClean="0">
                <a:solidFill>
                  <a:srgbClr val="002060"/>
                </a:solidFill>
                <a:latin typeface="Arial" panose="020B0604020202020204" pitchFamily="34" charset="0"/>
                <a:cs typeface="Arial" panose="020B0604020202020204" pitchFamily="34" charset="0"/>
              </a:rPr>
              <a:t>Kongsfjorden-Isfjorden</a:t>
            </a:r>
            <a:r>
              <a:rPr lang="en-IN" sz="2000" b="1" dirty="0" smtClean="0">
                <a:solidFill>
                  <a:srgbClr val="002060"/>
                </a:solidFill>
                <a:latin typeface="Arial" panose="020B0604020202020204" pitchFamily="34" charset="0"/>
                <a:cs typeface="Arial" panose="020B0604020202020204" pitchFamily="34" charset="0"/>
              </a:rPr>
              <a:t> </a:t>
            </a:r>
            <a:r>
              <a:rPr lang="en-IN" sz="2000" b="1" dirty="0" err="1" smtClean="0">
                <a:solidFill>
                  <a:srgbClr val="002060"/>
                </a:solidFill>
                <a:latin typeface="Arial" panose="020B0604020202020204" pitchFamily="34" charset="0"/>
                <a:cs typeface="Arial" panose="020B0604020202020204" pitchFamily="34" charset="0"/>
              </a:rPr>
              <a:t>Interfan</a:t>
            </a:r>
            <a:r>
              <a:rPr lang="en-IN" sz="2000" b="1" dirty="0" smtClean="0">
                <a:solidFill>
                  <a:srgbClr val="002060"/>
                </a:solidFill>
                <a:latin typeface="Arial" panose="020B0604020202020204" pitchFamily="34" charset="0"/>
                <a:cs typeface="Arial" panose="020B0604020202020204" pitchFamily="34" charset="0"/>
              </a:rPr>
              <a:t> region off western Svalbard from high frequency deep towed seismic data and its implication on fluid migration and methane venting</a:t>
            </a:r>
            <a:endParaRPr lang="en-IN" sz="20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122566" y="1558435"/>
            <a:ext cx="7332919" cy="2062103"/>
          </a:xfrm>
          <a:prstGeom prst="rect">
            <a:avLst/>
          </a:prstGeom>
        </p:spPr>
        <p:txBody>
          <a:bodyPr wrap="square">
            <a:spAutoFit/>
          </a:bodyPr>
          <a:lstStyle/>
          <a:p>
            <a:pPr>
              <a:lnSpc>
                <a:spcPct val="150000"/>
              </a:lnSpc>
              <a:spcAft>
                <a:spcPts val="800"/>
              </a:spcAft>
            </a:pPr>
            <a:r>
              <a:rPr lang="en-IN" sz="1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Affiliations:</a:t>
            </a:r>
            <a:endParaRPr lang="en-IN" sz="12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IN" sz="1200" b="1" baseline="30000" dirty="0">
                <a:latin typeface="Arial" panose="020B0604020202020204" pitchFamily="34" charset="0"/>
                <a:ea typeface="Times New Roman" panose="02020603050405020304" pitchFamily="18" charset="0"/>
                <a:cs typeface="Arial" panose="020B0604020202020204" pitchFamily="34" charset="0"/>
              </a:rPr>
              <a:t>1</a:t>
            </a:r>
            <a:r>
              <a:rPr lang="en-IN" sz="1200" b="1" dirty="0">
                <a:latin typeface="Arial" panose="020B0604020202020204" pitchFamily="34" charset="0"/>
                <a:ea typeface="Times New Roman" panose="02020603050405020304" pitchFamily="18" charset="0"/>
                <a:cs typeface="Arial" panose="020B0604020202020204" pitchFamily="34" charset="0"/>
              </a:rPr>
              <a:t>Department of Earth and Climate Science, Indian Institute of Science Education and Research Pune, Pune, 411008, India</a:t>
            </a:r>
            <a:endParaRPr lang="en-IN" sz="1200" b="1"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fr-FR" sz="1200" b="1" baseline="30000" dirty="0">
                <a:latin typeface="Arial" panose="020B0604020202020204" pitchFamily="34" charset="0"/>
                <a:ea typeface="Times New Roman" panose="02020603050405020304" pitchFamily="18" charset="0"/>
                <a:cs typeface="Arial" panose="020B0604020202020204" pitchFamily="34" charset="0"/>
              </a:rPr>
              <a:t>2</a:t>
            </a:r>
            <a:r>
              <a:rPr lang="fr-FR" sz="1200" b="1" i="1" dirty="0" smtClean="0">
                <a:effectLst/>
                <a:latin typeface="Arial" panose="020B0604020202020204" pitchFamily="34" charset="0"/>
                <a:ea typeface="Calibri" panose="020F0502020204030204" pitchFamily="34" charset="0"/>
                <a:cs typeface="Arial" panose="020B0604020202020204" pitchFamily="34" charset="0"/>
              </a:rPr>
              <a:t> </a:t>
            </a:r>
            <a:r>
              <a:rPr lang="fr-FR" sz="1200" b="1" dirty="0">
                <a:latin typeface="Arial" panose="020B0604020202020204" pitchFamily="34" charset="0"/>
                <a:ea typeface="Calibri" panose="020F0502020204030204" pitchFamily="34" charset="0"/>
                <a:cs typeface="Arial" panose="020B0604020202020204" pitchFamily="34" charset="0"/>
              </a:rPr>
              <a:t>Ifremer, UMR 6538 </a:t>
            </a:r>
            <a:r>
              <a:rPr lang="fr-FR" sz="1200" b="1" dirty="0" err="1">
                <a:latin typeface="Arial" panose="020B0604020202020204" pitchFamily="34" charset="0"/>
                <a:ea typeface="Calibri" panose="020F0502020204030204" pitchFamily="34" charset="0"/>
                <a:cs typeface="Arial" panose="020B0604020202020204" pitchFamily="34" charset="0"/>
              </a:rPr>
              <a:t>Geo-Ocean</a:t>
            </a:r>
            <a:r>
              <a:rPr lang="fr-FR" sz="1200" b="1" dirty="0">
                <a:latin typeface="Arial" panose="020B0604020202020204" pitchFamily="34" charset="0"/>
                <a:ea typeface="Calibri" panose="020F0502020204030204" pitchFamily="34" charset="0"/>
                <a:cs typeface="Arial" panose="020B0604020202020204" pitchFamily="34" charset="0"/>
              </a:rPr>
              <a:t>, F-29280 Plouzané, France</a:t>
            </a:r>
            <a:r>
              <a:rPr lang="fr-FR" sz="1200" b="1" dirty="0">
                <a:latin typeface="Arial" panose="020B0604020202020204" pitchFamily="34" charset="0"/>
                <a:ea typeface="Times New Roman" panose="02020603050405020304" pitchFamily="18" charset="0"/>
                <a:cs typeface="Arial" panose="020B0604020202020204" pitchFamily="34" charset="0"/>
              </a:rPr>
              <a:t> </a:t>
            </a:r>
            <a:endParaRPr lang="en-IN" sz="1200" b="1"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IN" sz="1200" b="1" baseline="30000" dirty="0">
                <a:latin typeface="Arial" panose="020B0604020202020204" pitchFamily="34" charset="0"/>
                <a:ea typeface="Times New Roman" panose="02020603050405020304" pitchFamily="18" charset="0"/>
                <a:cs typeface="Arial" panose="020B0604020202020204" pitchFamily="34" charset="0"/>
              </a:rPr>
              <a:t>3</a:t>
            </a:r>
            <a:r>
              <a:rPr lang="en-IN" sz="1200" b="1" dirty="0">
                <a:latin typeface="Arial" panose="020B0604020202020204" pitchFamily="34" charset="0"/>
                <a:ea typeface="Times New Roman" panose="02020603050405020304" pitchFamily="18" charset="0"/>
                <a:cs typeface="Arial" panose="020B0604020202020204" pitchFamily="34" charset="0"/>
              </a:rPr>
              <a:t>School of Ocean and Earth Science, University of Southampton, Waterfront Campus, European Way, Southampton SO14 3ZH, UK</a:t>
            </a:r>
            <a:endParaRPr lang="en-IN" sz="12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90" y="5524933"/>
            <a:ext cx="1333333" cy="1333333"/>
          </a:xfrm>
          <a:prstGeom prst="rect">
            <a:avLst/>
          </a:prstGeom>
        </p:spPr>
      </p:pic>
      <p:sp>
        <p:nvSpPr>
          <p:cNvPr id="13" name="Rectangle 12"/>
          <p:cNvSpPr/>
          <p:nvPr/>
        </p:nvSpPr>
        <p:spPr>
          <a:xfrm>
            <a:off x="103903" y="5203703"/>
            <a:ext cx="1380506" cy="338554"/>
          </a:xfrm>
          <a:prstGeom prst="rect">
            <a:avLst/>
          </a:prstGeom>
        </p:spPr>
        <p:txBody>
          <a:bodyPr wrap="none">
            <a:spAutoFit/>
          </a:bodyPr>
          <a:lstStyle/>
          <a:p>
            <a:pPr algn="ctr"/>
            <a:r>
              <a:rPr lang="en-IN" sz="1600" b="1" i="0" dirty="0" smtClean="0">
                <a:solidFill>
                  <a:schemeClr val="bg1"/>
                </a:solidFill>
                <a:effectLst/>
                <a:latin typeface="Arial" panose="020B0604020202020204" pitchFamily="34" charset="0"/>
                <a:cs typeface="Arial" panose="020B0604020202020204" pitchFamily="34" charset="0"/>
              </a:rPr>
              <a:t>EGU23-4906</a:t>
            </a:r>
            <a:endParaRPr lang="en-IN" sz="1600" b="1" i="0" dirty="0">
              <a:solidFill>
                <a:schemeClr val="bg1"/>
              </a:solidFill>
              <a:effectLst/>
              <a:latin typeface="Arial" panose="020B0604020202020204" pitchFamily="34" charset="0"/>
              <a:cs typeface="Arial" panose="020B0604020202020204" pitchFamily="34" charset="0"/>
            </a:endParaRPr>
          </a:p>
        </p:txBody>
      </p:sp>
      <p:sp>
        <p:nvSpPr>
          <p:cNvPr id="15" name="Rounded Rectangle 14">
            <a:hlinkClick r:id="rId7" action="ppaction://hlinksldjump"/>
          </p:cNvPr>
          <p:cNvSpPr/>
          <p:nvPr/>
        </p:nvSpPr>
        <p:spPr>
          <a:xfrm>
            <a:off x="9928099" y="3842912"/>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4: Results</a:t>
            </a:r>
            <a:endParaRPr lang="en-IN" b="1" u="sng" dirty="0">
              <a:solidFill>
                <a:srgbClr val="FFFF00"/>
              </a:solidFill>
            </a:endParaRPr>
          </a:p>
        </p:txBody>
      </p:sp>
      <p:sp>
        <p:nvSpPr>
          <p:cNvPr id="16" name="Rounded Rectangle 15">
            <a:hlinkClick r:id="rId8" action="ppaction://hlinksldjump"/>
          </p:cNvPr>
          <p:cNvSpPr/>
          <p:nvPr/>
        </p:nvSpPr>
        <p:spPr>
          <a:xfrm>
            <a:off x="7455486" y="2917833"/>
            <a:ext cx="2139849"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1: Introduction</a:t>
            </a:r>
            <a:endParaRPr lang="en-IN" b="1" dirty="0">
              <a:solidFill>
                <a:srgbClr val="FFFF00"/>
              </a:solidFill>
            </a:endParaRPr>
          </a:p>
        </p:txBody>
      </p:sp>
      <p:sp>
        <p:nvSpPr>
          <p:cNvPr id="17" name="Rounded Rectangle 16">
            <a:hlinkClick r:id="rId9" action="ppaction://hlinksldjump"/>
          </p:cNvPr>
          <p:cNvSpPr/>
          <p:nvPr/>
        </p:nvSpPr>
        <p:spPr>
          <a:xfrm>
            <a:off x="9928099" y="2917833"/>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2: Study area</a:t>
            </a:r>
            <a:endParaRPr lang="en-IN" b="1" dirty="0">
              <a:solidFill>
                <a:srgbClr val="FFFF00"/>
              </a:solidFill>
            </a:endParaRPr>
          </a:p>
        </p:txBody>
      </p:sp>
      <p:sp>
        <p:nvSpPr>
          <p:cNvPr id="18" name="Rounded Rectangle 17">
            <a:hlinkClick r:id="rId10" action="ppaction://hlinksldjump"/>
          </p:cNvPr>
          <p:cNvSpPr/>
          <p:nvPr/>
        </p:nvSpPr>
        <p:spPr>
          <a:xfrm>
            <a:off x="7455485" y="3842911"/>
            <a:ext cx="2139849"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3: Data</a:t>
            </a:r>
            <a:endParaRPr lang="en-IN" b="1" dirty="0">
              <a:solidFill>
                <a:srgbClr val="FFFF00"/>
              </a:solidFill>
            </a:endParaRPr>
          </a:p>
        </p:txBody>
      </p:sp>
      <p:sp>
        <p:nvSpPr>
          <p:cNvPr id="19" name="Rounded Rectangle 18">
            <a:hlinkClick r:id="rId11" action="ppaction://hlinksldjump"/>
          </p:cNvPr>
          <p:cNvSpPr/>
          <p:nvPr/>
        </p:nvSpPr>
        <p:spPr>
          <a:xfrm>
            <a:off x="7474148" y="4767991"/>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5: Discussion</a:t>
            </a:r>
            <a:endParaRPr lang="en-IN" b="1" u="sng" dirty="0">
              <a:solidFill>
                <a:srgbClr val="FFFF00"/>
              </a:solidFill>
            </a:endParaRPr>
          </a:p>
        </p:txBody>
      </p:sp>
      <p:sp>
        <p:nvSpPr>
          <p:cNvPr id="20" name="Rounded Rectangle 19">
            <a:hlinkClick r:id="rId12" action="ppaction://hlinksldjump"/>
          </p:cNvPr>
          <p:cNvSpPr/>
          <p:nvPr/>
        </p:nvSpPr>
        <p:spPr>
          <a:xfrm>
            <a:off x="9928099" y="4782252"/>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6: Conclusion</a:t>
            </a:r>
            <a:endParaRPr lang="en-IN" b="1" u="sng" dirty="0">
              <a:solidFill>
                <a:srgbClr val="FFFF00"/>
              </a:solidFill>
            </a:endParaRPr>
          </a:p>
        </p:txBody>
      </p:sp>
      <p:sp>
        <p:nvSpPr>
          <p:cNvPr id="21" name="Textfeld 14"/>
          <p:cNvSpPr txBox="1"/>
          <p:nvPr/>
        </p:nvSpPr>
        <p:spPr>
          <a:xfrm>
            <a:off x="7929195" y="2285143"/>
            <a:ext cx="3997807" cy="584775"/>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a:t>
            </a:r>
          </a:p>
          <a:p>
            <a:r>
              <a:rPr lang="de-AT" sz="1400" b="1" i="1" dirty="0" smtClean="0">
                <a:latin typeface="Arial" panose="020B0604020202020204" pitchFamily="34" charset="0"/>
                <a:cs typeface="Arial" panose="020B0604020202020204" pitchFamily="34" charset="0"/>
              </a:rPr>
              <a:t>    Click the buttons for more information</a:t>
            </a:r>
            <a:endParaRPr lang="de-AT" sz="1400" b="1"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90230" y="678377"/>
            <a:ext cx="3552444" cy="1600200"/>
          </a:xfrm>
          <a:prstGeom prst="rect">
            <a:avLst/>
          </a:prstGeom>
        </p:spPr>
      </p:pic>
      <p:pic>
        <p:nvPicPr>
          <p:cNvPr id="1026" name="Picture 2" descr="https://cdn.egu.eu/static/5f3a833a/awards/egu_ospp_label_blu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25826" y="5203703"/>
            <a:ext cx="1269774" cy="16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01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5" y="1602000"/>
            <a:ext cx="11415600" cy="3207858"/>
          </a:xfrm>
          <a:prstGeom prst="rect">
            <a:avLst/>
          </a:prstGeom>
        </p:spPr>
      </p:pic>
      <p:sp>
        <p:nvSpPr>
          <p:cNvPr id="18" name="Rounded Rectangle 17">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1" name="Rounded Rectangle 20">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4" name="Rounded Rectangle 23">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5" name="Rounded Rectangle 24">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6" name="Rounded Rectangle 25">
            <a:hlinkClick r:id="rId8"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7" name="Rounded Rectangle 26">
            <a:hlinkClick r:id="rId9" action="ppaction://hlinksldjump"/>
          </p:cNvPr>
          <p:cNvSpPr/>
          <p:nvPr/>
        </p:nvSpPr>
        <p:spPr>
          <a:xfrm>
            <a:off x="3428470" y="6153336"/>
            <a:ext cx="6920130"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Click here for Seismic units and </a:t>
            </a:r>
            <a:r>
              <a:rPr lang="en-IN" b="1" dirty="0" err="1" smtClean="0">
                <a:solidFill>
                  <a:srgbClr val="FFFF00"/>
                </a:solidFill>
              </a:rPr>
              <a:t>facies</a:t>
            </a:r>
            <a:r>
              <a:rPr lang="en-IN" b="1" dirty="0" smtClean="0">
                <a:solidFill>
                  <a:srgbClr val="FFFF00"/>
                </a:solidFill>
              </a:rPr>
              <a:t> present for the white box</a:t>
            </a:r>
            <a:endParaRPr lang="en-IN" b="1" u="sng" dirty="0">
              <a:solidFill>
                <a:srgbClr val="FFFF00"/>
              </a:solidFill>
            </a:endParaRPr>
          </a:p>
        </p:txBody>
      </p:sp>
      <p:sp>
        <p:nvSpPr>
          <p:cNvPr id="28" name="Rectangle 27"/>
          <p:cNvSpPr/>
          <p:nvPr/>
        </p:nvSpPr>
        <p:spPr>
          <a:xfrm>
            <a:off x="6335978" y="2559537"/>
            <a:ext cx="973189" cy="19431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ounded Rectangle 28">
            <a:hlinkClick r:id="rId10" action="ppaction://hlinksldjump"/>
          </p:cNvPr>
          <p:cNvSpPr/>
          <p:nvPr/>
        </p:nvSpPr>
        <p:spPr>
          <a:xfrm>
            <a:off x="454144" y="5403518"/>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Interpreted section</a:t>
            </a:r>
            <a:endParaRPr lang="en-IN" b="1" u="sng" dirty="0">
              <a:solidFill>
                <a:srgbClr val="FFFF00"/>
              </a:solidFill>
            </a:endParaRPr>
          </a:p>
        </p:txBody>
      </p:sp>
      <p:sp>
        <p:nvSpPr>
          <p:cNvPr id="30" name="Rounded Rectangle 29">
            <a:hlinkClick r:id="rId11"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2" name="Rounded Rectangle 31">
            <a:hlinkClick r:id="rId12"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3" name="Rounded Rectangle 32">
            <a:hlinkClick r:id="rId13"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
        <p:nvSpPr>
          <p:cNvPr id="34" name="Rectangle 33"/>
          <p:cNvSpPr/>
          <p:nvPr/>
        </p:nvSpPr>
        <p:spPr>
          <a:xfrm>
            <a:off x="42011" y="1120504"/>
            <a:ext cx="824265" cy="369332"/>
          </a:xfrm>
          <a:prstGeom prst="rect">
            <a:avLst/>
          </a:prstGeom>
        </p:spPr>
        <p:txBody>
          <a:bodyPr wrap="none">
            <a:spAutoFit/>
          </a:bodyPr>
          <a:lstStyle/>
          <a:p>
            <a:pPr algn="ctr"/>
            <a:r>
              <a:rPr lang="en-IN" b="1" dirty="0" smtClean="0">
                <a:solidFill>
                  <a:srgbClr val="002060"/>
                </a:solidFill>
              </a:rPr>
              <a:t>Inset 2</a:t>
            </a:r>
            <a:endParaRPr lang="en-IN" b="1" u="sng" dirty="0">
              <a:solidFill>
                <a:srgbClr val="002060"/>
              </a:solidFill>
            </a:endParaRPr>
          </a:p>
        </p:txBody>
      </p:sp>
    </p:spTree>
    <p:extLst>
      <p:ext uri="{BB962C8B-B14F-4D97-AF65-F5344CB8AC3E}">
        <p14:creationId xmlns:p14="http://schemas.microsoft.com/office/powerpoint/2010/main" val="998187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763" y="1131511"/>
            <a:ext cx="7354040" cy="5308929"/>
          </a:xfrm>
          <a:prstGeom prst="rect">
            <a:avLst/>
          </a:prstGeom>
        </p:spPr>
      </p:pic>
      <p:sp>
        <p:nvSpPr>
          <p:cNvPr id="18" name="Rounded Rectangle 17">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1" name="Rounded Rectangle 20">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8" action="ppaction://hlinksldjump"/>
          </p:cNvPr>
          <p:cNvSpPr/>
          <p:nvPr/>
        </p:nvSpPr>
        <p:spPr>
          <a:xfrm>
            <a:off x="454144" y="5403518"/>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Interpreted section</a:t>
            </a:r>
            <a:endParaRPr lang="en-IN" b="1" u="sng" dirty="0">
              <a:solidFill>
                <a:srgbClr val="FFFF00"/>
              </a:solidFill>
            </a:endParaRPr>
          </a:p>
        </p:txBody>
      </p:sp>
      <p:sp>
        <p:nvSpPr>
          <p:cNvPr id="11" name="Rounded Rectangle 10">
            <a:hlinkClick r:id="rId9" action="ppaction://hlinksldjump"/>
          </p:cNvPr>
          <p:cNvSpPr/>
          <p:nvPr/>
        </p:nvSpPr>
        <p:spPr>
          <a:xfrm>
            <a:off x="454144" y="4655023"/>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2</a:t>
            </a:r>
            <a:endParaRPr lang="en-IN" b="1" u="sng" dirty="0">
              <a:solidFill>
                <a:srgbClr val="FFFF00"/>
              </a:solidFill>
            </a:endParaRPr>
          </a:p>
        </p:txBody>
      </p:sp>
      <p:sp>
        <p:nvSpPr>
          <p:cNvPr id="12" name="Rounded Rectangle 11">
            <a:hlinkClick r:id="rId10" action="ppaction://hlinksldjump"/>
          </p:cNvPr>
          <p:cNvSpPr/>
          <p:nvPr/>
        </p:nvSpPr>
        <p:spPr>
          <a:xfrm>
            <a:off x="461233" y="6165723"/>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13" name="Rounded Rectangle 12">
            <a:hlinkClick r:id="rId11"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14" name="Rounded Rectangle 13">
            <a:hlinkClick r:id="rId12"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15" name="Rounded Rectangle 14">
            <a:hlinkClick r:id="rId13"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3269034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 y="1601513"/>
            <a:ext cx="11415253" cy="3204341"/>
          </a:xfrm>
          <a:prstGeom prst="rect">
            <a:avLst/>
          </a:prstGeom>
        </p:spPr>
      </p:pic>
      <p:sp>
        <p:nvSpPr>
          <p:cNvPr id="18" name="Rounded Rectangle 17">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1" name="Rounded Rectangle 20">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4" name="Rounded Rectangle 23">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5" name="Rounded Rectangle 24">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6" name="Rounded Rectangle 25">
            <a:hlinkClick r:id="rId8"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7" name="Rounded Rectangle 26">
            <a:hlinkClick r:id="rId9" action="ppaction://hlinksldjump"/>
          </p:cNvPr>
          <p:cNvSpPr/>
          <p:nvPr/>
        </p:nvSpPr>
        <p:spPr>
          <a:xfrm>
            <a:off x="454144" y="5340001"/>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2</a:t>
            </a:r>
            <a:endParaRPr lang="en-IN" b="1" u="sng" dirty="0">
              <a:solidFill>
                <a:srgbClr val="FFFF00"/>
              </a:solidFill>
            </a:endParaRPr>
          </a:p>
        </p:txBody>
      </p:sp>
      <p:sp>
        <p:nvSpPr>
          <p:cNvPr id="33" name="Rounded Rectangle 32">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4" name="Rounded Rectangle 33">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5" name="Rounded Rectangle 34">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61466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12" name="Rounded Rectangle 11"/>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91" y="1085221"/>
            <a:ext cx="10058400" cy="3978913"/>
          </a:xfrm>
          <a:prstGeom prst="rect">
            <a:avLst/>
          </a:prstGeom>
        </p:spPr>
      </p:pic>
      <p:sp>
        <p:nvSpPr>
          <p:cNvPr id="17" name="Rounded Rectangle 16">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2" name="Rounded Rectangle 21">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3" name="Rounded Rectangle 22">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4" name="Rounded Rectangle 23">
            <a:hlinkClick r:id="rId7"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5" name="Rounded Rectangle 24">
            <a:hlinkClick r:id="rId8" action="ppaction://hlinksldjump"/>
          </p:cNvPr>
          <p:cNvSpPr/>
          <p:nvPr/>
        </p:nvSpPr>
        <p:spPr>
          <a:xfrm>
            <a:off x="3523030" y="6138515"/>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Interpreted section</a:t>
            </a:r>
            <a:endParaRPr lang="en-IN" b="1" u="sng" dirty="0">
              <a:solidFill>
                <a:srgbClr val="FFFF00"/>
              </a:solidFill>
            </a:endParaRPr>
          </a:p>
        </p:txBody>
      </p:sp>
      <p:sp>
        <p:nvSpPr>
          <p:cNvPr id="26" name="Rounded Rectangle 25">
            <a:hlinkClick r:id="rId9"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7" name="Rounded Rectangle 26">
            <a:hlinkClick r:id="rId10"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8" name="Rounded Rectangle 27">
            <a:hlinkClick r:id="rId11"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
        <p:nvSpPr>
          <p:cNvPr id="29" name="Rectangle 28"/>
          <p:cNvSpPr/>
          <p:nvPr/>
        </p:nvSpPr>
        <p:spPr>
          <a:xfrm>
            <a:off x="0" y="1085221"/>
            <a:ext cx="824265" cy="369332"/>
          </a:xfrm>
          <a:prstGeom prst="rect">
            <a:avLst/>
          </a:prstGeom>
        </p:spPr>
        <p:txBody>
          <a:bodyPr wrap="none">
            <a:spAutoFit/>
          </a:bodyPr>
          <a:lstStyle/>
          <a:p>
            <a:pPr algn="ctr"/>
            <a:r>
              <a:rPr lang="en-IN" b="1" dirty="0" smtClean="0">
                <a:solidFill>
                  <a:srgbClr val="002060"/>
                </a:solidFill>
              </a:rPr>
              <a:t>Inset 3</a:t>
            </a:r>
            <a:endParaRPr lang="en-IN" b="1" u="sng" dirty="0">
              <a:solidFill>
                <a:srgbClr val="002060"/>
              </a:solidFill>
            </a:endParaRPr>
          </a:p>
        </p:txBody>
      </p:sp>
    </p:spTree>
    <p:extLst>
      <p:ext uri="{BB962C8B-B14F-4D97-AF65-F5344CB8AC3E}">
        <p14:creationId xmlns:p14="http://schemas.microsoft.com/office/powerpoint/2010/main" val="3371287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51" y="1176422"/>
            <a:ext cx="10058400" cy="3978913"/>
          </a:xfrm>
          <a:prstGeom prst="rect">
            <a:avLst/>
          </a:prstGeom>
        </p:spPr>
      </p:pic>
      <p:sp>
        <p:nvSpPr>
          <p:cNvPr id="17" name="Rounded Rectangle 16">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8"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6" name="Rounded Rectangle 25">
            <a:hlinkClick r:id="rId9" action="ppaction://hlinksldjump"/>
          </p:cNvPr>
          <p:cNvSpPr/>
          <p:nvPr/>
        </p:nvSpPr>
        <p:spPr>
          <a:xfrm>
            <a:off x="3441690" y="6145370"/>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3</a:t>
            </a:r>
            <a:endParaRPr lang="en-IN" b="1" u="sng" dirty="0">
              <a:solidFill>
                <a:srgbClr val="FFFF00"/>
              </a:solidFill>
            </a:endParaRPr>
          </a:p>
        </p:txBody>
      </p:sp>
      <p:sp>
        <p:nvSpPr>
          <p:cNvPr id="27" name="Rounded Rectangle 26">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8" name="Rounded Rectangle 27">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9" name="Rounded Rectangle 28">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559089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73" y="1658108"/>
            <a:ext cx="10058400" cy="3532142"/>
          </a:xfrm>
          <a:prstGeom prst="rect">
            <a:avLst/>
          </a:prstGeom>
        </p:spPr>
      </p:pic>
      <p:sp>
        <p:nvSpPr>
          <p:cNvPr id="17" name="Rounded Rectangle 16">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8"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6" name="Rounded Rectangle 25">
            <a:hlinkClick r:id="rId9" action="ppaction://hlinksldjump"/>
          </p:cNvPr>
          <p:cNvSpPr/>
          <p:nvPr/>
        </p:nvSpPr>
        <p:spPr>
          <a:xfrm>
            <a:off x="3404718" y="6152225"/>
            <a:ext cx="6920130"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Click here for Seismic units and </a:t>
            </a:r>
            <a:r>
              <a:rPr lang="en-IN" b="1" dirty="0" err="1" smtClean="0">
                <a:solidFill>
                  <a:srgbClr val="FFFF00"/>
                </a:solidFill>
              </a:rPr>
              <a:t>facies</a:t>
            </a:r>
            <a:r>
              <a:rPr lang="en-IN" b="1" dirty="0" smtClean="0">
                <a:solidFill>
                  <a:srgbClr val="FFFF00"/>
                </a:solidFill>
              </a:rPr>
              <a:t> present for the white box</a:t>
            </a:r>
            <a:endParaRPr lang="en-IN" b="1" u="sng" dirty="0">
              <a:solidFill>
                <a:srgbClr val="FFFF00"/>
              </a:solidFill>
            </a:endParaRPr>
          </a:p>
        </p:txBody>
      </p:sp>
      <p:sp>
        <p:nvSpPr>
          <p:cNvPr id="27" name="Rectangle 26"/>
          <p:cNvSpPr/>
          <p:nvPr/>
        </p:nvSpPr>
        <p:spPr>
          <a:xfrm>
            <a:off x="5343636" y="2749733"/>
            <a:ext cx="973189" cy="19431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ounded Rectangle 27">
            <a:hlinkClick r:id="rId10" action="ppaction://hlinksldjump"/>
          </p:cNvPr>
          <p:cNvSpPr/>
          <p:nvPr/>
        </p:nvSpPr>
        <p:spPr>
          <a:xfrm>
            <a:off x="454144" y="5369313"/>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Interpreted section</a:t>
            </a:r>
            <a:endParaRPr lang="en-IN" b="1" u="sng" dirty="0">
              <a:solidFill>
                <a:srgbClr val="FFFF00"/>
              </a:solidFill>
            </a:endParaRPr>
          </a:p>
        </p:txBody>
      </p:sp>
      <p:sp>
        <p:nvSpPr>
          <p:cNvPr id="29" name="Rounded Rectangle 28">
            <a:hlinkClick r:id="rId11"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0" name="Rounded Rectangle 29">
            <a:hlinkClick r:id="rId12"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1" name="Rounded Rectangle 30">
            <a:hlinkClick r:id="rId13"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
        <p:nvSpPr>
          <p:cNvPr id="33" name="Rectangle 32"/>
          <p:cNvSpPr/>
          <p:nvPr/>
        </p:nvSpPr>
        <p:spPr>
          <a:xfrm>
            <a:off x="0" y="1159375"/>
            <a:ext cx="824265" cy="369332"/>
          </a:xfrm>
          <a:prstGeom prst="rect">
            <a:avLst/>
          </a:prstGeom>
        </p:spPr>
        <p:txBody>
          <a:bodyPr wrap="none">
            <a:spAutoFit/>
          </a:bodyPr>
          <a:lstStyle/>
          <a:p>
            <a:pPr algn="ctr"/>
            <a:r>
              <a:rPr lang="en-IN" b="1" dirty="0" smtClean="0">
                <a:solidFill>
                  <a:srgbClr val="002060"/>
                </a:solidFill>
              </a:rPr>
              <a:t>Inset 4</a:t>
            </a:r>
            <a:endParaRPr lang="en-IN" b="1" u="sng" dirty="0">
              <a:solidFill>
                <a:srgbClr val="002060"/>
              </a:solidFill>
            </a:endParaRPr>
          </a:p>
        </p:txBody>
      </p:sp>
    </p:spTree>
    <p:extLst>
      <p:ext uri="{BB962C8B-B14F-4D97-AF65-F5344CB8AC3E}">
        <p14:creationId xmlns:p14="http://schemas.microsoft.com/office/powerpoint/2010/main" val="1748189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600" y="1130400"/>
            <a:ext cx="7354800" cy="5417587"/>
          </a:xfrm>
          <a:prstGeom prst="rect">
            <a:avLst/>
          </a:prstGeom>
        </p:spPr>
      </p:pic>
      <p:sp>
        <p:nvSpPr>
          <p:cNvPr id="17" name="Rounded Rectangle 16">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8"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6" name="Rounded Rectangle 25">
            <a:hlinkClick r:id="rId9" action="ppaction://hlinksldjump"/>
          </p:cNvPr>
          <p:cNvSpPr/>
          <p:nvPr/>
        </p:nvSpPr>
        <p:spPr>
          <a:xfrm>
            <a:off x="454144" y="5340001"/>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4</a:t>
            </a:r>
            <a:endParaRPr lang="en-IN" b="1" u="sng" dirty="0">
              <a:solidFill>
                <a:srgbClr val="FFFF00"/>
              </a:solidFill>
            </a:endParaRPr>
          </a:p>
        </p:txBody>
      </p:sp>
      <p:sp>
        <p:nvSpPr>
          <p:cNvPr id="27" name="Rounded Rectangle 26">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8" name="Rounded Rectangle 27">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9" name="Rounded Rectangle 28">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880842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881" y="1658108"/>
            <a:ext cx="10058400" cy="3523623"/>
          </a:xfrm>
          <a:prstGeom prst="rect">
            <a:avLst/>
          </a:prstGeom>
        </p:spPr>
      </p:pic>
      <p:sp>
        <p:nvSpPr>
          <p:cNvPr id="17" name="Rounded Rectangle 16">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8"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6" name="Rounded Rectangle 25">
            <a:hlinkClick r:id="rId9" action="ppaction://hlinksldjump"/>
          </p:cNvPr>
          <p:cNvSpPr/>
          <p:nvPr/>
        </p:nvSpPr>
        <p:spPr>
          <a:xfrm>
            <a:off x="454144" y="5387441"/>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4</a:t>
            </a:r>
            <a:endParaRPr lang="en-IN" b="1" u="sng" dirty="0">
              <a:solidFill>
                <a:srgbClr val="FFFF00"/>
              </a:solidFill>
            </a:endParaRPr>
          </a:p>
        </p:txBody>
      </p:sp>
      <p:sp>
        <p:nvSpPr>
          <p:cNvPr id="27" name="Rounded Rectangle 26">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8" name="Rounded Rectangle 27">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9" name="Rounded Rectangle 28">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181958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19" name="Rounded Rectangle 18">
            <a:hlinkClick r:id="rId3"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Interpreted section</a:t>
            </a:r>
            <a:endParaRPr lang="en-IN" b="1" u="sng" dirty="0">
              <a:solidFill>
                <a:srgbClr val="FFFF00"/>
              </a:solidFill>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17" name="Rounded Rectangle 16">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8"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 y="1257295"/>
            <a:ext cx="10058400" cy="4334206"/>
          </a:xfrm>
          <a:prstGeom prst="rect">
            <a:avLst/>
          </a:prstGeom>
        </p:spPr>
      </p:pic>
      <p:sp>
        <p:nvSpPr>
          <p:cNvPr id="26" name="Rounded Rectangle 25">
            <a:hlinkClick r:id="rId10"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7" name="Rounded Rectangle 26">
            <a:hlinkClick r:id="rId11"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grpSp>
        <p:nvGrpSpPr>
          <p:cNvPr id="29" name="Group 28"/>
          <p:cNvGrpSpPr/>
          <p:nvPr/>
        </p:nvGrpSpPr>
        <p:grpSpPr>
          <a:xfrm>
            <a:off x="800531" y="1808545"/>
            <a:ext cx="1477849" cy="1567116"/>
            <a:chOff x="1112951" y="1640904"/>
            <a:chExt cx="2775474" cy="2732443"/>
          </a:xfrm>
        </p:grpSpPr>
        <p:pic>
          <p:nvPicPr>
            <p:cNvPr id="30" name="Picture 29" descr="C:\Users\SUDIPTA\Documents\Akash_RAC\Corel\SVD3.tif"/>
            <p:cNvPicPr/>
            <p:nvPr/>
          </p:nvPicPr>
          <p:blipFill rotWithShape="1">
            <a:blip r:embed="rId12" cstate="print">
              <a:extLst>
                <a:ext uri="{28A0092B-C50C-407E-A947-70E740481C1C}">
                  <a14:useLocalDpi xmlns:a14="http://schemas.microsoft.com/office/drawing/2010/main" val="0"/>
                </a:ext>
              </a:extLst>
            </a:blip>
            <a:srcRect r="1468"/>
            <a:stretch/>
          </p:blipFill>
          <p:spPr bwMode="auto">
            <a:xfrm>
              <a:off x="1112951" y="1640904"/>
              <a:ext cx="2775474" cy="2732443"/>
            </a:xfrm>
            <a:prstGeom prst="rect">
              <a:avLst/>
            </a:prstGeom>
            <a:noFill/>
            <a:ln>
              <a:noFill/>
            </a:ln>
            <a:extLst>
              <a:ext uri="{53640926-AAD7-44D8-BBD7-CCE9431645EC}">
                <a14:shadowObscured xmlns:a14="http://schemas.microsoft.com/office/drawing/2010/main"/>
              </a:ext>
            </a:extLst>
          </p:spPr>
        </p:pic>
        <p:cxnSp>
          <p:nvCxnSpPr>
            <p:cNvPr id="31" name="Straight Connector 30"/>
            <p:cNvCxnSpPr/>
            <p:nvPr/>
          </p:nvCxnSpPr>
          <p:spPr>
            <a:xfrm flipV="1">
              <a:off x="2391165" y="3054677"/>
              <a:ext cx="818394" cy="20344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447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19" name="Rounded Rectangle 18">
            <a:hlinkClick r:id="rId3"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Un-interpreted section</a:t>
            </a:r>
            <a:endParaRPr lang="en-IN" b="1" u="sng" dirty="0">
              <a:solidFill>
                <a:srgbClr val="FFFF00"/>
              </a:solidFill>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 y="1257295"/>
            <a:ext cx="10058400" cy="4334206"/>
          </a:xfrm>
          <a:prstGeom prst="rect">
            <a:avLst/>
          </a:prstGeom>
        </p:spPr>
      </p:pic>
      <p:sp>
        <p:nvSpPr>
          <p:cNvPr id="17" name="Rounded Rectangle 16">
            <a:hlinkClick r:id="rId5"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6"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7"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8"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9"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6" name="Rounded Rectangle 25">
            <a:hlinkClick r:id="rId10"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7" name="Rounded Rectangle 26">
            <a:hlinkClick r:id="rId11"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655855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23" name="Rectangle 2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4" name="Rounded Rectangle 23">
            <a:hlinkClick r:id="rId3"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6" name="Rounded Rectangle 25">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7" name="Rounded Rectangle 26">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8" name="Rounded Rectangle 27">
            <a:hlinkClick r:id="rId7"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9" name="Rounded Rectangle 28">
            <a:hlinkClick r:id="rId8"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
        <p:nvSpPr>
          <p:cNvPr id="2" name="Rectangle 1"/>
          <p:cNvSpPr/>
          <p:nvPr/>
        </p:nvSpPr>
        <p:spPr>
          <a:xfrm>
            <a:off x="202304" y="1233599"/>
            <a:ext cx="10840834" cy="477053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The continental margin off the western coast of Svalbard is </a:t>
            </a:r>
            <a:r>
              <a:rPr lang="en-US" sz="1600" dirty="0" smtClean="0">
                <a:solidFill>
                  <a:srgbClr val="002060"/>
                </a:solidFill>
                <a:latin typeface="Arial" panose="020B0604020202020204" pitchFamily="34" charset="0"/>
                <a:cs typeface="Arial" panose="020B0604020202020204" pitchFamily="34" charset="0"/>
              </a:rPr>
              <a:t>known for the accumulation </a:t>
            </a:r>
            <a:r>
              <a:rPr lang="en-US" sz="1600" dirty="0">
                <a:solidFill>
                  <a:srgbClr val="002060"/>
                </a:solidFill>
                <a:latin typeface="Arial" panose="020B0604020202020204" pitchFamily="34" charset="0"/>
                <a:cs typeface="Arial" panose="020B0604020202020204" pitchFamily="34" charset="0"/>
              </a:rPr>
              <a:t>of </a:t>
            </a:r>
            <a:r>
              <a:rPr lang="en-US" sz="1600" dirty="0" err="1">
                <a:solidFill>
                  <a:srgbClr val="002060"/>
                </a:solidFill>
                <a:latin typeface="Arial" panose="020B0604020202020204" pitchFamily="34" charset="0"/>
                <a:cs typeface="Arial" panose="020B0604020202020204" pitchFamily="34" charset="0"/>
              </a:rPr>
              <a:t>glaciogenic</a:t>
            </a:r>
            <a:r>
              <a:rPr lang="en-US" sz="1600" dirty="0">
                <a:solidFill>
                  <a:srgbClr val="002060"/>
                </a:solidFill>
                <a:latin typeface="Arial" panose="020B0604020202020204" pitchFamily="34" charset="0"/>
                <a:cs typeface="Arial" panose="020B0604020202020204" pitchFamily="34" charset="0"/>
              </a:rPr>
              <a:t> </a:t>
            </a:r>
            <a:r>
              <a:rPr lang="en-US" sz="1600" dirty="0" smtClean="0">
                <a:solidFill>
                  <a:srgbClr val="002060"/>
                </a:solidFill>
                <a:latin typeface="Arial" panose="020B0604020202020204" pitchFamily="34" charset="0"/>
                <a:cs typeface="Arial" panose="020B0604020202020204" pitchFamily="34" charset="0"/>
              </a:rPr>
              <a:t>sediments, </a:t>
            </a:r>
            <a:r>
              <a:rPr lang="en-US" sz="1600" dirty="0">
                <a:solidFill>
                  <a:srgbClr val="002060"/>
                </a:solidFill>
                <a:latin typeface="Arial" panose="020B0604020202020204" pitchFamily="34" charset="0"/>
                <a:cs typeface="Arial" panose="020B0604020202020204" pitchFamily="34" charset="0"/>
              </a:rPr>
              <a:t>which have built up over the past 2.7 million </a:t>
            </a:r>
            <a:r>
              <a:rPr lang="en-US" sz="1600" dirty="0" smtClean="0">
                <a:solidFill>
                  <a:srgbClr val="002060"/>
                </a:solidFill>
                <a:latin typeface="Arial" panose="020B0604020202020204" pitchFamily="34" charset="0"/>
                <a:cs typeface="Arial" panose="020B0604020202020204" pitchFamily="34" charset="0"/>
              </a:rPr>
              <a:t>years. </a:t>
            </a:r>
          </a:p>
          <a:p>
            <a:pPr marL="285750" indent="-285750">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Active </a:t>
            </a:r>
            <a:r>
              <a:rPr lang="en-US" sz="1600" dirty="0">
                <a:solidFill>
                  <a:srgbClr val="002060"/>
                </a:solidFill>
                <a:latin typeface="Arial" panose="020B0604020202020204" pitchFamily="34" charset="0"/>
                <a:cs typeface="Arial" panose="020B0604020202020204" pitchFamily="34" charset="0"/>
              </a:rPr>
              <a:t>methane venting </a:t>
            </a:r>
            <a:r>
              <a:rPr lang="en-US" sz="1600" dirty="0" smtClean="0">
                <a:solidFill>
                  <a:srgbClr val="002060"/>
                </a:solidFill>
                <a:latin typeface="Arial" panose="020B0604020202020204" pitchFamily="34" charset="0"/>
                <a:cs typeface="Arial" panose="020B0604020202020204" pitchFamily="34" charset="0"/>
              </a:rPr>
              <a:t>takes place in </a:t>
            </a:r>
            <a:r>
              <a:rPr lang="en-US" sz="1600" dirty="0">
                <a:solidFill>
                  <a:srgbClr val="002060"/>
                </a:solidFill>
                <a:latin typeface="Arial" panose="020B0604020202020204" pitchFamily="34" charset="0"/>
                <a:cs typeface="Arial" panose="020B0604020202020204" pitchFamily="34" charset="0"/>
              </a:rPr>
              <a:t>the upper continental </a:t>
            </a:r>
            <a:r>
              <a:rPr lang="en-US" sz="1600" dirty="0" smtClean="0">
                <a:solidFill>
                  <a:srgbClr val="002060"/>
                </a:solidFill>
                <a:latin typeface="Arial" panose="020B0604020202020204" pitchFamily="34" charset="0"/>
                <a:cs typeface="Arial" panose="020B0604020202020204" pitchFamily="34" charset="0"/>
              </a:rPr>
              <a:t>slope, particularly in the </a:t>
            </a:r>
            <a:r>
              <a:rPr lang="en-US" sz="1600" dirty="0" err="1">
                <a:solidFill>
                  <a:srgbClr val="002060"/>
                </a:solidFill>
                <a:latin typeface="Arial" panose="020B0604020202020204" pitchFamily="34" charset="0"/>
                <a:cs typeface="Arial" panose="020B0604020202020204" pitchFamily="34" charset="0"/>
              </a:rPr>
              <a:t>interfan</a:t>
            </a:r>
            <a:r>
              <a:rPr lang="en-US" sz="1600" dirty="0">
                <a:solidFill>
                  <a:srgbClr val="002060"/>
                </a:solidFill>
                <a:latin typeface="Arial" panose="020B0604020202020204" pitchFamily="34" charset="0"/>
                <a:cs typeface="Arial" panose="020B0604020202020204" pitchFamily="34" charset="0"/>
              </a:rPr>
              <a:t> region between the </a:t>
            </a:r>
            <a:r>
              <a:rPr lang="en-US" sz="1600" dirty="0" err="1">
                <a:solidFill>
                  <a:srgbClr val="002060"/>
                </a:solidFill>
                <a:latin typeface="Arial" panose="020B0604020202020204" pitchFamily="34" charset="0"/>
                <a:cs typeface="Arial" panose="020B0604020202020204" pitchFamily="34" charset="0"/>
              </a:rPr>
              <a:t>Kongsfjorden</a:t>
            </a:r>
            <a:r>
              <a:rPr lang="en-US" sz="1600" dirty="0">
                <a:solidFill>
                  <a:srgbClr val="002060"/>
                </a:solidFill>
                <a:latin typeface="Arial" panose="020B0604020202020204" pitchFamily="34" charset="0"/>
                <a:cs typeface="Arial" panose="020B0604020202020204" pitchFamily="34" charset="0"/>
              </a:rPr>
              <a:t> and </a:t>
            </a:r>
            <a:r>
              <a:rPr lang="en-US" sz="1600" dirty="0" err="1">
                <a:solidFill>
                  <a:srgbClr val="002060"/>
                </a:solidFill>
                <a:latin typeface="Arial" panose="020B0604020202020204" pitchFamily="34" charset="0"/>
                <a:cs typeface="Arial" panose="020B0604020202020204" pitchFamily="34" charset="0"/>
              </a:rPr>
              <a:t>Isfjorden</a:t>
            </a:r>
            <a:r>
              <a:rPr lang="en-US" sz="1600" dirty="0">
                <a:solidFill>
                  <a:srgbClr val="002060"/>
                </a:solidFill>
                <a:latin typeface="Arial" panose="020B0604020202020204" pitchFamily="34" charset="0"/>
                <a:cs typeface="Arial" panose="020B0604020202020204" pitchFamily="34" charset="0"/>
              </a:rPr>
              <a:t> Trough Mouth </a:t>
            </a:r>
            <a:r>
              <a:rPr lang="en-US" sz="1600" dirty="0" smtClean="0">
                <a:solidFill>
                  <a:srgbClr val="002060"/>
                </a:solidFill>
                <a:latin typeface="Arial" panose="020B0604020202020204" pitchFamily="34" charset="0"/>
                <a:cs typeface="Arial" panose="020B0604020202020204" pitchFamily="34" charset="0"/>
              </a:rPr>
              <a:t>Fans.</a:t>
            </a:r>
          </a:p>
          <a:p>
            <a:pPr marL="285750" indent="-285750">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Methane </a:t>
            </a:r>
            <a:r>
              <a:rPr lang="en-US" sz="1600" dirty="0">
                <a:solidFill>
                  <a:srgbClr val="002060"/>
                </a:solidFill>
                <a:latin typeface="Arial" panose="020B0604020202020204" pitchFamily="34" charset="0"/>
                <a:cs typeface="Arial" panose="020B0604020202020204" pitchFamily="34" charset="0"/>
              </a:rPr>
              <a:t>venting is </a:t>
            </a:r>
            <a:r>
              <a:rPr lang="en-US" sz="1600" dirty="0" smtClean="0">
                <a:solidFill>
                  <a:srgbClr val="002060"/>
                </a:solidFill>
                <a:latin typeface="Arial" panose="020B0604020202020204" pitchFamily="34" charset="0"/>
                <a:cs typeface="Arial" panose="020B0604020202020204" pitchFamily="34" charset="0"/>
              </a:rPr>
              <a:t>a </a:t>
            </a:r>
            <a:r>
              <a:rPr lang="en-US" sz="1600" dirty="0">
                <a:solidFill>
                  <a:srgbClr val="002060"/>
                </a:solidFill>
                <a:latin typeface="Arial" panose="020B0604020202020204" pitchFamily="34" charset="0"/>
                <a:cs typeface="Arial" panose="020B0604020202020204" pitchFamily="34" charset="0"/>
              </a:rPr>
              <a:t>result of methane hydrate dissociation caused by warming bottom water. </a:t>
            </a:r>
            <a:r>
              <a:rPr lang="en-US" sz="1600" dirty="0" smtClean="0">
                <a:solidFill>
                  <a:srgbClr val="002060"/>
                </a:solidFill>
                <a:latin typeface="Arial" panose="020B0604020202020204" pitchFamily="34" charset="0"/>
                <a:cs typeface="Arial" panose="020B0604020202020204" pitchFamily="34" charset="0"/>
              </a:rPr>
              <a:t>Heterogeneous </a:t>
            </a:r>
            <a:r>
              <a:rPr lang="en-US" sz="1600" dirty="0">
                <a:solidFill>
                  <a:srgbClr val="002060"/>
                </a:solidFill>
                <a:latin typeface="Arial" panose="020B0604020202020204" pitchFamily="34" charset="0"/>
                <a:cs typeface="Arial" panose="020B0604020202020204" pitchFamily="34" charset="0"/>
              </a:rPr>
              <a:t>lithology in the </a:t>
            </a:r>
            <a:r>
              <a:rPr lang="en-US" sz="1600" dirty="0" err="1">
                <a:solidFill>
                  <a:srgbClr val="002060"/>
                </a:solidFill>
                <a:latin typeface="Arial" panose="020B0604020202020204" pitchFamily="34" charset="0"/>
                <a:cs typeface="Arial" panose="020B0604020202020204" pitchFamily="34" charset="0"/>
              </a:rPr>
              <a:t>glaciomarine</a:t>
            </a:r>
            <a:r>
              <a:rPr lang="en-US" sz="1600" dirty="0">
                <a:solidFill>
                  <a:srgbClr val="002060"/>
                </a:solidFill>
                <a:latin typeface="Arial" panose="020B0604020202020204" pitchFamily="34" charset="0"/>
                <a:cs typeface="Arial" panose="020B0604020202020204" pitchFamily="34" charset="0"/>
              </a:rPr>
              <a:t> sediments influences the migration, accumulation, and venting of fluids, including methane. </a:t>
            </a:r>
            <a:endParaRPr lang="en-US" sz="160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However, </a:t>
            </a:r>
            <a:r>
              <a:rPr lang="en-US" sz="1600" dirty="0">
                <a:solidFill>
                  <a:srgbClr val="002060"/>
                </a:solidFill>
                <a:latin typeface="Arial" panose="020B0604020202020204" pitchFamily="34" charset="0"/>
                <a:cs typeface="Arial" panose="020B0604020202020204" pitchFamily="34" charset="0"/>
              </a:rPr>
              <a:t>seismic imaging utilizing an </a:t>
            </a:r>
            <a:r>
              <a:rPr lang="en-US" sz="1600" dirty="0" err="1">
                <a:solidFill>
                  <a:srgbClr val="002060"/>
                </a:solidFill>
                <a:latin typeface="Arial" panose="020B0604020202020204" pitchFamily="34" charset="0"/>
                <a:cs typeface="Arial" panose="020B0604020202020204" pitchFamily="34" charset="0"/>
              </a:rPr>
              <a:t>airgun</a:t>
            </a:r>
            <a:r>
              <a:rPr lang="en-US" sz="1600" dirty="0">
                <a:solidFill>
                  <a:srgbClr val="002060"/>
                </a:solidFill>
                <a:latin typeface="Arial" panose="020B0604020202020204" pitchFamily="34" charset="0"/>
                <a:cs typeface="Arial" panose="020B0604020202020204" pitchFamily="34" charset="0"/>
              </a:rPr>
              <a:t> source </a:t>
            </a:r>
            <a:r>
              <a:rPr lang="en-US" sz="1600" dirty="0" smtClean="0">
                <a:solidFill>
                  <a:srgbClr val="002060"/>
                </a:solidFill>
                <a:latin typeface="Arial" panose="020B0604020202020204" pitchFamily="34" charset="0"/>
                <a:cs typeface="Arial" panose="020B0604020202020204" pitchFamily="34" charset="0"/>
              </a:rPr>
              <a:t>in the methane venting region has </a:t>
            </a:r>
            <a:r>
              <a:rPr lang="en-US" sz="1600" dirty="0">
                <a:solidFill>
                  <a:srgbClr val="002060"/>
                </a:solidFill>
                <a:latin typeface="Arial" panose="020B0604020202020204" pitchFamily="34" charset="0"/>
                <a:cs typeface="Arial" panose="020B0604020202020204" pitchFamily="34" charset="0"/>
              </a:rPr>
              <a:t>not </a:t>
            </a:r>
            <a:r>
              <a:rPr lang="en-US" sz="1600" dirty="0" smtClean="0">
                <a:solidFill>
                  <a:srgbClr val="002060"/>
                </a:solidFill>
                <a:latin typeface="Arial" panose="020B0604020202020204" pitchFamily="34" charset="0"/>
                <a:cs typeface="Arial" panose="020B0604020202020204" pitchFamily="34" charset="0"/>
              </a:rPr>
              <a:t>resolved </a:t>
            </a:r>
            <a:r>
              <a:rPr lang="en-US" sz="1600" dirty="0">
                <a:solidFill>
                  <a:srgbClr val="002060"/>
                </a:solidFill>
                <a:latin typeface="Arial" panose="020B0604020202020204" pitchFamily="34" charset="0"/>
                <a:cs typeface="Arial" panose="020B0604020202020204" pitchFamily="34" charset="0"/>
              </a:rPr>
              <a:t>the </a:t>
            </a:r>
            <a:r>
              <a:rPr lang="en-US" sz="1600" dirty="0" err="1">
                <a:solidFill>
                  <a:srgbClr val="002060"/>
                </a:solidFill>
                <a:latin typeface="Arial" panose="020B0604020202020204" pitchFamily="34" charset="0"/>
                <a:cs typeface="Arial" panose="020B0604020202020204" pitchFamily="34" charset="0"/>
              </a:rPr>
              <a:t>stratal</a:t>
            </a:r>
            <a:r>
              <a:rPr lang="en-US" sz="1600" dirty="0">
                <a:solidFill>
                  <a:srgbClr val="002060"/>
                </a:solidFill>
                <a:latin typeface="Arial" panose="020B0604020202020204" pitchFamily="34" charset="0"/>
                <a:cs typeface="Arial" panose="020B0604020202020204" pitchFamily="34" charset="0"/>
              </a:rPr>
              <a:t> architecture of the top 50 meters below the seafloor (</a:t>
            </a:r>
            <a:r>
              <a:rPr lang="en-US" sz="1600" dirty="0" err="1">
                <a:solidFill>
                  <a:srgbClr val="002060"/>
                </a:solidFill>
                <a:latin typeface="Arial" panose="020B0604020202020204" pitchFamily="34" charset="0"/>
                <a:cs typeface="Arial" panose="020B0604020202020204" pitchFamily="34" charset="0"/>
              </a:rPr>
              <a:t>mbsf</a:t>
            </a:r>
            <a:r>
              <a:rPr lang="en-US" sz="1600" dirty="0">
                <a:solidFill>
                  <a:srgbClr val="002060"/>
                </a:solidFill>
                <a:latin typeface="Arial" panose="020B0604020202020204" pitchFamily="34" charset="0"/>
                <a:cs typeface="Arial" panose="020B0604020202020204" pitchFamily="34" charset="0"/>
              </a:rPr>
              <a:t>). </a:t>
            </a:r>
            <a:endParaRPr lang="en-US" sz="160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We </a:t>
            </a:r>
            <a:r>
              <a:rPr lang="en-US" sz="1600" dirty="0">
                <a:solidFill>
                  <a:srgbClr val="002060"/>
                </a:solidFill>
                <a:latin typeface="Arial" panose="020B0604020202020204" pitchFamily="34" charset="0"/>
                <a:cs typeface="Arial" panose="020B0604020202020204" pitchFamily="34" charset="0"/>
              </a:rPr>
              <a:t>address this limitation by utilizing several deep-towed high-frequency (220–1050 Hz) SYSIF seismic </a:t>
            </a:r>
            <a:r>
              <a:rPr lang="en-US" sz="1600" dirty="0" smtClean="0">
                <a:solidFill>
                  <a:srgbClr val="002060"/>
                </a:solidFill>
                <a:latin typeface="Arial" panose="020B0604020202020204" pitchFamily="34" charset="0"/>
                <a:cs typeface="Arial" panose="020B0604020202020204" pitchFamily="34" charset="0"/>
              </a:rPr>
              <a:t>lines, </a:t>
            </a:r>
            <a:r>
              <a:rPr lang="en-US" sz="1600" dirty="0">
                <a:solidFill>
                  <a:srgbClr val="002060"/>
                </a:solidFill>
                <a:latin typeface="Arial" panose="020B0604020202020204" pitchFamily="34" charset="0"/>
                <a:cs typeface="Arial" panose="020B0604020202020204" pitchFamily="34" charset="0"/>
              </a:rPr>
              <a:t>which offer a vertical resolution of 1 meter and a horizontal resolution of 3 meters. </a:t>
            </a:r>
            <a:endParaRPr lang="en-US" sz="160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Our </a:t>
            </a:r>
            <a:r>
              <a:rPr lang="en-US" sz="1600" dirty="0">
                <a:solidFill>
                  <a:srgbClr val="002060"/>
                </a:solidFill>
                <a:latin typeface="Arial" panose="020B0604020202020204" pitchFamily="34" charset="0"/>
                <a:cs typeface="Arial" panose="020B0604020202020204" pitchFamily="34" charset="0"/>
              </a:rPr>
              <a:t>seismic interpretation provides an improved stratigraphic framework and allows us to infer the depositional processes responsible for the distribution of </a:t>
            </a:r>
            <a:r>
              <a:rPr lang="en-US" sz="1600" dirty="0" err="1">
                <a:solidFill>
                  <a:srgbClr val="002060"/>
                </a:solidFill>
                <a:latin typeface="Arial" panose="020B0604020202020204" pitchFamily="34" charset="0"/>
                <a:cs typeface="Arial" panose="020B0604020202020204" pitchFamily="34" charset="0"/>
              </a:rPr>
              <a:t>glaciomarine</a:t>
            </a:r>
            <a:r>
              <a:rPr lang="en-US" sz="1600" dirty="0">
                <a:solidFill>
                  <a:srgbClr val="002060"/>
                </a:solidFill>
                <a:latin typeface="Arial" panose="020B0604020202020204" pitchFamily="34" charset="0"/>
                <a:cs typeface="Arial" panose="020B0604020202020204" pitchFamily="34" charset="0"/>
              </a:rPr>
              <a:t> sediments in the </a:t>
            </a:r>
            <a:r>
              <a:rPr lang="en-US" sz="1600" dirty="0" err="1">
                <a:solidFill>
                  <a:srgbClr val="002060"/>
                </a:solidFill>
                <a:latin typeface="Arial" panose="020B0604020202020204" pitchFamily="34" charset="0"/>
                <a:cs typeface="Arial" panose="020B0604020202020204" pitchFamily="34" charset="0"/>
              </a:rPr>
              <a:t>interfan</a:t>
            </a:r>
            <a:r>
              <a:rPr lang="en-US" sz="1600" dirty="0">
                <a:solidFill>
                  <a:srgbClr val="002060"/>
                </a:solidFill>
                <a:latin typeface="Arial" panose="020B0604020202020204" pitchFamily="34" charset="0"/>
                <a:cs typeface="Arial" panose="020B0604020202020204" pitchFamily="34" charset="0"/>
              </a:rPr>
              <a:t> region between the </a:t>
            </a:r>
            <a:r>
              <a:rPr lang="en-US" sz="1600" dirty="0" err="1">
                <a:solidFill>
                  <a:srgbClr val="002060"/>
                </a:solidFill>
                <a:latin typeface="Arial" panose="020B0604020202020204" pitchFamily="34" charset="0"/>
                <a:cs typeface="Arial" panose="020B0604020202020204" pitchFamily="34" charset="0"/>
              </a:rPr>
              <a:t>Kongsfjorden</a:t>
            </a:r>
            <a:r>
              <a:rPr lang="en-US" sz="1600" dirty="0">
                <a:solidFill>
                  <a:srgbClr val="002060"/>
                </a:solidFill>
                <a:latin typeface="Arial" panose="020B0604020202020204" pitchFamily="34" charset="0"/>
                <a:cs typeface="Arial" panose="020B0604020202020204" pitchFamily="34" charset="0"/>
              </a:rPr>
              <a:t> and </a:t>
            </a:r>
            <a:r>
              <a:rPr lang="en-US" sz="1600" dirty="0" err="1">
                <a:solidFill>
                  <a:srgbClr val="002060"/>
                </a:solidFill>
                <a:latin typeface="Arial" panose="020B0604020202020204" pitchFamily="34" charset="0"/>
                <a:cs typeface="Arial" panose="020B0604020202020204" pitchFamily="34" charset="0"/>
              </a:rPr>
              <a:t>Isfjorden</a:t>
            </a:r>
            <a:r>
              <a:rPr lang="en-US" sz="1600" dirty="0">
                <a:solidFill>
                  <a:srgbClr val="002060"/>
                </a:solidFill>
                <a:latin typeface="Arial" panose="020B0604020202020204" pitchFamily="34" charset="0"/>
                <a:cs typeface="Arial" panose="020B0604020202020204" pitchFamily="34" charset="0"/>
              </a:rPr>
              <a:t> Trough Mouth Fans.</a:t>
            </a:r>
            <a:endParaRPr lang="en-IN" sz="1600" dirty="0">
              <a:solidFill>
                <a:srgbClr val="002060"/>
              </a:solidFill>
              <a:latin typeface="Arial" panose="020B0604020202020204" pitchFamily="34" charset="0"/>
              <a:cs typeface="Arial" panose="020B0604020202020204" pitchFamily="34" charset="0"/>
            </a:endParaRPr>
          </a:p>
        </p:txBody>
      </p:sp>
      <p:sp>
        <p:nvSpPr>
          <p:cNvPr id="16" name="Rounded Rectangle 15">
            <a:hlinkClick r:id="rId9"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Tree>
    <p:extLst>
      <p:ext uri="{BB962C8B-B14F-4D97-AF65-F5344CB8AC3E}">
        <p14:creationId xmlns:p14="http://schemas.microsoft.com/office/powerpoint/2010/main" val="1318234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4" name="Rectangle 3"/>
          <p:cNvSpPr/>
          <p:nvPr/>
        </p:nvSpPr>
        <p:spPr>
          <a:xfrm>
            <a:off x="344023" y="1375831"/>
            <a:ext cx="11884448" cy="2031325"/>
          </a:xfrm>
          <a:prstGeom prst="rect">
            <a:avLst/>
          </a:prstGeom>
        </p:spPr>
        <p:txBody>
          <a:bodyPr wrap="square">
            <a:spAutoFit/>
          </a:bodyPr>
          <a:lstStyle/>
          <a:p>
            <a:r>
              <a:rPr lang="en-IN" b="1" dirty="0">
                <a:solidFill>
                  <a:srgbClr val="002060"/>
                </a:solidFill>
              </a:rPr>
              <a:t>Bright </a:t>
            </a:r>
            <a:r>
              <a:rPr lang="en-IN" b="1" dirty="0" smtClean="0">
                <a:solidFill>
                  <a:srgbClr val="002060"/>
                </a:solidFill>
              </a:rPr>
              <a:t>spots: </a:t>
            </a:r>
            <a:r>
              <a:rPr lang="en-IN" dirty="0" smtClean="0">
                <a:solidFill>
                  <a:srgbClr val="002060"/>
                </a:solidFill>
              </a:rPr>
              <a:t>A </a:t>
            </a:r>
            <a:r>
              <a:rPr lang="en-US" dirty="0" smtClean="0"/>
              <a:t>bright spot anomaly</a:t>
            </a:r>
            <a:r>
              <a:rPr lang="en-US" dirty="0"/>
              <a:t> is a local high </a:t>
            </a:r>
            <a:r>
              <a:rPr lang="en-US" dirty="0" smtClean="0"/>
              <a:t>amplitude</a:t>
            </a:r>
            <a:r>
              <a:rPr lang="en-US" dirty="0"/>
              <a:t> </a:t>
            </a:r>
            <a:r>
              <a:rPr lang="en-US" dirty="0" smtClean="0"/>
              <a:t>anomaly having reversed polarity with respect to the seafloor polarity indicating </a:t>
            </a:r>
            <a:r>
              <a:rPr lang="en-US" dirty="0"/>
              <a:t>the presence of </a:t>
            </a:r>
            <a:r>
              <a:rPr lang="en-US" dirty="0" smtClean="0"/>
              <a:t>gas). </a:t>
            </a:r>
          </a:p>
          <a:p>
            <a:r>
              <a:rPr lang="en-US" dirty="0" smtClean="0"/>
              <a:t>A bright spot primarily results from the decrement in </a:t>
            </a:r>
            <a:r>
              <a:rPr lang="en-US" dirty="0" smtClean="0">
                <a:hlinkClick r:id="rId3" tooltip="Acoustic impedance"/>
              </a:rPr>
              <a:t>acoustic impedance</a:t>
            </a:r>
            <a:r>
              <a:rPr lang="en-US" dirty="0" smtClean="0"/>
              <a:t> contrast due to gas (with a lower acoustic impedance).</a:t>
            </a:r>
          </a:p>
          <a:p>
            <a:endParaRPr lang="en-US" dirty="0">
              <a:solidFill>
                <a:srgbClr val="002060"/>
              </a:solidFill>
            </a:endParaRPr>
          </a:p>
          <a:p>
            <a:r>
              <a:rPr lang="en-US" dirty="0" smtClean="0">
                <a:solidFill>
                  <a:srgbClr val="002060"/>
                </a:solidFill>
              </a:rPr>
              <a:t>We observed bright spots in several places, please navigate to the following buttons for viewing them.</a:t>
            </a:r>
            <a:endParaRPr lang="en-IN" dirty="0" smtClean="0">
              <a:solidFill>
                <a:srgbClr val="002060"/>
              </a:solidFill>
            </a:endParaRPr>
          </a:p>
          <a:p>
            <a:pPr algn="ctr"/>
            <a:endParaRPr lang="en-IN" b="1" u="sng" dirty="0">
              <a:solidFill>
                <a:srgbClr val="002060"/>
              </a:solidFill>
            </a:endParaRPr>
          </a:p>
        </p:txBody>
      </p:sp>
      <p:sp>
        <p:nvSpPr>
          <p:cNvPr id="22" name="Rounded Rectangle 21">
            <a:hlinkClick r:id="rId4" action="ppaction://hlinksldjump"/>
          </p:cNvPr>
          <p:cNvSpPr/>
          <p:nvPr/>
        </p:nvSpPr>
        <p:spPr>
          <a:xfrm>
            <a:off x="5139502" y="3513971"/>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3D seismic data</a:t>
            </a:r>
            <a:endParaRPr lang="en-IN" b="1" u="sng" dirty="0">
              <a:solidFill>
                <a:srgbClr val="FFFF00"/>
              </a:solidFill>
            </a:endParaRPr>
          </a:p>
        </p:txBody>
      </p:sp>
      <p:sp>
        <p:nvSpPr>
          <p:cNvPr id="23" name="Rounded Rectangle 22">
            <a:hlinkClick r:id="rId5"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4" name="Rounded Rectangle 23">
            <a:hlinkClick r:id="rId6"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7" name="Rounded Rectangle 26">
            <a:hlinkClick r:id="rId7"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8" name="Rounded Rectangle 27">
            <a:hlinkClick r:id="rId8"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9" name="Rounded Rectangle 28">
            <a:hlinkClick r:id="rId9"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0" name="Rounded Rectangle 29">
            <a:hlinkClick r:id="rId10"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1" name="Rounded Rectangle 30">
            <a:hlinkClick r:id="rId11"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2267686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grpSp>
        <p:nvGrpSpPr>
          <p:cNvPr id="9" name="Group 8"/>
          <p:cNvGrpSpPr/>
          <p:nvPr/>
        </p:nvGrpSpPr>
        <p:grpSpPr>
          <a:xfrm>
            <a:off x="3480512" y="1457864"/>
            <a:ext cx="5930907" cy="5245418"/>
            <a:chOff x="2755893" y="992698"/>
            <a:chExt cx="6553213" cy="583998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5893" y="992698"/>
              <a:ext cx="6553213" cy="5839980"/>
            </a:xfrm>
            <a:prstGeom prst="rect">
              <a:avLst/>
            </a:prstGeom>
          </p:spPr>
        </p:pic>
        <p:sp>
          <p:nvSpPr>
            <p:cNvPr id="7" name="Rectangle 6"/>
            <p:cNvSpPr/>
            <p:nvPr/>
          </p:nvSpPr>
          <p:spPr>
            <a:xfrm rot="18339006">
              <a:off x="5067577" y="2740320"/>
              <a:ext cx="656222" cy="10966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rot="18491372">
              <a:off x="6491749" y="3747091"/>
              <a:ext cx="725154" cy="10966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4" name="Rounded Rectangle 23">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10" name="TextBox 9"/>
          <p:cNvSpPr txBox="1"/>
          <p:nvPr/>
        </p:nvSpPr>
        <p:spPr>
          <a:xfrm rot="2061187">
            <a:off x="5787835" y="2971554"/>
            <a:ext cx="824521" cy="369332"/>
          </a:xfrm>
          <a:prstGeom prst="rect">
            <a:avLst/>
          </a:prstGeom>
          <a:noFill/>
        </p:spPr>
        <p:txBody>
          <a:bodyPr wrap="none" rtlCol="0">
            <a:spAutoFit/>
          </a:bodyPr>
          <a:lstStyle/>
          <a:p>
            <a:r>
              <a:rPr lang="en-IN" b="1" dirty="0" smtClean="0"/>
              <a:t>Zone 2</a:t>
            </a:r>
            <a:endParaRPr lang="en-IN" b="1" dirty="0"/>
          </a:p>
        </p:txBody>
      </p:sp>
      <p:sp>
        <p:nvSpPr>
          <p:cNvPr id="30" name="TextBox 29"/>
          <p:cNvSpPr txBox="1"/>
          <p:nvPr/>
        </p:nvSpPr>
        <p:spPr>
          <a:xfrm rot="2061187">
            <a:off x="7144659" y="3895907"/>
            <a:ext cx="824521" cy="369332"/>
          </a:xfrm>
          <a:prstGeom prst="rect">
            <a:avLst/>
          </a:prstGeom>
          <a:noFill/>
        </p:spPr>
        <p:txBody>
          <a:bodyPr wrap="none" rtlCol="0">
            <a:spAutoFit/>
          </a:bodyPr>
          <a:lstStyle/>
          <a:p>
            <a:r>
              <a:rPr lang="en-IN" b="1" dirty="0" smtClean="0"/>
              <a:t>Zone 1</a:t>
            </a:r>
            <a:endParaRPr lang="en-IN" b="1" dirty="0"/>
          </a:p>
        </p:txBody>
      </p:sp>
      <p:sp>
        <p:nvSpPr>
          <p:cNvPr id="31" name="Rounded Rectangle 30">
            <a:hlinkClick r:id="rId8" action="ppaction://hlinksldjump"/>
          </p:cNvPr>
          <p:cNvSpPr/>
          <p:nvPr/>
        </p:nvSpPr>
        <p:spPr>
          <a:xfrm>
            <a:off x="223968" y="4456037"/>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Zone 1</a:t>
            </a:r>
            <a:endParaRPr lang="en-IN" b="1" dirty="0">
              <a:solidFill>
                <a:srgbClr val="FFFF00"/>
              </a:solidFill>
            </a:endParaRPr>
          </a:p>
        </p:txBody>
      </p:sp>
      <p:sp>
        <p:nvSpPr>
          <p:cNvPr id="32" name="Rounded Rectangle 31">
            <a:hlinkClick r:id="rId9" action="ppaction://hlinksldjump"/>
          </p:cNvPr>
          <p:cNvSpPr/>
          <p:nvPr/>
        </p:nvSpPr>
        <p:spPr>
          <a:xfrm>
            <a:off x="213198" y="5289135"/>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Zone 2</a:t>
            </a:r>
            <a:endParaRPr lang="en-IN" b="1" dirty="0">
              <a:solidFill>
                <a:srgbClr val="FFFF00"/>
              </a:solidFill>
            </a:endParaRPr>
          </a:p>
        </p:txBody>
      </p:sp>
      <p:sp>
        <p:nvSpPr>
          <p:cNvPr id="33" name="Rounded Rectangle 32">
            <a:hlinkClick r:id="rId10" action="ppaction://hlinksldjump"/>
          </p:cNvPr>
          <p:cNvSpPr/>
          <p:nvPr/>
        </p:nvSpPr>
        <p:spPr>
          <a:xfrm>
            <a:off x="223968" y="6128589"/>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dirty="0">
              <a:solidFill>
                <a:srgbClr val="FFFF00"/>
              </a:solidFill>
            </a:endParaRPr>
          </a:p>
        </p:txBody>
      </p:sp>
      <p:sp>
        <p:nvSpPr>
          <p:cNvPr id="34" name="Rounded Rectangle 33">
            <a:hlinkClick r:id="rId11"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5" name="Rounded Rectangle 34">
            <a:hlinkClick r:id="rId12"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3318" t="14110" r="2869" b="6149"/>
          <a:stretch/>
        </p:blipFill>
        <p:spPr>
          <a:xfrm>
            <a:off x="244001" y="1421471"/>
            <a:ext cx="2744771" cy="2798961"/>
          </a:xfrm>
          <a:prstGeom prst="rect">
            <a:avLst/>
          </a:prstGeom>
        </p:spPr>
      </p:pic>
      <p:sp>
        <p:nvSpPr>
          <p:cNvPr id="42" name="Rectangle 41"/>
          <p:cNvSpPr/>
          <p:nvPr/>
        </p:nvSpPr>
        <p:spPr>
          <a:xfrm rot="20592224">
            <a:off x="2212699" y="2120907"/>
            <a:ext cx="179893" cy="17716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TextBox 42"/>
          <p:cNvSpPr txBox="1"/>
          <p:nvPr/>
        </p:nvSpPr>
        <p:spPr>
          <a:xfrm>
            <a:off x="575767" y="2381727"/>
            <a:ext cx="1283769" cy="553998"/>
          </a:xfrm>
          <a:prstGeom prst="rect">
            <a:avLst/>
          </a:prstGeom>
          <a:solidFill>
            <a:schemeClr val="bg1">
              <a:alpha val="80000"/>
            </a:schemeClr>
          </a:solidFill>
        </p:spPr>
        <p:txBody>
          <a:bodyPr wrap="square" rtlCol="0">
            <a:spAutoFit/>
          </a:bodyPr>
          <a:lstStyle/>
          <a:p>
            <a:r>
              <a:rPr lang="en-IN" sz="1000" dirty="0" smtClean="0"/>
              <a:t>The 3D seismic cube is shown in the white box</a:t>
            </a:r>
            <a:endParaRPr lang="en-IN" sz="1000" dirty="0"/>
          </a:p>
        </p:txBody>
      </p:sp>
      <p:sp>
        <p:nvSpPr>
          <p:cNvPr id="44" name="Rounded Rectangle 43">
            <a:hlinkClick r:id="rId14"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800530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24" name="Rounded Rectangle 23">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295" y="1204394"/>
            <a:ext cx="7968918" cy="5415835"/>
          </a:xfrm>
          <a:prstGeom prst="rect">
            <a:avLst/>
          </a:prstGeom>
        </p:spPr>
      </p:pic>
      <p:sp>
        <p:nvSpPr>
          <p:cNvPr id="16" name="Rounded Rectangle 15">
            <a:hlinkClick r:id="rId8" action="ppaction://hlinksldjump"/>
          </p:cNvPr>
          <p:cNvSpPr/>
          <p:nvPr/>
        </p:nvSpPr>
        <p:spPr>
          <a:xfrm>
            <a:off x="223968" y="6128589"/>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dirty="0">
              <a:solidFill>
                <a:srgbClr val="FFFF00"/>
              </a:solidFill>
            </a:endParaRPr>
          </a:p>
        </p:txBody>
      </p:sp>
      <p:sp>
        <p:nvSpPr>
          <p:cNvPr id="17" name="Rounded Rectangle 16">
            <a:hlinkClick r:id="rId9" action="ppaction://hlinksldjump"/>
          </p:cNvPr>
          <p:cNvSpPr/>
          <p:nvPr/>
        </p:nvSpPr>
        <p:spPr>
          <a:xfrm>
            <a:off x="223968" y="4456037"/>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Zone 1</a:t>
            </a:r>
            <a:endParaRPr lang="en-IN" b="1" dirty="0">
              <a:solidFill>
                <a:srgbClr val="FFFF00"/>
              </a:solidFill>
            </a:endParaRPr>
          </a:p>
        </p:txBody>
      </p:sp>
      <p:sp>
        <p:nvSpPr>
          <p:cNvPr id="18" name="Rounded Rectangle 17">
            <a:hlinkClick r:id="rId10" action="ppaction://hlinksldjump"/>
          </p:cNvPr>
          <p:cNvSpPr/>
          <p:nvPr/>
        </p:nvSpPr>
        <p:spPr>
          <a:xfrm>
            <a:off x="213198" y="5289135"/>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Zone 2</a:t>
            </a:r>
            <a:endParaRPr lang="en-IN" b="1" dirty="0">
              <a:solidFill>
                <a:srgbClr val="FFFF00"/>
              </a:solidFill>
            </a:endParaRPr>
          </a:p>
        </p:txBody>
      </p:sp>
      <p:sp>
        <p:nvSpPr>
          <p:cNvPr id="19" name="Rounded Rectangle 18">
            <a:hlinkClick r:id="rId11"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1" name="Rounded Rectangle 20">
            <a:hlinkClick r:id="rId12"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2" name="Rounded Rectangle 21">
            <a:hlinkClick r:id="rId13"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30860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24" name="Rounded Rectangle 23">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16" name="Rounded Rectangle 15">
            <a:hlinkClick r:id="rId7" action="ppaction://hlinksldjump"/>
          </p:cNvPr>
          <p:cNvSpPr/>
          <p:nvPr/>
        </p:nvSpPr>
        <p:spPr>
          <a:xfrm>
            <a:off x="223968" y="6128589"/>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dirty="0">
              <a:solidFill>
                <a:srgbClr val="FFFF00"/>
              </a:solidFill>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0837" y="1088865"/>
            <a:ext cx="7762749" cy="5628459"/>
          </a:xfrm>
          <a:prstGeom prst="rect">
            <a:avLst/>
          </a:prstGeom>
        </p:spPr>
      </p:pic>
      <p:sp>
        <p:nvSpPr>
          <p:cNvPr id="17" name="Rounded Rectangle 16">
            <a:hlinkClick r:id="rId9" action="ppaction://hlinksldjump"/>
          </p:cNvPr>
          <p:cNvSpPr/>
          <p:nvPr/>
        </p:nvSpPr>
        <p:spPr>
          <a:xfrm>
            <a:off x="223968" y="4456037"/>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Zone 1</a:t>
            </a:r>
            <a:endParaRPr lang="en-IN" b="1" dirty="0">
              <a:solidFill>
                <a:srgbClr val="FFFF00"/>
              </a:solidFill>
            </a:endParaRPr>
          </a:p>
        </p:txBody>
      </p:sp>
      <p:sp>
        <p:nvSpPr>
          <p:cNvPr id="18" name="Rounded Rectangle 17">
            <a:hlinkClick r:id="rId10" action="ppaction://hlinksldjump"/>
          </p:cNvPr>
          <p:cNvSpPr/>
          <p:nvPr/>
        </p:nvSpPr>
        <p:spPr>
          <a:xfrm>
            <a:off x="213198" y="5289135"/>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Zone 2</a:t>
            </a:r>
            <a:endParaRPr lang="en-IN" b="1" dirty="0">
              <a:solidFill>
                <a:srgbClr val="FFFF00"/>
              </a:solidFill>
            </a:endParaRPr>
          </a:p>
        </p:txBody>
      </p:sp>
      <p:sp>
        <p:nvSpPr>
          <p:cNvPr id="35" name="Rounded Rectangle 34">
            <a:hlinkClick r:id="rId11"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6" name="Rounded Rectangle 35">
            <a:hlinkClick r:id="rId12"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7" name="Rounded Rectangle 36">
            <a:hlinkClick r:id="rId13"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802899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24" name="Rounded Rectangle 23">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10" name="Rounded Rectangle 9">
            <a:hlinkClick r:id="rId7" action="ppaction://hlinksldjump"/>
          </p:cNvPr>
          <p:cNvSpPr/>
          <p:nvPr/>
        </p:nvSpPr>
        <p:spPr>
          <a:xfrm>
            <a:off x="373552" y="3370690"/>
            <a:ext cx="3413444"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Updated </a:t>
            </a:r>
            <a:r>
              <a:rPr lang="en-IN" b="1" dirty="0" err="1" smtClean="0">
                <a:solidFill>
                  <a:srgbClr val="FFFF00"/>
                </a:solidFill>
              </a:rPr>
              <a:t>seismo</a:t>
            </a:r>
            <a:r>
              <a:rPr lang="en-IN" b="1" dirty="0" smtClean="0">
                <a:solidFill>
                  <a:srgbClr val="FFFF00"/>
                </a:solidFill>
              </a:rPr>
              <a:t>-stratigraphic framework</a:t>
            </a:r>
            <a:endParaRPr lang="en-IN" b="1" u="sng" dirty="0">
              <a:solidFill>
                <a:srgbClr val="FFFF00"/>
              </a:solidFill>
            </a:endParaRPr>
          </a:p>
        </p:txBody>
      </p:sp>
      <p:sp>
        <p:nvSpPr>
          <p:cNvPr id="11" name="Rounded Rectangle 10">
            <a:hlinkClick r:id="rId8" action="ppaction://hlinksldjump"/>
          </p:cNvPr>
          <p:cNvSpPr/>
          <p:nvPr/>
        </p:nvSpPr>
        <p:spPr>
          <a:xfrm>
            <a:off x="373552" y="1584962"/>
            <a:ext cx="3413444"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err="1" smtClean="0">
                <a:solidFill>
                  <a:srgbClr val="FFFF00"/>
                </a:solidFill>
              </a:rPr>
              <a:t>Glaciomarine</a:t>
            </a:r>
            <a:r>
              <a:rPr lang="en-IN" b="1" dirty="0" smtClean="0">
                <a:solidFill>
                  <a:srgbClr val="FFFF00"/>
                </a:solidFill>
              </a:rPr>
              <a:t> </a:t>
            </a:r>
            <a:r>
              <a:rPr lang="en-IN" b="1" dirty="0" err="1" smtClean="0">
                <a:solidFill>
                  <a:srgbClr val="FFFF00"/>
                </a:solidFill>
              </a:rPr>
              <a:t>progradation</a:t>
            </a:r>
            <a:endParaRPr lang="en-IN" b="1" u="sng" dirty="0">
              <a:solidFill>
                <a:srgbClr val="FFFF00"/>
              </a:solidFill>
            </a:endParaRPr>
          </a:p>
        </p:txBody>
      </p:sp>
      <p:sp>
        <p:nvSpPr>
          <p:cNvPr id="12" name="Rounded Rectangle 11">
            <a:hlinkClick r:id="rId9" action="ppaction://hlinksldjump"/>
          </p:cNvPr>
          <p:cNvSpPr/>
          <p:nvPr/>
        </p:nvSpPr>
        <p:spPr>
          <a:xfrm>
            <a:off x="373552" y="2477826"/>
            <a:ext cx="3413444"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Depositional pattern</a:t>
            </a:r>
            <a:endParaRPr lang="en-IN" b="1" u="sng" dirty="0">
              <a:solidFill>
                <a:srgbClr val="FFFF00"/>
              </a:solidFill>
            </a:endParaRPr>
          </a:p>
        </p:txBody>
      </p:sp>
      <p:sp>
        <p:nvSpPr>
          <p:cNvPr id="13" name="Rounded Rectangle 12">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15" name="Rounded Rectangle 14">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16" name="Rounded Rectangle 15">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46370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24" name="Rounded Rectangle 23">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4" name="TextBox 3"/>
          <p:cNvSpPr txBox="1"/>
          <p:nvPr/>
        </p:nvSpPr>
        <p:spPr>
          <a:xfrm>
            <a:off x="2375682" y="1037883"/>
            <a:ext cx="8178981" cy="400110"/>
          </a:xfrm>
          <a:prstGeom prst="rect">
            <a:avLst/>
          </a:prstGeom>
          <a:noFill/>
        </p:spPr>
        <p:txBody>
          <a:bodyPr wrap="square" rtlCol="0">
            <a:spAutoFit/>
          </a:bodyPr>
          <a:lstStyle/>
          <a:p>
            <a:r>
              <a:rPr lang="en-IN" sz="2000" b="1" dirty="0" smtClean="0">
                <a:latin typeface="+mj-lt"/>
              </a:rPr>
              <a:t>Units 5B and 3 in the SYSIF lines are represented by glacial debris flow units</a:t>
            </a:r>
            <a:endParaRPr lang="en-IN" sz="2000" b="1" dirty="0">
              <a:latin typeface="+mj-lt"/>
            </a:endParaRPr>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1124" t="56352" r="72951" b="18611"/>
          <a:stretch/>
        </p:blipFill>
        <p:spPr>
          <a:xfrm>
            <a:off x="5650086" y="3983519"/>
            <a:ext cx="1333477" cy="2712963"/>
          </a:xfrm>
          <a:prstGeom prst="rect">
            <a:avLst/>
          </a:prstGeom>
        </p:spPr>
      </p:pic>
      <p:sp>
        <p:nvSpPr>
          <p:cNvPr id="23" name="TextBox 22"/>
          <p:cNvSpPr txBox="1"/>
          <p:nvPr/>
        </p:nvSpPr>
        <p:spPr>
          <a:xfrm>
            <a:off x="15025252" y="-392888"/>
            <a:ext cx="764953" cy="369332"/>
          </a:xfrm>
          <a:prstGeom prst="rect">
            <a:avLst/>
          </a:prstGeom>
          <a:noFill/>
        </p:spPr>
        <p:txBody>
          <a:bodyPr wrap="none" rtlCol="0">
            <a:spAutoFit/>
          </a:bodyPr>
          <a:lstStyle/>
          <a:p>
            <a:r>
              <a:rPr lang="en-IN" b="1" dirty="0" smtClean="0"/>
              <a:t>Unit 3</a:t>
            </a:r>
            <a:endParaRPr lang="en-IN" b="1" dirty="0"/>
          </a:p>
        </p:txBody>
      </p:sp>
      <p:sp>
        <p:nvSpPr>
          <p:cNvPr id="49" name="Rounded Rectangle 48">
            <a:hlinkClick r:id="rId8"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50" name="Rounded Rectangle 49">
            <a:hlinkClick r:id="rId9"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55" name="Rounded Rectangle 54">
            <a:hlinkClick r:id="rId10"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pic>
        <p:nvPicPr>
          <p:cNvPr id="56" name="Picture 55"/>
          <p:cNvPicPr>
            <a:picLocks noChangeAspect="1"/>
          </p:cNvPicPr>
          <p:nvPr/>
        </p:nvPicPr>
        <p:blipFill rotWithShape="1">
          <a:blip r:embed="rId11" cstate="print">
            <a:extLst>
              <a:ext uri="{28A0092B-C50C-407E-A947-70E740481C1C}">
                <a14:useLocalDpi xmlns:a14="http://schemas.microsoft.com/office/drawing/2010/main" val="0"/>
              </a:ext>
            </a:extLst>
          </a:blip>
          <a:srcRect l="5066" t="13790" r="3267" b="6071"/>
          <a:stretch/>
        </p:blipFill>
        <p:spPr>
          <a:xfrm>
            <a:off x="7062513" y="3104968"/>
            <a:ext cx="3304658" cy="3738799"/>
          </a:xfrm>
          <a:prstGeom prst="rect">
            <a:avLst/>
          </a:prstGeom>
        </p:spPr>
      </p:pic>
      <p:pic>
        <p:nvPicPr>
          <p:cNvPr id="57" name="Picture 56"/>
          <p:cNvPicPr>
            <a:picLocks noChangeAspect="1"/>
          </p:cNvPicPr>
          <p:nvPr/>
        </p:nvPicPr>
        <p:blipFill rotWithShape="1">
          <a:blip r:embed="rId12" cstate="print">
            <a:extLst>
              <a:ext uri="{28A0092B-C50C-407E-A947-70E740481C1C}">
                <a14:useLocalDpi xmlns:a14="http://schemas.microsoft.com/office/drawing/2010/main" val="0"/>
              </a:ext>
            </a:extLst>
          </a:blip>
          <a:srcRect l="5039" t="13930" r="3474" b="6070"/>
          <a:stretch/>
        </p:blipFill>
        <p:spPr>
          <a:xfrm>
            <a:off x="1666065" y="3090144"/>
            <a:ext cx="3280495" cy="3712310"/>
          </a:xfrm>
          <a:prstGeom prst="rect">
            <a:avLst/>
          </a:prstGeom>
        </p:spPr>
      </p:pic>
      <p:pic>
        <p:nvPicPr>
          <p:cNvPr id="26" name="Picture 25"/>
          <p:cNvPicPr>
            <a:picLocks noChangeAspect="1"/>
          </p:cNvPicPr>
          <p:nvPr/>
        </p:nvPicPr>
        <p:blipFill rotWithShape="1">
          <a:blip r:embed="rId13" cstate="print">
            <a:extLst>
              <a:ext uri="{28A0092B-C50C-407E-A947-70E740481C1C}">
                <a14:useLocalDpi xmlns:a14="http://schemas.microsoft.com/office/drawing/2010/main" val="0"/>
              </a:ext>
            </a:extLst>
          </a:blip>
          <a:srcRect l="11379" t="50529" r="70202" b="18930"/>
          <a:stretch/>
        </p:blipFill>
        <p:spPr>
          <a:xfrm>
            <a:off x="421519" y="4057754"/>
            <a:ext cx="1195082" cy="2564494"/>
          </a:xfrm>
          <a:prstGeom prst="rect">
            <a:avLst/>
          </a:prstGeom>
        </p:spPr>
      </p:pic>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32386" y="1598424"/>
            <a:ext cx="3347854" cy="1491720"/>
          </a:xfrm>
          <a:prstGeom prst="rect">
            <a:avLst/>
          </a:prstGeom>
        </p:spPr>
      </p:pic>
      <p:sp>
        <p:nvSpPr>
          <p:cNvPr id="22" name="TextBox 21"/>
          <p:cNvSpPr txBox="1"/>
          <p:nvPr/>
        </p:nvSpPr>
        <p:spPr>
          <a:xfrm>
            <a:off x="2016332" y="3441311"/>
            <a:ext cx="1835759" cy="369332"/>
          </a:xfrm>
          <a:prstGeom prst="rect">
            <a:avLst/>
          </a:prstGeom>
          <a:solidFill>
            <a:schemeClr val="bg1"/>
          </a:solidFill>
          <a:ln>
            <a:solidFill>
              <a:schemeClr val="tx1"/>
            </a:solidFill>
          </a:ln>
        </p:spPr>
        <p:txBody>
          <a:bodyPr wrap="none" rtlCol="0">
            <a:spAutoFit/>
          </a:bodyPr>
          <a:lstStyle/>
          <a:p>
            <a:r>
              <a:rPr lang="en-IN" b="1" dirty="0" smtClean="0"/>
              <a:t>Unit 5B thickness</a:t>
            </a:r>
            <a:endParaRPr lang="en-IN" b="1" dirty="0"/>
          </a:p>
        </p:txBody>
      </p:sp>
      <p:pic>
        <p:nvPicPr>
          <p:cNvPr id="59" name="Picture 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4408" y="1568798"/>
            <a:ext cx="3304658" cy="1419214"/>
          </a:xfrm>
          <a:prstGeom prst="rect">
            <a:avLst/>
          </a:prstGeom>
        </p:spPr>
      </p:pic>
      <p:sp>
        <p:nvSpPr>
          <p:cNvPr id="60" name="TextBox 59"/>
          <p:cNvSpPr txBox="1"/>
          <p:nvPr/>
        </p:nvSpPr>
        <p:spPr>
          <a:xfrm rot="4885758">
            <a:off x="3455766" y="3976074"/>
            <a:ext cx="772969" cy="369332"/>
          </a:xfrm>
          <a:prstGeom prst="rect">
            <a:avLst/>
          </a:prstGeom>
          <a:noFill/>
        </p:spPr>
        <p:txBody>
          <a:bodyPr wrap="none" rtlCol="0">
            <a:spAutoFit/>
          </a:bodyPr>
          <a:lstStyle/>
          <a:p>
            <a:r>
              <a:rPr lang="en-IN" dirty="0" smtClean="0"/>
              <a:t>410 m</a:t>
            </a:r>
            <a:endParaRPr lang="en-IN" dirty="0"/>
          </a:p>
        </p:txBody>
      </p:sp>
      <p:sp>
        <p:nvSpPr>
          <p:cNvPr id="61" name="TextBox 60"/>
          <p:cNvSpPr txBox="1"/>
          <p:nvPr/>
        </p:nvSpPr>
        <p:spPr>
          <a:xfrm rot="5135660">
            <a:off x="3934509" y="3265964"/>
            <a:ext cx="772969" cy="369332"/>
          </a:xfrm>
          <a:prstGeom prst="rect">
            <a:avLst/>
          </a:prstGeom>
          <a:noFill/>
        </p:spPr>
        <p:txBody>
          <a:bodyPr wrap="none" rtlCol="0">
            <a:spAutoFit/>
          </a:bodyPr>
          <a:lstStyle/>
          <a:p>
            <a:r>
              <a:rPr lang="en-IN" dirty="0" smtClean="0"/>
              <a:t>310 m</a:t>
            </a:r>
            <a:endParaRPr lang="en-IN" dirty="0"/>
          </a:p>
        </p:txBody>
      </p:sp>
      <p:sp>
        <p:nvSpPr>
          <p:cNvPr id="62" name="TextBox 61"/>
          <p:cNvSpPr txBox="1"/>
          <p:nvPr/>
        </p:nvSpPr>
        <p:spPr>
          <a:xfrm rot="4433210">
            <a:off x="2591658" y="4282777"/>
            <a:ext cx="772969" cy="369332"/>
          </a:xfrm>
          <a:prstGeom prst="rect">
            <a:avLst/>
          </a:prstGeom>
          <a:noFill/>
        </p:spPr>
        <p:txBody>
          <a:bodyPr wrap="none" rtlCol="0">
            <a:spAutoFit/>
          </a:bodyPr>
          <a:lstStyle/>
          <a:p>
            <a:r>
              <a:rPr lang="en-IN" dirty="0" smtClean="0"/>
              <a:t>510 m</a:t>
            </a:r>
            <a:endParaRPr lang="en-IN" dirty="0"/>
          </a:p>
        </p:txBody>
      </p:sp>
      <p:sp>
        <p:nvSpPr>
          <p:cNvPr id="63" name="TextBox 62"/>
          <p:cNvSpPr txBox="1"/>
          <p:nvPr/>
        </p:nvSpPr>
        <p:spPr>
          <a:xfrm rot="3814051">
            <a:off x="1906506" y="5115020"/>
            <a:ext cx="772969" cy="369332"/>
          </a:xfrm>
          <a:prstGeom prst="rect">
            <a:avLst/>
          </a:prstGeom>
          <a:noFill/>
        </p:spPr>
        <p:txBody>
          <a:bodyPr wrap="none" rtlCol="0">
            <a:spAutoFit/>
          </a:bodyPr>
          <a:lstStyle/>
          <a:p>
            <a:r>
              <a:rPr lang="en-IN" dirty="0" smtClean="0"/>
              <a:t>610 m</a:t>
            </a:r>
            <a:endParaRPr lang="en-IN" dirty="0"/>
          </a:p>
        </p:txBody>
      </p:sp>
      <p:sp>
        <p:nvSpPr>
          <p:cNvPr id="64" name="TextBox 63"/>
          <p:cNvSpPr txBox="1"/>
          <p:nvPr/>
        </p:nvSpPr>
        <p:spPr>
          <a:xfrm rot="4885758">
            <a:off x="8900538" y="3719360"/>
            <a:ext cx="772969" cy="369332"/>
          </a:xfrm>
          <a:prstGeom prst="rect">
            <a:avLst/>
          </a:prstGeom>
          <a:noFill/>
        </p:spPr>
        <p:txBody>
          <a:bodyPr wrap="none" rtlCol="0">
            <a:spAutoFit/>
          </a:bodyPr>
          <a:lstStyle/>
          <a:p>
            <a:r>
              <a:rPr lang="en-IN" dirty="0" smtClean="0"/>
              <a:t>410 m</a:t>
            </a:r>
            <a:endParaRPr lang="en-IN" dirty="0"/>
          </a:p>
        </p:txBody>
      </p:sp>
      <p:sp>
        <p:nvSpPr>
          <p:cNvPr id="65" name="TextBox 64"/>
          <p:cNvSpPr txBox="1"/>
          <p:nvPr/>
        </p:nvSpPr>
        <p:spPr>
          <a:xfrm rot="5135660">
            <a:off x="9358970" y="3275927"/>
            <a:ext cx="772969" cy="369332"/>
          </a:xfrm>
          <a:prstGeom prst="rect">
            <a:avLst/>
          </a:prstGeom>
          <a:noFill/>
        </p:spPr>
        <p:txBody>
          <a:bodyPr wrap="none" rtlCol="0">
            <a:spAutoFit/>
          </a:bodyPr>
          <a:lstStyle/>
          <a:p>
            <a:r>
              <a:rPr lang="en-IN" dirty="0" smtClean="0"/>
              <a:t>310 m</a:t>
            </a:r>
            <a:endParaRPr lang="en-IN" dirty="0"/>
          </a:p>
        </p:txBody>
      </p:sp>
      <p:sp>
        <p:nvSpPr>
          <p:cNvPr id="66" name="TextBox 65"/>
          <p:cNvSpPr txBox="1"/>
          <p:nvPr/>
        </p:nvSpPr>
        <p:spPr>
          <a:xfrm rot="4433210">
            <a:off x="7953044" y="4141913"/>
            <a:ext cx="772969" cy="369332"/>
          </a:xfrm>
          <a:prstGeom prst="rect">
            <a:avLst/>
          </a:prstGeom>
          <a:noFill/>
        </p:spPr>
        <p:txBody>
          <a:bodyPr wrap="none" rtlCol="0">
            <a:spAutoFit/>
          </a:bodyPr>
          <a:lstStyle/>
          <a:p>
            <a:r>
              <a:rPr lang="en-IN" dirty="0" smtClean="0"/>
              <a:t>510 m</a:t>
            </a:r>
            <a:endParaRPr lang="en-IN" dirty="0"/>
          </a:p>
        </p:txBody>
      </p:sp>
      <p:sp>
        <p:nvSpPr>
          <p:cNvPr id="67" name="TextBox 66"/>
          <p:cNvSpPr txBox="1"/>
          <p:nvPr/>
        </p:nvSpPr>
        <p:spPr>
          <a:xfrm rot="5034145">
            <a:off x="7179545" y="4379988"/>
            <a:ext cx="772969" cy="369332"/>
          </a:xfrm>
          <a:prstGeom prst="rect">
            <a:avLst/>
          </a:prstGeom>
          <a:noFill/>
        </p:spPr>
        <p:txBody>
          <a:bodyPr wrap="none" rtlCol="0">
            <a:spAutoFit/>
          </a:bodyPr>
          <a:lstStyle/>
          <a:p>
            <a:r>
              <a:rPr lang="en-IN" dirty="0" smtClean="0"/>
              <a:t>610 m</a:t>
            </a:r>
            <a:endParaRPr lang="en-IN" dirty="0"/>
          </a:p>
        </p:txBody>
      </p:sp>
      <p:sp>
        <p:nvSpPr>
          <p:cNvPr id="68" name="TextBox 67"/>
          <p:cNvSpPr txBox="1"/>
          <p:nvPr/>
        </p:nvSpPr>
        <p:spPr>
          <a:xfrm>
            <a:off x="7449440" y="3512742"/>
            <a:ext cx="1705916" cy="369332"/>
          </a:xfrm>
          <a:prstGeom prst="rect">
            <a:avLst/>
          </a:prstGeom>
          <a:solidFill>
            <a:schemeClr val="bg1"/>
          </a:solidFill>
          <a:ln>
            <a:solidFill>
              <a:schemeClr val="tx1"/>
            </a:solidFill>
          </a:ln>
        </p:spPr>
        <p:txBody>
          <a:bodyPr wrap="none" rtlCol="0">
            <a:spAutoFit/>
          </a:bodyPr>
          <a:lstStyle/>
          <a:p>
            <a:r>
              <a:rPr lang="en-IN" b="1" dirty="0" smtClean="0"/>
              <a:t>Unit 3 thickness</a:t>
            </a:r>
            <a:endParaRPr lang="en-IN" b="1" dirty="0"/>
          </a:p>
        </p:txBody>
      </p:sp>
      <p:sp>
        <p:nvSpPr>
          <p:cNvPr id="69" name="TextBox 68"/>
          <p:cNvSpPr txBox="1"/>
          <p:nvPr/>
        </p:nvSpPr>
        <p:spPr>
          <a:xfrm>
            <a:off x="3683660" y="2446698"/>
            <a:ext cx="737702" cy="307777"/>
          </a:xfrm>
          <a:prstGeom prst="rect">
            <a:avLst/>
          </a:prstGeom>
          <a:noFill/>
        </p:spPr>
        <p:txBody>
          <a:bodyPr wrap="none" rtlCol="0">
            <a:spAutoFit/>
          </a:bodyPr>
          <a:lstStyle/>
          <a:p>
            <a:r>
              <a:rPr lang="en-IN" sz="1400" b="1" dirty="0" smtClean="0">
                <a:solidFill>
                  <a:schemeClr val="bg1"/>
                </a:solidFill>
              </a:rPr>
              <a:t>Unit 5B</a:t>
            </a:r>
            <a:endParaRPr lang="en-IN" sz="1400" b="1" dirty="0">
              <a:solidFill>
                <a:schemeClr val="bg1"/>
              </a:solidFill>
            </a:endParaRPr>
          </a:p>
        </p:txBody>
      </p:sp>
      <p:sp>
        <p:nvSpPr>
          <p:cNvPr id="70" name="TextBox 69"/>
          <p:cNvSpPr txBox="1"/>
          <p:nvPr/>
        </p:nvSpPr>
        <p:spPr>
          <a:xfrm>
            <a:off x="7947458" y="2112895"/>
            <a:ext cx="636713" cy="307777"/>
          </a:xfrm>
          <a:prstGeom prst="rect">
            <a:avLst/>
          </a:prstGeom>
          <a:noFill/>
        </p:spPr>
        <p:txBody>
          <a:bodyPr wrap="none" rtlCol="0">
            <a:spAutoFit/>
          </a:bodyPr>
          <a:lstStyle/>
          <a:p>
            <a:r>
              <a:rPr lang="en-IN" sz="1400" b="1" dirty="0" smtClean="0">
                <a:solidFill>
                  <a:schemeClr val="bg1"/>
                </a:solidFill>
              </a:rPr>
              <a:t>Unit 3</a:t>
            </a:r>
            <a:endParaRPr lang="en-IN" sz="1400" b="1" dirty="0">
              <a:solidFill>
                <a:schemeClr val="bg1"/>
              </a:solidFill>
            </a:endParaRPr>
          </a:p>
        </p:txBody>
      </p:sp>
      <p:sp>
        <p:nvSpPr>
          <p:cNvPr id="71" name="Freeform 70"/>
          <p:cNvSpPr/>
          <p:nvPr/>
        </p:nvSpPr>
        <p:spPr>
          <a:xfrm>
            <a:off x="7631723" y="2180492"/>
            <a:ext cx="2778392" cy="401186"/>
          </a:xfrm>
          <a:custGeom>
            <a:avLst/>
            <a:gdLst>
              <a:gd name="connsiteX0" fmla="*/ 0 w 2778392"/>
              <a:gd name="connsiteY0" fmla="*/ 344659 h 401186"/>
              <a:gd name="connsiteX1" fmla="*/ 147711 w 2778392"/>
              <a:gd name="connsiteY1" fmla="*/ 379828 h 401186"/>
              <a:gd name="connsiteX2" fmla="*/ 175846 w 2778392"/>
              <a:gd name="connsiteY2" fmla="*/ 400930 h 401186"/>
              <a:gd name="connsiteX3" fmla="*/ 429065 w 2778392"/>
              <a:gd name="connsiteY3" fmla="*/ 386862 h 401186"/>
              <a:gd name="connsiteX4" fmla="*/ 457200 w 2778392"/>
              <a:gd name="connsiteY4" fmla="*/ 372794 h 401186"/>
              <a:gd name="connsiteX5" fmla="*/ 555674 w 2778392"/>
              <a:gd name="connsiteY5" fmla="*/ 358726 h 401186"/>
              <a:gd name="connsiteX6" fmla="*/ 640080 w 2778392"/>
              <a:gd name="connsiteY6" fmla="*/ 337625 h 401186"/>
              <a:gd name="connsiteX7" fmla="*/ 794825 w 2778392"/>
              <a:gd name="connsiteY7" fmla="*/ 323557 h 401186"/>
              <a:gd name="connsiteX8" fmla="*/ 879231 w 2778392"/>
              <a:gd name="connsiteY8" fmla="*/ 309490 h 401186"/>
              <a:gd name="connsiteX9" fmla="*/ 1153551 w 2778392"/>
              <a:gd name="connsiteY9" fmla="*/ 288388 h 401186"/>
              <a:gd name="connsiteX10" fmla="*/ 1259059 w 2778392"/>
              <a:gd name="connsiteY10" fmla="*/ 274320 h 401186"/>
              <a:gd name="connsiteX11" fmla="*/ 1322363 w 2778392"/>
              <a:gd name="connsiteY11" fmla="*/ 253219 h 401186"/>
              <a:gd name="connsiteX12" fmla="*/ 1343465 w 2778392"/>
              <a:gd name="connsiteY12" fmla="*/ 239151 h 401186"/>
              <a:gd name="connsiteX13" fmla="*/ 1392702 w 2778392"/>
              <a:gd name="connsiteY13" fmla="*/ 225083 h 401186"/>
              <a:gd name="connsiteX14" fmla="*/ 1463040 w 2778392"/>
              <a:gd name="connsiteY14" fmla="*/ 196948 h 401186"/>
              <a:gd name="connsiteX15" fmla="*/ 1744394 w 2778392"/>
              <a:gd name="connsiteY15" fmla="*/ 182880 h 401186"/>
              <a:gd name="connsiteX16" fmla="*/ 1871003 w 2778392"/>
              <a:gd name="connsiteY16" fmla="*/ 175846 h 401186"/>
              <a:gd name="connsiteX17" fmla="*/ 1955409 w 2778392"/>
              <a:gd name="connsiteY17" fmla="*/ 161779 h 401186"/>
              <a:gd name="connsiteX18" fmla="*/ 2032782 w 2778392"/>
              <a:gd name="connsiteY18" fmla="*/ 133643 h 401186"/>
              <a:gd name="connsiteX19" fmla="*/ 2067951 w 2778392"/>
              <a:gd name="connsiteY19" fmla="*/ 126610 h 401186"/>
              <a:gd name="connsiteX20" fmla="*/ 2131255 w 2778392"/>
              <a:gd name="connsiteY20" fmla="*/ 112542 h 401186"/>
              <a:gd name="connsiteX21" fmla="*/ 2208628 w 2778392"/>
              <a:gd name="connsiteY21" fmla="*/ 91440 h 401186"/>
              <a:gd name="connsiteX22" fmla="*/ 2250831 w 2778392"/>
              <a:gd name="connsiteY22" fmla="*/ 70339 h 401186"/>
              <a:gd name="connsiteX23" fmla="*/ 2271932 w 2778392"/>
              <a:gd name="connsiteY23" fmla="*/ 63305 h 401186"/>
              <a:gd name="connsiteX24" fmla="*/ 2595489 w 2778392"/>
              <a:gd name="connsiteY24" fmla="*/ 63305 h 401186"/>
              <a:gd name="connsiteX25" fmla="*/ 2658794 w 2778392"/>
              <a:gd name="connsiteY25" fmla="*/ 49237 h 401186"/>
              <a:gd name="connsiteX26" fmla="*/ 2722099 w 2778392"/>
              <a:gd name="connsiteY26" fmla="*/ 35170 h 401186"/>
              <a:gd name="connsiteX27" fmla="*/ 2743200 w 2778392"/>
              <a:gd name="connsiteY27" fmla="*/ 21102 h 401186"/>
              <a:gd name="connsiteX28" fmla="*/ 2778369 w 2778392"/>
              <a:gd name="connsiteY28" fmla="*/ 0 h 4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8392" h="401186">
                <a:moveTo>
                  <a:pt x="0" y="344659"/>
                </a:moveTo>
                <a:cubicBezTo>
                  <a:pt x="49237" y="356382"/>
                  <a:pt x="99506" y="364402"/>
                  <a:pt x="147711" y="379828"/>
                </a:cubicBezTo>
                <a:cubicBezTo>
                  <a:pt x="158876" y="383401"/>
                  <a:pt x="164127" y="400637"/>
                  <a:pt x="175846" y="400930"/>
                </a:cubicBezTo>
                <a:cubicBezTo>
                  <a:pt x="260356" y="403043"/>
                  <a:pt x="344659" y="391551"/>
                  <a:pt x="429065" y="386862"/>
                </a:cubicBezTo>
                <a:cubicBezTo>
                  <a:pt x="438443" y="382173"/>
                  <a:pt x="446964" y="375069"/>
                  <a:pt x="457200" y="372794"/>
                </a:cubicBezTo>
                <a:cubicBezTo>
                  <a:pt x="489568" y="365601"/>
                  <a:pt x="555674" y="358726"/>
                  <a:pt x="555674" y="358726"/>
                </a:cubicBezTo>
                <a:cubicBezTo>
                  <a:pt x="598405" y="337361"/>
                  <a:pt x="577572" y="343876"/>
                  <a:pt x="640080" y="337625"/>
                </a:cubicBezTo>
                <a:lnTo>
                  <a:pt x="794825" y="323557"/>
                </a:lnTo>
                <a:cubicBezTo>
                  <a:pt x="830963" y="319819"/>
                  <a:pt x="845785" y="316178"/>
                  <a:pt x="879231" y="309490"/>
                </a:cubicBezTo>
                <a:cubicBezTo>
                  <a:pt x="990375" y="265031"/>
                  <a:pt x="889600" y="300665"/>
                  <a:pt x="1153551" y="288388"/>
                </a:cubicBezTo>
                <a:cubicBezTo>
                  <a:pt x="1165596" y="287828"/>
                  <a:pt x="1239868" y="279438"/>
                  <a:pt x="1259059" y="274320"/>
                </a:cubicBezTo>
                <a:cubicBezTo>
                  <a:pt x="1280551" y="268589"/>
                  <a:pt x="1303856" y="265557"/>
                  <a:pt x="1322363" y="253219"/>
                </a:cubicBezTo>
                <a:cubicBezTo>
                  <a:pt x="1329397" y="248530"/>
                  <a:pt x="1335695" y="242481"/>
                  <a:pt x="1343465" y="239151"/>
                </a:cubicBezTo>
                <a:cubicBezTo>
                  <a:pt x="1375023" y="225626"/>
                  <a:pt x="1365321" y="238773"/>
                  <a:pt x="1392702" y="225083"/>
                </a:cubicBezTo>
                <a:cubicBezTo>
                  <a:pt x="1428450" y="207209"/>
                  <a:pt x="1404777" y="201907"/>
                  <a:pt x="1463040" y="196948"/>
                </a:cubicBezTo>
                <a:cubicBezTo>
                  <a:pt x="1556604" y="188985"/>
                  <a:pt x="1650618" y="187731"/>
                  <a:pt x="1744394" y="182880"/>
                </a:cubicBezTo>
                <a:lnTo>
                  <a:pt x="1871003" y="175846"/>
                </a:lnTo>
                <a:cubicBezTo>
                  <a:pt x="1891434" y="173292"/>
                  <a:pt x="1932170" y="170494"/>
                  <a:pt x="1955409" y="161779"/>
                </a:cubicBezTo>
                <a:cubicBezTo>
                  <a:pt x="2031795" y="133134"/>
                  <a:pt x="1919772" y="161895"/>
                  <a:pt x="2032782" y="133643"/>
                </a:cubicBezTo>
                <a:cubicBezTo>
                  <a:pt x="2044380" y="130744"/>
                  <a:pt x="2056281" y="129203"/>
                  <a:pt x="2067951" y="126610"/>
                </a:cubicBezTo>
                <a:cubicBezTo>
                  <a:pt x="2157415" y="106730"/>
                  <a:pt x="2025105" y="133773"/>
                  <a:pt x="2131255" y="112542"/>
                </a:cubicBezTo>
                <a:cubicBezTo>
                  <a:pt x="2180284" y="79856"/>
                  <a:pt x="2116692" y="117707"/>
                  <a:pt x="2208628" y="91440"/>
                </a:cubicBezTo>
                <a:cubicBezTo>
                  <a:pt x="2223751" y="87119"/>
                  <a:pt x="2236459" y="76727"/>
                  <a:pt x="2250831" y="70339"/>
                </a:cubicBezTo>
                <a:cubicBezTo>
                  <a:pt x="2257606" y="67328"/>
                  <a:pt x="2264898" y="65650"/>
                  <a:pt x="2271932" y="63305"/>
                </a:cubicBezTo>
                <a:cubicBezTo>
                  <a:pt x="2413032" y="71144"/>
                  <a:pt x="2435717" y="76260"/>
                  <a:pt x="2595489" y="63305"/>
                </a:cubicBezTo>
                <a:cubicBezTo>
                  <a:pt x="2617035" y="61558"/>
                  <a:pt x="2637731" y="54098"/>
                  <a:pt x="2658794" y="49237"/>
                </a:cubicBezTo>
                <a:cubicBezTo>
                  <a:pt x="2723339" y="34342"/>
                  <a:pt x="2646765" y="50235"/>
                  <a:pt x="2722099" y="35170"/>
                </a:cubicBezTo>
                <a:cubicBezTo>
                  <a:pt x="2729133" y="30481"/>
                  <a:pt x="2735639" y="24883"/>
                  <a:pt x="2743200" y="21102"/>
                </a:cubicBezTo>
                <a:cubicBezTo>
                  <a:pt x="2780546" y="2428"/>
                  <a:pt x="2778369" y="20354"/>
                  <a:pt x="2778369" y="0"/>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3" name="Straight Arrow Connector 72"/>
          <p:cNvCxnSpPr/>
          <p:nvPr/>
        </p:nvCxnSpPr>
        <p:spPr>
          <a:xfrm>
            <a:off x="8576156" y="2325130"/>
            <a:ext cx="182860" cy="10268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23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24" name="Rounded Rectangle 23">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cxnSp>
        <p:nvCxnSpPr>
          <p:cNvPr id="7" name="Straight Arrow Connector 6"/>
          <p:cNvCxnSpPr/>
          <p:nvPr/>
        </p:nvCxnSpPr>
        <p:spPr>
          <a:xfrm flipH="1">
            <a:off x="1517155" y="4636079"/>
            <a:ext cx="9752395" cy="16956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2275" y="2803017"/>
            <a:ext cx="12124917" cy="2803478"/>
            <a:chOff x="132084" y="1243208"/>
            <a:chExt cx="12124917" cy="2803478"/>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9077" y="1243208"/>
              <a:ext cx="2977924" cy="11346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084" y="2699274"/>
              <a:ext cx="4800062" cy="134741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2146" y="1810544"/>
              <a:ext cx="4315422" cy="1511763"/>
            </a:xfrm>
            <a:prstGeom prst="rect">
              <a:avLst/>
            </a:prstGeom>
          </p:spPr>
        </p:pic>
      </p:grpSp>
      <p:sp>
        <p:nvSpPr>
          <p:cNvPr id="27" name="TextBox 26"/>
          <p:cNvSpPr txBox="1"/>
          <p:nvPr/>
        </p:nvSpPr>
        <p:spPr>
          <a:xfrm rot="21037272">
            <a:off x="6259879" y="5344991"/>
            <a:ext cx="1258230" cy="369332"/>
          </a:xfrm>
          <a:prstGeom prst="rect">
            <a:avLst/>
          </a:prstGeom>
          <a:noFill/>
        </p:spPr>
        <p:txBody>
          <a:bodyPr wrap="none" rtlCol="0">
            <a:spAutoFit/>
          </a:bodyPr>
          <a:lstStyle/>
          <a:p>
            <a:r>
              <a:rPr lang="en-IN" b="1" dirty="0" smtClean="0"/>
              <a:t>Downslope</a:t>
            </a:r>
            <a:endParaRPr lang="en-IN" b="1" dirty="0"/>
          </a:p>
        </p:txBody>
      </p:sp>
      <p:sp>
        <p:nvSpPr>
          <p:cNvPr id="22" name="TextBox 21"/>
          <p:cNvSpPr txBox="1"/>
          <p:nvPr/>
        </p:nvSpPr>
        <p:spPr>
          <a:xfrm>
            <a:off x="100482" y="1025266"/>
            <a:ext cx="8443442" cy="369332"/>
          </a:xfrm>
          <a:prstGeom prst="rect">
            <a:avLst/>
          </a:prstGeom>
          <a:noFill/>
        </p:spPr>
        <p:txBody>
          <a:bodyPr wrap="square" rtlCol="0">
            <a:spAutoFit/>
          </a:bodyPr>
          <a:lstStyle/>
          <a:p>
            <a:r>
              <a:rPr lang="en-IN" b="1" dirty="0" smtClean="0"/>
              <a:t>Depositional events during glacial advancements (ES</a:t>
            </a:r>
            <a:r>
              <a:rPr lang="en-IN" dirty="0"/>
              <a:t>—</a:t>
            </a:r>
            <a:r>
              <a:rPr lang="en-IN" b="1" dirty="0" smtClean="0"/>
              <a:t>S5 and S3</a:t>
            </a:r>
            <a:r>
              <a:rPr lang="en-IN" dirty="0"/>
              <a:t>—</a:t>
            </a:r>
            <a:r>
              <a:rPr lang="en-IN" b="1" dirty="0" smtClean="0"/>
              <a:t>S2)</a:t>
            </a:r>
            <a:endParaRPr lang="en-IN" b="1" dirty="0"/>
          </a:p>
        </p:txBody>
      </p:sp>
      <p:sp>
        <p:nvSpPr>
          <p:cNvPr id="30" name="TextBox 29"/>
          <p:cNvSpPr txBox="1"/>
          <p:nvPr/>
        </p:nvSpPr>
        <p:spPr>
          <a:xfrm>
            <a:off x="100482" y="1404065"/>
            <a:ext cx="10967568" cy="1569660"/>
          </a:xfrm>
          <a:prstGeom prst="rect">
            <a:avLst/>
          </a:prstGeom>
          <a:noFill/>
        </p:spPr>
        <p:txBody>
          <a:bodyPr wrap="square" rtlCol="0">
            <a:spAutoFit/>
          </a:bodyPr>
          <a:lstStyle/>
          <a:p>
            <a:r>
              <a:rPr lang="en-IN" sz="1600" dirty="0" smtClean="0"/>
              <a:t>1: Ice reached shelf break, debris-rich meltwater eroded pre-existing strata on the slope—formation of </a:t>
            </a:r>
            <a:r>
              <a:rPr lang="en-IN" sz="1600" b="1" dirty="0" smtClean="0">
                <a:solidFill>
                  <a:srgbClr val="FF0000"/>
                </a:solidFill>
              </a:rPr>
              <a:t>Erosional surface (ES).</a:t>
            </a:r>
          </a:p>
          <a:p>
            <a:r>
              <a:rPr lang="en-IN" sz="1600" dirty="0" smtClean="0"/>
              <a:t>2: Formation of till delta at the shelf break</a:t>
            </a:r>
            <a:r>
              <a:rPr lang="en-IN" sz="1600" dirty="0"/>
              <a:t>—</a:t>
            </a:r>
            <a:r>
              <a:rPr lang="en-IN" sz="1600" dirty="0" smtClean="0"/>
              <a:t>generation of glacial debris flows, which filled the erosional surface.</a:t>
            </a:r>
          </a:p>
          <a:p>
            <a:r>
              <a:rPr lang="en-IN" sz="1600" dirty="0" smtClean="0"/>
              <a:t>3: We observe the filling and subsequent stacking of debris lobes between ES and S5 in the distal slope.</a:t>
            </a:r>
          </a:p>
          <a:p>
            <a:r>
              <a:rPr lang="en-IN" sz="1600" dirty="0" smtClean="0"/>
              <a:t>4: The glacial lobes show moderate eastward tilt and toe thrusting in the uppermost slope, and the lobes are much smaller in dimension.</a:t>
            </a:r>
          </a:p>
          <a:p>
            <a:r>
              <a:rPr lang="en-IN" sz="1600" dirty="0" smtClean="0"/>
              <a:t>5: Stacking of debris lobes of generation 2 suggests a second ice sheet advancement (between S3 and S2). </a:t>
            </a:r>
            <a:endParaRPr lang="en-IN" sz="1600" dirty="0"/>
          </a:p>
        </p:txBody>
      </p:sp>
      <p:sp>
        <p:nvSpPr>
          <p:cNvPr id="31" name="Rounded Rectangle 30">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2" name="Rounded Rectangle 31">
            <a:hlinkClick r:id="rId11" action="ppaction://hlinksldjump"/>
          </p:cNvPr>
          <p:cNvSpPr/>
          <p:nvPr/>
        </p:nvSpPr>
        <p:spPr>
          <a:xfrm rot="16200000">
            <a:off x="11015265" y="1647915"/>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4" name="Rounded Rectangle 33">
            <a:hlinkClick r:id="rId12" action="ppaction://hlinksldjump"/>
          </p:cNvPr>
          <p:cNvSpPr/>
          <p:nvPr/>
        </p:nvSpPr>
        <p:spPr>
          <a:xfrm>
            <a:off x="7130589" y="6147842"/>
            <a:ext cx="3413444"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Updated chronostratigraphic framework</a:t>
            </a:r>
            <a:endParaRPr lang="en-IN" b="1" u="sng" dirty="0">
              <a:solidFill>
                <a:srgbClr val="FFFF00"/>
              </a:solidFill>
            </a:endParaRPr>
          </a:p>
        </p:txBody>
      </p:sp>
      <p:sp>
        <p:nvSpPr>
          <p:cNvPr id="35" name="Rounded Rectangle 34">
            <a:hlinkClick r:id="rId13"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540877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24" name="Rounded Rectangle 23">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9662" y="1061900"/>
            <a:ext cx="8134288" cy="5463817"/>
          </a:xfrm>
          <a:prstGeom prst="rect">
            <a:avLst/>
          </a:prstGeom>
        </p:spPr>
      </p:pic>
      <p:sp>
        <p:nvSpPr>
          <p:cNvPr id="11" name="Rounded Rectangle 10">
            <a:hlinkClick r:id="rId8"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12" name="Rounded Rectangle 11">
            <a:hlinkClick r:id="rId9"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09" y="1517415"/>
            <a:ext cx="2786220" cy="3103480"/>
          </a:xfrm>
          <a:prstGeom prst="rect">
            <a:avLst/>
          </a:prstGeom>
        </p:spPr>
      </p:pic>
      <p:sp>
        <p:nvSpPr>
          <p:cNvPr id="14" name="5-Point Star 13"/>
          <p:cNvSpPr/>
          <p:nvPr/>
        </p:nvSpPr>
        <p:spPr>
          <a:xfrm>
            <a:off x="835598" y="2737247"/>
            <a:ext cx="175260" cy="16371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580726" y="2542105"/>
            <a:ext cx="833883" cy="276999"/>
          </a:xfrm>
          <a:prstGeom prst="rect">
            <a:avLst/>
          </a:prstGeom>
          <a:noFill/>
        </p:spPr>
        <p:txBody>
          <a:bodyPr wrap="none" rtlCol="0">
            <a:spAutoFit/>
          </a:bodyPr>
          <a:lstStyle/>
          <a:p>
            <a:r>
              <a:rPr lang="en-IN" sz="1200" b="1" dirty="0" err="1" smtClean="0">
                <a:solidFill>
                  <a:schemeClr val="bg1"/>
                </a:solidFill>
              </a:rPr>
              <a:t>Mebo</a:t>
            </a:r>
            <a:r>
              <a:rPr lang="en-IN" sz="1200" b="1" dirty="0" smtClean="0">
                <a:solidFill>
                  <a:schemeClr val="bg1"/>
                </a:solidFill>
              </a:rPr>
              <a:t> 126</a:t>
            </a:r>
            <a:endParaRPr lang="en-IN" sz="1200" b="1" dirty="0">
              <a:solidFill>
                <a:schemeClr val="bg1"/>
              </a:solidFill>
            </a:endParaRPr>
          </a:p>
        </p:txBody>
      </p:sp>
      <p:sp>
        <p:nvSpPr>
          <p:cNvPr id="16" name="5-Point Star 15"/>
          <p:cNvSpPr/>
          <p:nvPr/>
        </p:nvSpPr>
        <p:spPr>
          <a:xfrm>
            <a:off x="997667" y="2917299"/>
            <a:ext cx="126225" cy="1096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p:cNvSpPr txBox="1"/>
          <p:nvPr/>
        </p:nvSpPr>
        <p:spPr>
          <a:xfrm rot="1834011">
            <a:off x="600532" y="2961432"/>
            <a:ext cx="869149" cy="215444"/>
          </a:xfrm>
          <a:prstGeom prst="rect">
            <a:avLst/>
          </a:prstGeom>
          <a:noFill/>
        </p:spPr>
        <p:txBody>
          <a:bodyPr wrap="none" rtlCol="0">
            <a:spAutoFit/>
          </a:bodyPr>
          <a:lstStyle/>
          <a:p>
            <a:r>
              <a:rPr lang="en-IN" sz="800" b="1" dirty="0" smtClean="0">
                <a:solidFill>
                  <a:schemeClr val="bg1"/>
                </a:solidFill>
              </a:rPr>
              <a:t>GC10-164-09-PC</a:t>
            </a:r>
            <a:endParaRPr lang="en-IN" sz="800" b="1" dirty="0">
              <a:solidFill>
                <a:schemeClr val="bg1"/>
              </a:solidFill>
            </a:endParaRPr>
          </a:p>
        </p:txBody>
      </p:sp>
      <p:sp>
        <p:nvSpPr>
          <p:cNvPr id="18" name="Rounded Rectangle 17">
            <a:hlinkClick r:id="rId11"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2349487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24" name="Rounded Rectangle 23">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5" name="Rounded Rectangle 24">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8" name="Rounded Rectangle 27">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9" name="Rounded Rectangle 28">
            <a:hlinkClick r:id="rId6"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11" name="Rounded Rectangle 10">
            <a:hlinkClick r:id="rId7"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12" name="Rounded Rectangle 11">
            <a:hlinkClick r:id="rId8"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6" name="Rectangle 5"/>
          <p:cNvSpPr/>
          <p:nvPr/>
        </p:nvSpPr>
        <p:spPr>
          <a:xfrm>
            <a:off x="454144" y="1205467"/>
            <a:ext cx="1378904" cy="369332"/>
          </a:xfrm>
          <a:prstGeom prst="rect">
            <a:avLst/>
          </a:prstGeom>
        </p:spPr>
        <p:txBody>
          <a:bodyPr wrap="none">
            <a:spAutoFit/>
          </a:bodyPr>
          <a:lstStyle/>
          <a:p>
            <a:pPr algn="ctr"/>
            <a:r>
              <a:rPr lang="en-IN" b="1" dirty="0" smtClean="0"/>
              <a:t>Conclusions:</a:t>
            </a:r>
            <a:endParaRPr lang="en-IN" b="1" u="sng" dirty="0"/>
          </a:p>
        </p:txBody>
      </p:sp>
      <p:sp>
        <p:nvSpPr>
          <p:cNvPr id="7" name="TextBox 6"/>
          <p:cNvSpPr txBox="1"/>
          <p:nvPr/>
        </p:nvSpPr>
        <p:spPr>
          <a:xfrm>
            <a:off x="287708" y="1574800"/>
            <a:ext cx="10508503" cy="4801314"/>
          </a:xfrm>
          <a:prstGeom prst="rect">
            <a:avLst/>
          </a:prstGeom>
          <a:noFill/>
        </p:spPr>
        <p:txBody>
          <a:bodyPr wrap="square" rtlCol="0">
            <a:spAutoFit/>
          </a:bodyPr>
          <a:lstStyle/>
          <a:p>
            <a:pPr marL="285750" indent="-285750">
              <a:buFont typeface="Arial" panose="020B0604020202020204" pitchFamily="34" charset="0"/>
              <a:buChar char="•"/>
            </a:pPr>
            <a:r>
              <a:rPr lang="en-IN" dirty="0" smtClean="0"/>
              <a:t>Based on the seismic stratigraphic analysis, we found two district episodes of shelf edge glaciations during the past 75 </a:t>
            </a:r>
            <a:r>
              <a:rPr lang="en-IN" dirty="0" err="1" smtClean="0"/>
              <a:t>kyr</a:t>
            </a:r>
            <a:r>
              <a:rPr lang="en-IN" dirty="0" smtClean="0"/>
              <a:t>.</a:t>
            </a:r>
          </a:p>
          <a:p>
            <a:pPr marL="285750" indent="-285750">
              <a:buFont typeface="Arial" panose="020B0604020202020204" pitchFamily="34" charset="0"/>
              <a:buChar char="•"/>
            </a:pPr>
            <a:r>
              <a:rPr lang="en-IN" dirty="0" smtClean="0"/>
              <a:t>These shelf edge glaciations happened at 74-54 </a:t>
            </a:r>
            <a:r>
              <a:rPr lang="en-IN" dirty="0" err="1" smtClean="0"/>
              <a:t>kyr</a:t>
            </a:r>
            <a:r>
              <a:rPr lang="en-IN" dirty="0" smtClean="0"/>
              <a:t> (</a:t>
            </a:r>
            <a:r>
              <a:rPr lang="en-IN" b="1" dirty="0" smtClean="0"/>
              <a:t>Early mid </a:t>
            </a:r>
            <a:r>
              <a:rPr lang="en-IN" b="1" dirty="0" err="1" smtClean="0"/>
              <a:t>Weichselian</a:t>
            </a:r>
            <a:r>
              <a:rPr lang="en-IN" dirty="0" smtClean="0"/>
              <a:t>) and 38-24 </a:t>
            </a:r>
            <a:r>
              <a:rPr lang="en-IN" dirty="0" err="1" smtClean="0"/>
              <a:t>kyr</a:t>
            </a:r>
            <a:r>
              <a:rPr lang="en-IN" dirty="0" smtClean="0"/>
              <a:t> </a:t>
            </a:r>
            <a:r>
              <a:rPr lang="en-IN" dirty="0"/>
              <a:t>before present</a:t>
            </a:r>
            <a:r>
              <a:rPr lang="en-IN" dirty="0" smtClean="0"/>
              <a:t> (</a:t>
            </a:r>
            <a:r>
              <a:rPr lang="en-IN" b="1" dirty="0" smtClean="0"/>
              <a:t>Late </a:t>
            </a:r>
            <a:r>
              <a:rPr lang="en-IN" b="1" dirty="0" err="1" smtClean="0"/>
              <a:t>Weichselian</a:t>
            </a:r>
            <a:r>
              <a:rPr lang="en-IN" b="1" dirty="0" smtClean="0"/>
              <a:t>/Last glacial maxima</a:t>
            </a:r>
            <a:r>
              <a:rPr lang="en-IN" dirty="0" smtClean="0"/>
              <a:t>).</a:t>
            </a:r>
          </a:p>
          <a:p>
            <a:pPr marL="285750" indent="-285750">
              <a:buFont typeface="Arial" panose="020B0604020202020204" pitchFamily="34" charset="0"/>
              <a:buChar char="•"/>
            </a:pPr>
            <a:r>
              <a:rPr lang="en-IN" dirty="0" smtClean="0"/>
              <a:t>During glacial ice advancement to the shelf break, sedimentation was dominated by debris flow lobes that emerged from the till delta and amalgamated in the upper slope.</a:t>
            </a:r>
          </a:p>
          <a:p>
            <a:pPr marL="285750" indent="-285750">
              <a:buFont typeface="Arial" panose="020B0604020202020204" pitchFamily="34" charset="0"/>
              <a:buChar char="•"/>
            </a:pPr>
            <a:r>
              <a:rPr lang="en-IN" dirty="0" smtClean="0"/>
              <a:t>During glacial retreat, </a:t>
            </a:r>
            <a:r>
              <a:rPr lang="en-IN" dirty="0" err="1" smtClean="0"/>
              <a:t>glacomarine</a:t>
            </a:r>
            <a:r>
              <a:rPr lang="en-IN" dirty="0" smtClean="0"/>
              <a:t> sedimentation in the upper slope is dominated by </a:t>
            </a:r>
            <a:r>
              <a:rPr lang="en-IN" dirty="0" err="1" smtClean="0"/>
              <a:t>turbidites</a:t>
            </a:r>
            <a:r>
              <a:rPr lang="en-IN" dirty="0" smtClean="0"/>
              <a:t> deposited by the turbidity currents.</a:t>
            </a:r>
          </a:p>
          <a:p>
            <a:pPr marL="285750" indent="-285750">
              <a:buFont typeface="Arial" panose="020B0604020202020204" pitchFamily="34" charset="0"/>
              <a:buChar char="•"/>
            </a:pPr>
            <a:r>
              <a:rPr lang="en-IN" dirty="0" smtClean="0"/>
              <a:t>In the gas hydrate retreat zone, </a:t>
            </a:r>
            <a:r>
              <a:rPr lang="en-IN" dirty="0"/>
              <a:t>g</a:t>
            </a:r>
            <a:r>
              <a:rPr lang="en-IN" dirty="0" smtClean="0"/>
              <a:t>as is predominantly stored in the </a:t>
            </a:r>
            <a:r>
              <a:rPr lang="en-IN" dirty="0" err="1" smtClean="0"/>
              <a:t>turbidites</a:t>
            </a:r>
            <a:r>
              <a:rPr lang="en-IN" dirty="0" smtClean="0"/>
              <a:t>, which show good reservoir character, such as stratified, continuous reflections that suggest presence of well-sorted sediments.</a:t>
            </a:r>
          </a:p>
          <a:p>
            <a:pPr marL="285750" indent="-285750">
              <a:buFont typeface="Arial" panose="020B0604020202020204" pitchFamily="34" charset="0"/>
              <a:buChar char="•"/>
            </a:pPr>
            <a:r>
              <a:rPr lang="en-IN" dirty="0" smtClean="0"/>
              <a:t>On the uppermost slope, the </a:t>
            </a:r>
            <a:r>
              <a:rPr lang="en-IN" dirty="0" err="1" smtClean="0"/>
              <a:t>glaciogenic</a:t>
            </a:r>
            <a:r>
              <a:rPr lang="en-IN" dirty="0" smtClean="0"/>
              <a:t> debris flow units impede lateral and vertical fluid migration. Still fluids migrate through these sediments and reach the seabed. This is possibly due several toe thrusts within the debris flow units  that connect two vertically separated </a:t>
            </a:r>
            <a:r>
              <a:rPr lang="en-IN" dirty="0" err="1" smtClean="0"/>
              <a:t>turbidite</a:t>
            </a:r>
            <a:r>
              <a:rPr lang="en-IN" dirty="0" smtClean="0"/>
              <a:t> beds. </a:t>
            </a:r>
          </a:p>
          <a:p>
            <a:pPr marL="285750" indent="-285750">
              <a:buFont typeface="Arial" panose="020B0604020202020204" pitchFamily="34" charset="0"/>
              <a:buChar char="•"/>
            </a:pPr>
            <a:r>
              <a:rPr lang="en-IN" dirty="0" smtClean="0"/>
              <a:t>Methane migration in the </a:t>
            </a:r>
            <a:r>
              <a:rPr lang="en-IN" dirty="0" err="1" smtClean="0"/>
              <a:t>glaciomarine</a:t>
            </a:r>
            <a:r>
              <a:rPr lang="en-IN" dirty="0" smtClean="0"/>
              <a:t> sediments takes place through fractures. In addition, </a:t>
            </a:r>
            <a:r>
              <a:rPr lang="en-IN" dirty="0"/>
              <a:t>o</a:t>
            </a:r>
            <a:r>
              <a:rPr lang="en-IN" dirty="0" smtClean="0"/>
              <a:t>ur new results suggest there is enhanced vertical flux through a set of thrust fabrics within the debris flow lobes. </a:t>
            </a:r>
          </a:p>
          <a:p>
            <a:pPr marL="285750" indent="-285750">
              <a:buFont typeface="Arial" panose="020B0604020202020204" pitchFamily="34" charset="0"/>
              <a:buChar char="•"/>
            </a:pPr>
            <a:r>
              <a:rPr lang="en-IN" dirty="0" smtClean="0"/>
              <a:t>The thickness of the glacial debris flow units also plays an important role in shallow gas focusing. Areas of thinner debris cover (&lt; 35 m) facilitate fluid migration, whereas thicker regions (&gt; 35 m) impede fluid flow.</a:t>
            </a:r>
            <a:endParaRPr lang="en-IN" dirty="0"/>
          </a:p>
        </p:txBody>
      </p:sp>
      <p:sp>
        <p:nvSpPr>
          <p:cNvPr id="17" name="Rounded Rectangle 16">
            <a:hlinkClick r:id="rId9"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551272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23" name="Rectangle 2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32" name="Rounded Rectangle 31">
            <a:hlinkClick r:id="rId3"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1" name="Rounded Rectangle 10">
            <a:hlinkClick r:id="rId4"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13" name="Rounded Rectangle 12">
            <a:hlinkClick r:id="rId5"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grpSp>
        <p:nvGrpSpPr>
          <p:cNvPr id="26" name="Group 25"/>
          <p:cNvGrpSpPr/>
          <p:nvPr/>
        </p:nvGrpSpPr>
        <p:grpSpPr>
          <a:xfrm>
            <a:off x="4129130" y="1422802"/>
            <a:ext cx="4792279" cy="5723200"/>
            <a:chOff x="4790500" y="1397353"/>
            <a:chExt cx="4792279" cy="572320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3318" t="14110" r="2869" b="6149"/>
            <a:stretch/>
          </p:blipFill>
          <p:spPr>
            <a:xfrm>
              <a:off x="4790500" y="1397353"/>
              <a:ext cx="4792279" cy="5271507"/>
            </a:xfrm>
            <a:prstGeom prst="rect">
              <a:avLst/>
            </a:prstGeom>
          </p:spPr>
        </p:pic>
        <p:grpSp>
          <p:nvGrpSpPr>
            <p:cNvPr id="21" name="Group 20"/>
            <p:cNvGrpSpPr/>
            <p:nvPr/>
          </p:nvGrpSpPr>
          <p:grpSpPr>
            <a:xfrm>
              <a:off x="5418409" y="2735766"/>
              <a:ext cx="3781348" cy="4384787"/>
              <a:chOff x="5418409" y="2735766"/>
              <a:chExt cx="3781348" cy="4384787"/>
            </a:xfrm>
          </p:grpSpPr>
          <p:sp>
            <p:nvSpPr>
              <p:cNvPr id="6" name="TextBox 5"/>
              <p:cNvSpPr txBox="1"/>
              <p:nvPr/>
            </p:nvSpPr>
            <p:spPr>
              <a:xfrm>
                <a:off x="5418409" y="3294442"/>
                <a:ext cx="1559786" cy="738664"/>
              </a:xfrm>
              <a:prstGeom prst="rect">
                <a:avLst/>
              </a:prstGeom>
              <a:solidFill>
                <a:schemeClr val="bg1">
                  <a:alpha val="60000"/>
                </a:schemeClr>
              </a:solidFill>
            </p:spPr>
            <p:txBody>
              <a:bodyPr wrap="square" rtlCol="0">
                <a:spAutoFit/>
              </a:bodyPr>
              <a:lstStyle/>
              <a:p>
                <a:r>
                  <a:rPr lang="en-IN" sz="1400" b="1" dirty="0" smtClean="0"/>
                  <a:t>BMHSZ: Bottom of methane hydrate stability zone</a:t>
                </a:r>
                <a:endParaRPr lang="en-IN" sz="1400" b="1" dirty="0"/>
              </a:p>
            </p:txBody>
          </p:sp>
          <p:sp>
            <p:nvSpPr>
              <p:cNvPr id="16" name="TextBox 15"/>
              <p:cNvSpPr txBox="1"/>
              <p:nvPr/>
            </p:nvSpPr>
            <p:spPr>
              <a:xfrm rot="4379237">
                <a:off x="7029348" y="4950143"/>
                <a:ext cx="4033042" cy="307777"/>
              </a:xfrm>
              <a:prstGeom prst="rect">
                <a:avLst/>
              </a:prstGeom>
              <a:noFill/>
            </p:spPr>
            <p:txBody>
              <a:bodyPr wrap="square" rtlCol="0">
                <a:spAutoFit/>
              </a:bodyPr>
              <a:lstStyle/>
              <a:p>
                <a:r>
                  <a:rPr lang="en-IN" sz="1400" b="1" dirty="0" smtClean="0">
                    <a:solidFill>
                      <a:srgbClr val="0070C0"/>
                    </a:solidFill>
                  </a:rPr>
                  <a:t>BMHSZ at 2</a:t>
                </a:r>
                <a:r>
                  <a:rPr lang="en-IN" sz="1400" b="1" baseline="30000" dirty="0" smtClean="0">
                    <a:solidFill>
                      <a:srgbClr val="0070C0"/>
                    </a:solidFill>
                  </a:rPr>
                  <a:t>o</a:t>
                </a:r>
                <a:r>
                  <a:rPr lang="en-IN" sz="1400" b="1" dirty="0" smtClean="0">
                    <a:solidFill>
                      <a:srgbClr val="0070C0"/>
                    </a:solidFill>
                  </a:rPr>
                  <a:t>C BWT (370 m water depth)</a:t>
                </a:r>
                <a:endParaRPr lang="en-IN" sz="1400" b="1" dirty="0">
                  <a:solidFill>
                    <a:srgbClr val="0070C0"/>
                  </a:solidFill>
                </a:endParaRPr>
              </a:p>
            </p:txBody>
          </p:sp>
          <p:sp>
            <p:nvSpPr>
              <p:cNvPr id="18" name="TextBox 17"/>
              <p:cNvSpPr txBox="1"/>
              <p:nvPr/>
            </p:nvSpPr>
            <p:spPr>
              <a:xfrm rot="4573547">
                <a:off x="6096194" y="4319528"/>
                <a:ext cx="3475301" cy="307777"/>
              </a:xfrm>
              <a:prstGeom prst="rect">
                <a:avLst/>
              </a:prstGeom>
              <a:noFill/>
            </p:spPr>
            <p:txBody>
              <a:bodyPr wrap="square" rtlCol="0">
                <a:spAutoFit/>
              </a:bodyPr>
              <a:lstStyle/>
              <a:p>
                <a:r>
                  <a:rPr lang="en-IN" sz="1400" b="1" dirty="0" smtClean="0">
                    <a:solidFill>
                      <a:srgbClr val="FF0000"/>
                    </a:solidFill>
                  </a:rPr>
                  <a:t>BMHSZ at 3</a:t>
                </a:r>
                <a:r>
                  <a:rPr lang="en-IN" sz="1400" b="1" baseline="30000" dirty="0" smtClean="0">
                    <a:solidFill>
                      <a:srgbClr val="FF0000"/>
                    </a:solidFill>
                  </a:rPr>
                  <a:t>o</a:t>
                </a:r>
                <a:r>
                  <a:rPr lang="en-IN" sz="1400" b="1" dirty="0" smtClean="0">
                    <a:solidFill>
                      <a:srgbClr val="FF0000"/>
                    </a:solidFill>
                  </a:rPr>
                  <a:t>C BWT (410 m water depth)</a:t>
                </a:r>
                <a:endParaRPr lang="en-IN" sz="1400" b="1" dirty="0">
                  <a:solidFill>
                    <a:srgbClr val="FF0000"/>
                  </a:solidFill>
                </a:endParaRPr>
              </a:p>
            </p:txBody>
          </p:sp>
        </p:grpSp>
      </p:grpSp>
      <p:sp>
        <p:nvSpPr>
          <p:cNvPr id="19" name="Rounded Rectangle 18">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9" name="TextBox 8"/>
          <p:cNvSpPr txBox="1"/>
          <p:nvPr/>
        </p:nvSpPr>
        <p:spPr>
          <a:xfrm rot="4139574">
            <a:off x="7906868" y="4399614"/>
            <a:ext cx="1233223" cy="369332"/>
          </a:xfrm>
          <a:prstGeom prst="rect">
            <a:avLst/>
          </a:prstGeom>
          <a:noFill/>
        </p:spPr>
        <p:txBody>
          <a:bodyPr wrap="none" rtlCol="0">
            <a:spAutoFit/>
          </a:bodyPr>
          <a:lstStyle/>
          <a:p>
            <a:r>
              <a:rPr lang="en-IN" dirty="0" smtClean="0"/>
              <a:t>Shelf break</a:t>
            </a:r>
            <a:endParaRPr lang="en-IN" dirty="0"/>
          </a:p>
        </p:txBody>
      </p:sp>
      <p:sp>
        <p:nvSpPr>
          <p:cNvPr id="24" name="Rounded Rectangle 23">
            <a:hlinkClick r:id="rId8"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62" y="1447885"/>
            <a:ext cx="3892001" cy="4335174"/>
          </a:xfrm>
          <a:prstGeom prst="rect">
            <a:avLst/>
          </a:prstGeom>
        </p:spPr>
      </p:pic>
      <p:sp>
        <p:nvSpPr>
          <p:cNvPr id="25" name="Rounded Rectangle 24">
            <a:hlinkClick r:id="rId10" action="ppaction://hlinksldjump"/>
          </p:cNvPr>
          <p:cNvSpPr/>
          <p:nvPr/>
        </p:nvSpPr>
        <p:spPr>
          <a:xfrm>
            <a:off x="9130874" y="609046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15" name="Rectangle 14"/>
          <p:cNvSpPr/>
          <p:nvPr/>
        </p:nvSpPr>
        <p:spPr>
          <a:xfrm>
            <a:off x="879320" y="1103063"/>
            <a:ext cx="2663037" cy="369332"/>
          </a:xfrm>
          <a:prstGeom prst="rect">
            <a:avLst/>
          </a:prstGeom>
        </p:spPr>
        <p:txBody>
          <a:bodyPr wrap="none">
            <a:spAutoFit/>
          </a:bodyPr>
          <a:lstStyle/>
          <a:p>
            <a:pPr algn="ctr"/>
            <a:r>
              <a:rPr lang="en-IN" b="1" dirty="0" smtClean="0"/>
              <a:t>Shaded relief bathymetry </a:t>
            </a:r>
            <a:endParaRPr lang="en-IN" b="1" dirty="0"/>
          </a:p>
        </p:txBody>
      </p:sp>
      <p:sp>
        <p:nvSpPr>
          <p:cNvPr id="27" name="Rectangle 26"/>
          <p:cNvSpPr/>
          <p:nvPr/>
        </p:nvSpPr>
        <p:spPr>
          <a:xfrm>
            <a:off x="127986" y="5812548"/>
            <a:ext cx="4287889" cy="1015663"/>
          </a:xfrm>
          <a:prstGeom prst="rect">
            <a:avLst/>
          </a:prstGeom>
        </p:spPr>
        <p:txBody>
          <a:bodyPr wrap="square">
            <a:spAutoFit/>
          </a:bodyPr>
          <a:lstStyle/>
          <a:p>
            <a:r>
              <a:rPr lang="en-IN" sz="1200" b="1" dirty="0" smtClean="0">
                <a:latin typeface="+mj-lt"/>
              </a:rPr>
              <a:t>Red arrows indicate the ice stream direction flowing through troughs (KT: </a:t>
            </a:r>
            <a:r>
              <a:rPr lang="en-IN" sz="1200" b="1" dirty="0" err="1" smtClean="0">
                <a:latin typeface="+mj-lt"/>
              </a:rPr>
              <a:t>Kongsfjorden</a:t>
            </a:r>
            <a:r>
              <a:rPr lang="en-IN" sz="1200" b="1" dirty="0" smtClean="0">
                <a:latin typeface="+mj-lt"/>
              </a:rPr>
              <a:t> Trough, IT: </a:t>
            </a:r>
            <a:r>
              <a:rPr lang="en-IN" sz="1200" b="1" dirty="0" err="1" smtClean="0">
                <a:latin typeface="+mj-lt"/>
              </a:rPr>
              <a:t>Isfjorden</a:t>
            </a:r>
            <a:r>
              <a:rPr lang="en-IN" sz="1200" b="1" dirty="0" smtClean="0">
                <a:latin typeface="+mj-lt"/>
              </a:rPr>
              <a:t> Trough, and BT: </a:t>
            </a:r>
            <a:r>
              <a:rPr lang="en-IN" sz="1200" b="1" dirty="0" err="1" smtClean="0">
                <a:latin typeface="+mj-lt"/>
              </a:rPr>
              <a:t>Bellsund</a:t>
            </a:r>
            <a:r>
              <a:rPr lang="en-IN" sz="1200" b="1" dirty="0" smtClean="0">
                <a:latin typeface="+mj-lt"/>
              </a:rPr>
              <a:t> Trough). These ice streams delivered </a:t>
            </a:r>
            <a:r>
              <a:rPr lang="en-IN" sz="1200" b="1" dirty="0" err="1" smtClean="0">
                <a:latin typeface="+mj-lt"/>
              </a:rPr>
              <a:t>glaciogenic</a:t>
            </a:r>
            <a:r>
              <a:rPr lang="en-IN" sz="1200" b="1" dirty="0" smtClean="0">
                <a:latin typeface="+mj-lt"/>
              </a:rPr>
              <a:t> debris, which was deposited in front of these troughs, known as trough mouth fans (TMFs), like </a:t>
            </a:r>
            <a:r>
              <a:rPr lang="en-IN" sz="1200" b="1" dirty="0" err="1" smtClean="0">
                <a:latin typeface="+mj-lt"/>
              </a:rPr>
              <a:t>Kongsfjorden</a:t>
            </a:r>
            <a:r>
              <a:rPr lang="en-IN" sz="1200" b="1" dirty="0" smtClean="0">
                <a:latin typeface="+mj-lt"/>
              </a:rPr>
              <a:t> trough mouth fans (KTMF).</a:t>
            </a:r>
            <a:endParaRPr lang="en-IN" sz="1200" b="1" dirty="0">
              <a:latin typeface="+mj-lt"/>
            </a:endParaRPr>
          </a:p>
        </p:txBody>
      </p:sp>
      <p:sp>
        <p:nvSpPr>
          <p:cNvPr id="20" name="Rectangle 19"/>
          <p:cNvSpPr/>
          <p:nvPr/>
        </p:nvSpPr>
        <p:spPr>
          <a:xfrm>
            <a:off x="1911968" y="3645005"/>
            <a:ext cx="235388" cy="417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1" name="Picture 30"/>
          <p:cNvPicPr>
            <a:picLocks noChangeAspect="1"/>
          </p:cNvPicPr>
          <p:nvPr/>
        </p:nvPicPr>
        <p:blipFill rotWithShape="1">
          <a:blip r:embed="rId11"/>
          <a:srcRect l="15057" t="3681" r="10210" b="2797"/>
          <a:stretch/>
        </p:blipFill>
        <p:spPr>
          <a:xfrm>
            <a:off x="8884094" y="1383308"/>
            <a:ext cx="3344377" cy="3776234"/>
          </a:xfrm>
          <a:prstGeom prst="rect">
            <a:avLst/>
          </a:prstGeom>
        </p:spPr>
      </p:pic>
      <p:sp>
        <p:nvSpPr>
          <p:cNvPr id="28" name="5-Point Star 27"/>
          <p:cNvSpPr/>
          <p:nvPr/>
        </p:nvSpPr>
        <p:spPr>
          <a:xfrm>
            <a:off x="1174672" y="3182872"/>
            <a:ext cx="175260" cy="16371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Box 28"/>
          <p:cNvSpPr txBox="1"/>
          <p:nvPr/>
        </p:nvSpPr>
        <p:spPr>
          <a:xfrm>
            <a:off x="974426" y="2964567"/>
            <a:ext cx="833883" cy="276999"/>
          </a:xfrm>
          <a:prstGeom prst="rect">
            <a:avLst/>
          </a:prstGeom>
          <a:noFill/>
        </p:spPr>
        <p:txBody>
          <a:bodyPr wrap="none" rtlCol="0">
            <a:spAutoFit/>
          </a:bodyPr>
          <a:lstStyle/>
          <a:p>
            <a:r>
              <a:rPr lang="en-IN" sz="1200" b="1" dirty="0" err="1" smtClean="0">
                <a:solidFill>
                  <a:schemeClr val="bg1"/>
                </a:solidFill>
              </a:rPr>
              <a:t>Mebo</a:t>
            </a:r>
            <a:r>
              <a:rPr lang="en-IN" sz="1200" b="1" dirty="0" smtClean="0">
                <a:solidFill>
                  <a:schemeClr val="bg1"/>
                </a:solidFill>
              </a:rPr>
              <a:t> 126</a:t>
            </a:r>
            <a:endParaRPr lang="en-IN" sz="1200" b="1" dirty="0">
              <a:solidFill>
                <a:schemeClr val="bg1"/>
              </a:solidFill>
            </a:endParaRPr>
          </a:p>
        </p:txBody>
      </p:sp>
      <p:sp>
        <p:nvSpPr>
          <p:cNvPr id="34" name="5-Point Star 33"/>
          <p:cNvSpPr/>
          <p:nvPr/>
        </p:nvSpPr>
        <p:spPr>
          <a:xfrm>
            <a:off x="1391950" y="3516404"/>
            <a:ext cx="126225" cy="1096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p:cNvSpPr txBox="1"/>
          <p:nvPr/>
        </p:nvSpPr>
        <p:spPr>
          <a:xfrm rot="1834011">
            <a:off x="1039209" y="3581499"/>
            <a:ext cx="869149" cy="215444"/>
          </a:xfrm>
          <a:prstGeom prst="rect">
            <a:avLst/>
          </a:prstGeom>
          <a:noFill/>
        </p:spPr>
        <p:txBody>
          <a:bodyPr wrap="none" rtlCol="0">
            <a:spAutoFit/>
          </a:bodyPr>
          <a:lstStyle/>
          <a:p>
            <a:r>
              <a:rPr lang="en-IN" sz="800" b="1" dirty="0" smtClean="0">
                <a:solidFill>
                  <a:schemeClr val="bg1"/>
                </a:solidFill>
              </a:rPr>
              <a:t>GC10-164-09-PC</a:t>
            </a:r>
            <a:endParaRPr lang="en-IN" sz="800" b="1" dirty="0">
              <a:solidFill>
                <a:schemeClr val="bg1"/>
              </a:solidFill>
            </a:endParaRPr>
          </a:p>
        </p:txBody>
      </p:sp>
      <p:sp>
        <p:nvSpPr>
          <p:cNvPr id="36" name="Rounded Rectangle 35">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1382812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23" name="Rectangle 2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pic>
        <p:nvPicPr>
          <p:cNvPr id="16" name="Picture 15" descr="C:\Users\SUDIPTA\Documents\Akash_RAC\Corel\SVD3.tif"/>
          <p:cNvPicPr/>
          <p:nvPr/>
        </p:nvPicPr>
        <p:blipFill rotWithShape="1">
          <a:blip r:embed="rId3" cstate="print">
            <a:extLst>
              <a:ext uri="{28A0092B-C50C-407E-A947-70E740481C1C}">
                <a14:useLocalDpi xmlns:a14="http://schemas.microsoft.com/office/drawing/2010/main" val="0"/>
              </a:ext>
            </a:extLst>
          </a:blip>
          <a:srcRect r="1468"/>
          <a:stretch/>
        </p:blipFill>
        <p:spPr bwMode="auto">
          <a:xfrm>
            <a:off x="119274" y="1590786"/>
            <a:ext cx="4512816" cy="4600547"/>
          </a:xfrm>
          <a:prstGeom prst="rect">
            <a:avLst/>
          </a:prstGeom>
          <a:noFill/>
          <a:ln>
            <a:noFill/>
          </a:ln>
          <a:extLst>
            <a:ext uri="{53640926-AAD7-44D8-BBD7-CCE9431645EC}">
              <a14:shadowObscured xmlns:a14="http://schemas.microsoft.com/office/drawing/2010/main"/>
            </a:ext>
          </a:extLst>
        </p:spPr>
      </p:pic>
      <p:sp>
        <p:nvSpPr>
          <p:cNvPr id="31" name="TextBox 30"/>
          <p:cNvSpPr txBox="1"/>
          <p:nvPr/>
        </p:nvSpPr>
        <p:spPr>
          <a:xfrm>
            <a:off x="4632090" y="1198556"/>
            <a:ext cx="7559910" cy="2585323"/>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Expedition JR269 (2011)</a:t>
            </a:r>
          </a:p>
          <a:p>
            <a:r>
              <a:rPr lang="en-US" b="1" dirty="0" smtClean="0">
                <a:latin typeface="Arial" panose="020B0604020202020204" pitchFamily="34" charset="0"/>
                <a:cs typeface="Arial" panose="020B0604020202020204" pitchFamily="34" charset="0"/>
              </a:rPr>
              <a:t>Survey: JR269A (SYSIF)</a:t>
            </a:r>
          </a:p>
          <a:p>
            <a:pPr marL="285750" indent="-285750">
              <a:buFont typeface="Arial" panose="020B0604020202020204" pitchFamily="34" charset="0"/>
              <a:buChar char="•"/>
            </a:pPr>
            <a:r>
              <a:rPr lang="en-US" dirty="0" smtClean="0">
                <a:latin typeface="Arial" panose="020B0604020202020204" pitchFamily="34" charset="0"/>
                <a:ea typeface="Calibri" panose="020F0502020204030204" pitchFamily="34" charset="0"/>
                <a:cs typeface="Arial" panose="020B0604020202020204" pitchFamily="34" charset="0"/>
              </a:rPr>
              <a:t>Used </a:t>
            </a:r>
            <a:r>
              <a:rPr lang="en-US" dirty="0">
                <a:latin typeface="Arial" panose="020B0604020202020204" pitchFamily="34" charset="0"/>
                <a:ea typeface="Calibri" panose="020F0502020204030204" pitchFamily="34" charset="0"/>
                <a:cs typeface="Arial" panose="020B0604020202020204" pitchFamily="34" charset="0"/>
              </a:rPr>
              <a:t>a deep-towed high-frequency SYSIF (</a:t>
            </a:r>
            <a:r>
              <a:rPr lang="en-US" dirty="0" err="1">
                <a:latin typeface="Arial" panose="020B0604020202020204" pitchFamily="34" charset="0"/>
                <a:ea typeface="Calibri" panose="020F0502020204030204" pitchFamily="34" charset="0"/>
                <a:cs typeface="Arial" panose="020B0604020202020204" pitchFamily="34" charset="0"/>
              </a:rPr>
              <a:t>SYstème</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SIsmique</a:t>
            </a:r>
            <a:r>
              <a:rPr lang="en-US" dirty="0">
                <a:latin typeface="Arial" panose="020B0604020202020204" pitchFamily="34" charset="0"/>
                <a:ea typeface="Calibri" panose="020F0502020204030204" pitchFamily="34" charset="0"/>
                <a:cs typeface="Arial" panose="020B0604020202020204" pitchFamily="34" charset="0"/>
              </a:rPr>
              <a:t> Fond) </a:t>
            </a:r>
            <a:r>
              <a:rPr lang="en-US" dirty="0" smtClean="0">
                <a:latin typeface="Arial" panose="020B0604020202020204" pitchFamily="34" charset="0"/>
                <a:ea typeface="Calibri" panose="020F0502020204030204" pitchFamily="34" charset="0"/>
                <a:cs typeface="Arial" panose="020B0604020202020204" pitchFamily="34" charset="0"/>
              </a:rPr>
              <a:t>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Towed at a depth: </a:t>
            </a:r>
            <a:r>
              <a:rPr lang="en-US" dirty="0" smtClean="0">
                <a:latin typeface="Arial" panose="020B0604020202020204" pitchFamily="34" charset="0"/>
                <a:cs typeface="Arial" panose="020B0604020202020204" pitchFamily="34" charset="0"/>
              </a:rPr>
              <a:t>100-150 m above the seafloor</a:t>
            </a:r>
          </a:p>
          <a:p>
            <a:pPr marL="285750" indent="-285750">
              <a:buFont typeface="Arial" panose="020B0604020202020204" pitchFamily="34" charset="0"/>
              <a:buChar char="•"/>
            </a:pPr>
            <a:r>
              <a:rPr lang="en-US" dirty="0" smtClean="0">
                <a:latin typeface="Arial" panose="020B0604020202020204" pitchFamily="34" charset="0"/>
                <a:ea typeface="Calibri" panose="020F0502020204030204" pitchFamily="34" charset="0"/>
                <a:cs typeface="Arial" panose="020B0604020202020204" pitchFamily="34" charset="0"/>
              </a:rPr>
              <a:t>High-frequency </a:t>
            </a:r>
            <a:r>
              <a:rPr lang="en-US" dirty="0">
                <a:latin typeface="Arial" panose="020B0604020202020204" pitchFamily="34" charset="0"/>
                <a:ea typeface="Calibri" panose="020F0502020204030204" pitchFamily="34" charset="0"/>
                <a:cs typeface="Arial" panose="020B0604020202020204" pitchFamily="34" charset="0"/>
              </a:rPr>
              <a:t>bandwidth of 220–1050 Hz</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p:txBody>
      </p:sp>
      <p:sp>
        <p:nvSpPr>
          <p:cNvPr id="32" name="TextBox 31"/>
          <p:cNvSpPr txBox="1"/>
          <p:nvPr/>
        </p:nvSpPr>
        <p:spPr>
          <a:xfrm>
            <a:off x="4632090" y="3393227"/>
            <a:ext cx="7318610" cy="2585323"/>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Expedition JR269 (2011)</a:t>
            </a:r>
          </a:p>
          <a:p>
            <a:r>
              <a:rPr lang="en-US" b="1" dirty="0" smtClean="0">
                <a:latin typeface="Arial" panose="020B0604020202020204" pitchFamily="34" charset="0"/>
                <a:cs typeface="Arial" panose="020B0604020202020204" pitchFamily="34" charset="0"/>
              </a:rPr>
              <a:t>Survey: JR269B</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Air gun volume: 150 cu. Inch</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Towed at a depth: 3 m</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Seismic data frequency: 30-150 Hz</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Shot interval: 6 s</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Sampling rate: 0.5 </a:t>
            </a:r>
            <a:r>
              <a:rPr lang="en-US" dirty="0" err="1" smtClean="0">
                <a:latin typeface="Arial" panose="020B0604020202020204" pitchFamily="34" charset="0"/>
                <a:cs typeface="Arial" panose="020B0604020202020204" pitchFamily="34" charset="0"/>
              </a:rPr>
              <a:t>ms</a:t>
            </a: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Streamer length: 60 m</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Group interval: 1 m</a:t>
            </a:r>
            <a:endParaRPr lang="en-US" dirty="0">
              <a:latin typeface="Arial" panose="020B0604020202020204" pitchFamily="34" charset="0"/>
              <a:cs typeface="Arial" panose="020B0604020202020204" pitchFamily="34" charset="0"/>
            </a:endParaRPr>
          </a:p>
        </p:txBody>
      </p:sp>
      <p:sp>
        <p:nvSpPr>
          <p:cNvPr id="33" name="Rounded Rectangle 32">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34" name="Rounded Rectangle 33">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13" name="Rounded Rectangle 1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14" name="Rounded Rectangle 1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15" name="Rounded Rectangle 14">
            <a:hlinkClick r:id="rId8"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18" name="Rounded Rectangle 17">
            <a:hlinkClick r:id="rId9"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19" name="Rectangle 18"/>
          <p:cNvSpPr/>
          <p:nvPr/>
        </p:nvSpPr>
        <p:spPr>
          <a:xfrm>
            <a:off x="1272816" y="1198556"/>
            <a:ext cx="2205732" cy="369332"/>
          </a:xfrm>
          <a:prstGeom prst="rect">
            <a:avLst/>
          </a:prstGeom>
        </p:spPr>
        <p:txBody>
          <a:bodyPr wrap="none">
            <a:spAutoFit/>
          </a:bodyPr>
          <a:lstStyle/>
          <a:p>
            <a:pPr algn="ctr"/>
            <a:r>
              <a:rPr lang="en-IN" b="1" dirty="0" smtClean="0"/>
              <a:t>Seismic line coverage</a:t>
            </a:r>
            <a:endParaRPr lang="en-IN" b="1" dirty="0"/>
          </a:p>
        </p:txBody>
      </p:sp>
      <p:sp>
        <p:nvSpPr>
          <p:cNvPr id="20" name="Rounded Rectangle 19">
            <a:hlinkClick r:id="rId10"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2887816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18" name="Rectangle 17"/>
          <p:cNvSpPr/>
          <p:nvPr/>
        </p:nvSpPr>
        <p:spPr>
          <a:xfrm>
            <a:off x="237243" y="1527896"/>
            <a:ext cx="8384243" cy="3067378"/>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IN" dirty="0" smtClean="0">
                <a:latin typeface="Arial" panose="020B0604020202020204" pitchFamily="34" charset="0"/>
                <a:ea typeface="Times New Roman" panose="02020603050405020304" pitchFamily="18" charset="0"/>
                <a:cs typeface="Times New Roman" panose="02020603050405020304" pitchFamily="18" charset="0"/>
              </a:rPr>
              <a:t>Here we present </a:t>
            </a:r>
            <a:r>
              <a:rPr lang="en-IN" dirty="0">
                <a:latin typeface="Arial" panose="020B0604020202020204" pitchFamily="34" charset="0"/>
                <a:ea typeface="Times New Roman" panose="02020603050405020304" pitchFamily="18" charset="0"/>
                <a:cs typeface="Times New Roman" panose="02020603050405020304" pitchFamily="18" charset="0"/>
              </a:rPr>
              <a:t>a comprehensive analysis of the </a:t>
            </a:r>
            <a:r>
              <a:rPr lang="en-IN" dirty="0" err="1" smtClean="0">
                <a:latin typeface="Arial" panose="020B0604020202020204" pitchFamily="34" charset="0"/>
                <a:ea typeface="Times New Roman" panose="02020603050405020304" pitchFamily="18" charset="0"/>
                <a:cs typeface="Times New Roman" panose="02020603050405020304" pitchFamily="18" charset="0"/>
              </a:rPr>
              <a:t>glaciomarine</a:t>
            </a:r>
            <a:r>
              <a:rPr lang="en-IN" dirty="0" smtClean="0">
                <a:latin typeface="Arial" panose="020B0604020202020204" pitchFamily="34" charset="0"/>
                <a:ea typeface="Times New Roman" panose="02020603050405020304" pitchFamily="18" charset="0"/>
                <a:cs typeface="Times New Roman" panose="02020603050405020304" pitchFamily="18" charset="0"/>
              </a:rPr>
              <a:t> seismic stratigraphy</a:t>
            </a:r>
            <a:r>
              <a:rPr lang="en-IN" dirty="0">
                <a:latin typeface="Arial" panose="020B0604020202020204" pitchFamily="34" charset="0"/>
                <a:ea typeface="Times New Roman" panose="02020603050405020304" pitchFamily="18" charset="0"/>
                <a:cs typeface="Times New Roman" panose="02020603050405020304" pitchFamily="18" charset="0"/>
              </a:rPr>
              <a:t>, including the identification and description </a:t>
            </a:r>
            <a:r>
              <a:rPr lang="en-IN" dirty="0" smtClean="0">
                <a:latin typeface="Arial" panose="020B0604020202020204" pitchFamily="34" charset="0"/>
                <a:ea typeface="Times New Roman" panose="02020603050405020304" pitchFamily="18" charset="0"/>
                <a:cs typeface="Times New Roman" panose="02020603050405020304" pitchFamily="18" charset="0"/>
              </a:rPr>
              <a:t>of units</a:t>
            </a:r>
            <a:r>
              <a:rPr lang="en-IN" dirty="0">
                <a:latin typeface="Arial" panose="020B0604020202020204" pitchFamily="34" charset="0"/>
                <a:ea typeface="Times New Roman" panose="02020603050405020304" pitchFamily="18" charset="0"/>
                <a:cs typeface="Times New Roman" panose="02020603050405020304" pitchFamily="18" charset="0"/>
              </a:rPr>
              <a:t>, </a:t>
            </a:r>
            <a:r>
              <a:rPr lang="en-IN" dirty="0" smtClean="0">
                <a:latin typeface="Arial" panose="020B0604020202020204" pitchFamily="34" charset="0"/>
                <a:ea typeface="Times New Roman" panose="02020603050405020304" pitchFamily="18" charset="0"/>
                <a:cs typeface="Times New Roman" panose="02020603050405020304" pitchFamily="18" charset="0"/>
              </a:rPr>
              <a:t>their thickness to </a:t>
            </a:r>
            <a:r>
              <a:rPr lang="en-IN" dirty="0">
                <a:latin typeface="Arial" panose="020B0604020202020204" pitchFamily="34" charset="0"/>
                <a:ea typeface="Times New Roman" panose="02020603050405020304" pitchFamily="18" charset="0"/>
                <a:cs typeface="Times New Roman" panose="02020603050405020304" pitchFamily="18" charset="0"/>
              </a:rPr>
              <a:t>infer depositional environments</a:t>
            </a:r>
            <a:r>
              <a:rPr lang="en-IN" dirty="0" smtClean="0">
                <a:latin typeface="Arial" panose="020B0604020202020204" pitchFamily="34" charset="0"/>
                <a:ea typeface="Times New Roman" panose="02020603050405020304" pitchFamily="18"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en-IN" dirty="0" smtClean="0">
                <a:latin typeface="Arial" panose="020B0604020202020204" pitchFamily="34" charset="0"/>
                <a:ea typeface="Times New Roman" panose="02020603050405020304" pitchFamily="18" charset="0"/>
                <a:cs typeface="Times New Roman" panose="02020603050405020304" pitchFamily="18" charset="0"/>
              </a:rPr>
              <a:t>Additionally</a:t>
            </a:r>
            <a:r>
              <a:rPr lang="en-IN" dirty="0">
                <a:latin typeface="Arial" panose="020B0604020202020204" pitchFamily="34" charset="0"/>
                <a:ea typeface="Times New Roman" panose="02020603050405020304" pitchFamily="18" charset="0"/>
                <a:cs typeface="Times New Roman" panose="02020603050405020304" pitchFamily="18" charset="0"/>
              </a:rPr>
              <a:t>, fluid-related anomalies were mapped based on the seismic signatures.</a:t>
            </a:r>
            <a:endParaRPr lang="en-IN"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IN" dirty="0" smtClean="0">
                <a:latin typeface="Arial" panose="020B0604020202020204" pitchFamily="34" charset="0"/>
                <a:ea typeface="Times New Roman" panose="02020603050405020304" pitchFamily="18" charset="0"/>
                <a:cs typeface="Times New Roman" panose="02020603050405020304" pitchFamily="18" charset="0"/>
              </a:rPr>
              <a:t>We have </a:t>
            </a:r>
            <a:r>
              <a:rPr lang="en-IN" dirty="0">
                <a:latin typeface="Arial" panose="020B0604020202020204" pitchFamily="34" charset="0"/>
                <a:ea typeface="Times New Roman" panose="02020603050405020304" pitchFamily="18" charset="0"/>
                <a:cs typeface="Times New Roman" panose="02020603050405020304" pitchFamily="18" charset="0"/>
              </a:rPr>
              <a:t>divided the </a:t>
            </a:r>
            <a:r>
              <a:rPr lang="en-IN" dirty="0" err="1">
                <a:latin typeface="Arial" panose="020B0604020202020204" pitchFamily="34" charset="0"/>
                <a:ea typeface="Times New Roman" panose="02020603050405020304" pitchFamily="18" charset="0"/>
                <a:cs typeface="Times New Roman" panose="02020603050405020304" pitchFamily="18" charset="0"/>
              </a:rPr>
              <a:t>interfan</a:t>
            </a:r>
            <a:r>
              <a:rPr lang="en-IN" dirty="0">
                <a:latin typeface="Arial" panose="020B0604020202020204" pitchFamily="34" charset="0"/>
                <a:ea typeface="Times New Roman" panose="02020603050405020304" pitchFamily="18" charset="0"/>
                <a:cs typeface="Times New Roman" panose="02020603050405020304" pitchFamily="18" charset="0"/>
              </a:rPr>
              <a:t> area into two sections based on the resolution of the available seismic data. </a:t>
            </a:r>
            <a:endParaRPr lang="en-IN" dirty="0" smtClea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IN" dirty="0" smtClean="0">
                <a:latin typeface="Arial" panose="020B0604020202020204" pitchFamily="34" charset="0"/>
                <a:ea typeface="Times New Roman" panose="02020603050405020304" pitchFamily="18" charset="0"/>
                <a:cs typeface="Times New Roman" panose="02020603050405020304" pitchFamily="18" charset="0"/>
              </a:rPr>
              <a:t>For </a:t>
            </a:r>
            <a:r>
              <a:rPr lang="en-IN" dirty="0">
                <a:latin typeface="Arial" panose="020B0604020202020204" pitchFamily="34" charset="0"/>
                <a:ea typeface="Times New Roman" panose="02020603050405020304" pitchFamily="18" charset="0"/>
                <a:cs typeface="Times New Roman" panose="02020603050405020304" pitchFamily="18" charset="0"/>
              </a:rPr>
              <a:t>the continental shelf region, we primarily used </a:t>
            </a:r>
            <a:r>
              <a:rPr lang="en-IN" b="1" dirty="0">
                <a:latin typeface="Arial" panose="020B0604020202020204" pitchFamily="34" charset="0"/>
                <a:ea typeface="Times New Roman" panose="02020603050405020304" pitchFamily="18" charset="0"/>
                <a:cs typeface="Times New Roman" panose="02020603050405020304" pitchFamily="18" charset="0"/>
              </a:rPr>
              <a:t>JR269A air gun data</a:t>
            </a:r>
            <a:r>
              <a:rPr lang="en-IN" dirty="0">
                <a:latin typeface="Arial" panose="020B0604020202020204" pitchFamily="34" charset="0"/>
                <a:ea typeface="Times New Roman" panose="02020603050405020304" pitchFamily="18" charset="0"/>
                <a:cs typeface="Times New Roman" panose="02020603050405020304" pitchFamily="18" charset="0"/>
              </a:rPr>
              <a:t>, while high-resolution </a:t>
            </a:r>
            <a:r>
              <a:rPr lang="en-IN" b="1" dirty="0">
                <a:latin typeface="Arial" panose="020B0604020202020204" pitchFamily="34" charset="0"/>
                <a:ea typeface="Times New Roman" panose="02020603050405020304" pitchFamily="18" charset="0"/>
                <a:cs typeface="Times New Roman" panose="02020603050405020304" pitchFamily="18" charset="0"/>
              </a:rPr>
              <a:t>SYSIF data</a:t>
            </a:r>
            <a:r>
              <a:rPr lang="en-IN" dirty="0">
                <a:latin typeface="Arial" panose="020B0604020202020204" pitchFamily="34" charset="0"/>
                <a:ea typeface="Times New Roman" panose="02020603050405020304" pitchFamily="18" charset="0"/>
                <a:cs typeface="Times New Roman" panose="02020603050405020304" pitchFamily="18" charset="0"/>
              </a:rPr>
              <a:t> was used for the upper slope </a:t>
            </a:r>
            <a:r>
              <a:rPr lang="en-IN" dirty="0" smtClean="0">
                <a:latin typeface="Arial" panose="020B0604020202020204" pitchFamily="34" charset="0"/>
                <a:ea typeface="Times New Roman" panose="02020603050405020304" pitchFamily="18" charset="0"/>
                <a:cs typeface="Times New Roman" panose="02020603050405020304" pitchFamily="18" charset="0"/>
              </a:rPr>
              <a:t>region.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a:hlinkClick r:id="rId2" action="ppaction://hlinksldjump"/>
          </p:cNvPr>
          <p:cNvSpPr/>
          <p:nvPr/>
        </p:nvSpPr>
        <p:spPr>
          <a:xfrm>
            <a:off x="8827380" y="1340398"/>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Continental shelf</a:t>
            </a:r>
            <a:endParaRPr lang="en-IN" b="1" u="sng" dirty="0">
              <a:solidFill>
                <a:srgbClr val="FFFF00"/>
              </a:solidFill>
            </a:endParaRPr>
          </a:p>
        </p:txBody>
      </p:sp>
      <p:sp>
        <p:nvSpPr>
          <p:cNvPr id="20" name="Rounded Rectangle 19">
            <a:hlinkClick r:id="rId3" action="ppaction://hlinksldjump"/>
          </p:cNvPr>
          <p:cNvSpPr/>
          <p:nvPr/>
        </p:nvSpPr>
        <p:spPr>
          <a:xfrm>
            <a:off x="8827380" y="2541468"/>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Upper continental slope</a:t>
            </a:r>
            <a:endParaRPr lang="en-IN" b="1" u="sng" dirty="0">
              <a:solidFill>
                <a:srgbClr val="FFFF00"/>
              </a:solidFill>
            </a:endParaRPr>
          </a:p>
        </p:txBody>
      </p:sp>
      <p:sp>
        <p:nvSpPr>
          <p:cNvPr id="21" name="Rounded Rectangle 20">
            <a:hlinkClick r:id="rId4" action="ppaction://hlinksldjump"/>
          </p:cNvPr>
          <p:cNvSpPr/>
          <p:nvPr/>
        </p:nvSpPr>
        <p:spPr>
          <a:xfrm>
            <a:off x="8827379" y="3822002"/>
            <a:ext cx="2121187"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Fluid-related anomalies</a:t>
            </a:r>
            <a:endParaRPr lang="en-IN" b="1" u="sng" dirty="0">
              <a:solidFill>
                <a:srgbClr val="FFFF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23" name="Rectangle 2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16" name="Rounded Rectangle 15">
            <a:hlinkClick r:id="rId6"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31" name="Rounded Rectangle 30">
            <a:hlinkClick r:id="rId7"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34" name="Rounded Rectangle 33">
            <a:hlinkClick r:id="rId8"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35" name="Rounded Rectangle 34">
            <a:hlinkClick r:id="rId9"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37" name="Rounded Rectangle 36">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8" name="Rounded Rectangle 37">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9" name="Rounded Rectangle 38">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418763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00" y="1092904"/>
            <a:ext cx="11964984" cy="4939179"/>
          </a:xfrm>
          <a:prstGeom prst="rect">
            <a:avLst/>
          </a:prstGeom>
        </p:spPr>
      </p:pic>
      <p:sp>
        <p:nvSpPr>
          <p:cNvPr id="20" name="Rounded Rectangle 19">
            <a:hlinkClick r:id="rId4"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Interpreted section</a:t>
            </a:r>
            <a:endParaRPr lang="en-IN" b="1" u="sng" dirty="0">
              <a:solidFill>
                <a:srgbClr val="FFFF00"/>
              </a:solidFill>
            </a:endParaRPr>
          </a:p>
        </p:txBody>
      </p:sp>
      <p:sp>
        <p:nvSpPr>
          <p:cNvPr id="21"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sp>
        <p:nvSpPr>
          <p:cNvPr id="17" name="Rounded Rectangle 16">
            <a:hlinkClick r:id="rId5"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9" name="Rounded Rectangle 18">
            <a:hlinkClick r:id="rId6"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4" name="Rounded Rectangle 23">
            <a:hlinkClick r:id="rId7"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5" name="Rounded Rectangle 24">
            <a:hlinkClick r:id="rId8"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6" name="Rounded Rectangle 25">
            <a:hlinkClick r:id="rId9"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7" name="Rounded Rectangle 26">
            <a:hlinkClick r:id="rId10" action="ppaction://hlinksldjump"/>
          </p:cNvPr>
          <p:cNvSpPr/>
          <p:nvPr/>
        </p:nvSpPr>
        <p:spPr>
          <a:xfrm rot="16200000">
            <a:off x="11023521" y="4071423"/>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8" name="Rounded Rectangle 27">
            <a:hlinkClick r:id="rId11"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pic>
        <p:nvPicPr>
          <p:cNvPr id="29" name="Picture 28" descr="C:\Users\SUDIPTA\Documents\Akash_RAC\Corel\SVD3.tif"/>
          <p:cNvPicPr/>
          <p:nvPr/>
        </p:nvPicPr>
        <p:blipFill rotWithShape="1">
          <a:blip r:embed="rId12" cstate="print">
            <a:extLst>
              <a:ext uri="{28A0092B-C50C-407E-A947-70E740481C1C}">
                <a14:useLocalDpi xmlns:a14="http://schemas.microsoft.com/office/drawing/2010/main" val="0"/>
              </a:ext>
            </a:extLst>
          </a:blip>
          <a:srcRect r="1468"/>
          <a:stretch/>
        </p:blipFill>
        <p:spPr bwMode="auto">
          <a:xfrm>
            <a:off x="1112951" y="1640904"/>
            <a:ext cx="2775474" cy="2732443"/>
          </a:xfrm>
          <a:prstGeom prst="rect">
            <a:avLst/>
          </a:prstGeom>
          <a:noFill/>
          <a:ln>
            <a:noFill/>
          </a:ln>
          <a:extLst>
            <a:ext uri="{53640926-AAD7-44D8-BBD7-CCE9431645EC}">
              <a14:shadowObscured xmlns:a14="http://schemas.microsoft.com/office/drawing/2010/main"/>
            </a:ext>
          </a:extLst>
        </p:spPr>
      </p:pic>
      <p:cxnSp>
        <p:nvCxnSpPr>
          <p:cNvPr id="5" name="Straight Connector 4"/>
          <p:cNvCxnSpPr/>
          <p:nvPr/>
        </p:nvCxnSpPr>
        <p:spPr>
          <a:xfrm flipV="1">
            <a:off x="2162175" y="2967039"/>
            <a:ext cx="681038" cy="19526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133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19" name="Rounded Rectangle 18">
            <a:hlinkClick r:id="rId3"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Un-interpreted section</a:t>
            </a:r>
            <a:endParaRPr lang="en-IN" b="1" u="sng" dirty="0">
              <a:solidFill>
                <a:srgbClr val="FFFF00"/>
              </a:solidFill>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00" y="1094400"/>
            <a:ext cx="11966400" cy="4964821"/>
          </a:xfrm>
          <a:prstGeom prst="rect">
            <a:avLst/>
          </a:prstGeom>
        </p:spPr>
      </p:pic>
      <p:sp>
        <p:nvSpPr>
          <p:cNvPr id="21" name="Rectangle 20"/>
          <p:cNvSpPr/>
          <p:nvPr/>
        </p:nvSpPr>
        <p:spPr>
          <a:xfrm>
            <a:off x="1035479" y="4123552"/>
            <a:ext cx="3016541" cy="126519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ounded Rectangle 21">
            <a:hlinkClick r:id="rId5" action="ppaction://hlinksldjump"/>
          </p:cNvPr>
          <p:cNvSpPr/>
          <p:nvPr/>
        </p:nvSpPr>
        <p:spPr>
          <a:xfrm>
            <a:off x="3333580" y="6138516"/>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1</a:t>
            </a:r>
            <a:endParaRPr lang="en-IN" b="1" u="sng" dirty="0">
              <a:solidFill>
                <a:srgbClr val="FFFF00"/>
              </a:solidFill>
            </a:endParaRPr>
          </a:p>
        </p:txBody>
      </p:sp>
      <p:sp>
        <p:nvSpPr>
          <p:cNvPr id="7" name="Rectangle 6"/>
          <p:cNvSpPr/>
          <p:nvPr/>
        </p:nvSpPr>
        <p:spPr>
          <a:xfrm>
            <a:off x="1035479" y="3754220"/>
            <a:ext cx="824265" cy="369332"/>
          </a:xfrm>
          <a:prstGeom prst="rect">
            <a:avLst/>
          </a:prstGeom>
        </p:spPr>
        <p:txBody>
          <a:bodyPr wrap="none">
            <a:spAutoFit/>
          </a:bodyPr>
          <a:lstStyle/>
          <a:p>
            <a:pPr algn="ctr"/>
            <a:r>
              <a:rPr lang="en-IN" b="1" dirty="0" smtClean="0">
                <a:solidFill>
                  <a:srgbClr val="002060"/>
                </a:solidFill>
              </a:rPr>
              <a:t>Inset 1</a:t>
            </a:r>
            <a:endParaRPr lang="en-IN" b="1" u="sng" dirty="0">
              <a:solidFill>
                <a:srgbClr val="002060"/>
              </a:solidFill>
            </a:endParaRPr>
          </a:p>
        </p:txBody>
      </p:sp>
      <p:sp>
        <p:nvSpPr>
          <p:cNvPr id="17" name="Rounded Rectangle 16">
            <a:hlinkClick r:id="rId6"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7"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5" name="Rounded Rectangle 24">
            <a:hlinkClick r:id="rId8"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6" name="Rounded Rectangle 25">
            <a:hlinkClick r:id="rId9"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7" name="Rectangle 26"/>
          <p:cNvSpPr/>
          <p:nvPr/>
        </p:nvSpPr>
        <p:spPr>
          <a:xfrm>
            <a:off x="6536092" y="2828001"/>
            <a:ext cx="2208413" cy="147766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3027285" y="3559946"/>
            <a:ext cx="3417903" cy="150920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2921446" y="3190614"/>
            <a:ext cx="824265" cy="369332"/>
          </a:xfrm>
          <a:prstGeom prst="rect">
            <a:avLst/>
          </a:prstGeom>
        </p:spPr>
        <p:txBody>
          <a:bodyPr wrap="none">
            <a:spAutoFit/>
          </a:bodyPr>
          <a:lstStyle/>
          <a:p>
            <a:pPr algn="ctr"/>
            <a:r>
              <a:rPr lang="en-IN" b="1" dirty="0" smtClean="0">
                <a:solidFill>
                  <a:srgbClr val="002060"/>
                </a:solidFill>
              </a:rPr>
              <a:t>Inset 2</a:t>
            </a:r>
            <a:endParaRPr lang="en-IN" b="1" u="sng" dirty="0">
              <a:solidFill>
                <a:srgbClr val="002060"/>
              </a:solidFill>
            </a:endParaRPr>
          </a:p>
        </p:txBody>
      </p:sp>
      <p:sp>
        <p:nvSpPr>
          <p:cNvPr id="30" name="Rectangle 29"/>
          <p:cNvSpPr/>
          <p:nvPr/>
        </p:nvSpPr>
        <p:spPr>
          <a:xfrm>
            <a:off x="6536092" y="2458669"/>
            <a:ext cx="824265" cy="369332"/>
          </a:xfrm>
          <a:prstGeom prst="rect">
            <a:avLst/>
          </a:prstGeom>
        </p:spPr>
        <p:txBody>
          <a:bodyPr wrap="none">
            <a:spAutoFit/>
          </a:bodyPr>
          <a:lstStyle/>
          <a:p>
            <a:pPr algn="ctr"/>
            <a:r>
              <a:rPr lang="en-IN" b="1" dirty="0" smtClean="0">
                <a:solidFill>
                  <a:srgbClr val="002060"/>
                </a:solidFill>
              </a:rPr>
              <a:t>Inset 3</a:t>
            </a:r>
            <a:endParaRPr lang="en-IN" b="1" u="sng" dirty="0">
              <a:solidFill>
                <a:srgbClr val="002060"/>
              </a:solidFill>
            </a:endParaRPr>
          </a:p>
        </p:txBody>
      </p:sp>
      <p:sp>
        <p:nvSpPr>
          <p:cNvPr id="31" name="Rectangle 30"/>
          <p:cNvSpPr/>
          <p:nvPr/>
        </p:nvSpPr>
        <p:spPr>
          <a:xfrm>
            <a:off x="8744505" y="2672179"/>
            <a:ext cx="1056443" cy="83471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p:cNvSpPr/>
          <p:nvPr/>
        </p:nvSpPr>
        <p:spPr>
          <a:xfrm>
            <a:off x="8586834" y="2312591"/>
            <a:ext cx="824265" cy="369332"/>
          </a:xfrm>
          <a:prstGeom prst="rect">
            <a:avLst/>
          </a:prstGeom>
        </p:spPr>
        <p:txBody>
          <a:bodyPr wrap="none">
            <a:spAutoFit/>
          </a:bodyPr>
          <a:lstStyle/>
          <a:p>
            <a:pPr algn="ctr"/>
            <a:r>
              <a:rPr lang="en-IN" b="1" dirty="0" smtClean="0">
                <a:solidFill>
                  <a:srgbClr val="002060"/>
                </a:solidFill>
              </a:rPr>
              <a:t>Inset 4</a:t>
            </a:r>
            <a:endParaRPr lang="en-IN" b="1" u="sng" dirty="0">
              <a:solidFill>
                <a:srgbClr val="002060"/>
              </a:solidFill>
            </a:endParaRPr>
          </a:p>
        </p:txBody>
      </p:sp>
      <p:sp>
        <p:nvSpPr>
          <p:cNvPr id="33" name="Rounded Rectangle 32">
            <a:hlinkClick r:id="rId10" action="ppaction://hlinksldjump"/>
          </p:cNvPr>
          <p:cNvSpPr/>
          <p:nvPr/>
        </p:nvSpPr>
        <p:spPr>
          <a:xfrm>
            <a:off x="4898658" y="6138516"/>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2</a:t>
            </a:r>
            <a:endParaRPr lang="en-IN" b="1" u="sng" dirty="0">
              <a:solidFill>
                <a:srgbClr val="FFFF00"/>
              </a:solidFill>
            </a:endParaRPr>
          </a:p>
        </p:txBody>
      </p:sp>
      <p:sp>
        <p:nvSpPr>
          <p:cNvPr id="34" name="Rounded Rectangle 33">
            <a:hlinkClick r:id="rId11" action="ppaction://hlinksldjump"/>
          </p:cNvPr>
          <p:cNvSpPr/>
          <p:nvPr/>
        </p:nvSpPr>
        <p:spPr>
          <a:xfrm>
            <a:off x="6445188" y="6138516"/>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3</a:t>
            </a:r>
            <a:endParaRPr lang="en-IN" b="1" u="sng" dirty="0">
              <a:solidFill>
                <a:srgbClr val="FFFF00"/>
              </a:solidFill>
            </a:endParaRPr>
          </a:p>
        </p:txBody>
      </p:sp>
      <p:sp>
        <p:nvSpPr>
          <p:cNvPr id="35" name="Rounded Rectangle 34">
            <a:hlinkClick r:id="rId12" action="ppaction://hlinksldjump"/>
          </p:cNvPr>
          <p:cNvSpPr/>
          <p:nvPr/>
        </p:nvSpPr>
        <p:spPr>
          <a:xfrm>
            <a:off x="7991718" y="6121153"/>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4</a:t>
            </a:r>
            <a:endParaRPr lang="en-IN" b="1" u="sng" dirty="0">
              <a:solidFill>
                <a:srgbClr val="FFFF00"/>
              </a:solidFill>
            </a:endParaRPr>
          </a:p>
        </p:txBody>
      </p:sp>
      <p:sp>
        <p:nvSpPr>
          <p:cNvPr id="36" name="Rounded Rectangle 35">
            <a:hlinkClick r:id="rId13"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37" name="Rounded Rectangle 36">
            <a:hlinkClick r:id="rId14" action="ppaction://hlinksldjump"/>
          </p:cNvPr>
          <p:cNvSpPr/>
          <p:nvPr/>
        </p:nvSpPr>
        <p:spPr>
          <a:xfrm rot="16200000">
            <a:off x="11032256" y="4120865"/>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38" name="Rounded Rectangle 37">
            <a:hlinkClick r:id="rId15"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grpSp>
        <p:nvGrpSpPr>
          <p:cNvPr id="4" name="Group 3"/>
          <p:cNvGrpSpPr/>
          <p:nvPr/>
        </p:nvGrpSpPr>
        <p:grpSpPr>
          <a:xfrm>
            <a:off x="1112951" y="1640904"/>
            <a:ext cx="1855590" cy="2012937"/>
            <a:chOff x="1112951" y="1640904"/>
            <a:chExt cx="2775474" cy="2732443"/>
          </a:xfrm>
        </p:grpSpPr>
        <p:pic>
          <p:nvPicPr>
            <p:cNvPr id="39" name="Picture 38" descr="C:\Users\SUDIPTA\Documents\Akash_RAC\Corel\SVD3.tif"/>
            <p:cNvPicPr/>
            <p:nvPr/>
          </p:nvPicPr>
          <p:blipFill rotWithShape="1">
            <a:blip r:embed="rId16" cstate="print">
              <a:extLst>
                <a:ext uri="{28A0092B-C50C-407E-A947-70E740481C1C}">
                  <a14:useLocalDpi xmlns:a14="http://schemas.microsoft.com/office/drawing/2010/main" val="0"/>
                </a:ext>
              </a:extLst>
            </a:blip>
            <a:srcRect r="1468"/>
            <a:stretch/>
          </p:blipFill>
          <p:spPr bwMode="auto">
            <a:xfrm>
              <a:off x="1112951" y="1640904"/>
              <a:ext cx="2775474" cy="2732443"/>
            </a:xfrm>
            <a:prstGeom prst="rect">
              <a:avLst/>
            </a:prstGeom>
            <a:noFill/>
            <a:ln>
              <a:noFill/>
            </a:ln>
            <a:extLst>
              <a:ext uri="{53640926-AAD7-44D8-BBD7-CCE9431645EC}">
                <a14:shadowObscured xmlns:a14="http://schemas.microsoft.com/office/drawing/2010/main"/>
              </a:ext>
            </a:extLst>
          </p:spPr>
        </p:pic>
        <p:cxnSp>
          <p:nvCxnSpPr>
            <p:cNvPr id="40" name="Straight Connector 39"/>
            <p:cNvCxnSpPr/>
            <p:nvPr/>
          </p:nvCxnSpPr>
          <p:spPr>
            <a:xfrm flipV="1">
              <a:off x="2162175" y="2967039"/>
              <a:ext cx="681038" cy="19526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7876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19" name="Rounded Rectangle 18">
            <a:hlinkClick r:id="rId3"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58" y="1226815"/>
            <a:ext cx="9884684" cy="4404369"/>
          </a:xfrm>
          <a:prstGeom prst="rect">
            <a:avLst/>
          </a:prstGeom>
        </p:spPr>
      </p:pic>
      <p:sp>
        <p:nvSpPr>
          <p:cNvPr id="5" name="Rectangle 4"/>
          <p:cNvSpPr/>
          <p:nvPr/>
        </p:nvSpPr>
        <p:spPr>
          <a:xfrm>
            <a:off x="3175000" y="3136900"/>
            <a:ext cx="973189" cy="19431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ounded Rectangle 16">
            <a:hlinkClick r:id="rId5" action="ppaction://hlinksldjump"/>
          </p:cNvPr>
          <p:cNvSpPr/>
          <p:nvPr/>
        </p:nvSpPr>
        <p:spPr>
          <a:xfrm>
            <a:off x="1701505" y="1983458"/>
            <a:ext cx="6920130"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Click here for Seismic units and </a:t>
            </a:r>
            <a:r>
              <a:rPr lang="en-IN" b="1" dirty="0" err="1" smtClean="0">
                <a:solidFill>
                  <a:srgbClr val="FFFF00"/>
                </a:solidFill>
              </a:rPr>
              <a:t>facies</a:t>
            </a:r>
            <a:r>
              <a:rPr lang="en-IN" b="1" dirty="0" smtClean="0">
                <a:solidFill>
                  <a:srgbClr val="FFFF00"/>
                </a:solidFill>
              </a:rPr>
              <a:t> present for the white box</a:t>
            </a:r>
            <a:endParaRPr lang="en-IN" b="1" u="sng" dirty="0">
              <a:solidFill>
                <a:srgbClr val="FFFF00"/>
              </a:solidFill>
            </a:endParaRPr>
          </a:p>
        </p:txBody>
      </p:sp>
      <p:sp>
        <p:nvSpPr>
          <p:cNvPr id="18" name="Rounded Rectangle 17">
            <a:hlinkClick r:id="rId6"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21" name="Rounded Rectangle 20">
            <a:hlinkClick r:id="rId7"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4" name="Rounded Rectangle 23">
            <a:hlinkClick r:id="rId8"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5" name="Rounded Rectangle 24">
            <a:hlinkClick r:id="rId9"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7" name="Rounded Rectangle 26">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8" name="Rounded Rectangle 27">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9" name="Rounded Rectangle 28">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
        <p:nvSpPr>
          <p:cNvPr id="30" name="Rectangle 29"/>
          <p:cNvSpPr/>
          <p:nvPr/>
        </p:nvSpPr>
        <p:spPr>
          <a:xfrm>
            <a:off x="42011" y="1063021"/>
            <a:ext cx="824265" cy="369332"/>
          </a:xfrm>
          <a:prstGeom prst="rect">
            <a:avLst/>
          </a:prstGeom>
        </p:spPr>
        <p:txBody>
          <a:bodyPr wrap="none">
            <a:spAutoFit/>
          </a:bodyPr>
          <a:lstStyle/>
          <a:p>
            <a:pPr algn="ctr"/>
            <a:r>
              <a:rPr lang="en-IN" b="1" dirty="0" smtClean="0">
                <a:solidFill>
                  <a:srgbClr val="002060"/>
                </a:solidFill>
              </a:rPr>
              <a:t>Inset 1</a:t>
            </a:r>
            <a:endParaRPr lang="en-IN" b="1" u="sng" dirty="0">
              <a:solidFill>
                <a:srgbClr val="002060"/>
              </a:solidFill>
            </a:endParaRPr>
          </a:p>
        </p:txBody>
      </p:sp>
    </p:spTree>
    <p:extLst>
      <p:ext uri="{BB962C8B-B14F-4D97-AF65-F5344CB8AC3E}">
        <p14:creationId xmlns:p14="http://schemas.microsoft.com/office/powerpoint/2010/main" val="3617197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211" y="5524667"/>
            <a:ext cx="1333333" cy="1333333"/>
          </a:xfrm>
          <a:prstGeom prst="rect">
            <a:avLst/>
          </a:prstGeom>
        </p:spPr>
      </p:pic>
      <p:sp>
        <p:nvSpPr>
          <p:cNvPr id="3" name="Rectangle 2"/>
          <p:cNvSpPr/>
          <p:nvPr/>
        </p:nvSpPr>
        <p:spPr>
          <a:xfrm>
            <a:off x="10697283" y="5155335"/>
            <a:ext cx="1531188" cy="369332"/>
          </a:xfrm>
          <a:prstGeom prst="rect">
            <a:avLst/>
          </a:prstGeom>
        </p:spPr>
        <p:txBody>
          <a:bodyPr wrap="none">
            <a:spAutoFit/>
          </a:bodyPr>
          <a:lstStyle/>
          <a:p>
            <a:pPr algn="ctr"/>
            <a:r>
              <a:rPr lang="en-IN" b="1" i="0" dirty="0" smtClean="0">
                <a:effectLst/>
                <a:latin typeface="Open Sans"/>
              </a:rPr>
              <a:t>EGU23-4906</a:t>
            </a:r>
            <a:endParaRPr lang="en-IN" b="1" i="0" dirty="0">
              <a:effectLst/>
              <a:latin typeface="Open Sans"/>
            </a:endParaRPr>
          </a:p>
        </p:txBody>
      </p:sp>
      <p:sp>
        <p:nvSpPr>
          <p:cNvPr id="20" name="Textfeld 14"/>
          <p:cNvSpPr txBox="1"/>
          <p:nvPr/>
        </p:nvSpPr>
        <p:spPr>
          <a:xfrm>
            <a:off x="-1315449" y="0"/>
            <a:ext cx="7632274" cy="369332"/>
          </a:xfrm>
          <a:prstGeom prst="rect">
            <a:avLst/>
          </a:prstGeom>
          <a:noFill/>
        </p:spPr>
        <p:txBody>
          <a:bodyPr wrap="square" rtlCol="0">
            <a:spAutoFit/>
          </a:bodyPr>
          <a:lstStyle/>
          <a:p>
            <a:pPr algn="ctr"/>
            <a:r>
              <a:rPr lang="de-AT" b="1" i="1" dirty="0" smtClean="0">
                <a:solidFill>
                  <a:srgbClr val="002060"/>
                </a:solidFill>
                <a:latin typeface="Arial" panose="020B0604020202020204" pitchFamily="34" charset="0"/>
                <a:cs typeface="Arial" panose="020B0604020202020204" pitchFamily="34" charset="0"/>
              </a:rPr>
              <a:t>Navigation: </a:t>
            </a:r>
            <a:r>
              <a:rPr lang="de-AT" sz="1400" b="1" i="1" dirty="0" smtClean="0">
                <a:latin typeface="Arial" panose="020B0604020202020204" pitchFamily="34" charset="0"/>
                <a:cs typeface="Arial" panose="020B0604020202020204" pitchFamily="34" charset="0"/>
              </a:rPr>
              <a:t>Click the buttons for more information</a:t>
            </a:r>
            <a:endParaRPr lang="de-AT" sz="1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599" y="1045649"/>
            <a:ext cx="7493001" cy="5303774"/>
          </a:xfrm>
          <a:prstGeom prst="rect">
            <a:avLst/>
          </a:prstGeom>
        </p:spPr>
      </p:pic>
      <p:sp>
        <p:nvSpPr>
          <p:cNvPr id="17" name="Rounded Rectangle 16">
            <a:hlinkClick r:id="rId4" action="ppaction://hlinksldjump"/>
          </p:cNvPr>
          <p:cNvSpPr/>
          <p:nvPr/>
        </p:nvSpPr>
        <p:spPr>
          <a:xfrm>
            <a:off x="454144" y="390172"/>
            <a:ext cx="1756693"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Introduction</a:t>
            </a:r>
            <a:endParaRPr lang="en-IN" b="1" dirty="0">
              <a:solidFill>
                <a:srgbClr val="FFFF00"/>
              </a:solidFill>
            </a:endParaRPr>
          </a:p>
        </p:txBody>
      </p:sp>
      <p:sp>
        <p:nvSpPr>
          <p:cNvPr id="18" name="Rounded Rectangle 17">
            <a:hlinkClick r:id="rId5" action="ppaction://hlinksldjump"/>
          </p:cNvPr>
          <p:cNvSpPr/>
          <p:nvPr/>
        </p:nvSpPr>
        <p:spPr>
          <a:xfrm>
            <a:off x="2375682" y="390173"/>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Study area</a:t>
            </a:r>
            <a:endParaRPr lang="en-IN" b="1" dirty="0">
              <a:solidFill>
                <a:srgbClr val="FFFF00"/>
              </a:solidFill>
            </a:endParaRPr>
          </a:p>
        </p:txBody>
      </p:sp>
      <p:sp>
        <p:nvSpPr>
          <p:cNvPr id="23" name="Rounded Rectangle 22">
            <a:hlinkClick r:id="rId6" action="ppaction://hlinksldjump"/>
          </p:cNvPr>
          <p:cNvSpPr/>
          <p:nvPr/>
        </p:nvSpPr>
        <p:spPr>
          <a:xfrm>
            <a:off x="4287889"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Data</a:t>
            </a:r>
            <a:endParaRPr lang="en-IN" b="1" dirty="0">
              <a:solidFill>
                <a:srgbClr val="FFFF00"/>
              </a:solidFill>
            </a:endParaRPr>
          </a:p>
        </p:txBody>
      </p:sp>
      <p:sp>
        <p:nvSpPr>
          <p:cNvPr id="24" name="Rounded Rectangle 23">
            <a:hlinkClick r:id="rId7" action="ppaction://hlinksldjump"/>
          </p:cNvPr>
          <p:cNvSpPr/>
          <p:nvPr/>
        </p:nvSpPr>
        <p:spPr>
          <a:xfrm>
            <a:off x="6200096"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Results</a:t>
            </a:r>
            <a:endParaRPr lang="en-IN" b="1" u="sng" dirty="0">
              <a:solidFill>
                <a:srgbClr val="FFFF00"/>
              </a:solidFill>
            </a:endParaRPr>
          </a:p>
        </p:txBody>
      </p:sp>
      <p:sp>
        <p:nvSpPr>
          <p:cNvPr id="25" name="Rounded Rectangle 24">
            <a:hlinkClick r:id="rId8" action="ppaction://hlinksldjump"/>
          </p:cNvPr>
          <p:cNvSpPr/>
          <p:nvPr/>
        </p:nvSpPr>
        <p:spPr>
          <a:xfrm>
            <a:off x="454144" y="6138516"/>
            <a:ext cx="2677066"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Return</a:t>
            </a:r>
            <a:endParaRPr lang="en-IN" b="1" u="sng" dirty="0">
              <a:solidFill>
                <a:srgbClr val="FFFF00"/>
              </a:solidFill>
            </a:endParaRPr>
          </a:p>
        </p:txBody>
      </p:sp>
      <p:sp>
        <p:nvSpPr>
          <p:cNvPr id="26" name="Rounded Rectangle 25">
            <a:hlinkClick r:id="rId9" action="ppaction://hlinksldjump"/>
          </p:cNvPr>
          <p:cNvSpPr/>
          <p:nvPr/>
        </p:nvSpPr>
        <p:spPr>
          <a:xfrm>
            <a:off x="454144" y="5340001"/>
            <a:ext cx="1362708" cy="590140"/>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Inset 1</a:t>
            </a:r>
            <a:endParaRPr lang="en-IN" b="1" u="sng" dirty="0">
              <a:solidFill>
                <a:srgbClr val="FFFF00"/>
              </a:solidFill>
            </a:endParaRPr>
          </a:p>
        </p:txBody>
      </p:sp>
      <p:sp>
        <p:nvSpPr>
          <p:cNvPr id="27" name="Rounded Rectangle 26">
            <a:hlinkClick r:id="rId10" action="ppaction://hlinksldjump"/>
          </p:cNvPr>
          <p:cNvSpPr/>
          <p:nvPr/>
        </p:nvSpPr>
        <p:spPr>
          <a:xfrm>
            <a:off x="8112303" y="390172"/>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Discussion</a:t>
            </a:r>
            <a:endParaRPr lang="en-IN" b="1" u="sng" dirty="0">
              <a:solidFill>
                <a:srgbClr val="FFFF00"/>
              </a:solidFill>
            </a:endParaRPr>
          </a:p>
        </p:txBody>
      </p:sp>
      <p:sp>
        <p:nvSpPr>
          <p:cNvPr id="28" name="Rounded Rectangle 27">
            <a:hlinkClick r:id="rId11" action="ppaction://hlinksldjump"/>
          </p:cNvPr>
          <p:cNvSpPr/>
          <p:nvPr/>
        </p:nvSpPr>
        <p:spPr>
          <a:xfrm rot="16200000">
            <a:off x="11032256" y="2685590"/>
            <a:ext cx="1465091"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Home</a:t>
            </a:r>
            <a:endParaRPr lang="en-IN" b="1" dirty="0">
              <a:solidFill>
                <a:srgbClr val="FFFF00"/>
              </a:solidFill>
            </a:endParaRPr>
          </a:p>
        </p:txBody>
      </p:sp>
      <p:sp>
        <p:nvSpPr>
          <p:cNvPr id="29" name="Rounded Rectangle 28">
            <a:hlinkClick r:id="rId12" action="ppaction://hlinksldjump"/>
          </p:cNvPr>
          <p:cNvSpPr/>
          <p:nvPr/>
        </p:nvSpPr>
        <p:spPr>
          <a:xfrm>
            <a:off x="10024510" y="390171"/>
            <a:ext cx="1747362" cy="603849"/>
          </a:xfrm>
          <a:prstGeom prst="roundRect">
            <a:avLst/>
          </a:prstGeom>
          <a:solidFill>
            <a:schemeClr val="accent5">
              <a:lumMod val="50000"/>
              <a:alpha val="70000"/>
            </a:schemeClr>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rgbClr val="FFFF00"/>
                </a:solidFill>
              </a:rPr>
              <a:t>Conclusion</a:t>
            </a:r>
            <a:endParaRPr lang="en-IN" b="1" u="sng" dirty="0">
              <a:solidFill>
                <a:srgbClr val="FFFF00"/>
              </a:solidFill>
            </a:endParaRPr>
          </a:p>
        </p:txBody>
      </p:sp>
    </p:spTree>
    <p:extLst>
      <p:ext uri="{BB962C8B-B14F-4D97-AF65-F5344CB8AC3E}">
        <p14:creationId xmlns:p14="http://schemas.microsoft.com/office/powerpoint/2010/main" val="3516721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11030</TotalTime>
  <Words>1624</Words>
  <Application>Microsoft Office PowerPoint</Application>
  <PresentationFormat>Widescreen</PresentationFormat>
  <Paragraphs>392</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SUDIPTA6</dc:creator>
  <cp:lastModifiedBy>SUDIPTA6</cp:lastModifiedBy>
  <cp:revision>103</cp:revision>
  <dcterms:created xsi:type="dcterms:W3CDTF">2023-03-27T07:29:25Z</dcterms:created>
  <dcterms:modified xsi:type="dcterms:W3CDTF">2023-04-24T07:00:30Z</dcterms:modified>
</cp:coreProperties>
</file>