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64" r:id="rId2"/>
  </p:sldIdLst>
  <p:sldSz cx="50399950" cy="32399288"/>
  <p:notesSz cx="6858000" cy="9144000"/>
  <p:defaultTextStyle>
    <a:defPPr>
      <a:defRPr lang="zh-TW"/>
    </a:defPPr>
    <a:lvl1pPr marL="0" algn="l" defTabSz="3973626" rtl="0" eaLnBrk="1" latinLnBrk="0" hangingPunct="1">
      <a:defRPr sz="7822" kern="1200">
        <a:solidFill>
          <a:schemeClr val="tx1"/>
        </a:solidFill>
        <a:latin typeface="+mn-lt"/>
        <a:ea typeface="+mn-ea"/>
        <a:cs typeface="+mn-cs"/>
      </a:defRPr>
    </a:lvl1pPr>
    <a:lvl2pPr marL="1986814" algn="l" defTabSz="3973626" rtl="0" eaLnBrk="1" latinLnBrk="0" hangingPunct="1">
      <a:defRPr sz="7822" kern="1200">
        <a:solidFill>
          <a:schemeClr val="tx1"/>
        </a:solidFill>
        <a:latin typeface="+mn-lt"/>
        <a:ea typeface="+mn-ea"/>
        <a:cs typeface="+mn-cs"/>
      </a:defRPr>
    </a:lvl2pPr>
    <a:lvl3pPr marL="3973626" algn="l" defTabSz="3973626" rtl="0" eaLnBrk="1" latinLnBrk="0" hangingPunct="1">
      <a:defRPr sz="7822" kern="1200">
        <a:solidFill>
          <a:schemeClr val="tx1"/>
        </a:solidFill>
        <a:latin typeface="+mn-lt"/>
        <a:ea typeface="+mn-ea"/>
        <a:cs typeface="+mn-cs"/>
      </a:defRPr>
    </a:lvl3pPr>
    <a:lvl4pPr marL="5960440" algn="l" defTabSz="3973626" rtl="0" eaLnBrk="1" latinLnBrk="0" hangingPunct="1">
      <a:defRPr sz="7822" kern="1200">
        <a:solidFill>
          <a:schemeClr val="tx1"/>
        </a:solidFill>
        <a:latin typeface="+mn-lt"/>
        <a:ea typeface="+mn-ea"/>
        <a:cs typeface="+mn-cs"/>
      </a:defRPr>
    </a:lvl4pPr>
    <a:lvl5pPr marL="7947252" algn="l" defTabSz="3973626" rtl="0" eaLnBrk="1" latinLnBrk="0" hangingPunct="1">
      <a:defRPr sz="7822" kern="1200">
        <a:solidFill>
          <a:schemeClr val="tx1"/>
        </a:solidFill>
        <a:latin typeface="+mn-lt"/>
        <a:ea typeface="+mn-ea"/>
        <a:cs typeface="+mn-cs"/>
      </a:defRPr>
    </a:lvl5pPr>
    <a:lvl6pPr marL="9934065" algn="l" defTabSz="3973626" rtl="0" eaLnBrk="1" latinLnBrk="0" hangingPunct="1">
      <a:defRPr sz="7822" kern="1200">
        <a:solidFill>
          <a:schemeClr val="tx1"/>
        </a:solidFill>
        <a:latin typeface="+mn-lt"/>
        <a:ea typeface="+mn-ea"/>
        <a:cs typeface="+mn-cs"/>
      </a:defRPr>
    </a:lvl6pPr>
    <a:lvl7pPr marL="11920879" algn="l" defTabSz="3973626" rtl="0" eaLnBrk="1" latinLnBrk="0" hangingPunct="1">
      <a:defRPr sz="7822" kern="1200">
        <a:solidFill>
          <a:schemeClr val="tx1"/>
        </a:solidFill>
        <a:latin typeface="+mn-lt"/>
        <a:ea typeface="+mn-ea"/>
        <a:cs typeface="+mn-cs"/>
      </a:defRPr>
    </a:lvl7pPr>
    <a:lvl8pPr marL="13907693" algn="l" defTabSz="3973626" rtl="0" eaLnBrk="1" latinLnBrk="0" hangingPunct="1">
      <a:defRPr sz="7822" kern="1200">
        <a:solidFill>
          <a:schemeClr val="tx1"/>
        </a:solidFill>
        <a:latin typeface="+mn-lt"/>
        <a:ea typeface="+mn-ea"/>
        <a:cs typeface="+mn-cs"/>
      </a:defRPr>
    </a:lvl8pPr>
    <a:lvl9pPr marL="15894505" algn="l" defTabSz="3973626" rtl="0" eaLnBrk="1" latinLnBrk="0" hangingPunct="1">
      <a:defRPr sz="7822"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E98"/>
    <a:srgbClr val="A5A5A5"/>
    <a:srgbClr val="ED7D31"/>
    <a:srgbClr val="5B9BD5"/>
    <a:srgbClr val="C8303E"/>
    <a:srgbClr val="3BC0D3"/>
    <a:srgbClr val="74A06F"/>
    <a:srgbClr val="FFC000"/>
    <a:srgbClr val="996633"/>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27" autoAdjust="0"/>
  </p:normalViewPr>
  <p:slideViewPr>
    <p:cSldViewPr snapToGrid="0">
      <p:cViewPr>
        <p:scale>
          <a:sx n="37" d="100"/>
          <a:sy n="37" d="100"/>
        </p:scale>
        <p:origin x="-1997" y="-15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35377;&#20896;&#27589;\Desktop\&#25152;&#26377;&#30340;sample&#36039;&#26009;\14C_Al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SXMP_1</c:v>
          </c:tx>
          <c:spPr>
            <a:ln w="25400" cap="rnd">
              <a:noFill/>
              <a:round/>
            </a:ln>
            <a:effectLst/>
          </c:spPr>
          <c:marker>
            <c:symbol val="diamond"/>
            <c:size val="16"/>
            <c:spPr>
              <a:solidFill>
                <a:schemeClr val="accent1"/>
              </a:solidFill>
              <a:ln w="9525">
                <a:solidFill>
                  <a:schemeClr val="accent1">
                    <a:shade val="50000"/>
                    <a:alpha val="98000"/>
                  </a:schemeClr>
                </a:solidFill>
                <a:round/>
              </a:ln>
              <a:effectLst/>
            </c:spPr>
          </c:marker>
          <c:trendline>
            <c:spPr>
              <a:ln w="9525" cap="rnd">
                <a:solidFill>
                  <a:schemeClr val="accent1"/>
                </a:solidFill>
              </a:ln>
              <a:effectLst/>
            </c:spPr>
            <c:trendlineType val="linear"/>
            <c:dispRSqr val="0"/>
            <c:dispEq val="0"/>
          </c:trendline>
          <c:trendline>
            <c:spPr>
              <a:ln w="50800" cap="rnd">
                <a:solidFill>
                  <a:schemeClr val="accent1"/>
                </a:solidFill>
              </a:ln>
              <a:effectLst/>
            </c:spPr>
            <c:trendlineType val="linear"/>
            <c:forward val="2"/>
            <c:dispRSqr val="0"/>
            <c:dispEq val="0"/>
          </c:trendline>
          <c:xVal>
            <c:numRef>
              <c:f>全部結合!$B$2:$B$12</c:f>
              <c:numCache>
                <c:formatCode>General</c:formatCode>
                <c:ptCount val="11"/>
                <c:pt idx="0">
                  <c:v>938</c:v>
                </c:pt>
                <c:pt idx="1">
                  <c:v>2288</c:v>
                </c:pt>
                <c:pt idx="2">
                  <c:v>2979</c:v>
                </c:pt>
                <c:pt idx="3">
                  <c:v>3087</c:v>
                </c:pt>
                <c:pt idx="4">
                  <c:v>3264</c:v>
                </c:pt>
                <c:pt idx="5">
                  <c:v>5575</c:v>
                </c:pt>
                <c:pt idx="6">
                  <c:v>7902</c:v>
                </c:pt>
                <c:pt idx="7">
                  <c:v>9265</c:v>
                </c:pt>
                <c:pt idx="8">
                  <c:v>9675</c:v>
                </c:pt>
                <c:pt idx="9">
                  <c:v>11134</c:v>
                </c:pt>
                <c:pt idx="10">
                  <c:v>11757</c:v>
                </c:pt>
              </c:numCache>
            </c:numRef>
          </c:xVal>
          <c:yVal>
            <c:numRef>
              <c:f>全部結合!$A$2:$A$12</c:f>
              <c:numCache>
                <c:formatCode>General</c:formatCode>
                <c:ptCount val="11"/>
                <c:pt idx="0">
                  <c:v>75.5</c:v>
                </c:pt>
                <c:pt idx="1">
                  <c:v>100.5</c:v>
                </c:pt>
                <c:pt idx="2">
                  <c:v>115</c:v>
                </c:pt>
                <c:pt idx="3">
                  <c:v>126.5</c:v>
                </c:pt>
                <c:pt idx="4">
                  <c:v>143</c:v>
                </c:pt>
                <c:pt idx="5">
                  <c:v>177.5</c:v>
                </c:pt>
                <c:pt idx="6">
                  <c:v>204</c:v>
                </c:pt>
                <c:pt idx="7">
                  <c:v>221.5</c:v>
                </c:pt>
                <c:pt idx="8">
                  <c:v>228</c:v>
                </c:pt>
                <c:pt idx="9">
                  <c:v>239</c:v>
                </c:pt>
                <c:pt idx="10">
                  <c:v>249</c:v>
                </c:pt>
              </c:numCache>
            </c:numRef>
          </c:yVal>
          <c:smooth val="0"/>
          <c:extLst>
            <c:ext xmlns:c16="http://schemas.microsoft.com/office/drawing/2014/chart" uri="{C3380CC4-5D6E-409C-BE32-E72D297353CC}">
              <c16:uniqueId val="{00000000-5022-4588-9242-A90B7E3E27FB}"/>
            </c:ext>
          </c:extLst>
        </c:ser>
        <c:ser>
          <c:idx val="1"/>
          <c:order val="1"/>
          <c:tx>
            <c:v>SXMP_land 1b</c:v>
          </c:tx>
          <c:spPr>
            <a:ln w="25400" cap="rnd">
              <a:noFill/>
              <a:round/>
            </a:ln>
            <a:effectLst/>
          </c:spPr>
          <c:marker>
            <c:symbol val="square"/>
            <c:size val="16"/>
            <c:spPr>
              <a:solidFill>
                <a:schemeClr val="accent2"/>
              </a:solidFill>
              <a:ln w="9525">
                <a:solidFill>
                  <a:schemeClr val="accent2"/>
                </a:solidFill>
                <a:round/>
              </a:ln>
              <a:effectLst/>
            </c:spPr>
          </c:marker>
          <c:trendline>
            <c:spPr>
              <a:ln w="9525" cap="rnd">
                <a:solidFill>
                  <a:schemeClr val="accent2"/>
                </a:solidFill>
              </a:ln>
              <a:effectLst/>
            </c:spPr>
            <c:trendlineType val="linear"/>
            <c:dispRSqr val="0"/>
            <c:dispEq val="0"/>
          </c:trendline>
          <c:trendline>
            <c:spPr>
              <a:ln w="50800" cap="rnd">
                <a:solidFill>
                  <a:schemeClr val="accent2"/>
                </a:solidFill>
              </a:ln>
              <a:effectLst/>
            </c:spPr>
            <c:trendlineType val="linear"/>
            <c:dispRSqr val="0"/>
            <c:dispEq val="0"/>
          </c:trendline>
          <c:xVal>
            <c:numRef>
              <c:f>全部結合!$E$2:$E$15</c:f>
              <c:numCache>
                <c:formatCode>General</c:formatCode>
                <c:ptCount val="14"/>
                <c:pt idx="0">
                  <c:v>1890</c:v>
                </c:pt>
                <c:pt idx="1">
                  <c:v>1999</c:v>
                </c:pt>
                <c:pt idx="2">
                  <c:v>2495</c:v>
                </c:pt>
                <c:pt idx="3">
                  <c:v>2642</c:v>
                </c:pt>
                <c:pt idx="4">
                  <c:v>4137</c:v>
                </c:pt>
                <c:pt idx="5">
                  <c:v>4810</c:v>
                </c:pt>
                <c:pt idx="6">
                  <c:v>5577</c:v>
                </c:pt>
                <c:pt idx="7">
                  <c:v>5615</c:v>
                </c:pt>
                <c:pt idx="8">
                  <c:v>5707</c:v>
                </c:pt>
                <c:pt idx="9">
                  <c:v>6275</c:v>
                </c:pt>
                <c:pt idx="10">
                  <c:v>6482</c:v>
                </c:pt>
                <c:pt idx="11">
                  <c:v>6664</c:v>
                </c:pt>
                <c:pt idx="12">
                  <c:v>7442</c:v>
                </c:pt>
                <c:pt idx="13">
                  <c:v>8057</c:v>
                </c:pt>
              </c:numCache>
            </c:numRef>
          </c:xVal>
          <c:yVal>
            <c:numRef>
              <c:f>全部結合!$D$2:$D$15</c:f>
              <c:numCache>
                <c:formatCode>General</c:formatCode>
                <c:ptCount val="14"/>
                <c:pt idx="0">
                  <c:v>86.5</c:v>
                </c:pt>
                <c:pt idx="1">
                  <c:v>100.5</c:v>
                </c:pt>
                <c:pt idx="2">
                  <c:v>133.5</c:v>
                </c:pt>
                <c:pt idx="3">
                  <c:v>149.5</c:v>
                </c:pt>
                <c:pt idx="4">
                  <c:v>186.5</c:v>
                </c:pt>
                <c:pt idx="5">
                  <c:v>220.5</c:v>
                </c:pt>
                <c:pt idx="6">
                  <c:v>267.5</c:v>
                </c:pt>
                <c:pt idx="7">
                  <c:v>270</c:v>
                </c:pt>
                <c:pt idx="8">
                  <c:v>276.5</c:v>
                </c:pt>
                <c:pt idx="9">
                  <c:v>317.5</c:v>
                </c:pt>
                <c:pt idx="10">
                  <c:v>330.5</c:v>
                </c:pt>
                <c:pt idx="11">
                  <c:v>339.5</c:v>
                </c:pt>
                <c:pt idx="12">
                  <c:v>357.5</c:v>
                </c:pt>
                <c:pt idx="13">
                  <c:v>368.5</c:v>
                </c:pt>
              </c:numCache>
            </c:numRef>
          </c:yVal>
          <c:smooth val="0"/>
          <c:extLst>
            <c:ext xmlns:c16="http://schemas.microsoft.com/office/drawing/2014/chart" uri="{C3380CC4-5D6E-409C-BE32-E72D297353CC}">
              <c16:uniqueId val="{00000001-5022-4588-9242-A90B7E3E27FB}"/>
            </c:ext>
          </c:extLst>
        </c:ser>
        <c:ser>
          <c:idx val="2"/>
          <c:order val="2"/>
          <c:tx>
            <c:v>SXMP_Platform3</c:v>
          </c:tx>
          <c:spPr>
            <a:ln w="25400" cap="rnd">
              <a:noFill/>
              <a:round/>
            </a:ln>
            <a:effectLst/>
          </c:spPr>
          <c:marker>
            <c:symbol val="triangle"/>
            <c:size val="16"/>
            <c:spPr>
              <a:solidFill>
                <a:schemeClr val="accent3"/>
              </a:solidFill>
              <a:ln w="9525">
                <a:solidFill>
                  <a:schemeClr val="accent3"/>
                </a:solidFill>
                <a:round/>
              </a:ln>
              <a:effectLst/>
            </c:spPr>
          </c:marker>
          <c:trendline>
            <c:spPr>
              <a:ln w="50800" cap="rnd">
                <a:solidFill>
                  <a:schemeClr val="accent3"/>
                </a:solidFill>
              </a:ln>
              <a:effectLst/>
            </c:spPr>
            <c:trendlineType val="linear"/>
            <c:dispRSqr val="0"/>
            <c:dispEq val="0"/>
          </c:trendline>
          <c:xVal>
            <c:numRef>
              <c:f>全部結合!$H$2:$H$6</c:f>
              <c:numCache>
                <c:formatCode>General</c:formatCode>
                <c:ptCount val="5"/>
                <c:pt idx="0">
                  <c:v>51</c:v>
                </c:pt>
                <c:pt idx="1">
                  <c:v>196</c:v>
                </c:pt>
                <c:pt idx="2">
                  <c:v>219</c:v>
                </c:pt>
                <c:pt idx="3">
                  <c:v>289</c:v>
                </c:pt>
                <c:pt idx="4">
                  <c:v>950</c:v>
                </c:pt>
              </c:numCache>
            </c:numRef>
          </c:xVal>
          <c:yVal>
            <c:numRef>
              <c:f>全部結合!$G$2:$G$6</c:f>
              <c:numCache>
                <c:formatCode>General</c:formatCode>
                <c:ptCount val="5"/>
                <c:pt idx="0">
                  <c:v>88</c:v>
                </c:pt>
                <c:pt idx="1">
                  <c:v>154.5</c:v>
                </c:pt>
                <c:pt idx="2">
                  <c:v>164.5</c:v>
                </c:pt>
                <c:pt idx="3">
                  <c:v>184.5</c:v>
                </c:pt>
                <c:pt idx="4">
                  <c:v>254.5</c:v>
                </c:pt>
              </c:numCache>
            </c:numRef>
          </c:yVal>
          <c:smooth val="0"/>
          <c:extLst>
            <c:ext xmlns:c16="http://schemas.microsoft.com/office/drawing/2014/chart" uri="{C3380CC4-5D6E-409C-BE32-E72D297353CC}">
              <c16:uniqueId val="{00000002-5022-4588-9242-A90B7E3E27FB}"/>
            </c:ext>
          </c:extLst>
        </c:ser>
        <c:dLbls>
          <c:showLegendKey val="0"/>
          <c:showVal val="0"/>
          <c:showCatName val="0"/>
          <c:showSerName val="0"/>
          <c:showPercent val="0"/>
          <c:showBubbleSize val="0"/>
        </c:dLbls>
        <c:axId val="437250671"/>
        <c:axId val="437250255"/>
      </c:scatterChart>
      <c:valAx>
        <c:axId val="437250671"/>
        <c:scaling>
          <c:orientation val="minMax"/>
          <c:max val="12000"/>
        </c:scaling>
        <c:delete val="0"/>
        <c:axPos val="t"/>
        <c:majorGridlines>
          <c:spPr>
            <a:ln w="3175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zh-TW"/>
          </a:p>
        </c:txPr>
        <c:crossAx val="437250255"/>
        <c:crosses val="autoZero"/>
        <c:crossBetween val="midCat"/>
      </c:valAx>
      <c:valAx>
        <c:axId val="437250255"/>
        <c:scaling>
          <c:orientation val="maxMin"/>
          <c:max val="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cap="all" baseline="0">
                    <a:solidFill>
                      <a:schemeClr val="tx1">
                        <a:lumMod val="65000"/>
                        <a:lumOff val="35000"/>
                      </a:schemeClr>
                    </a:solidFill>
                    <a:latin typeface="+mn-lt"/>
                    <a:ea typeface="+mn-ea"/>
                    <a:cs typeface="+mn-cs"/>
                  </a:defRPr>
                </a:pPr>
                <a:r>
                  <a:rPr lang="en-US" sz="2400" baseline="0" dirty="0" smtClean="0">
                    <a:latin typeface="+mn-ea"/>
                    <a:ea typeface="+mn-ea"/>
                  </a:rPr>
                  <a:t>Depth (</a:t>
                </a:r>
                <a:r>
                  <a:rPr lang="en-US" sz="2400" baseline="0" dirty="0">
                    <a:latin typeface="+mn-ea"/>
                    <a:ea typeface="+mn-ea"/>
                  </a:rPr>
                  <a:t>cm)</a:t>
                </a:r>
                <a:endParaRPr lang="zh-TW" sz="2400" baseline="0" dirty="0">
                  <a:latin typeface="+mn-ea"/>
                  <a:ea typeface="+mn-ea"/>
                </a:endParaRPr>
              </a:p>
            </c:rich>
          </c:tx>
          <c:layout>
            <c:manualLayout>
              <c:xMode val="edge"/>
              <c:yMode val="edge"/>
              <c:x val="1.5626813587779401E-2"/>
              <c:y val="0.45547827591593665"/>
            </c:manualLayout>
          </c:layout>
          <c:overlay val="0"/>
          <c:spPr>
            <a:noFill/>
            <a:ln>
              <a:noFill/>
            </a:ln>
            <a:effectLst/>
          </c:spPr>
          <c:txPr>
            <a:bodyPr rot="-5400000" spcFirstLastPara="1" vertOverflow="ellipsis" vert="horz" wrap="square" anchor="ctr" anchorCtr="1"/>
            <a:lstStyle/>
            <a:p>
              <a:pPr>
                <a:defRPr sz="2400" b="0" i="0" u="none" strike="noStrike" kern="1200" cap="all"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ndara" panose="020E0502030303020204" pitchFamily="34" charset="0"/>
                <a:ea typeface="+mn-ea"/>
                <a:cs typeface="+mn-cs"/>
              </a:defRPr>
            </a:pPr>
            <a:endParaRPr lang="zh-TW"/>
          </a:p>
        </c:txPr>
        <c:crossAx val="437250671"/>
        <c:crosses val="autoZero"/>
        <c:crossBetween val="midCat"/>
        <c:majorUnit val="100"/>
      </c:valAx>
      <c:spPr>
        <a:noFill/>
        <a:ln w="31750">
          <a:solidFill>
            <a:schemeClr val="accent1">
              <a:shade val="50000"/>
            </a:schemeClr>
          </a:solid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82313-069C-44F7-BCA7-DC15BE21DB31}" type="datetimeFigureOut">
              <a:rPr lang="zh-TW" altLang="en-US" smtClean="0"/>
              <a:t>2023/4/12</a:t>
            </a:fld>
            <a:endParaRPr lang="zh-TW" altLang="en-US"/>
          </a:p>
        </p:txBody>
      </p:sp>
      <p:sp>
        <p:nvSpPr>
          <p:cNvPr id="4" name="投影片圖像版面配置區 3"/>
          <p:cNvSpPr>
            <a:spLocks noGrp="1" noRot="1" noChangeAspect="1"/>
          </p:cNvSpPr>
          <p:nvPr>
            <p:ph type="sldImg" idx="2"/>
          </p:nvPr>
        </p:nvSpPr>
        <p:spPr>
          <a:xfrm>
            <a:off x="1028700" y="1143000"/>
            <a:ext cx="48006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DF2F0-8CA6-4797-A5D0-18F2EAEA82CB}" type="slidenum">
              <a:rPr lang="zh-TW" altLang="en-US" smtClean="0"/>
              <a:t>‹#›</a:t>
            </a:fld>
            <a:endParaRPr lang="zh-TW" altLang="en-US"/>
          </a:p>
        </p:txBody>
      </p:sp>
    </p:spTree>
    <p:extLst>
      <p:ext uri="{BB962C8B-B14F-4D97-AF65-F5344CB8AC3E}">
        <p14:creationId xmlns:p14="http://schemas.microsoft.com/office/powerpoint/2010/main" val="2018639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23DF2F0-8CA6-4797-A5D0-18F2EAEA82CB}" type="slidenum">
              <a:rPr lang="zh-TW" altLang="en-US" smtClean="0"/>
              <a:t>1</a:t>
            </a:fld>
            <a:endParaRPr lang="zh-TW" altLang="en-US"/>
          </a:p>
        </p:txBody>
      </p:sp>
    </p:spTree>
    <p:extLst>
      <p:ext uri="{BB962C8B-B14F-4D97-AF65-F5344CB8AC3E}">
        <p14:creationId xmlns:p14="http://schemas.microsoft.com/office/powerpoint/2010/main" val="3733626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299994" y="5302386"/>
            <a:ext cx="37799963" cy="11279752"/>
          </a:xfrm>
        </p:spPr>
        <p:txBody>
          <a:bodyPr anchor="b"/>
          <a:lstStyle>
            <a:lvl1pPr algn="ctr">
              <a:defRPr sz="24803"/>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6299994" y="17017128"/>
            <a:ext cx="37799963" cy="7822326"/>
          </a:xfrm>
        </p:spPr>
        <p:txBody>
          <a:bodyPr/>
          <a:lstStyle>
            <a:lvl1pPr marL="0" indent="0" algn="ctr">
              <a:buNone/>
              <a:defRPr sz="9921"/>
            </a:lvl1pPr>
            <a:lvl2pPr marL="1890019" indent="0" algn="ctr">
              <a:buNone/>
              <a:defRPr sz="8268"/>
            </a:lvl2pPr>
            <a:lvl3pPr marL="3780038" indent="0" algn="ctr">
              <a:buNone/>
              <a:defRPr sz="7441"/>
            </a:lvl3pPr>
            <a:lvl4pPr marL="5670057" indent="0" algn="ctr">
              <a:buNone/>
              <a:defRPr sz="6614"/>
            </a:lvl4pPr>
            <a:lvl5pPr marL="7560076" indent="0" algn="ctr">
              <a:buNone/>
              <a:defRPr sz="6614"/>
            </a:lvl5pPr>
            <a:lvl6pPr marL="9450095" indent="0" algn="ctr">
              <a:buNone/>
              <a:defRPr sz="6614"/>
            </a:lvl6pPr>
            <a:lvl7pPr marL="11340114" indent="0" algn="ctr">
              <a:buNone/>
              <a:defRPr sz="6614"/>
            </a:lvl7pPr>
            <a:lvl8pPr marL="13230134" indent="0" algn="ctr">
              <a:buNone/>
              <a:defRPr sz="6614"/>
            </a:lvl8pPr>
            <a:lvl9pPr marL="15120153" indent="0" algn="ctr">
              <a:buNone/>
              <a:defRPr sz="6614"/>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910170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11164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067464" y="1724962"/>
            <a:ext cx="10867489" cy="27456899"/>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3464997" y="1724962"/>
            <a:ext cx="31972468" cy="27456899"/>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330823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233215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3438747" y="8077327"/>
            <a:ext cx="43469957" cy="13477201"/>
          </a:xfrm>
        </p:spPr>
        <p:txBody>
          <a:bodyPr anchor="b"/>
          <a:lstStyle>
            <a:lvl1pPr>
              <a:defRPr sz="24803"/>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3438747" y="21682028"/>
            <a:ext cx="43469957" cy="7087342"/>
          </a:xfrm>
        </p:spPr>
        <p:txBody>
          <a:bodyPr/>
          <a:lstStyle>
            <a:lvl1pPr marL="0" indent="0">
              <a:buNone/>
              <a:defRPr sz="9921">
                <a:solidFill>
                  <a:schemeClr val="tx1">
                    <a:tint val="75000"/>
                  </a:schemeClr>
                </a:solidFill>
              </a:defRPr>
            </a:lvl1pPr>
            <a:lvl2pPr marL="1890019" indent="0">
              <a:buNone/>
              <a:defRPr sz="8268">
                <a:solidFill>
                  <a:schemeClr val="tx1">
                    <a:tint val="75000"/>
                  </a:schemeClr>
                </a:solidFill>
              </a:defRPr>
            </a:lvl2pPr>
            <a:lvl3pPr marL="3780038" indent="0">
              <a:buNone/>
              <a:defRPr sz="7441">
                <a:solidFill>
                  <a:schemeClr val="tx1">
                    <a:tint val="75000"/>
                  </a:schemeClr>
                </a:solidFill>
              </a:defRPr>
            </a:lvl3pPr>
            <a:lvl4pPr marL="5670057" indent="0">
              <a:buNone/>
              <a:defRPr sz="6614">
                <a:solidFill>
                  <a:schemeClr val="tx1">
                    <a:tint val="75000"/>
                  </a:schemeClr>
                </a:solidFill>
              </a:defRPr>
            </a:lvl4pPr>
            <a:lvl5pPr marL="7560076" indent="0">
              <a:buNone/>
              <a:defRPr sz="6614">
                <a:solidFill>
                  <a:schemeClr val="tx1">
                    <a:tint val="75000"/>
                  </a:schemeClr>
                </a:solidFill>
              </a:defRPr>
            </a:lvl5pPr>
            <a:lvl6pPr marL="9450095" indent="0">
              <a:buNone/>
              <a:defRPr sz="6614">
                <a:solidFill>
                  <a:schemeClr val="tx1">
                    <a:tint val="75000"/>
                  </a:schemeClr>
                </a:solidFill>
              </a:defRPr>
            </a:lvl6pPr>
            <a:lvl7pPr marL="11340114" indent="0">
              <a:buNone/>
              <a:defRPr sz="6614">
                <a:solidFill>
                  <a:schemeClr val="tx1">
                    <a:tint val="75000"/>
                  </a:schemeClr>
                </a:solidFill>
              </a:defRPr>
            </a:lvl7pPr>
            <a:lvl8pPr marL="13230134" indent="0">
              <a:buNone/>
              <a:defRPr sz="6614">
                <a:solidFill>
                  <a:schemeClr val="tx1">
                    <a:tint val="75000"/>
                  </a:schemeClr>
                </a:solidFill>
              </a:defRPr>
            </a:lvl8pPr>
            <a:lvl9pPr marL="15120153" indent="0">
              <a:buNone/>
              <a:defRPr sz="6614">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2831465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3464996" y="8624810"/>
            <a:ext cx="21419979" cy="20557051"/>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25514975" y="8624810"/>
            <a:ext cx="21419979" cy="20557051"/>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2147982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3471561" y="1724964"/>
            <a:ext cx="43469957" cy="6262365"/>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3471563" y="7942328"/>
            <a:ext cx="21321539" cy="3892412"/>
          </a:xfrm>
        </p:spPr>
        <p:txBody>
          <a:bodyPr anchor="b"/>
          <a:lstStyle>
            <a:lvl1pPr marL="0" indent="0">
              <a:buNone/>
              <a:defRPr sz="9921" b="1"/>
            </a:lvl1pPr>
            <a:lvl2pPr marL="1890019" indent="0">
              <a:buNone/>
              <a:defRPr sz="8268" b="1"/>
            </a:lvl2pPr>
            <a:lvl3pPr marL="3780038" indent="0">
              <a:buNone/>
              <a:defRPr sz="7441" b="1"/>
            </a:lvl3pPr>
            <a:lvl4pPr marL="5670057" indent="0">
              <a:buNone/>
              <a:defRPr sz="6614" b="1"/>
            </a:lvl4pPr>
            <a:lvl5pPr marL="7560076" indent="0">
              <a:buNone/>
              <a:defRPr sz="6614" b="1"/>
            </a:lvl5pPr>
            <a:lvl6pPr marL="9450095" indent="0">
              <a:buNone/>
              <a:defRPr sz="6614" b="1"/>
            </a:lvl6pPr>
            <a:lvl7pPr marL="11340114" indent="0">
              <a:buNone/>
              <a:defRPr sz="6614" b="1"/>
            </a:lvl7pPr>
            <a:lvl8pPr marL="13230134" indent="0">
              <a:buNone/>
              <a:defRPr sz="6614" b="1"/>
            </a:lvl8pPr>
            <a:lvl9pPr marL="15120153" indent="0">
              <a:buNone/>
              <a:defRPr sz="6614" b="1"/>
            </a:lvl9pPr>
          </a:lstStyle>
          <a:p>
            <a:pPr lvl="0"/>
            <a:r>
              <a:rPr lang="zh-TW" altLang="en-US" smtClean="0"/>
              <a:t>編輯母片文字樣式</a:t>
            </a:r>
          </a:p>
        </p:txBody>
      </p:sp>
      <p:sp>
        <p:nvSpPr>
          <p:cNvPr id="4" name="Content Placeholder 3"/>
          <p:cNvSpPr>
            <a:spLocks noGrp="1"/>
          </p:cNvSpPr>
          <p:nvPr>
            <p:ph sz="half" idx="2"/>
          </p:nvPr>
        </p:nvSpPr>
        <p:spPr>
          <a:xfrm>
            <a:off x="3471563" y="11834740"/>
            <a:ext cx="21321539" cy="1740712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25514975" y="7942328"/>
            <a:ext cx="21426543" cy="3892412"/>
          </a:xfrm>
        </p:spPr>
        <p:txBody>
          <a:bodyPr anchor="b"/>
          <a:lstStyle>
            <a:lvl1pPr marL="0" indent="0">
              <a:buNone/>
              <a:defRPr sz="9921" b="1"/>
            </a:lvl1pPr>
            <a:lvl2pPr marL="1890019" indent="0">
              <a:buNone/>
              <a:defRPr sz="8268" b="1"/>
            </a:lvl2pPr>
            <a:lvl3pPr marL="3780038" indent="0">
              <a:buNone/>
              <a:defRPr sz="7441" b="1"/>
            </a:lvl3pPr>
            <a:lvl4pPr marL="5670057" indent="0">
              <a:buNone/>
              <a:defRPr sz="6614" b="1"/>
            </a:lvl4pPr>
            <a:lvl5pPr marL="7560076" indent="0">
              <a:buNone/>
              <a:defRPr sz="6614" b="1"/>
            </a:lvl5pPr>
            <a:lvl6pPr marL="9450095" indent="0">
              <a:buNone/>
              <a:defRPr sz="6614" b="1"/>
            </a:lvl6pPr>
            <a:lvl7pPr marL="11340114" indent="0">
              <a:buNone/>
              <a:defRPr sz="6614" b="1"/>
            </a:lvl7pPr>
            <a:lvl8pPr marL="13230134" indent="0">
              <a:buNone/>
              <a:defRPr sz="6614" b="1"/>
            </a:lvl8pPr>
            <a:lvl9pPr marL="15120153" indent="0">
              <a:buNone/>
              <a:defRPr sz="6614" b="1"/>
            </a:lvl9pPr>
          </a:lstStyle>
          <a:p>
            <a:pPr lvl="0"/>
            <a:r>
              <a:rPr lang="zh-TW" altLang="en-US" smtClean="0"/>
              <a:t>編輯母片文字樣式</a:t>
            </a:r>
          </a:p>
        </p:txBody>
      </p:sp>
      <p:sp>
        <p:nvSpPr>
          <p:cNvPr id="6" name="Content Placeholder 5"/>
          <p:cNvSpPr>
            <a:spLocks noGrp="1"/>
          </p:cNvSpPr>
          <p:nvPr>
            <p:ph sz="quarter" idx="4"/>
          </p:nvPr>
        </p:nvSpPr>
        <p:spPr>
          <a:xfrm>
            <a:off x="25514975" y="11834740"/>
            <a:ext cx="21426543" cy="1740712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303481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1709459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312934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3471563" y="2159952"/>
            <a:ext cx="16255294" cy="7559834"/>
          </a:xfrm>
        </p:spPr>
        <p:txBody>
          <a:bodyPr anchor="b"/>
          <a:lstStyle>
            <a:lvl1pPr>
              <a:defRPr sz="13228"/>
            </a:lvl1pPr>
          </a:lstStyle>
          <a:p>
            <a:r>
              <a:rPr lang="zh-TW" altLang="en-US" smtClean="0"/>
              <a:t>按一下以編輯母片標題樣式</a:t>
            </a:r>
            <a:endParaRPr lang="en-US" dirty="0"/>
          </a:p>
        </p:txBody>
      </p:sp>
      <p:sp>
        <p:nvSpPr>
          <p:cNvPr id="3" name="Content Placeholder 2"/>
          <p:cNvSpPr>
            <a:spLocks noGrp="1"/>
          </p:cNvSpPr>
          <p:nvPr>
            <p:ph idx="1"/>
          </p:nvPr>
        </p:nvSpPr>
        <p:spPr>
          <a:xfrm>
            <a:off x="21426543" y="4664900"/>
            <a:ext cx="25514975" cy="23024494"/>
          </a:xfrm>
        </p:spPr>
        <p:txBody>
          <a:bodyPr/>
          <a:lstStyle>
            <a:lvl1pPr>
              <a:defRPr sz="13228"/>
            </a:lvl1pPr>
            <a:lvl2pPr>
              <a:defRPr sz="11575"/>
            </a:lvl2pPr>
            <a:lvl3pPr>
              <a:defRPr sz="9921"/>
            </a:lvl3pPr>
            <a:lvl4pPr>
              <a:defRPr sz="8268"/>
            </a:lvl4pPr>
            <a:lvl5pPr>
              <a:defRPr sz="8268"/>
            </a:lvl5pPr>
            <a:lvl6pPr>
              <a:defRPr sz="8268"/>
            </a:lvl6pPr>
            <a:lvl7pPr>
              <a:defRPr sz="8268"/>
            </a:lvl7pPr>
            <a:lvl8pPr>
              <a:defRPr sz="8268"/>
            </a:lvl8pPr>
            <a:lvl9pPr>
              <a:defRPr sz="8268"/>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3471563" y="9719786"/>
            <a:ext cx="16255294" cy="18007107"/>
          </a:xfrm>
        </p:spPr>
        <p:txBody>
          <a:bodyPr/>
          <a:lstStyle>
            <a:lvl1pPr marL="0" indent="0">
              <a:buNone/>
              <a:defRPr sz="6614"/>
            </a:lvl1pPr>
            <a:lvl2pPr marL="1890019" indent="0">
              <a:buNone/>
              <a:defRPr sz="5787"/>
            </a:lvl2pPr>
            <a:lvl3pPr marL="3780038" indent="0">
              <a:buNone/>
              <a:defRPr sz="4961"/>
            </a:lvl3pPr>
            <a:lvl4pPr marL="5670057" indent="0">
              <a:buNone/>
              <a:defRPr sz="4134"/>
            </a:lvl4pPr>
            <a:lvl5pPr marL="7560076" indent="0">
              <a:buNone/>
              <a:defRPr sz="4134"/>
            </a:lvl5pPr>
            <a:lvl6pPr marL="9450095" indent="0">
              <a:buNone/>
              <a:defRPr sz="4134"/>
            </a:lvl6pPr>
            <a:lvl7pPr marL="11340114" indent="0">
              <a:buNone/>
              <a:defRPr sz="4134"/>
            </a:lvl7pPr>
            <a:lvl8pPr marL="13230134" indent="0">
              <a:buNone/>
              <a:defRPr sz="4134"/>
            </a:lvl8pPr>
            <a:lvl9pPr marL="15120153" indent="0">
              <a:buNone/>
              <a:defRPr sz="4134"/>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161794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3471563" y="2159952"/>
            <a:ext cx="16255294" cy="7559834"/>
          </a:xfrm>
        </p:spPr>
        <p:txBody>
          <a:bodyPr anchor="b"/>
          <a:lstStyle>
            <a:lvl1pPr>
              <a:defRPr sz="13228"/>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1426543" y="4664900"/>
            <a:ext cx="25514975" cy="23024494"/>
          </a:xfrm>
        </p:spPr>
        <p:txBody>
          <a:bodyPr anchor="t"/>
          <a:lstStyle>
            <a:lvl1pPr marL="0" indent="0">
              <a:buNone/>
              <a:defRPr sz="13228"/>
            </a:lvl1pPr>
            <a:lvl2pPr marL="1890019" indent="0">
              <a:buNone/>
              <a:defRPr sz="11575"/>
            </a:lvl2pPr>
            <a:lvl3pPr marL="3780038" indent="0">
              <a:buNone/>
              <a:defRPr sz="9921"/>
            </a:lvl3pPr>
            <a:lvl4pPr marL="5670057" indent="0">
              <a:buNone/>
              <a:defRPr sz="8268"/>
            </a:lvl4pPr>
            <a:lvl5pPr marL="7560076" indent="0">
              <a:buNone/>
              <a:defRPr sz="8268"/>
            </a:lvl5pPr>
            <a:lvl6pPr marL="9450095" indent="0">
              <a:buNone/>
              <a:defRPr sz="8268"/>
            </a:lvl6pPr>
            <a:lvl7pPr marL="11340114" indent="0">
              <a:buNone/>
              <a:defRPr sz="8268"/>
            </a:lvl7pPr>
            <a:lvl8pPr marL="13230134" indent="0">
              <a:buNone/>
              <a:defRPr sz="8268"/>
            </a:lvl8pPr>
            <a:lvl9pPr marL="15120153" indent="0">
              <a:buNone/>
              <a:defRPr sz="8268"/>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3471563" y="9719786"/>
            <a:ext cx="16255294" cy="18007107"/>
          </a:xfrm>
        </p:spPr>
        <p:txBody>
          <a:bodyPr/>
          <a:lstStyle>
            <a:lvl1pPr marL="0" indent="0">
              <a:buNone/>
              <a:defRPr sz="6614"/>
            </a:lvl1pPr>
            <a:lvl2pPr marL="1890019" indent="0">
              <a:buNone/>
              <a:defRPr sz="5787"/>
            </a:lvl2pPr>
            <a:lvl3pPr marL="3780038" indent="0">
              <a:buNone/>
              <a:defRPr sz="4961"/>
            </a:lvl3pPr>
            <a:lvl4pPr marL="5670057" indent="0">
              <a:buNone/>
              <a:defRPr sz="4134"/>
            </a:lvl4pPr>
            <a:lvl5pPr marL="7560076" indent="0">
              <a:buNone/>
              <a:defRPr sz="4134"/>
            </a:lvl5pPr>
            <a:lvl6pPr marL="9450095" indent="0">
              <a:buNone/>
              <a:defRPr sz="4134"/>
            </a:lvl6pPr>
            <a:lvl7pPr marL="11340114" indent="0">
              <a:buNone/>
              <a:defRPr sz="4134"/>
            </a:lvl7pPr>
            <a:lvl8pPr marL="13230134" indent="0">
              <a:buNone/>
              <a:defRPr sz="4134"/>
            </a:lvl8pPr>
            <a:lvl9pPr marL="15120153" indent="0">
              <a:buNone/>
              <a:defRPr sz="4134"/>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5F005FA2-C725-4306-80D3-05091631AA75}" type="datetimeFigureOut">
              <a:rPr lang="zh-TW" altLang="en-US" smtClean="0"/>
              <a:t>2023/4/12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307813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4546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4997" y="1724964"/>
            <a:ext cx="43469957" cy="6262365"/>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3464997" y="8624810"/>
            <a:ext cx="43469957" cy="20557051"/>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3464996" y="30029342"/>
            <a:ext cx="11339989" cy="1724962"/>
          </a:xfrm>
          <a:prstGeom prst="rect">
            <a:avLst/>
          </a:prstGeom>
        </p:spPr>
        <p:txBody>
          <a:bodyPr vert="horz" lIns="91440" tIns="45720" rIns="91440" bIns="45720" rtlCol="0" anchor="ctr"/>
          <a:lstStyle>
            <a:lvl1pPr algn="l">
              <a:defRPr sz="4961">
                <a:solidFill>
                  <a:schemeClr val="tx1">
                    <a:tint val="75000"/>
                  </a:schemeClr>
                </a:solidFill>
              </a:defRPr>
            </a:lvl1pPr>
          </a:lstStyle>
          <a:p>
            <a:fld id="{5F005FA2-C725-4306-80D3-05091631AA75}" type="datetimeFigureOut">
              <a:rPr lang="zh-TW" altLang="en-US" smtClean="0"/>
              <a:t>2023/4/12</a:t>
            </a:fld>
            <a:endParaRPr lang="zh-TW" altLang="en-US"/>
          </a:p>
        </p:txBody>
      </p:sp>
      <p:sp>
        <p:nvSpPr>
          <p:cNvPr id="5" name="Footer Placeholder 4"/>
          <p:cNvSpPr>
            <a:spLocks noGrp="1"/>
          </p:cNvSpPr>
          <p:nvPr>
            <p:ph type="ftr" sz="quarter" idx="3"/>
          </p:nvPr>
        </p:nvSpPr>
        <p:spPr>
          <a:xfrm>
            <a:off x="16694984" y="30029342"/>
            <a:ext cx="17009983" cy="1724962"/>
          </a:xfrm>
          <a:prstGeom prst="rect">
            <a:avLst/>
          </a:prstGeom>
        </p:spPr>
        <p:txBody>
          <a:bodyPr vert="horz" lIns="91440" tIns="45720" rIns="91440" bIns="45720" rtlCol="0" anchor="ctr"/>
          <a:lstStyle>
            <a:lvl1pPr algn="ctr">
              <a:defRPr sz="4961">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35594965" y="30029342"/>
            <a:ext cx="11339989" cy="1724962"/>
          </a:xfrm>
          <a:prstGeom prst="rect">
            <a:avLst/>
          </a:prstGeom>
        </p:spPr>
        <p:txBody>
          <a:bodyPr vert="horz" lIns="91440" tIns="45720" rIns="91440" bIns="45720" rtlCol="0" anchor="ctr"/>
          <a:lstStyle>
            <a:lvl1pPr algn="r">
              <a:defRPr sz="4961">
                <a:solidFill>
                  <a:schemeClr val="tx1">
                    <a:tint val="75000"/>
                  </a:schemeClr>
                </a:solidFill>
              </a:defRPr>
            </a:lvl1pPr>
          </a:lstStyle>
          <a:p>
            <a:fld id="{850E7FC5-27F0-405A-854D-B0F62E1C9E44}" type="slidenum">
              <a:rPr lang="zh-TW" altLang="en-US" smtClean="0"/>
              <a:t>‹#›</a:t>
            </a:fld>
            <a:endParaRPr lang="zh-TW" altLang="en-US"/>
          </a:p>
        </p:txBody>
      </p:sp>
    </p:spTree>
    <p:extLst>
      <p:ext uri="{BB962C8B-B14F-4D97-AF65-F5344CB8AC3E}">
        <p14:creationId xmlns:p14="http://schemas.microsoft.com/office/powerpoint/2010/main" val="35404071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780038" rtl="0" eaLnBrk="1" latinLnBrk="0" hangingPunct="1">
        <a:lnSpc>
          <a:spcPct val="90000"/>
        </a:lnSpc>
        <a:spcBef>
          <a:spcPct val="0"/>
        </a:spcBef>
        <a:buNone/>
        <a:defRPr sz="18189" kern="1200">
          <a:solidFill>
            <a:schemeClr val="tx1"/>
          </a:solidFill>
          <a:latin typeface="+mj-lt"/>
          <a:ea typeface="+mj-ea"/>
          <a:cs typeface="+mj-cs"/>
        </a:defRPr>
      </a:lvl1pPr>
    </p:titleStyle>
    <p:body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p:bodyStyle>
    <p:otherStyle>
      <a:defPPr>
        <a:defRPr lang="en-US"/>
      </a:defPPr>
      <a:lvl1pPr marL="0" algn="l" defTabSz="3780038" rtl="0" eaLnBrk="1" latinLnBrk="0" hangingPunct="1">
        <a:defRPr sz="7441" kern="1200">
          <a:solidFill>
            <a:schemeClr val="tx1"/>
          </a:solidFill>
          <a:latin typeface="+mn-lt"/>
          <a:ea typeface="+mn-ea"/>
          <a:cs typeface="+mn-cs"/>
        </a:defRPr>
      </a:lvl1pPr>
      <a:lvl2pPr marL="1890019" algn="l" defTabSz="3780038" rtl="0" eaLnBrk="1" latinLnBrk="0" hangingPunct="1">
        <a:defRPr sz="7441" kern="1200">
          <a:solidFill>
            <a:schemeClr val="tx1"/>
          </a:solidFill>
          <a:latin typeface="+mn-lt"/>
          <a:ea typeface="+mn-ea"/>
          <a:cs typeface="+mn-cs"/>
        </a:defRPr>
      </a:lvl2pPr>
      <a:lvl3pPr marL="3780038" algn="l" defTabSz="3780038" rtl="0" eaLnBrk="1" latinLnBrk="0" hangingPunct="1">
        <a:defRPr sz="7441" kern="1200">
          <a:solidFill>
            <a:schemeClr val="tx1"/>
          </a:solidFill>
          <a:latin typeface="+mn-lt"/>
          <a:ea typeface="+mn-ea"/>
          <a:cs typeface="+mn-cs"/>
        </a:defRPr>
      </a:lvl3pPr>
      <a:lvl4pPr marL="5670057" algn="l" defTabSz="3780038" rtl="0" eaLnBrk="1" latinLnBrk="0" hangingPunct="1">
        <a:defRPr sz="7441" kern="1200">
          <a:solidFill>
            <a:schemeClr val="tx1"/>
          </a:solidFill>
          <a:latin typeface="+mn-lt"/>
          <a:ea typeface="+mn-ea"/>
          <a:cs typeface="+mn-cs"/>
        </a:defRPr>
      </a:lvl4pPr>
      <a:lvl5pPr marL="7560076" algn="l" defTabSz="3780038" rtl="0" eaLnBrk="1" latinLnBrk="0" hangingPunct="1">
        <a:defRPr sz="7441" kern="1200">
          <a:solidFill>
            <a:schemeClr val="tx1"/>
          </a:solidFill>
          <a:latin typeface="+mn-lt"/>
          <a:ea typeface="+mn-ea"/>
          <a:cs typeface="+mn-cs"/>
        </a:defRPr>
      </a:lvl5pPr>
      <a:lvl6pPr marL="9450095" algn="l" defTabSz="3780038" rtl="0" eaLnBrk="1" latinLnBrk="0" hangingPunct="1">
        <a:defRPr sz="7441" kern="1200">
          <a:solidFill>
            <a:schemeClr val="tx1"/>
          </a:solidFill>
          <a:latin typeface="+mn-lt"/>
          <a:ea typeface="+mn-ea"/>
          <a:cs typeface="+mn-cs"/>
        </a:defRPr>
      </a:lvl6pPr>
      <a:lvl7pPr marL="11340114" algn="l" defTabSz="3780038" rtl="0" eaLnBrk="1" latinLnBrk="0" hangingPunct="1">
        <a:defRPr sz="7441" kern="1200">
          <a:solidFill>
            <a:schemeClr val="tx1"/>
          </a:solidFill>
          <a:latin typeface="+mn-lt"/>
          <a:ea typeface="+mn-ea"/>
          <a:cs typeface="+mn-cs"/>
        </a:defRPr>
      </a:lvl7pPr>
      <a:lvl8pPr marL="13230134" algn="l" defTabSz="3780038" rtl="0" eaLnBrk="1" latinLnBrk="0" hangingPunct="1">
        <a:defRPr sz="7441" kern="1200">
          <a:solidFill>
            <a:schemeClr val="tx1"/>
          </a:solidFill>
          <a:latin typeface="+mn-lt"/>
          <a:ea typeface="+mn-ea"/>
          <a:cs typeface="+mn-cs"/>
        </a:defRPr>
      </a:lvl8pPr>
      <a:lvl9pPr marL="15120153" algn="l" defTabSz="3780038" rtl="0" eaLnBrk="1" latinLnBrk="0" hangingPunct="1">
        <a:defRPr sz="74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gif"/><Relationship Id="rId18" Type="http://schemas.openxmlformats.org/officeDocument/2006/relationships/image" Target="../media/image15.gif"/><Relationship Id="rId3" Type="http://schemas.openxmlformats.org/officeDocument/2006/relationships/image" Target="../media/image1.png"/><Relationship Id="rId21" Type="http://schemas.openxmlformats.org/officeDocument/2006/relationships/image" Target="../media/image18.JPG"/><Relationship Id="rId7" Type="http://schemas.openxmlformats.org/officeDocument/2006/relationships/image" Target="../media/image4.png"/><Relationship Id="rId12" Type="http://schemas.openxmlformats.org/officeDocument/2006/relationships/image" Target="../media/image9.JP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gif"/><Relationship Id="rId20"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jpeg"/><Relationship Id="rId5" Type="http://schemas.microsoft.com/office/2007/relationships/hdphoto" Target="../media/hdphoto1.wdp"/><Relationship Id="rId15" Type="http://schemas.openxmlformats.org/officeDocument/2006/relationships/image" Target="../media/image12.tiff"/><Relationship Id="rId10" Type="http://schemas.openxmlformats.org/officeDocument/2006/relationships/image" Target="../media/image7.jpg"/><Relationship Id="rId19" Type="http://schemas.openxmlformats.org/officeDocument/2006/relationships/image" Target="../media/image16.JPG"/><Relationship Id="rId4" Type="http://schemas.openxmlformats.org/officeDocument/2006/relationships/image" Target="../media/image2.png"/><Relationship Id="rId9" Type="http://schemas.openxmlformats.org/officeDocument/2006/relationships/image" Target="../media/image6.jpg"/><Relationship Id="rId14" Type="http://schemas.openxmlformats.org/officeDocument/2006/relationships/image" Target="../media/image11.tiff"/><Relationship Id="rId2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8251819" y="18197"/>
            <a:ext cx="32859048" cy="4574329"/>
          </a:xfrm>
          <a:prstGeom prst="rect">
            <a:avLst/>
          </a:prstGeom>
          <a:noFill/>
          <a:ln>
            <a:noFill/>
          </a:ln>
        </p:spPr>
        <p:txBody>
          <a:bodyPr wrap="square" rtlCol="0">
            <a:spAutoFit/>
          </a:bodyPr>
          <a:lstStyle/>
          <a:p>
            <a:pPr algn="ctr"/>
            <a:r>
              <a:rPr lang="en-US" altLang="zh-TW" sz="8000" b="1" dirty="0">
                <a:solidFill>
                  <a:schemeClr val="bg1"/>
                </a:solidFill>
                <a:latin typeface="Candara" panose="020E0502030303020204" pitchFamily="34" charset="0"/>
                <a:cs typeface="Times New Roman" panose="02020603050405020304" pitchFamily="18" charset="0"/>
              </a:rPr>
              <a:t>Radiocarbon constraints on lake succession and sedimentation processes in a small mountainous lake in NE Taiwan</a:t>
            </a:r>
            <a:endParaRPr lang="en-US" altLang="zh-TW" sz="8000" dirty="0">
              <a:solidFill>
                <a:schemeClr val="bg1"/>
              </a:solidFill>
              <a:latin typeface="Candara" panose="020E0502030303020204" pitchFamily="34" charset="0"/>
              <a:cs typeface="Times New Roman" panose="02020603050405020304" pitchFamily="18" charset="0"/>
            </a:endParaRPr>
          </a:p>
          <a:p>
            <a:pPr algn="ctr"/>
            <a:r>
              <a:rPr lang="en-US" altLang="zh-TW" sz="4400" dirty="0" err="1">
                <a:solidFill>
                  <a:schemeClr val="bg1"/>
                </a:solidFill>
                <a:latin typeface="Candara" panose="020E0502030303020204" pitchFamily="34" charset="0"/>
                <a:cs typeface="Times New Roman" panose="02020603050405020304" pitchFamily="18" charset="0"/>
              </a:rPr>
              <a:t>Kuan</a:t>
            </a:r>
            <a:r>
              <a:rPr lang="en-US" altLang="zh-TW" sz="4400" dirty="0">
                <a:solidFill>
                  <a:schemeClr val="bg1"/>
                </a:solidFill>
                <a:latin typeface="Candara" panose="020E0502030303020204" pitchFamily="34" charset="0"/>
                <a:cs typeface="Times New Roman" panose="02020603050405020304" pitchFamily="18" charset="0"/>
              </a:rPr>
              <a:t>-Yi </a:t>
            </a:r>
            <a:r>
              <a:rPr lang="en-US" altLang="zh-TW" sz="4400" dirty="0" smtClean="0">
                <a:solidFill>
                  <a:schemeClr val="bg1"/>
                </a:solidFill>
                <a:latin typeface="Candara" panose="020E0502030303020204" pitchFamily="34" charset="0"/>
                <a:cs typeface="Times New Roman" panose="02020603050405020304" pitchFamily="18" charset="0"/>
              </a:rPr>
              <a:t>Hsu </a:t>
            </a:r>
            <a:r>
              <a:rPr lang="en-US" altLang="zh-TW" sz="4400" baseline="30000" dirty="0" smtClean="0">
                <a:solidFill>
                  <a:schemeClr val="bg1"/>
                </a:solidFill>
                <a:latin typeface="Candara" panose="020E0502030303020204" pitchFamily="34" charset="0"/>
                <a:cs typeface="Times New Roman" panose="02020603050405020304" pitchFamily="18" charset="0"/>
              </a:rPr>
              <a:t>1,</a:t>
            </a:r>
            <a:r>
              <a:rPr lang="en-US" altLang="zh-TW" sz="4400" dirty="0" smtClean="0">
                <a:solidFill>
                  <a:schemeClr val="bg1"/>
                </a:solidFill>
                <a:latin typeface="Candara" panose="020E0502030303020204" pitchFamily="34" charset="0"/>
                <a:cs typeface="Times New Roman" panose="02020603050405020304" pitchFamily="18" charset="0"/>
              </a:rPr>
              <a:t>*, </a:t>
            </a:r>
            <a:r>
              <a:rPr lang="en-US" altLang="zh-TW" sz="4400" dirty="0" err="1">
                <a:solidFill>
                  <a:schemeClr val="bg1"/>
                </a:solidFill>
                <a:latin typeface="Candara" panose="020E0502030303020204" pitchFamily="34" charset="0"/>
                <a:cs typeface="Times New Roman" panose="02020603050405020304" pitchFamily="18" charset="0"/>
              </a:rPr>
              <a:t>Ludvig</a:t>
            </a:r>
            <a:r>
              <a:rPr lang="en-US" altLang="zh-TW" sz="4400" dirty="0">
                <a:solidFill>
                  <a:schemeClr val="bg1"/>
                </a:solidFill>
                <a:latin typeface="Candara" panose="020E0502030303020204" pitchFamily="34" charset="0"/>
                <a:cs typeface="Times New Roman" panose="02020603050405020304" pitchFamily="18" charset="0"/>
              </a:rPr>
              <a:t> </a:t>
            </a:r>
            <a:r>
              <a:rPr lang="en-US" altLang="zh-TW" sz="4400" dirty="0" err="1" smtClean="0">
                <a:solidFill>
                  <a:schemeClr val="bg1"/>
                </a:solidFill>
                <a:latin typeface="Candara" panose="020E0502030303020204" pitchFamily="34" charset="0"/>
                <a:cs typeface="Times New Roman" panose="02020603050405020304" pitchFamily="18" charset="0"/>
              </a:rPr>
              <a:t>Löwemark</a:t>
            </a:r>
            <a:r>
              <a:rPr lang="en-US" altLang="zh-TW" sz="4400" dirty="0" smtClean="0">
                <a:solidFill>
                  <a:schemeClr val="bg1"/>
                </a:solidFill>
                <a:latin typeface="Candara" panose="020E0502030303020204" pitchFamily="34" charset="0"/>
                <a:cs typeface="Times New Roman" panose="02020603050405020304" pitchFamily="18" charset="0"/>
              </a:rPr>
              <a:t> </a:t>
            </a:r>
            <a:r>
              <a:rPr lang="en-US" altLang="zh-TW" sz="4400" baseline="30000" dirty="0" smtClean="0">
                <a:solidFill>
                  <a:schemeClr val="bg1"/>
                </a:solidFill>
                <a:latin typeface="Candara" panose="020E0502030303020204" pitchFamily="34" charset="0"/>
                <a:cs typeface="Times New Roman" panose="02020603050405020304" pitchFamily="18" charset="0"/>
              </a:rPr>
              <a:t>1</a:t>
            </a:r>
            <a:endParaRPr lang="en-US" altLang="zh-TW" sz="4800" baseline="30000" dirty="0">
              <a:solidFill>
                <a:schemeClr val="bg1"/>
              </a:solidFill>
              <a:latin typeface="Candara" panose="020E0502030303020204" pitchFamily="34" charset="0"/>
              <a:cs typeface="Times New Roman" panose="02020603050405020304" pitchFamily="18" charset="0"/>
            </a:endParaRPr>
          </a:p>
          <a:p>
            <a:pPr algn="ctr"/>
            <a:endParaRPr lang="en-US" altLang="zh-TW" sz="1125" dirty="0">
              <a:solidFill>
                <a:schemeClr val="bg1"/>
              </a:solidFill>
              <a:latin typeface="Candara" panose="020E0502030303020204" pitchFamily="34" charset="0"/>
              <a:cs typeface="Times New Roman" panose="02020603050405020304" pitchFamily="18" charset="0"/>
            </a:endParaRPr>
          </a:p>
          <a:p>
            <a:pPr algn="ctr"/>
            <a:r>
              <a:rPr lang="en-US" altLang="zh-TW" sz="3600" baseline="30000" dirty="0" smtClean="0">
                <a:solidFill>
                  <a:schemeClr val="bg1"/>
                </a:solidFill>
                <a:latin typeface="Candara" panose="020E0502030303020204" pitchFamily="34" charset="0"/>
                <a:cs typeface="Times New Roman" panose="02020603050405020304" pitchFamily="18" charset="0"/>
              </a:rPr>
              <a:t>1. </a:t>
            </a:r>
            <a:r>
              <a:rPr lang="en-US" altLang="zh-TW" sz="3600" dirty="0" smtClean="0">
                <a:solidFill>
                  <a:schemeClr val="bg1"/>
                </a:solidFill>
                <a:latin typeface="Candara" panose="020E0502030303020204" pitchFamily="34" charset="0"/>
                <a:cs typeface="Times New Roman" panose="02020603050405020304" pitchFamily="18" charset="0"/>
              </a:rPr>
              <a:t>Department of Geosciences, National Taiwan University  </a:t>
            </a:r>
          </a:p>
          <a:p>
            <a:pPr algn="ctr"/>
            <a:r>
              <a:rPr lang="en-US" altLang="zh-TW" sz="3600" i="1" dirty="0" smtClean="0">
                <a:solidFill>
                  <a:schemeClr val="bg1"/>
                </a:solidFill>
                <a:latin typeface="Candara" panose="020E0502030303020204" pitchFamily="34" charset="0"/>
                <a:cs typeface="Times New Roman" panose="02020603050405020304" pitchFamily="18" charset="0"/>
              </a:rPr>
              <a:t>*</a:t>
            </a:r>
            <a:r>
              <a:rPr lang="en-US" altLang="zh-TW" sz="3600" i="1" baseline="30000" dirty="0">
                <a:solidFill>
                  <a:schemeClr val="bg1"/>
                </a:solidFill>
                <a:latin typeface="Candara" panose="020E0502030303020204" pitchFamily="34" charset="0"/>
                <a:cs typeface="Times New Roman" panose="02020603050405020304" pitchFamily="18" charset="0"/>
              </a:rPr>
              <a:t> </a:t>
            </a:r>
            <a:r>
              <a:rPr lang="en-US" altLang="zh-TW" sz="3600" i="1" dirty="0" smtClean="0">
                <a:solidFill>
                  <a:schemeClr val="bg1"/>
                </a:solidFill>
                <a:latin typeface="Candara" panose="020E0502030303020204" pitchFamily="34" charset="0"/>
                <a:cs typeface="Times New Roman" panose="02020603050405020304" pitchFamily="18" charset="0"/>
              </a:rPr>
              <a:t>r09224213@ntu.edu.tw</a:t>
            </a:r>
            <a:endParaRPr lang="en-US" altLang="zh-TW" sz="3600" i="1" dirty="0">
              <a:solidFill>
                <a:schemeClr val="bg1"/>
              </a:solidFill>
              <a:latin typeface="Candara" panose="020E0502030303020204" pitchFamily="34" charset="0"/>
              <a:cs typeface="Times New Roman" panose="02020603050405020304" pitchFamily="18" charset="0"/>
            </a:endParaRPr>
          </a:p>
        </p:txBody>
      </p:sp>
      <p:grpSp>
        <p:nvGrpSpPr>
          <p:cNvPr id="75" name="群組 74"/>
          <p:cNvGrpSpPr/>
          <p:nvPr/>
        </p:nvGrpSpPr>
        <p:grpSpPr>
          <a:xfrm>
            <a:off x="44122340" y="754803"/>
            <a:ext cx="5905820" cy="2885056"/>
            <a:chOff x="43821444" y="434105"/>
            <a:chExt cx="6229882" cy="3102509"/>
          </a:xfrm>
        </p:grpSpPr>
        <p:pic>
          <p:nvPicPr>
            <p:cNvPr id="6" name="圖片 5"/>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3821444" y="434105"/>
              <a:ext cx="2886606" cy="3094661"/>
            </a:xfrm>
            <a:prstGeom prst="rect">
              <a:avLst/>
            </a:prstGeom>
          </p:spPr>
        </p:pic>
        <p:pic>
          <p:nvPicPr>
            <p:cNvPr id="7" name="圖片 6"/>
            <p:cNvPicPr>
              <a:picLocks noChangeAspect="1"/>
            </p:cNvPicPr>
            <p:nvPr/>
          </p:nvPicPr>
          <p:blipFill>
            <a:blip r:embed="rId4">
              <a:extLst>
                <a:ext uri="{BEBA8EAE-BF5A-486C-A8C5-ECC9F3942E4B}">
                  <a14:imgProps xmlns:a14="http://schemas.microsoft.com/office/drawing/2010/main">
                    <a14:imgLayer r:embed="rId5">
                      <a14:imgEffect>
                        <a14:backgroundRemoval t="0" b="97778" l="893" r="100000">
                          <a14:foregroundMark x1="79018" y1="39556" x2="79018" y2="39556"/>
                          <a14:foregroundMark x1="39732" y1="59556" x2="39732" y2="59556"/>
                          <a14:foregroundMark x1="26339" y1="62222" x2="26339" y2="62222"/>
                          <a14:foregroundMark x1="33929" y1="75556" x2="33929" y2="75556"/>
                          <a14:foregroundMark x1="42857" y1="73778" x2="42857" y2="73778"/>
                          <a14:foregroundMark x1="44643" y1="92889" x2="44643" y2="92889"/>
                          <a14:foregroundMark x1="22768" y1="49333" x2="22768" y2="49333"/>
                          <a14:foregroundMark x1="33482" y1="45333" x2="33482" y2="45333"/>
                          <a14:foregroundMark x1="41518" y1="54667" x2="41518" y2="54667"/>
                        </a14:backgroundRemoval>
                      </a14:imgEffect>
                    </a14:imgLayer>
                  </a14:imgProps>
                </a:ext>
                <a:ext uri="{28A0092B-C50C-407E-A947-70E740481C1C}">
                  <a14:useLocalDpi xmlns:a14="http://schemas.microsoft.com/office/drawing/2010/main" val="0"/>
                </a:ext>
              </a:extLst>
            </a:blip>
            <a:stretch>
              <a:fillRect/>
            </a:stretch>
          </p:blipFill>
          <p:spPr>
            <a:xfrm>
              <a:off x="47143526" y="434105"/>
              <a:ext cx="2907800" cy="3102509"/>
            </a:xfrm>
            <a:prstGeom prst="rect">
              <a:avLst/>
            </a:prstGeom>
          </p:spPr>
        </p:pic>
      </p:grpSp>
      <p:sp>
        <p:nvSpPr>
          <p:cNvPr id="9" name="矩形 8"/>
          <p:cNvSpPr/>
          <p:nvPr/>
        </p:nvSpPr>
        <p:spPr>
          <a:xfrm>
            <a:off x="284205" y="4540454"/>
            <a:ext cx="24731488" cy="61025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ndara" panose="020E0502030303020204" pitchFamily="34" charset="0"/>
            </a:endParaRPr>
          </a:p>
        </p:txBody>
      </p:sp>
      <p:sp>
        <p:nvSpPr>
          <p:cNvPr id="10" name="文字方塊 9"/>
          <p:cNvSpPr txBox="1"/>
          <p:nvPr/>
        </p:nvSpPr>
        <p:spPr>
          <a:xfrm>
            <a:off x="291410" y="4548910"/>
            <a:ext cx="9115911" cy="923330"/>
          </a:xfrm>
          <a:prstGeom prst="rect">
            <a:avLst/>
          </a:prstGeom>
          <a:solidFill>
            <a:srgbClr val="FFCC00"/>
          </a:solidFill>
        </p:spPr>
        <p:txBody>
          <a:bodyPr wrap="square" rtlCol="0">
            <a:spAutoFit/>
          </a:bodyPr>
          <a:lstStyle/>
          <a:p>
            <a:pPr>
              <a:spcBef>
                <a:spcPts val="3000"/>
              </a:spcBef>
              <a:spcAft>
                <a:spcPts val="3000"/>
              </a:spcAft>
            </a:pPr>
            <a:r>
              <a:rPr lang="en-US" altLang="zh-TW" sz="5400" b="1" dirty="0">
                <a:latin typeface="Candara" panose="020E0502030303020204" pitchFamily="34" charset="0"/>
                <a:cs typeface="Times New Roman" panose="02020603050405020304" pitchFamily="18" charset="0"/>
              </a:rPr>
              <a:t>1. Introduction</a:t>
            </a:r>
          </a:p>
        </p:txBody>
      </p:sp>
      <p:sp>
        <p:nvSpPr>
          <p:cNvPr id="12" name="文字方塊 11"/>
          <p:cNvSpPr txBox="1"/>
          <p:nvPr/>
        </p:nvSpPr>
        <p:spPr>
          <a:xfrm>
            <a:off x="735240" y="5522292"/>
            <a:ext cx="23871634" cy="5078313"/>
          </a:xfrm>
          <a:prstGeom prst="rect">
            <a:avLst/>
          </a:prstGeom>
          <a:noFill/>
        </p:spPr>
        <p:txBody>
          <a:bodyPr wrap="square" rtlCol="0">
            <a:spAutoFit/>
          </a:bodyPr>
          <a:lstStyle/>
          <a:p>
            <a:r>
              <a:rPr lang="en-US" altLang="zh-TW" sz="3600" dirty="0">
                <a:latin typeface="Candara" panose="020E0502030303020204" pitchFamily="34" charset="0"/>
                <a:cs typeface="Times New Roman" panose="02020603050405020304" pitchFamily="18" charset="0"/>
              </a:rPr>
              <a:t>Taiwan, an island in the subtropical East Asian monsoon system, provides the unique opportunity to study monsoon and typhoon variability over the western subtropical Pacific on both historical and </a:t>
            </a:r>
            <a:r>
              <a:rPr lang="en-US" altLang="zh-TW" sz="3600" dirty="0" smtClean="0">
                <a:latin typeface="Candara" panose="020E0502030303020204" pitchFamily="34" charset="0"/>
                <a:cs typeface="Times New Roman" panose="02020603050405020304" pitchFamily="18" charset="0"/>
              </a:rPr>
              <a:t>geological time scales</a:t>
            </a:r>
            <a:r>
              <a:rPr lang="en-US" altLang="zh-TW" sz="3600" dirty="0">
                <a:latin typeface="Candara" panose="020E0502030303020204" pitchFamily="34" charset="0"/>
                <a:cs typeface="Times New Roman" panose="02020603050405020304" pitchFamily="18" charset="0"/>
              </a:rPr>
              <a:t>. However, the Holocene paleoclimate records retrieved from various lakes in Taiwan have shown discrepancies in their recorded climate variability. This could partly be caused by the lack of modern </a:t>
            </a:r>
            <a:r>
              <a:rPr lang="en-US" altLang="zh-TW" sz="3600" dirty="0" err="1">
                <a:latin typeface="Candara" panose="020E0502030303020204" pitchFamily="34" charset="0"/>
                <a:cs typeface="Times New Roman" panose="02020603050405020304" pitchFamily="18" charset="0"/>
              </a:rPr>
              <a:t>sedimentological</a:t>
            </a:r>
            <a:r>
              <a:rPr lang="en-US" altLang="zh-TW" sz="3600" dirty="0">
                <a:latin typeface="Candara" panose="020E0502030303020204" pitchFamily="34" charset="0"/>
                <a:cs typeface="Times New Roman" panose="02020603050405020304" pitchFamily="18" charset="0"/>
              </a:rPr>
              <a:t> observations, limiting our understanding of the mechanisms controlling lake sedimentation and thus introducing uncertainty in the interpretation of lake records. To understand the paleoclimate records archived in lacustrine sediments, a robust age model is essential. The aim of this study is to understand the complex processes that led to the formation of a small wetland. In this </a:t>
            </a:r>
            <a:r>
              <a:rPr lang="en-US" altLang="zh-TW" sz="3600" dirty="0" smtClean="0">
                <a:latin typeface="Candara" panose="020E0502030303020204" pitchFamily="34" charset="0"/>
                <a:cs typeface="Times New Roman" panose="02020603050405020304" pitchFamily="18" charset="0"/>
              </a:rPr>
              <a:t>study, </a:t>
            </a:r>
            <a:r>
              <a:rPr lang="en-US" altLang="zh-TW" sz="3600" dirty="0">
                <a:latin typeface="Candara" panose="020E0502030303020204" pitchFamily="34" charset="0"/>
                <a:cs typeface="Times New Roman" panose="02020603050405020304" pitchFamily="18" charset="0"/>
              </a:rPr>
              <a:t>we use several cores from different parts of the wetland, including wooded swamps, fens, and the open pond, to construct a robust model for lake formation and succession. </a:t>
            </a:r>
            <a:endParaRPr lang="zh-TW" altLang="en-US" sz="3600" dirty="0">
              <a:latin typeface="Candara" panose="020E0502030303020204" pitchFamily="34" charset="0"/>
              <a:cs typeface="Times New Roman" panose="02020603050405020304" pitchFamily="18" charset="0"/>
            </a:endParaRPr>
          </a:p>
        </p:txBody>
      </p:sp>
      <p:sp>
        <p:nvSpPr>
          <p:cNvPr id="98" name="矩形 97"/>
          <p:cNvSpPr/>
          <p:nvPr/>
        </p:nvSpPr>
        <p:spPr>
          <a:xfrm>
            <a:off x="257547" y="11089238"/>
            <a:ext cx="24755367" cy="9087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ndara" panose="020E0502030303020204" pitchFamily="34" charset="0"/>
            </a:endParaRPr>
          </a:p>
        </p:txBody>
      </p:sp>
      <p:sp>
        <p:nvSpPr>
          <p:cNvPr id="99" name="Google Shape;112;p1"/>
          <p:cNvSpPr txBox="1"/>
          <p:nvPr/>
        </p:nvSpPr>
        <p:spPr>
          <a:xfrm>
            <a:off x="6529088" y="19724205"/>
            <a:ext cx="3710986" cy="369291"/>
          </a:xfrm>
          <a:prstGeom prst="rect">
            <a:avLst/>
          </a:prstGeom>
          <a:noFill/>
          <a:ln>
            <a:noFill/>
          </a:ln>
        </p:spPr>
        <p:txBody>
          <a:bodyPr spcFirstLastPara="1" wrap="square" lIns="91425" tIns="45700" rIns="91425" bIns="45700" anchor="t" anchorCtr="0">
            <a:spAutoFit/>
          </a:bodyPr>
          <a:lstStyle/>
          <a:p>
            <a:pPr algn="ctr">
              <a:buClr>
                <a:srgbClr val="000000"/>
              </a:buClr>
              <a:buSzPts val="5400"/>
            </a:pPr>
            <a:r>
              <a:rPr lang="en-US" sz="1800" b="1" dirty="0">
                <a:solidFill>
                  <a:schemeClr val="dk1"/>
                </a:solidFill>
                <a:latin typeface="Candara" panose="020E0502030303020204" pitchFamily="34" charset="0"/>
                <a:ea typeface="Adobe 繁黑體 Std B" panose="020B0700000000000000" pitchFamily="34" charset="-120"/>
                <a:cs typeface="Times New Roman" panose="02020603050405020304" pitchFamily="18" charset="0"/>
                <a:sym typeface="Times New Roman"/>
              </a:rPr>
              <a:t>(Modified </a:t>
            </a:r>
            <a:r>
              <a:rPr lang="en-US" sz="1800" b="1" dirty="0" smtClean="0">
                <a:solidFill>
                  <a:schemeClr val="dk1"/>
                </a:solidFill>
                <a:latin typeface="Candara" panose="020E0502030303020204" pitchFamily="34" charset="0"/>
                <a:ea typeface="Adobe 繁黑體 Std B" panose="020B0700000000000000" pitchFamily="34" charset="-120"/>
                <a:cs typeface="Times New Roman" panose="02020603050405020304" pitchFamily="18" charset="0"/>
                <a:sym typeface="Times New Roman"/>
              </a:rPr>
              <a:t>from </a:t>
            </a:r>
            <a:r>
              <a:rPr lang="en-US" sz="1800" b="1" dirty="0">
                <a:solidFill>
                  <a:schemeClr val="dk1"/>
                </a:solidFill>
                <a:latin typeface="Candara" panose="020E0502030303020204" pitchFamily="34" charset="0"/>
                <a:ea typeface="Adobe 繁黑體 Std B" panose="020B0700000000000000" pitchFamily="34" charset="-120"/>
                <a:cs typeface="Times New Roman" panose="02020603050405020304" pitchFamily="18" charset="0"/>
                <a:sym typeface="Times New Roman"/>
              </a:rPr>
              <a:t>Rydin et al., 2013)</a:t>
            </a:r>
            <a:endParaRPr sz="1800" b="1" dirty="0">
              <a:solidFill>
                <a:schemeClr val="dk1"/>
              </a:solidFill>
              <a:latin typeface="Candara" panose="020E0502030303020204" pitchFamily="34" charset="0"/>
              <a:ea typeface="Adobe 繁黑體 Std B" panose="020B0700000000000000" pitchFamily="34" charset="-120"/>
              <a:cs typeface="Times New Roman" panose="02020603050405020304" pitchFamily="18" charset="0"/>
              <a:sym typeface="Times New Roman"/>
            </a:endParaRPr>
          </a:p>
        </p:txBody>
      </p:sp>
      <p:grpSp>
        <p:nvGrpSpPr>
          <p:cNvPr id="103" name="群組 102"/>
          <p:cNvGrpSpPr/>
          <p:nvPr/>
        </p:nvGrpSpPr>
        <p:grpSpPr>
          <a:xfrm>
            <a:off x="395276" y="13384221"/>
            <a:ext cx="10038802" cy="6536796"/>
            <a:chOff x="1582404" y="25743711"/>
            <a:chExt cx="9449535" cy="5780467"/>
          </a:xfrm>
        </p:grpSpPr>
        <p:grpSp>
          <p:nvGrpSpPr>
            <p:cNvPr id="104" name="群組 103"/>
            <p:cNvGrpSpPr/>
            <p:nvPr/>
          </p:nvGrpSpPr>
          <p:grpSpPr>
            <a:xfrm>
              <a:off x="1582404" y="25743711"/>
              <a:ext cx="9449535" cy="5780467"/>
              <a:chOff x="-1569206" y="1264357"/>
              <a:chExt cx="9367753" cy="5513705"/>
            </a:xfrm>
          </p:grpSpPr>
          <p:grpSp>
            <p:nvGrpSpPr>
              <p:cNvPr id="106" name="群組 105"/>
              <p:cNvGrpSpPr/>
              <p:nvPr/>
            </p:nvGrpSpPr>
            <p:grpSpPr>
              <a:xfrm>
                <a:off x="-133885" y="1264357"/>
                <a:ext cx="7932432" cy="5301212"/>
                <a:chOff x="19563050" y="9525813"/>
                <a:chExt cx="26367330" cy="21901862"/>
              </a:xfrm>
            </p:grpSpPr>
            <p:grpSp>
              <p:nvGrpSpPr>
                <p:cNvPr id="111" name="Google Shape;107;p1"/>
                <p:cNvGrpSpPr/>
                <p:nvPr/>
              </p:nvGrpSpPr>
              <p:grpSpPr>
                <a:xfrm>
                  <a:off x="28413745" y="9525813"/>
                  <a:ext cx="17516635" cy="21901862"/>
                  <a:chOff x="21344111" y="9360621"/>
                  <a:chExt cx="12885704" cy="19694426"/>
                </a:xfrm>
              </p:grpSpPr>
              <p:pic>
                <p:nvPicPr>
                  <p:cNvPr id="115" name="Google Shape;109;p1"/>
                  <p:cNvPicPr preferRelativeResize="0"/>
                  <p:nvPr/>
                </p:nvPicPr>
                <p:blipFill rotWithShape="1">
                  <a:blip r:embed="rId6">
                    <a:alphaModFix/>
                  </a:blip>
                  <a:srcRect/>
                  <a:stretch/>
                </p:blipFill>
                <p:spPr>
                  <a:xfrm>
                    <a:off x="21405949" y="9360621"/>
                    <a:ext cx="8933430" cy="6996249"/>
                  </a:xfrm>
                  <a:prstGeom prst="rect">
                    <a:avLst/>
                  </a:prstGeom>
                  <a:noFill/>
                  <a:ln>
                    <a:noFill/>
                  </a:ln>
                </p:spPr>
              </p:pic>
              <p:pic>
                <p:nvPicPr>
                  <p:cNvPr id="116" name="Google Shape;110;p1"/>
                  <p:cNvPicPr preferRelativeResize="0"/>
                  <p:nvPr/>
                </p:nvPicPr>
                <p:blipFill rotWithShape="1">
                  <a:blip r:embed="rId7">
                    <a:alphaModFix/>
                  </a:blip>
                  <a:srcRect/>
                  <a:stretch/>
                </p:blipFill>
                <p:spPr>
                  <a:xfrm>
                    <a:off x="21344111" y="22058798"/>
                    <a:ext cx="8933430" cy="6996249"/>
                  </a:xfrm>
                  <a:prstGeom prst="rect">
                    <a:avLst/>
                  </a:prstGeom>
                  <a:noFill/>
                  <a:ln>
                    <a:noFill/>
                  </a:ln>
                </p:spPr>
              </p:pic>
              <p:pic>
                <p:nvPicPr>
                  <p:cNvPr id="117" name="Google Shape;108;p1"/>
                  <p:cNvPicPr preferRelativeResize="0"/>
                  <p:nvPr/>
                </p:nvPicPr>
                <p:blipFill rotWithShape="1">
                  <a:blip r:embed="rId8">
                    <a:alphaModFix/>
                  </a:blip>
                  <a:srcRect/>
                  <a:stretch/>
                </p:blipFill>
                <p:spPr>
                  <a:xfrm>
                    <a:off x="21405954" y="15709708"/>
                    <a:ext cx="8933430" cy="6996249"/>
                  </a:xfrm>
                  <a:prstGeom prst="rect">
                    <a:avLst/>
                  </a:prstGeom>
                  <a:noFill/>
                  <a:ln>
                    <a:noFill/>
                  </a:ln>
                </p:spPr>
              </p:pic>
              <p:sp>
                <p:nvSpPr>
                  <p:cNvPr id="118" name="Google Shape;111;p1"/>
                  <p:cNvSpPr txBox="1"/>
                  <p:nvPr/>
                </p:nvSpPr>
                <p:spPr>
                  <a:xfrm>
                    <a:off x="29777326" y="24623584"/>
                    <a:ext cx="4452489" cy="3220478"/>
                  </a:xfrm>
                  <a:prstGeom prst="rect">
                    <a:avLst/>
                  </a:prstGeom>
                  <a:noFill/>
                  <a:ln>
                    <a:noFill/>
                  </a:ln>
                </p:spPr>
                <p:txBody>
                  <a:bodyPr spcFirstLastPara="1" wrap="square" lIns="91425" tIns="45700" rIns="91425" bIns="45700" anchor="t" anchorCtr="0">
                    <a:spAutoFit/>
                  </a:bodyPr>
                  <a:lstStyle/>
                  <a:p>
                    <a:pPr algn="ctr">
                      <a:buClr>
                        <a:srgbClr val="000000"/>
                      </a:buClr>
                      <a:buSzPts val="5400"/>
                    </a:pPr>
                    <a:r>
                      <a:rPr lang="en-US" sz="2800" b="1" dirty="0">
                        <a:solidFill>
                          <a:schemeClr val="dk1"/>
                        </a:solidFill>
                        <a:latin typeface="Candara" panose="020E0502030303020204" pitchFamily="34" charset="0"/>
                        <a:ea typeface="Times New Roman"/>
                        <a:cs typeface="Times New Roman" panose="02020603050405020304" pitchFamily="18" charset="0"/>
                        <a:sym typeface="Times New Roman"/>
                      </a:rPr>
                      <a:t>Forested swamp</a:t>
                    </a:r>
                    <a:endParaRPr sz="2800" b="1" dirty="0">
                      <a:solidFill>
                        <a:schemeClr val="dk1"/>
                      </a:solidFill>
                      <a:latin typeface="Candara" panose="020E0502030303020204" pitchFamily="34" charset="0"/>
                      <a:ea typeface="Times New Roman"/>
                      <a:cs typeface="Times New Roman" panose="02020603050405020304" pitchFamily="18" charset="0"/>
                      <a:sym typeface="Times New Roman"/>
                    </a:endParaRPr>
                  </a:p>
                </p:txBody>
              </p:sp>
              <p:sp>
                <p:nvSpPr>
                  <p:cNvPr id="119" name="Google Shape;112;p1"/>
                  <p:cNvSpPr txBox="1"/>
                  <p:nvPr/>
                </p:nvSpPr>
                <p:spPr>
                  <a:xfrm>
                    <a:off x="30702061" y="18247532"/>
                    <a:ext cx="2383960" cy="1766007"/>
                  </a:xfrm>
                  <a:prstGeom prst="rect">
                    <a:avLst/>
                  </a:prstGeom>
                  <a:noFill/>
                  <a:ln>
                    <a:noFill/>
                  </a:ln>
                </p:spPr>
                <p:txBody>
                  <a:bodyPr spcFirstLastPara="1" wrap="square" lIns="91425" tIns="45700" rIns="91425" bIns="45700" anchor="t" anchorCtr="0">
                    <a:spAutoFit/>
                  </a:bodyPr>
                  <a:lstStyle/>
                  <a:p>
                    <a:pPr algn="ctr">
                      <a:buClr>
                        <a:srgbClr val="000000"/>
                      </a:buClr>
                      <a:buSzPts val="5400"/>
                    </a:pPr>
                    <a:r>
                      <a:rPr lang="en-US" sz="2800" b="1" dirty="0">
                        <a:solidFill>
                          <a:schemeClr val="dk1"/>
                        </a:solidFill>
                        <a:latin typeface="Candara" panose="020E0502030303020204" pitchFamily="34" charset="0"/>
                        <a:ea typeface="Times New Roman"/>
                        <a:cs typeface="Times New Roman" panose="02020603050405020304" pitchFamily="18" charset="0"/>
                        <a:sym typeface="Times New Roman"/>
                      </a:rPr>
                      <a:t>Fen</a:t>
                    </a:r>
                    <a:endParaRPr sz="2400" b="1" dirty="0">
                      <a:solidFill>
                        <a:schemeClr val="dk1"/>
                      </a:solidFill>
                      <a:latin typeface="Candara" panose="020E0502030303020204" pitchFamily="34" charset="0"/>
                      <a:ea typeface="Times New Roman"/>
                      <a:cs typeface="Times New Roman" panose="02020603050405020304" pitchFamily="18" charset="0"/>
                      <a:sym typeface="Times New Roman"/>
                    </a:endParaRPr>
                  </a:p>
                </p:txBody>
              </p:sp>
              <p:sp>
                <p:nvSpPr>
                  <p:cNvPr id="120" name="Google Shape;113;p1"/>
                  <p:cNvSpPr txBox="1"/>
                  <p:nvPr/>
                </p:nvSpPr>
                <p:spPr>
                  <a:xfrm>
                    <a:off x="30702061" y="11902224"/>
                    <a:ext cx="2383963" cy="1766007"/>
                  </a:xfrm>
                  <a:prstGeom prst="rect">
                    <a:avLst/>
                  </a:prstGeom>
                  <a:noFill/>
                  <a:ln>
                    <a:noFill/>
                  </a:ln>
                </p:spPr>
                <p:txBody>
                  <a:bodyPr spcFirstLastPara="1" wrap="square" lIns="91425" tIns="45700" rIns="91425" bIns="45700" anchor="t" anchorCtr="0">
                    <a:spAutoFit/>
                  </a:bodyPr>
                  <a:lstStyle/>
                  <a:p>
                    <a:pPr algn="ctr">
                      <a:buClr>
                        <a:srgbClr val="000000"/>
                      </a:buClr>
                      <a:buSzPts val="5400"/>
                    </a:pPr>
                    <a:r>
                      <a:rPr lang="en-US" sz="2800" b="1" dirty="0">
                        <a:solidFill>
                          <a:schemeClr val="dk1"/>
                        </a:solidFill>
                        <a:latin typeface="Candara" panose="020E0502030303020204" pitchFamily="34" charset="0"/>
                        <a:ea typeface="Times New Roman"/>
                        <a:cs typeface="Times New Roman" panose="02020603050405020304" pitchFamily="18" charset="0"/>
                        <a:sym typeface="Times New Roman"/>
                      </a:rPr>
                      <a:t>Lake</a:t>
                    </a:r>
                    <a:endParaRPr sz="2400" b="1" dirty="0">
                      <a:solidFill>
                        <a:schemeClr val="dk1"/>
                      </a:solidFill>
                      <a:latin typeface="Candara" panose="020E0502030303020204" pitchFamily="34" charset="0"/>
                      <a:ea typeface="Times New Roman"/>
                      <a:cs typeface="Times New Roman" panose="02020603050405020304" pitchFamily="18" charset="0"/>
                      <a:sym typeface="Times New Roman"/>
                    </a:endParaRPr>
                  </a:p>
                </p:txBody>
              </p:sp>
            </p:grpSp>
            <p:grpSp>
              <p:nvGrpSpPr>
                <p:cNvPr id="112" name="Google Shape;114;p1"/>
                <p:cNvGrpSpPr/>
                <p:nvPr/>
              </p:nvGrpSpPr>
              <p:grpSpPr>
                <a:xfrm>
                  <a:off x="19563050" y="17546001"/>
                  <a:ext cx="7852153" cy="13440106"/>
                  <a:chOff x="27612667" y="16281495"/>
                  <a:chExt cx="8380679" cy="13225014"/>
                </a:xfrm>
              </p:grpSpPr>
              <p:pic>
                <p:nvPicPr>
                  <p:cNvPr id="113" name="Google Shape;115;p1"/>
                  <p:cNvPicPr preferRelativeResize="0"/>
                  <p:nvPr/>
                </p:nvPicPr>
                <p:blipFill rotWithShape="1">
                  <a:blip r:embed="rId9"/>
                  <a:srcRect/>
                  <a:stretch/>
                </p:blipFill>
                <p:spPr>
                  <a:xfrm>
                    <a:off x="27612677" y="16281495"/>
                    <a:ext cx="8380669" cy="6064253"/>
                  </a:xfrm>
                  <a:prstGeom prst="rect">
                    <a:avLst/>
                  </a:prstGeom>
                </p:spPr>
              </p:pic>
              <p:pic>
                <p:nvPicPr>
                  <p:cNvPr id="114" name="Google Shape;117;p1"/>
                  <p:cNvPicPr preferRelativeResize="0"/>
                  <p:nvPr/>
                </p:nvPicPr>
                <p:blipFill rotWithShape="1">
                  <a:blip r:embed="rId10"/>
                  <a:srcRect/>
                  <a:stretch/>
                </p:blipFill>
                <p:spPr>
                  <a:xfrm>
                    <a:off x="27612667" y="23442256"/>
                    <a:ext cx="8380665" cy="6064253"/>
                  </a:xfrm>
                  <a:prstGeom prst="rect">
                    <a:avLst/>
                  </a:prstGeom>
                </p:spPr>
              </p:pic>
            </p:grpSp>
          </p:grpSp>
          <p:sp>
            <p:nvSpPr>
              <p:cNvPr id="107" name="向右箭號 106"/>
              <p:cNvSpPr/>
              <p:nvPr/>
            </p:nvSpPr>
            <p:spPr>
              <a:xfrm rot="5400000">
                <a:off x="-3649564" y="3875326"/>
                <a:ext cx="5399175" cy="406298"/>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2400">
                  <a:latin typeface="Candara" panose="020E0502030303020204" pitchFamily="34" charset="0"/>
                  <a:cs typeface="Times New Roman" panose="02020603050405020304" pitchFamily="18" charset="0"/>
                </a:endParaRPr>
              </a:p>
            </p:txBody>
          </p:sp>
          <p:sp>
            <p:nvSpPr>
              <p:cNvPr id="108" name="Google Shape;113;p1"/>
              <p:cNvSpPr txBox="1"/>
              <p:nvPr/>
            </p:nvSpPr>
            <p:spPr>
              <a:xfrm>
                <a:off x="-1569206" y="5930166"/>
                <a:ext cx="1265679" cy="475362"/>
              </a:xfrm>
              <a:prstGeom prst="rect">
                <a:avLst/>
              </a:prstGeom>
              <a:noFill/>
              <a:ln>
                <a:noFill/>
              </a:ln>
            </p:spPr>
            <p:txBody>
              <a:bodyPr spcFirstLastPara="1" wrap="square" lIns="91425" tIns="45700" rIns="91425" bIns="45700" anchor="t" anchorCtr="0">
                <a:spAutoFit/>
              </a:bodyPr>
              <a:lstStyle/>
              <a:p>
                <a:pPr algn="ctr">
                  <a:buClr>
                    <a:srgbClr val="000000"/>
                  </a:buClr>
                  <a:buSzPts val="5400"/>
                </a:pPr>
                <a:r>
                  <a:rPr lang="en-US" sz="2800" b="1" dirty="0">
                    <a:solidFill>
                      <a:schemeClr val="dk1"/>
                    </a:solidFill>
                    <a:latin typeface="Candara" panose="020E0502030303020204" pitchFamily="34" charset="0"/>
                    <a:ea typeface="Times New Roman"/>
                    <a:cs typeface="Times New Roman" panose="02020603050405020304" pitchFamily="18" charset="0"/>
                    <a:sym typeface="Times New Roman"/>
                  </a:rPr>
                  <a:t>Future</a:t>
                </a:r>
                <a:endParaRPr sz="2800" b="1" dirty="0">
                  <a:solidFill>
                    <a:schemeClr val="dk1"/>
                  </a:solidFill>
                  <a:latin typeface="Candara" panose="020E0502030303020204" pitchFamily="34" charset="0"/>
                  <a:ea typeface="Times New Roman"/>
                  <a:cs typeface="Times New Roman" panose="02020603050405020304" pitchFamily="18" charset="0"/>
                  <a:sym typeface="Times New Roman"/>
                </a:endParaRPr>
              </a:p>
            </p:txBody>
          </p:sp>
          <p:sp>
            <p:nvSpPr>
              <p:cNvPr id="109" name="Google Shape;113;p1"/>
              <p:cNvSpPr txBox="1"/>
              <p:nvPr/>
            </p:nvSpPr>
            <p:spPr>
              <a:xfrm>
                <a:off x="-1341157" y="1622474"/>
                <a:ext cx="846215" cy="475362"/>
              </a:xfrm>
              <a:prstGeom prst="rect">
                <a:avLst/>
              </a:prstGeom>
              <a:noFill/>
              <a:ln>
                <a:noFill/>
              </a:ln>
            </p:spPr>
            <p:txBody>
              <a:bodyPr spcFirstLastPara="1" wrap="square" lIns="91425" tIns="45700" rIns="91425" bIns="45700" anchor="t" anchorCtr="0">
                <a:spAutoFit/>
              </a:bodyPr>
              <a:lstStyle/>
              <a:p>
                <a:pPr algn="ctr">
                  <a:buClr>
                    <a:srgbClr val="000000"/>
                  </a:buClr>
                  <a:buSzPts val="5400"/>
                </a:pPr>
                <a:r>
                  <a:rPr lang="en-US" sz="2800" b="1" dirty="0">
                    <a:solidFill>
                      <a:schemeClr val="dk1"/>
                    </a:solidFill>
                    <a:latin typeface="Candara" panose="020E0502030303020204" pitchFamily="34" charset="0"/>
                    <a:ea typeface="Times New Roman"/>
                    <a:cs typeface="Times New Roman" panose="02020603050405020304" pitchFamily="18" charset="0"/>
                    <a:sym typeface="Times New Roman"/>
                  </a:rPr>
                  <a:t>Past</a:t>
                </a:r>
                <a:endParaRPr sz="2400" b="1" dirty="0">
                  <a:solidFill>
                    <a:schemeClr val="dk1"/>
                  </a:solidFill>
                  <a:latin typeface="Candara" panose="020E0502030303020204" pitchFamily="34" charset="0"/>
                  <a:ea typeface="Times New Roman"/>
                  <a:cs typeface="Times New Roman" panose="02020603050405020304" pitchFamily="18" charset="0"/>
                  <a:sym typeface="Times New Roman"/>
                </a:endParaRPr>
              </a:p>
            </p:txBody>
          </p:sp>
        </p:grpSp>
        <p:pic>
          <p:nvPicPr>
            <p:cNvPr id="105" name="圖片 10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30257" y="25918359"/>
              <a:ext cx="2383200" cy="1571802"/>
            </a:xfrm>
            <a:prstGeom prst="rect">
              <a:avLst/>
            </a:prstGeom>
          </p:spPr>
        </p:pic>
      </p:grpSp>
      <p:sp>
        <p:nvSpPr>
          <p:cNvPr id="121" name="文字方塊 120"/>
          <p:cNvSpPr txBox="1"/>
          <p:nvPr/>
        </p:nvSpPr>
        <p:spPr>
          <a:xfrm>
            <a:off x="259888" y="11096280"/>
            <a:ext cx="9115200" cy="923330"/>
          </a:xfrm>
          <a:prstGeom prst="rect">
            <a:avLst/>
          </a:prstGeom>
          <a:solidFill>
            <a:srgbClr val="FFCC00"/>
          </a:solidFill>
        </p:spPr>
        <p:txBody>
          <a:bodyPr wrap="square" rtlCol="0">
            <a:spAutoFit/>
          </a:bodyPr>
          <a:lstStyle/>
          <a:p>
            <a:pPr>
              <a:spcBef>
                <a:spcPts val="3000"/>
              </a:spcBef>
              <a:spcAft>
                <a:spcPts val="3000"/>
              </a:spcAft>
            </a:pPr>
            <a:r>
              <a:rPr lang="en-US" altLang="zh-TW" sz="5400" b="1" dirty="0">
                <a:latin typeface="Candara" panose="020E0502030303020204" pitchFamily="34" charset="0"/>
                <a:cs typeface="Times New Roman" panose="02020603050405020304" pitchFamily="18" charset="0"/>
              </a:rPr>
              <a:t>2. Background</a:t>
            </a:r>
          </a:p>
        </p:txBody>
      </p:sp>
      <p:grpSp>
        <p:nvGrpSpPr>
          <p:cNvPr id="126" name="群組 125"/>
          <p:cNvGrpSpPr/>
          <p:nvPr/>
        </p:nvGrpSpPr>
        <p:grpSpPr>
          <a:xfrm>
            <a:off x="19745560" y="13483938"/>
            <a:ext cx="4616610" cy="6544483"/>
            <a:chOff x="14769263" y="6066900"/>
            <a:chExt cx="4615615" cy="6544483"/>
          </a:xfrm>
        </p:grpSpPr>
        <p:pic>
          <p:nvPicPr>
            <p:cNvPr id="127" name="圖片 1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69263" y="6066900"/>
              <a:ext cx="4398509" cy="6544483"/>
            </a:xfrm>
            <a:prstGeom prst="rect">
              <a:avLst/>
            </a:prstGeom>
          </p:spPr>
        </p:pic>
        <p:sp>
          <p:nvSpPr>
            <p:cNvPr id="128" name="Google Shape;112;p1"/>
            <p:cNvSpPr txBox="1"/>
            <p:nvPr/>
          </p:nvSpPr>
          <p:spPr>
            <a:xfrm>
              <a:off x="15021188" y="10123484"/>
              <a:ext cx="1541690" cy="523180"/>
            </a:xfrm>
            <a:prstGeom prst="rect">
              <a:avLst/>
            </a:prstGeom>
            <a:solidFill>
              <a:srgbClr val="ED7D31"/>
            </a:solidFill>
            <a:ln>
              <a:noFill/>
            </a:ln>
          </p:spPr>
          <p:txBody>
            <a:bodyPr spcFirstLastPara="1" wrap="square" lIns="91425" tIns="45700" rIns="91425" bIns="45700" anchor="t" anchorCtr="0">
              <a:spAutoFit/>
            </a:bodyPr>
            <a:lstStyle/>
            <a:p>
              <a:pPr algn="ctr">
                <a:buClr>
                  <a:srgbClr val="000000"/>
                </a:buClr>
                <a:buSzPts val="5400"/>
              </a:pPr>
              <a:r>
                <a:rPr lang="en-US" sz="2800" b="1" dirty="0">
                  <a:solidFill>
                    <a:schemeClr val="dk1"/>
                  </a:solidFill>
                  <a:latin typeface="Candara" panose="020E0502030303020204" pitchFamily="34" charset="0"/>
                  <a:ea typeface="Times New Roman"/>
                  <a:cs typeface="Times New Roman" panose="02020603050405020304" pitchFamily="18" charset="0"/>
                  <a:sym typeface="Times New Roman"/>
                </a:rPr>
                <a:t>Land 1B</a:t>
              </a:r>
              <a:endParaRPr sz="2400" b="1" dirty="0">
                <a:solidFill>
                  <a:schemeClr val="dk1"/>
                </a:solidFill>
                <a:latin typeface="Candara" panose="020E0502030303020204" pitchFamily="34" charset="0"/>
                <a:ea typeface="Times New Roman"/>
                <a:cs typeface="Times New Roman" panose="02020603050405020304" pitchFamily="18" charset="0"/>
                <a:sym typeface="Times New Roman"/>
              </a:endParaRPr>
            </a:p>
          </p:txBody>
        </p:sp>
        <p:cxnSp>
          <p:nvCxnSpPr>
            <p:cNvPr id="131" name="弧形接點 130"/>
            <p:cNvCxnSpPr/>
            <p:nvPr/>
          </p:nvCxnSpPr>
          <p:spPr>
            <a:xfrm rot="10800000">
              <a:off x="17531413" y="9725973"/>
              <a:ext cx="1636359" cy="1111918"/>
            </a:xfrm>
            <a:prstGeom prst="curvedConnector3">
              <a:avLst>
                <a:gd name="adj1" fmla="val 50000"/>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2" name="Google Shape;112;p1"/>
            <p:cNvSpPr txBox="1"/>
            <p:nvPr/>
          </p:nvSpPr>
          <p:spPr>
            <a:xfrm rot="1702020">
              <a:off x="18287231" y="10202980"/>
              <a:ext cx="1097647" cy="461624"/>
            </a:xfrm>
            <a:prstGeom prst="rect">
              <a:avLst/>
            </a:prstGeom>
            <a:noFill/>
            <a:ln>
              <a:noFill/>
            </a:ln>
          </p:spPr>
          <p:txBody>
            <a:bodyPr spcFirstLastPara="1" wrap="square" lIns="91425" tIns="45700" rIns="91425" bIns="45700" anchor="t" anchorCtr="0">
              <a:spAutoFit/>
            </a:bodyPr>
            <a:lstStyle/>
            <a:p>
              <a:pPr algn="ctr">
                <a:buClr>
                  <a:srgbClr val="000000"/>
                </a:buClr>
                <a:buSzPts val="5400"/>
              </a:pPr>
              <a:r>
                <a:rPr lang="en-US" sz="2400" b="1" dirty="0">
                  <a:solidFill>
                    <a:srgbClr val="2E75B6"/>
                  </a:solidFill>
                  <a:latin typeface="Candara" panose="020E0502030303020204" pitchFamily="34" charset="0"/>
                  <a:ea typeface="Times New Roman"/>
                  <a:cs typeface="Times New Roman" panose="02020603050405020304" pitchFamily="18" charset="0"/>
                  <a:sym typeface="Times New Roman"/>
                </a:rPr>
                <a:t>inflow</a:t>
              </a:r>
              <a:endParaRPr sz="1600" b="1" dirty="0">
                <a:solidFill>
                  <a:srgbClr val="2E75B6"/>
                </a:solidFill>
                <a:latin typeface="Candara" panose="020E0502030303020204" pitchFamily="34" charset="0"/>
                <a:ea typeface="Times New Roman"/>
                <a:cs typeface="Times New Roman" panose="02020603050405020304" pitchFamily="18" charset="0"/>
                <a:sym typeface="Times New Roman"/>
              </a:endParaRPr>
            </a:p>
          </p:txBody>
        </p:sp>
      </p:grpSp>
      <p:pic>
        <p:nvPicPr>
          <p:cNvPr id="133" name="圖片 1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59481" y="13751746"/>
            <a:ext cx="3748683" cy="5807933"/>
          </a:xfrm>
          <a:prstGeom prst="rect">
            <a:avLst/>
          </a:prstGeom>
        </p:spPr>
      </p:pic>
      <p:grpSp>
        <p:nvGrpSpPr>
          <p:cNvPr id="134" name="群組 133"/>
          <p:cNvGrpSpPr/>
          <p:nvPr/>
        </p:nvGrpSpPr>
        <p:grpSpPr>
          <a:xfrm>
            <a:off x="17919214" y="13520003"/>
            <a:ext cx="1867538" cy="6461678"/>
            <a:chOff x="2927252" y="11727841"/>
            <a:chExt cx="5861044" cy="19461566"/>
          </a:xfrm>
        </p:grpSpPr>
        <p:sp>
          <p:nvSpPr>
            <p:cNvPr id="135" name="Google Shape;120;p1"/>
            <p:cNvSpPr/>
            <p:nvPr/>
          </p:nvSpPr>
          <p:spPr>
            <a:xfrm flipH="1" flipV="1">
              <a:off x="2927252" y="16439380"/>
              <a:ext cx="837594" cy="971434"/>
            </a:xfrm>
            <a:prstGeom prst="rect">
              <a:avLst/>
            </a:prstGeom>
            <a:solidFill>
              <a:srgbClr val="CD505B">
                <a:alpha val="50196"/>
              </a:srgbClr>
            </a:solidFill>
            <a:ln>
              <a:solidFill>
                <a:schemeClr val="tx1"/>
              </a:solidFill>
            </a:ln>
          </p:spPr>
          <p:txBody>
            <a:bodyPr spcFirstLastPara="1" wrap="square" lIns="91425" tIns="91425" rIns="91425" bIns="91425" anchor="ctr" anchorCtr="0">
              <a:noAutofit/>
            </a:bodyPr>
            <a:lstStyle/>
            <a:p>
              <a:endParaRPr sz="2400">
                <a:latin typeface="Candara" panose="020E0502030303020204" pitchFamily="34" charset="0"/>
                <a:cs typeface="Times New Roman" panose="02020603050405020304" pitchFamily="18" charset="0"/>
              </a:endParaRPr>
            </a:p>
          </p:txBody>
        </p:sp>
        <p:cxnSp>
          <p:nvCxnSpPr>
            <p:cNvPr id="136" name="Google Shape;123;p1"/>
            <p:cNvCxnSpPr/>
            <p:nvPr/>
          </p:nvCxnSpPr>
          <p:spPr>
            <a:xfrm flipV="1">
              <a:off x="3764845" y="11727841"/>
              <a:ext cx="4894128" cy="4711539"/>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7" name="Google Shape;124;p1"/>
            <p:cNvCxnSpPr/>
            <p:nvPr/>
          </p:nvCxnSpPr>
          <p:spPr>
            <a:xfrm>
              <a:off x="3764845" y="17410814"/>
              <a:ext cx="5023451" cy="13778593"/>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40" name="矩形 139"/>
          <p:cNvSpPr/>
          <p:nvPr/>
        </p:nvSpPr>
        <p:spPr>
          <a:xfrm>
            <a:off x="236471" y="20655822"/>
            <a:ext cx="24778899" cy="114624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ndara" panose="020E0502030303020204" pitchFamily="34" charset="0"/>
            </a:endParaRPr>
          </a:p>
        </p:txBody>
      </p:sp>
      <p:sp>
        <p:nvSpPr>
          <p:cNvPr id="141" name="文字方塊 140"/>
          <p:cNvSpPr txBox="1"/>
          <p:nvPr/>
        </p:nvSpPr>
        <p:spPr>
          <a:xfrm>
            <a:off x="247386" y="20662889"/>
            <a:ext cx="9115911" cy="923330"/>
          </a:xfrm>
          <a:prstGeom prst="rect">
            <a:avLst/>
          </a:prstGeom>
          <a:solidFill>
            <a:srgbClr val="FFCC00"/>
          </a:solidFill>
        </p:spPr>
        <p:txBody>
          <a:bodyPr wrap="square" rtlCol="0">
            <a:spAutoFit/>
          </a:bodyPr>
          <a:lstStyle/>
          <a:p>
            <a:pPr>
              <a:spcBef>
                <a:spcPts val="3000"/>
              </a:spcBef>
              <a:spcAft>
                <a:spcPts val="3000"/>
              </a:spcAft>
            </a:pPr>
            <a:r>
              <a:rPr lang="en-US" altLang="zh-TW" sz="5400" b="1" dirty="0">
                <a:latin typeface="Candara" panose="020E0502030303020204" pitchFamily="34" charset="0"/>
                <a:cs typeface="Times New Roman" panose="02020603050405020304" pitchFamily="18" charset="0"/>
              </a:rPr>
              <a:t>3. Material &amp; Method</a:t>
            </a:r>
          </a:p>
        </p:txBody>
      </p:sp>
      <p:grpSp>
        <p:nvGrpSpPr>
          <p:cNvPr id="149" name="群組 148"/>
          <p:cNvGrpSpPr/>
          <p:nvPr/>
        </p:nvGrpSpPr>
        <p:grpSpPr>
          <a:xfrm>
            <a:off x="6995448" y="29138444"/>
            <a:ext cx="7669798" cy="2771005"/>
            <a:chOff x="783936" y="4852528"/>
            <a:chExt cx="5491196" cy="1847939"/>
          </a:xfrm>
        </p:grpSpPr>
        <p:pic>
          <p:nvPicPr>
            <p:cNvPr id="150" name="圖片 1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6781" y="4861612"/>
              <a:ext cx="2192491" cy="1838855"/>
            </a:xfrm>
            <a:prstGeom prst="rect">
              <a:avLst/>
            </a:prstGeom>
          </p:spPr>
        </p:pic>
        <p:grpSp>
          <p:nvGrpSpPr>
            <p:cNvPr id="151" name="群組 150"/>
            <p:cNvGrpSpPr/>
            <p:nvPr/>
          </p:nvGrpSpPr>
          <p:grpSpPr>
            <a:xfrm>
              <a:off x="783936" y="4852528"/>
              <a:ext cx="5491196" cy="1837311"/>
              <a:chOff x="783936" y="4852528"/>
              <a:chExt cx="5491196" cy="1837311"/>
            </a:xfrm>
          </p:grpSpPr>
          <p:pic>
            <p:nvPicPr>
              <p:cNvPr id="152" name="圖片 15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3936" y="4852528"/>
                <a:ext cx="2245104" cy="1837311"/>
              </a:xfrm>
              <a:prstGeom prst="rect">
                <a:avLst/>
              </a:prstGeom>
            </p:spPr>
          </p:pic>
          <p:sp>
            <p:nvSpPr>
              <p:cNvPr id="153" name="TextBox 8">
                <a:extLst>
                  <a:ext uri="{FF2B5EF4-FFF2-40B4-BE49-F238E27FC236}">
                    <a16:creationId xmlns:a16="http://schemas.microsoft.com/office/drawing/2014/main" id="{663E4B01-4145-1B41-9B8C-A81D734D01F5}"/>
                  </a:ext>
                </a:extLst>
              </p:cNvPr>
              <p:cNvSpPr txBox="1"/>
              <p:nvPr/>
            </p:nvSpPr>
            <p:spPr>
              <a:xfrm>
                <a:off x="2540450" y="6492973"/>
                <a:ext cx="648688" cy="157326"/>
              </a:xfrm>
              <a:prstGeom prst="rect">
                <a:avLst/>
              </a:prstGeom>
              <a:noFill/>
            </p:spPr>
            <p:txBody>
              <a:bodyPr wrap="square" rtlCol="0">
                <a:spAutoFit/>
              </a:bodyPr>
              <a:lstStyle/>
              <a:p>
                <a:r>
                  <a:rPr lang="en-US" sz="1600" b="1" u="sng" dirty="0">
                    <a:solidFill>
                      <a:schemeClr val="bg1"/>
                    </a:solidFill>
                    <a:latin typeface="Candara" panose="020E0502030303020204" pitchFamily="34" charset="0"/>
                    <a:cs typeface="Times New Roman" panose="02020603050405020304" pitchFamily="18" charset="0"/>
                  </a:rPr>
                  <a:t>1 mm</a:t>
                </a:r>
              </a:p>
            </p:txBody>
          </p:sp>
          <p:sp>
            <p:nvSpPr>
              <p:cNvPr id="154" name="TextBox 8">
                <a:extLst>
                  <a:ext uri="{FF2B5EF4-FFF2-40B4-BE49-F238E27FC236}">
                    <a16:creationId xmlns:a16="http://schemas.microsoft.com/office/drawing/2014/main" id="{663E4B01-4145-1B41-9B8C-A81D734D01F5}"/>
                  </a:ext>
                </a:extLst>
              </p:cNvPr>
              <p:cNvSpPr txBox="1"/>
              <p:nvPr/>
            </p:nvSpPr>
            <p:spPr>
              <a:xfrm>
                <a:off x="5652108" y="6518685"/>
                <a:ext cx="623024" cy="157326"/>
              </a:xfrm>
              <a:prstGeom prst="rect">
                <a:avLst/>
              </a:prstGeom>
              <a:noFill/>
            </p:spPr>
            <p:txBody>
              <a:bodyPr wrap="square" rtlCol="0">
                <a:spAutoFit/>
              </a:bodyPr>
              <a:lstStyle/>
              <a:p>
                <a:r>
                  <a:rPr lang="en-US" sz="1600" b="1" u="sng" dirty="0">
                    <a:solidFill>
                      <a:schemeClr val="bg1"/>
                    </a:solidFill>
                    <a:latin typeface="Candara" panose="020E0502030303020204" pitchFamily="34" charset="0"/>
                    <a:cs typeface="Times New Roman" panose="02020603050405020304" pitchFamily="18" charset="0"/>
                  </a:rPr>
                  <a:t>1 mm</a:t>
                </a:r>
              </a:p>
            </p:txBody>
          </p:sp>
          <p:sp>
            <p:nvSpPr>
              <p:cNvPr id="155" name="TextBox 8">
                <a:extLst>
                  <a:ext uri="{FF2B5EF4-FFF2-40B4-BE49-F238E27FC236}">
                    <a16:creationId xmlns:a16="http://schemas.microsoft.com/office/drawing/2014/main" id="{663E4B01-4145-1B41-9B8C-A81D734D01F5}"/>
                  </a:ext>
                </a:extLst>
              </p:cNvPr>
              <p:cNvSpPr txBox="1"/>
              <p:nvPr/>
            </p:nvSpPr>
            <p:spPr>
              <a:xfrm>
                <a:off x="829806" y="6411416"/>
                <a:ext cx="953983" cy="214536"/>
              </a:xfrm>
              <a:prstGeom prst="rect">
                <a:avLst/>
              </a:prstGeom>
              <a:noFill/>
            </p:spPr>
            <p:txBody>
              <a:bodyPr wrap="square" rtlCol="0">
                <a:spAutoFit/>
              </a:bodyPr>
              <a:lstStyle/>
              <a:p>
                <a:r>
                  <a:rPr lang="en-US" sz="2400" b="1" dirty="0">
                    <a:solidFill>
                      <a:schemeClr val="bg1"/>
                    </a:solidFill>
                    <a:latin typeface="Candara" panose="020E0502030303020204" pitchFamily="34" charset="0"/>
                    <a:cs typeface="Times New Roman" panose="02020603050405020304" pitchFamily="18" charset="0"/>
                  </a:rPr>
                  <a:t>Leaves</a:t>
                </a:r>
                <a:endParaRPr lang="en-US" sz="1600" b="1" dirty="0">
                  <a:solidFill>
                    <a:schemeClr val="bg1"/>
                  </a:solidFill>
                  <a:latin typeface="Candara" panose="020E0502030303020204" pitchFamily="34" charset="0"/>
                  <a:cs typeface="Times New Roman" panose="02020603050405020304" pitchFamily="18" charset="0"/>
                </a:endParaRPr>
              </a:p>
            </p:txBody>
          </p:sp>
          <p:sp>
            <p:nvSpPr>
              <p:cNvPr id="156" name="TextBox 8">
                <a:extLst>
                  <a:ext uri="{FF2B5EF4-FFF2-40B4-BE49-F238E27FC236}">
                    <a16:creationId xmlns:a16="http://schemas.microsoft.com/office/drawing/2014/main" id="{663E4B01-4145-1B41-9B8C-A81D734D01F5}"/>
                  </a:ext>
                </a:extLst>
              </p:cNvPr>
              <p:cNvSpPr txBox="1"/>
              <p:nvPr/>
            </p:nvSpPr>
            <p:spPr>
              <a:xfrm>
                <a:off x="3944674" y="6411417"/>
                <a:ext cx="811024" cy="214536"/>
              </a:xfrm>
              <a:prstGeom prst="rect">
                <a:avLst/>
              </a:prstGeom>
              <a:noFill/>
            </p:spPr>
            <p:txBody>
              <a:bodyPr wrap="square" rtlCol="0">
                <a:spAutoFit/>
              </a:bodyPr>
              <a:lstStyle/>
              <a:p>
                <a:r>
                  <a:rPr lang="en-US" sz="2400" b="1" dirty="0">
                    <a:solidFill>
                      <a:schemeClr val="bg1"/>
                    </a:solidFill>
                    <a:latin typeface="Candara" panose="020E0502030303020204" pitchFamily="34" charset="0"/>
                    <a:cs typeface="Times New Roman" panose="02020603050405020304" pitchFamily="18" charset="0"/>
                  </a:rPr>
                  <a:t>Elytra</a:t>
                </a:r>
                <a:endParaRPr lang="en-US" sz="1600" b="1" dirty="0">
                  <a:solidFill>
                    <a:schemeClr val="bg1"/>
                  </a:solidFill>
                  <a:latin typeface="Candara" panose="020E0502030303020204" pitchFamily="34" charset="0"/>
                  <a:cs typeface="Times New Roman" panose="02020603050405020304" pitchFamily="18" charset="0"/>
                </a:endParaRPr>
              </a:p>
            </p:txBody>
          </p:sp>
        </p:grpSp>
      </p:grpSp>
      <p:sp>
        <p:nvSpPr>
          <p:cNvPr id="158" name="文字方塊 157"/>
          <p:cNvSpPr txBox="1"/>
          <p:nvPr/>
        </p:nvSpPr>
        <p:spPr>
          <a:xfrm>
            <a:off x="6893692" y="23510109"/>
            <a:ext cx="8598587" cy="5293757"/>
          </a:xfrm>
          <a:prstGeom prst="rect">
            <a:avLst/>
          </a:prstGeom>
          <a:noFill/>
        </p:spPr>
        <p:txBody>
          <a:bodyPr wrap="square" rtlCol="0">
            <a:spAutoFit/>
          </a:bodyPr>
          <a:lstStyle/>
          <a:p>
            <a:pPr algn="just"/>
            <a:r>
              <a:rPr lang="en-US" altLang="zh-TW" sz="3600" b="1" dirty="0">
                <a:latin typeface="Candara" panose="020E0502030303020204" pitchFamily="34" charset="0"/>
                <a:cs typeface="Times New Roman" panose="02020603050405020304" pitchFamily="18" charset="0"/>
              </a:rPr>
              <a:t>Plants macrofossils and </a:t>
            </a:r>
            <a:r>
              <a:rPr lang="en-US" altLang="zh-TW" sz="3600" b="1" dirty="0" smtClean="0">
                <a:latin typeface="Candara" panose="020E0502030303020204" pitchFamily="34" charset="0"/>
                <a:cs typeface="Times New Roman" panose="02020603050405020304" pitchFamily="18" charset="0"/>
              </a:rPr>
              <a:t>exoskeletons</a:t>
            </a:r>
          </a:p>
          <a:p>
            <a:pPr algn="just"/>
            <a:endParaRPr lang="en-US" altLang="zh-TW" sz="1400" dirty="0">
              <a:latin typeface="Candara" panose="020E0502030303020204" pitchFamily="34" charset="0"/>
              <a:cs typeface="Times New Roman" panose="02020603050405020304" pitchFamily="18" charset="0"/>
            </a:endParaRPr>
          </a:p>
          <a:p>
            <a:r>
              <a:rPr lang="en-US" altLang="zh-TW" sz="3600" dirty="0">
                <a:latin typeface="Candara" panose="020E0502030303020204" pitchFamily="34" charset="0"/>
                <a:cs typeface="Times New Roman" panose="02020603050405020304" pitchFamily="18" charset="0"/>
              </a:rPr>
              <a:t>Detritus comprising leaf, cone, stem fragments, and other organic matter can function as valuable indicators of prior vegetation communities inhabiting a specific geographic location. Additionally, </a:t>
            </a:r>
            <a:r>
              <a:rPr lang="en-US" altLang="zh-TW" sz="3600" dirty="0" err="1">
                <a:latin typeface="Candara" panose="020E0502030303020204" pitchFamily="34" charset="0"/>
                <a:cs typeface="Times New Roman" panose="02020603050405020304" pitchFamily="18" charset="0"/>
              </a:rPr>
              <a:t>Stenström</a:t>
            </a:r>
            <a:r>
              <a:rPr lang="en-US" altLang="zh-TW" sz="3600" dirty="0">
                <a:latin typeface="Candara" panose="020E0502030303020204" pitchFamily="34" charset="0"/>
                <a:cs typeface="Times New Roman" panose="02020603050405020304" pitchFamily="18" charset="0"/>
              </a:rPr>
              <a:t> et al. (2011) suggest that exoskeletons or elytra may serve as viable materials for this purpose.</a:t>
            </a:r>
            <a:endParaRPr lang="en-US" altLang="zh-TW" sz="4000" dirty="0">
              <a:latin typeface="Candara" panose="020E0502030303020204" pitchFamily="34" charset="0"/>
              <a:cs typeface="Times New Roman" panose="02020603050405020304" pitchFamily="18" charset="0"/>
            </a:endParaRPr>
          </a:p>
        </p:txBody>
      </p:sp>
      <p:sp>
        <p:nvSpPr>
          <p:cNvPr id="237" name="矩形 236"/>
          <p:cNvSpPr/>
          <p:nvPr/>
        </p:nvSpPr>
        <p:spPr>
          <a:xfrm>
            <a:off x="25408499" y="4531341"/>
            <a:ext cx="24665829" cy="19117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ndara" panose="020E0502030303020204" pitchFamily="34" charset="0"/>
            </a:endParaRPr>
          </a:p>
        </p:txBody>
      </p:sp>
      <p:sp>
        <p:nvSpPr>
          <p:cNvPr id="238" name="文字方塊 237"/>
          <p:cNvSpPr txBox="1"/>
          <p:nvPr/>
        </p:nvSpPr>
        <p:spPr>
          <a:xfrm>
            <a:off x="25415065" y="4538790"/>
            <a:ext cx="9115200" cy="923330"/>
          </a:xfrm>
          <a:prstGeom prst="rect">
            <a:avLst/>
          </a:prstGeom>
          <a:solidFill>
            <a:srgbClr val="FFCC00"/>
          </a:solidFill>
        </p:spPr>
        <p:txBody>
          <a:bodyPr wrap="square" rtlCol="0">
            <a:spAutoFit/>
          </a:bodyPr>
          <a:lstStyle/>
          <a:p>
            <a:pPr>
              <a:spcBef>
                <a:spcPts val="3000"/>
              </a:spcBef>
              <a:spcAft>
                <a:spcPts val="3000"/>
              </a:spcAft>
            </a:pPr>
            <a:r>
              <a:rPr lang="en-US" altLang="zh-TW" sz="5400" b="1" dirty="0">
                <a:latin typeface="Candara" panose="020E0502030303020204" pitchFamily="34" charset="0"/>
                <a:cs typeface="Times New Roman" panose="02020603050405020304" pitchFamily="18" charset="0"/>
              </a:rPr>
              <a:t>4. Results &amp; Discussions</a:t>
            </a:r>
          </a:p>
        </p:txBody>
      </p:sp>
      <p:sp>
        <p:nvSpPr>
          <p:cNvPr id="246" name="文字方塊 245"/>
          <p:cNvSpPr txBox="1"/>
          <p:nvPr/>
        </p:nvSpPr>
        <p:spPr>
          <a:xfrm>
            <a:off x="25755092" y="7101283"/>
            <a:ext cx="8119451" cy="6186309"/>
          </a:xfrm>
          <a:prstGeom prst="rect">
            <a:avLst/>
          </a:prstGeom>
          <a:noFill/>
        </p:spPr>
        <p:txBody>
          <a:bodyPr wrap="square" rtlCol="0">
            <a:spAutoFit/>
          </a:bodyPr>
          <a:lstStyle/>
          <a:p>
            <a:r>
              <a:rPr lang="en-US" altLang="zh-TW" sz="3600" dirty="0">
                <a:latin typeface="Candara" panose="020E0502030303020204" pitchFamily="34" charset="0"/>
                <a:cs typeface="Times New Roman" panose="02020603050405020304" pitchFamily="18" charset="0"/>
              </a:rPr>
              <a:t>The blue shadow region, determined through the </a:t>
            </a:r>
            <a:r>
              <a:rPr lang="en-US" altLang="zh-TW" sz="3600" dirty="0" err="1">
                <a:latin typeface="Candara" panose="020E0502030303020204" pitchFamily="34" charset="0"/>
                <a:cs typeface="Times New Roman" panose="02020603050405020304" pitchFamily="18" charset="0"/>
              </a:rPr>
              <a:t>Oxcal</a:t>
            </a:r>
            <a:r>
              <a:rPr lang="en-US" altLang="zh-TW" sz="3600" dirty="0">
                <a:latin typeface="Candara" panose="020E0502030303020204" pitchFamily="34" charset="0"/>
                <a:cs typeface="Times New Roman" panose="02020603050405020304" pitchFamily="18" charset="0"/>
              </a:rPr>
              <a:t> calibration software (Ramsey, C. B. (2009), characterizes the probability distribution of the proper age obtained from radiocarbon dating analysis of three sediment cores. The acquired results were subsequently utilized to compute sedimentation rates, thereby providing valuable insights into the chronological evolution of the sediment cores.</a:t>
            </a:r>
          </a:p>
        </p:txBody>
      </p:sp>
      <p:sp>
        <p:nvSpPr>
          <p:cNvPr id="296" name="圓角矩形 295"/>
          <p:cNvSpPr/>
          <p:nvPr/>
        </p:nvSpPr>
        <p:spPr>
          <a:xfrm>
            <a:off x="25603287" y="25521573"/>
            <a:ext cx="9850474" cy="5374911"/>
          </a:xfrm>
          <a:prstGeom prst="roundRect">
            <a:avLst/>
          </a:prstGeom>
          <a:solidFill>
            <a:srgbClr val="556A8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ndara" panose="020E0502030303020204" pitchFamily="34" charset="0"/>
            </a:endParaRPr>
          </a:p>
        </p:txBody>
      </p:sp>
      <p:sp>
        <p:nvSpPr>
          <p:cNvPr id="297" name="矩形 296"/>
          <p:cNvSpPr/>
          <p:nvPr/>
        </p:nvSpPr>
        <p:spPr>
          <a:xfrm>
            <a:off x="25392205" y="24052602"/>
            <a:ext cx="24682123" cy="80669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ndara" panose="020E0502030303020204" pitchFamily="34" charset="0"/>
            </a:endParaRPr>
          </a:p>
        </p:txBody>
      </p:sp>
      <p:sp>
        <p:nvSpPr>
          <p:cNvPr id="298" name="文字方塊 297"/>
          <p:cNvSpPr txBox="1"/>
          <p:nvPr/>
        </p:nvSpPr>
        <p:spPr>
          <a:xfrm>
            <a:off x="25400777" y="24062391"/>
            <a:ext cx="9115200" cy="923330"/>
          </a:xfrm>
          <a:prstGeom prst="rect">
            <a:avLst/>
          </a:prstGeom>
          <a:solidFill>
            <a:srgbClr val="FFCC00"/>
          </a:solidFill>
        </p:spPr>
        <p:txBody>
          <a:bodyPr wrap="square" rtlCol="0">
            <a:spAutoFit/>
          </a:bodyPr>
          <a:lstStyle/>
          <a:p>
            <a:pPr>
              <a:spcBef>
                <a:spcPts val="3000"/>
              </a:spcBef>
              <a:spcAft>
                <a:spcPts val="3000"/>
              </a:spcAft>
            </a:pPr>
            <a:r>
              <a:rPr lang="en-US" altLang="zh-TW" sz="5400" b="1" dirty="0">
                <a:latin typeface="Candara" panose="020E0502030303020204" pitchFamily="34" charset="0"/>
                <a:cs typeface="Times New Roman" panose="02020603050405020304" pitchFamily="18" charset="0"/>
              </a:rPr>
              <a:t>5. Conclusions</a:t>
            </a:r>
          </a:p>
        </p:txBody>
      </p:sp>
      <p:sp>
        <p:nvSpPr>
          <p:cNvPr id="299" name="文字方塊 298"/>
          <p:cNvSpPr txBox="1"/>
          <p:nvPr/>
        </p:nvSpPr>
        <p:spPr>
          <a:xfrm>
            <a:off x="25717160" y="25206935"/>
            <a:ext cx="23906642" cy="8094524"/>
          </a:xfrm>
          <a:prstGeom prst="rect">
            <a:avLst/>
          </a:prstGeom>
          <a:noFill/>
        </p:spPr>
        <p:txBody>
          <a:bodyPr wrap="square" rtlCol="0">
            <a:spAutoFit/>
          </a:bodyPr>
          <a:lstStyle/>
          <a:p>
            <a:pPr algn="just"/>
            <a:r>
              <a:rPr lang="en-US" altLang="zh-TW" sz="4000" b="1" dirty="0" smtClean="0">
                <a:latin typeface="Candara" panose="020E0502030303020204" pitchFamily="34" charset="0"/>
                <a:cs typeface="Times New Roman" panose="02020603050405020304" pitchFamily="18" charset="0"/>
              </a:rPr>
              <a:t>Given the relatively small size of the pond and paleo wetland areas, our research produced inconsistent results across three different core sites, suggesting some paradoxes within our study. </a:t>
            </a:r>
          </a:p>
          <a:p>
            <a:pPr algn="just"/>
            <a:endParaRPr lang="en-US" altLang="zh-TW" sz="4000" dirty="0" smtClean="0">
              <a:latin typeface="Candara" panose="020E0502030303020204" pitchFamily="34" charset="0"/>
              <a:cs typeface="Times New Roman" panose="02020603050405020304" pitchFamily="18" charset="0"/>
            </a:endParaRPr>
          </a:p>
          <a:p>
            <a:pPr marL="514350" indent="-514350" algn="just">
              <a:buAutoNum type="arabicPeriod"/>
            </a:pPr>
            <a:r>
              <a:rPr lang="en-US" altLang="zh-TW" sz="4000" dirty="0" smtClean="0">
                <a:latin typeface="Candara" panose="020E0502030303020204" pitchFamily="34" charset="0"/>
                <a:cs typeface="Times New Roman" panose="02020603050405020304" pitchFamily="18" charset="0"/>
              </a:rPr>
              <a:t>In this study, P3 exhibited a sedimentation rate that was ten times greater than the other two sites. This disparity may be attributed to the fact that P3 was located within the pond and had a larger sediment influx due to its proximity to the inflow, in contrast to the other sites.</a:t>
            </a:r>
          </a:p>
          <a:p>
            <a:pPr marL="514350" indent="-514350" algn="just">
              <a:buAutoNum type="arabicPeriod"/>
            </a:pPr>
            <a:endParaRPr lang="en-US" altLang="zh-TW" sz="4000" dirty="0" smtClean="0">
              <a:latin typeface="Candara" panose="020E0502030303020204" pitchFamily="34" charset="0"/>
              <a:cs typeface="Times New Roman" panose="02020603050405020304" pitchFamily="18" charset="0"/>
            </a:endParaRPr>
          </a:p>
          <a:p>
            <a:pPr marL="514350" indent="-514350" algn="just">
              <a:buAutoNum type="arabicPeriod"/>
            </a:pPr>
            <a:r>
              <a:rPr lang="en-US" altLang="zh-TW" sz="4000" dirty="0" smtClean="0">
                <a:latin typeface="Candara" panose="020E0502030303020204" pitchFamily="34" charset="0"/>
                <a:cs typeface="Times New Roman" panose="02020603050405020304" pitchFamily="18" charset="0"/>
              </a:rPr>
              <a:t>The sedimentation rate in our three cores showed a stable condition, which means it might not be influenced by climate change. Combining the result of core descriptions and the age-depth model, we find no prominent layer influenced by the extreme climate. Our study finds that the catchment size is too tiny, so it is not sensitive to climate change. </a:t>
            </a:r>
          </a:p>
          <a:p>
            <a:pPr marL="514350" indent="-514350" algn="just">
              <a:buAutoNum type="arabicPeriod"/>
            </a:pPr>
            <a:endParaRPr lang="en-US" altLang="zh-TW" sz="4000" dirty="0" smtClean="0">
              <a:latin typeface="Candara" panose="020E0502030303020204" pitchFamily="34" charset="0"/>
              <a:cs typeface="Times New Roman" panose="02020603050405020304" pitchFamily="18" charset="0"/>
            </a:endParaRPr>
          </a:p>
          <a:p>
            <a:pPr marL="514350" indent="-514350" algn="just">
              <a:buAutoNum type="arabicPeriod"/>
            </a:pPr>
            <a:endParaRPr lang="en-US" altLang="zh-TW" sz="4000" dirty="0" smtClean="0">
              <a:latin typeface="Candara" panose="020E0502030303020204" pitchFamily="34" charset="0"/>
              <a:cs typeface="Times New Roman" panose="02020603050405020304" pitchFamily="18" charset="0"/>
            </a:endParaRPr>
          </a:p>
        </p:txBody>
      </p:sp>
      <p:pic>
        <p:nvPicPr>
          <p:cNvPr id="138" name="圖片 13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62654" y="13714289"/>
            <a:ext cx="3870262" cy="5873019"/>
          </a:xfrm>
          <a:prstGeom prst="rect">
            <a:avLst/>
          </a:prstGeom>
        </p:spPr>
      </p:pic>
      <p:sp>
        <p:nvSpPr>
          <p:cNvPr id="16" name="矩形 15"/>
          <p:cNvSpPr/>
          <p:nvPr/>
        </p:nvSpPr>
        <p:spPr>
          <a:xfrm>
            <a:off x="15857472" y="23469998"/>
            <a:ext cx="8580188" cy="8402300"/>
          </a:xfrm>
          <a:prstGeom prst="rect">
            <a:avLst/>
          </a:prstGeom>
        </p:spPr>
        <p:txBody>
          <a:bodyPr wrap="square">
            <a:spAutoFit/>
          </a:bodyPr>
          <a:lstStyle/>
          <a:p>
            <a:r>
              <a:rPr lang="en-US" altLang="zh-TW" sz="3600" dirty="0">
                <a:latin typeface="Candara" panose="020E0502030303020204" pitchFamily="34" charset="0"/>
              </a:rPr>
              <a:t>Radiocarbon dating of lake sediment is a frequently employed technique to date organic material contained within sediment layers of lakes. Quantifying the level of </a:t>
            </a:r>
            <a:r>
              <a:rPr lang="en-US" altLang="zh-TW" sz="3600" baseline="30000" dirty="0" smtClean="0">
                <a:latin typeface="Candara" panose="020E0502030303020204" pitchFamily="34" charset="0"/>
              </a:rPr>
              <a:t>14</a:t>
            </a:r>
            <a:r>
              <a:rPr lang="en-US" altLang="zh-TW" sz="3600" dirty="0" smtClean="0">
                <a:latin typeface="Candara" panose="020E0502030303020204" pitchFamily="34" charset="0"/>
              </a:rPr>
              <a:t>C </a:t>
            </a:r>
            <a:r>
              <a:rPr lang="en-US" altLang="zh-TW" sz="3600" dirty="0">
                <a:latin typeface="Candara" panose="020E0502030303020204" pitchFamily="34" charset="0"/>
              </a:rPr>
              <a:t>present in the organic material and comparing it to the regular </a:t>
            </a:r>
            <a:r>
              <a:rPr lang="en-US" altLang="zh-TW" sz="3600" baseline="30000" dirty="0" smtClean="0">
                <a:latin typeface="Candara" panose="020E0502030303020204" pitchFamily="34" charset="0"/>
              </a:rPr>
              <a:t>14</a:t>
            </a:r>
            <a:r>
              <a:rPr lang="en-US" altLang="zh-TW" sz="3600" dirty="0" smtClean="0">
                <a:latin typeface="Candara" panose="020E0502030303020204" pitchFamily="34" charset="0"/>
              </a:rPr>
              <a:t>C </a:t>
            </a:r>
            <a:r>
              <a:rPr lang="en-US" altLang="zh-TW" sz="3600" dirty="0">
                <a:latin typeface="Candara" panose="020E0502030303020204" pitchFamily="34" charset="0"/>
              </a:rPr>
              <a:t>decay rate makes it possible to deduce the material's age and reconstruct past environments. In this study, three cores will undergo radiocarbon dating to reconstruct the pond's age model. The NTUAMS lab developed the experimental design in this study, and the calibration program was facilitated by </a:t>
            </a:r>
            <a:r>
              <a:rPr lang="en-US" altLang="zh-TW" sz="3600" dirty="0" err="1" smtClean="0">
                <a:latin typeface="Candara" panose="020E0502030303020204" pitchFamily="34" charset="0"/>
              </a:rPr>
              <a:t>OxCal</a:t>
            </a:r>
            <a:r>
              <a:rPr lang="en-US" altLang="zh-TW" sz="3600" baseline="-25000" dirty="0" smtClean="0">
                <a:latin typeface="Candara" panose="020E0502030303020204" pitchFamily="34" charset="0"/>
              </a:rPr>
              <a:t> </a:t>
            </a:r>
            <a:r>
              <a:rPr lang="en-US" altLang="zh-TW" sz="3600" dirty="0" err="1" smtClean="0">
                <a:latin typeface="Candara" panose="020E0502030303020204" pitchFamily="34" charset="0"/>
              </a:rPr>
              <a:t>IntCal</a:t>
            </a:r>
            <a:r>
              <a:rPr lang="en-US" altLang="zh-TW" sz="3600" dirty="0" smtClean="0">
                <a:latin typeface="Candara" panose="020E0502030303020204" pitchFamily="34" charset="0"/>
              </a:rPr>
              <a:t> 20 </a:t>
            </a:r>
            <a:r>
              <a:rPr lang="en-US" altLang="zh-TW" sz="3600" dirty="0">
                <a:latin typeface="Candara" panose="020E0502030303020204" pitchFamily="34" charset="0"/>
              </a:rPr>
              <a:t>(Ramsey, C. B. (2009</a:t>
            </a:r>
            <a:r>
              <a:rPr lang="en-US" altLang="zh-TW" sz="3600" dirty="0" smtClean="0">
                <a:latin typeface="Candara" panose="020E0502030303020204" pitchFamily="34" charset="0"/>
              </a:rPr>
              <a:t>)).</a:t>
            </a:r>
            <a:endParaRPr lang="zh-TW" altLang="en-US" sz="3600" dirty="0">
              <a:latin typeface="Candara" panose="020E0502030303020204" pitchFamily="34" charset="0"/>
            </a:endParaRPr>
          </a:p>
        </p:txBody>
      </p:sp>
      <p:pic>
        <p:nvPicPr>
          <p:cNvPr id="18" name="圖片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4088" y="1486530"/>
            <a:ext cx="5397451" cy="1795433"/>
          </a:xfrm>
          <a:prstGeom prst="rect">
            <a:avLst/>
          </a:prstGeom>
        </p:spPr>
      </p:pic>
      <p:grpSp>
        <p:nvGrpSpPr>
          <p:cNvPr id="163" name="群組 162"/>
          <p:cNvGrpSpPr/>
          <p:nvPr/>
        </p:nvGrpSpPr>
        <p:grpSpPr>
          <a:xfrm>
            <a:off x="12954368" y="13826048"/>
            <a:ext cx="2305110" cy="5714482"/>
            <a:chOff x="2806497" y="8993656"/>
            <a:chExt cx="7234311" cy="17211129"/>
          </a:xfrm>
        </p:grpSpPr>
        <p:sp>
          <p:nvSpPr>
            <p:cNvPr id="164" name="Google Shape;120;p1"/>
            <p:cNvSpPr/>
            <p:nvPr/>
          </p:nvSpPr>
          <p:spPr>
            <a:xfrm flipH="1" flipV="1">
              <a:off x="2806497" y="16307224"/>
              <a:ext cx="958345" cy="1103591"/>
            </a:xfrm>
            <a:prstGeom prst="rect">
              <a:avLst/>
            </a:prstGeom>
            <a:solidFill>
              <a:srgbClr val="CD505B">
                <a:alpha val="50196"/>
              </a:srgbClr>
            </a:solidFill>
            <a:ln>
              <a:solidFill>
                <a:schemeClr val="tx1"/>
              </a:solidFill>
            </a:ln>
          </p:spPr>
          <p:txBody>
            <a:bodyPr spcFirstLastPara="1" wrap="square" lIns="91425" tIns="91425" rIns="91425" bIns="91425" anchor="ctr" anchorCtr="0">
              <a:noAutofit/>
            </a:bodyPr>
            <a:lstStyle/>
            <a:p>
              <a:endParaRPr sz="2400">
                <a:latin typeface="Candara" panose="020E0502030303020204" pitchFamily="34" charset="0"/>
                <a:cs typeface="Times New Roman" panose="02020603050405020304" pitchFamily="18" charset="0"/>
              </a:endParaRPr>
            </a:p>
          </p:txBody>
        </p:sp>
        <p:cxnSp>
          <p:nvCxnSpPr>
            <p:cNvPr id="165" name="Google Shape;123;p1"/>
            <p:cNvCxnSpPr/>
            <p:nvPr/>
          </p:nvCxnSpPr>
          <p:spPr>
            <a:xfrm flipV="1">
              <a:off x="3764845" y="8993656"/>
              <a:ext cx="6275963" cy="7445724"/>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6" name="Google Shape;124;p1"/>
            <p:cNvCxnSpPr/>
            <p:nvPr/>
          </p:nvCxnSpPr>
          <p:spPr>
            <a:xfrm>
              <a:off x="3764845" y="17410815"/>
              <a:ext cx="6209433" cy="8793970"/>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67" name="文字方塊 166"/>
          <p:cNvSpPr txBox="1"/>
          <p:nvPr/>
        </p:nvSpPr>
        <p:spPr>
          <a:xfrm>
            <a:off x="11667493" y="19668181"/>
            <a:ext cx="2655150" cy="461665"/>
          </a:xfrm>
          <a:prstGeom prst="rect">
            <a:avLst/>
          </a:prstGeom>
          <a:noFill/>
        </p:spPr>
        <p:txBody>
          <a:bodyPr wrap="square" rtlCol="0">
            <a:spAutoFit/>
          </a:bodyPr>
          <a:lstStyle/>
          <a:p>
            <a:pPr algn="ctr"/>
            <a:r>
              <a:rPr lang="en-US" altLang="zh-TW" sz="2400" dirty="0">
                <a:latin typeface="Candara" panose="020E0502030303020204" pitchFamily="34" charset="0"/>
                <a:cs typeface="Times New Roman" panose="02020603050405020304" pitchFamily="18" charset="0"/>
              </a:rPr>
              <a:t>Region of East Asia</a:t>
            </a:r>
            <a:endParaRPr lang="zh-TW" altLang="en-US" sz="2400" dirty="0">
              <a:latin typeface="Candara" panose="020E0502030303020204" pitchFamily="34" charset="0"/>
              <a:cs typeface="Times New Roman" panose="02020603050405020304" pitchFamily="18" charset="0"/>
            </a:endParaRPr>
          </a:p>
        </p:txBody>
      </p:sp>
      <p:sp>
        <p:nvSpPr>
          <p:cNvPr id="168" name="文字方塊 167"/>
          <p:cNvSpPr txBox="1"/>
          <p:nvPr/>
        </p:nvSpPr>
        <p:spPr>
          <a:xfrm>
            <a:off x="16262724" y="19634667"/>
            <a:ext cx="1742196" cy="461665"/>
          </a:xfrm>
          <a:prstGeom prst="rect">
            <a:avLst/>
          </a:prstGeom>
          <a:noFill/>
        </p:spPr>
        <p:txBody>
          <a:bodyPr wrap="square" rtlCol="0">
            <a:spAutoFit/>
          </a:bodyPr>
          <a:lstStyle/>
          <a:p>
            <a:pPr algn="ctr"/>
            <a:r>
              <a:rPr lang="en-US" altLang="zh-TW" sz="2400" dirty="0">
                <a:latin typeface="Candara" panose="020E0502030303020204" pitchFamily="34" charset="0"/>
                <a:cs typeface="Times New Roman" panose="02020603050405020304" pitchFamily="18" charset="0"/>
              </a:rPr>
              <a:t>Taiwan map</a:t>
            </a:r>
            <a:endParaRPr lang="zh-TW" altLang="en-US" sz="2400" dirty="0">
              <a:latin typeface="Candara" panose="020E0502030303020204" pitchFamily="34" charset="0"/>
              <a:cs typeface="Times New Roman" panose="02020603050405020304" pitchFamily="18" charset="0"/>
            </a:endParaRPr>
          </a:p>
        </p:txBody>
      </p:sp>
      <p:grpSp>
        <p:nvGrpSpPr>
          <p:cNvPr id="28" name="群組 27"/>
          <p:cNvGrpSpPr/>
          <p:nvPr/>
        </p:nvGrpSpPr>
        <p:grpSpPr>
          <a:xfrm rot="5400000">
            <a:off x="-904314" y="25205981"/>
            <a:ext cx="8470102" cy="4974501"/>
            <a:chOff x="4351770" y="28042674"/>
            <a:chExt cx="8547034" cy="3991837"/>
          </a:xfrm>
        </p:grpSpPr>
        <p:pic>
          <p:nvPicPr>
            <p:cNvPr id="142" name="圖片 1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6947048" y="26127163"/>
              <a:ext cx="3312070" cy="8502625"/>
            </a:xfrm>
            <a:prstGeom prst="rect">
              <a:avLst/>
            </a:prstGeom>
          </p:spPr>
        </p:pic>
        <p:sp>
          <p:nvSpPr>
            <p:cNvPr id="169" name="文字方塊 168"/>
            <p:cNvSpPr txBox="1"/>
            <p:nvPr/>
          </p:nvSpPr>
          <p:spPr>
            <a:xfrm rot="16200000">
              <a:off x="11988968" y="28551488"/>
              <a:ext cx="1418649" cy="401022"/>
            </a:xfrm>
            <a:prstGeom prst="rect">
              <a:avLst/>
            </a:prstGeom>
            <a:noFill/>
          </p:spPr>
          <p:txBody>
            <a:bodyPr wrap="square" rtlCol="0">
              <a:spAutoFit/>
            </a:bodyPr>
            <a:lstStyle/>
            <a:p>
              <a:r>
                <a:rPr lang="en-US" altLang="zh-TW" sz="2000" dirty="0">
                  <a:latin typeface="Candara" panose="020E0502030303020204" pitchFamily="34" charset="0"/>
                  <a:ea typeface="Adobe 繁黑體 Std B" panose="020B0700000000000000" pitchFamily="34" charset="-120"/>
                  <a:cs typeface="Times New Roman" panose="02020603050405020304" pitchFamily="18" charset="0"/>
                </a:rPr>
                <a:t>(Scoot., </a:t>
              </a:r>
              <a:r>
                <a:rPr lang="en-US" altLang="zh-TW" sz="2000" dirty="0" smtClean="0">
                  <a:latin typeface="Candara" panose="020E0502030303020204" pitchFamily="34" charset="0"/>
                  <a:ea typeface="Adobe 繁黑體 Std B" panose="020B0700000000000000" pitchFamily="34" charset="-120"/>
                  <a:cs typeface="Times New Roman" panose="02020603050405020304" pitchFamily="18" charset="0"/>
                </a:rPr>
                <a:t>2003)</a:t>
              </a:r>
              <a:endParaRPr lang="zh-TW" altLang="en-US" sz="2000" dirty="0">
                <a:latin typeface="Candara" panose="020E0502030303020204" pitchFamily="34" charset="0"/>
                <a:ea typeface="Adobe 繁黑體 Std B" panose="020B0700000000000000" pitchFamily="34" charset="-120"/>
                <a:cs typeface="Times New Roman" panose="02020603050405020304" pitchFamily="18" charset="0"/>
              </a:endParaRPr>
            </a:p>
          </p:txBody>
        </p:sp>
      </p:grpSp>
      <p:grpSp>
        <p:nvGrpSpPr>
          <p:cNvPr id="350" name="群組 349"/>
          <p:cNvGrpSpPr/>
          <p:nvPr/>
        </p:nvGrpSpPr>
        <p:grpSpPr>
          <a:xfrm>
            <a:off x="34650515" y="4775073"/>
            <a:ext cx="4999904" cy="9013608"/>
            <a:chOff x="2946345" y="657647"/>
            <a:chExt cx="3132736" cy="5499220"/>
          </a:xfrm>
        </p:grpSpPr>
        <p:pic>
          <p:nvPicPr>
            <p:cNvPr id="351" name="圖片 35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80982" y="657647"/>
              <a:ext cx="2998099" cy="5499220"/>
            </a:xfrm>
            <a:prstGeom prst="rect">
              <a:avLst/>
            </a:prstGeom>
          </p:spPr>
        </p:pic>
        <p:sp>
          <p:nvSpPr>
            <p:cNvPr id="352" name="文字方塊 351"/>
            <p:cNvSpPr txBox="1"/>
            <p:nvPr/>
          </p:nvSpPr>
          <p:spPr>
            <a:xfrm>
              <a:off x="3478734" y="5785883"/>
              <a:ext cx="2597548" cy="367305"/>
            </a:xfrm>
            <a:prstGeom prst="rect">
              <a:avLst/>
            </a:prstGeom>
            <a:solidFill>
              <a:schemeClr val="bg1"/>
            </a:solidFill>
          </p:spPr>
          <p:txBody>
            <a:bodyPr wrap="square" rtlCol="0">
              <a:spAutoFit/>
            </a:bodyPr>
            <a:lstStyle/>
            <a:p>
              <a:endParaRPr lang="zh-TW" altLang="en-US"/>
            </a:p>
          </p:txBody>
        </p:sp>
        <p:grpSp>
          <p:nvGrpSpPr>
            <p:cNvPr id="353" name="群組 352"/>
            <p:cNvGrpSpPr/>
            <p:nvPr/>
          </p:nvGrpSpPr>
          <p:grpSpPr>
            <a:xfrm>
              <a:off x="3612159" y="5730774"/>
              <a:ext cx="2361701" cy="288337"/>
              <a:chOff x="4321432" y="6409157"/>
              <a:chExt cx="2361701" cy="288337"/>
            </a:xfrm>
          </p:grpSpPr>
          <p:sp>
            <p:nvSpPr>
              <p:cNvPr id="360" name="文字方塊 359"/>
              <p:cNvSpPr txBox="1"/>
              <p:nvPr/>
            </p:nvSpPr>
            <p:spPr>
              <a:xfrm>
                <a:off x="6033393" y="6409157"/>
                <a:ext cx="649740" cy="281662"/>
              </a:xfrm>
              <a:prstGeom prst="rect">
                <a:avLst/>
              </a:prstGeom>
              <a:noFill/>
            </p:spPr>
            <p:txBody>
              <a:bodyPr wrap="square" rtlCol="0">
                <a:spAutoFit/>
              </a:bodyPr>
              <a:lstStyle/>
              <a:p>
                <a:pPr algn="ctr"/>
                <a:r>
                  <a:rPr lang="en-US" altLang="zh-TW" sz="2400" dirty="0" smtClean="0">
                    <a:latin typeface="Candara" panose="020E0502030303020204" pitchFamily="34" charset="0"/>
                  </a:rPr>
                  <a:t>200</a:t>
                </a:r>
                <a:endParaRPr lang="zh-TW" altLang="en-US" sz="1600" dirty="0">
                  <a:latin typeface="Candara" panose="020E0502030303020204" pitchFamily="34" charset="0"/>
                </a:endParaRPr>
              </a:p>
            </p:txBody>
          </p:sp>
          <p:sp>
            <p:nvSpPr>
              <p:cNvPr id="361" name="文字方塊 360"/>
              <p:cNvSpPr txBox="1"/>
              <p:nvPr/>
            </p:nvSpPr>
            <p:spPr>
              <a:xfrm>
                <a:off x="5446062" y="6415831"/>
                <a:ext cx="649740" cy="281663"/>
              </a:xfrm>
              <a:prstGeom prst="rect">
                <a:avLst/>
              </a:prstGeom>
              <a:noFill/>
            </p:spPr>
            <p:txBody>
              <a:bodyPr wrap="square" rtlCol="0">
                <a:spAutoFit/>
              </a:bodyPr>
              <a:lstStyle/>
              <a:p>
                <a:pPr algn="ctr"/>
                <a:r>
                  <a:rPr lang="en-US" altLang="zh-TW" sz="2400" dirty="0" smtClean="0">
                    <a:latin typeface="Candara" panose="020E0502030303020204" pitchFamily="34" charset="0"/>
                  </a:rPr>
                  <a:t>600</a:t>
                </a:r>
                <a:endParaRPr lang="zh-TW" altLang="en-US" sz="1600" dirty="0">
                  <a:latin typeface="Candara" panose="020E0502030303020204" pitchFamily="34" charset="0"/>
                </a:endParaRPr>
              </a:p>
            </p:txBody>
          </p:sp>
          <p:sp>
            <p:nvSpPr>
              <p:cNvPr id="362" name="文字方塊 361"/>
              <p:cNvSpPr txBox="1"/>
              <p:nvPr/>
            </p:nvSpPr>
            <p:spPr>
              <a:xfrm>
                <a:off x="4849026" y="6415830"/>
                <a:ext cx="692927" cy="281663"/>
              </a:xfrm>
              <a:prstGeom prst="rect">
                <a:avLst/>
              </a:prstGeom>
              <a:noFill/>
            </p:spPr>
            <p:txBody>
              <a:bodyPr wrap="square" rtlCol="0">
                <a:spAutoFit/>
              </a:bodyPr>
              <a:lstStyle/>
              <a:p>
                <a:pPr algn="ctr"/>
                <a:r>
                  <a:rPr lang="en-US" altLang="zh-TW" sz="2400" dirty="0" smtClean="0">
                    <a:latin typeface="Candara" panose="020E0502030303020204" pitchFamily="34" charset="0"/>
                  </a:rPr>
                  <a:t>1000</a:t>
                </a:r>
                <a:endParaRPr lang="zh-TW" altLang="en-US" sz="1600" dirty="0">
                  <a:latin typeface="Candara" panose="020E0502030303020204" pitchFamily="34" charset="0"/>
                </a:endParaRPr>
              </a:p>
            </p:txBody>
          </p:sp>
          <p:sp>
            <p:nvSpPr>
              <p:cNvPr id="363" name="文字方塊 362"/>
              <p:cNvSpPr txBox="1"/>
              <p:nvPr/>
            </p:nvSpPr>
            <p:spPr>
              <a:xfrm>
                <a:off x="4321432" y="6415830"/>
                <a:ext cx="692927" cy="281663"/>
              </a:xfrm>
              <a:prstGeom prst="rect">
                <a:avLst/>
              </a:prstGeom>
              <a:noFill/>
            </p:spPr>
            <p:txBody>
              <a:bodyPr wrap="square" rtlCol="0">
                <a:spAutoFit/>
              </a:bodyPr>
              <a:lstStyle/>
              <a:p>
                <a:pPr algn="ctr"/>
                <a:r>
                  <a:rPr lang="en-US" altLang="zh-TW" sz="2400" dirty="0" smtClean="0">
                    <a:latin typeface="Candara" panose="020E0502030303020204" pitchFamily="34" charset="0"/>
                  </a:rPr>
                  <a:t>1400</a:t>
                </a:r>
                <a:endParaRPr lang="zh-TW" altLang="en-US" sz="1600" dirty="0">
                  <a:latin typeface="Candara" panose="020E0502030303020204" pitchFamily="34" charset="0"/>
                </a:endParaRPr>
              </a:p>
            </p:txBody>
          </p:sp>
        </p:grpSp>
        <p:sp>
          <p:nvSpPr>
            <p:cNvPr id="355" name="文字方塊 354"/>
            <p:cNvSpPr txBox="1"/>
            <p:nvPr/>
          </p:nvSpPr>
          <p:spPr>
            <a:xfrm rot="5400000">
              <a:off x="990387" y="3146313"/>
              <a:ext cx="4609388" cy="367305"/>
            </a:xfrm>
            <a:prstGeom prst="rect">
              <a:avLst/>
            </a:prstGeom>
            <a:solidFill>
              <a:schemeClr val="bg1"/>
            </a:solidFill>
          </p:spPr>
          <p:txBody>
            <a:bodyPr wrap="square" rtlCol="0">
              <a:spAutoFit/>
            </a:bodyPr>
            <a:lstStyle/>
            <a:p>
              <a:endParaRPr lang="zh-TW" altLang="en-US"/>
            </a:p>
          </p:txBody>
        </p:sp>
        <p:sp>
          <p:nvSpPr>
            <p:cNvPr id="356" name="文字方塊 355"/>
            <p:cNvSpPr txBox="1"/>
            <p:nvPr/>
          </p:nvSpPr>
          <p:spPr>
            <a:xfrm>
              <a:off x="2950471" y="1412024"/>
              <a:ext cx="649740" cy="281663"/>
            </a:xfrm>
            <a:prstGeom prst="rect">
              <a:avLst/>
            </a:prstGeom>
            <a:noFill/>
          </p:spPr>
          <p:txBody>
            <a:bodyPr wrap="square" rtlCol="0">
              <a:spAutoFit/>
            </a:bodyPr>
            <a:lstStyle/>
            <a:p>
              <a:pPr algn="ctr"/>
              <a:r>
                <a:rPr lang="en-US" altLang="zh-TW" sz="2400" dirty="0">
                  <a:latin typeface="Candara" panose="020E0502030303020204" pitchFamily="34" charset="0"/>
                </a:rPr>
                <a:t>1</a:t>
              </a:r>
              <a:r>
                <a:rPr lang="en-US" altLang="zh-TW" sz="2400" dirty="0" smtClean="0">
                  <a:latin typeface="Candara" panose="020E0502030303020204" pitchFamily="34" charset="0"/>
                </a:rPr>
                <a:t>00</a:t>
              </a:r>
              <a:endParaRPr lang="zh-TW" altLang="en-US" sz="1600" dirty="0">
                <a:latin typeface="Candara" panose="020E0502030303020204" pitchFamily="34" charset="0"/>
              </a:endParaRPr>
            </a:p>
          </p:txBody>
        </p:sp>
        <p:sp>
          <p:nvSpPr>
            <p:cNvPr id="357" name="文字方塊 356"/>
            <p:cNvSpPr txBox="1"/>
            <p:nvPr/>
          </p:nvSpPr>
          <p:spPr>
            <a:xfrm>
              <a:off x="2962419" y="2591406"/>
              <a:ext cx="649740" cy="281663"/>
            </a:xfrm>
            <a:prstGeom prst="rect">
              <a:avLst/>
            </a:prstGeom>
            <a:noFill/>
          </p:spPr>
          <p:txBody>
            <a:bodyPr wrap="square" rtlCol="0">
              <a:spAutoFit/>
            </a:bodyPr>
            <a:lstStyle/>
            <a:p>
              <a:pPr algn="ctr"/>
              <a:r>
                <a:rPr lang="en-US" altLang="zh-TW" sz="2400" dirty="0" smtClean="0">
                  <a:latin typeface="Candara" panose="020E0502030303020204" pitchFamily="34" charset="0"/>
                </a:rPr>
                <a:t>1</a:t>
              </a:r>
              <a:r>
                <a:rPr lang="en-US" altLang="zh-TW" sz="2400" dirty="0">
                  <a:latin typeface="Candara" panose="020E0502030303020204" pitchFamily="34" charset="0"/>
                </a:rPr>
                <a:t>5</a:t>
              </a:r>
              <a:r>
                <a:rPr lang="en-US" altLang="zh-TW" sz="2400" dirty="0" smtClean="0">
                  <a:latin typeface="Candara" panose="020E0502030303020204" pitchFamily="34" charset="0"/>
                </a:rPr>
                <a:t>0</a:t>
              </a:r>
              <a:endParaRPr lang="zh-TW" altLang="en-US" sz="1600" dirty="0">
                <a:latin typeface="Candara" panose="020E0502030303020204" pitchFamily="34" charset="0"/>
              </a:endParaRPr>
            </a:p>
          </p:txBody>
        </p:sp>
        <p:sp>
          <p:nvSpPr>
            <p:cNvPr id="358" name="文字方塊 357"/>
            <p:cNvSpPr txBox="1"/>
            <p:nvPr/>
          </p:nvSpPr>
          <p:spPr>
            <a:xfrm>
              <a:off x="2962419" y="3901033"/>
              <a:ext cx="649740" cy="281663"/>
            </a:xfrm>
            <a:prstGeom prst="rect">
              <a:avLst/>
            </a:prstGeom>
            <a:noFill/>
          </p:spPr>
          <p:txBody>
            <a:bodyPr wrap="square" rtlCol="0">
              <a:spAutoFit/>
            </a:bodyPr>
            <a:lstStyle/>
            <a:p>
              <a:pPr algn="ctr"/>
              <a:r>
                <a:rPr lang="en-US" altLang="zh-TW" sz="2400" dirty="0" smtClean="0">
                  <a:latin typeface="Candara" panose="020E0502030303020204" pitchFamily="34" charset="0"/>
                </a:rPr>
                <a:t>200</a:t>
              </a:r>
              <a:endParaRPr lang="zh-TW" altLang="en-US" sz="1600" dirty="0">
                <a:latin typeface="Candara" panose="020E0502030303020204" pitchFamily="34" charset="0"/>
              </a:endParaRPr>
            </a:p>
          </p:txBody>
        </p:sp>
        <p:sp>
          <p:nvSpPr>
            <p:cNvPr id="359" name="文字方塊 358"/>
            <p:cNvSpPr txBox="1"/>
            <p:nvPr/>
          </p:nvSpPr>
          <p:spPr>
            <a:xfrm>
              <a:off x="2946345" y="5171435"/>
              <a:ext cx="649740" cy="281663"/>
            </a:xfrm>
            <a:prstGeom prst="rect">
              <a:avLst/>
            </a:prstGeom>
            <a:noFill/>
          </p:spPr>
          <p:txBody>
            <a:bodyPr wrap="square" rtlCol="0">
              <a:spAutoFit/>
            </a:bodyPr>
            <a:lstStyle/>
            <a:p>
              <a:pPr algn="ctr"/>
              <a:r>
                <a:rPr lang="en-US" altLang="zh-TW" sz="2400" dirty="0" smtClean="0">
                  <a:latin typeface="Candara" panose="020E0502030303020204" pitchFamily="34" charset="0"/>
                </a:rPr>
                <a:t>250</a:t>
              </a:r>
              <a:endParaRPr lang="zh-TW" altLang="en-US" sz="1600" dirty="0">
                <a:latin typeface="Candara" panose="020E0502030303020204" pitchFamily="34" charset="0"/>
              </a:endParaRPr>
            </a:p>
          </p:txBody>
        </p:sp>
      </p:grpSp>
      <p:grpSp>
        <p:nvGrpSpPr>
          <p:cNvPr id="365" name="群組 364"/>
          <p:cNvGrpSpPr/>
          <p:nvPr/>
        </p:nvGrpSpPr>
        <p:grpSpPr>
          <a:xfrm>
            <a:off x="39694353" y="4840750"/>
            <a:ext cx="4983946" cy="8916738"/>
            <a:chOff x="922276" y="631800"/>
            <a:chExt cx="3102582" cy="5499220"/>
          </a:xfrm>
        </p:grpSpPr>
        <p:pic>
          <p:nvPicPr>
            <p:cNvPr id="366" name="圖片 3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8209" y="631800"/>
              <a:ext cx="2996649" cy="5499220"/>
            </a:xfrm>
            <a:prstGeom prst="rect">
              <a:avLst/>
            </a:prstGeom>
          </p:spPr>
        </p:pic>
        <p:sp>
          <p:nvSpPr>
            <p:cNvPr id="367" name="文字方塊 366"/>
            <p:cNvSpPr txBox="1"/>
            <p:nvPr/>
          </p:nvSpPr>
          <p:spPr>
            <a:xfrm>
              <a:off x="1425860" y="5763715"/>
              <a:ext cx="2597548" cy="367305"/>
            </a:xfrm>
            <a:prstGeom prst="rect">
              <a:avLst/>
            </a:prstGeom>
            <a:solidFill>
              <a:schemeClr val="bg1"/>
            </a:solidFill>
          </p:spPr>
          <p:txBody>
            <a:bodyPr wrap="square" rtlCol="0">
              <a:spAutoFit/>
            </a:bodyPr>
            <a:lstStyle/>
            <a:p>
              <a:endParaRPr lang="zh-TW" altLang="en-US"/>
            </a:p>
          </p:txBody>
        </p:sp>
        <p:sp>
          <p:nvSpPr>
            <p:cNvPr id="368" name="文字方塊 367"/>
            <p:cNvSpPr txBox="1"/>
            <p:nvPr/>
          </p:nvSpPr>
          <p:spPr>
            <a:xfrm>
              <a:off x="3319810" y="5715699"/>
              <a:ext cx="649740" cy="284723"/>
            </a:xfrm>
            <a:prstGeom prst="rect">
              <a:avLst/>
            </a:prstGeom>
            <a:noFill/>
          </p:spPr>
          <p:txBody>
            <a:bodyPr wrap="square" rtlCol="0">
              <a:spAutoFit/>
            </a:bodyPr>
            <a:lstStyle/>
            <a:p>
              <a:pPr algn="ctr"/>
              <a:r>
                <a:rPr lang="en-US" altLang="zh-TW" sz="2400" dirty="0" smtClean="0">
                  <a:latin typeface="Candara" panose="020E0502030303020204" pitchFamily="34" charset="0"/>
                </a:rPr>
                <a:t>2000</a:t>
              </a:r>
              <a:endParaRPr lang="zh-TW" altLang="en-US" sz="1600" dirty="0">
                <a:latin typeface="Candara" panose="020E0502030303020204" pitchFamily="34" charset="0"/>
              </a:endParaRPr>
            </a:p>
          </p:txBody>
        </p:sp>
        <p:sp>
          <p:nvSpPr>
            <p:cNvPr id="369" name="文字方塊 368"/>
            <p:cNvSpPr txBox="1"/>
            <p:nvPr/>
          </p:nvSpPr>
          <p:spPr>
            <a:xfrm>
              <a:off x="2765305" y="5724702"/>
              <a:ext cx="649740" cy="284723"/>
            </a:xfrm>
            <a:prstGeom prst="rect">
              <a:avLst/>
            </a:prstGeom>
            <a:noFill/>
          </p:spPr>
          <p:txBody>
            <a:bodyPr wrap="square" rtlCol="0">
              <a:spAutoFit/>
            </a:bodyPr>
            <a:lstStyle/>
            <a:p>
              <a:pPr algn="ctr"/>
              <a:r>
                <a:rPr lang="en-US" altLang="zh-TW" sz="2400" dirty="0">
                  <a:latin typeface="Candara" panose="020E0502030303020204" pitchFamily="34" charset="0"/>
                </a:rPr>
                <a:t>6</a:t>
              </a:r>
              <a:r>
                <a:rPr lang="en-US" altLang="zh-TW" sz="2400" dirty="0" smtClean="0">
                  <a:latin typeface="Candara" panose="020E0502030303020204" pitchFamily="34" charset="0"/>
                </a:rPr>
                <a:t>000</a:t>
              </a:r>
              <a:endParaRPr lang="zh-TW" altLang="en-US" sz="2000" dirty="0">
                <a:latin typeface="Candara" panose="020E0502030303020204" pitchFamily="34" charset="0"/>
              </a:endParaRPr>
            </a:p>
          </p:txBody>
        </p:sp>
        <p:sp>
          <p:nvSpPr>
            <p:cNvPr id="370" name="文字方塊 369"/>
            <p:cNvSpPr txBox="1"/>
            <p:nvPr/>
          </p:nvSpPr>
          <p:spPr>
            <a:xfrm>
              <a:off x="2114338" y="5718727"/>
              <a:ext cx="692927" cy="284723"/>
            </a:xfrm>
            <a:prstGeom prst="rect">
              <a:avLst/>
            </a:prstGeom>
            <a:noFill/>
          </p:spPr>
          <p:txBody>
            <a:bodyPr wrap="square" rtlCol="0">
              <a:spAutoFit/>
            </a:bodyPr>
            <a:lstStyle/>
            <a:p>
              <a:pPr algn="ctr"/>
              <a:r>
                <a:rPr lang="en-US" altLang="zh-TW" sz="2400" dirty="0" smtClean="0">
                  <a:latin typeface="Candara" panose="020E0502030303020204" pitchFamily="34" charset="0"/>
                </a:rPr>
                <a:t>10000</a:t>
              </a:r>
              <a:endParaRPr lang="zh-TW" altLang="en-US" sz="1600" dirty="0">
                <a:latin typeface="Candara" panose="020E0502030303020204" pitchFamily="34" charset="0"/>
              </a:endParaRPr>
            </a:p>
          </p:txBody>
        </p:sp>
        <p:sp>
          <p:nvSpPr>
            <p:cNvPr id="371" name="文字方塊 370"/>
            <p:cNvSpPr txBox="1"/>
            <p:nvPr/>
          </p:nvSpPr>
          <p:spPr>
            <a:xfrm>
              <a:off x="1502050" y="5724702"/>
              <a:ext cx="692927" cy="284723"/>
            </a:xfrm>
            <a:prstGeom prst="rect">
              <a:avLst/>
            </a:prstGeom>
            <a:noFill/>
          </p:spPr>
          <p:txBody>
            <a:bodyPr wrap="square" rtlCol="0">
              <a:spAutoFit/>
            </a:bodyPr>
            <a:lstStyle/>
            <a:p>
              <a:pPr algn="ctr"/>
              <a:r>
                <a:rPr lang="en-US" altLang="zh-TW" sz="2400" dirty="0" smtClean="0">
                  <a:latin typeface="Candara" panose="020E0502030303020204" pitchFamily="34" charset="0"/>
                </a:rPr>
                <a:t>14000</a:t>
              </a:r>
              <a:endParaRPr lang="zh-TW" altLang="en-US" sz="1600" dirty="0">
                <a:latin typeface="Candara" panose="020E0502030303020204" pitchFamily="34" charset="0"/>
              </a:endParaRPr>
            </a:p>
          </p:txBody>
        </p:sp>
        <p:sp>
          <p:nvSpPr>
            <p:cNvPr id="373" name="文字方塊 372"/>
            <p:cNvSpPr txBox="1"/>
            <p:nvPr/>
          </p:nvSpPr>
          <p:spPr>
            <a:xfrm rot="5400000">
              <a:off x="-1057547" y="2987343"/>
              <a:ext cx="4609388" cy="367305"/>
            </a:xfrm>
            <a:prstGeom prst="rect">
              <a:avLst/>
            </a:prstGeom>
            <a:solidFill>
              <a:schemeClr val="bg1"/>
            </a:solidFill>
          </p:spPr>
          <p:txBody>
            <a:bodyPr wrap="square" rtlCol="0">
              <a:spAutoFit/>
            </a:bodyPr>
            <a:lstStyle/>
            <a:p>
              <a:endParaRPr lang="zh-TW" altLang="en-US"/>
            </a:p>
          </p:txBody>
        </p:sp>
        <p:sp>
          <p:nvSpPr>
            <p:cNvPr id="374" name="文字方塊 373"/>
            <p:cNvSpPr txBox="1"/>
            <p:nvPr/>
          </p:nvSpPr>
          <p:spPr>
            <a:xfrm>
              <a:off x="935626" y="1278224"/>
              <a:ext cx="649740" cy="284723"/>
            </a:xfrm>
            <a:prstGeom prst="rect">
              <a:avLst/>
            </a:prstGeom>
            <a:noFill/>
          </p:spPr>
          <p:txBody>
            <a:bodyPr wrap="square" rtlCol="0">
              <a:spAutoFit/>
            </a:bodyPr>
            <a:lstStyle/>
            <a:p>
              <a:pPr algn="ctr"/>
              <a:r>
                <a:rPr lang="en-US" altLang="zh-TW" sz="2400" dirty="0">
                  <a:latin typeface="Candara" panose="020E0502030303020204" pitchFamily="34" charset="0"/>
                </a:rPr>
                <a:t>1</a:t>
              </a:r>
              <a:r>
                <a:rPr lang="en-US" altLang="zh-TW" sz="2400" dirty="0" smtClean="0">
                  <a:latin typeface="Candara" panose="020E0502030303020204" pitchFamily="34" charset="0"/>
                </a:rPr>
                <a:t>00</a:t>
              </a:r>
              <a:endParaRPr lang="zh-TW" altLang="en-US" sz="1600" dirty="0">
                <a:latin typeface="Candara" panose="020E0502030303020204" pitchFamily="34" charset="0"/>
              </a:endParaRPr>
            </a:p>
          </p:txBody>
        </p:sp>
        <p:sp>
          <p:nvSpPr>
            <p:cNvPr id="375" name="文字方塊 374"/>
            <p:cNvSpPr txBox="1"/>
            <p:nvPr/>
          </p:nvSpPr>
          <p:spPr>
            <a:xfrm>
              <a:off x="928563" y="2036958"/>
              <a:ext cx="649740" cy="284723"/>
            </a:xfrm>
            <a:prstGeom prst="rect">
              <a:avLst/>
            </a:prstGeom>
            <a:noFill/>
          </p:spPr>
          <p:txBody>
            <a:bodyPr wrap="square" rtlCol="0">
              <a:spAutoFit/>
            </a:bodyPr>
            <a:lstStyle/>
            <a:p>
              <a:pPr algn="ctr"/>
              <a:r>
                <a:rPr lang="en-US" altLang="zh-TW" sz="2400" dirty="0" smtClean="0">
                  <a:latin typeface="Candara" panose="020E0502030303020204" pitchFamily="34" charset="0"/>
                </a:rPr>
                <a:t>1</a:t>
              </a:r>
              <a:r>
                <a:rPr lang="en-US" altLang="zh-TW" sz="2400" dirty="0">
                  <a:latin typeface="Candara" panose="020E0502030303020204" pitchFamily="34" charset="0"/>
                </a:rPr>
                <a:t>5</a:t>
              </a:r>
              <a:r>
                <a:rPr lang="en-US" altLang="zh-TW" sz="2400" dirty="0" smtClean="0">
                  <a:latin typeface="Candara" panose="020E0502030303020204" pitchFamily="34" charset="0"/>
                </a:rPr>
                <a:t>0</a:t>
              </a:r>
              <a:endParaRPr lang="zh-TW" altLang="en-US" sz="1600" dirty="0">
                <a:latin typeface="Candara" panose="020E0502030303020204" pitchFamily="34" charset="0"/>
              </a:endParaRPr>
            </a:p>
          </p:txBody>
        </p:sp>
        <p:sp>
          <p:nvSpPr>
            <p:cNvPr id="376" name="文字方塊 375"/>
            <p:cNvSpPr txBox="1"/>
            <p:nvPr/>
          </p:nvSpPr>
          <p:spPr>
            <a:xfrm>
              <a:off x="922276" y="2783178"/>
              <a:ext cx="649740" cy="284723"/>
            </a:xfrm>
            <a:prstGeom prst="rect">
              <a:avLst/>
            </a:prstGeom>
            <a:noFill/>
          </p:spPr>
          <p:txBody>
            <a:bodyPr wrap="square" rtlCol="0">
              <a:spAutoFit/>
            </a:bodyPr>
            <a:lstStyle/>
            <a:p>
              <a:pPr algn="ctr"/>
              <a:r>
                <a:rPr lang="en-US" altLang="zh-TW" sz="2400" dirty="0" smtClean="0">
                  <a:latin typeface="Candara" panose="020E0502030303020204" pitchFamily="34" charset="0"/>
                </a:rPr>
                <a:t>200</a:t>
              </a:r>
              <a:endParaRPr lang="zh-TW" altLang="en-US" sz="1600" dirty="0">
                <a:latin typeface="Candara" panose="020E0502030303020204" pitchFamily="34" charset="0"/>
              </a:endParaRPr>
            </a:p>
          </p:txBody>
        </p:sp>
        <p:sp>
          <p:nvSpPr>
            <p:cNvPr id="377" name="文字方塊 376"/>
            <p:cNvSpPr txBox="1"/>
            <p:nvPr/>
          </p:nvSpPr>
          <p:spPr>
            <a:xfrm>
              <a:off x="926487" y="3525453"/>
              <a:ext cx="649740" cy="284723"/>
            </a:xfrm>
            <a:prstGeom prst="rect">
              <a:avLst/>
            </a:prstGeom>
            <a:noFill/>
          </p:spPr>
          <p:txBody>
            <a:bodyPr wrap="square" rtlCol="0">
              <a:spAutoFit/>
            </a:bodyPr>
            <a:lstStyle/>
            <a:p>
              <a:pPr algn="ctr"/>
              <a:r>
                <a:rPr lang="en-US" altLang="zh-TW" sz="2400" dirty="0">
                  <a:latin typeface="Candara" panose="020E0502030303020204" pitchFamily="34" charset="0"/>
                </a:rPr>
                <a:t>2</a:t>
              </a:r>
              <a:r>
                <a:rPr lang="en-US" altLang="zh-TW" sz="2400" dirty="0" smtClean="0">
                  <a:latin typeface="Candara" panose="020E0502030303020204" pitchFamily="34" charset="0"/>
                </a:rPr>
                <a:t>50</a:t>
              </a:r>
              <a:endParaRPr lang="zh-TW" altLang="en-US" sz="1600" dirty="0">
                <a:latin typeface="Candara" panose="020E0502030303020204" pitchFamily="34" charset="0"/>
              </a:endParaRPr>
            </a:p>
          </p:txBody>
        </p:sp>
        <p:sp>
          <p:nvSpPr>
            <p:cNvPr id="378" name="文字方塊 377"/>
            <p:cNvSpPr txBox="1"/>
            <p:nvPr/>
          </p:nvSpPr>
          <p:spPr>
            <a:xfrm>
              <a:off x="930563" y="4284873"/>
              <a:ext cx="649740" cy="284723"/>
            </a:xfrm>
            <a:prstGeom prst="rect">
              <a:avLst/>
            </a:prstGeom>
            <a:noFill/>
          </p:spPr>
          <p:txBody>
            <a:bodyPr wrap="square" rtlCol="0">
              <a:spAutoFit/>
            </a:bodyPr>
            <a:lstStyle/>
            <a:p>
              <a:pPr algn="ctr"/>
              <a:r>
                <a:rPr lang="en-US" altLang="zh-TW" sz="2400" dirty="0" smtClean="0">
                  <a:latin typeface="Candara" panose="020E0502030303020204" pitchFamily="34" charset="0"/>
                </a:rPr>
                <a:t>300</a:t>
              </a:r>
              <a:endParaRPr lang="zh-TW" altLang="en-US" sz="1600" dirty="0">
                <a:latin typeface="Candara" panose="020E0502030303020204" pitchFamily="34" charset="0"/>
              </a:endParaRPr>
            </a:p>
          </p:txBody>
        </p:sp>
        <p:sp>
          <p:nvSpPr>
            <p:cNvPr id="379" name="文字方塊 378"/>
            <p:cNvSpPr txBox="1"/>
            <p:nvPr/>
          </p:nvSpPr>
          <p:spPr>
            <a:xfrm>
              <a:off x="926487" y="5021962"/>
              <a:ext cx="649740" cy="284723"/>
            </a:xfrm>
            <a:prstGeom prst="rect">
              <a:avLst/>
            </a:prstGeom>
            <a:noFill/>
          </p:spPr>
          <p:txBody>
            <a:bodyPr wrap="square" rtlCol="0">
              <a:spAutoFit/>
            </a:bodyPr>
            <a:lstStyle/>
            <a:p>
              <a:pPr algn="ctr"/>
              <a:r>
                <a:rPr lang="en-US" altLang="zh-TW" sz="2400" dirty="0" smtClean="0">
                  <a:latin typeface="Candara" panose="020E0502030303020204" pitchFamily="34" charset="0"/>
                </a:rPr>
                <a:t>350</a:t>
              </a:r>
              <a:endParaRPr lang="zh-TW" altLang="en-US" sz="1600" dirty="0">
                <a:latin typeface="Candara" panose="020E0502030303020204" pitchFamily="34" charset="0"/>
              </a:endParaRPr>
            </a:p>
          </p:txBody>
        </p:sp>
      </p:grpSp>
      <p:grpSp>
        <p:nvGrpSpPr>
          <p:cNvPr id="381" name="群組 380"/>
          <p:cNvGrpSpPr/>
          <p:nvPr/>
        </p:nvGrpSpPr>
        <p:grpSpPr>
          <a:xfrm>
            <a:off x="44658759" y="4835662"/>
            <a:ext cx="5068505" cy="8916084"/>
            <a:chOff x="5864480" y="403123"/>
            <a:chExt cx="3036563" cy="5499220"/>
          </a:xfrm>
        </p:grpSpPr>
        <p:pic>
          <p:nvPicPr>
            <p:cNvPr id="382" name="圖片 38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05843" y="403123"/>
              <a:ext cx="2995200" cy="5499220"/>
            </a:xfrm>
            <a:prstGeom prst="rect">
              <a:avLst/>
            </a:prstGeom>
          </p:spPr>
        </p:pic>
        <p:sp>
          <p:nvSpPr>
            <p:cNvPr id="383" name="文字方塊 382"/>
            <p:cNvSpPr txBox="1"/>
            <p:nvPr/>
          </p:nvSpPr>
          <p:spPr>
            <a:xfrm>
              <a:off x="6272782" y="5498583"/>
              <a:ext cx="2597548" cy="367305"/>
            </a:xfrm>
            <a:prstGeom prst="rect">
              <a:avLst/>
            </a:prstGeom>
            <a:solidFill>
              <a:schemeClr val="bg1"/>
            </a:solidFill>
          </p:spPr>
          <p:txBody>
            <a:bodyPr wrap="square" rtlCol="0">
              <a:spAutoFit/>
            </a:bodyPr>
            <a:lstStyle/>
            <a:p>
              <a:endParaRPr lang="zh-TW" altLang="en-US"/>
            </a:p>
          </p:txBody>
        </p:sp>
        <p:grpSp>
          <p:nvGrpSpPr>
            <p:cNvPr id="384" name="群組 383"/>
            <p:cNvGrpSpPr/>
            <p:nvPr/>
          </p:nvGrpSpPr>
          <p:grpSpPr>
            <a:xfrm>
              <a:off x="6341961" y="5458704"/>
              <a:ext cx="2497098" cy="310187"/>
              <a:chOff x="4186782" y="6382062"/>
              <a:chExt cx="2497098" cy="310187"/>
            </a:xfrm>
          </p:grpSpPr>
          <p:sp>
            <p:nvSpPr>
              <p:cNvPr id="391" name="文字方塊 390"/>
              <p:cNvSpPr txBox="1"/>
              <p:nvPr/>
            </p:nvSpPr>
            <p:spPr>
              <a:xfrm>
                <a:off x="6034140" y="6382062"/>
                <a:ext cx="649740" cy="284743"/>
              </a:xfrm>
              <a:prstGeom prst="rect">
                <a:avLst/>
              </a:prstGeom>
              <a:noFill/>
            </p:spPr>
            <p:txBody>
              <a:bodyPr wrap="square" rtlCol="0">
                <a:spAutoFit/>
              </a:bodyPr>
              <a:lstStyle/>
              <a:p>
                <a:pPr algn="ctr"/>
                <a:r>
                  <a:rPr lang="en-US" altLang="zh-TW" sz="2400" dirty="0" smtClean="0">
                    <a:latin typeface="Candara" panose="020E0502030303020204" pitchFamily="34" charset="0"/>
                  </a:rPr>
                  <a:t>2000</a:t>
                </a:r>
                <a:endParaRPr lang="zh-TW" altLang="en-US" sz="1600" dirty="0">
                  <a:latin typeface="Candara" panose="020E0502030303020204" pitchFamily="34" charset="0"/>
                </a:endParaRPr>
              </a:p>
            </p:txBody>
          </p:sp>
          <p:sp>
            <p:nvSpPr>
              <p:cNvPr id="392" name="文字方塊 391"/>
              <p:cNvSpPr txBox="1"/>
              <p:nvPr/>
            </p:nvSpPr>
            <p:spPr>
              <a:xfrm>
                <a:off x="5446724" y="6398358"/>
                <a:ext cx="649740" cy="284744"/>
              </a:xfrm>
              <a:prstGeom prst="rect">
                <a:avLst/>
              </a:prstGeom>
              <a:noFill/>
            </p:spPr>
            <p:txBody>
              <a:bodyPr wrap="square" rtlCol="0">
                <a:spAutoFit/>
              </a:bodyPr>
              <a:lstStyle/>
              <a:p>
                <a:pPr algn="ctr"/>
                <a:r>
                  <a:rPr lang="en-US" altLang="zh-TW" sz="2400" dirty="0">
                    <a:latin typeface="Candara" panose="020E0502030303020204" pitchFamily="34" charset="0"/>
                  </a:rPr>
                  <a:t>6</a:t>
                </a:r>
                <a:r>
                  <a:rPr lang="en-US" altLang="zh-TW" sz="2400" dirty="0" smtClean="0">
                    <a:latin typeface="Candara" panose="020E0502030303020204" pitchFamily="34" charset="0"/>
                  </a:rPr>
                  <a:t>000</a:t>
                </a:r>
                <a:endParaRPr lang="zh-TW" altLang="en-US" sz="1600" dirty="0">
                  <a:latin typeface="Candara" panose="020E0502030303020204" pitchFamily="34" charset="0"/>
                </a:endParaRPr>
              </a:p>
            </p:txBody>
          </p:sp>
          <p:sp>
            <p:nvSpPr>
              <p:cNvPr id="393" name="文字方塊 392"/>
              <p:cNvSpPr txBox="1"/>
              <p:nvPr/>
            </p:nvSpPr>
            <p:spPr>
              <a:xfrm>
                <a:off x="4795159" y="6402017"/>
                <a:ext cx="692927" cy="284743"/>
              </a:xfrm>
              <a:prstGeom prst="rect">
                <a:avLst/>
              </a:prstGeom>
              <a:noFill/>
            </p:spPr>
            <p:txBody>
              <a:bodyPr wrap="square" rtlCol="0">
                <a:spAutoFit/>
              </a:bodyPr>
              <a:lstStyle/>
              <a:p>
                <a:pPr algn="ctr"/>
                <a:r>
                  <a:rPr lang="en-US" altLang="zh-TW" sz="2400" dirty="0" smtClean="0">
                    <a:latin typeface="Candara" panose="020E0502030303020204" pitchFamily="34" charset="0"/>
                  </a:rPr>
                  <a:t>10000</a:t>
                </a:r>
                <a:endParaRPr lang="zh-TW" altLang="en-US" sz="1600" dirty="0">
                  <a:latin typeface="Candara" panose="020E0502030303020204" pitchFamily="34" charset="0"/>
                </a:endParaRPr>
              </a:p>
            </p:txBody>
          </p:sp>
          <p:sp>
            <p:nvSpPr>
              <p:cNvPr id="394" name="文字方塊 393"/>
              <p:cNvSpPr txBox="1"/>
              <p:nvPr/>
            </p:nvSpPr>
            <p:spPr>
              <a:xfrm>
                <a:off x="4186782" y="6407506"/>
                <a:ext cx="692927" cy="284743"/>
              </a:xfrm>
              <a:prstGeom prst="rect">
                <a:avLst/>
              </a:prstGeom>
              <a:noFill/>
            </p:spPr>
            <p:txBody>
              <a:bodyPr wrap="square" rtlCol="0">
                <a:spAutoFit/>
              </a:bodyPr>
              <a:lstStyle/>
              <a:p>
                <a:pPr algn="ctr"/>
                <a:r>
                  <a:rPr lang="en-US" altLang="zh-TW" sz="2400" dirty="0" smtClean="0">
                    <a:latin typeface="Candara" panose="020E0502030303020204" pitchFamily="34" charset="0"/>
                  </a:rPr>
                  <a:t>14000</a:t>
                </a:r>
                <a:endParaRPr lang="zh-TW" altLang="en-US" sz="1600" dirty="0">
                  <a:latin typeface="Candara" panose="020E0502030303020204" pitchFamily="34" charset="0"/>
                </a:endParaRPr>
              </a:p>
            </p:txBody>
          </p:sp>
        </p:grpSp>
        <p:sp>
          <p:nvSpPr>
            <p:cNvPr id="385" name="文字方塊 384"/>
            <p:cNvSpPr txBox="1"/>
            <p:nvPr/>
          </p:nvSpPr>
          <p:spPr>
            <a:xfrm rot="5400000">
              <a:off x="3863145" y="2973782"/>
              <a:ext cx="4609388" cy="367305"/>
            </a:xfrm>
            <a:prstGeom prst="rect">
              <a:avLst/>
            </a:prstGeom>
            <a:solidFill>
              <a:schemeClr val="bg1"/>
            </a:solidFill>
          </p:spPr>
          <p:txBody>
            <a:bodyPr wrap="square" rtlCol="0">
              <a:spAutoFit/>
            </a:bodyPr>
            <a:lstStyle/>
            <a:p>
              <a:endParaRPr lang="zh-TW" altLang="en-US"/>
            </a:p>
          </p:txBody>
        </p:sp>
        <p:sp>
          <p:nvSpPr>
            <p:cNvPr id="386" name="文字方塊 385"/>
            <p:cNvSpPr txBox="1"/>
            <p:nvPr/>
          </p:nvSpPr>
          <p:spPr>
            <a:xfrm>
              <a:off x="5864480" y="1420517"/>
              <a:ext cx="649740" cy="284744"/>
            </a:xfrm>
            <a:prstGeom prst="rect">
              <a:avLst/>
            </a:prstGeom>
            <a:noFill/>
          </p:spPr>
          <p:txBody>
            <a:bodyPr wrap="square" rtlCol="0">
              <a:spAutoFit/>
            </a:bodyPr>
            <a:lstStyle/>
            <a:p>
              <a:pPr algn="ctr"/>
              <a:r>
                <a:rPr lang="en-US" altLang="zh-TW" sz="2400" dirty="0">
                  <a:latin typeface="Candara" panose="020E0502030303020204" pitchFamily="34" charset="0"/>
                </a:rPr>
                <a:t>1</a:t>
              </a:r>
              <a:r>
                <a:rPr lang="en-US" altLang="zh-TW" sz="2400" dirty="0" smtClean="0">
                  <a:latin typeface="Candara" panose="020E0502030303020204" pitchFamily="34" charset="0"/>
                </a:rPr>
                <a:t>00</a:t>
              </a:r>
              <a:endParaRPr lang="zh-TW" altLang="en-US" sz="1600" dirty="0">
                <a:latin typeface="Candara" panose="020E0502030303020204" pitchFamily="34" charset="0"/>
              </a:endParaRPr>
            </a:p>
          </p:txBody>
        </p:sp>
        <p:sp>
          <p:nvSpPr>
            <p:cNvPr id="387" name="文字方塊 386"/>
            <p:cNvSpPr txBox="1"/>
            <p:nvPr/>
          </p:nvSpPr>
          <p:spPr>
            <a:xfrm>
              <a:off x="5864480" y="2725909"/>
              <a:ext cx="649740" cy="284744"/>
            </a:xfrm>
            <a:prstGeom prst="rect">
              <a:avLst/>
            </a:prstGeom>
            <a:noFill/>
          </p:spPr>
          <p:txBody>
            <a:bodyPr wrap="square" rtlCol="0">
              <a:spAutoFit/>
            </a:bodyPr>
            <a:lstStyle/>
            <a:p>
              <a:pPr algn="ctr"/>
              <a:r>
                <a:rPr lang="en-US" altLang="zh-TW" sz="2400" dirty="0" smtClean="0">
                  <a:latin typeface="Candara" panose="020E0502030303020204" pitchFamily="34" charset="0"/>
                </a:rPr>
                <a:t>1</a:t>
              </a:r>
              <a:r>
                <a:rPr lang="en-US" altLang="zh-TW" sz="2400" dirty="0">
                  <a:latin typeface="Candara" panose="020E0502030303020204" pitchFamily="34" charset="0"/>
                </a:rPr>
                <a:t>5</a:t>
              </a:r>
              <a:r>
                <a:rPr lang="en-US" altLang="zh-TW" sz="2400" dirty="0" smtClean="0">
                  <a:latin typeface="Candara" panose="020E0502030303020204" pitchFamily="34" charset="0"/>
                </a:rPr>
                <a:t>0</a:t>
              </a:r>
              <a:endParaRPr lang="zh-TW" altLang="en-US" sz="1600" dirty="0">
                <a:latin typeface="Candara" panose="020E0502030303020204" pitchFamily="34" charset="0"/>
              </a:endParaRPr>
            </a:p>
          </p:txBody>
        </p:sp>
        <p:sp>
          <p:nvSpPr>
            <p:cNvPr id="388" name="文字方塊 387"/>
            <p:cNvSpPr txBox="1"/>
            <p:nvPr/>
          </p:nvSpPr>
          <p:spPr>
            <a:xfrm>
              <a:off x="5864480" y="3985737"/>
              <a:ext cx="649740" cy="284744"/>
            </a:xfrm>
            <a:prstGeom prst="rect">
              <a:avLst/>
            </a:prstGeom>
            <a:noFill/>
          </p:spPr>
          <p:txBody>
            <a:bodyPr wrap="square" rtlCol="0">
              <a:spAutoFit/>
            </a:bodyPr>
            <a:lstStyle/>
            <a:p>
              <a:pPr algn="ctr"/>
              <a:r>
                <a:rPr lang="en-US" altLang="zh-TW" sz="2400" dirty="0" smtClean="0">
                  <a:latin typeface="Candara" panose="020E0502030303020204" pitchFamily="34" charset="0"/>
                </a:rPr>
                <a:t>200</a:t>
              </a:r>
              <a:endParaRPr lang="zh-TW" altLang="en-US" sz="2000" dirty="0">
                <a:latin typeface="Candara" panose="020E0502030303020204" pitchFamily="34" charset="0"/>
              </a:endParaRPr>
            </a:p>
          </p:txBody>
        </p:sp>
        <p:sp>
          <p:nvSpPr>
            <p:cNvPr id="389" name="文字方塊 388"/>
            <p:cNvSpPr txBox="1"/>
            <p:nvPr/>
          </p:nvSpPr>
          <p:spPr>
            <a:xfrm>
              <a:off x="5864480" y="5254662"/>
              <a:ext cx="649740" cy="284744"/>
            </a:xfrm>
            <a:prstGeom prst="rect">
              <a:avLst/>
            </a:prstGeom>
            <a:noFill/>
          </p:spPr>
          <p:txBody>
            <a:bodyPr wrap="square" rtlCol="0">
              <a:spAutoFit/>
            </a:bodyPr>
            <a:lstStyle/>
            <a:p>
              <a:pPr algn="ctr"/>
              <a:r>
                <a:rPr lang="en-US" altLang="zh-TW" sz="2400" dirty="0" smtClean="0">
                  <a:latin typeface="Candara" panose="020E0502030303020204" pitchFamily="34" charset="0"/>
                </a:rPr>
                <a:t>250</a:t>
              </a:r>
              <a:endParaRPr lang="zh-TW" altLang="en-US" sz="1600" dirty="0">
                <a:latin typeface="Candara" panose="020E0502030303020204" pitchFamily="34" charset="0"/>
              </a:endParaRPr>
            </a:p>
          </p:txBody>
        </p:sp>
      </p:grpSp>
      <p:grpSp>
        <p:nvGrpSpPr>
          <p:cNvPr id="3" name="群組 2"/>
          <p:cNvGrpSpPr/>
          <p:nvPr/>
        </p:nvGrpSpPr>
        <p:grpSpPr>
          <a:xfrm>
            <a:off x="22720523" y="16285915"/>
            <a:ext cx="3152687" cy="763604"/>
            <a:chOff x="27912017" y="16579086"/>
            <a:chExt cx="2825453" cy="769093"/>
          </a:xfrm>
        </p:grpSpPr>
        <p:sp>
          <p:nvSpPr>
            <p:cNvPr id="240" name="等腰三角形 239"/>
            <p:cNvSpPr/>
            <p:nvPr/>
          </p:nvSpPr>
          <p:spPr>
            <a:xfrm>
              <a:off x="27912017" y="16579086"/>
              <a:ext cx="656652" cy="736570"/>
            </a:xfrm>
            <a:prstGeom prst="triangle">
              <a:avLst/>
            </a:prstGeom>
            <a:solidFill>
              <a:srgbClr val="A5A5A5"/>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9" name="文字方塊 238"/>
            <p:cNvSpPr txBox="1"/>
            <p:nvPr/>
          </p:nvSpPr>
          <p:spPr>
            <a:xfrm>
              <a:off x="28004732" y="16824959"/>
              <a:ext cx="2732738" cy="523220"/>
            </a:xfrm>
            <a:prstGeom prst="rect">
              <a:avLst/>
            </a:prstGeom>
            <a:noFill/>
          </p:spPr>
          <p:txBody>
            <a:bodyPr wrap="square" rtlCol="0">
              <a:spAutoFit/>
            </a:bodyPr>
            <a:lstStyle/>
            <a:p>
              <a:r>
                <a:rPr lang="en-US" altLang="zh-TW" sz="2800" b="1" dirty="0" smtClean="0">
                  <a:latin typeface="Candara" panose="020E0502030303020204" pitchFamily="34" charset="0"/>
                </a:rPr>
                <a:t>P3</a:t>
              </a:r>
              <a:endParaRPr lang="zh-TW" altLang="en-US" sz="2800" b="1" dirty="0">
                <a:latin typeface="Candara" panose="020E0502030303020204" pitchFamily="34" charset="0"/>
              </a:endParaRPr>
            </a:p>
          </p:txBody>
        </p:sp>
      </p:grpSp>
      <p:grpSp>
        <p:nvGrpSpPr>
          <p:cNvPr id="8" name="群組 7"/>
          <p:cNvGrpSpPr/>
          <p:nvPr/>
        </p:nvGrpSpPr>
        <p:grpSpPr>
          <a:xfrm>
            <a:off x="21877170" y="15653137"/>
            <a:ext cx="3097318" cy="797308"/>
            <a:chOff x="32013086" y="17280914"/>
            <a:chExt cx="2903049" cy="626453"/>
          </a:xfrm>
        </p:grpSpPr>
        <p:sp>
          <p:nvSpPr>
            <p:cNvPr id="244" name="流程圖: 決策 243"/>
            <p:cNvSpPr/>
            <p:nvPr/>
          </p:nvSpPr>
          <p:spPr>
            <a:xfrm>
              <a:off x="32013086" y="17280914"/>
              <a:ext cx="535633" cy="60977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3" name="文字方塊 242"/>
            <p:cNvSpPr txBox="1"/>
            <p:nvPr/>
          </p:nvSpPr>
          <p:spPr>
            <a:xfrm>
              <a:off x="32129532" y="17384147"/>
              <a:ext cx="2786603" cy="523220"/>
            </a:xfrm>
            <a:prstGeom prst="rect">
              <a:avLst/>
            </a:prstGeom>
            <a:noFill/>
          </p:spPr>
          <p:txBody>
            <a:bodyPr wrap="square" rtlCol="0">
              <a:spAutoFit/>
            </a:bodyPr>
            <a:lstStyle/>
            <a:p>
              <a:r>
                <a:rPr lang="en-US" altLang="zh-TW" sz="2800" b="1" dirty="0" smtClean="0">
                  <a:latin typeface="Candara" panose="020E0502030303020204" pitchFamily="34" charset="0"/>
                </a:rPr>
                <a:t>1</a:t>
              </a:r>
              <a:endParaRPr lang="zh-TW" altLang="en-US" sz="2400" b="1" dirty="0">
                <a:latin typeface="Candara" panose="020E0502030303020204" pitchFamily="34" charset="0"/>
              </a:endParaRPr>
            </a:p>
          </p:txBody>
        </p:sp>
      </p:grpSp>
      <p:sp>
        <p:nvSpPr>
          <p:cNvPr id="144" name="Google Shape;112;p1"/>
          <p:cNvSpPr txBox="1"/>
          <p:nvPr/>
        </p:nvSpPr>
        <p:spPr>
          <a:xfrm>
            <a:off x="2734984" y="23509641"/>
            <a:ext cx="3298755" cy="646290"/>
          </a:xfrm>
          <a:prstGeom prst="rect">
            <a:avLst/>
          </a:prstGeom>
          <a:noFill/>
          <a:ln>
            <a:noFill/>
          </a:ln>
        </p:spPr>
        <p:txBody>
          <a:bodyPr spcFirstLastPara="1" wrap="square" lIns="91425" tIns="45700" rIns="91425" bIns="45700" anchor="t" anchorCtr="0">
            <a:spAutoFit/>
          </a:bodyPr>
          <a:lstStyle/>
          <a:p>
            <a:pPr algn="ctr">
              <a:buClr>
                <a:srgbClr val="000000"/>
              </a:buClr>
              <a:buSzPts val="5400"/>
            </a:pPr>
            <a:r>
              <a:rPr lang="en-US" sz="3600" b="1" dirty="0">
                <a:solidFill>
                  <a:schemeClr val="dk1"/>
                </a:solidFill>
                <a:latin typeface="Candara" panose="020E0502030303020204" pitchFamily="34" charset="0"/>
                <a:ea typeface="Times New Roman"/>
                <a:cs typeface="Times New Roman" panose="02020603050405020304" pitchFamily="18" charset="0"/>
                <a:sym typeface="Times New Roman"/>
              </a:rPr>
              <a:t>Russian Corer</a:t>
            </a:r>
            <a:endParaRPr sz="3600" b="1" dirty="0">
              <a:solidFill>
                <a:schemeClr val="dk1"/>
              </a:solidFill>
              <a:latin typeface="Candara" panose="020E0502030303020204" pitchFamily="34" charset="0"/>
              <a:ea typeface="Times New Roman"/>
              <a:cs typeface="Times New Roman" panose="02020603050405020304" pitchFamily="18" charset="0"/>
              <a:sym typeface="Times New Roman"/>
            </a:endParaRPr>
          </a:p>
        </p:txBody>
      </p:sp>
      <p:grpSp>
        <p:nvGrpSpPr>
          <p:cNvPr id="55" name="群組 54"/>
          <p:cNvGrpSpPr/>
          <p:nvPr/>
        </p:nvGrpSpPr>
        <p:grpSpPr>
          <a:xfrm>
            <a:off x="34581352" y="14687368"/>
            <a:ext cx="15056197" cy="8847858"/>
            <a:chOff x="34582054" y="14685398"/>
            <a:chExt cx="15056197" cy="8847858"/>
          </a:xfrm>
        </p:grpSpPr>
        <p:grpSp>
          <p:nvGrpSpPr>
            <p:cNvPr id="31" name="群組 30"/>
            <p:cNvGrpSpPr/>
            <p:nvPr/>
          </p:nvGrpSpPr>
          <p:grpSpPr>
            <a:xfrm>
              <a:off x="34582054" y="14685398"/>
              <a:ext cx="15056197" cy="8761018"/>
              <a:chOff x="36760286" y="13189867"/>
              <a:chExt cx="12760476" cy="8761018"/>
            </a:xfrm>
          </p:grpSpPr>
          <p:grpSp>
            <p:nvGrpSpPr>
              <p:cNvPr id="224" name="群組 223"/>
              <p:cNvGrpSpPr/>
              <p:nvPr/>
            </p:nvGrpSpPr>
            <p:grpSpPr>
              <a:xfrm>
                <a:off x="38692574" y="13789522"/>
                <a:ext cx="1508497" cy="5455500"/>
                <a:chOff x="5748798" y="643931"/>
                <a:chExt cx="963842" cy="3842497"/>
              </a:xfrm>
            </p:grpSpPr>
            <p:sp>
              <p:nvSpPr>
                <p:cNvPr id="343" name="文字方塊 342"/>
                <p:cNvSpPr txBox="1"/>
                <p:nvPr/>
              </p:nvSpPr>
              <p:spPr>
                <a:xfrm>
                  <a:off x="5748798" y="643931"/>
                  <a:ext cx="963842" cy="195100"/>
                </a:xfrm>
                <a:prstGeom prst="rect">
                  <a:avLst/>
                </a:prstGeom>
                <a:noFill/>
              </p:spPr>
              <p:txBody>
                <a:bodyPr wrap="square" rtlCol="0">
                  <a:spAutoFit/>
                </a:bodyPr>
                <a:lstStyle/>
                <a:p>
                  <a:pPr algn="ctr"/>
                  <a:endParaRPr lang="zh-TW" altLang="en-US" sz="1200" b="1" dirty="0">
                    <a:latin typeface="Candara" panose="020E0502030303020204" pitchFamily="34" charset="0"/>
                  </a:endParaRPr>
                </a:p>
              </p:txBody>
            </p:sp>
            <p:sp>
              <p:nvSpPr>
                <p:cNvPr id="340" name="Rectangle 46"/>
                <p:cNvSpPr/>
                <p:nvPr/>
              </p:nvSpPr>
              <p:spPr>
                <a:xfrm>
                  <a:off x="5913325" y="894143"/>
                  <a:ext cx="614912" cy="947056"/>
                </a:xfrm>
                <a:prstGeom prst="rect">
                  <a:avLst/>
                </a:prstGeom>
                <a:solidFill>
                  <a:srgbClr val="99663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endParaRPr>
                </a:p>
              </p:txBody>
            </p:sp>
            <p:sp>
              <p:nvSpPr>
                <p:cNvPr id="341" name="Rectangle 45"/>
                <p:cNvSpPr/>
                <p:nvPr/>
              </p:nvSpPr>
              <p:spPr>
                <a:xfrm>
                  <a:off x="5913327" y="1841198"/>
                  <a:ext cx="614912" cy="1289286"/>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400" dirty="0" smtClean="0">
                    <a:solidFill>
                      <a:schemeClr val="bg1"/>
                    </a:solidFill>
                    <a:latin typeface="+mj-lt"/>
                  </a:endParaRPr>
                </a:p>
              </p:txBody>
            </p:sp>
            <p:sp>
              <p:nvSpPr>
                <p:cNvPr id="342" name="Rectangle 46"/>
                <p:cNvSpPr/>
                <p:nvPr/>
              </p:nvSpPr>
              <p:spPr>
                <a:xfrm>
                  <a:off x="5913324" y="3130485"/>
                  <a:ext cx="614912" cy="1355943"/>
                </a:xfrm>
                <a:prstGeom prst="rect">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endParaRPr>
                </a:p>
              </p:txBody>
            </p:sp>
          </p:grpSp>
          <p:cxnSp>
            <p:nvCxnSpPr>
              <p:cNvPr id="226" name="直線接點 225"/>
              <p:cNvCxnSpPr/>
              <p:nvPr/>
            </p:nvCxnSpPr>
            <p:spPr>
              <a:xfrm flipV="1">
                <a:off x="37767833" y="13745623"/>
                <a:ext cx="11752929" cy="1359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7" name="文字方塊 226"/>
              <p:cNvSpPr txBox="1"/>
              <p:nvPr/>
            </p:nvSpPr>
            <p:spPr>
              <a:xfrm>
                <a:off x="36804330" y="15496944"/>
                <a:ext cx="1057440" cy="461665"/>
              </a:xfrm>
              <a:prstGeom prst="rect">
                <a:avLst/>
              </a:prstGeom>
              <a:noFill/>
            </p:spPr>
            <p:txBody>
              <a:bodyPr wrap="square" rtlCol="0">
                <a:spAutoFit/>
              </a:bodyPr>
              <a:lstStyle/>
              <a:p>
                <a:r>
                  <a:rPr lang="en-US" altLang="zh-TW" sz="2400" dirty="0" smtClean="0">
                    <a:latin typeface="Candara" panose="020E0502030303020204" pitchFamily="34" charset="0"/>
                  </a:rPr>
                  <a:t>100 cm</a:t>
                </a:r>
                <a:endParaRPr lang="zh-TW" altLang="en-US" sz="2400" dirty="0">
                  <a:latin typeface="Candara" panose="020E0502030303020204" pitchFamily="34" charset="0"/>
                </a:endParaRPr>
              </a:p>
            </p:txBody>
          </p:sp>
          <p:sp>
            <p:nvSpPr>
              <p:cNvPr id="228" name="文字方塊 227"/>
              <p:cNvSpPr txBox="1"/>
              <p:nvPr/>
            </p:nvSpPr>
            <p:spPr>
              <a:xfrm>
                <a:off x="36780811" y="17439458"/>
                <a:ext cx="1140300" cy="461665"/>
              </a:xfrm>
              <a:prstGeom prst="rect">
                <a:avLst/>
              </a:prstGeom>
              <a:noFill/>
            </p:spPr>
            <p:txBody>
              <a:bodyPr wrap="square" rtlCol="0">
                <a:spAutoFit/>
              </a:bodyPr>
              <a:lstStyle/>
              <a:p>
                <a:r>
                  <a:rPr lang="en-US" altLang="zh-TW" sz="2400" dirty="0" smtClean="0">
                    <a:latin typeface="Candara" panose="020E0502030303020204" pitchFamily="34" charset="0"/>
                  </a:rPr>
                  <a:t>200 cm</a:t>
                </a:r>
                <a:endParaRPr lang="zh-TW" altLang="en-US" sz="2400" dirty="0">
                  <a:latin typeface="Candara" panose="020E0502030303020204" pitchFamily="34" charset="0"/>
                </a:endParaRPr>
              </a:p>
            </p:txBody>
          </p:sp>
          <p:sp>
            <p:nvSpPr>
              <p:cNvPr id="229" name="文字方塊 228"/>
              <p:cNvSpPr txBox="1"/>
              <p:nvPr/>
            </p:nvSpPr>
            <p:spPr>
              <a:xfrm>
                <a:off x="36772384" y="19475890"/>
                <a:ext cx="1184052" cy="461665"/>
              </a:xfrm>
              <a:prstGeom prst="rect">
                <a:avLst/>
              </a:prstGeom>
              <a:noFill/>
            </p:spPr>
            <p:txBody>
              <a:bodyPr wrap="square" rtlCol="0">
                <a:spAutoFit/>
              </a:bodyPr>
              <a:lstStyle/>
              <a:p>
                <a:r>
                  <a:rPr lang="en-US" altLang="zh-TW" sz="2400" dirty="0" smtClean="0">
                    <a:latin typeface="Candara" panose="020E0502030303020204" pitchFamily="34" charset="0"/>
                  </a:rPr>
                  <a:t>300 cm</a:t>
                </a:r>
                <a:endParaRPr lang="zh-TW" altLang="en-US" sz="2400" dirty="0">
                  <a:latin typeface="Candara" panose="020E0502030303020204" pitchFamily="34" charset="0"/>
                </a:endParaRPr>
              </a:p>
            </p:txBody>
          </p:sp>
          <p:sp>
            <p:nvSpPr>
              <p:cNvPr id="230" name="文字方塊 229"/>
              <p:cNvSpPr txBox="1"/>
              <p:nvPr/>
            </p:nvSpPr>
            <p:spPr>
              <a:xfrm>
                <a:off x="36760286" y="21489220"/>
                <a:ext cx="1220822" cy="461665"/>
              </a:xfrm>
              <a:prstGeom prst="rect">
                <a:avLst/>
              </a:prstGeom>
              <a:noFill/>
            </p:spPr>
            <p:txBody>
              <a:bodyPr wrap="square" rtlCol="0">
                <a:spAutoFit/>
              </a:bodyPr>
              <a:lstStyle/>
              <a:p>
                <a:r>
                  <a:rPr lang="en-US" altLang="zh-TW" sz="2400" dirty="0" smtClean="0">
                    <a:latin typeface="Candara" panose="020E0502030303020204" pitchFamily="34" charset="0"/>
                  </a:rPr>
                  <a:t>400 cm</a:t>
                </a:r>
                <a:endParaRPr lang="zh-TW" altLang="en-US" sz="2400" dirty="0">
                  <a:latin typeface="Candara" panose="020E0502030303020204" pitchFamily="34" charset="0"/>
                </a:endParaRPr>
              </a:p>
            </p:txBody>
          </p:sp>
          <p:grpSp>
            <p:nvGrpSpPr>
              <p:cNvPr id="231" name="群組 230"/>
              <p:cNvGrpSpPr/>
              <p:nvPr/>
            </p:nvGrpSpPr>
            <p:grpSpPr>
              <a:xfrm>
                <a:off x="38702641" y="19509490"/>
                <a:ext cx="3748902" cy="1995421"/>
                <a:chOff x="4755341" y="4449950"/>
                <a:chExt cx="2532036" cy="1653095"/>
              </a:xfrm>
            </p:grpSpPr>
            <p:sp>
              <p:nvSpPr>
                <p:cNvPr id="331" name="Rectangle 45"/>
                <p:cNvSpPr/>
                <p:nvPr/>
              </p:nvSpPr>
              <p:spPr>
                <a:xfrm>
                  <a:off x="4755350" y="4549736"/>
                  <a:ext cx="362688" cy="16907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j-lt"/>
                  </a:endParaRPr>
                </a:p>
              </p:txBody>
            </p:sp>
            <p:sp>
              <p:nvSpPr>
                <p:cNvPr id="332" name="Rectangle 45"/>
                <p:cNvSpPr/>
                <p:nvPr/>
              </p:nvSpPr>
              <p:spPr>
                <a:xfrm>
                  <a:off x="4755350" y="4976812"/>
                  <a:ext cx="363447" cy="163667"/>
                </a:xfrm>
                <a:prstGeom prst="rect">
                  <a:avLst/>
                </a:prstGeom>
                <a:solidFill>
                  <a:srgbClr val="99663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j-lt"/>
                  </a:endParaRPr>
                </a:p>
              </p:txBody>
            </p:sp>
            <p:sp>
              <p:nvSpPr>
                <p:cNvPr id="333" name="文字方塊 332"/>
                <p:cNvSpPr txBox="1"/>
                <p:nvPr/>
              </p:nvSpPr>
              <p:spPr>
                <a:xfrm>
                  <a:off x="5210588" y="4449950"/>
                  <a:ext cx="2076789" cy="382463"/>
                </a:xfrm>
                <a:prstGeom prst="rect">
                  <a:avLst/>
                </a:prstGeom>
                <a:noFill/>
              </p:spPr>
              <p:txBody>
                <a:bodyPr wrap="square" rtlCol="0">
                  <a:spAutoFit/>
                </a:bodyPr>
                <a:lstStyle/>
                <a:p>
                  <a:r>
                    <a:rPr lang="en-US" altLang="zh-TW" sz="2400" b="1" dirty="0" smtClean="0">
                      <a:latin typeface="Candara" panose="020E0502030303020204" pitchFamily="34" charset="0"/>
                    </a:rPr>
                    <a:t>Missing</a:t>
                  </a:r>
                  <a:endParaRPr lang="zh-TW" altLang="en-US" sz="2400" b="1" dirty="0">
                    <a:latin typeface="Candara" panose="020E0502030303020204" pitchFamily="34" charset="0"/>
                  </a:endParaRPr>
                </a:p>
              </p:txBody>
            </p:sp>
            <p:sp>
              <p:nvSpPr>
                <p:cNvPr id="334" name="文字方塊 333"/>
                <p:cNvSpPr txBox="1"/>
                <p:nvPr/>
              </p:nvSpPr>
              <p:spPr>
                <a:xfrm>
                  <a:off x="5212108" y="4867413"/>
                  <a:ext cx="1878492" cy="382463"/>
                </a:xfrm>
                <a:prstGeom prst="rect">
                  <a:avLst/>
                </a:prstGeom>
                <a:noFill/>
              </p:spPr>
              <p:txBody>
                <a:bodyPr wrap="square" rtlCol="0">
                  <a:spAutoFit/>
                </a:bodyPr>
                <a:lstStyle/>
                <a:p>
                  <a:r>
                    <a:rPr lang="en-US" altLang="zh-TW" sz="2400" b="1" dirty="0">
                      <a:latin typeface="Candara" panose="020E0502030303020204" pitchFamily="34" charset="0"/>
                    </a:rPr>
                    <a:t>Organic rich </a:t>
                  </a:r>
                  <a:r>
                    <a:rPr lang="en-US" altLang="zh-TW" sz="2400" b="1" dirty="0" err="1">
                      <a:latin typeface="Candara" panose="020E0502030303020204" pitchFamily="34" charset="0"/>
                    </a:rPr>
                    <a:t>gyttja</a:t>
                  </a:r>
                  <a:endParaRPr lang="zh-TW" altLang="en-US" sz="2400" b="1" dirty="0">
                    <a:latin typeface="Candara" panose="020E0502030303020204" pitchFamily="34" charset="0"/>
                  </a:endParaRPr>
                </a:p>
              </p:txBody>
            </p:sp>
            <p:sp>
              <p:nvSpPr>
                <p:cNvPr id="335" name="Rectangle 45"/>
                <p:cNvSpPr/>
                <p:nvPr/>
              </p:nvSpPr>
              <p:spPr>
                <a:xfrm>
                  <a:off x="4755350" y="5403886"/>
                  <a:ext cx="363447" cy="169072"/>
                </a:xfrm>
                <a:prstGeom prst="rect">
                  <a:avLst/>
                </a:prstGeom>
                <a:solidFill>
                  <a:srgbClr val="0D0D0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j-lt"/>
                  </a:endParaRPr>
                </a:p>
              </p:txBody>
            </p:sp>
            <p:sp>
              <p:nvSpPr>
                <p:cNvPr id="336" name="文字方塊 335"/>
                <p:cNvSpPr txBox="1"/>
                <p:nvPr/>
              </p:nvSpPr>
              <p:spPr>
                <a:xfrm>
                  <a:off x="5212107" y="5296599"/>
                  <a:ext cx="1878492" cy="382463"/>
                </a:xfrm>
                <a:prstGeom prst="rect">
                  <a:avLst/>
                </a:prstGeom>
                <a:noFill/>
              </p:spPr>
              <p:txBody>
                <a:bodyPr wrap="square" rtlCol="0">
                  <a:spAutoFit/>
                </a:bodyPr>
                <a:lstStyle/>
                <a:p>
                  <a:r>
                    <a:rPr lang="en-US" altLang="zh-TW" sz="2400" b="1" dirty="0" smtClean="0">
                      <a:latin typeface="Candara" panose="020E0502030303020204" pitchFamily="34" charset="0"/>
                    </a:rPr>
                    <a:t>Peaty mud</a:t>
                  </a:r>
                  <a:endParaRPr lang="zh-TW" altLang="en-US" sz="2400" b="1" dirty="0">
                    <a:latin typeface="Candara" panose="020E0502030303020204" pitchFamily="34" charset="0"/>
                  </a:endParaRPr>
                </a:p>
              </p:txBody>
            </p:sp>
            <p:sp>
              <p:nvSpPr>
                <p:cNvPr id="337" name="Rectangle 45"/>
                <p:cNvSpPr/>
                <p:nvPr/>
              </p:nvSpPr>
              <p:spPr>
                <a:xfrm>
                  <a:off x="4755341" y="5825758"/>
                  <a:ext cx="362686" cy="169072"/>
                </a:xfrm>
                <a:prstGeom prst="rect">
                  <a:avLst/>
                </a:prstGeom>
                <a:solidFill>
                  <a:srgbClr val="D0CEC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j-lt"/>
                  </a:endParaRPr>
                </a:p>
              </p:txBody>
            </p:sp>
            <p:sp>
              <p:nvSpPr>
                <p:cNvPr id="338" name="文字方塊 337"/>
                <p:cNvSpPr txBox="1"/>
                <p:nvPr/>
              </p:nvSpPr>
              <p:spPr>
                <a:xfrm>
                  <a:off x="5203903" y="5720582"/>
                  <a:ext cx="1878494" cy="382463"/>
                </a:xfrm>
                <a:prstGeom prst="rect">
                  <a:avLst/>
                </a:prstGeom>
                <a:noFill/>
              </p:spPr>
              <p:txBody>
                <a:bodyPr wrap="square" rtlCol="0">
                  <a:spAutoFit/>
                </a:bodyPr>
                <a:lstStyle/>
                <a:p>
                  <a:r>
                    <a:rPr lang="en-US" altLang="zh-TW" sz="2400" b="1" dirty="0" smtClean="0">
                      <a:latin typeface="Candara" panose="020E0502030303020204" pitchFamily="34" charset="0"/>
                    </a:rPr>
                    <a:t>Grayish clay</a:t>
                  </a:r>
                  <a:endParaRPr lang="zh-TW" altLang="en-US" sz="2400" b="1" dirty="0">
                    <a:latin typeface="Candara" panose="020E0502030303020204" pitchFamily="34" charset="0"/>
                  </a:endParaRPr>
                </a:p>
              </p:txBody>
            </p:sp>
          </p:grpSp>
          <p:sp>
            <p:nvSpPr>
              <p:cNvPr id="233" name="文字方塊 232"/>
              <p:cNvSpPr txBox="1"/>
              <p:nvPr/>
            </p:nvSpPr>
            <p:spPr>
              <a:xfrm>
                <a:off x="46608792" y="13189867"/>
                <a:ext cx="2686657" cy="523220"/>
              </a:xfrm>
              <a:prstGeom prst="rect">
                <a:avLst/>
              </a:prstGeom>
              <a:noFill/>
              <a:ln w="19050">
                <a:noFill/>
              </a:ln>
            </p:spPr>
            <p:txBody>
              <a:bodyPr wrap="square" rtlCol="0">
                <a:spAutoFit/>
              </a:bodyPr>
              <a:lstStyle/>
              <a:p>
                <a:pPr algn="ctr"/>
                <a:r>
                  <a:rPr lang="en-US" altLang="zh-TW" sz="2800" dirty="0" smtClean="0">
                    <a:latin typeface="Candara" panose="020E0502030303020204" pitchFamily="34" charset="0"/>
                    <a:ea typeface="Adobe 繁黑體 Std B" panose="020B0700000000000000" pitchFamily="34" charset="-120"/>
                  </a:rPr>
                  <a:t>1_0-250 cm</a:t>
                </a:r>
                <a:endParaRPr lang="zh-TW" altLang="en-US" sz="1200" dirty="0">
                  <a:latin typeface="Candara" panose="020E0502030303020204" pitchFamily="34" charset="0"/>
                  <a:ea typeface="Adobe 繁黑體 Std B" panose="020B0700000000000000" pitchFamily="34" charset="-120"/>
                </a:endParaRPr>
              </a:p>
            </p:txBody>
          </p:sp>
          <p:sp>
            <p:nvSpPr>
              <p:cNvPr id="234" name="文字方塊 233"/>
              <p:cNvSpPr txBox="1"/>
              <p:nvPr/>
            </p:nvSpPr>
            <p:spPr>
              <a:xfrm>
                <a:off x="42027038" y="13191351"/>
                <a:ext cx="3239920" cy="523220"/>
              </a:xfrm>
              <a:prstGeom prst="rect">
                <a:avLst/>
              </a:prstGeom>
              <a:noFill/>
              <a:ln w="19050">
                <a:noFill/>
              </a:ln>
            </p:spPr>
            <p:txBody>
              <a:bodyPr wrap="square" rtlCol="0">
                <a:spAutoFit/>
              </a:bodyPr>
              <a:lstStyle/>
              <a:p>
                <a:pPr algn="ctr"/>
                <a:r>
                  <a:rPr lang="en-US" altLang="zh-TW" sz="2800" dirty="0" smtClean="0">
                    <a:latin typeface="Candara" panose="020E0502030303020204" pitchFamily="34" charset="0"/>
                    <a:ea typeface="Adobe 繁黑體 Std B" panose="020B0700000000000000" pitchFamily="34" charset="-120"/>
                  </a:rPr>
                  <a:t>Land1B_0-400 cm</a:t>
                </a:r>
                <a:endParaRPr lang="zh-TW" altLang="en-US" sz="2800" dirty="0">
                  <a:latin typeface="Candara" panose="020E0502030303020204" pitchFamily="34" charset="0"/>
                  <a:ea typeface="Adobe 繁黑體 Std B" panose="020B0700000000000000" pitchFamily="34" charset="-120"/>
                </a:endParaRPr>
              </a:p>
            </p:txBody>
          </p:sp>
          <p:sp>
            <p:nvSpPr>
              <p:cNvPr id="235" name="文字方塊 234"/>
              <p:cNvSpPr txBox="1"/>
              <p:nvPr/>
            </p:nvSpPr>
            <p:spPr>
              <a:xfrm>
                <a:off x="37648728" y="13210251"/>
                <a:ext cx="3512256" cy="523220"/>
              </a:xfrm>
              <a:prstGeom prst="rect">
                <a:avLst/>
              </a:prstGeom>
              <a:noFill/>
              <a:ln w="19050">
                <a:noFill/>
              </a:ln>
            </p:spPr>
            <p:txBody>
              <a:bodyPr wrap="square" rtlCol="0">
                <a:spAutoFit/>
              </a:bodyPr>
              <a:lstStyle/>
              <a:p>
                <a:pPr algn="ctr"/>
                <a:r>
                  <a:rPr lang="en-US" altLang="zh-TW" sz="2800" dirty="0" smtClean="0">
                    <a:latin typeface="Candara" panose="020E0502030303020204" pitchFamily="34" charset="0"/>
                    <a:ea typeface="Adobe 繁黑體 Std B" panose="020B0700000000000000" pitchFamily="34" charset="-120"/>
                  </a:rPr>
                  <a:t>P3_0-287 cm</a:t>
                </a:r>
                <a:endParaRPr lang="zh-TW" altLang="en-US" sz="1800" dirty="0">
                  <a:latin typeface="Candara" panose="020E0502030303020204" pitchFamily="34" charset="0"/>
                  <a:ea typeface="Adobe 繁黑體 Std B" panose="020B0700000000000000" pitchFamily="34" charset="-120"/>
                </a:endParaRPr>
              </a:p>
            </p:txBody>
          </p:sp>
          <p:sp>
            <p:nvSpPr>
              <p:cNvPr id="236" name="流程圖: 接點 235"/>
              <p:cNvSpPr/>
              <p:nvPr/>
            </p:nvSpPr>
            <p:spPr>
              <a:xfrm>
                <a:off x="39390479" y="18031980"/>
                <a:ext cx="112686" cy="86910"/>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12" name="文字方塊 311"/>
              <p:cNvSpPr txBox="1"/>
              <p:nvPr/>
            </p:nvSpPr>
            <p:spPr>
              <a:xfrm>
                <a:off x="37048271" y="13590332"/>
                <a:ext cx="806674" cy="461665"/>
              </a:xfrm>
              <a:prstGeom prst="rect">
                <a:avLst/>
              </a:prstGeom>
              <a:noFill/>
            </p:spPr>
            <p:txBody>
              <a:bodyPr wrap="square" rtlCol="0">
                <a:spAutoFit/>
              </a:bodyPr>
              <a:lstStyle/>
              <a:p>
                <a:r>
                  <a:rPr lang="en-US" altLang="zh-TW" sz="2400" dirty="0" smtClean="0">
                    <a:latin typeface="Candara" panose="020E0502030303020204" pitchFamily="34" charset="0"/>
                  </a:rPr>
                  <a:t>0 cm</a:t>
                </a:r>
                <a:endParaRPr lang="zh-TW" altLang="en-US" sz="2400" dirty="0">
                  <a:latin typeface="Candara" panose="020E0502030303020204" pitchFamily="34" charset="0"/>
                </a:endParaRPr>
              </a:p>
            </p:txBody>
          </p:sp>
          <p:cxnSp>
            <p:nvCxnSpPr>
              <p:cNvPr id="316" name="直線接點 315"/>
              <p:cNvCxnSpPr>
                <a:stCxn id="254" idx="1"/>
                <a:endCxn id="236" idx="7"/>
              </p:cNvCxnSpPr>
              <p:nvPr/>
            </p:nvCxnSpPr>
            <p:spPr>
              <a:xfrm flipH="1">
                <a:off x="39486663" y="14720817"/>
                <a:ext cx="4104267" cy="3323891"/>
              </a:xfrm>
              <a:prstGeom prst="line">
                <a:avLst/>
              </a:prstGeom>
              <a:ln w="2857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7" name="群組 26"/>
              <p:cNvGrpSpPr/>
              <p:nvPr/>
            </p:nvGrpSpPr>
            <p:grpSpPr>
              <a:xfrm>
                <a:off x="41039765" y="13744852"/>
                <a:ext cx="7365054" cy="7954688"/>
                <a:chOff x="37502693" y="13758182"/>
                <a:chExt cx="7365054" cy="7954688"/>
              </a:xfrm>
            </p:grpSpPr>
            <p:grpSp>
              <p:nvGrpSpPr>
                <p:cNvPr id="222" name="群組 221"/>
                <p:cNvGrpSpPr/>
                <p:nvPr/>
              </p:nvGrpSpPr>
              <p:grpSpPr>
                <a:xfrm>
                  <a:off x="39607455" y="13771070"/>
                  <a:ext cx="962429" cy="7941800"/>
                  <a:chOff x="5841527" y="380136"/>
                  <a:chExt cx="464313" cy="6768203"/>
                </a:xfrm>
              </p:grpSpPr>
              <p:grpSp>
                <p:nvGrpSpPr>
                  <p:cNvPr id="344" name="群組 343"/>
                  <p:cNvGrpSpPr/>
                  <p:nvPr/>
                </p:nvGrpSpPr>
                <p:grpSpPr>
                  <a:xfrm>
                    <a:off x="5841527" y="1096723"/>
                    <a:ext cx="464301" cy="6051616"/>
                    <a:chOff x="7984756" y="1000532"/>
                    <a:chExt cx="769883" cy="5071073"/>
                  </a:xfrm>
                </p:grpSpPr>
                <p:sp>
                  <p:nvSpPr>
                    <p:cNvPr id="346" name="Rectangle 45"/>
                    <p:cNvSpPr/>
                    <p:nvPr/>
                  </p:nvSpPr>
                  <p:spPr>
                    <a:xfrm>
                      <a:off x="7984761" y="1000532"/>
                      <a:ext cx="769869" cy="1195189"/>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400" dirty="0" smtClean="0">
                        <a:solidFill>
                          <a:schemeClr val="bg1"/>
                        </a:solidFill>
                        <a:latin typeface="+mj-lt"/>
                      </a:endParaRPr>
                    </a:p>
                  </p:txBody>
                </p:sp>
                <p:sp>
                  <p:nvSpPr>
                    <p:cNvPr id="347" name="Rectangle 46"/>
                    <p:cNvSpPr/>
                    <p:nvPr/>
                  </p:nvSpPr>
                  <p:spPr>
                    <a:xfrm>
                      <a:off x="7984756" y="4150629"/>
                      <a:ext cx="769869" cy="800078"/>
                    </a:xfrm>
                    <a:prstGeom prst="rect">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endParaRPr>
                    </a:p>
                  </p:txBody>
                </p:sp>
                <p:sp>
                  <p:nvSpPr>
                    <p:cNvPr id="348" name="Rectangle 46"/>
                    <p:cNvSpPr/>
                    <p:nvPr/>
                  </p:nvSpPr>
                  <p:spPr>
                    <a:xfrm>
                      <a:off x="7984765" y="2195722"/>
                      <a:ext cx="769870" cy="1954907"/>
                    </a:xfrm>
                    <a:prstGeom prst="rect">
                      <a:avLst/>
                    </a:prstGeom>
                    <a:solidFill>
                      <a:srgbClr val="99663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endParaRPr>
                    </a:p>
                  </p:txBody>
                </p:sp>
                <p:sp>
                  <p:nvSpPr>
                    <p:cNvPr id="349" name="Rectangle 46"/>
                    <p:cNvSpPr/>
                    <p:nvPr/>
                  </p:nvSpPr>
                  <p:spPr>
                    <a:xfrm>
                      <a:off x="7984768" y="4914439"/>
                      <a:ext cx="769871" cy="1157166"/>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endParaRPr>
                    </a:p>
                  </p:txBody>
                </p:sp>
              </p:grpSp>
              <p:sp>
                <p:nvSpPr>
                  <p:cNvPr id="345" name="Rectangle 46"/>
                  <p:cNvSpPr/>
                  <p:nvPr/>
                </p:nvSpPr>
                <p:spPr>
                  <a:xfrm>
                    <a:off x="5841546" y="380136"/>
                    <a:ext cx="464294" cy="7084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latin typeface="+mj-lt"/>
                    </a:endParaRPr>
                  </a:p>
                </p:txBody>
              </p:sp>
            </p:grpSp>
            <p:grpSp>
              <p:nvGrpSpPr>
                <p:cNvPr id="232" name="群組 231"/>
                <p:cNvGrpSpPr/>
                <p:nvPr/>
              </p:nvGrpSpPr>
              <p:grpSpPr>
                <a:xfrm>
                  <a:off x="43283596" y="13758182"/>
                  <a:ext cx="1584151" cy="4931000"/>
                  <a:chOff x="6717871" y="399029"/>
                  <a:chExt cx="1012181" cy="3729050"/>
                </a:xfrm>
              </p:grpSpPr>
              <p:sp>
                <p:nvSpPr>
                  <p:cNvPr id="326" name="Rectangle 46"/>
                  <p:cNvSpPr/>
                  <p:nvPr/>
                </p:nvSpPr>
                <p:spPr>
                  <a:xfrm>
                    <a:off x="7115139" y="399029"/>
                    <a:ext cx="614911" cy="7520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latin typeface="+mj-lt"/>
                    </a:endParaRPr>
                  </a:p>
                </p:txBody>
              </p:sp>
              <p:sp>
                <p:nvSpPr>
                  <p:cNvPr id="327" name="文字方塊 326"/>
                  <p:cNvSpPr txBox="1"/>
                  <p:nvPr/>
                </p:nvSpPr>
                <p:spPr>
                  <a:xfrm>
                    <a:off x="6717871" y="428490"/>
                    <a:ext cx="966378" cy="209479"/>
                  </a:xfrm>
                  <a:prstGeom prst="rect">
                    <a:avLst/>
                  </a:prstGeom>
                  <a:noFill/>
                </p:spPr>
                <p:txBody>
                  <a:bodyPr wrap="square" rtlCol="0">
                    <a:spAutoFit/>
                  </a:bodyPr>
                  <a:lstStyle/>
                  <a:p>
                    <a:pPr algn="ctr"/>
                    <a:endParaRPr lang="zh-TW" altLang="en-US" sz="1200" b="1" dirty="0">
                      <a:latin typeface="Candara" panose="020E0502030303020204" pitchFamily="34" charset="0"/>
                    </a:endParaRPr>
                  </a:p>
                </p:txBody>
              </p:sp>
              <p:sp>
                <p:nvSpPr>
                  <p:cNvPr id="328" name="Rectangle 46"/>
                  <p:cNvSpPr/>
                  <p:nvPr/>
                </p:nvSpPr>
                <p:spPr>
                  <a:xfrm>
                    <a:off x="7115140" y="1122825"/>
                    <a:ext cx="614912" cy="2111535"/>
                  </a:xfrm>
                  <a:prstGeom prst="rect">
                    <a:avLst/>
                  </a:prstGeom>
                  <a:solidFill>
                    <a:srgbClr val="99663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endParaRPr>
                  </a:p>
                </p:txBody>
              </p:sp>
              <p:sp>
                <p:nvSpPr>
                  <p:cNvPr id="329" name="Rectangle 46"/>
                  <p:cNvSpPr/>
                  <p:nvPr/>
                </p:nvSpPr>
                <p:spPr>
                  <a:xfrm>
                    <a:off x="7115137" y="3234359"/>
                    <a:ext cx="614912" cy="462251"/>
                  </a:xfrm>
                  <a:prstGeom prst="rect">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endParaRPr>
                  </a:p>
                </p:txBody>
              </p:sp>
              <p:sp>
                <p:nvSpPr>
                  <p:cNvPr id="330" name="Rectangle 46"/>
                  <p:cNvSpPr/>
                  <p:nvPr/>
                </p:nvSpPr>
                <p:spPr>
                  <a:xfrm>
                    <a:off x="7115137" y="3693926"/>
                    <a:ext cx="614912" cy="434153"/>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mj-lt"/>
                    </a:endParaRPr>
                  </a:p>
                </p:txBody>
              </p:sp>
            </p:grpSp>
            <p:sp>
              <p:nvSpPr>
                <p:cNvPr id="253" name="流程圖: 接點 252"/>
                <p:cNvSpPr/>
                <p:nvPr/>
              </p:nvSpPr>
              <p:spPr>
                <a:xfrm>
                  <a:off x="44342793" y="15445721"/>
                  <a:ext cx="112686" cy="86910"/>
                </a:xfrm>
                <a:prstGeom prst="flowChartConnector">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54" name="流程圖: 接點 253"/>
                <p:cNvSpPr/>
                <p:nvPr/>
              </p:nvSpPr>
              <p:spPr>
                <a:xfrm>
                  <a:off x="40037356" y="14721419"/>
                  <a:ext cx="112686" cy="86910"/>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55" name="流程圖: 接點 254"/>
                <p:cNvSpPr/>
                <p:nvPr/>
              </p:nvSpPr>
              <p:spPr>
                <a:xfrm>
                  <a:off x="44341935" y="15828928"/>
                  <a:ext cx="112686" cy="86910"/>
                </a:xfrm>
                <a:prstGeom prst="flowChartConnector">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56" name="流程圖: 接點 255"/>
                <p:cNvSpPr/>
                <p:nvPr/>
              </p:nvSpPr>
              <p:spPr>
                <a:xfrm>
                  <a:off x="40050117" y="15590713"/>
                  <a:ext cx="112686" cy="86910"/>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08" name="流程圖: 接點 307"/>
                <p:cNvSpPr/>
                <p:nvPr/>
              </p:nvSpPr>
              <p:spPr>
                <a:xfrm>
                  <a:off x="40046832" y="17449673"/>
                  <a:ext cx="112686" cy="86910"/>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09" name="流程圖: 接點 308"/>
                <p:cNvSpPr/>
                <p:nvPr/>
              </p:nvSpPr>
              <p:spPr>
                <a:xfrm>
                  <a:off x="44348322" y="16219931"/>
                  <a:ext cx="112686" cy="86910"/>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10" name="流程圖: 接點 309"/>
                <p:cNvSpPr/>
                <p:nvPr/>
              </p:nvSpPr>
              <p:spPr>
                <a:xfrm>
                  <a:off x="40040383" y="19214897"/>
                  <a:ext cx="112686" cy="86910"/>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11" name="流程圖: 接點 310"/>
                <p:cNvSpPr/>
                <p:nvPr/>
              </p:nvSpPr>
              <p:spPr>
                <a:xfrm>
                  <a:off x="44353389" y="16648346"/>
                  <a:ext cx="112686" cy="86910"/>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13" name="流程圖: 接點 312"/>
                <p:cNvSpPr/>
                <p:nvPr/>
              </p:nvSpPr>
              <p:spPr>
                <a:xfrm>
                  <a:off x="44346150" y="17510807"/>
                  <a:ext cx="112686" cy="86910"/>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14" name="流程圖: 接點 313"/>
                <p:cNvSpPr/>
                <p:nvPr/>
              </p:nvSpPr>
              <p:spPr>
                <a:xfrm>
                  <a:off x="40063652" y="20902687"/>
                  <a:ext cx="112686" cy="86910"/>
                </a:xfrm>
                <a:prstGeom prst="flowChartConnector">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317" name="直線接點 316"/>
                <p:cNvCxnSpPr/>
                <p:nvPr/>
              </p:nvCxnSpPr>
              <p:spPr>
                <a:xfrm>
                  <a:off x="42498833" y="15463945"/>
                  <a:ext cx="1574773" cy="303584"/>
                </a:xfrm>
                <a:prstGeom prst="line">
                  <a:avLst/>
                </a:prstGeom>
                <a:ln w="28575" cap="flat" cmpd="sng" algn="ctr">
                  <a:no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8" name="直線接點 317"/>
                <p:cNvCxnSpPr/>
                <p:nvPr/>
              </p:nvCxnSpPr>
              <p:spPr>
                <a:xfrm flipV="1">
                  <a:off x="40176338" y="16287757"/>
                  <a:ext cx="4165597" cy="1217662"/>
                </a:xfrm>
                <a:prstGeom prst="line">
                  <a:avLst/>
                </a:prstGeom>
                <a:ln w="2857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9" name="直線接點 318"/>
                <p:cNvCxnSpPr>
                  <a:stCxn id="310" idx="7"/>
                </p:cNvCxnSpPr>
                <p:nvPr/>
              </p:nvCxnSpPr>
              <p:spPr>
                <a:xfrm flipV="1">
                  <a:off x="40136566" y="16742963"/>
                  <a:ext cx="4241298" cy="2484662"/>
                </a:xfrm>
                <a:prstGeom prst="line">
                  <a:avLst/>
                </a:prstGeom>
                <a:ln w="2857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0" name="直線接點 319"/>
                <p:cNvCxnSpPr/>
                <p:nvPr/>
              </p:nvCxnSpPr>
              <p:spPr>
                <a:xfrm flipV="1">
                  <a:off x="40183863" y="17612198"/>
                  <a:ext cx="4157324" cy="3315414"/>
                </a:xfrm>
                <a:prstGeom prst="line">
                  <a:avLst/>
                </a:prstGeom>
                <a:ln w="2857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21" name="文字方塊 320"/>
                <p:cNvSpPr txBox="1"/>
                <p:nvPr/>
              </p:nvSpPr>
              <p:spPr>
                <a:xfrm rot="19662706">
                  <a:off x="37502693" y="15921495"/>
                  <a:ext cx="1192596" cy="461665"/>
                </a:xfrm>
                <a:prstGeom prst="rect">
                  <a:avLst/>
                </a:prstGeom>
                <a:noFill/>
              </p:spPr>
              <p:txBody>
                <a:bodyPr wrap="square" rtlCol="0">
                  <a:spAutoFit/>
                </a:bodyPr>
                <a:lstStyle/>
                <a:p>
                  <a:r>
                    <a:rPr lang="en-US" altLang="zh-TW" sz="2400" dirty="0" smtClean="0">
                      <a:latin typeface="Candara" panose="020E0502030303020204" pitchFamily="34" charset="0"/>
                    </a:rPr>
                    <a:t>800 BP</a:t>
                  </a:r>
                  <a:endParaRPr lang="zh-TW" altLang="en-US" sz="1600" dirty="0">
                    <a:latin typeface="Candara" panose="020E0502030303020204" pitchFamily="34" charset="0"/>
                  </a:endParaRPr>
                </a:p>
              </p:txBody>
            </p:sp>
            <p:sp>
              <p:nvSpPr>
                <p:cNvPr id="322" name="文字方塊 321"/>
                <p:cNvSpPr txBox="1"/>
                <p:nvPr/>
              </p:nvSpPr>
              <p:spPr>
                <a:xfrm rot="280652">
                  <a:off x="41220371" y="15352276"/>
                  <a:ext cx="1423133" cy="461665"/>
                </a:xfrm>
                <a:prstGeom prst="rect">
                  <a:avLst/>
                </a:prstGeom>
                <a:noFill/>
              </p:spPr>
              <p:txBody>
                <a:bodyPr wrap="square" rtlCol="0">
                  <a:spAutoFit/>
                </a:bodyPr>
                <a:lstStyle/>
                <a:p>
                  <a:r>
                    <a:rPr lang="en-US" altLang="zh-TW" sz="2400" dirty="0" smtClean="0">
                      <a:latin typeface="Candara" panose="020E0502030303020204" pitchFamily="34" charset="0"/>
                    </a:rPr>
                    <a:t>2000 BP</a:t>
                  </a:r>
                  <a:endParaRPr lang="zh-TW" altLang="en-US" sz="1600" dirty="0">
                    <a:latin typeface="Candara" panose="020E0502030303020204" pitchFamily="34" charset="0"/>
                  </a:endParaRPr>
                </a:p>
              </p:txBody>
            </p:sp>
            <p:sp>
              <p:nvSpPr>
                <p:cNvPr id="323" name="文字方塊 322"/>
                <p:cNvSpPr txBox="1"/>
                <p:nvPr/>
              </p:nvSpPr>
              <p:spPr>
                <a:xfrm rot="20851435">
                  <a:off x="41281303" y="16557536"/>
                  <a:ext cx="1423133" cy="461665"/>
                </a:xfrm>
                <a:prstGeom prst="rect">
                  <a:avLst/>
                </a:prstGeom>
                <a:noFill/>
              </p:spPr>
              <p:txBody>
                <a:bodyPr wrap="square" rtlCol="0">
                  <a:spAutoFit/>
                </a:bodyPr>
                <a:lstStyle/>
                <a:p>
                  <a:r>
                    <a:rPr lang="en-US" altLang="zh-TW" sz="2400" dirty="0" smtClean="0">
                      <a:latin typeface="Candara" panose="020E0502030303020204" pitchFamily="34" charset="0"/>
                    </a:rPr>
                    <a:t>4000 BP</a:t>
                  </a:r>
                  <a:endParaRPr lang="zh-TW" altLang="en-US" sz="1600" dirty="0">
                    <a:latin typeface="Candara" panose="020E0502030303020204" pitchFamily="34" charset="0"/>
                  </a:endParaRPr>
                </a:p>
              </p:txBody>
            </p:sp>
            <p:sp>
              <p:nvSpPr>
                <p:cNvPr id="324" name="文字方塊 323"/>
                <p:cNvSpPr txBox="1"/>
                <p:nvPr/>
              </p:nvSpPr>
              <p:spPr>
                <a:xfrm rot="20014799">
                  <a:off x="41449851" y="17654476"/>
                  <a:ext cx="1423133" cy="461665"/>
                </a:xfrm>
                <a:prstGeom prst="rect">
                  <a:avLst/>
                </a:prstGeom>
                <a:noFill/>
              </p:spPr>
              <p:txBody>
                <a:bodyPr wrap="square" rtlCol="0">
                  <a:spAutoFit/>
                </a:bodyPr>
                <a:lstStyle/>
                <a:p>
                  <a:r>
                    <a:rPr lang="en-US" altLang="zh-TW" sz="2400" dirty="0" smtClean="0">
                      <a:latin typeface="Candara" panose="020E0502030303020204" pitchFamily="34" charset="0"/>
                    </a:rPr>
                    <a:t>6000 BP</a:t>
                  </a:r>
                  <a:endParaRPr lang="zh-TW" altLang="en-US" sz="1600" dirty="0">
                    <a:latin typeface="Candara" panose="020E0502030303020204" pitchFamily="34" charset="0"/>
                  </a:endParaRPr>
                </a:p>
              </p:txBody>
            </p:sp>
            <p:sp>
              <p:nvSpPr>
                <p:cNvPr id="325" name="文字方塊 324"/>
                <p:cNvSpPr txBox="1"/>
                <p:nvPr/>
              </p:nvSpPr>
              <p:spPr>
                <a:xfrm rot="19472292">
                  <a:off x="41566072" y="18833360"/>
                  <a:ext cx="1423133" cy="461665"/>
                </a:xfrm>
                <a:prstGeom prst="rect">
                  <a:avLst/>
                </a:prstGeom>
                <a:noFill/>
              </p:spPr>
              <p:txBody>
                <a:bodyPr wrap="square" rtlCol="0">
                  <a:spAutoFit/>
                </a:bodyPr>
                <a:lstStyle/>
                <a:p>
                  <a:r>
                    <a:rPr lang="en-US" altLang="zh-TW" sz="2400" dirty="0" smtClean="0">
                      <a:latin typeface="Candara" panose="020E0502030303020204" pitchFamily="34" charset="0"/>
                    </a:rPr>
                    <a:t>8000 BP</a:t>
                  </a:r>
                  <a:endParaRPr lang="zh-TW" altLang="en-US" sz="1600" dirty="0">
                    <a:latin typeface="Candara" panose="020E0502030303020204" pitchFamily="34" charset="0"/>
                  </a:endParaRPr>
                </a:p>
              </p:txBody>
            </p:sp>
          </p:grpSp>
        </p:grpSp>
        <p:sp>
          <p:nvSpPr>
            <p:cNvPr id="396" name="文字方塊 395"/>
            <p:cNvSpPr txBox="1"/>
            <p:nvPr/>
          </p:nvSpPr>
          <p:spPr>
            <a:xfrm rot="506702">
              <a:off x="44262022" y="16129398"/>
              <a:ext cx="1289936" cy="461665"/>
            </a:xfrm>
            <a:prstGeom prst="rect">
              <a:avLst/>
            </a:prstGeom>
            <a:noFill/>
          </p:spPr>
          <p:txBody>
            <a:bodyPr wrap="square" rtlCol="0">
              <a:spAutoFit/>
            </a:bodyPr>
            <a:lstStyle/>
            <a:p>
              <a:r>
                <a:rPr lang="en-US" altLang="zh-TW" sz="2400" dirty="0" smtClean="0">
                  <a:latin typeface="Candara" panose="020E0502030303020204" pitchFamily="34" charset="0"/>
                </a:rPr>
                <a:t>800 BP</a:t>
              </a:r>
              <a:endParaRPr lang="zh-TW" altLang="en-US" sz="1600" dirty="0">
                <a:latin typeface="Candara" panose="020E0502030303020204" pitchFamily="34" charset="0"/>
              </a:endParaRPr>
            </a:p>
          </p:txBody>
        </p:sp>
        <p:cxnSp>
          <p:nvCxnSpPr>
            <p:cNvPr id="30" name="直線單箭頭接點 29"/>
            <p:cNvCxnSpPr/>
            <p:nvPr/>
          </p:nvCxnSpPr>
          <p:spPr>
            <a:xfrm>
              <a:off x="35859035" y="15293697"/>
              <a:ext cx="11322" cy="8239559"/>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5" name="直線接點 244"/>
            <p:cNvCxnSpPr/>
            <p:nvPr/>
          </p:nvCxnSpPr>
          <p:spPr>
            <a:xfrm>
              <a:off x="42794985" y="17119995"/>
              <a:ext cx="4893536" cy="230283"/>
            </a:xfrm>
            <a:prstGeom prst="line">
              <a:avLst/>
            </a:prstGeom>
            <a:ln w="2857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7" name="直線接點 256"/>
            <p:cNvCxnSpPr>
              <a:endCxn id="253" idx="2"/>
            </p:cNvCxnSpPr>
            <p:nvPr/>
          </p:nvCxnSpPr>
          <p:spPr>
            <a:xfrm>
              <a:off x="42778577" y="16252347"/>
              <a:ext cx="4923565" cy="719030"/>
            </a:xfrm>
            <a:prstGeom prst="line">
              <a:avLst/>
            </a:prstGeom>
            <a:ln w="2857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直線接點 40"/>
            <p:cNvCxnSpPr/>
            <p:nvPr/>
          </p:nvCxnSpPr>
          <p:spPr>
            <a:xfrm>
              <a:off x="35669245" y="15270965"/>
              <a:ext cx="37958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59" name="直線接點 258"/>
            <p:cNvCxnSpPr/>
            <p:nvPr/>
          </p:nvCxnSpPr>
          <p:spPr>
            <a:xfrm>
              <a:off x="35683107" y="17211873"/>
              <a:ext cx="37958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60" name="直線接點 259"/>
            <p:cNvCxnSpPr/>
            <p:nvPr/>
          </p:nvCxnSpPr>
          <p:spPr>
            <a:xfrm>
              <a:off x="35681511" y="19201667"/>
              <a:ext cx="37958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61" name="直線接點 260"/>
            <p:cNvCxnSpPr/>
            <p:nvPr/>
          </p:nvCxnSpPr>
          <p:spPr>
            <a:xfrm>
              <a:off x="35681511" y="21234691"/>
              <a:ext cx="37958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62" name="直線接點 261"/>
            <p:cNvCxnSpPr/>
            <p:nvPr/>
          </p:nvCxnSpPr>
          <p:spPr>
            <a:xfrm>
              <a:off x="35686591" y="23214040"/>
              <a:ext cx="379580" cy="0"/>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64" name="群組 263"/>
          <p:cNvGrpSpPr/>
          <p:nvPr/>
        </p:nvGrpSpPr>
        <p:grpSpPr>
          <a:xfrm>
            <a:off x="25738567" y="14620963"/>
            <a:ext cx="8284384" cy="8888678"/>
            <a:chOff x="14833134" y="18420573"/>
            <a:chExt cx="7846568" cy="4954904"/>
          </a:xfrm>
        </p:grpSpPr>
        <p:graphicFrame>
          <p:nvGraphicFramePr>
            <p:cNvPr id="274" name="圖表 273"/>
            <p:cNvGraphicFramePr>
              <a:graphicFrameLocks/>
            </p:cNvGraphicFramePr>
            <p:nvPr>
              <p:extLst>
                <p:ext uri="{D42A27DB-BD31-4B8C-83A1-F6EECF244321}">
                  <p14:modId xmlns:p14="http://schemas.microsoft.com/office/powerpoint/2010/main" val="3791233247"/>
                </p:ext>
              </p:extLst>
            </p:nvPr>
          </p:nvGraphicFramePr>
          <p:xfrm>
            <a:off x="14833134" y="18420573"/>
            <a:ext cx="7846568" cy="4954904"/>
          </p:xfrm>
          <a:graphic>
            <a:graphicData uri="http://schemas.openxmlformats.org/drawingml/2006/chart">
              <c:chart xmlns:c="http://schemas.openxmlformats.org/drawingml/2006/chart" xmlns:r="http://schemas.openxmlformats.org/officeDocument/2006/relationships" r:id="rId22"/>
            </a:graphicData>
          </a:graphic>
        </p:graphicFrame>
        <p:grpSp>
          <p:nvGrpSpPr>
            <p:cNvPr id="275" name="群組 274"/>
            <p:cNvGrpSpPr/>
            <p:nvPr/>
          </p:nvGrpSpPr>
          <p:grpSpPr>
            <a:xfrm>
              <a:off x="15758181" y="20433914"/>
              <a:ext cx="6739567" cy="2059608"/>
              <a:chOff x="15014591" y="20181151"/>
              <a:chExt cx="6783881" cy="2072793"/>
            </a:xfrm>
          </p:grpSpPr>
          <p:sp>
            <p:nvSpPr>
              <p:cNvPr id="276" name="文字方塊 275"/>
              <p:cNvSpPr txBox="1"/>
              <p:nvPr/>
            </p:nvSpPr>
            <p:spPr>
              <a:xfrm>
                <a:off x="15014591" y="21546294"/>
                <a:ext cx="3351030" cy="604328"/>
              </a:xfrm>
              <a:prstGeom prst="rect">
                <a:avLst/>
              </a:prstGeom>
              <a:noFill/>
            </p:spPr>
            <p:txBody>
              <a:bodyPr wrap="square" rtlCol="0">
                <a:spAutoFit/>
              </a:bodyPr>
              <a:lstStyle/>
              <a:p>
                <a:pPr algn="ctr"/>
                <a:r>
                  <a:rPr lang="en-US" altLang="zh-TW" sz="3200" dirty="0">
                    <a:latin typeface="Candara" panose="020E0502030303020204" pitchFamily="34" charset="0"/>
                    <a:cs typeface="Times New Roman" panose="02020603050405020304" pitchFamily="18" charset="0"/>
                  </a:rPr>
                  <a:t>y=</a:t>
                </a:r>
                <a:r>
                  <a:rPr lang="en-US" altLang="zh-TW" sz="3200" dirty="0">
                    <a:solidFill>
                      <a:srgbClr val="FF0000"/>
                    </a:solidFill>
                    <a:latin typeface="Candara" panose="020E0502030303020204" pitchFamily="34" charset="0"/>
                    <a:cs typeface="Times New Roman" panose="02020603050405020304" pitchFamily="18" charset="0"/>
                  </a:rPr>
                  <a:t>0.16</a:t>
                </a:r>
                <a:r>
                  <a:rPr lang="en-US" altLang="zh-TW" sz="3200" dirty="0">
                    <a:latin typeface="Candara" panose="020E0502030303020204" pitchFamily="34" charset="0"/>
                    <a:cs typeface="Times New Roman" panose="02020603050405020304" pitchFamily="18" charset="0"/>
                  </a:rPr>
                  <a:t>x + 115.72</a:t>
                </a:r>
              </a:p>
              <a:p>
                <a:pPr algn="ctr"/>
                <a:r>
                  <a:rPr lang="en-US" altLang="zh-TW" sz="3200" dirty="0">
                    <a:latin typeface="Candara" panose="020E0502030303020204" pitchFamily="34" charset="0"/>
                    <a:cs typeface="Times New Roman" panose="02020603050405020304" pitchFamily="18" charset="0"/>
                  </a:rPr>
                  <a:t>R</a:t>
                </a:r>
                <a:r>
                  <a:rPr lang="en-US" altLang="zh-TW" sz="3200" baseline="30000" dirty="0">
                    <a:latin typeface="Candara" panose="020E0502030303020204" pitchFamily="34" charset="0"/>
                    <a:cs typeface="Times New Roman" panose="02020603050405020304" pitchFamily="18" charset="0"/>
                  </a:rPr>
                  <a:t>2</a:t>
                </a:r>
                <a:r>
                  <a:rPr lang="en-US" altLang="zh-TW" sz="3200" dirty="0">
                    <a:latin typeface="Candara" panose="020E0502030303020204" pitchFamily="34" charset="0"/>
                    <a:cs typeface="Times New Roman" panose="02020603050405020304" pitchFamily="18" charset="0"/>
                  </a:rPr>
                  <a:t> = 0.85</a:t>
                </a:r>
                <a:endParaRPr lang="zh-TW" altLang="en-US" sz="3200" dirty="0">
                  <a:latin typeface="Candara" panose="020E0502030303020204" pitchFamily="34" charset="0"/>
                  <a:cs typeface="Times New Roman" panose="02020603050405020304" pitchFamily="18" charset="0"/>
                </a:endParaRPr>
              </a:p>
            </p:txBody>
          </p:sp>
          <p:sp>
            <p:nvSpPr>
              <p:cNvPr id="277" name="文字方塊 276"/>
              <p:cNvSpPr txBox="1"/>
              <p:nvPr/>
            </p:nvSpPr>
            <p:spPr>
              <a:xfrm>
                <a:off x="18447442" y="21718682"/>
                <a:ext cx="3351030" cy="535262"/>
              </a:xfrm>
              <a:prstGeom prst="rect">
                <a:avLst/>
              </a:prstGeom>
              <a:noFill/>
            </p:spPr>
            <p:txBody>
              <a:bodyPr wrap="square" rtlCol="0">
                <a:spAutoFit/>
              </a:bodyPr>
              <a:lstStyle/>
              <a:p>
                <a:pPr algn="ctr"/>
                <a:r>
                  <a:rPr lang="en-US" altLang="zh-TW" sz="2800" dirty="0">
                    <a:latin typeface="Candara" panose="020E0502030303020204" pitchFamily="34" charset="0"/>
                    <a:cs typeface="Times New Roman" panose="02020603050405020304" pitchFamily="18" charset="0"/>
                  </a:rPr>
                  <a:t>y=</a:t>
                </a:r>
                <a:r>
                  <a:rPr lang="en-US" altLang="zh-TW" sz="2800" dirty="0">
                    <a:solidFill>
                      <a:srgbClr val="FF0000"/>
                    </a:solidFill>
                    <a:latin typeface="Candara" panose="020E0502030303020204" pitchFamily="34" charset="0"/>
                    <a:cs typeface="Times New Roman" panose="02020603050405020304" pitchFamily="18" charset="0"/>
                  </a:rPr>
                  <a:t>0.04</a:t>
                </a:r>
                <a:r>
                  <a:rPr lang="en-US" altLang="zh-TW" sz="2800" dirty="0">
                    <a:latin typeface="Candara" panose="020E0502030303020204" pitchFamily="34" charset="0"/>
                    <a:cs typeface="Times New Roman" panose="02020603050405020304" pitchFamily="18" charset="0"/>
                  </a:rPr>
                  <a:t>x + 8.1204</a:t>
                </a:r>
              </a:p>
              <a:p>
                <a:pPr algn="ctr"/>
                <a:r>
                  <a:rPr lang="en-US" altLang="zh-TW" sz="2800" dirty="0">
                    <a:latin typeface="Candara" panose="020E0502030303020204" pitchFamily="34" charset="0"/>
                    <a:cs typeface="Times New Roman" panose="02020603050405020304" pitchFamily="18" charset="0"/>
                  </a:rPr>
                  <a:t>R</a:t>
                </a:r>
                <a:r>
                  <a:rPr lang="en-US" altLang="zh-TW" sz="2800" baseline="30000" dirty="0">
                    <a:latin typeface="Candara" panose="020E0502030303020204" pitchFamily="34" charset="0"/>
                    <a:cs typeface="Times New Roman" panose="02020603050405020304" pitchFamily="18" charset="0"/>
                  </a:rPr>
                  <a:t>2</a:t>
                </a:r>
                <a:r>
                  <a:rPr lang="en-US" altLang="zh-TW" sz="2800" dirty="0">
                    <a:latin typeface="Candara" panose="020E0502030303020204" pitchFamily="34" charset="0"/>
                    <a:cs typeface="Times New Roman" panose="02020603050405020304" pitchFamily="18" charset="0"/>
                  </a:rPr>
                  <a:t> = 0.98</a:t>
                </a:r>
                <a:endParaRPr lang="zh-TW" altLang="en-US" sz="2800" dirty="0">
                  <a:latin typeface="Candara" panose="020E0502030303020204" pitchFamily="34" charset="0"/>
                  <a:cs typeface="Times New Roman" panose="02020603050405020304" pitchFamily="18" charset="0"/>
                </a:endParaRPr>
              </a:p>
            </p:txBody>
          </p:sp>
          <p:sp>
            <p:nvSpPr>
              <p:cNvPr id="278" name="文字方塊 277"/>
              <p:cNvSpPr txBox="1"/>
              <p:nvPr/>
            </p:nvSpPr>
            <p:spPr>
              <a:xfrm>
                <a:off x="18733859" y="20181151"/>
                <a:ext cx="2718832" cy="535262"/>
              </a:xfrm>
              <a:prstGeom prst="rect">
                <a:avLst/>
              </a:prstGeom>
              <a:noFill/>
            </p:spPr>
            <p:txBody>
              <a:bodyPr wrap="square" rtlCol="0">
                <a:spAutoFit/>
              </a:bodyPr>
              <a:lstStyle/>
              <a:p>
                <a:pPr algn="ctr"/>
                <a:r>
                  <a:rPr lang="en-US" altLang="zh-TW" sz="2800" dirty="0">
                    <a:latin typeface="Candara" panose="020E0502030303020204" pitchFamily="34" charset="0"/>
                    <a:cs typeface="Times New Roman" panose="02020603050405020304" pitchFamily="18" charset="0"/>
                  </a:rPr>
                  <a:t>y=</a:t>
                </a:r>
                <a:r>
                  <a:rPr lang="en-US" altLang="zh-TW" sz="2800" dirty="0">
                    <a:solidFill>
                      <a:srgbClr val="FF0000"/>
                    </a:solidFill>
                    <a:latin typeface="Candara" panose="020E0502030303020204" pitchFamily="34" charset="0"/>
                    <a:cs typeface="Times New Roman" panose="02020603050405020304" pitchFamily="18" charset="0"/>
                  </a:rPr>
                  <a:t>0.016</a:t>
                </a:r>
                <a:r>
                  <a:rPr lang="en-US" altLang="zh-TW" sz="2800" dirty="0">
                    <a:latin typeface="Candara" panose="020E0502030303020204" pitchFamily="34" charset="0"/>
                    <a:cs typeface="Times New Roman" panose="02020603050405020304" pitchFamily="18" charset="0"/>
                  </a:rPr>
                  <a:t>x + 75.126</a:t>
                </a:r>
              </a:p>
              <a:p>
                <a:pPr algn="ctr"/>
                <a:r>
                  <a:rPr lang="en-US" altLang="zh-TW" sz="2800" dirty="0">
                    <a:latin typeface="Candara" panose="020E0502030303020204" pitchFamily="34" charset="0"/>
                    <a:cs typeface="Times New Roman" panose="02020603050405020304" pitchFamily="18" charset="0"/>
                  </a:rPr>
                  <a:t>R</a:t>
                </a:r>
                <a:r>
                  <a:rPr lang="en-US" altLang="zh-TW" sz="2800" baseline="30000" dirty="0">
                    <a:latin typeface="Candara" panose="020E0502030303020204" pitchFamily="34" charset="0"/>
                    <a:cs typeface="Times New Roman" panose="02020603050405020304" pitchFamily="18" charset="0"/>
                  </a:rPr>
                  <a:t>2</a:t>
                </a:r>
                <a:r>
                  <a:rPr lang="en-US" altLang="zh-TW" sz="2800" dirty="0">
                    <a:latin typeface="Candara" panose="020E0502030303020204" pitchFamily="34" charset="0"/>
                    <a:cs typeface="Times New Roman" panose="02020603050405020304" pitchFamily="18" charset="0"/>
                  </a:rPr>
                  <a:t> = 0.97</a:t>
                </a:r>
                <a:endParaRPr lang="zh-TW" altLang="en-US" sz="2800" dirty="0">
                  <a:latin typeface="Candara" panose="020E0502030303020204" pitchFamily="34" charset="0"/>
                  <a:cs typeface="Times New Roman" panose="02020603050405020304" pitchFamily="18" charset="0"/>
                </a:endParaRPr>
              </a:p>
            </p:txBody>
          </p:sp>
        </p:grpSp>
      </p:grpSp>
      <p:grpSp>
        <p:nvGrpSpPr>
          <p:cNvPr id="74" name="群組 73"/>
          <p:cNvGrpSpPr/>
          <p:nvPr/>
        </p:nvGrpSpPr>
        <p:grpSpPr>
          <a:xfrm>
            <a:off x="31374210" y="15908689"/>
            <a:ext cx="2601312" cy="1580904"/>
            <a:chOff x="31400081" y="16238454"/>
            <a:chExt cx="2601312" cy="1580904"/>
          </a:xfrm>
        </p:grpSpPr>
        <p:grpSp>
          <p:nvGrpSpPr>
            <p:cNvPr id="265" name="群組 264"/>
            <p:cNvGrpSpPr/>
            <p:nvPr/>
          </p:nvGrpSpPr>
          <p:grpSpPr>
            <a:xfrm>
              <a:off x="31419755" y="16238454"/>
              <a:ext cx="2581638" cy="1580904"/>
              <a:chOff x="33786165" y="15671999"/>
              <a:chExt cx="3264140" cy="1564092"/>
            </a:xfrm>
          </p:grpSpPr>
          <p:sp>
            <p:nvSpPr>
              <p:cNvPr id="270" name="Rectangle 45"/>
              <p:cNvSpPr/>
              <p:nvPr/>
            </p:nvSpPr>
            <p:spPr>
              <a:xfrm>
                <a:off x="33786165" y="16304871"/>
                <a:ext cx="341584" cy="268536"/>
              </a:xfrm>
              <a:prstGeom prst="rect">
                <a:avLst/>
              </a:prstGeom>
              <a:solidFill>
                <a:srgbClr val="ED7D3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Candara" panose="020E0502030303020204" pitchFamily="34" charset="0"/>
                </a:endParaRPr>
              </a:p>
            </p:txBody>
          </p:sp>
          <p:sp>
            <p:nvSpPr>
              <p:cNvPr id="271" name="文字方塊 270"/>
              <p:cNvSpPr txBox="1"/>
              <p:nvPr/>
            </p:nvSpPr>
            <p:spPr>
              <a:xfrm>
                <a:off x="34317567" y="15671999"/>
                <a:ext cx="2732738" cy="523220"/>
              </a:xfrm>
              <a:prstGeom prst="rect">
                <a:avLst/>
              </a:prstGeom>
              <a:noFill/>
            </p:spPr>
            <p:txBody>
              <a:bodyPr wrap="square" rtlCol="0">
                <a:spAutoFit/>
              </a:bodyPr>
              <a:lstStyle/>
              <a:p>
                <a:r>
                  <a:rPr lang="en-US" altLang="zh-TW" sz="2800" dirty="0" smtClean="0">
                    <a:latin typeface="Candara" panose="020E0502030303020204" pitchFamily="34" charset="0"/>
                  </a:rPr>
                  <a:t>P</a:t>
                </a:r>
                <a:r>
                  <a:rPr lang="en-US" altLang="zh-TW" sz="2400" dirty="0" smtClean="0">
                    <a:latin typeface="Candara" panose="020E0502030303020204" pitchFamily="34" charset="0"/>
                  </a:rPr>
                  <a:t>3</a:t>
                </a:r>
                <a:endParaRPr lang="zh-TW" altLang="en-US" sz="2400" dirty="0">
                  <a:latin typeface="Candara" panose="020E0502030303020204" pitchFamily="34" charset="0"/>
                </a:endParaRPr>
              </a:p>
            </p:txBody>
          </p:sp>
          <p:sp>
            <p:nvSpPr>
              <p:cNvPr id="272" name="文字方塊 271"/>
              <p:cNvSpPr txBox="1"/>
              <p:nvPr/>
            </p:nvSpPr>
            <p:spPr>
              <a:xfrm>
                <a:off x="34317567" y="16177529"/>
                <a:ext cx="1777073" cy="523220"/>
              </a:xfrm>
              <a:prstGeom prst="rect">
                <a:avLst/>
              </a:prstGeom>
              <a:noFill/>
            </p:spPr>
            <p:txBody>
              <a:bodyPr wrap="square" rtlCol="0">
                <a:spAutoFit/>
              </a:bodyPr>
              <a:lstStyle/>
              <a:p>
                <a:r>
                  <a:rPr lang="en-US" altLang="zh-TW" sz="2800" dirty="0" smtClean="0">
                    <a:latin typeface="Candara" panose="020E0502030303020204" pitchFamily="34" charset="0"/>
                  </a:rPr>
                  <a:t>Land 1B</a:t>
                </a:r>
                <a:endParaRPr lang="zh-TW" altLang="en-US" sz="2800" dirty="0">
                  <a:latin typeface="Candara" panose="020E0502030303020204" pitchFamily="34" charset="0"/>
                </a:endParaRPr>
              </a:p>
            </p:txBody>
          </p:sp>
          <p:sp>
            <p:nvSpPr>
              <p:cNvPr id="273" name="文字方塊 272"/>
              <p:cNvSpPr txBox="1"/>
              <p:nvPr/>
            </p:nvSpPr>
            <p:spPr>
              <a:xfrm>
                <a:off x="34317567" y="16712871"/>
                <a:ext cx="1777073" cy="523220"/>
              </a:xfrm>
              <a:prstGeom prst="rect">
                <a:avLst/>
              </a:prstGeom>
              <a:noFill/>
            </p:spPr>
            <p:txBody>
              <a:bodyPr wrap="square" rtlCol="0">
                <a:spAutoFit/>
              </a:bodyPr>
              <a:lstStyle/>
              <a:p>
                <a:r>
                  <a:rPr lang="en-US" altLang="zh-TW" sz="2800" dirty="0" smtClean="0">
                    <a:latin typeface="Candara" panose="020E0502030303020204" pitchFamily="34" charset="0"/>
                  </a:rPr>
                  <a:t>1</a:t>
                </a:r>
                <a:endParaRPr lang="zh-TW" altLang="en-US" sz="2400" dirty="0">
                  <a:latin typeface="Candara" panose="020E0502030303020204" pitchFamily="34" charset="0"/>
                </a:endParaRPr>
              </a:p>
            </p:txBody>
          </p:sp>
        </p:grpSp>
        <p:sp>
          <p:nvSpPr>
            <p:cNvPr id="266" name="等腰三角形 265"/>
            <p:cNvSpPr/>
            <p:nvPr/>
          </p:nvSpPr>
          <p:spPr>
            <a:xfrm>
              <a:off x="31419755" y="16386418"/>
              <a:ext cx="251285" cy="281745"/>
            </a:xfrm>
            <a:prstGeom prst="triangle">
              <a:avLst/>
            </a:prstGeom>
            <a:solidFill>
              <a:srgbClr val="A5A5A5"/>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7" name="流程圖: 決策 266"/>
            <p:cNvSpPr/>
            <p:nvPr/>
          </p:nvSpPr>
          <p:spPr>
            <a:xfrm>
              <a:off x="31400081" y="17359517"/>
              <a:ext cx="326476" cy="38483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68" name="文字方塊 267"/>
          <p:cNvSpPr txBox="1"/>
          <p:nvPr/>
        </p:nvSpPr>
        <p:spPr>
          <a:xfrm rot="10800000">
            <a:off x="25718085" y="18275068"/>
            <a:ext cx="602624" cy="2451378"/>
          </a:xfrm>
          <a:prstGeom prst="rect">
            <a:avLst/>
          </a:prstGeom>
          <a:solidFill>
            <a:schemeClr val="bg1"/>
          </a:solidFill>
        </p:spPr>
        <p:txBody>
          <a:bodyPr vert="eaVert" wrap="square" rtlCol="0">
            <a:spAutoFit/>
          </a:bodyPr>
          <a:lstStyle/>
          <a:p>
            <a:pPr algn="ctr"/>
            <a:r>
              <a:rPr lang="en-US" altLang="zh-TW" sz="2800" dirty="0" smtClean="0">
                <a:latin typeface="Candara" panose="020E0502030303020204" pitchFamily="34" charset="0"/>
              </a:rPr>
              <a:t>Depth (cm)</a:t>
            </a:r>
            <a:endParaRPr lang="zh-TW" altLang="en-US" sz="2800" dirty="0">
              <a:latin typeface="Candara" panose="020E0502030303020204" pitchFamily="34" charset="0"/>
            </a:endParaRPr>
          </a:p>
        </p:txBody>
      </p:sp>
      <p:sp>
        <p:nvSpPr>
          <p:cNvPr id="284" name="Rectangle 46"/>
          <p:cNvSpPr/>
          <p:nvPr/>
        </p:nvSpPr>
        <p:spPr>
          <a:xfrm>
            <a:off x="37165802" y="15258492"/>
            <a:ext cx="1135530" cy="36979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tx1"/>
              </a:solidFill>
              <a:latin typeface="+mj-lt"/>
            </a:endParaRPr>
          </a:p>
        </p:txBody>
      </p:sp>
      <p:sp>
        <p:nvSpPr>
          <p:cNvPr id="51" name="文字方塊 50"/>
          <p:cNvSpPr txBox="1"/>
          <p:nvPr/>
        </p:nvSpPr>
        <p:spPr>
          <a:xfrm>
            <a:off x="27717729" y="15166621"/>
            <a:ext cx="847726" cy="461665"/>
          </a:xfrm>
          <a:prstGeom prst="rect">
            <a:avLst/>
          </a:prstGeom>
          <a:noFill/>
        </p:spPr>
        <p:txBody>
          <a:bodyPr wrap="square" rtlCol="0">
            <a:spAutoFit/>
          </a:bodyPr>
          <a:lstStyle/>
          <a:p>
            <a:r>
              <a:rPr lang="en-US" altLang="zh-TW" sz="2400" dirty="0" smtClean="0">
                <a:latin typeface="Candara" panose="020E0502030303020204" pitchFamily="34" charset="0"/>
              </a:rPr>
              <a:t>2000</a:t>
            </a:r>
            <a:endParaRPr lang="zh-TW" altLang="en-US" sz="2400" dirty="0">
              <a:latin typeface="Candara" panose="020E0502030303020204" pitchFamily="34" charset="0"/>
            </a:endParaRPr>
          </a:p>
        </p:txBody>
      </p:sp>
      <p:sp>
        <p:nvSpPr>
          <p:cNvPr id="286" name="文字方塊 285"/>
          <p:cNvSpPr txBox="1"/>
          <p:nvPr/>
        </p:nvSpPr>
        <p:spPr>
          <a:xfrm>
            <a:off x="28879964" y="15166621"/>
            <a:ext cx="847726" cy="461665"/>
          </a:xfrm>
          <a:prstGeom prst="rect">
            <a:avLst/>
          </a:prstGeom>
          <a:noFill/>
        </p:spPr>
        <p:txBody>
          <a:bodyPr wrap="square" rtlCol="0">
            <a:spAutoFit/>
          </a:bodyPr>
          <a:lstStyle/>
          <a:p>
            <a:r>
              <a:rPr lang="en-US" altLang="zh-TW" sz="2400" dirty="0" smtClean="0">
                <a:latin typeface="Candara" panose="020E0502030303020204" pitchFamily="34" charset="0"/>
              </a:rPr>
              <a:t>4000</a:t>
            </a:r>
            <a:endParaRPr lang="zh-TW" altLang="en-US" sz="2400" dirty="0">
              <a:latin typeface="Candara" panose="020E0502030303020204" pitchFamily="34" charset="0"/>
            </a:endParaRPr>
          </a:p>
        </p:txBody>
      </p:sp>
      <p:sp>
        <p:nvSpPr>
          <p:cNvPr id="287" name="文字方塊 286"/>
          <p:cNvSpPr txBox="1"/>
          <p:nvPr/>
        </p:nvSpPr>
        <p:spPr>
          <a:xfrm>
            <a:off x="29907981" y="15166621"/>
            <a:ext cx="886344" cy="461665"/>
          </a:xfrm>
          <a:prstGeom prst="rect">
            <a:avLst/>
          </a:prstGeom>
          <a:noFill/>
        </p:spPr>
        <p:txBody>
          <a:bodyPr wrap="square" rtlCol="0">
            <a:spAutoFit/>
          </a:bodyPr>
          <a:lstStyle/>
          <a:p>
            <a:r>
              <a:rPr lang="en-US" altLang="zh-TW" sz="2400" dirty="0" smtClean="0">
                <a:latin typeface="Candara" panose="020E0502030303020204" pitchFamily="34" charset="0"/>
              </a:rPr>
              <a:t>6000</a:t>
            </a:r>
            <a:endParaRPr lang="zh-TW" altLang="en-US" sz="2400" dirty="0">
              <a:latin typeface="Candara" panose="020E0502030303020204" pitchFamily="34" charset="0"/>
            </a:endParaRPr>
          </a:p>
        </p:txBody>
      </p:sp>
      <p:sp>
        <p:nvSpPr>
          <p:cNvPr id="288" name="文字方塊 287"/>
          <p:cNvSpPr txBox="1"/>
          <p:nvPr/>
        </p:nvSpPr>
        <p:spPr>
          <a:xfrm>
            <a:off x="30996249" y="15166621"/>
            <a:ext cx="876198" cy="461665"/>
          </a:xfrm>
          <a:prstGeom prst="rect">
            <a:avLst/>
          </a:prstGeom>
          <a:noFill/>
        </p:spPr>
        <p:txBody>
          <a:bodyPr wrap="square" rtlCol="0">
            <a:spAutoFit/>
          </a:bodyPr>
          <a:lstStyle/>
          <a:p>
            <a:r>
              <a:rPr lang="en-US" altLang="zh-TW" sz="2400" dirty="0" smtClean="0">
                <a:latin typeface="Candara" panose="020E0502030303020204" pitchFamily="34" charset="0"/>
              </a:rPr>
              <a:t>8000</a:t>
            </a:r>
            <a:endParaRPr lang="zh-TW" altLang="en-US" sz="2400" dirty="0">
              <a:latin typeface="Candara" panose="020E0502030303020204" pitchFamily="34" charset="0"/>
            </a:endParaRPr>
          </a:p>
        </p:txBody>
      </p:sp>
      <p:sp>
        <p:nvSpPr>
          <p:cNvPr id="289" name="文字方塊 288"/>
          <p:cNvSpPr txBox="1"/>
          <p:nvPr/>
        </p:nvSpPr>
        <p:spPr>
          <a:xfrm>
            <a:off x="32014950" y="15178633"/>
            <a:ext cx="965987" cy="461665"/>
          </a:xfrm>
          <a:prstGeom prst="rect">
            <a:avLst/>
          </a:prstGeom>
          <a:noFill/>
        </p:spPr>
        <p:txBody>
          <a:bodyPr wrap="square" rtlCol="0">
            <a:spAutoFit/>
          </a:bodyPr>
          <a:lstStyle/>
          <a:p>
            <a:r>
              <a:rPr lang="en-US" altLang="zh-TW" sz="2400" dirty="0" smtClean="0">
                <a:latin typeface="Candara" panose="020E0502030303020204" pitchFamily="34" charset="0"/>
              </a:rPr>
              <a:t>10000</a:t>
            </a:r>
            <a:endParaRPr lang="zh-TW" altLang="en-US" sz="2400" dirty="0">
              <a:latin typeface="Candara" panose="020E0502030303020204" pitchFamily="34" charset="0"/>
            </a:endParaRPr>
          </a:p>
        </p:txBody>
      </p:sp>
      <p:sp>
        <p:nvSpPr>
          <p:cNvPr id="290" name="文字方塊 289"/>
          <p:cNvSpPr txBox="1"/>
          <p:nvPr/>
        </p:nvSpPr>
        <p:spPr>
          <a:xfrm>
            <a:off x="33025115" y="15167544"/>
            <a:ext cx="965987" cy="461665"/>
          </a:xfrm>
          <a:prstGeom prst="rect">
            <a:avLst/>
          </a:prstGeom>
          <a:noFill/>
        </p:spPr>
        <p:txBody>
          <a:bodyPr wrap="square" rtlCol="0">
            <a:spAutoFit/>
          </a:bodyPr>
          <a:lstStyle/>
          <a:p>
            <a:r>
              <a:rPr lang="en-US" altLang="zh-TW" sz="2400" dirty="0" smtClean="0">
                <a:latin typeface="Candara" panose="020E0502030303020204" pitchFamily="34" charset="0"/>
              </a:rPr>
              <a:t>12000</a:t>
            </a:r>
            <a:endParaRPr lang="zh-TW" altLang="en-US" sz="2400" dirty="0">
              <a:latin typeface="Candara" panose="020E0502030303020204" pitchFamily="34" charset="0"/>
            </a:endParaRPr>
          </a:p>
        </p:txBody>
      </p:sp>
      <p:sp>
        <p:nvSpPr>
          <p:cNvPr id="52" name="文字方塊 51"/>
          <p:cNvSpPr txBox="1"/>
          <p:nvPr/>
        </p:nvSpPr>
        <p:spPr>
          <a:xfrm>
            <a:off x="26863929" y="14658060"/>
            <a:ext cx="7119462" cy="453441"/>
          </a:xfrm>
          <a:prstGeom prst="rect">
            <a:avLst/>
          </a:prstGeom>
          <a:solidFill>
            <a:schemeClr val="bg1"/>
          </a:solidFill>
        </p:spPr>
        <p:txBody>
          <a:bodyPr wrap="square" rtlCol="0">
            <a:spAutoFit/>
          </a:bodyPr>
          <a:lstStyle/>
          <a:p>
            <a:endParaRPr lang="zh-TW" altLang="en-US" dirty="0"/>
          </a:p>
        </p:txBody>
      </p:sp>
      <p:sp>
        <p:nvSpPr>
          <p:cNvPr id="292" name="文字方塊 291"/>
          <p:cNvSpPr txBox="1"/>
          <p:nvPr/>
        </p:nvSpPr>
        <p:spPr>
          <a:xfrm>
            <a:off x="29437146" y="14698315"/>
            <a:ext cx="1555939" cy="523220"/>
          </a:xfrm>
          <a:prstGeom prst="rect">
            <a:avLst/>
          </a:prstGeom>
          <a:solidFill>
            <a:schemeClr val="bg1"/>
          </a:solidFill>
        </p:spPr>
        <p:txBody>
          <a:bodyPr wrap="square" rtlCol="0">
            <a:spAutoFit/>
          </a:bodyPr>
          <a:lstStyle/>
          <a:p>
            <a:r>
              <a:rPr lang="en-US" altLang="zh-TW" sz="2800" dirty="0" smtClean="0">
                <a:latin typeface="Candara" panose="020E0502030303020204" pitchFamily="34" charset="0"/>
              </a:rPr>
              <a:t>Age (BP)</a:t>
            </a:r>
            <a:endParaRPr lang="zh-TW" altLang="en-US" sz="2800" dirty="0">
              <a:latin typeface="Candara" panose="020E0502030303020204" pitchFamily="34" charset="0"/>
            </a:endParaRPr>
          </a:p>
        </p:txBody>
      </p:sp>
      <p:sp>
        <p:nvSpPr>
          <p:cNvPr id="294" name="文字方塊 293"/>
          <p:cNvSpPr txBox="1"/>
          <p:nvPr/>
        </p:nvSpPr>
        <p:spPr>
          <a:xfrm>
            <a:off x="35504290" y="4999294"/>
            <a:ext cx="2248470" cy="523220"/>
          </a:xfrm>
          <a:prstGeom prst="rect">
            <a:avLst/>
          </a:prstGeom>
          <a:solidFill>
            <a:srgbClr val="A5A5A5"/>
          </a:solidFill>
          <a:ln w="19050">
            <a:noFill/>
          </a:ln>
        </p:spPr>
        <p:txBody>
          <a:bodyPr wrap="square" rtlCol="0">
            <a:spAutoFit/>
          </a:bodyPr>
          <a:lstStyle/>
          <a:p>
            <a:pPr algn="ctr"/>
            <a:r>
              <a:rPr lang="en-US" altLang="zh-TW" sz="2800" dirty="0" smtClean="0">
                <a:solidFill>
                  <a:schemeClr val="bg1"/>
                </a:solidFill>
                <a:latin typeface="Candara" panose="020E0502030303020204" pitchFamily="34" charset="0"/>
                <a:ea typeface="Adobe 繁黑體 Std B" panose="020B0700000000000000" pitchFamily="34" charset="-120"/>
              </a:rPr>
              <a:t>P3_0-287 cm</a:t>
            </a:r>
            <a:endParaRPr lang="zh-TW" altLang="en-US" sz="1800" dirty="0">
              <a:solidFill>
                <a:schemeClr val="bg1"/>
              </a:solidFill>
              <a:latin typeface="Candara" panose="020E0502030303020204" pitchFamily="34" charset="0"/>
              <a:ea typeface="Adobe 繁黑體 Std B" panose="020B0700000000000000" pitchFamily="34" charset="-120"/>
            </a:endParaRPr>
          </a:p>
        </p:txBody>
      </p:sp>
      <p:sp>
        <p:nvSpPr>
          <p:cNvPr id="295" name="文字方塊 294"/>
          <p:cNvSpPr txBox="1"/>
          <p:nvPr/>
        </p:nvSpPr>
        <p:spPr>
          <a:xfrm>
            <a:off x="40540455" y="4980096"/>
            <a:ext cx="2931842" cy="523220"/>
          </a:xfrm>
          <a:prstGeom prst="rect">
            <a:avLst/>
          </a:prstGeom>
          <a:solidFill>
            <a:srgbClr val="ED7D31"/>
          </a:solidFill>
          <a:ln w="19050">
            <a:noFill/>
          </a:ln>
        </p:spPr>
        <p:txBody>
          <a:bodyPr wrap="square" rtlCol="0">
            <a:spAutoFit/>
          </a:bodyPr>
          <a:lstStyle/>
          <a:p>
            <a:pPr algn="ctr"/>
            <a:r>
              <a:rPr lang="en-US" altLang="zh-TW" sz="2800" dirty="0" smtClean="0">
                <a:solidFill>
                  <a:schemeClr val="bg1"/>
                </a:solidFill>
                <a:latin typeface="Candara" panose="020E0502030303020204" pitchFamily="34" charset="0"/>
                <a:ea typeface="Adobe 繁黑體 Std B" panose="020B0700000000000000" pitchFamily="34" charset="-120"/>
              </a:rPr>
              <a:t>Land1B_0-400 cm</a:t>
            </a:r>
            <a:endParaRPr lang="zh-TW" altLang="en-US" sz="2800" dirty="0">
              <a:solidFill>
                <a:schemeClr val="bg1"/>
              </a:solidFill>
              <a:latin typeface="Candara" panose="020E0502030303020204" pitchFamily="34" charset="0"/>
              <a:ea typeface="Adobe 繁黑體 Std B" panose="020B0700000000000000" pitchFamily="34" charset="-120"/>
            </a:endParaRPr>
          </a:p>
        </p:txBody>
      </p:sp>
      <p:sp>
        <p:nvSpPr>
          <p:cNvPr id="300" name="文字方塊 299"/>
          <p:cNvSpPr txBox="1"/>
          <p:nvPr/>
        </p:nvSpPr>
        <p:spPr>
          <a:xfrm>
            <a:off x="45471658" y="4994103"/>
            <a:ext cx="2163308" cy="523220"/>
          </a:xfrm>
          <a:prstGeom prst="rect">
            <a:avLst/>
          </a:prstGeom>
          <a:solidFill>
            <a:srgbClr val="5B9BD5"/>
          </a:solidFill>
          <a:ln w="19050">
            <a:noFill/>
          </a:ln>
        </p:spPr>
        <p:txBody>
          <a:bodyPr wrap="square" rtlCol="0">
            <a:spAutoFit/>
          </a:bodyPr>
          <a:lstStyle/>
          <a:p>
            <a:pPr algn="ctr"/>
            <a:r>
              <a:rPr lang="en-US" altLang="zh-TW" sz="2800" dirty="0" smtClean="0">
                <a:solidFill>
                  <a:schemeClr val="bg1"/>
                </a:solidFill>
                <a:latin typeface="Candara" panose="020E0502030303020204" pitchFamily="34" charset="0"/>
                <a:ea typeface="Adobe 繁黑體 Std B" panose="020B0700000000000000" pitchFamily="34" charset="-120"/>
              </a:rPr>
              <a:t>1_0-250 cm</a:t>
            </a:r>
            <a:endParaRPr lang="zh-TW" altLang="en-US" sz="1200" dirty="0">
              <a:solidFill>
                <a:schemeClr val="bg1"/>
              </a:solidFill>
              <a:latin typeface="Candara" panose="020E0502030303020204" pitchFamily="34" charset="0"/>
              <a:ea typeface="Adobe 繁黑體 Std B" panose="020B0700000000000000" pitchFamily="34" charset="-120"/>
            </a:endParaRPr>
          </a:p>
        </p:txBody>
      </p:sp>
      <p:sp>
        <p:nvSpPr>
          <p:cNvPr id="397" name="文字方塊 396"/>
          <p:cNvSpPr txBox="1"/>
          <p:nvPr/>
        </p:nvSpPr>
        <p:spPr>
          <a:xfrm>
            <a:off x="34606218" y="13113731"/>
            <a:ext cx="1288604" cy="461665"/>
          </a:xfrm>
          <a:prstGeom prst="rect">
            <a:avLst/>
          </a:prstGeom>
          <a:noFill/>
        </p:spPr>
        <p:txBody>
          <a:bodyPr wrap="square" rtlCol="0">
            <a:spAutoFit/>
          </a:bodyPr>
          <a:lstStyle/>
          <a:p>
            <a:pPr algn="ctr"/>
            <a:r>
              <a:rPr lang="en-US" altLang="zh-TW" sz="2400" dirty="0" smtClean="0">
                <a:latin typeface="Candara" panose="020E0502030303020204" pitchFamily="34" charset="0"/>
              </a:rPr>
              <a:t>(Cal BP)</a:t>
            </a:r>
            <a:endParaRPr lang="zh-TW" altLang="en-US" sz="2400" dirty="0">
              <a:latin typeface="Candara" panose="020E0502030303020204" pitchFamily="34" charset="0"/>
            </a:endParaRPr>
          </a:p>
        </p:txBody>
      </p:sp>
      <p:sp>
        <p:nvSpPr>
          <p:cNvPr id="54" name="文字方塊 53"/>
          <p:cNvSpPr txBox="1"/>
          <p:nvPr/>
        </p:nvSpPr>
        <p:spPr>
          <a:xfrm>
            <a:off x="34720110" y="8654708"/>
            <a:ext cx="448904" cy="1296060"/>
          </a:xfrm>
          <a:prstGeom prst="rect">
            <a:avLst/>
          </a:prstGeom>
          <a:solidFill>
            <a:schemeClr val="bg1"/>
          </a:solidFill>
        </p:spPr>
        <p:txBody>
          <a:bodyPr wrap="square" rtlCol="0">
            <a:spAutoFit/>
          </a:bodyPr>
          <a:lstStyle/>
          <a:p>
            <a:endParaRPr lang="zh-TW" altLang="en-US" dirty="0"/>
          </a:p>
        </p:txBody>
      </p:sp>
      <p:sp>
        <p:nvSpPr>
          <p:cNvPr id="403" name="文字方塊 402"/>
          <p:cNvSpPr txBox="1"/>
          <p:nvPr/>
        </p:nvSpPr>
        <p:spPr>
          <a:xfrm rot="10800000">
            <a:off x="34673831" y="8099227"/>
            <a:ext cx="553998" cy="2451378"/>
          </a:xfrm>
          <a:prstGeom prst="rect">
            <a:avLst/>
          </a:prstGeom>
          <a:noFill/>
        </p:spPr>
        <p:txBody>
          <a:bodyPr vert="eaVert" wrap="square" rtlCol="0">
            <a:spAutoFit/>
          </a:bodyPr>
          <a:lstStyle/>
          <a:p>
            <a:pPr algn="ctr"/>
            <a:r>
              <a:rPr lang="en-US" altLang="zh-TW" sz="2400" dirty="0" smtClean="0">
                <a:latin typeface="Candara" panose="020E0502030303020204" pitchFamily="34" charset="0"/>
              </a:rPr>
              <a:t>Depth (cm)</a:t>
            </a:r>
            <a:endParaRPr lang="zh-TW" altLang="en-US" sz="2400" dirty="0">
              <a:latin typeface="Candara" panose="020E0502030303020204" pitchFamily="34" charset="0"/>
            </a:endParaRPr>
          </a:p>
        </p:txBody>
      </p:sp>
      <p:sp>
        <p:nvSpPr>
          <p:cNvPr id="68" name="文字方塊 67"/>
          <p:cNvSpPr txBox="1"/>
          <p:nvPr/>
        </p:nvSpPr>
        <p:spPr>
          <a:xfrm>
            <a:off x="22177569" y="18314738"/>
            <a:ext cx="1792619" cy="400110"/>
          </a:xfrm>
          <a:prstGeom prst="rect">
            <a:avLst/>
          </a:prstGeom>
          <a:solidFill>
            <a:schemeClr val="bg1"/>
          </a:solidFill>
        </p:spPr>
        <p:txBody>
          <a:bodyPr wrap="square" rtlCol="0">
            <a:spAutoFit/>
          </a:bodyPr>
          <a:lstStyle/>
          <a:p>
            <a:r>
              <a:rPr lang="en-US" altLang="zh-TW" sz="2000" dirty="0" smtClean="0">
                <a:latin typeface="Candara" panose="020E0502030303020204" pitchFamily="34" charset="0"/>
              </a:rPr>
              <a:t>Sample points</a:t>
            </a:r>
            <a:endParaRPr lang="zh-TW" altLang="en-US" sz="2000" dirty="0">
              <a:latin typeface="Candara" panose="020E0502030303020204" pitchFamily="34" charset="0"/>
            </a:endParaRPr>
          </a:p>
        </p:txBody>
      </p:sp>
      <p:sp>
        <p:nvSpPr>
          <p:cNvPr id="412" name="文字方塊 411"/>
          <p:cNvSpPr txBox="1"/>
          <p:nvPr/>
        </p:nvSpPr>
        <p:spPr>
          <a:xfrm>
            <a:off x="22173268" y="18671078"/>
            <a:ext cx="2248669" cy="400110"/>
          </a:xfrm>
          <a:prstGeom prst="rect">
            <a:avLst/>
          </a:prstGeom>
          <a:solidFill>
            <a:schemeClr val="bg1"/>
          </a:solidFill>
        </p:spPr>
        <p:txBody>
          <a:bodyPr wrap="square" rtlCol="0">
            <a:spAutoFit/>
          </a:bodyPr>
          <a:lstStyle/>
          <a:p>
            <a:r>
              <a:rPr lang="en-US" altLang="zh-TW" sz="2000" dirty="0" err="1" smtClean="0">
                <a:latin typeface="Candara" panose="020E0502030303020204" pitchFamily="34" charset="0"/>
              </a:rPr>
              <a:t>Sanxingmei</a:t>
            </a:r>
            <a:r>
              <a:rPr lang="en-US" altLang="zh-TW" sz="2000" dirty="0" smtClean="0">
                <a:latin typeface="Candara" panose="020E0502030303020204" pitchFamily="34" charset="0"/>
              </a:rPr>
              <a:t> Pond</a:t>
            </a:r>
            <a:endParaRPr lang="zh-TW" altLang="en-US" sz="2000" dirty="0">
              <a:latin typeface="Candara" panose="020E0502030303020204" pitchFamily="34" charset="0"/>
            </a:endParaRPr>
          </a:p>
        </p:txBody>
      </p:sp>
      <p:sp>
        <p:nvSpPr>
          <p:cNvPr id="413" name="文字方塊 412"/>
          <p:cNvSpPr txBox="1"/>
          <p:nvPr/>
        </p:nvSpPr>
        <p:spPr>
          <a:xfrm>
            <a:off x="22173268" y="19061521"/>
            <a:ext cx="2248669" cy="400110"/>
          </a:xfrm>
          <a:prstGeom prst="rect">
            <a:avLst/>
          </a:prstGeom>
          <a:solidFill>
            <a:schemeClr val="bg1"/>
          </a:solidFill>
        </p:spPr>
        <p:txBody>
          <a:bodyPr wrap="square" rtlCol="0">
            <a:spAutoFit/>
          </a:bodyPr>
          <a:lstStyle/>
          <a:p>
            <a:r>
              <a:rPr lang="en-US" altLang="zh-TW" sz="2000" dirty="0" smtClean="0">
                <a:latin typeface="Candara" panose="020E0502030303020204" pitchFamily="34" charset="0"/>
              </a:rPr>
              <a:t>Wetland</a:t>
            </a:r>
            <a:endParaRPr lang="zh-TW" altLang="en-US" sz="2000" dirty="0">
              <a:latin typeface="Candara" panose="020E0502030303020204" pitchFamily="34" charset="0"/>
            </a:endParaRPr>
          </a:p>
        </p:txBody>
      </p:sp>
      <p:sp>
        <p:nvSpPr>
          <p:cNvPr id="414" name="Google Shape;112;p1"/>
          <p:cNvSpPr txBox="1"/>
          <p:nvPr/>
        </p:nvSpPr>
        <p:spPr>
          <a:xfrm rot="5400000">
            <a:off x="21514272" y="18627590"/>
            <a:ext cx="776093" cy="561481"/>
          </a:xfrm>
          <a:prstGeom prst="rect">
            <a:avLst/>
          </a:prstGeom>
          <a:solidFill>
            <a:schemeClr val="bg1"/>
          </a:solidFill>
          <a:ln>
            <a:noFill/>
          </a:ln>
        </p:spPr>
        <p:txBody>
          <a:bodyPr spcFirstLastPara="1" wrap="square" lIns="91425" tIns="45700" rIns="91425" bIns="45700" anchor="t" anchorCtr="0">
            <a:spAutoFit/>
          </a:bodyPr>
          <a:lstStyle/>
          <a:p>
            <a:pPr algn="ctr">
              <a:buClr>
                <a:srgbClr val="000000"/>
              </a:buClr>
              <a:buSzPts val="5400"/>
            </a:pPr>
            <a:endParaRPr sz="2400" b="1" dirty="0">
              <a:solidFill>
                <a:schemeClr val="dk1"/>
              </a:solidFill>
              <a:latin typeface="Candara" panose="020E0502030303020204" pitchFamily="34" charset="0"/>
              <a:ea typeface="Times New Roman"/>
              <a:cs typeface="Times New Roman" panose="02020603050405020304" pitchFamily="18" charset="0"/>
              <a:sym typeface="Times New Roman"/>
            </a:endParaRPr>
          </a:p>
        </p:txBody>
      </p:sp>
      <p:sp>
        <p:nvSpPr>
          <p:cNvPr id="416" name="Google Shape;112;p1"/>
          <p:cNvSpPr txBox="1"/>
          <p:nvPr/>
        </p:nvSpPr>
        <p:spPr>
          <a:xfrm>
            <a:off x="21825205" y="19167791"/>
            <a:ext cx="328918" cy="203092"/>
          </a:xfrm>
          <a:prstGeom prst="rect">
            <a:avLst/>
          </a:prstGeom>
          <a:solidFill>
            <a:srgbClr val="74A06F"/>
          </a:solidFill>
          <a:ln>
            <a:noFill/>
          </a:ln>
        </p:spPr>
        <p:txBody>
          <a:bodyPr spcFirstLastPara="1" wrap="square" lIns="91425" tIns="45700" rIns="91425" bIns="45700" anchor="t" anchorCtr="0">
            <a:spAutoFit/>
          </a:bodyPr>
          <a:lstStyle/>
          <a:p>
            <a:pPr algn="ctr">
              <a:buClr>
                <a:srgbClr val="000000"/>
              </a:buClr>
              <a:buSzPts val="5400"/>
            </a:pPr>
            <a:endParaRPr sz="2400" b="1" dirty="0">
              <a:solidFill>
                <a:schemeClr val="dk1"/>
              </a:solidFill>
              <a:latin typeface="Candara" panose="020E0502030303020204" pitchFamily="34" charset="0"/>
              <a:ea typeface="Times New Roman"/>
              <a:cs typeface="Times New Roman" panose="02020603050405020304" pitchFamily="18" charset="0"/>
              <a:sym typeface="Times New Roman"/>
            </a:endParaRPr>
          </a:p>
        </p:txBody>
      </p:sp>
      <p:sp>
        <p:nvSpPr>
          <p:cNvPr id="417" name="Google Shape;112;p1"/>
          <p:cNvSpPr txBox="1"/>
          <p:nvPr/>
        </p:nvSpPr>
        <p:spPr>
          <a:xfrm>
            <a:off x="21825205" y="18817662"/>
            <a:ext cx="328918" cy="203092"/>
          </a:xfrm>
          <a:prstGeom prst="rect">
            <a:avLst/>
          </a:prstGeom>
          <a:solidFill>
            <a:srgbClr val="3BC0D3"/>
          </a:solidFill>
          <a:ln>
            <a:noFill/>
          </a:ln>
        </p:spPr>
        <p:txBody>
          <a:bodyPr spcFirstLastPara="1" wrap="square" lIns="91425" tIns="45700" rIns="91425" bIns="45700" anchor="t" anchorCtr="0">
            <a:spAutoFit/>
          </a:bodyPr>
          <a:lstStyle/>
          <a:p>
            <a:pPr algn="ctr">
              <a:buClr>
                <a:srgbClr val="000000"/>
              </a:buClr>
              <a:buSzPts val="5400"/>
            </a:pPr>
            <a:endParaRPr sz="2400" b="1" dirty="0">
              <a:solidFill>
                <a:schemeClr val="dk1"/>
              </a:solidFill>
              <a:latin typeface="Candara" panose="020E0502030303020204" pitchFamily="34" charset="0"/>
              <a:ea typeface="Times New Roman"/>
              <a:cs typeface="Times New Roman" panose="02020603050405020304" pitchFamily="18" charset="0"/>
              <a:sym typeface="Times New Roman"/>
            </a:endParaRPr>
          </a:p>
        </p:txBody>
      </p:sp>
      <p:sp>
        <p:nvSpPr>
          <p:cNvPr id="418" name="流程圖: 接點 417"/>
          <p:cNvSpPr/>
          <p:nvPr/>
        </p:nvSpPr>
        <p:spPr>
          <a:xfrm>
            <a:off x="21869312" y="18427450"/>
            <a:ext cx="237725" cy="267894"/>
          </a:xfrm>
          <a:prstGeom prst="flowChartConnector">
            <a:avLst/>
          </a:prstGeom>
          <a:solidFill>
            <a:srgbClr val="C8303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3" name="文字方塊 72"/>
          <p:cNvSpPr txBox="1"/>
          <p:nvPr/>
        </p:nvSpPr>
        <p:spPr>
          <a:xfrm>
            <a:off x="2760494" y="26526333"/>
            <a:ext cx="2335016" cy="707886"/>
          </a:xfrm>
          <a:prstGeom prst="rect">
            <a:avLst/>
          </a:prstGeom>
          <a:solidFill>
            <a:schemeClr val="bg1"/>
          </a:solidFill>
        </p:spPr>
        <p:txBody>
          <a:bodyPr wrap="square" rtlCol="0">
            <a:spAutoFit/>
          </a:bodyPr>
          <a:lstStyle/>
          <a:p>
            <a:pPr algn="ctr"/>
            <a:r>
              <a:rPr lang="en-US" altLang="zh-TW" sz="2000" dirty="0" smtClean="0">
                <a:latin typeface="Candara" panose="020E0502030303020204" pitchFamily="34" charset="0"/>
              </a:rPr>
              <a:t>Closed position during penetration</a:t>
            </a:r>
            <a:endParaRPr lang="zh-TW" altLang="en-US" sz="2000" dirty="0">
              <a:latin typeface="Candara" panose="020E0502030303020204" pitchFamily="34" charset="0"/>
            </a:endParaRPr>
          </a:p>
        </p:txBody>
      </p:sp>
      <p:sp>
        <p:nvSpPr>
          <p:cNvPr id="419" name="文字方塊 418"/>
          <p:cNvSpPr txBox="1"/>
          <p:nvPr/>
        </p:nvSpPr>
        <p:spPr>
          <a:xfrm>
            <a:off x="2773722" y="29205308"/>
            <a:ext cx="2612547" cy="707886"/>
          </a:xfrm>
          <a:prstGeom prst="rect">
            <a:avLst/>
          </a:prstGeom>
          <a:solidFill>
            <a:schemeClr val="bg1"/>
          </a:solidFill>
        </p:spPr>
        <p:txBody>
          <a:bodyPr wrap="square" rtlCol="0">
            <a:spAutoFit/>
          </a:bodyPr>
          <a:lstStyle/>
          <a:p>
            <a:pPr algn="ctr"/>
            <a:r>
              <a:rPr lang="en-US" altLang="zh-TW" sz="2000" dirty="0" smtClean="0">
                <a:latin typeface="Candara" panose="020E0502030303020204" pitchFamily="34" charset="0"/>
              </a:rPr>
              <a:t>180° anti-clockwise rotation to cut sample</a:t>
            </a:r>
            <a:endParaRPr lang="zh-TW" altLang="en-US" sz="2000" dirty="0">
              <a:latin typeface="Candara" panose="020E0502030303020204" pitchFamily="34" charset="0"/>
            </a:endParaRPr>
          </a:p>
        </p:txBody>
      </p:sp>
      <p:grpSp>
        <p:nvGrpSpPr>
          <p:cNvPr id="11" name="群組 10"/>
          <p:cNvGrpSpPr/>
          <p:nvPr/>
        </p:nvGrpSpPr>
        <p:grpSpPr>
          <a:xfrm>
            <a:off x="36564505" y="20973381"/>
            <a:ext cx="4388248" cy="2561845"/>
            <a:chOff x="36564505" y="20973381"/>
            <a:chExt cx="4388248" cy="2561845"/>
          </a:xfrm>
        </p:grpSpPr>
        <p:sp>
          <p:nvSpPr>
            <p:cNvPr id="407" name="Rectangle 45"/>
            <p:cNvSpPr/>
            <p:nvPr/>
          </p:nvSpPr>
          <p:spPr>
            <a:xfrm>
              <a:off x="36873154" y="23187531"/>
              <a:ext cx="633597" cy="205200"/>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j-lt"/>
              </a:endParaRPr>
            </a:p>
          </p:txBody>
        </p:sp>
        <p:sp>
          <p:nvSpPr>
            <p:cNvPr id="411" name="文字方塊 410"/>
            <p:cNvSpPr txBox="1"/>
            <p:nvPr/>
          </p:nvSpPr>
          <p:spPr>
            <a:xfrm>
              <a:off x="37671103" y="23036788"/>
              <a:ext cx="3281650" cy="461664"/>
            </a:xfrm>
            <a:prstGeom prst="rect">
              <a:avLst/>
            </a:prstGeom>
            <a:noFill/>
          </p:spPr>
          <p:txBody>
            <a:bodyPr wrap="square" rtlCol="0">
              <a:spAutoFit/>
            </a:bodyPr>
            <a:lstStyle/>
            <a:p>
              <a:r>
                <a:rPr lang="en-US" altLang="zh-TW" sz="2400" b="1" dirty="0">
                  <a:latin typeface="Candara" panose="020E0502030303020204" pitchFamily="34" charset="0"/>
                </a:rPr>
                <a:t>Yellow clay</a:t>
              </a:r>
              <a:endParaRPr lang="zh-TW" altLang="en-US" sz="2400" b="1" dirty="0">
                <a:latin typeface="Candara" panose="020E0502030303020204" pitchFamily="34" charset="0"/>
              </a:endParaRPr>
            </a:p>
          </p:txBody>
        </p:sp>
        <p:sp>
          <p:nvSpPr>
            <p:cNvPr id="4" name="圓角矩形 3"/>
            <p:cNvSpPr/>
            <p:nvPr/>
          </p:nvSpPr>
          <p:spPr>
            <a:xfrm>
              <a:off x="36564505" y="20973381"/>
              <a:ext cx="3854996" cy="2561845"/>
            </a:xfrm>
            <a:prstGeom prst="round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3" name="圓角矩形 12"/>
          <p:cNvSpPr/>
          <p:nvPr/>
        </p:nvSpPr>
        <p:spPr>
          <a:xfrm>
            <a:off x="685005" y="12429353"/>
            <a:ext cx="5918663" cy="787781"/>
          </a:xfrm>
          <a:prstGeom prst="roundRect">
            <a:avLst/>
          </a:prstGeom>
          <a:solidFill>
            <a:srgbClr val="F6B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smtClean="0">
                <a:solidFill>
                  <a:schemeClr val="tx1"/>
                </a:solidFill>
                <a:latin typeface="Candara" panose="020E0502030303020204" pitchFamily="34" charset="0"/>
              </a:rPr>
              <a:t>Lake succession model</a:t>
            </a:r>
            <a:endParaRPr lang="zh-TW" altLang="en-US" sz="4400" b="1" dirty="0">
              <a:solidFill>
                <a:schemeClr val="tx1"/>
              </a:solidFill>
              <a:latin typeface="Candara" panose="020E0502030303020204" pitchFamily="34" charset="0"/>
            </a:endParaRPr>
          </a:p>
        </p:txBody>
      </p:sp>
      <p:sp>
        <p:nvSpPr>
          <p:cNvPr id="252" name="圓角矩形 251"/>
          <p:cNvSpPr/>
          <p:nvPr/>
        </p:nvSpPr>
        <p:spPr>
          <a:xfrm>
            <a:off x="11062655" y="12506548"/>
            <a:ext cx="3356960" cy="787781"/>
          </a:xfrm>
          <a:prstGeom prst="roundRect">
            <a:avLst/>
          </a:prstGeom>
          <a:solidFill>
            <a:srgbClr val="F6B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smtClean="0">
                <a:solidFill>
                  <a:schemeClr val="tx1"/>
                </a:solidFill>
                <a:latin typeface="Candara" panose="020E0502030303020204" pitchFamily="34" charset="0"/>
              </a:rPr>
              <a:t>Study area</a:t>
            </a:r>
            <a:endParaRPr lang="zh-TW" altLang="en-US" sz="4400" b="1" dirty="0">
              <a:solidFill>
                <a:schemeClr val="tx1"/>
              </a:solidFill>
              <a:latin typeface="Candara" panose="020E0502030303020204" pitchFamily="34" charset="0"/>
            </a:endParaRPr>
          </a:p>
        </p:txBody>
      </p:sp>
      <p:sp>
        <p:nvSpPr>
          <p:cNvPr id="258" name="圓角矩形 257"/>
          <p:cNvSpPr/>
          <p:nvPr/>
        </p:nvSpPr>
        <p:spPr>
          <a:xfrm>
            <a:off x="639661" y="22249007"/>
            <a:ext cx="3870262" cy="787781"/>
          </a:xfrm>
          <a:prstGeom prst="roundRect">
            <a:avLst/>
          </a:prstGeom>
          <a:solidFill>
            <a:srgbClr val="F6B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smtClean="0">
                <a:solidFill>
                  <a:schemeClr val="tx1"/>
                </a:solidFill>
                <a:latin typeface="Candara" panose="020E0502030303020204" pitchFamily="34" charset="0"/>
              </a:rPr>
              <a:t>Sampling tool</a:t>
            </a:r>
            <a:endParaRPr lang="zh-TW" altLang="en-US" sz="4400" b="1" dirty="0">
              <a:solidFill>
                <a:schemeClr val="tx1"/>
              </a:solidFill>
              <a:latin typeface="Candara" panose="020E0502030303020204" pitchFamily="34" charset="0"/>
            </a:endParaRPr>
          </a:p>
        </p:txBody>
      </p:sp>
      <p:sp>
        <p:nvSpPr>
          <p:cNvPr id="263" name="圓角矩形 262"/>
          <p:cNvSpPr/>
          <p:nvPr/>
        </p:nvSpPr>
        <p:spPr>
          <a:xfrm>
            <a:off x="6893692" y="22249007"/>
            <a:ext cx="4273845" cy="787781"/>
          </a:xfrm>
          <a:prstGeom prst="roundRect">
            <a:avLst/>
          </a:prstGeom>
          <a:solidFill>
            <a:srgbClr val="F6B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smtClean="0">
                <a:solidFill>
                  <a:schemeClr val="tx1"/>
                </a:solidFill>
                <a:latin typeface="Candara" panose="020E0502030303020204" pitchFamily="34" charset="0"/>
              </a:rPr>
              <a:t>Dating materials</a:t>
            </a:r>
            <a:endParaRPr lang="zh-TW" altLang="en-US" sz="4400" b="1" dirty="0">
              <a:solidFill>
                <a:schemeClr val="tx1"/>
              </a:solidFill>
              <a:latin typeface="Candara" panose="020E0502030303020204" pitchFamily="34" charset="0"/>
            </a:endParaRPr>
          </a:p>
        </p:txBody>
      </p:sp>
      <p:sp>
        <p:nvSpPr>
          <p:cNvPr id="269" name="圓角矩形 268"/>
          <p:cNvSpPr/>
          <p:nvPr/>
        </p:nvSpPr>
        <p:spPr>
          <a:xfrm>
            <a:off x="15857472" y="22249007"/>
            <a:ext cx="5101204" cy="787781"/>
          </a:xfrm>
          <a:prstGeom prst="roundRect">
            <a:avLst/>
          </a:prstGeom>
          <a:solidFill>
            <a:srgbClr val="F6B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smtClean="0">
                <a:solidFill>
                  <a:schemeClr val="tx1"/>
                </a:solidFill>
                <a:latin typeface="Candara" panose="020E0502030303020204" pitchFamily="34" charset="0"/>
              </a:rPr>
              <a:t>Radiocarbon dating</a:t>
            </a:r>
            <a:endParaRPr lang="zh-TW" altLang="en-US" sz="4400" b="1" dirty="0">
              <a:solidFill>
                <a:schemeClr val="tx1"/>
              </a:solidFill>
              <a:latin typeface="Candara" panose="020E0502030303020204" pitchFamily="34" charset="0"/>
            </a:endParaRPr>
          </a:p>
        </p:txBody>
      </p:sp>
      <p:sp>
        <p:nvSpPr>
          <p:cNvPr id="280" name="圓角矩形 279"/>
          <p:cNvSpPr/>
          <p:nvPr/>
        </p:nvSpPr>
        <p:spPr>
          <a:xfrm>
            <a:off x="25693121" y="5865273"/>
            <a:ext cx="5101204" cy="787781"/>
          </a:xfrm>
          <a:prstGeom prst="roundRect">
            <a:avLst/>
          </a:prstGeom>
          <a:solidFill>
            <a:srgbClr val="F6B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baseline="30000" dirty="0" smtClean="0">
                <a:solidFill>
                  <a:schemeClr val="tx1"/>
                </a:solidFill>
                <a:latin typeface="Candara" panose="020E0502030303020204" pitchFamily="34" charset="0"/>
              </a:rPr>
              <a:t>14</a:t>
            </a:r>
            <a:r>
              <a:rPr lang="en-US" altLang="zh-TW" sz="4400" b="1" dirty="0" smtClean="0">
                <a:solidFill>
                  <a:schemeClr val="tx1"/>
                </a:solidFill>
                <a:latin typeface="Candara" panose="020E0502030303020204" pitchFamily="34" charset="0"/>
              </a:rPr>
              <a:t>C age-depth model</a:t>
            </a:r>
            <a:endParaRPr lang="zh-TW" altLang="en-US" sz="4400" b="1" dirty="0">
              <a:solidFill>
                <a:schemeClr val="tx1"/>
              </a:solidFill>
              <a:latin typeface="Candara" panose="020E0502030303020204" pitchFamily="34" charset="0"/>
            </a:endParaRPr>
          </a:p>
        </p:txBody>
      </p:sp>
      <p:sp>
        <p:nvSpPr>
          <p:cNvPr id="282" name="圓角矩形 281"/>
          <p:cNvSpPr/>
          <p:nvPr/>
        </p:nvSpPr>
        <p:spPr>
          <a:xfrm>
            <a:off x="25693121" y="13782002"/>
            <a:ext cx="6898507" cy="787781"/>
          </a:xfrm>
          <a:prstGeom prst="roundRect">
            <a:avLst/>
          </a:prstGeom>
          <a:solidFill>
            <a:srgbClr val="F6B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smtClean="0">
                <a:solidFill>
                  <a:schemeClr val="tx1"/>
                </a:solidFill>
                <a:latin typeface="Candara" panose="020E0502030303020204" pitchFamily="34" charset="0"/>
              </a:rPr>
              <a:t>Sedimentation rate (cm/</a:t>
            </a:r>
            <a:r>
              <a:rPr lang="en-US" altLang="zh-TW" sz="4400" b="1" dirty="0" err="1" smtClean="0">
                <a:solidFill>
                  <a:schemeClr val="tx1"/>
                </a:solidFill>
                <a:latin typeface="Candara" panose="020E0502030303020204" pitchFamily="34" charset="0"/>
              </a:rPr>
              <a:t>yr</a:t>
            </a:r>
            <a:r>
              <a:rPr lang="en-US" altLang="zh-TW" sz="4400" b="1" dirty="0" smtClean="0">
                <a:solidFill>
                  <a:schemeClr val="tx1"/>
                </a:solidFill>
                <a:latin typeface="Candara" panose="020E0502030303020204" pitchFamily="34" charset="0"/>
              </a:rPr>
              <a:t>)</a:t>
            </a:r>
            <a:endParaRPr lang="zh-TW" altLang="en-US" sz="4400" b="1" dirty="0">
              <a:solidFill>
                <a:schemeClr val="tx1"/>
              </a:solidFill>
              <a:latin typeface="Candara" panose="020E0502030303020204" pitchFamily="34" charset="0"/>
            </a:endParaRPr>
          </a:p>
        </p:txBody>
      </p:sp>
      <p:sp>
        <p:nvSpPr>
          <p:cNvPr id="283" name="圓角矩形 282"/>
          <p:cNvSpPr/>
          <p:nvPr/>
        </p:nvSpPr>
        <p:spPr>
          <a:xfrm>
            <a:off x="34633320" y="13801701"/>
            <a:ext cx="5147564" cy="787781"/>
          </a:xfrm>
          <a:prstGeom prst="roundRect">
            <a:avLst/>
          </a:prstGeom>
          <a:solidFill>
            <a:srgbClr val="F6BE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b="1" dirty="0" smtClean="0">
                <a:solidFill>
                  <a:schemeClr val="tx1"/>
                </a:solidFill>
                <a:latin typeface="Candara" panose="020E0502030303020204" pitchFamily="34" charset="0"/>
              </a:rPr>
              <a:t>Core descriptions</a:t>
            </a:r>
            <a:endParaRPr lang="zh-TW" altLang="en-US" sz="4400" b="1" dirty="0">
              <a:solidFill>
                <a:schemeClr val="tx1"/>
              </a:solidFill>
              <a:latin typeface="Candara" panose="020E0502030303020204" pitchFamily="34" charset="0"/>
            </a:endParaRPr>
          </a:p>
        </p:txBody>
      </p:sp>
    </p:spTree>
    <p:extLst>
      <p:ext uri="{BB962C8B-B14F-4D97-AF65-F5344CB8AC3E}">
        <p14:creationId xmlns:p14="http://schemas.microsoft.com/office/powerpoint/2010/main" val="1744927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2528</TotalTime>
  <Words>783</Words>
  <Application>Microsoft Office PowerPoint</Application>
  <PresentationFormat>自訂</PresentationFormat>
  <Paragraphs>121</Paragraphs>
  <Slides>1</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vt:i4>
      </vt:variant>
    </vt:vector>
  </HeadingPairs>
  <TitlesOfParts>
    <vt:vector size="9" baseType="lpstr">
      <vt:lpstr>Adobe 繁黑體 Std B</vt:lpstr>
      <vt:lpstr>新細明體</vt:lpstr>
      <vt:lpstr>Arial</vt:lpstr>
      <vt:lpstr>Calibri</vt:lpstr>
      <vt:lpstr>Calibri Light</vt:lpstr>
      <vt:lpstr>Candara</vt:lpstr>
      <vt:lpstr>Times New Roman</vt:lpstr>
      <vt:lpstr>Office 佈景主題</vt:lpstr>
      <vt:lpstr>PowerPoint 簡報</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素材庫</dc:title>
  <dc:creator>許冠毅</dc:creator>
  <cp:lastModifiedBy>許冠毅</cp:lastModifiedBy>
  <cp:revision>89</cp:revision>
  <dcterms:created xsi:type="dcterms:W3CDTF">2023-04-09T17:05:57Z</dcterms:created>
  <dcterms:modified xsi:type="dcterms:W3CDTF">2023-04-11T18:03:51Z</dcterms:modified>
</cp:coreProperties>
</file>