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</p:sldIdLst>
  <p:sldSz cx="42803763" cy="30275213"/>
  <p:notesSz cx="9144000" cy="6858000"/>
  <p:defaultTextStyle>
    <a:defPPr>
      <a:defRPr lang="en-US"/>
    </a:defPPr>
    <a:lvl1pPr marL="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>
          <p15:clr>
            <a:srgbClr val="A4A3A4"/>
          </p15:clr>
        </p15:guide>
        <p15:guide id="2" pos="15878">
          <p15:clr>
            <a:srgbClr val="A4A3A4"/>
          </p15:clr>
        </p15:guide>
        <p15:guide id="3" orient="horz" pos="5297">
          <p15:clr>
            <a:srgbClr val="A4A3A4"/>
          </p15:clr>
        </p15:guide>
        <p15:guide id="4" pos="14984">
          <p15:clr>
            <a:srgbClr val="A4A3A4"/>
          </p15:clr>
        </p15:guide>
        <p15:guide id="5" orient="horz" pos="79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7599"/>
    <a:srgbClr val="054E83"/>
    <a:srgbClr val="064E83"/>
    <a:srgbClr val="13627F"/>
    <a:srgbClr val="5B5B5B"/>
    <a:srgbClr val="5C2D83"/>
    <a:srgbClr val="6A7D2D"/>
    <a:srgbClr val="0B5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250" autoAdjust="0"/>
    <p:restoredTop sz="96187" autoAdjust="0"/>
  </p:normalViewPr>
  <p:slideViewPr>
    <p:cSldViewPr snapToObjects="1">
      <p:cViewPr>
        <p:scale>
          <a:sx n="70" d="100"/>
          <a:sy n="70" d="100"/>
        </p:scale>
        <p:origin x="4376" y="-4544"/>
      </p:cViewPr>
      <p:guideLst>
        <p:guide orient="horz" pos="9536"/>
        <p:guide pos="15878"/>
        <p:guide orient="horz" pos="5297"/>
        <p:guide pos="14984"/>
        <p:guide orient="horz" pos="79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5" y="9404941"/>
            <a:ext cx="36383198" cy="64895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0564" y="17155959"/>
            <a:ext cx="29962636" cy="773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66F-E93E-824D-BFE3-65C47726113E}" type="datetimeFigureOut">
              <a:rPr lang="en-US" smtClean="0"/>
              <a:pPr/>
              <a:t>4/18/23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8CE-31EB-1B46-B4AC-CC86CEDDD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1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66F-E93E-824D-BFE3-65C47726113E}" type="datetimeFigureOut">
              <a:rPr lang="en-US" smtClean="0"/>
              <a:pPr/>
              <a:t>4/18/23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8CE-31EB-1B46-B4AC-CC86CEDDD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032730" y="1212419"/>
            <a:ext cx="9630847" cy="2583204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0189" y="1212419"/>
            <a:ext cx="28179144" cy="2583204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66F-E93E-824D-BFE3-65C47726113E}" type="datetimeFigureOut">
              <a:rPr lang="en-US" smtClean="0"/>
              <a:pPr/>
              <a:t>4/18/23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8CE-31EB-1B46-B4AC-CC86CEDDD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1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66F-E93E-824D-BFE3-65C47726113E}" type="datetimeFigureOut">
              <a:rPr lang="en-US" smtClean="0"/>
              <a:pPr/>
              <a:t>4/18/23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8CE-31EB-1B46-B4AC-CC86CEDDD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6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205" y="19454630"/>
            <a:ext cx="36383198" cy="6012994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1205" y="12831933"/>
            <a:ext cx="36383198" cy="6622701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17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39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5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67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66F-E93E-824D-BFE3-65C47726113E}" type="datetimeFigureOut">
              <a:rPr lang="en-US" smtClean="0"/>
              <a:pPr/>
              <a:t>4/18/23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8CE-31EB-1B46-B4AC-CC86CEDDD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1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0191" y="7064224"/>
            <a:ext cx="18904994" cy="19980241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58580" y="7064224"/>
            <a:ext cx="18904994" cy="19980241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66F-E93E-824D-BFE3-65C47726113E}" type="datetimeFigureOut">
              <a:rPr lang="en-US" smtClean="0"/>
              <a:pPr/>
              <a:t>4/18/23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8CE-31EB-1B46-B4AC-CC86CEDDD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7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189" y="6776885"/>
            <a:ext cx="18912429" cy="2824283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0189" y="9601167"/>
            <a:ext cx="18912429" cy="1744329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43720" y="6776885"/>
            <a:ext cx="18919859" cy="2824283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43720" y="9601167"/>
            <a:ext cx="18919859" cy="1744329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66F-E93E-824D-BFE3-65C47726113E}" type="datetimeFigureOut">
              <a:rPr lang="en-US" smtClean="0"/>
              <a:pPr/>
              <a:t>4/18/23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8CE-31EB-1B46-B4AC-CC86CEDDD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42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66F-E93E-824D-BFE3-65C47726113E}" type="datetimeFigureOut">
              <a:rPr lang="en-US" smtClean="0"/>
              <a:pPr/>
              <a:t>4/18/23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8CE-31EB-1B46-B4AC-CC86CEDDD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8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66F-E93E-824D-BFE3-65C47726113E}" type="datetimeFigureOut">
              <a:rPr lang="en-US" smtClean="0"/>
              <a:pPr/>
              <a:t>4/18/23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8CE-31EB-1B46-B4AC-CC86CEDDD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1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191" y="1205407"/>
            <a:ext cx="14082143" cy="51299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5085" y="1205404"/>
            <a:ext cx="23928492" cy="25839056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0191" y="6335375"/>
            <a:ext cx="14082143" cy="20709089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66F-E93E-824D-BFE3-65C47726113E}" type="datetimeFigureOut">
              <a:rPr lang="en-US" smtClean="0"/>
              <a:pPr/>
              <a:t>4/18/23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8CE-31EB-1B46-B4AC-CC86CEDDD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9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836" y="21192649"/>
            <a:ext cx="25682258" cy="250191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9836" y="2705146"/>
            <a:ext cx="25682258" cy="18165128"/>
          </a:xfrm>
        </p:spPr>
        <p:txBody>
          <a:bodyPr/>
          <a:lstStyle>
            <a:lvl1pPr marL="0" indent="0">
              <a:buNone/>
              <a:defRPr sz="14600"/>
            </a:lvl1pPr>
            <a:lvl2pPr marL="2088170" indent="0">
              <a:buNone/>
              <a:defRPr sz="12800"/>
            </a:lvl2pPr>
            <a:lvl3pPr marL="4176339" indent="0">
              <a:buNone/>
              <a:defRPr sz="11000"/>
            </a:lvl3pPr>
            <a:lvl4pPr marL="6264509" indent="0">
              <a:buNone/>
              <a:defRPr sz="9100"/>
            </a:lvl4pPr>
            <a:lvl5pPr marL="8352678" indent="0">
              <a:buNone/>
              <a:defRPr sz="9100"/>
            </a:lvl5pPr>
            <a:lvl6pPr marL="10440848" indent="0">
              <a:buNone/>
              <a:defRPr sz="9100"/>
            </a:lvl6pPr>
            <a:lvl7pPr marL="12529017" indent="0">
              <a:buNone/>
              <a:defRPr sz="9100"/>
            </a:lvl7pPr>
            <a:lvl8pPr marL="14617187" indent="0">
              <a:buNone/>
              <a:defRPr sz="9100"/>
            </a:lvl8pPr>
            <a:lvl9pPr marL="16705356" indent="0">
              <a:buNone/>
              <a:defRPr sz="91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836" y="23694561"/>
            <a:ext cx="25682258" cy="3553130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466F-E93E-824D-BFE3-65C47726113E}" type="datetimeFigureOut">
              <a:rPr lang="en-US" smtClean="0"/>
              <a:pPr/>
              <a:t>4/18/23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8CE-31EB-1B46-B4AC-CC86CEDDD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1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0189" y="1212416"/>
            <a:ext cx="38523386" cy="5045869"/>
          </a:xfrm>
          <a:prstGeom prst="rect">
            <a:avLst/>
          </a:prstGeom>
        </p:spPr>
        <p:txBody>
          <a:bodyPr vert="horz" lIns="417634" tIns="208817" rIns="417634" bIns="208817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189" y="7064224"/>
            <a:ext cx="38523386" cy="19980241"/>
          </a:xfrm>
          <a:prstGeom prst="rect">
            <a:avLst/>
          </a:prstGeom>
        </p:spPr>
        <p:txBody>
          <a:bodyPr vert="horz" lIns="417634" tIns="208817" rIns="417634" bIns="208817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0191" y="28060644"/>
            <a:ext cx="9987545" cy="1611875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3466F-E93E-824D-BFE3-65C47726113E}" type="datetimeFigureOut">
              <a:rPr lang="en-US" smtClean="0"/>
              <a:pPr/>
              <a:t>4/18/23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24621" y="28060644"/>
            <a:ext cx="13554526" cy="1611875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676032" y="28060644"/>
            <a:ext cx="9987545" cy="1611875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C08CE-31EB-1B46-B4AC-CC86CEDDD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1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8170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27" indent="-1566127" algn="l" defTabSz="2088170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76" indent="-1305106" algn="l" defTabSz="2088170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24" indent="-1044085" algn="l" defTabSz="208817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593" indent="-1044085" algn="l" defTabSz="2088170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763" indent="-1044085" algn="l" defTabSz="2088170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33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0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7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441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3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0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7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4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1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8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56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df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9925892" y="3941348"/>
            <a:ext cx="22490658" cy="88920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60809" y="13263800"/>
            <a:ext cx="19010711" cy="165794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>
            <a:off x="431999" y="432000"/>
            <a:ext cx="41984550" cy="30788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9925892" y="25386662"/>
            <a:ext cx="22490657" cy="4440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9" name="Picture 118"/>
          <p:cNvPicPr>
            <a:picLocks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432000" cy="432000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" y="30849245"/>
            <a:ext cx="388206" cy="457200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4766658" y="3655183"/>
            <a:ext cx="388206" cy="4572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39541" y="339962"/>
            <a:ext cx="31841858" cy="3251908"/>
          </a:xfrm>
          <a:prstGeom prst="rect">
            <a:avLst/>
          </a:prstGeom>
          <a:noFill/>
          <a:ln>
            <a:noFill/>
          </a:ln>
        </p:spPr>
        <p:txBody>
          <a:bodyPr wrap="square" lIns="449383" tIns="299589" rIns="449383" bIns="299589" rtlCol="0">
            <a:spAutoFit/>
          </a:bodyPr>
          <a:lstStyle/>
          <a:p>
            <a:r>
              <a:rPr lang="en-US" altLang="en-US" sz="7200" b="1" dirty="0">
                <a:solidFill>
                  <a:srgbClr val="137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ECMWF’s 6</a:t>
            </a:r>
            <a:r>
              <a:rPr lang="en-US" altLang="en-US" sz="7200" b="1" baseline="30000" dirty="0">
                <a:solidFill>
                  <a:srgbClr val="137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7200" b="1" dirty="0">
                <a:solidFill>
                  <a:srgbClr val="137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generation ocean and sea-ice reanalysis system (ORAS6)</a:t>
            </a:r>
          </a:p>
          <a:p>
            <a:r>
              <a:rPr lang="en-GB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 Zuo</a:t>
            </a:r>
            <a:r>
              <a:rPr lang="en-GB" alt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1*</a:t>
            </a:r>
            <a:r>
              <a:rPr lang="en-GB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Eric de Boisseson</a:t>
            </a:r>
            <a:r>
              <a:rPr lang="en-GB" alt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Philip Browne</a:t>
            </a:r>
            <a:r>
              <a:rPr lang="en-GB" alt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Marcin Chrust</a:t>
            </a:r>
            <a:r>
              <a:rPr lang="en-GB" alt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Magdalena A. Balmaseda</a:t>
            </a:r>
            <a:r>
              <a:rPr lang="en-GB" alt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Sarah Keeley</a:t>
            </a:r>
            <a:r>
              <a:rPr lang="en-GB" alt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Kristian Mogensen</a:t>
            </a:r>
            <a:r>
              <a:rPr lang="en-GB" alt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Patricia de Rosnay</a:t>
            </a:r>
            <a:r>
              <a:rPr lang="en-GB" alt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Beena</a:t>
            </a:r>
            <a:r>
              <a:rPr lang="en-GB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Balan Sarojini</a:t>
            </a:r>
            <a:r>
              <a:rPr lang="en-GB" alt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          </a:t>
            </a:r>
            <a:endParaRPr lang="en-GB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European Centre for Medium-Range Weather Forecasts (ECMWF); (2) University of Oxford; (*) </a:t>
            </a:r>
            <a:r>
              <a:rPr lang="en-GB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Hao.Zuo@ecmwf.int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4588" y="609997"/>
            <a:ext cx="5723129" cy="98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60808" y="13301402"/>
            <a:ext cx="18879325" cy="1698103"/>
          </a:xfrm>
          <a:prstGeom prst="rect">
            <a:avLst/>
          </a:prstGeom>
          <a:noFill/>
        </p:spPr>
        <p:txBody>
          <a:bodyPr wrap="square" lIns="432000" tIns="216000" rIns="432000" bIns="216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solidFill>
                  <a:srgbClr val="137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Impacts of ocean EDA and direct SST assimilation</a:t>
            </a:r>
          </a:p>
          <a:p>
            <a:pPr>
              <a:spcAft>
                <a:spcPts val="1200"/>
              </a:spcAft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ORAS6 will use an ocean EDA with 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hybrid formulation of the B matrix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which is essential for 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direct L4 SST DA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32000" y="3941347"/>
            <a:ext cx="19039521" cy="88920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1999" y="4001960"/>
            <a:ext cx="9603900" cy="8471055"/>
          </a:xfrm>
          <a:prstGeom prst="rect">
            <a:avLst/>
          </a:prstGeom>
          <a:noFill/>
        </p:spPr>
        <p:txBody>
          <a:bodyPr wrap="square" lIns="432000" tIns="216000" rIns="432000" bIns="216000" rtlCol="0">
            <a:noAutofit/>
          </a:bodyPr>
          <a:lstStyle/>
          <a:p>
            <a:pPr algn="just">
              <a:spcAft>
                <a:spcPts val="1200"/>
              </a:spcAft>
            </a:pPr>
            <a:r>
              <a:rPr lang="en-US" sz="4400" b="1" dirty="0">
                <a:solidFill>
                  <a:srgbClr val="137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Overview of ORAS6</a:t>
            </a:r>
          </a:p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ORAS6 will be ECMWF’s 6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generation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ocean and sea-ice reanalysis system:</a:t>
            </a:r>
          </a:p>
          <a:p>
            <a:pPr algn="just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NEMOv4.0.6 and SI</a:t>
            </a:r>
            <a:r>
              <a:rPr lang="en-GB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ocean and multi-category sea ice framework forced by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hourly ERA5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boundary conditions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Observations: In-situ T/S, SLA,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L4 SST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L3 SIC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Ensemble of ocean and sea-ice reanalysis (1 control + 10 members) generated with an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En3DVar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background error covariance matrix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is updated every cycle from ensemble background states generated by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perturbed forcings and observations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9925892" y="13265398"/>
            <a:ext cx="22490658" cy="117288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pic>
        <p:nvPicPr>
          <p:cNvPr id="32" name="Picture 31"/>
          <p:cNvPicPr>
            <a:picLocks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29843213"/>
            <a:ext cx="432000" cy="432000"/>
          </a:xfrm>
          <a:prstGeom prst="rect">
            <a:avLst/>
          </a:prstGeom>
        </p:spPr>
      </p:pic>
      <p:pic>
        <p:nvPicPr>
          <p:cNvPr id="33" name="Picture 32"/>
          <p:cNvPicPr>
            <a:picLocks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284805" y="29843213"/>
            <a:ext cx="432000" cy="432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20789813" y="10637106"/>
                <a:ext cx="6048965" cy="193899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2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Ice pack in SI</a:t>
                </a:r>
                <a:r>
                  <a:rPr lang="en-GB" sz="2400" i="1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using multiple categories with different concentrations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sub>
                    </m:sSub>
                    <m:r>
                      <a:rPr lang="en-GB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𝑓𝑜𝑟</m:t>
                    </m:r>
                    <m:r>
                      <a:rPr lang="en-GB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GB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=1,…, </m:t>
                    </m:r>
                    <m:r>
                      <a:rPr lang="en-GB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GB" sz="2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), thickness, snow depth, temperature and salinity (T, S) and a single velocity vector (u) </a:t>
                </a: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9813" y="10637106"/>
                <a:ext cx="6048965" cy="1938992"/>
              </a:xfrm>
              <a:prstGeom prst="rect">
                <a:avLst/>
              </a:prstGeom>
              <a:blipFill>
                <a:blip r:embed="rId5"/>
                <a:stretch>
                  <a:fillRect l="-1250" t="-1923" r="-1250" b="-512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9925892" y="3921904"/>
            <a:ext cx="15228972" cy="941384"/>
          </a:xfrm>
          <a:prstGeom prst="rect">
            <a:avLst/>
          </a:prstGeom>
          <a:noFill/>
        </p:spPr>
        <p:txBody>
          <a:bodyPr wrap="square" lIns="432000" tIns="216000" rtlCol="0">
            <a:spAutoFit/>
          </a:bodyPr>
          <a:lstStyle/>
          <a:p>
            <a:r>
              <a:rPr lang="en-US" sz="4400" b="1" dirty="0">
                <a:solidFill>
                  <a:srgbClr val="137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Sea-ice data assimilation in a multi-category model 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411023" y="14453530"/>
            <a:ext cx="13155149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Outputs from preparation runs for ORAS6 were used as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ocean initial conditions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for ECMWF medium-range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coupled forecasts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Improved SST forecast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at all latitudes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Improvements are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transferred to the atmosphere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with significantly better temperature forecast at all latitudes in the troposphere (500-1000hPa)</a:t>
            </a:r>
            <a:endParaRPr lang="en-GB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9925892" y="25470754"/>
            <a:ext cx="22259538" cy="4244954"/>
          </a:xfrm>
          <a:prstGeom prst="rect">
            <a:avLst/>
          </a:prstGeom>
        </p:spPr>
        <p:txBody>
          <a:bodyPr wrap="square" lIns="432000" tIns="216000" rIns="432000" bIns="216000">
            <a:spAutoFit/>
          </a:bodyPr>
          <a:lstStyle/>
          <a:p>
            <a:pPr marL="367200" indent="-367200">
              <a:spcAft>
                <a:spcPts val="900"/>
              </a:spcAft>
            </a:pPr>
            <a:r>
              <a:rPr lang="en-US" sz="4400" b="1" dirty="0">
                <a:solidFill>
                  <a:srgbClr val="137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ECMWF is developing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en-GB" sz="28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generation of ocean and sea-ice ensemble reanalysis-analysis system (ORAS6) based on NEMOv4.0.6 and SI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ocean and sea-ice model and an ensemble based variational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data assimilation</a:t>
            </a:r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final version of </a:t>
            </a:r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ORAS6 will include 11 ensemble members from 1979 to Near Real Time. A backward extension of ORAS6 to cover the 1950-1978 period will also be produced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ORAS6 outputs will eventually be used for both climate monitoring and as ocean initial conditions for ECMWF forecast activities</a:t>
            </a:r>
            <a:endParaRPr lang="en-US" sz="4400" b="1" dirty="0">
              <a:solidFill>
                <a:srgbClr val="1375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/>
          <p:cNvPicPr>
            <a:picLocks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6003" y="7934630"/>
            <a:ext cx="432000" cy="43200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9925892" y="13282561"/>
            <a:ext cx="21904900" cy="1113327"/>
          </a:xfrm>
          <a:prstGeom prst="rect">
            <a:avLst/>
          </a:prstGeom>
          <a:noFill/>
        </p:spPr>
        <p:txBody>
          <a:bodyPr wrap="square" lIns="360000" tIns="216000" rIns="360000" bIns="216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solidFill>
                  <a:srgbClr val="137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Potential impacts on Numerical Weather Predictions</a:t>
            </a:r>
            <a:endParaRPr lang="en-US" sz="3200" dirty="0">
              <a:solidFill>
                <a:srgbClr val="1375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3154481" y="22316569"/>
            <a:ext cx="412694" cy="19637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105737" y="22502379"/>
            <a:ext cx="434274" cy="190541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26295256" y="21538862"/>
            <a:ext cx="412694" cy="7040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Copernicus Marine phase #2 kick-off event">
            <a:extLst>
              <a:ext uri="{FF2B5EF4-FFF2-40B4-BE49-F238E27FC236}">
                <a16:creationId xmlns:a16="http://schemas.microsoft.com/office/drawing/2014/main" id="{FF63DC56-8E1D-81F4-D6D3-97BC8A005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823" y="2015628"/>
            <a:ext cx="3525738" cy="123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GU General Assembly 2023 | Copernicus">
            <a:extLst>
              <a:ext uri="{FF2B5EF4-FFF2-40B4-BE49-F238E27FC236}">
                <a16:creationId xmlns:a16="http://schemas.microsoft.com/office/drawing/2014/main" id="{38B4BEC6-41CD-ECE8-E028-6A3C3A100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3" r="4106" b="12521"/>
          <a:stretch/>
        </p:blipFill>
        <p:spPr bwMode="auto">
          <a:xfrm>
            <a:off x="37603681" y="2182557"/>
            <a:ext cx="4104456" cy="113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randing guidelines | Copernicus">
            <a:extLst>
              <a:ext uri="{FF2B5EF4-FFF2-40B4-BE49-F238E27FC236}">
                <a16:creationId xmlns:a16="http://schemas.microsoft.com/office/drawing/2014/main" id="{A0A81C6C-ABA8-8287-B315-74AD868D4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2" r="10446" b="15082"/>
          <a:stretch/>
        </p:blipFill>
        <p:spPr bwMode="auto">
          <a:xfrm>
            <a:off x="38218403" y="532425"/>
            <a:ext cx="3525738" cy="146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744DC64-3397-AF8F-BC81-66DF5D1C706F}"/>
              </a:ext>
            </a:extLst>
          </p:cNvPr>
          <p:cNvSpPr txBox="1"/>
          <p:nvPr/>
        </p:nvSpPr>
        <p:spPr>
          <a:xfrm>
            <a:off x="859212" y="15265121"/>
            <a:ext cx="6730689" cy="4739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This formulation includes: </a:t>
            </a:r>
          </a:p>
          <a:p>
            <a:pPr algn="just"/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seasonally varying climatology- based diffusion tensor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ensemble-based vertical diffusion tensor</a:t>
            </a:r>
            <a:r>
              <a:rPr lang="en-GB" sz="2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updates every cycle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hybrid BGE variances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parameterized + climatology + ensemble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DF546DB-8225-1668-679D-4FBEB880072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817" t="30100" r="66297" b="12500"/>
          <a:stretch/>
        </p:blipFill>
        <p:spPr>
          <a:xfrm>
            <a:off x="899912" y="20870117"/>
            <a:ext cx="3960441" cy="2358235"/>
          </a:xfrm>
          <a:prstGeom prst="rect">
            <a:avLst/>
          </a:prstGeom>
        </p:spPr>
      </p:pic>
      <p:pic>
        <p:nvPicPr>
          <p:cNvPr id="55" name="Picture 54" descr="Chart&#10;&#10;Description automatically generated">
            <a:extLst>
              <a:ext uri="{FF2B5EF4-FFF2-40B4-BE49-F238E27FC236}">
                <a16:creationId xmlns:a16="http://schemas.microsoft.com/office/drawing/2014/main" id="{5C088D23-A5B5-561E-8EF1-DF6C87AE2B8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5730" r="67106" b="11392"/>
          <a:stretch/>
        </p:blipFill>
        <p:spPr>
          <a:xfrm>
            <a:off x="10960721" y="25110216"/>
            <a:ext cx="3484147" cy="3037085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98E6D711-EBD2-ED43-1EAC-7437C4A21CEC}"/>
              </a:ext>
            </a:extLst>
          </p:cNvPr>
          <p:cNvSpPr txBox="1"/>
          <p:nvPr/>
        </p:nvSpPr>
        <p:spPr>
          <a:xfrm>
            <a:off x="9611373" y="20970254"/>
            <a:ext cx="9296096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Changes in upper-ocean temperature RMSE between the parameterized B formulation (as in ORAS6’s predecessor, ORAS5) and new B formulations show 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best fit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observations when using the 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hybrid-B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formulation with 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ensemble-based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vertical diffusion tensor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A0D77B-5495-46F7-68E8-C95BDA4DBFB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4636" t="30099" r="3477" b="12500"/>
          <a:stretch/>
        </p:blipFill>
        <p:spPr>
          <a:xfrm>
            <a:off x="4984056" y="20822387"/>
            <a:ext cx="3960441" cy="2358234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4CB8A550-557C-BB4E-D2D4-DF48C00F9032}"/>
              </a:ext>
            </a:extLst>
          </p:cNvPr>
          <p:cNvSpPr txBox="1"/>
          <p:nvPr/>
        </p:nvSpPr>
        <p:spPr>
          <a:xfrm>
            <a:off x="987613" y="23964973"/>
            <a:ext cx="8238873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 RMSE changes (in K) </a:t>
            </a:r>
            <a:r>
              <a:rPr lang="en-GB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wrt</a:t>
            </a:r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in situ T/S profiles (0-25m). Blue (red) pixels indicate a better (worse) fit to observations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76746DB-247C-6F4D-3F26-89B4DD97FBFA}"/>
              </a:ext>
            </a:extLst>
          </p:cNvPr>
          <p:cNvSpPr txBox="1"/>
          <p:nvPr/>
        </p:nvSpPr>
        <p:spPr>
          <a:xfrm>
            <a:off x="1017811" y="20322182"/>
            <a:ext cx="3724642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37599"/>
                </a:solidFill>
                <a:latin typeface="Arial"/>
                <a:cs typeface="Arial"/>
              </a:rPr>
              <a:t>a) Climatological B only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A6D6B02-C8BA-DFF9-6957-280EB6B7CB4F}"/>
              </a:ext>
            </a:extLst>
          </p:cNvPr>
          <p:cNvSpPr txBox="1"/>
          <p:nvPr/>
        </p:nvSpPr>
        <p:spPr>
          <a:xfrm>
            <a:off x="4957915" y="20349245"/>
            <a:ext cx="434606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37599"/>
                </a:solidFill>
                <a:latin typeface="Arial"/>
                <a:cs typeface="Arial"/>
              </a:rPr>
              <a:t>b) Hybrid-B with </a:t>
            </a:r>
            <a:r>
              <a:rPr lang="en-GB" sz="2400" b="1" dirty="0" err="1">
                <a:solidFill>
                  <a:srgbClr val="137599"/>
                </a:solidFill>
                <a:latin typeface="Arial"/>
                <a:cs typeface="Arial"/>
              </a:rPr>
              <a:t>Ens</a:t>
            </a:r>
            <a:r>
              <a:rPr lang="en-GB" sz="2400" b="1" dirty="0">
                <a:solidFill>
                  <a:srgbClr val="137599"/>
                </a:solidFill>
                <a:latin typeface="Arial"/>
                <a:cs typeface="Arial"/>
              </a:rPr>
              <a:t> V-tens</a:t>
            </a:r>
          </a:p>
        </p:txBody>
      </p:sp>
      <p:pic>
        <p:nvPicPr>
          <p:cNvPr id="72" name="Picture 71" descr="Chart&#10;&#10;Description automatically generated">
            <a:extLst>
              <a:ext uri="{FF2B5EF4-FFF2-40B4-BE49-F238E27FC236}">
                <a16:creationId xmlns:a16="http://schemas.microsoft.com/office/drawing/2014/main" id="{3634F6F3-0C85-BB0D-C6ED-17F34604E5D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7106" t="14670" b="7967"/>
          <a:stretch/>
        </p:blipFill>
        <p:spPr>
          <a:xfrm>
            <a:off x="15007252" y="25096890"/>
            <a:ext cx="3370293" cy="3118631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269CD382-800D-FBB3-CA46-23C663D51848}"/>
              </a:ext>
            </a:extLst>
          </p:cNvPr>
          <p:cNvSpPr txBox="1"/>
          <p:nvPr/>
        </p:nvSpPr>
        <p:spPr>
          <a:xfrm>
            <a:off x="10393109" y="29113545"/>
            <a:ext cx="874052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SST biases (in K) </a:t>
            </a:r>
            <a:r>
              <a:rPr lang="en-GB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wrt</a:t>
            </a:r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ESA-CCI2 SST in the Gulf Stream region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BCC0037-B414-68B4-571C-3DAA995047F2}"/>
              </a:ext>
            </a:extLst>
          </p:cNvPr>
          <p:cNvSpPr txBox="1"/>
          <p:nvPr/>
        </p:nvSpPr>
        <p:spPr>
          <a:xfrm>
            <a:off x="10912407" y="24786678"/>
            <a:ext cx="393674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37599"/>
                </a:solidFill>
                <a:latin typeface="Arial"/>
                <a:cs typeface="Arial"/>
              </a:rPr>
              <a:t>a) ORAS5 (SST nudging)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47A8C1A-12A1-5B58-B233-2CD1BB3656FE}"/>
              </a:ext>
            </a:extLst>
          </p:cNvPr>
          <p:cNvSpPr txBox="1"/>
          <p:nvPr/>
        </p:nvSpPr>
        <p:spPr>
          <a:xfrm>
            <a:off x="14853582" y="24786678"/>
            <a:ext cx="42800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37599"/>
                </a:solidFill>
                <a:latin typeface="Arial"/>
                <a:cs typeface="Arial"/>
              </a:rPr>
              <a:t>b) ORAS6-prep (SST DA)</a:t>
            </a:r>
          </a:p>
        </p:txBody>
      </p:sp>
      <p:pic>
        <p:nvPicPr>
          <p:cNvPr id="76" name="Picture 75" descr="Chart&#10;&#10;Description automatically generated">
            <a:extLst>
              <a:ext uri="{FF2B5EF4-FFF2-40B4-BE49-F238E27FC236}">
                <a16:creationId xmlns:a16="http://schemas.microsoft.com/office/drawing/2014/main" id="{2C9A30A3-0E58-BBA2-3C02-EC21CE3BA04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1648" t="90605" r="30962" b="3689"/>
          <a:stretch/>
        </p:blipFill>
        <p:spPr>
          <a:xfrm>
            <a:off x="12184857" y="28188936"/>
            <a:ext cx="5305818" cy="281904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14134F51-8ACB-0879-1364-83C5250BD51E}"/>
              </a:ext>
            </a:extLst>
          </p:cNvPr>
          <p:cNvSpPr txBox="1"/>
          <p:nvPr/>
        </p:nvSpPr>
        <p:spPr>
          <a:xfrm>
            <a:off x="1004468" y="25038706"/>
            <a:ext cx="8723250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Direct assimilation of L4 SST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 the new ocean EDA system:</a:t>
            </a:r>
          </a:p>
          <a:p>
            <a:pPr algn="just"/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reduces SST biases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the Gulf Stream region. Weaker biases are also partly attributed to ERA5 forcing and improved upper ocean mixing in the physical model.</a:t>
            </a:r>
          </a:p>
          <a:p>
            <a:pPr algn="just"/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improves the diurnal cycle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SST </a:t>
            </a:r>
            <a:r>
              <a:rPr lang="en-GB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wrt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previous systems relying on SST nudging (not shown)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E1249D6-1034-6E98-E58E-8345E545F000}"/>
              </a:ext>
            </a:extLst>
          </p:cNvPr>
          <p:cNvSpPr txBox="1"/>
          <p:nvPr/>
        </p:nvSpPr>
        <p:spPr>
          <a:xfrm>
            <a:off x="20614408" y="5220506"/>
            <a:ext cx="138519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Considerations in SIC DA with SI</a:t>
            </a:r>
            <a:r>
              <a:rPr lang="en-GB" sz="28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(multi-category sea-ice model with melt ponds) </a:t>
            </a:r>
          </a:p>
        </p:txBody>
      </p:sp>
      <p:pic>
        <p:nvPicPr>
          <p:cNvPr id="83" name="Picture 82" descr="Diagram&#10;&#10;Description automatically generated">
            <a:extLst>
              <a:ext uri="{FF2B5EF4-FFF2-40B4-BE49-F238E27FC236}">
                <a16:creationId xmlns:a16="http://schemas.microsoft.com/office/drawing/2014/main" id="{51111D97-968D-7745-7464-5EC71A4C737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87701" b="3414"/>
          <a:stretch/>
        </p:blipFill>
        <p:spPr>
          <a:xfrm>
            <a:off x="35839485" y="11601069"/>
            <a:ext cx="6427041" cy="471624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25DCD6F5-6B4F-4E6F-5462-AC26638DC8A3}"/>
              </a:ext>
            </a:extLst>
          </p:cNvPr>
          <p:cNvSpPr txBox="1"/>
          <p:nvPr/>
        </p:nvSpPr>
        <p:spPr>
          <a:xfrm>
            <a:off x="27738585" y="9840413"/>
            <a:ext cx="7496413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Grow sea-ice </a:t>
            </a:r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open water with DA increment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Interaction between sea-ice increment and </a:t>
            </a:r>
            <a:r>
              <a:rPr lang="en-GB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ice advection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DAA470E-FB3B-9B8B-709F-546CAB76FB80}"/>
              </a:ext>
            </a:extLst>
          </p:cNvPr>
          <p:cNvSpPr txBox="1"/>
          <p:nvPr/>
        </p:nvSpPr>
        <p:spPr>
          <a:xfrm>
            <a:off x="27702581" y="6127878"/>
            <a:ext cx="7983623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Introduce </a:t>
            </a:r>
            <a:r>
              <a:rPr lang="en-GB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thermodynamic balance </a:t>
            </a:r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between sea-ice and ocean state variables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  <a:r>
              <a:rPr lang="en-GB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distribute increments </a:t>
            </a:r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among different thickness categories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to apply increments in the </a:t>
            </a:r>
            <a:r>
              <a:rPr lang="en-GB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ice time-stepping </a:t>
            </a:r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Picture 86" descr="Chart, line chart, histogram&#10;&#10;Description automatically generated">
            <a:extLst>
              <a:ext uri="{FF2B5EF4-FFF2-40B4-BE49-F238E27FC236}">
                <a16:creationId xmlns:a16="http://schemas.microsoft.com/office/drawing/2014/main" id="{B6A28BCF-B121-CF04-295E-6B8E55D8DC8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4514" b="23798"/>
          <a:stretch/>
        </p:blipFill>
        <p:spPr>
          <a:xfrm>
            <a:off x="20808345" y="19357499"/>
            <a:ext cx="11424715" cy="3232935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60C939EB-042B-4933-D94B-37494145E4E4}"/>
              </a:ext>
            </a:extLst>
          </p:cNvPr>
          <p:cNvSpPr txBox="1"/>
          <p:nvPr/>
        </p:nvSpPr>
        <p:spPr>
          <a:xfrm>
            <a:off x="35911493" y="5750585"/>
            <a:ext cx="640473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37599"/>
                </a:solidFill>
                <a:latin typeface="Arial"/>
                <a:cs typeface="Arial"/>
              </a:rPr>
              <a:t>ORAS6 sea-ice concentration – June 2010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6550056-74E2-4D05-7C40-2455B6205974}"/>
              </a:ext>
            </a:extLst>
          </p:cNvPr>
          <p:cNvSpPr txBox="1"/>
          <p:nvPr/>
        </p:nvSpPr>
        <p:spPr>
          <a:xfrm>
            <a:off x="35960340" y="12037196"/>
            <a:ext cx="6225090" cy="40011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0              0.2           0.4            0.6            0.8            1       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E30FA4B-BCD3-CE8E-0582-97F569B59A89}"/>
              </a:ext>
            </a:extLst>
          </p:cNvPr>
          <p:cNvSpPr txBox="1"/>
          <p:nvPr/>
        </p:nvSpPr>
        <p:spPr>
          <a:xfrm>
            <a:off x="21653909" y="22914470"/>
            <a:ext cx="10657184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SST RMSE changes (in K) for forecast range 0-10 days when using ocean IC from two iterations of ORAS6 preparation runs instead of ORAS5 ocean ICs for 2014-2019 starting dates. Verified against ERA5. Negative (positive) values indicate better (worse) forecasting skill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423CED8-C570-3778-29CD-918A6F3120B2}"/>
              </a:ext>
            </a:extLst>
          </p:cNvPr>
          <p:cNvSpPr txBox="1"/>
          <p:nvPr/>
        </p:nvSpPr>
        <p:spPr>
          <a:xfrm>
            <a:off x="22415298" y="18120511"/>
            <a:ext cx="8846959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137599"/>
                </a:solidFill>
                <a:latin typeface="Arial"/>
                <a:cs typeface="Arial"/>
              </a:rPr>
              <a:t>Normalized SST RMSE changes for FC with ocean ICs from</a:t>
            </a:r>
            <a:r>
              <a:rPr lang="en-GB" sz="2400" b="1" dirty="0">
                <a:solidFill>
                  <a:schemeClr val="tx1"/>
                </a:solidFill>
                <a:latin typeface="Arial"/>
                <a:cs typeface="Arial"/>
              </a:rPr>
              <a:t> ORAS6 prep v2 </a:t>
            </a:r>
            <a:r>
              <a:rPr lang="en-GB" sz="2400" b="1" dirty="0">
                <a:solidFill>
                  <a:srgbClr val="137599"/>
                </a:solidFill>
                <a:latin typeface="Arial"/>
                <a:cs typeface="Arial"/>
              </a:rPr>
              <a:t>and </a:t>
            </a:r>
            <a:r>
              <a:rPr lang="en-GB" sz="2400" b="1" dirty="0">
                <a:solidFill>
                  <a:srgbClr val="FF0000"/>
                </a:solidFill>
                <a:latin typeface="Arial"/>
                <a:cs typeface="Arial"/>
              </a:rPr>
              <a:t>ORAS6 prep v1 </a:t>
            </a:r>
            <a:r>
              <a:rPr lang="en-GB" sz="2400" b="1" dirty="0" err="1">
                <a:solidFill>
                  <a:srgbClr val="137599"/>
                </a:solidFill>
                <a:latin typeface="Arial"/>
                <a:cs typeface="Arial"/>
              </a:rPr>
              <a:t>wrt</a:t>
            </a:r>
            <a:r>
              <a:rPr lang="en-GB" sz="2400" b="1" dirty="0">
                <a:solidFill>
                  <a:srgbClr val="137599"/>
                </a:solidFill>
                <a:latin typeface="Arial"/>
                <a:cs typeface="Arial"/>
              </a:rPr>
              <a:t> ORAS5 ICs</a:t>
            </a:r>
            <a:endParaRPr lang="en-GB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D157072-2FED-E1ED-6587-E3F14A74AB4C}"/>
              </a:ext>
            </a:extLst>
          </p:cNvPr>
          <p:cNvSpPr txBox="1"/>
          <p:nvPr/>
        </p:nvSpPr>
        <p:spPr>
          <a:xfrm>
            <a:off x="34766658" y="22770454"/>
            <a:ext cx="7570246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Atmospheric T RMSE changes (in K) for forecast range 0-10 days when using </a:t>
            </a:r>
            <a:r>
              <a:rPr lang="en-GB" sz="2400" i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ocean ICs </a:t>
            </a:r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from ORAS6 preparation runs instead of ORAS5 ocean ICs for 2014-2019 starting dates. Verified against ERA5. Blue (red) pixels indicate better (worse) skill</a:t>
            </a:r>
          </a:p>
        </p:txBody>
      </p:sp>
      <p:pic>
        <p:nvPicPr>
          <p:cNvPr id="96" name="Picture 95" descr="Diagram&#10;&#10;Description automatically generated">
            <a:extLst>
              <a:ext uri="{FF2B5EF4-FFF2-40B4-BE49-F238E27FC236}">
                <a16:creationId xmlns:a16="http://schemas.microsoft.com/office/drawing/2014/main" id="{5AAC9965-251C-5C19-7E76-6A8B52963B0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3751" t="5612" r="16536" b="75328"/>
          <a:stretch/>
        </p:blipFill>
        <p:spPr>
          <a:xfrm>
            <a:off x="34747902" y="14658208"/>
            <a:ext cx="3709728" cy="2496360"/>
          </a:xfrm>
          <a:prstGeom prst="rect">
            <a:avLst/>
          </a:prstGeom>
        </p:spPr>
      </p:pic>
      <p:pic>
        <p:nvPicPr>
          <p:cNvPr id="97" name="Picture 96" descr="Diagram&#10;&#10;Description automatically generated">
            <a:extLst>
              <a:ext uri="{FF2B5EF4-FFF2-40B4-BE49-F238E27FC236}">
                <a16:creationId xmlns:a16="http://schemas.microsoft.com/office/drawing/2014/main" id="{041A8798-E5B3-99B3-8A0C-0A833603271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99" t="24981" r="59317" b="56505"/>
          <a:stretch/>
        </p:blipFill>
        <p:spPr>
          <a:xfrm>
            <a:off x="38263003" y="14755777"/>
            <a:ext cx="3732708" cy="2435512"/>
          </a:xfrm>
          <a:prstGeom prst="rect">
            <a:avLst/>
          </a:prstGeom>
        </p:spPr>
      </p:pic>
      <p:pic>
        <p:nvPicPr>
          <p:cNvPr id="98" name="Picture 97" descr="Diagram&#10;&#10;Description automatically generated">
            <a:extLst>
              <a:ext uri="{FF2B5EF4-FFF2-40B4-BE49-F238E27FC236}">
                <a16:creationId xmlns:a16="http://schemas.microsoft.com/office/drawing/2014/main" id="{D047FA41-484C-94E0-8642-0E47EED935C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3594" t="25102" r="18165" b="56778"/>
          <a:stretch/>
        </p:blipFill>
        <p:spPr>
          <a:xfrm>
            <a:off x="34747902" y="17202000"/>
            <a:ext cx="3570200" cy="2371993"/>
          </a:xfrm>
          <a:prstGeom prst="rect">
            <a:avLst/>
          </a:prstGeom>
        </p:spPr>
      </p:pic>
      <p:pic>
        <p:nvPicPr>
          <p:cNvPr id="100" name="Picture 99" descr="Diagram&#10;&#10;Description automatically generated">
            <a:extLst>
              <a:ext uri="{FF2B5EF4-FFF2-40B4-BE49-F238E27FC236}">
                <a16:creationId xmlns:a16="http://schemas.microsoft.com/office/drawing/2014/main" id="{9792BB3C-E811-ECFB-2B2B-69B35B6F005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3687" t="43688" r="17616" b="37233"/>
          <a:stretch/>
        </p:blipFill>
        <p:spPr>
          <a:xfrm>
            <a:off x="38359766" y="17150554"/>
            <a:ext cx="3670350" cy="2537185"/>
          </a:xfrm>
          <a:prstGeom prst="rect">
            <a:avLst/>
          </a:prstGeom>
        </p:spPr>
      </p:pic>
      <p:pic>
        <p:nvPicPr>
          <p:cNvPr id="101" name="Picture 100" descr="Diagram&#10;&#10;Description automatically generated">
            <a:extLst>
              <a:ext uri="{FF2B5EF4-FFF2-40B4-BE49-F238E27FC236}">
                <a16:creationId xmlns:a16="http://schemas.microsoft.com/office/drawing/2014/main" id="{EE720239-193E-50C6-F36A-FEDAE1EAA08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2822" t="62773" r="17760" b="18423"/>
          <a:stretch/>
        </p:blipFill>
        <p:spPr>
          <a:xfrm>
            <a:off x="34738937" y="19583261"/>
            <a:ext cx="3600018" cy="2407942"/>
          </a:xfrm>
          <a:prstGeom prst="rect">
            <a:avLst/>
          </a:prstGeom>
        </p:spPr>
      </p:pic>
      <p:pic>
        <p:nvPicPr>
          <p:cNvPr id="103" name="Picture 102" descr="Diagram&#10;&#10;Description automatically generated">
            <a:extLst>
              <a:ext uri="{FF2B5EF4-FFF2-40B4-BE49-F238E27FC236}">
                <a16:creationId xmlns:a16="http://schemas.microsoft.com/office/drawing/2014/main" id="{38650FC3-EC53-8321-32B3-3A8B31D9322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4021" t="81648" r="17843"/>
          <a:stretch/>
        </p:blipFill>
        <p:spPr>
          <a:xfrm>
            <a:off x="38392208" y="19552180"/>
            <a:ext cx="3600018" cy="2407345"/>
          </a:xfrm>
          <a:prstGeom prst="rect">
            <a:avLst/>
          </a:prstGeom>
        </p:spPr>
      </p:pic>
      <p:pic>
        <p:nvPicPr>
          <p:cNvPr id="104" name="Picture 103" descr="Diagram&#10;&#10;Description automatically generated">
            <a:extLst>
              <a:ext uri="{FF2B5EF4-FFF2-40B4-BE49-F238E27FC236}">
                <a16:creationId xmlns:a16="http://schemas.microsoft.com/office/drawing/2014/main" id="{F2A2C914-B228-5EC6-A179-11E4202AC5E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2708" t="5612" r="11981"/>
          <a:stretch/>
        </p:blipFill>
        <p:spPr>
          <a:xfrm rot="5400000">
            <a:off x="38055944" y="17992595"/>
            <a:ext cx="330327" cy="8231593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91472CE0-4E9E-E09C-A258-576DC5E052BC}"/>
              </a:ext>
            </a:extLst>
          </p:cNvPr>
          <p:cNvSpPr txBox="1"/>
          <p:nvPr/>
        </p:nvSpPr>
        <p:spPr>
          <a:xfrm>
            <a:off x="34615349" y="22243491"/>
            <a:ext cx="7693189" cy="40011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-0.4                 -0.2                      0                      0.2                   0.4        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6FEA47A-2F8D-9BBF-1986-00A1F5A81A27}"/>
              </a:ext>
            </a:extLst>
          </p:cNvPr>
          <p:cNvSpPr txBox="1"/>
          <p:nvPr/>
        </p:nvSpPr>
        <p:spPr>
          <a:xfrm>
            <a:off x="21543791" y="19149549"/>
            <a:ext cx="1107993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37599"/>
                </a:solidFill>
                <a:latin typeface="Arial"/>
                <a:cs typeface="Arial"/>
              </a:rPr>
              <a:t>S. </a:t>
            </a:r>
            <a:r>
              <a:rPr lang="en-GB" sz="2400" b="1" dirty="0" err="1">
                <a:solidFill>
                  <a:srgbClr val="137599"/>
                </a:solidFill>
                <a:latin typeface="Arial"/>
                <a:cs typeface="Arial"/>
              </a:rPr>
              <a:t>Extratropics</a:t>
            </a:r>
            <a:r>
              <a:rPr lang="en-GB" sz="2400" b="1" dirty="0">
                <a:solidFill>
                  <a:srgbClr val="137599"/>
                </a:solidFill>
                <a:latin typeface="Arial"/>
                <a:cs typeface="Arial"/>
              </a:rPr>
              <a:t>: 90S-20S      Tropics: 20S-20N    N. </a:t>
            </a:r>
            <a:r>
              <a:rPr lang="en-GB" sz="2400" b="1" dirty="0" err="1">
                <a:solidFill>
                  <a:srgbClr val="137599"/>
                </a:solidFill>
                <a:latin typeface="Arial"/>
                <a:cs typeface="Arial"/>
              </a:rPr>
              <a:t>Extratropics</a:t>
            </a:r>
            <a:r>
              <a:rPr lang="en-GB" sz="2400" b="1" dirty="0">
                <a:solidFill>
                  <a:srgbClr val="137599"/>
                </a:solidFill>
                <a:latin typeface="Arial"/>
                <a:cs typeface="Arial"/>
              </a:rPr>
              <a:t>: 20N-90N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FB45C62-2066-6310-1F72-CB13B4C12EE9}"/>
              </a:ext>
            </a:extLst>
          </p:cNvPr>
          <p:cNvSpPr txBox="1"/>
          <p:nvPr/>
        </p:nvSpPr>
        <p:spPr>
          <a:xfrm>
            <a:off x="35270132" y="13839224"/>
            <a:ext cx="6452649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137599"/>
                </a:solidFill>
                <a:latin typeface="Arial"/>
                <a:cs typeface="Arial"/>
              </a:rPr>
              <a:t>T RMSE changes for FC with ocean ICs from</a:t>
            </a:r>
            <a:r>
              <a:rPr lang="en-GB" sz="24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400" b="1" dirty="0">
                <a:solidFill>
                  <a:srgbClr val="137599"/>
                </a:solidFill>
                <a:latin typeface="Arial"/>
                <a:cs typeface="Arial"/>
              </a:rPr>
              <a:t>ORAS6 prep v2 </a:t>
            </a:r>
            <a:r>
              <a:rPr lang="en-GB" sz="2400" b="1" dirty="0" err="1">
                <a:solidFill>
                  <a:srgbClr val="137599"/>
                </a:solidFill>
                <a:latin typeface="Arial"/>
                <a:cs typeface="Arial"/>
              </a:rPr>
              <a:t>wrt</a:t>
            </a:r>
            <a:r>
              <a:rPr lang="en-GB" sz="2400" b="1" dirty="0">
                <a:solidFill>
                  <a:srgbClr val="137599"/>
                </a:solidFill>
                <a:latin typeface="Arial"/>
                <a:cs typeface="Arial"/>
              </a:rPr>
              <a:t> ORAS5 ICs</a:t>
            </a:r>
            <a:endParaRPr lang="en-GB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10" name="Picture 10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EC196E6-4DF6-57CF-B4E3-3D96F59AB6B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817" t="89378" r="66297" b="6874"/>
          <a:stretch/>
        </p:blipFill>
        <p:spPr>
          <a:xfrm>
            <a:off x="1181779" y="23094490"/>
            <a:ext cx="7451287" cy="289760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74F5F289-D8D8-653E-4A74-6EB6EA75C866}"/>
              </a:ext>
            </a:extLst>
          </p:cNvPr>
          <p:cNvSpPr txBox="1"/>
          <p:nvPr/>
        </p:nvSpPr>
        <p:spPr>
          <a:xfrm>
            <a:off x="1917147" y="23378456"/>
            <a:ext cx="6238785" cy="40011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-0.45               -0.2             0            0.2                  0.45       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21F418A-A6AC-2B78-1415-C1A3D01E73F4}"/>
              </a:ext>
            </a:extLst>
          </p:cNvPr>
          <p:cNvSpPr txBox="1"/>
          <p:nvPr/>
        </p:nvSpPr>
        <p:spPr>
          <a:xfrm>
            <a:off x="12351647" y="28429635"/>
            <a:ext cx="5305818" cy="40011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-4.5           -2             0             2             4.5        </a:t>
            </a:r>
          </a:p>
        </p:txBody>
      </p:sp>
      <p:pic>
        <p:nvPicPr>
          <p:cNvPr id="1044" name="Picture 1043" descr="Diagram&#10;&#10;Description automatically generated">
            <a:extLst>
              <a:ext uri="{FF2B5EF4-FFF2-40B4-BE49-F238E27FC236}">
                <a16:creationId xmlns:a16="http://schemas.microsoft.com/office/drawing/2014/main" id="{70C5E2C7-0DD8-7A75-D5CA-30501B681C7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2691" t="16654" r="22409" b="16719"/>
          <a:stretch/>
        </p:blipFill>
        <p:spPr>
          <a:xfrm>
            <a:off x="36331504" y="6161890"/>
            <a:ext cx="5448641" cy="5461205"/>
          </a:xfrm>
          <a:prstGeom prst="rect">
            <a:avLst/>
          </a:prstGeom>
        </p:spPr>
      </p:pic>
      <p:sp>
        <p:nvSpPr>
          <p:cNvPr id="1048" name="TextBox 1047">
            <a:extLst>
              <a:ext uri="{FF2B5EF4-FFF2-40B4-BE49-F238E27FC236}">
                <a16:creationId xmlns:a16="http://schemas.microsoft.com/office/drawing/2014/main" id="{2394B6C0-1978-C88E-DA06-0D6BF8CE8E71}"/>
              </a:ext>
            </a:extLst>
          </p:cNvPr>
          <p:cNvSpPr txBox="1"/>
          <p:nvPr/>
        </p:nvSpPr>
        <p:spPr>
          <a:xfrm>
            <a:off x="4903123" y="23697266"/>
            <a:ext cx="60338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  <a:latin typeface="Arial"/>
                <a:cs typeface="Arial"/>
              </a:rPr>
              <a:t>K</a:t>
            </a:r>
          </a:p>
        </p:txBody>
      </p:sp>
      <p:sp>
        <p:nvSpPr>
          <p:cNvPr id="1049" name="TextBox 1048">
            <a:extLst>
              <a:ext uri="{FF2B5EF4-FFF2-40B4-BE49-F238E27FC236}">
                <a16:creationId xmlns:a16="http://schemas.microsoft.com/office/drawing/2014/main" id="{0BF1899E-6047-DD0F-24DB-29C76D195132}"/>
              </a:ext>
            </a:extLst>
          </p:cNvPr>
          <p:cNvSpPr txBox="1"/>
          <p:nvPr/>
        </p:nvSpPr>
        <p:spPr>
          <a:xfrm>
            <a:off x="14702863" y="28737826"/>
            <a:ext cx="60338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  <a:latin typeface="Arial"/>
                <a:cs typeface="Arial"/>
              </a:rPr>
              <a:t>K</a:t>
            </a:r>
          </a:p>
        </p:txBody>
      </p:sp>
      <p:sp>
        <p:nvSpPr>
          <p:cNvPr id="1050" name="TextBox 1049">
            <a:extLst>
              <a:ext uri="{FF2B5EF4-FFF2-40B4-BE49-F238E27FC236}">
                <a16:creationId xmlns:a16="http://schemas.microsoft.com/office/drawing/2014/main" id="{FC02BC69-FE19-39D3-7A43-CCA09EA905B8}"/>
              </a:ext>
            </a:extLst>
          </p:cNvPr>
          <p:cNvSpPr txBox="1"/>
          <p:nvPr/>
        </p:nvSpPr>
        <p:spPr>
          <a:xfrm>
            <a:off x="38215750" y="22557521"/>
            <a:ext cx="60338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  <a:latin typeface="Arial"/>
                <a:cs typeface="Arial"/>
              </a:rPr>
              <a:t>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C6E3FD-B0A4-2668-3170-C34987CF5CF1}"/>
              </a:ext>
            </a:extLst>
          </p:cNvPr>
          <p:cNvSpPr txBox="1"/>
          <p:nvPr/>
        </p:nvSpPr>
        <p:spPr>
          <a:xfrm>
            <a:off x="8190429" y="19023133"/>
            <a:ext cx="10661113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Climatological (left) zonal and (right) meridional de-correlation length-scales (in km) for temperature and salinity at 0 m, DJF season.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7CF32E-8B10-3D70-543F-499710914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6"/>
          <a:stretch/>
        </p:blipFill>
        <p:spPr bwMode="auto">
          <a:xfrm>
            <a:off x="7885269" y="15530796"/>
            <a:ext cx="5665221" cy="27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834B1AF-4342-5D38-4097-8BF462AD5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6"/>
          <a:stretch/>
        </p:blipFill>
        <p:spPr bwMode="auto">
          <a:xfrm>
            <a:off x="13710853" y="15531781"/>
            <a:ext cx="5638800" cy="266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2AFB3C-804C-EB21-C045-C7DF1F58D31F}"/>
              </a:ext>
            </a:extLst>
          </p:cNvPr>
          <p:cNvSpPr txBox="1"/>
          <p:nvPr/>
        </p:nvSpPr>
        <p:spPr>
          <a:xfrm>
            <a:off x="9268533" y="15245618"/>
            <a:ext cx="8496944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137599"/>
                </a:solidFill>
                <a:latin typeface="Arial"/>
                <a:cs typeface="Arial"/>
              </a:rPr>
              <a:t>Climatological de-correlation </a:t>
            </a:r>
            <a:r>
              <a:rPr lang="en-GB" sz="2400" b="1" dirty="0" err="1">
                <a:solidFill>
                  <a:srgbClr val="137599"/>
                </a:solidFill>
                <a:latin typeface="Arial"/>
                <a:cs typeface="Arial"/>
              </a:rPr>
              <a:t>lengthscales</a:t>
            </a:r>
            <a:endParaRPr lang="en-GB" sz="2400" b="1" dirty="0">
              <a:solidFill>
                <a:srgbClr val="137599"/>
              </a:solidFill>
              <a:latin typeface="Arial"/>
              <a:cs typeface="Arial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804D96A-603E-2E35-A671-64092D5DEFA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23932" y="4304844"/>
            <a:ext cx="8305641" cy="80431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06E5378-A4FF-BAB5-DB22-9D6C28CC2AF0}"/>
              </a:ext>
            </a:extLst>
          </p:cNvPr>
          <p:cNvSpPr/>
          <p:nvPr/>
        </p:nvSpPr>
        <p:spPr>
          <a:xfrm>
            <a:off x="10708693" y="9085850"/>
            <a:ext cx="2079780" cy="3503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41BFB4-1290-F889-5935-F7B3FE79D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93" b="6578"/>
          <a:stretch/>
        </p:blipFill>
        <p:spPr bwMode="auto">
          <a:xfrm>
            <a:off x="10480873" y="18233950"/>
            <a:ext cx="5665221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3A5E15-2208-A76D-9EF7-C0BB73623017}"/>
              </a:ext>
            </a:extLst>
          </p:cNvPr>
          <p:cNvSpPr txBox="1"/>
          <p:nvPr/>
        </p:nvSpPr>
        <p:spPr>
          <a:xfrm>
            <a:off x="10960721" y="18557986"/>
            <a:ext cx="5004556" cy="40011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5                 65                 125               185   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425A62-C1B2-65D3-4EED-C6133B215540}"/>
              </a:ext>
            </a:extLst>
          </p:cNvPr>
          <p:cNvSpPr txBox="1"/>
          <p:nvPr/>
        </p:nvSpPr>
        <p:spPr>
          <a:xfrm>
            <a:off x="13161157" y="18691479"/>
            <a:ext cx="603684" cy="40011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km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7EC267-3A26-E95D-810C-C3E9B826A322}"/>
              </a:ext>
            </a:extLst>
          </p:cNvPr>
          <p:cNvSpPr txBox="1"/>
          <p:nvPr/>
        </p:nvSpPr>
        <p:spPr>
          <a:xfrm>
            <a:off x="8290537" y="15821682"/>
            <a:ext cx="873867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137599"/>
                </a:solidFill>
                <a:latin typeface="Arial"/>
                <a:cs typeface="Arial"/>
              </a:rPr>
              <a:t>Zonal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1E86B3-1BC2-7AA8-14C5-E2F330EAE33E}"/>
              </a:ext>
            </a:extLst>
          </p:cNvPr>
          <p:cNvSpPr txBox="1"/>
          <p:nvPr/>
        </p:nvSpPr>
        <p:spPr>
          <a:xfrm>
            <a:off x="14057065" y="15812390"/>
            <a:ext cx="1426120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137599"/>
                </a:solidFill>
                <a:latin typeface="Arial"/>
                <a:cs typeface="Arial"/>
              </a:rPr>
              <a:t>Meridional</a:t>
            </a:r>
          </a:p>
        </p:txBody>
      </p:sp>
      <p:pic>
        <p:nvPicPr>
          <p:cNvPr id="27" name="Picture 2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C5ADE48-2C17-BE63-F2A1-4C3EEE8F9D94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7028" r="51391"/>
          <a:stretch/>
        </p:blipFill>
        <p:spPr>
          <a:xfrm>
            <a:off x="21161012" y="5720540"/>
            <a:ext cx="5027969" cy="482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68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BE5B23F872F249BA78B9EED1161059" ma:contentTypeVersion="2" ma:contentTypeDescription="Create a new document." ma:contentTypeScope="" ma:versionID="1562de66bdcae0938cbb0da2aa9de3a8">
  <xsd:schema xmlns:xsd="http://www.w3.org/2001/XMLSchema" xmlns:xs="http://www.w3.org/2001/XMLSchema" xmlns:p="http://schemas.microsoft.com/office/2006/metadata/properties" xmlns:ns2="34da5c7c-42ce-4f97-8e89-5ab6a0675279" targetNamespace="http://schemas.microsoft.com/office/2006/metadata/properties" ma:root="true" ma:fieldsID="e2ee1d9abc429cf7aea48e7d28e07128" ns2:_="">
    <xsd:import namespace="34da5c7c-42ce-4f97-8e89-5ab6a06752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a5c7c-42ce-4f97-8e89-5ab6a06752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14FDA7-4DF6-44A4-8AA4-BAE8F98203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da5c7c-42ce-4f97-8e89-5ab6a06752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735146-B821-46DB-AEAF-B8B36AC7CD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ADF962-32AB-4126-86F9-A8A66C569A2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15531</TotalTime>
  <Words>838</Words>
  <Application>Microsoft Macintosh PowerPoint</Application>
  <PresentationFormat>Custom</PresentationFormat>
  <Paragraphs>76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 Math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Tsonevsky</dc:creator>
  <cp:lastModifiedBy>Eric de Boisseson</cp:lastModifiedBy>
  <cp:revision>364</cp:revision>
  <cp:lastPrinted>2015-04-08T16:33:21Z</cp:lastPrinted>
  <dcterms:created xsi:type="dcterms:W3CDTF">2016-06-22T09:19:31Z</dcterms:created>
  <dcterms:modified xsi:type="dcterms:W3CDTF">2023-04-20T08:42:05Z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0x01010079BE5B23F872F249BA78B9EED1161059</vt:lpwstr>
  </property>
</Properties>
</file>