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sldIdLst>
    <p:sldId id="256" r:id="rId5"/>
  </p:sldIdLst>
  <p:sldSz cx="20116800" cy="11430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21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870605"/>
            <a:ext cx="15087600" cy="3979333"/>
          </a:xfrm>
        </p:spPr>
        <p:txBody>
          <a:bodyPr anchor="b"/>
          <a:lstStyle>
            <a:lvl1pPr algn="ctr">
              <a:defRPr sz="10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6003397"/>
            <a:ext cx="15087600" cy="2759603"/>
          </a:xfrm>
        </p:spPr>
        <p:txBody>
          <a:bodyPr/>
          <a:lstStyle>
            <a:lvl1pPr marL="0" indent="0" algn="ctr">
              <a:buNone/>
              <a:defRPr sz="4224"/>
            </a:lvl1pPr>
            <a:lvl2pPr marL="804672" indent="0" algn="ctr">
              <a:buNone/>
              <a:defRPr sz="3520"/>
            </a:lvl2pPr>
            <a:lvl3pPr marL="1609344" indent="0" algn="ctr">
              <a:buNone/>
              <a:defRPr sz="3168"/>
            </a:lvl3pPr>
            <a:lvl4pPr marL="2414016" indent="0" algn="ctr">
              <a:buNone/>
              <a:defRPr sz="2816"/>
            </a:lvl4pPr>
            <a:lvl5pPr marL="3218688" indent="0" algn="ctr">
              <a:buNone/>
              <a:defRPr sz="2816"/>
            </a:lvl5pPr>
            <a:lvl6pPr marL="4023360" indent="0" algn="ctr">
              <a:buNone/>
              <a:defRPr sz="2816"/>
            </a:lvl6pPr>
            <a:lvl7pPr marL="4828032" indent="0" algn="ctr">
              <a:buNone/>
              <a:defRPr sz="2816"/>
            </a:lvl7pPr>
            <a:lvl8pPr marL="5632704" indent="0" algn="ctr">
              <a:buNone/>
              <a:defRPr sz="2816"/>
            </a:lvl8pPr>
            <a:lvl9pPr marL="6437376" indent="0" algn="ctr">
              <a:buNone/>
              <a:defRPr sz="281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2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5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96085" y="608542"/>
            <a:ext cx="4337685" cy="9686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3030" y="608542"/>
            <a:ext cx="12761595" cy="96863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8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849564"/>
            <a:ext cx="17350740" cy="4754562"/>
          </a:xfrm>
        </p:spPr>
        <p:txBody>
          <a:bodyPr anchor="b"/>
          <a:lstStyle>
            <a:lvl1pPr>
              <a:defRPr sz="10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7649106"/>
            <a:ext cx="17350740" cy="2500312"/>
          </a:xfrm>
        </p:spPr>
        <p:txBody>
          <a:bodyPr/>
          <a:lstStyle>
            <a:lvl1pPr marL="0" indent="0">
              <a:buNone/>
              <a:defRPr sz="4224">
                <a:solidFill>
                  <a:schemeClr val="tx1">
                    <a:tint val="75000"/>
                  </a:schemeClr>
                </a:solidFill>
              </a:defRPr>
            </a:lvl1pPr>
            <a:lvl2pPr marL="804672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2pPr>
            <a:lvl3pPr marL="1609344" indent="0">
              <a:buNone/>
              <a:defRPr sz="3168">
                <a:solidFill>
                  <a:schemeClr val="tx1">
                    <a:tint val="75000"/>
                  </a:schemeClr>
                </a:solidFill>
              </a:defRPr>
            </a:lvl3pPr>
            <a:lvl4pPr marL="2414016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4pPr>
            <a:lvl5pPr marL="3218688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5pPr>
            <a:lvl6pPr marL="4023360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6pPr>
            <a:lvl7pPr marL="4828032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7pPr>
            <a:lvl8pPr marL="5632704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8pPr>
            <a:lvl9pPr marL="6437376" indent="0">
              <a:buNone/>
              <a:defRPr sz="28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1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042708"/>
            <a:ext cx="8549640" cy="7252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042708"/>
            <a:ext cx="8549640" cy="7252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7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608542"/>
            <a:ext cx="17350740" cy="22092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651" y="2801938"/>
            <a:ext cx="8510349" cy="1373187"/>
          </a:xfrm>
        </p:spPr>
        <p:txBody>
          <a:bodyPr anchor="b"/>
          <a:lstStyle>
            <a:lvl1pPr marL="0" indent="0">
              <a:buNone/>
              <a:defRPr sz="4224" b="1"/>
            </a:lvl1pPr>
            <a:lvl2pPr marL="804672" indent="0">
              <a:buNone/>
              <a:defRPr sz="3520" b="1"/>
            </a:lvl2pPr>
            <a:lvl3pPr marL="1609344" indent="0">
              <a:buNone/>
              <a:defRPr sz="3168" b="1"/>
            </a:lvl3pPr>
            <a:lvl4pPr marL="2414016" indent="0">
              <a:buNone/>
              <a:defRPr sz="2816" b="1"/>
            </a:lvl4pPr>
            <a:lvl5pPr marL="3218688" indent="0">
              <a:buNone/>
              <a:defRPr sz="2816" b="1"/>
            </a:lvl5pPr>
            <a:lvl6pPr marL="4023360" indent="0">
              <a:buNone/>
              <a:defRPr sz="2816" b="1"/>
            </a:lvl6pPr>
            <a:lvl7pPr marL="4828032" indent="0">
              <a:buNone/>
              <a:defRPr sz="2816" b="1"/>
            </a:lvl7pPr>
            <a:lvl8pPr marL="5632704" indent="0">
              <a:buNone/>
              <a:defRPr sz="2816" b="1"/>
            </a:lvl8pPr>
            <a:lvl9pPr marL="6437376" indent="0">
              <a:buNone/>
              <a:defRPr sz="28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5651" y="4175125"/>
            <a:ext cx="8510349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84130" y="2801938"/>
            <a:ext cx="8552260" cy="1373187"/>
          </a:xfrm>
        </p:spPr>
        <p:txBody>
          <a:bodyPr anchor="b"/>
          <a:lstStyle>
            <a:lvl1pPr marL="0" indent="0">
              <a:buNone/>
              <a:defRPr sz="4224" b="1"/>
            </a:lvl1pPr>
            <a:lvl2pPr marL="804672" indent="0">
              <a:buNone/>
              <a:defRPr sz="3520" b="1"/>
            </a:lvl2pPr>
            <a:lvl3pPr marL="1609344" indent="0">
              <a:buNone/>
              <a:defRPr sz="3168" b="1"/>
            </a:lvl3pPr>
            <a:lvl4pPr marL="2414016" indent="0">
              <a:buNone/>
              <a:defRPr sz="2816" b="1"/>
            </a:lvl4pPr>
            <a:lvl5pPr marL="3218688" indent="0">
              <a:buNone/>
              <a:defRPr sz="2816" b="1"/>
            </a:lvl5pPr>
            <a:lvl6pPr marL="4023360" indent="0">
              <a:buNone/>
              <a:defRPr sz="2816" b="1"/>
            </a:lvl6pPr>
            <a:lvl7pPr marL="4828032" indent="0">
              <a:buNone/>
              <a:defRPr sz="2816" b="1"/>
            </a:lvl7pPr>
            <a:lvl8pPr marL="5632704" indent="0">
              <a:buNone/>
              <a:defRPr sz="2816" b="1"/>
            </a:lvl8pPr>
            <a:lvl9pPr marL="6437376" indent="0">
              <a:buNone/>
              <a:defRPr sz="28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84130" y="4175125"/>
            <a:ext cx="8552260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8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0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7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1" y="762000"/>
            <a:ext cx="6488191" cy="2667000"/>
          </a:xfrm>
        </p:spPr>
        <p:txBody>
          <a:bodyPr anchor="b"/>
          <a:lstStyle>
            <a:lvl1pPr>
              <a:defRPr sz="563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2260" y="1645709"/>
            <a:ext cx="10184130" cy="8122708"/>
          </a:xfrm>
        </p:spPr>
        <p:txBody>
          <a:bodyPr/>
          <a:lstStyle>
            <a:lvl1pPr>
              <a:defRPr sz="5632"/>
            </a:lvl1pPr>
            <a:lvl2pPr>
              <a:defRPr sz="4928"/>
            </a:lvl2pPr>
            <a:lvl3pPr>
              <a:defRPr sz="4224"/>
            </a:lvl3pPr>
            <a:lvl4pPr>
              <a:defRPr sz="3520"/>
            </a:lvl4pPr>
            <a:lvl5pPr>
              <a:defRPr sz="3520"/>
            </a:lvl5pPr>
            <a:lvl6pPr>
              <a:defRPr sz="3520"/>
            </a:lvl6pPr>
            <a:lvl7pPr>
              <a:defRPr sz="3520"/>
            </a:lvl7pPr>
            <a:lvl8pPr>
              <a:defRPr sz="3520"/>
            </a:lvl8pPr>
            <a:lvl9pPr>
              <a:defRPr sz="35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1" y="3429000"/>
            <a:ext cx="6488191" cy="6352647"/>
          </a:xfrm>
        </p:spPr>
        <p:txBody>
          <a:bodyPr/>
          <a:lstStyle>
            <a:lvl1pPr marL="0" indent="0">
              <a:buNone/>
              <a:defRPr sz="2816"/>
            </a:lvl1pPr>
            <a:lvl2pPr marL="804672" indent="0">
              <a:buNone/>
              <a:defRPr sz="2464"/>
            </a:lvl2pPr>
            <a:lvl3pPr marL="1609344" indent="0">
              <a:buNone/>
              <a:defRPr sz="2112"/>
            </a:lvl3pPr>
            <a:lvl4pPr marL="2414016" indent="0">
              <a:buNone/>
              <a:defRPr sz="1760"/>
            </a:lvl4pPr>
            <a:lvl5pPr marL="3218688" indent="0">
              <a:buNone/>
              <a:defRPr sz="1760"/>
            </a:lvl5pPr>
            <a:lvl6pPr marL="4023360" indent="0">
              <a:buNone/>
              <a:defRPr sz="1760"/>
            </a:lvl6pPr>
            <a:lvl7pPr marL="4828032" indent="0">
              <a:buNone/>
              <a:defRPr sz="1760"/>
            </a:lvl7pPr>
            <a:lvl8pPr marL="5632704" indent="0">
              <a:buNone/>
              <a:defRPr sz="1760"/>
            </a:lvl8pPr>
            <a:lvl9pPr marL="6437376" indent="0">
              <a:buNone/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5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1" y="762000"/>
            <a:ext cx="6488191" cy="2667000"/>
          </a:xfrm>
        </p:spPr>
        <p:txBody>
          <a:bodyPr anchor="b"/>
          <a:lstStyle>
            <a:lvl1pPr>
              <a:defRPr sz="563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52260" y="1645709"/>
            <a:ext cx="10184130" cy="8122708"/>
          </a:xfrm>
        </p:spPr>
        <p:txBody>
          <a:bodyPr anchor="t"/>
          <a:lstStyle>
            <a:lvl1pPr marL="0" indent="0">
              <a:buNone/>
              <a:defRPr sz="5632"/>
            </a:lvl1pPr>
            <a:lvl2pPr marL="804672" indent="0">
              <a:buNone/>
              <a:defRPr sz="4928"/>
            </a:lvl2pPr>
            <a:lvl3pPr marL="1609344" indent="0">
              <a:buNone/>
              <a:defRPr sz="4224"/>
            </a:lvl3pPr>
            <a:lvl4pPr marL="2414016" indent="0">
              <a:buNone/>
              <a:defRPr sz="3520"/>
            </a:lvl4pPr>
            <a:lvl5pPr marL="3218688" indent="0">
              <a:buNone/>
              <a:defRPr sz="3520"/>
            </a:lvl5pPr>
            <a:lvl6pPr marL="4023360" indent="0">
              <a:buNone/>
              <a:defRPr sz="3520"/>
            </a:lvl6pPr>
            <a:lvl7pPr marL="4828032" indent="0">
              <a:buNone/>
              <a:defRPr sz="3520"/>
            </a:lvl7pPr>
            <a:lvl8pPr marL="5632704" indent="0">
              <a:buNone/>
              <a:defRPr sz="3520"/>
            </a:lvl8pPr>
            <a:lvl9pPr marL="6437376" indent="0">
              <a:buNone/>
              <a:defRPr sz="352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1" y="3429000"/>
            <a:ext cx="6488191" cy="6352647"/>
          </a:xfrm>
        </p:spPr>
        <p:txBody>
          <a:bodyPr/>
          <a:lstStyle>
            <a:lvl1pPr marL="0" indent="0">
              <a:buNone/>
              <a:defRPr sz="2816"/>
            </a:lvl1pPr>
            <a:lvl2pPr marL="804672" indent="0">
              <a:buNone/>
              <a:defRPr sz="2464"/>
            </a:lvl2pPr>
            <a:lvl3pPr marL="1609344" indent="0">
              <a:buNone/>
              <a:defRPr sz="2112"/>
            </a:lvl3pPr>
            <a:lvl4pPr marL="2414016" indent="0">
              <a:buNone/>
              <a:defRPr sz="1760"/>
            </a:lvl4pPr>
            <a:lvl5pPr marL="3218688" indent="0">
              <a:buNone/>
              <a:defRPr sz="1760"/>
            </a:lvl5pPr>
            <a:lvl6pPr marL="4023360" indent="0">
              <a:buNone/>
              <a:defRPr sz="1760"/>
            </a:lvl6pPr>
            <a:lvl7pPr marL="4828032" indent="0">
              <a:buNone/>
              <a:defRPr sz="1760"/>
            </a:lvl7pPr>
            <a:lvl8pPr marL="5632704" indent="0">
              <a:buNone/>
              <a:defRPr sz="1760"/>
            </a:lvl8pPr>
            <a:lvl9pPr marL="6437376" indent="0">
              <a:buNone/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5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608542"/>
            <a:ext cx="17350740" cy="220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3042708"/>
            <a:ext cx="17350740" cy="725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3030" y="10593917"/>
            <a:ext cx="452628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3690" y="10593917"/>
            <a:ext cx="678942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07490" y="10593917"/>
            <a:ext cx="452628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1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imad.janbain@univ-rouen.fr" TargetMode="External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26" Type="http://schemas.openxmlformats.org/officeDocument/2006/relationships/image" Target="../media/image21.jpg"/><Relationship Id="rId3" Type="http://schemas.openxmlformats.org/officeDocument/2006/relationships/image" Target="../media/image2.png"/><Relationship Id="rId21" Type="http://schemas.openxmlformats.org/officeDocument/2006/relationships/image" Target="../media/image17.jpg"/><Relationship Id="rId7" Type="http://schemas.openxmlformats.org/officeDocument/2006/relationships/image" Target="../media/image6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jpg"/><Relationship Id="rId10" Type="http://schemas.openxmlformats.org/officeDocument/2006/relationships/hyperlink" Target="https://hydro.eaufrance.fr/" TargetMode="External"/><Relationship Id="rId19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7.tiff"/><Relationship Id="rId14" Type="http://schemas.openxmlformats.org/officeDocument/2006/relationships/image" Target="../media/image11.jp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6743" y="245415"/>
            <a:ext cx="15229908" cy="903957"/>
          </a:xfr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of Long-Short Term Memory network (LSTM) in the reconstruction of missing water level data in the Seine River.</a:t>
            </a:r>
            <a:endParaRPr lang="en-GB" sz="2800" b="1" dirty="0">
              <a:solidFill>
                <a:srgbClr val="002060"/>
              </a:solidFill>
              <a:cs typeface="Calibri"/>
            </a:endParaRPr>
          </a:p>
          <a:p>
            <a:pPr algn="ctr"/>
            <a:endParaRPr lang="en-US" sz="1082" b="1" dirty="0">
              <a:latin typeface="Calibri"/>
              <a:cs typeface="Calibri Light"/>
            </a:endParaRPr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4803F5E3-E766-D8EC-44E6-B3B093B8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3807" y="1605315"/>
            <a:ext cx="616476" cy="616540"/>
          </a:xfrm>
          <a:prstGeom prst="rect">
            <a:avLst/>
          </a:prstGeom>
        </p:spPr>
      </p:pic>
      <p:pic>
        <p:nvPicPr>
          <p:cNvPr id="6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275D853-05C6-6189-F74D-CD4D3C41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3" y="679224"/>
            <a:ext cx="1826652" cy="1437139"/>
          </a:xfrm>
          <a:prstGeom prst="rect">
            <a:avLst/>
          </a:prstGeom>
        </p:spPr>
      </p:pic>
      <p:pic>
        <p:nvPicPr>
          <p:cNvPr id="9" name="Picture 9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9EC0FE07-B70F-F05F-9D1F-90E3F2971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571" y="329101"/>
            <a:ext cx="1705771" cy="608401"/>
          </a:xfrm>
          <a:prstGeom prst="rect">
            <a:avLst/>
          </a:prstGeom>
        </p:spPr>
      </p:pic>
      <p:pic>
        <p:nvPicPr>
          <p:cNvPr id="10" name="Picture 10" descr="Logo, icon&#10;&#10;Description automatically generated">
            <a:extLst>
              <a:ext uri="{FF2B5EF4-FFF2-40B4-BE49-F238E27FC236}">
                <a16:creationId xmlns:a16="http://schemas.microsoft.com/office/drawing/2014/main" id="{20EE4D1D-303B-26B6-069E-87CD9DAD9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476" y="57906"/>
            <a:ext cx="904347" cy="710603"/>
          </a:xfrm>
          <a:prstGeom prst="rect">
            <a:avLst/>
          </a:prstGeom>
        </p:spPr>
      </p:pic>
      <p:pic>
        <p:nvPicPr>
          <p:cNvPr id="11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4813C8-1651-4E83-71B9-5B067BFD2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17" y="127616"/>
            <a:ext cx="1811721" cy="582630"/>
          </a:xfrm>
          <a:prstGeom prst="rect">
            <a:avLst/>
          </a:prstGeom>
        </p:spPr>
      </p:pic>
      <p:pic>
        <p:nvPicPr>
          <p:cNvPr id="12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B6F8B9D-F255-325C-3214-30469B49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6705" y="1039645"/>
            <a:ext cx="2440095" cy="913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C01BA2-C6ED-4881-F9A2-1553C750AE58}"/>
              </a:ext>
            </a:extLst>
          </p:cNvPr>
          <p:cNvSpPr txBox="1"/>
          <p:nvPr/>
        </p:nvSpPr>
        <p:spPr>
          <a:xfrm>
            <a:off x="5614849" y="891951"/>
            <a:ext cx="97790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 sz="2000" b="1" dirty="0">
                <a:ea typeface="+mn-lt"/>
                <a:cs typeface="+mn-lt"/>
              </a:rPr>
              <a:t>Imad Janbain *</a:t>
            </a:r>
            <a:r>
              <a:rPr lang="fr" sz="2000" b="1" baseline="30000" dirty="0">
                <a:ea typeface="+mn-lt"/>
                <a:cs typeface="+mn-lt"/>
              </a:rPr>
              <a:t>1</a:t>
            </a:r>
            <a:r>
              <a:rPr lang="fr" sz="2000" b="1" dirty="0">
                <a:ea typeface="+mn-lt"/>
                <a:cs typeface="+mn-lt"/>
              </a:rPr>
              <a:t> ,  Abderrahim Jardani </a:t>
            </a:r>
            <a:r>
              <a:rPr lang="fr" sz="2000" b="1" baseline="30000" dirty="0">
                <a:ea typeface="+mn-lt"/>
                <a:cs typeface="+mn-lt"/>
              </a:rPr>
              <a:t>1</a:t>
            </a:r>
            <a:r>
              <a:rPr lang="fr" sz="2000" b="1" dirty="0">
                <a:ea typeface="+mn-lt"/>
                <a:cs typeface="+mn-lt"/>
              </a:rPr>
              <a:t>, Julien Deloffre </a:t>
            </a:r>
            <a:r>
              <a:rPr lang="fr" sz="2000" b="1" baseline="30000" dirty="0">
                <a:ea typeface="+mn-lt"/>
                <a:cs typeface="+mn-lt"/>
              </a:rPr>
              <a:t>1</a:t>
            </a:r>
            <a:r>
              <a:rPr lang="fr" sz="2000" b="1" dirty="0">
                <a:ea typeface="+mn-lt"/>
                <a:cs typeface="+mn-lt"/>
              </a:rPr>
              <a:t>, Minh Tan Vu </a:t>
            </a:r>
            <a:r>
              <a:rPr lang="fr" sz="2000" b="1" baseline="30000" dirty="0">
                <a:ea typeface="+mn-lt"/>
                <a:cs typeface="+mn-lt"/>
              </a:rPr>
              <a:t>1</a:t>
            </a:r>
            <a:r>
              <a:rPr lang="fr" sz="2000" b="1" dirty="0">
                <a:ea typeface="+mn-lt"/>
                <a:cs typeface="+mn-lt"/>
              </a:rPr>
              <a:t>,  Nicolas Massei</a:t>
            </a:r>
            <a:r>
              <a:rPr lang="fr" sz="2000" b="1" baseline="30000" dirty="0">
                <a:ea typeface="+mn-lt"/>
                <a:cs typeface="+mn-lt"/>
              </a:rPr>
              <a:t>1</a:t>
            </a:r>
            <a:endParaRPr lang="en-US" sz="2000" b="1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6469A-BEC5-DE38-BF18-A9A2396AEA8C}"/>
              </a:ext>
            </a:extLst>
          </p:cNvPr>
          <p:cNvSpPr txBox="1"/>
          <p:nvPr/>
        </p:nvSpPr>
        <p:spPr>
          <a:xfrm>
            <a:off x="6218947" y="1246270"/>
            <a:ext cx="80272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 b="1" baseline="30000" dirty="0">
                <a:ea typeface="+mn-lt"/>
                <a:cs typeface="+mn-lt"/>
              </a:rPr>
              <a:t>1  </a:t>
            </a:r>
            <a:r>
              <a:rPr lang="fr" b="1" dirty="0">
                <a:ea typeface="+mn-lt"/>
                <a:cs typeface="+mn-lt"/>
              </a:rPr>
              <a:t>Univ Rouen Normandie, UNICAEN, CNRS, M2C UMR 6143, F-76000 Rouen, France</a:t>
            </a:r>
            <a:endParaRPr lang="en-US" b="1" dirty="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6FE33-4898-7CA4-FD8F-1F7230B419EF}"/>
              </a:ext>
            </a:extLst>
          </p:cNvPr>
          <p:cNvSpPr txBox="1"/>
          <p:nvPr/>
        </p:nvSpPr>
        <p:spPr>
          <a:xfrm>
            <a:off x="7248827" y="1705280"/>
            <a:ext cx="47157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ea typeface="+mn-lt"/>
                <a:cs typeface="+mn-lt"/>
              </a:rPr>
              <a:t>Email address: </a:t>
            </a:r>
            <a:r>
              <a:rPr lang="en-GB" b="1" dirty="0">
                <a:ea typeface="+mn-lt"/>
                <a:cs typeface="+mn-lt"/>
                <a:hlinkClick r:id="rId8"/>
              </a:rPr>
              <a:t>imad.janbain@univ-rouen.fr</a:t>
            </a:r>
            <a:endParaRPr lang="en-US" b="1" dirty="0"/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9B5D1CAE-39B5-BBA9-C591-CC02B5F5B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70" y="2737017"/>
            <a:ext cx="2843577" cy="13221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39DA14-8210-8CCD-157D-46A47E96561D}"/>
              </a:ext>
            </a:extLst>
          </p:cNvPr>
          <p:cNvSpPr txBox="1"/>
          <p:nvPr/>
        </p:nvSpPr>
        <p:spPr>
          <a:xfrm>
            <a:off x="16071847" y="1697248"/>
            <a:ext cx="404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Funding: Normandy Region 100%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A42201-9BD4-37AE-2458-340F9927FFB0}"/>
              </a:ext>
            </a:extLst>
          </p:cNvPr>
          <p:cNvSpPr/>
          <p:nvPr/>
        </p:nvSpPr>
        <p:spPr>
          <a:xfrm>
            <a:off x="4890614" y="4143190"/>
            <a:ext cx="76575" cy="776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4EC8C-725F-A998-3B2D-E3DEE466FD37}"/>
              </a:ext>
            </a:extLst>
          </p:cNvPr>
          <p:cNvSpPr txBox="1"/>
          <p:nvPr/>
        </p:nvSpPr>
        <p:spPr>
          <a:xfrm>
            <a:off x="4979313" y="4055030"/>
            <a:ext cx="1396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Water Level Stations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97EC09-C03A-730B-49F7-D79A62E527DC}"/>
              </a:ext>
            </a:extLst>
          </p:cNvPr>
          <p:cNvSpPr txBox="1"/>
          <p:nvPr/>
        </p:nvSpPr>
        <p:spPr>
          <a:xfrm>
            <a:off x="192123" y="9466635"/>
            <a:ext cx="63915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Computational Resources</a:t>
            </a:r>
          </a:p>
          <a:p>
            <a:r>
              <a:rPr lang="en-US" sz="1400" dirty="0">
                <a:solidFill>
                  <a:srgbClr val="002060"/>
                </a:solidFill>
              </a:rPr>
              <a:t>All this work was conducted in Python version 3.8.</a:t>
            </a:r>
          </a:p>
          <a:p>
            <a:r>
              <a:rPr lang="en-GB" sz="14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Hyperparameters tuning</a:t>
            </a:r>
            <a:r>
              <a:rPr lang="en-GB" sz="14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GB" sz="14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Optuna.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Experimentations were conducted on both the CRIANN computational resources and a Dell workstation with an NVIDIA Quadro RTX 5000 GPU and 128GB RAM.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Data Resources:</a:t>
            </a:r>
          </a:p>
          <a:p>
            <a:r>
              <a:rPr lang="en-US" sz="1400" dirty="0">
                <a:solidFill>
                  <a:srgbClr val="002060"/>
                </a:solidFill>
              </a:rPr>
              <a:t>Water Level data: </a:t>
            </a:r>
            <a:r>
              <a:rPr lang="en-US" sz="1400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https://hydro.eaufrance.fr/</a:t>
            </a:r>
            <a:r>
              <a:rPr lang="en-US" sz="1400" dirty="0"/>
              <a:t> </a:t>
            </a:r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C5570870-B548-83BA-D58F-FB8754235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6" y="10752485"/>
            <a:ext cx="1945005" cy="471123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EF1ED5DA-F7EF-5B5A-50D6-494EB7541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76" y="9589719"/>
            <a:ext cx="1205632" cy="43429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791F213-DB92-E627-EC3F-69DC142EC59B}"/>
              </a:ext>
            </a:extLst>
          </p:cNvPr>
          <p:cNvSpPr/>
          <p:nvPr/>
        </p:nvSpPr>
        <p:spPr>
          <a:xfrm>
            <a:off x="172103" y="9418320"/>
            <a:ext cx="6457298" cy="182770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BFAE85-BE12-2E53-3308-A94A8749A15A}"/>
              </a:ext>
            </a:extLst>
          </p:cNvPr>
          <p:cNvSpPr txBox="1"/>
          <p:nvPr/>
        </p:nvSpPr>
        <p:spPr>
          <a:xfrm>
            <a:off x="4900065" y="2429208"/>
            <a:ext cx="147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Study Area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B26CCD-9249-0069-0844-731A674137E7}"/>
              </a:ext>
            </a:extLst>
          </p:cNvPr>
          <p:cNvSpPr/>
          <p:nvPr/>
        </p:nvSpPr>
        <p:spPr>
          <a:xfrm>
            <a:off x="4069080" y="4693920"/>
            <a:ext cx="2849880" cy="4512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Objective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Applying the LSTM model </a:t>
            </a:r>
            <a:r>
              <a:rPr lang="en-US" sz="1600" dirty="0">
                <a:solidFill>
                  <a:srgbClr val="002060"/>
                </a:solidFill>
              </a:rPr>
              <a:t>in a </a:t>
            </a:r>
            <a:r>
              <a:rPr lang="en-US" sz="1600" b="1" dirty="0">
                <a:solidFill>
                  <a:srgbClr val="002060"/>
                </a:solidFill>
              </a:rPr>
              <a:t>univariate approach</a:t>
            </a:r>
            <a:r>
              <a:rPr lang="en-US" sz="1600" dirty="0">
                <a:solidFill>
                  <a:srgbClr val="002060"/>
                </a:solidFill>
              </a:rPr>
              <a:t> (Self-learning): using only the station data itself as input.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Historical Reconstruction of water level database: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Target: </a:t>
            </a:r>
            <a:r>
              <a:rPr lang="en-US" sz="1600" dirty="0">
                <a:solidFill>
                  <a:srgbClr val="002060"/>
                </a:solidFill>
              </a:rPr>
              <a:t>Five stations along the Seine river.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Period: </a:t>
            </a:r>
            <a:r>
              <a:rPr lang="en-US" sz="1600" dirty="0">
                <a:solidFill>
                  <a:srgbClr val="002060"/>
                </a:solidFill>
              </a:rPr>
              <a:t>1990 to 2022.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Step = </a:t>
            </a:r>
            <a:r>
              <a:rPr lang="en-US" sz="1600" dirty="0">
                <a:solidFill>
                  <a:srgbClr val="002060"/>
                </a:solidFill>
              </a:rPr>
              <a:t>1 hour.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Investigating our approach efficiency for filling different data behaviors.</a:t>
            </a: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D9AD1F9-E903-39B6-2F4A-51DF33CA876F}"/>
              </a:ext>
            </a:extLst>
          </p:cNvPr>
          <p:cNvSpPr/>
          <p:nvPr/>
        </p:nvSpPr>
        <p:spPr>
          <a:xfrm>
            <a:off x="4062593" y="2428346"/>
            <a:ext cx="2921572" cy="21893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A187688-3648-AF32-19F4-B956EDC84A62}"/>
              </a:ext>
            </a:extLst>
          </p:cNvPr>
          <p:cNvSpPr/>
          <p:nvPr/>
        </p:nvSpPr>
        <p:spPr>
          <a:xfrm>
            <a:off x="137160" y="2743200"/>
            <a:ext cx="3832020" cy="6156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Motivation and Challenge</a:t>
            </a:r>
          </a:p>
          <a:p>
            <a:pPr algn="just"/>
            <a:r>
              <a:rPr lang="en-GB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 historical water level database is essential for managing water resources and forecasting future events such as floods.</a:t>
            </a:r>
          </a:p>
          <a:p>
            <a:pPr algn="just"/>
            <a:endParaRPr lang="en-GB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O</a:t>
            </a:r>
            <a:r>
              <a:rPr lang="en-GB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btaining reliable past data can be challenging and costly, especially in </a:t>
            </a:r>
            <a:r>
              <a:rPr lang="en-GB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complex systems </a:t>
            </a:r>
            <a:r>
              <a:rPr lang="en-GB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such as estuaries.</a:t>
            </a:r>
          </a:p>
          <a:p>
            <a:pPr algn="just"/>
            <a:endParaRPr lang="en-GB" sz="1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Simulating the run-off using external forces (meteorological data), was 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inaccurate.</a:t>
            </a:r>
          </a:p>
          <a:p>
            <a:pPr algn="just"/>
            <a:endParaRPr lang="en-GB" sz="1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Our database contains 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missing parts</a:t>
            </a:r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 from 1 hour to 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8 months </a:t>
            </a:r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in some years, arbitral distributed in different seasons.</a:t>
            </a:r>
          </a:p>
          <a:p>
            <a:pPr algn="just"/>
            <a:endParaRPr lang="en-GB" sz="1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All the stations 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share the same missing period </a:t>
            </a:r>
            <a:r>
              <a:rPr lang="en-GB" sz="16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Reconstructing one station’s data using the other in a 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multivariate approach way was impossible.</a:t>
            </a:r>
          </a:p>
          <a:p>
            <a:pPr algn="just"/>
            <a:endParaRPr lang="en-GB" sz="1600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25DD18-1988-89ED-7E56-3104687CF336}"/>
              </a:ext>
            </a:extLst>
          </p:cNvPr>
          <p:cNvSpPr txBox="1"/>
          <p:nvPr/>
        </p:nvSpPr>
        <p:spPr>
          <a:xfrm>
            <a:off x="7322613" y="2662712"/>
            <a:ext cx="690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66"/>
                </a:solidFill>
              </a:rPr>
              <a:t>Scenario 0: Traditional filling method using moving window concept</a:t>
            </a: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31C39AFA-DA1A-9C84-A887-A76E6DF66F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40439" y="8494623"/>
            <a:ext cx="2361567" cy="2243247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C160B55-9762-23E5-14CF-8DD7FD25D0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34198" y="8446520"/>
            <a:ext cx="2463674" cy="2335388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C9EEA311-E3EF-00DF-7EE2-AF66D129C6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20" y="8607720"/>
            <a:ext cx="3352800" cy="2514600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9C63BBDD-111E-4F38-D468-2D69E84AD7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6087" y="5479847"/>
            <a:ext cx="3191041" cy="2208443"/>
          </a:xfrm>
          <a:prstGeom prst="rect">
            <a:avLst/>
          </a:prstGeom>
        </p:spPr>
      </p:pic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1B5723F0-3A27-D36A-C60E-2CB3417192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4626" y="3050257"/>
            <a:ext cx="1753173" cy="1673895"/>
          </a:xfrm>
          <a:prstGeom prst="rect">
            <a:avLst/>
          </a:prstGeom>
        </p:spPr>
      </p:pic>
      <p:pic>
        <p:nvPicPr>
          <p:cNvPr id="32" name="Picture 3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004EDE5-2115-30E5-D051-759DE83324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72598" y="5407441"/>
            <a:ext cx="3803284" cy="1186399"/>
          </a:xfrm>
          <a:prstGeom prst="rect">
            <a:avLst/>
          </a:prstGeom>
        </p:spPr>
      </p:pic>
      <p:pic>
        <p:nvPicPr>
          <p:cNvPr id="40" name="Picture 39" descr="Chart, bar chart, histogram&#10;&#10;Description automatically generated">
            <a:extLst>
              <a:ext uri="{FF2B5EF4-FFF2-40B4-BE49-F238E27FC236}">
                <a16:creationId xmlns:a16="http://schemas.microsoft.com/office/drawing/2014/main" id="{ED6830C4-FED2-C86A-A18E-F3951304F2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23430" y="3043965"/>
            <a:ext cx="3707188" cy="85642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D6E8BBB-D2BA-C03B-F4D9-EF35AFEF2055}"/>
              </a:ext>
            </a:extLst>
          </p:cNvPr>
          <p:cNvSpPr txBox="1"/>
          <p:nvPr/>
        </p:nvSpPr>
        <p:spPr>
          <a:xfrm>
            <a:off x="7284328" y="5069298"/>
            <a:ext cx="690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66"/>
                </a:solidFill>
              </a:rPr>
              <a:t>Scenario 1: Mini-Look-Back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3FCC2A-F750-4FCF-18FA-51A88BA99457}"/>
                  </a:ext>
                </a:extLst>
              </p:cNvPr>
              <p:cNvSpPr txBox="1"/>
              <p:nvPr/>
            </p:nvSpPr>
            <p:spPr>
              <a:xfrm>
                <a:off x="7190738" y="8194093"/>
                <a:ext cx="7103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>
                    <a:solidFill>
                      <a:srgbClr val="000066"/>
                    </a:solidFill>
                  </a:rPr>
                  <a:t>Scenario 2: Data downscaling from hourly to daily + </a:t>
                </a:r>
                <a14:m>
                  <m:oMath xmlns:m="http://schemas.openxmlformats.org/officeDocument/2006/math">
                    <m:r>
                      <a:rPr lang="en-US" sz="1800" b="1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Wingdings" panose="05000000000000000000" pitchFamily="2" charset="2"/>
                      </a:rPr>
                      <m:t>𝒎𝑳𝑩</m:t>
                    </m:r>
                  </m:oMath>
                </a14:m>
                <a:r>
                  <a:rPr lang="en-US" b="1" u="sng" dirty="0">
                    <a:solidFill>
                      <a:srgbClr val="000066"/>
                    </a:solidFill>
                  </a:rPr>
                  <a:t> decomposition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3FCC2A-F750-4FCF-18FA-51A88BA99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738" y="8194093"/>
                <a:ext cx="7103996" cy="369332"/>
              </a:xfrm>
              <a:prstGeom prst="rect">
                <a:avLst/>
              </a:prstGeom>
              <a:blipFill>
                <a:blip r:embed="rId20"/>
                <a:stretch>
                  <a:fillRect l="-773" t="-8197" r="-34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 descr="Chart, histogram&#10;&#10;Description automatically generated">
            <a:extLst>
              <a:ext uri="{FF2B5EF4-FFF2-40B4-BE49-F238E27FC236}">
                <a16:creationId xmlns:a16="http://schemas.microsoft.com/office/drawing/2014/main" id="{82DA6FD2-DE1B-B6A7-5DC5-C59D170F7E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37217" y="8715977"/>
            <a:ext cx="3259599" cy="1556799"/>
          </a:xfrm>
          <a:prstGeom prst="rect">
            <a:avLst/>
          </a:prstGeom>
        </p:spPr>
      </p:pic>
      <p:pic>
        <p:nvPicPr>
          <p:cNvPr id="56" name="Picture 55" descr="Chart, line chart&#10;&#10;Description automatically generated">
            <a:extLst>
              <a:ext uri="{FF2B5EF4-FFF2-40B4-BE49-F238E27FC236}">
                <a16:creationId xmlns:a16="http://schemas.microsoft.com/office/drawing/2014/main" id="{53C569FB-30A4-D1C8-39F5-9A7B4FD899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241858" y="6894935"/>
            <a:ext cx="3873305" cy="1050185"/>
          </a:xfrm>
          <a:prstGeom prst="rect">
            <a:avLst/>
          </a:prstGeom>
        </p:spPr>
      </p:pic>
      <p:pic>
        <p:nvPicPr>
          <p:cNvPr id="60" name="Picture 59" descr="A picture containing text, white">
            <a:extLst>
              <a:ext uri="{FF2B5EF4-FFF2-40B4-BE49-F238E27FC236}">
                <a16:creationId xmlns:a16="http://schemas.microsoft.com/office/drawing/2014/main" id="{49E7B2B0-9B3A-FF1E-25B9-CBB02D8227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239800" y="5236605"/>
            <a:ext cx="2407920" cy="22818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144F5F-2813-F62F-D734-E589BEF4E5E3}"/>
              </a:ext>
            </a:extLst>
          </p:cNvPr>
          <p:cNvSpPr txBox="1"/>
          <p:nvPr/>
        </p:nvSpPr>
        <p:spPr>
          <a:xfrm>
            <a:off x="16205892" y="3951125"/>
            <a:ext cx="38093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Error accumulation problem for only 1 week missing periods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8F397FB-7F06-96E9-DC06-1DB1FD8EABCD}"/>
              </a:ext>
            </a:extLst>
          </p:cNvPr>
          <p:cNvSpPr/>
          <p:nvPr/>
        </p:nvSpPr>
        <p:spPr>
          <a:xfrm rot="16200000">
            <a:off x="17254373" y="3865464"/>
            <a:ext cx="138429" cy="106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0720D3-9783-1823-E865-1AD10FC83BA1}"/>
              </a:ext>
            </a:extLst>
          </p:cNvPr>
          <p:cNvSpPr txBox="1"/>
          <p:nvPr/>
        </p:nvSpPr>
        <p:spPr>
          <a:xfrm>
            <a:off x="16193468" y="4263648"/>
            <a:ext cx="3417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Increasing the Look-Back size (Sequence length)?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0B2FC-ABED-B4FF-AB1B-481D5A5C7BC4}"/>
              </a:ext>
            </a:extLst>
          </p:cNvPr>
          <p:cNvSpPr txBox="1"/>
          <p:nvPr/>
        </p:nvSpPr>
        <p:spPr>
          <a:xfrm>
            <a:off x="16099995" y="4534609"/>
            <a:ext cx="3417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LSTM memory problem and </a:t>
            </a:r>
            <a:r>
              <a:rPr lang="en-GB" sz="1100" b="1" u="sng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high computation time</a:t>
            </a: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9BB123-7D3B-57D8-F9B7-FA379A4CFC9D}"/>
              </a:ext>
            </a:extLst>
          </p:cNvPr>
          <p:cNvSpPr/>
          <p:nvPr/>
        </p:nvSpPr>
        <p:spPr>
          <a:xfrm>
            <a:off x="7179297" y="2693709"/>
            <a:ext cx="12827143" cy="22745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5A83505-D9E4-293C-F3CB-70A4419EFA5F}"/>
              </a:ext>
            </a:extLst>
          </p:cNvPr>
          <p:cNvSpPr/>
          <p:nvPr/>
        </p:nvSpPr>
        <p:spPr>
          <a:xfrm>
            <a:off x="7874000" y="2438400"/>
            <a:ext cx="1615440" cy="25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Methodology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AB8E954-15DD-D8F3-BD5C-0896BBE205CC}"/>
              </a:ext>
            </a:extLst>
          </p:cNvPr>
          <p:cNvSpPr/>
          <p:nvPr/>
        </p:nvSpPr>
        <p:spPr>
          <a:xfrm>
            <a:off x="12634556" y="2440432"/>
            <a:ext cx="1615440" cy="25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Analysis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24C13B2-6471-17DF-E38C-E37AEF3418DC}"/>
              </a:ext>
            </a:extLst>
          </p:cNvPr>
          <p:cNvSpPr/>
          <p:nvPr/>
        </p:nvSpPr>
        <p:spPr>
          <a:xfrm>
            <a:off x="16845280" y="2438400"/>
            <a:ext cx="1615440" cy="25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Results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CD51F13-D68C-4AC7-8A65-71E8BCB92995}"/>
              </a:ext>
            </a:extLst>
          </p:cNvPr>
          <p:cNvSpPr/>
          <p:nvPr/>
        </p:nvSpPr>
        <p:spPr>
          <a:xfrm>
            <a:off x="7081520" y="5063529"/>
            <a:ext cx="12913360" cy="2975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BE1E66-606A-DD75-6E9F-1871D3E862AF}"/>
              </a:ext>
            </a:extLst>
          </p:cNvPr>
          <p:cNvSpPr/>
          <p:nvPr/>
        </p:nvSpPr>
        <p:spPr>
          <a:xfrm>
            <a:off x="7040880" y="8199121"/>
            <a:ext cx="12965561" cy="3108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4044FE-AE55-1B5A-CB51-F583EF5B3BD4}"/>
              </a:ext>
            </a:extLst>
          </p:cNvPr>
          <p:cNvSpPr txBox="1"/>
          <p:nvPr/>
        </p:nvSpPr>
        <p:spPr>
          <a:xfrm>
            <a:off x="14140180" y="6643235"/>
            <a:ext cx="3417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Mini-Look-Back analysis and comparison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2033B2-DAD8-48BD-6951-3ED09BB9E75A}"/>
              </a:ext>
            </a:extLst>
          </p:cNvPr>
          <p:cNvSpPr txBox="1"/>
          <p:nvPr/>
        </p:nvSpPr>
        <p:spPr>
          <a:xfrm>
            <a:off x="14094460" y="5149715"/>
            <a:ext cx="3417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Look-Back analysis and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A58BCD4-81B5-E979-A449-B6A60D0D5564}"/>
                  </a:ext>
                </a:extLst>
              </p:cNvPr>
              <p:cNvSpPr txBox="1"/>
              <p:nvPr/>
            </p:nvSpPr>
            <p:spPr>
              <a:xfrm>
                <a:off x="10167043" y="5407560"/>
                <a:ext cx="3093720" cy="263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Transforming the model’s input from a single time series (univariate approach) of sequence length Look-back (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Wingdings" panose="05000000000000000000" pitchFamily="2" charset="2"/>
                      </a:rPr>
                      <m:t>𝑳𝑩</m:t>
                    </m:r>
                  </m:oMath>
                </a14:m>
                <a:r>
                  <a:rPr lang="en-GB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) into 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Wingdings" panose="05000000000000000000" pitchFamily="2" charset="2"/>
                      </a:rPr>
                      <m:t>𝒏</m:t>
                    </m:r>
                  </m:oMath>
                </a14:m>
                <a:r>
                  <a:rPr lang="en-GB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 virtual time series with Mini-Look-Back (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Wingdings" panose="05000000000000000000" pitchFamily="2" charset="2"/>
                      </a:rPr>
                      <m:t>𝒎𝑳𝑩</m:t>
                    </m:r>
                  </m:oMath>
                </a14:m>
                <a:r>
                  <a:rPr lang="en-GB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) size each one.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GB" sz="1100" b="1" dirty="0">
                  <a:solidFill>
                    <a:srgbClr val="002060"/>
                  </a:solidFill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The model is exempted from complex learning of chronological correlation, which is computationally expensive for high look-backs </a:t>
                </a:r>
                <a:r>
                  <a:rPr lang="en-GB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 Reducing the computation time  </a:t>
                </a:r>
                <a:r>
                  <a:rPr lang="en-US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Ability to use a larger look-back.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100" b="1" dirty="0">
                  <a:solidFill>
                    <a:srgbClr val="002060"/>
                  </a:solidFill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100" b="1" dirty="0">
                    <a:solidFill>
                      <a:srgbClr val="002060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Capturing more complex patterns and seasonal correlation leading to more accurate long-term predictions.</a:t>
                </a:r>
                <a:endParaRPr lang="en-GB" sz="1100" b="1" dirty="0">
                  <a:solidFill>
                    <a:srgbClr val="002060"/>
                  </a:solidFill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A58BCD4-81B5-E979-A449-B6A60D0D5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7043" y="5407560"/>
                <a:ext cx="3093720" cy="2631490"/>
              </a:xfrm>
              <a:prstGeom prst="rect">
                <a:avLst/>
              </a:prstGeom>
              <a:blipFill>
                <a:blip r:embed="rId24"/>
                <a:stretch>
                  <a:fillRect t="-231" b="-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AA5EC8DC-DC57-8580-3F4E-9E417D681BA1}"/>
              </a:ext>
            </a:extLst>
          </p:cNvPr>
          <p:cNvSpPr txBox="1"/>
          <p:nvPr/>
        </p:nvSpPr>
        <p:spPr>
          <a:xfrm>
            <a:off x="17080992" y="7450955"/>
            <a:ext cx="34173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Resolving the error accumulation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u="sng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Low Robustness </a:t>
            </a: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in front of fluctuations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346E6F-71BF-6FF6-018D-F52843E42D3F}"/>
              </a:ext>
            </a:extLst>
          </p:cNvPr>
          <p:cNvSpPr txBox="1"/>
          <p:nvPr/>
        </p:nvSpPr>
        <p:spPr>
          <a:xfrm>
            <a:off x="9154668" y="3041515"/>
            <a:ext cx="3707892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The basic moving window concept is used for both data preparation (Regression samples) and the filling-in process later.</a:t>
            </a:r>
          </a:p>
          <a:p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Removing all samples having any missing points.</a:t>
            </a:r>
          </a:p>
          <a:p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An intermediate interpolation of the short missing period was necessary (Threshold = 6  hours to remain on the tide characteristics) to remains enough data for the training phase.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61" name="Picture 60" descr="Chart, scatter chart&#10;&#10;Description automatically generated">
            <a:extLst>
              <a:ext uri="{FF2B5EF4-FFF2-40B4-BE49-F238E27FC236}">
                <a16:creationId xmlns:a16="http://schemas.microsoft.com/office/drawing/2014/main" id="{850DF02A-F8B2-F23D-77CD-CA1F1EBBBE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895541" y="3183262"/>
            <a:ext cx="2788960" cy="641978"/>
          </a:xfrm>
          <a:prstGeom prst="rect">
            <a:avLst/>
          </a:prstGeom>
        </p:spPr>
      </p:pic>
      <p:sp>
        <p:nvSpPr>
          <p:cNvPr id="65" name="Arrow: Curved Right 64">
            <a:extLst>
              <a:ext uri="{FF2B5EF4-FFF2-40B4-BE49-F238E27FC236}">
                <a16:creationId xmlns:a16="http://schemas.microsoft.com/office/drawing/2014/main" id="{C52F5D8E-569F-010E-3388-2B93606B300A}"/>
              </a:ext>
            </a:extLst>
          </p:cNvPr>
          <p:cNvSpPr/>
          <p:nvPr/>
        </p:nvSpPr>
        <p:spPr>
          <a:xfrm>
            <a:off x="16099028" y="4096023"/>
            <a:ext cx="132375" cy="27779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Arrow: Curved Right 65">
            <a:extLst>
              <a:ext uri="{FF2B5EF4-FFF2-40B4-BE49-F238E27FC236}">
                <a16:creationId xmlns:a16="http://schemas.microsoft.com/office/drawing/2014/main" id="{4D7375B2-6024-9711-DDAB-5357432000C7}"/>
              </a:ext>
            </a:extLst>
          </p:cNvPr>
          <p:cNvSpPr/>
          <p:nvPr/>
        </p:nvSpPr>
        <p:spPr>
          <a:xfrm flipH="1">
            <a:off x="19250193" y="4368565"/>
            <a:ext cx="148041" cy="27779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304E8886-0203-D0F3-8863-3C5F7534B86C}"/>
              </a:ext>
            </a:extLst>
          </p:cNvPr>
          <p:cNvSpPr/>
          <p:nvPr/>
        </p:nvSpPr>
        <p:spPr>
          <a:xfrm rot="16200000">
            <a:off x="14084456" y="3923884"/>
            <a:ext cx="138429" cy="106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B384DC6-2BFD-D462-E488-7AEFAB536B69}"/>
              </a:ext>
            </a:extLst>
          </p:cNvPr>
          <p:cNvSpPr txBox="1"/>
          <p:nvPr/>
        </p:nvSpPr>
        <p:spPr>
          <a:xfrm>
            <a:off x="13318675" y="4035707"/>
            <a:ext cx="19385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The larger missing period will be filled by the LSTM model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A673E4-4ECA-10A8-CDF5-50074FAF9278}"/>
              </a:ext>
            </a:extLst>
          </p:cNvPr>
          <p:cNvSpPr txBox="1"/>
          <p:nvPr/>
        </p:nvSpPr>
        <p:spPr>
          <a:xfrm>
            <a:off x="10733532" y="10361795"/>
            <a:ext cx="341731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Reducing more and more the computation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b="1" dirty="0">
              <a:solidFill>
                <a:srgbClr val="00206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Working on a daily scale helps the model to catch more long-term trends and fluctuations  A better robustness.</a:t>
            </a:r>
          </a:p>
        </p:txBody>
      </p:sp>
      <p:pic>
        <p:nvPicPr>
          <p:cNvPr id="88" name="Picture 87" descr="A yellow triangle sign&#10;&#10;Description automatically generated with medium confidence">
            <a:extLst>
              <a:ext uri="{FF2B5EF4-FFF2-40B4-BE49-F238E27FC236}">
                <a16:creationId xmlns:a16="http://schemas.microsoft.com/office/drawing/2014/main" id="{C2F531BD-0B1B-58E9-77E3-D7176A9D4AD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687290" y="7840980"/>
            <a:ext cx="193040" cy="193040"/>
          </a:xfrm>
          <a:prstGeom prst="rect">
            <a:avLst/>
          </a:prstGeom>
        </p:spPr>
      </p:pic>
      <p:pic>
        <p:nvPicPr>
          <p:cNvPr id="90" name="Picture 89" descr="A yellow triangle sign&#10;&#10;Description automatically generated with medium confidence">
            <a:extLst>
              <a:ext uri="{FF2B5EF4-FFF2-40B4-BE49-F238E27FC236}">
                <a16:creationId xmlns:a16="http://schemas.microsoft.com/office/drawing/2014/main" id="{38ABE39B-0F43-9EAD-A382-00376F0145B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288125" y="4681220"/>
            <a:ext cx="233680" cy="233680"/>
          </a:xfrm>
          <a:prstGeom prst="rect">
            <a:avLst/>
          </a:prstGeom>
        </p:spPr>
      </p:pic>
      <p:pic>
        <p:nvPicPr>
          <p:cNvPr id="92" name="Picture 91" descr="A yellow triangle sign&#10;&#10;Description automatically generated with medium confidence">
            <a:extLst>
              <a:ext uri="{FF2B5EF4-FFF2-40B4-BE49-F238E27FC236}">
                <a16:creationId xmlns:a16="http://schemas.microsoft.com/office/drawing/2014/main" id="{3DE54938-6B35-9C7F-402A-00D74EC357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216120" y="2813050"/>
            <a:ext cx="233680" cy="23368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4591FCC-ADA0-2DA8-D70C-E988E8061C0A}"/>
              </a:ext>
            </a:extLst>
          </p:cNvPr>
          <p:cNvSpPr txBox="1"/>
          <p:nvPr/>
        </p:nvSpPr>
        <p:spPr>
          <a:xfrm>
            <a:off x="14531340" y="10730842"/>
            <a:ext cx="23507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Validating the filling approach over a large period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AAFBD35-A096-129A-EF9C-BE7E122ED011}"/>
              </a:ext>
            </a:extLst>
          </p:cNvPr>
          <p:cNvSpPr txBox="1"/>
          <p:nvPr/>
        </p:nvSpPr>
        <p:spPr>
          <a:xfrm>
            <a:off x="17255490" y="10742272"/>
            <a:ext cx="2350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00206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Filling in the original missing parts (up to 8 months) in the raw hourly data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C76C32E-DC57-FAF1-68D3-528A76DBBD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37774" y="1154251"/>
            <a:ext cx="871619" cy="87161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A0E36B8-556B-C19A-702D-1D1AA8E68C9A}"/>
              </a:ext>
            </a:extLst>
          </p:cNvPr>
          <p:cNvSpPr/>
          <p:nvPr/>
        </p:nvSpPr>
        <p:spPr>
          <a:xfrm>
            <a:off x="2949904" y="825062"/>
            <a:ext cx="1615440" cy="25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Abstract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9225FB4C8BFC45831FAEE4018E2F50" ma:contentTypeVersion="6" ma:contentTypeDescription="Crée un document." ma:contentTypeScope="" ma:versionID="8316bb53e3df4f66ca52fce0bf23dfa4">
  <xsd:schema xmlns:xsd="http://www.w3.org/2001/XMLSchema" xmlns:xs="http://www.w3.org/2001/XMLSchema" xmlns:p="http://schemas.microsoft.com/office/2006/metadata/properties" xmlns:ns3="805a671b-5b7f-40eb-8152-8d00b38082b4" xmlns:ns4="ba5a3b5f-019f-4214-a1f3-4f0499ab0198" targetNamespace="http://schemas.microsoft.com/office/2006/metadata/properties" ma:root="true" ma:fieldsID="e32662a1034c9967fb145937e6a25995" ns3:_="" ns4:_="">
    <xsd:import namespace="805a671b-5b7f-40eb-8152-8d00b38082b4"/>
    <xsd:import namespace="ba5a3b5f-019f-4214-a1f3-4f0499ab01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a671b-5b7f-40eb-8152-8d00b38082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a3b5f-019f-4214-a1f3-4f0499ab0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05a671b-5b7f-40eb-8152-8d00b38082b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68971A-D9DC-4CF4-9B57-3E13E5F9CE73}">
  <ds:schemaRefs>
    <ds:schemaRef ds:uri="805a671b-5b7f-40eb-8152-8d00b38082b4"/>
    <ds:schemaRef ds:uri="ba5a3b5f-019f-4214-a1f3-4f0499ab01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CF63FD4-AC78-43D8-A5B9-F5E1BF848557}">
  <ds:schemaRefs>
    <ds:schemaRef ds:uri="http://schemas.microsoft.com/office/2006/documentManagement/types"/>
    <ds:schemaRef ds:uri="805a671b-5b7f-40eb-8152-8d00b38082b4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a5a3b5f-019f-4214-a1f3-4f0499ab019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5293FF-53D3-4F08-A3AA-6541ED1217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571</Words>
  <Application>Microsoft Office PowerPoint</Application>
  <PresentationFormat>Custom</PresentationFormat>
  <Paragraphs>64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 Math</vt:lpstr>
      <vt:lpstr>Office Theme</vt:lpstr>
      <vt:lpstr>Use of Long-Short Term Memory network (LSTM) in the reconstruction of missing water level data in the Seine River.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Imad Janbain</cp:lastModifiedBy>
  <cp:revision>13</cp:revision>
  <dcterms:created xsi:type="dcterms:W3CDTF">2023-03-26T15:11:31Z</dcterms:created>
  <dcterms:modified xsi:type="dcterms:W3CDTF">2023-03-31T12:02:15Z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0x010100DA9225FB4C8BFC45831FAEE4018E2F50</vt:lpwstr>
  </property>
</Properties>
</file>