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75" r:id="rId2"/>
    <p:sldId id="278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74" r:id="rId12"/>
    <p:sldId id="288" r:id="rId13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77"/>
    <p:restoredTop sz="89246" autoAdjust="0"/>
  </p:normalViewPr>
  <p:slideViewPr>
    <p:cSldViewPr snapToGrid="0">
      <p:cViewPr varScale="1">
        <p:scale>
          <a:sx n="56" d="100"/>
          <a:sy n="56" d="100"/>
        </p:scale>
        <p:origin x="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8283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468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2994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9662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8742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18869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01186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2658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376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线条"/>
          <p:cNvSpPr/>
          <p:nvPr/>
        </p:nvSpPr>
        <p:spPr>
          <a:xfrm>
            <a:off x="677355" y="6591300"/>
            <a:ext cx="1599975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14" name="线条"/>
          <p:cNvSpPr/>
          <p:nvPr/>
        </p:nvSpPr>
        <p:spPr>
          <a:xfrm>
            <a:off x="677355" y="4089400"/>
            <a:ext cx="1600051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15" name="线条"/>
          <p:cNvSpPr/>
          <p:nvPr/>
        </p:nvSpPr>
        <p:spPr>
          <a:xfrm flipV="1">
            <a:off x="10659396" y="4526256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677354" y="3505200"/>
            <a:ext cx="9601493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17" name="标题文本"/>
          <p:cNvSpPr txBox="1">
            <a:spLocks noGrp="1"/>
          </p:cNvSpPr>
          <p:nvPr>
            <p:ph type="title"/>
          </p:nvPr>
        </p:nvSpPr>
        <p:spPr>
          <a:xfrm>
            <a:off x="677354" y="4140200"/>
            <a:ext cx="9601493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标题文本</a:t>
            </a:r>
          </a:p>
        </p:txBody>
      </p:sp>
      <p:sp>
        <p:nvSpPr>
          <p:cNvPr id="1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1040871" y="4140200"/>
            <a:ext cx="5655906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365B75-6C52-4DDD-B1FA-E3FF2CA8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019E577-26AB-44B9-B120-38B065B27A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7686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标题文本"/>
          <p:cNvSpPr txBox="1">
            <a:spLocks noGrp="1"/>
          </p:cNvSpPr>
          <p:nvPr>
            <p:ph type="title"/>
          </p:nvPr>
        </p:nvSpPr>
        <p:spPr>
          <a:xfrm>
            <a:off x="677354" y="3670300"/>
            <a:ext cx="15985555" cy="24130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线条"/>
          <p:cNvSpPr/>
          <p:nvPr/>
        </p:nvSpPr>
        <p:spPr>
          <a:xfrm>
            <a:off x="677354" y="4876800"/>
            <a:ext cx="756873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50" name="线条"/>
          <p:cNvSpPr/>
          <p:nvPr/>
        </p:nvSpPr>
        <p:spPr>
          <a:xfrm>
            <a:off x="677354" y="2768600"/>
            <a:ext cx="75686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677354" y="2171700"/>
            <a:ext cx="7569431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2" name="图像"/>
          <p:cNvSpPr>
            <a:spLocks noGrp="1"/>
          </p:cNvSpPr>
          <p:nvPr>
            <p:ph type="pic" sz="half" idx="14"/>
          </p:nvPr>
        </p:nvSpPr>
        <p:spPr>
          <a:xfrm>
            <a:off x="9091237" y="647700"/>
            <a:ext cx="7450896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677354" y="2806700"/>
            <a:ext cx="7569431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77354" y="5029200"/>
            <a:ext cx="7569431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71" name="正文级别 1…"/>
          <p:cNvSpPr txBox="1">
            <a:spLocks noGrp="1"/>
          </p:cNvSpPr>
          <p:nvPr>
            <p:ph type="body" idx="1"/>
          </p:nvPr>
        </p:nvSpPr>
        <p:spPr>
          <a:xfrm>
            <a:off x="677354" y="2603021"/>
            <a:ext cx="15985555" cy="60960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正文级别 1…"/>
          <p:cNvSpPr txBox="1">
            <a:spLocks noGrp="1"/>
          </p:cNvSpPr>
          <p:nvPr>
            <p:ph type="body" idx="1"/>
          </p:nvPr>
        </p:nvSpPr>
        <p:spPr>
          <a:xfrm>
            <a:off x="677354" y="1270000"/>
            <a:ext cx="15985555" cy="72136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图像"/>
          <p:cNvSpPr>
            <a:spLocks noGrp="1"/>
          </p:cNvSpPr>
          <p:nvPr>
            <p:ph type="pic" sz="quarter" idx="13"/>
          </p:nvPr>
        </p:nvSpPr>
        <p:spPr>
          <a:xfrm>
            <a:off x="9142038" y="4772800"/>
            <a:ext cx="7332359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图像"/>
          <p:cNvSpPr>
            <a:spLocks noGrp="1"/>
          </p:cNvSpPr>
          <p:nvPr>
            <p:ph type="pic" sz="quarter" idx="14"/>
          </p:nvPr>
        </p:nvSpPr>
        <p:spPr>
          <a:xfrm>
            <a:off x="9147696" y="609600"/>
            <a:ext cx="7332359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图像"/>
          <p:cNvSpPr>
            <a:spLocks noGrp="1"/>
          </p:cNvSpPr>
          <p:nvPr>
            <p:ph type="pic" sz="half" idx="15"/>
          </p:nvPr>
        </p:nvSpPr>
        <p:spPr>
          <a:xfrm>
            <a:off x="742848" y="609600"/>
            <a:ext cx="7450896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711222" y="5969000"/>
            <a:ext cx="15917820" cy="56425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108" name="“在此键入引文。”"/>
          <p:cNvSpPr txBox="1">
            <a:spLocks noGrp="1"/>
          </p:cNvSpPr>
          <p:nvPr>
            <p:ph type="body" sz="quarter" idx="14"/>
          </p:nvPr>
        </p:nvSpPr>
        <p:spPr>
          <a:xfrm>
            <a:off x="1693385" y="4281805"/>
            <a:ext cx="13953493" cy="6565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“在此键入引文。”</a:t>
            </a:r>
          </a:p>
        </p:txBody>
      </p:sp>
      <p:sp>
        <p:nvSpPr>
          <p:cNvPr id="1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图像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线条"/>
          <p:cNvSpPr/>
          <p:nvPr/>
        </p:nvSpPr>
        <p:spPr>
          <a:xfrm>
            <a:off x="677354" y="2171700"/>
            <a:ext cx="15996878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3" name="线条"/>
          <p:cNvSpPr/>
          <p:nvPr/>
        </p:nvSpPr>
        <p:spPr>
          <a:xfrm>
            <a:off x="677354" y="635000"/>
            <a:ext cx="15996878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4" name="标题文本"/>
          <p:cNvSpPr txBox="1">
            <a:spLocks noGrp="1"/>
          </p:cNvSpPr>
          <p:nvPr>
            <p:ph type="title"/>
          </p:nvPr>
        </p:nvSpPr>
        <p:spPr>
          <a:xfrm>
            <a:off x="677354" y="800100"/>
            <a:ext cx="15985555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5" name="正文级别 1…"/>
          <p:cNvSpPr txBox="1">
            <a:spLocks noGrp="1"/>
          </p:cNvSpPr>
          <p:nvPr>
            <p:ph type="body" idx="1"/>
          </p:nvPr>
        </p:nvSpPr>
        <p:spPr>
          <a:xfrm>
            <a:off x="677354" y="2628900"/>
            <a:ext cx="15985555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478121" y="9258300"/>
            <a:ext cx="367087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transition spd="med"/>
  <p:hf hdr="0" dt="0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4855AD2-9AC4-4997-BB38-5DAF1105E61B}"/>
              </a:ext>
            </a:extLst>
          </p:cNvPr>
          <p:cNvSpPr/>
          <p:nvPr/>
        </p:nvSpPr>
        <p:spPr>
          <a:xfrm>
            <a:off x="0" y="0"/>
            <a:ext cx="17340263" cy="97536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7CE342B-04C5-274F-B998-6FA4F2864984}"/>
              </a:ext>
            </a:extLst>
          </p:cNvPr>
          <p:cNvSpPr/>
          <p:nvPr/>
        </p:nvSpPr>
        <p:spPr>
          <a:xfrm>
            <a:off x="2054875" y="3395707"/>
            <a:ext cx="13060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Bodoni SvtyTwo ITC TT-Book"/>
              </a:rPr>
              <a:t>Nightside Plasmaspheric Plume-To-Core Migration of Whistler-Mode Hiss Waves</a:t>
            </a:r>
            <a:endParaRPr lang="en" altLang="zh-CN" sz="5000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Bodoni SvtyTwo ITC TT-Book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69F1245-C28A-494B-9526-40179C60BCA5}"/>
              </a:ext>
            </a:extLst>
          </p:cNvPr>
          <p:cNvSpPr txBox="1"/>
          <p:nvPr/>
        </p:nvSpPr>
        <p:spPr>
          <a:xfrm>
            <a:off x="4056350" y="6427793"/>
            <a:ext cx="932329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Zhiyong Wu,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Zhenpeng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Jerry Goldstein,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Nigang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Liu,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Zhaoguo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He,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Huinan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Zheng,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Yuming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B7A0C31-57BD-B249-AC66-32B8B9D37FE1}"/>
              </a:ext>
            </a:extLst>
          </p:cNvPr>
          <p:cNvSpPr txBox="1"/>
          <p:nvPr/>
        </p:nvSpPr>
        <p:spPr>
          <a:xfrm>
            <a:off x="4691120" y="7954376"/>
            <a:ext cx="80537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Science and Technology of China</a:t>
            </a:r>
          </a:p>
          <a:p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04/24/2023 Vienna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USTClogo.pdf" descr="USTClogo.pdf">
            <a:extLst>
              <a:ext uri="{FF2B5EF4-FFF2-40B4-BE49-F238E27FC236}">
                <a16:creationId xmlns:a16="http://schemas.microsoft.com/office/drawing/2014/main" id="{1FCAC1DB-8692-D14A-BEF1-A41008622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282" y="500135"/>
            <a:ext cx="6898342" cy="1273142"/>
          </a:xfrm>
          <a:prstGeom prst="rect">
            <a:avLst/>
          </a:prstGeom>
          <a:ln w="12700">
            <a:noFill/>
            <a:miter lim="400000"/>
          </a:ln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24D29B7-8FA2-403D-915D-89F64A8B14CD}"/>
              </a:ext>
            </a:extLst>
          </p:cNvPr>
          <p:cNvGrpSpPr/>
          <p:nvPr/>
        </p:nvGrpSpPr>
        <p:grpSpPr>
          <a:xfrm>
            <a:off x="1163639" y="193513"/>
            <a:ext cx="6693156" cy="1904273"/>
            <a:chOff x="478608" y="76017"/>
            <a:chExt cx="6693156" cy="190427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C9511AF-AEC5-4CBD-85C3-9956DC116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608" y="76017"/>
              <a:ext cx="6693156" cy="1801325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1A90906-24B7-42D4-BCE5-1395536D3903}"/>
                </a:ext>
              </a:extLst>
            </p:cNvPr>
            <p:cNvSpPr/>
            <p:nvPr/>
          </p:nvSpPr>
          <p:spPr>
            <a:xfrm>
              <a:off x="6113335" y="1460337"/>
              <a:ext cx="1058429" cy="51995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Palatino"/>
                <a:ea typeface="Palatino"/>
                <a:cs typeface="Palatino"/>
                <a:sym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68953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980BE-9583-4E5E-A43B-63BE1FF0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390DD3-40C0-4358-B427-BAF93F9EA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Three ground and space missions observed the formation and evolution of plasmaspheric plume following a strong substorm</a:t>
            </a:r>
          </a:p>
          <a:p>
            <a:r>
              <a:rPr lang="en-US" altLang="zh-CN" sz="3200" dirty="0"/>
              <a:t>Hiss waves propagating oppositely in the nightside plasmaspheric plume and core correlated highly with each other at a time lag of 4–10 s</a:t>
            </a:r>
          </a:p>
          <a:p>
            <a:r>
              <a:rPr lang="en-US" altLang="zh-CN" sz="3200" dirty="0"/>
              <a:t>Numerical modeling supports that the plasmaspheric plume (</a:t>
            </a:r>
            <a:r>
              <a:rPr lang="en-US" altLang="zh-CN" sz="3200" b="1" dirty="0"/>
              <a:t>engine</a:t>
            </a:r>
            <a:r>
              <a:rPr lang="en-US" altLang="zh-CN" sz="3200" dirty="0"/>
              <a:t>) allows hiss waves to grow and then migrate to the plasmaspheric core</a:t>
            </a:r>
          </a:p>
          <a:p>
            <a:r>
              <a:rPr lang="en-US" altLang="zh-CN" sz="3200" dirty="0"/>
              <a:t>Other plasmaspheric structures extending outward such as the </a:t>
            </a:r>
            <a:r>
              <a:rPr lang="en-US" altLang="zh-CN" sz="3200" b="1" dirty="0"/>
              <a:t>plasmaspheric bulge, fingers, and crenulations</a:t>
            </a:r>
            <a:r>
              <a:rPr lang="en-US" altLang="zh-CN" sz="3200" dirty="0"/>
              <a:t> could also become engines for plasmaspheric hiss </a:t>
            </a:r>
            <a:endParaRPr lang="zh-CN" altLang="en-US" sz="32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F1097D-923C-4C48-8573-1AEE3615B5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19860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083D4A9-961E-425E-8329-AF4100FED630}"/>
              </a:ext>
            </a:extLst>
          </p:cNvPr>
          <p:cNvSpPr/>
          <p:nvPr/>
        </p:nvSpPr>
        <p:spPr>
          <a:xfrm>
            <a:off x="0" y="0"/>
            <a:ext cx="17340262" cy="975360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E9B670D-7950-9B44-8014-B3CD6753A05B}"/>
              </a:ext>
            </a:extLst>
          </p:cNvPr>
          <p:cNvSpPr txBox="1"/>
          <p:nvPr/>
        </p:nvSpPr>
        <p:spPr>
          <a:xfrm>
            <a:off x="3245944" y="3482106"/>
            <a:ext cx="10498016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6000" dirty="0"/>
              <a:t>The End</a:t>
            </a:r>
          </a:p>
          <a:p>
            <a:endParaRPr lang="en-US" altLang="zh-CN" sz="6000" dirty="0"/>
          </a:p>
          <a:p>
            <a:r>
              <a:rPr lang="en-US" altLang="zh-CN" sz="6000" dirty="0"/>
              <a:t>Thanks for listening !</a:t>
            </a:r>
          </a:p>
          <a:p>
            <a:endParaRPr lang="en-US" altLang="zh-CN" sz="60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6C754C0-D88C-914D-AED6-7479955785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4952" y="9258300"/>
            <a:ext cx="333425" cy="379591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5" name="USTClogo.pdf" descr="USTClogo.pdf">
            <a:extLst>
              <a:ext uri="{FF2B5EF4-FFF2-40B4-BE49-F238E27FC236}">
                <a16:creationId xmlns:a16="http://schemas.microsoft.com/office/drawing/2014/main" id="{E992BAB0-D5FA-4E8D-96F8-2B2BE1F26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282" y="500135"/>
            <a:ext cx="6898342" cy="1273142"/>
          </a:xfrm>
          <a:prstGeom prst="rect">
            <a:avLst/>
          </a:prstGeom>
          <a:ln w="12700">
            <a:noFill/>
            <a:miter lim="400000"/>
          </a:ln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5889FF0-670C-457F-9F02-9AF3B6990026}"/>
              </a:ext>
            </a:extLst>
          </p:cNvPr>
          <p:cNvGrpSpPr/>
          <p:nvPr/>
        </p:nvGrpSpPr>
        <p:grpSpPr>
          <a:xfrm>
            <a:off x="1163639" y="193513"/>
            <a:ext cx="6693156" cy="1904273"/>
            <a:chOff x="478608" y="76017"/>
            <a:chExt cx="6693156" cy="190427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37EFFB1-FFC0-4679-8126-75A1131AB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608" y="76017"/>
              <a:ext cx="6693156" cy="1801325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5F6FD9D-BC94-49D2-A618-0C9B66ABEDE8}"/>
                </a:ext>
              </a:extLst>
            </p:cNvPr>
            <p:cNvSpPr/>
            <p:nvPr/>
          </p:nvSpPr>
          <p:spPr>
            <a:xfrm>
              <a:off x="6113335" y="1460337"/>
              <a:ext cx="1058429" cy="51995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Palatino"/>
                <a:ea typeface="Palatino"/>
                <a:cs typeface="Palatino"/>
                <a:sym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46116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76C769A-01C1-4968-822C-F0322451D0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A2BD5E-05B1-46B1-AF76-AD66E22D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493" y="345801"/>
            <a:ext cx="12897293" cy="86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913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94C67B4-AFE3-4DB6-8EF3-B1C25D60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Earth’s plasmaspheric structure: non-uniform, multi-scale, dynamic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AA5BB7-B9A5-416A-A077-A128D13F5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5A05516-EA1C-44EA-BC03-62AED0C8C5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E55387C-0FDC-43C5-8E61-62A6B743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711" y="2603021"/>
            <a:ext cx="5956529" cy="5640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895371-35C6-4136-ACFA-2BAF3DCA1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754" y="2603021"/>
            <a:ext cx="6185626" cy="59711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4D61BA5-B4DB-41BB-AC2F-77B744C652C2}"/>
              </a:ext>
            </a:extLst>
          </p:cNvPr>
          <p:cNvSpPr txBox="1"/>
          <p:nvPr/>
        </p:nvSpPr>
        <p:spPr>
          <a:xfrm>
            <a:off x="1288508" y="8406582"/>
            <a:ext cx="595652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Large scale plasmaspheric structures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/>
              <a:t>(Sandel et al., 2003)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18F63B9-EDB2-43F1-AB17-7381F45D3F2C}"/>
              </a:ext>
            </a:extLst>
          </p:cNvPr>
          <p:cNvSpPr txBox="1"/>
          <p:nvPr/>
        </p:nvSpPr>
        <p:spPr>
          <a:xfrm>
            <a:off x="9245866" y="8441485"/>
            <a:ext cx="595652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/>
              <a:t>Small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scale plasmaspheric structures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/>
              <a:t>(</a:t>
            </a:r>
            <a:r>
              <a:rPr lang="en-US" altLang="zh-CN" dirty="0" err="1"/>
              <a:t>Loi</a:t>
            </a:r>
            <a:r>
              <a:rPr lang="en-US" altLang="zh-CN" dirty="0"/>
              <a:t> et al., 2015)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97456675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976B59-B551-4CCE-A1B3-320EC565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Whistler-mode hiss waves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779DA5-8B1D-4E7B-BC1C-C7002E528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7BFE8C-271D-4E63-9E5C-9DC3B71612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A9525A5-F9A8-4457-A54E-88D8D4F2A6B9}"/>
              </a:ext>
            </a:extLst>
          </p:cNvPr>
          <p:cNvGrpSpPr>
            <a:grpSpLocks noChangeAspect="1"/>
          </p:cNvGrpSpPr>
          <p:nvPr/>
        </p:nvGrpSpPr>
        <p:grpSpPr>
          <a:xfrm>
            <a:off x="1278121" y="2781938"/>
            <a:ext cx="14400000" cy="5779635"/>
            <a:chOff x="1206500" y="3662257"/>
            <a:chExt cx="21971000" cy="8818358"/>
          </a:xfrm>
        </p:grpSpPr>
        <p:pic>
          <p:nvPicPr>
            <p:cNvPr id="6" name="图像" descr="图像">
              <a:extLst>
                <a:ext uri="{FF2B5EF4-FFF2-40B4-BE49-F238E27FC236}">
                  <a16:creationId xmlns:a16="http://schemas.microsoft.com/office/drawing/2014/main" id="{8A515A65-B8F7-4A05-B82F-287C0C1F1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500" y="4726144"/>
              <a:ext cx="21971000" cy="775447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矩形">
              <a:extLst>
                <a:ext uri="{FF2B5EF4-FFF2-40B4-BE49-F238E27FC236}">
                  <a16:creationId xmlns:a16="http://schemas.microsoft.com/office/drawing/2014/main" id="{7FB1DF3F-BB84-4BD7-BFF3-D2D9AA877A70}"/>
                </a:ext>
              </a:extLst>
            </p:cNvPr>
            <p:cNvSpPr/>
            <p:nvPr/>
          </p:nvSpPr>
          <p:spPr>
            <a:xfrm>
              <a:off x="3117361" y="4733044"/>
              <a:ext cx="2376579" cy="326701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" name="矩形">
              <a:extLst>
                <a:ext uri="{FF2B5EF4-FFF2-40B4-BE49-F238E27FC236}">
                  <a16:creationId xmlns:a16="http://schemas.microsoft.com/office/drawing/2014/main" id="{367EC23D-5998-4F66-8826-43E25EF9E1BE}"/>
                </a:ext>
              </a:extLst>
            </p:cNvPr>
            <p:cNvSpPr/>
            <p:nvPr/>
          </p:nvSpPr>
          <p:spPr>
            <a:xfrm>
              <a:off x="17246737" y="4733044"/>
              <a:ext cx="2089827" cy="326701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9" name="矩形">
              <a:extLst>
                <a:ext uri="{FF2B5EF4-FFF2-40B4-BE49-F238E27FC236}">
                  <a16:creationId xmlns:a16="http://schemas.microsoft.com/office/drawing/2014/main" id="{0697CCCB-7482-418B-83C7-9815100453DE}"/>
                </a:ext>
              </a:extLst>
            </p:cNvPr>
            <p:cNvSpPr/>
            <p:nvPr/>
          </p:nvSpPr>
          <p:spPr>
            <a:xfrm>
              <a:off x="5702663" y="4733044"/>
              <a:ext cx="495610" cy="326701"/>
            </a:xfrm>
            <a:prstGeom prst="rect">
              <a:avLst/>
            </a:prstGeom>
            <a:solidFill>
              <a:srgbClr val="00A1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" name="矩形">
              <a:extLst>
                <a:ext uri="{FF2B5EF4-FFF2-40B4-BE49-F238E27FC236}">
                  <a16:creationId xmlns:a16="http://schemas.microsoft.com/office/drawing/2014/main" id="{A4D498D3-C7FD-4762-9C31-493D9A87CA74}"/>
                </a:ext>
              </a:extLst>
            </p:cNvPr>
            <p:cNvSpPr/>
            <p:nvPr/>
          </p:nvSpPr>
          <p:spPr>
            <a:xfrm>
              <a:off x="15788620" y="4733044"/>
              <a:ext cx="356803" cy="326701"/>
            </a:xfrm>
            <a:prstGeom prst="rect">
              <a:avLst/>
            </a:prstGeom>
            <a:solidFill>
              <a:srgbClr val="00A1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" name="矩形">
              <a:extLst>
                <a:ext uri="{FF2B5EF4-FFF2-40B4-BE49-F238E27FC236}">
                  <a16:creationId xmlns:a16="http://schemas.microsoft.com/office/drawing/2014/main" id="{E66C9BA9-6A6E-4BAF-B7FB-9C76C7E33E16}"/>
                </a:ext>
              </a:extLst>
            </p:cNvPr>
            <p:cNvSpPr/>
            <p:nvPr/>
          </p:nvSpPr>
          <p:spPr>
            <a:xfrm>
              <a:off x="6223675" y="4733044"/>
              <a:ext cx="9559998" cy="326701"/>
            </a:xfrm>
            <a:prstGeom prst="rect">
              <a:avLst/>
            </a:prstGeom>
            <a:solidFill>
              <a:srgbClr val="60D937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" name="Plasmasphere">
              <a:extLst>
                <a:ext uri="{FF2B5EF4-FFF2-40B4-BE49-F238E27FC236}">
                  <a16:creationId xmlns:a16="http://schemas.microsoft.com/office/drawing/2014/main" id="{D3E00A8E-8AB7-4E64-8D96-CFABA1CF2ADF}"/>
                </a:ext>
              </a:extLst>
            </p:cNvPr>
            <p:cNvSpPr txBox="1"/>
            <p:nvPr/>
          </p:nvSpPr>
          <p:spPr>
            <a:xfrm>
              <a:off x="3175114" y="3662257"/>
              <a:ext cx="5334000" cy="720045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2400" dirty="0"/>
                <a:t>Plasmasphere</a:t>
              </a:r>
            </a:p>
          </p:txBody>
        </p:sp>
        <p:sp>
          <p:nvSpPr>
            <p:cNvPr id="13" name="矩形">
              <a:extLst>
                <a:ext uri="{FF2B5EF4-FFF2-40B4-BE49-F238E27FC236}">
                  <a16:creationId xmlns:a16="http://schemas.microsoft.com/office/drawing/2014/main" id="{37D6B854-9F38-435B-993D-B011402D7725}"/>
                </a:ext>
              </a:extLst>
            </p:cNvPr>
            <p:cNvSpPr/>
            <p:nvPr/>
          </p:nvSpPr>
          <p:spPr>
            <a:xfrm>
              <a:off x="16170825" y="4733044"/>
              <a:ext cx="1063210" cy="326701"/>
            </a:xfrm>
            <a:prstGeom prst="rect">
              <a:avLst/>
            </a:prstGeom>
            <a:solidFill>
              <a:srgbClr val="60D937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" name="矩形">
              <a:extLst>
                <a:ext uri="{FF2B5EF4-FFF2-40B4-BE49-F238E27FC236}">
                  <a16:creationId xmlns:a16="http://schemas.microsoft.com/office/drawing/2014/main" id="{70110968-4E7B-4552-8A20-0CB403402B4C}"/>
                </a:ext>
              </a:extLst>
            </p:cNvPr>
            <p:cNvSpPr/>
            <p:nvPr/>
          </p:nvSpPr>
          <p:spPr>
            <a:xfrm>
              <a:off x="5506296" y="4733044"/>
              <a:ext cx="174857" cy="326701"/>
            </a:xfrm>
            <a:prstGeom prst="rect">
              <a:avLst/>
            </a:prstGeom>
            <a:solidFill>
              <a:srgbClr val="60D937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5" name="Plasmaspheric Plume">
              <a:extLst>
                <a:ext uri="{FF2B5EF4-FFF2-40B4-BE49-F238E27FC236}">
                  <a16:creationId xmlns:a16="http://schemas.microsoft.com/office/drawing/2014/main" id="{B5C8E682-7FBD-40B1-A7A2-BDA6F23D8DDA}"/>
                </a:ext>
              </a:extLst>
            </p:cNvPr>
            <p:cNvSpPr txBox="1"/>
            <p:nvPr/>
          </p:nvSpPr>
          <p:spPr>
            <a:xfrm>
              <a:off x="13969407" y="3662257"/>
              <a:ext cx="5337798" cy="720045"/>
            </a:xfrm>
            <a:prstGeom prst="rect">
              <a:avLst/>
            </a:prstGeom>
            <a:solidFill>
              <a:srgbClr val="00A1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2400" dirty="0"/>
                <a:t>Plasmaspheric Plume</a:t>
              </a:r>
            </a:p>
          </p:txBody>
        </p:sp>
        <p:sp>
          <p:nvSpPr>
            <p:cNvPr id="16" name="Plasma Trough">
              <a:extLst>
                <a:ext uri="{FF2B5EF4-FFF2-40B4-BE49-F238E27FC236}">
                  <a16:creationId xmlns:a16="http://schemas.microsoft.com/office/drawing/2014/main" id="{5102BFC2-9069-4C73-9E95-AEB28A28BDC2}"/>
                </a:ext>
              </a:extLst>
            </p:cNvPr>
            <p:cNvSpPr txBox="1"/>
            <p:nvPr/>
          </p:nvSpPr>
          <p:spPr>
            <a:xfrm>
              <a:off x="8572259" y="3662257"/>
              <a:ext cx="5334000" cy="720045"/>
            </a:xfrm>
            <a:prstGeom prst="rect">
              <a:avLst/>
            </a:prstGeom>
            <a:solidFill>
              <a:srgbClr val="60D937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2400" dirty="0"/>
                <a:t>Plasma Trough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0927D0A8-9906-46A5-A03F-6B0EE4F02230}"/>
              </a:ext>
            </a:extLst>
          </p:cNvPr>
          <p:cNvSpPr txBox="1"/>
          <p:nvPr/>
        </p:nvSpPr>
        <p:spPr>
          <a:xfrm>
            <a:off x="5667153" y="4932198"/>
            <a:ext cx="23604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Exohiss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CFAB274-E1EF-4D16-9B40-D2797DA1F24A}"/>
              </a:ext>
            </a:extLst>
          </p:cNvPr>
          <p:cNvSpPr txBox="1"/>
          <p:nvPr/>
        </p:nvSpPr>
        <p:spPr>
          <a:xfrm>
            <a:off x="10672637" y="5288463"/>
            <a:ext cx="236042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Plasmaspheric hiss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0137942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976B59-B551-4CCE-A1B3-320EC565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plasmaspheric hiss waves are generated?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779DA5-8B1D-4E7B-BC1C-C7002E528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7BFE8C-271D-4E63-9E5C-9DC3B71612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87D7D2D-2DFF-4AEC-B306-712D79B02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2603021"/>
            <a:ext cx="7958948" cy="53747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12BDAE-B492-4C1D-8841-9F2A40300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032" y="2603021"/>
            <a:ext cx="5612639" cy="545592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022ECEB-8EFA-4FA3-8D71-BA16D6135D97}"/>
              </a:ext>
            </a:extLst>
          </p:cNvPr>
          <p:cNvSpPr txBox="1"/>
          <p:nvPr/>
        </p:nvSpPr>
        <p:spPr>
          <a:xfrm>
            <a:off x="2237085" y="8227097"/>
            <a:ext cx="516118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Internal source (Thorne et al., 1973)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C9A6A62-72E6-4722-A308-6E867A55268B}"/>
              </a:ext>
            </a:extLst>
          </p:cNvPr>
          <p:cNvSpPr txBox="1"/>
          <p:nvPr/>
        </p:nvSpPr>
        <p:spPr>
          <a:xfrm>
            <a:off x="10444761" y="8270774"/>
            <a:ext cx="516118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External source (</a:t>
            </a:r>
            <a:r>
              <a:rPr kumimoji="0" lang="en-US" altLang="zh-CN" sz="2400" b="0" i="0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Bortnik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et al., 2008)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1953217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976B59-B551-4CCE-A1B3-320EC565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connection between hiss waves in plasmaspheric plume and core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779DA5-8B1D-4E7B-BC1C-C7002E528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7BFE8C-271D-4E63-9E5C-9DC3B71612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C9A6A62-72E6-4722-A308-6E867A55268B}"/>
              </a:ext>
            </a:extLst>
          </p:cNvPr>
          <p:cNvSpPr txBox="1"/>
          <p:nvPr/>
        </p:nvSpPr>
        <p:spPr>
          <a:xfrm>
            <a:off x="8268724" y="6485290"/>
            <a:ext cx="7120467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Hiss waves in plasmaspheric plume can have larger intensity than that in plasmaspheric core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endParaRPr lang="en-US" altLang="zh-CN" dirty="0"/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Hiss waves in plasmaspheric plume tend to propagate away from the equator (source region)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8EF0A55-CB23-4612-A6FD-5CF625B75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918" y="2944344"/>
            <a:ext cx="9275991" cy="2678788"/>
          </a:xfrm>
          <a:prstGeom prst="rect">
            <a:avLst/>
          </a:prstGeom>
        </p:spPr>
      </p:pic>
      <p:pic>
        <p:nvPicPr>
          <p:cNvPr id="10" name="图像" descr="图像">
            <a:extLst>
              <a:ext uri="{FF2B5EF4-FFF2-40B4-BE49-F238E27FC236}">
                <a16:creationId xmlns:a16="http://schemas.microsoft.com/office/drawing/2014/main" id="{22FEAC01-EC4A-407B-90AF-FB65DC442D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40" t="4481" r="3240" b="1238"/>
          <a:stretch>
            <a:fillRect/>
          </a:stretch>
        </p:blipFill>
        <p:spPr>
          <a:xfrm rot="5400000">
            <a:off x="769515" y="2473531"/>
            <a:ext cx="6133329" cy="631765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4EA0FD4-EF44-4193-BDDA-8D3CB534B013}"/>
              </a:ext>
            </a:extLst>
          </p:cNvPr>
          <p:cNvSpPr txBox="1"/>
          <p:nvPr/>
        </p:nvSpPr>
        <p:spPr>
          <a:xfrm>
            <a:off x="946298" y="3157228"/>
            <a:ext cx="295585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Plasmaspheric plume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C2F2A1-78F8-4ECF-BC98-91A1AD4D9F97}"/>
              </a:ext>
            </a:extLst>
          </p:cNvPr>
          <p:cNvSpPr txBox="1"/>
          <p:nvPr/>
        </p:nvSpPr>
        <p:spPr>
          <a:xfrm>
            <a:off x="1864242" y="6737224"/>
            <a:ext cx="295585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Plasmaspheric core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B2B1489-681A-4353-8EEE-05F25D9FB37A}"/>
              </a:ext>
            </a:extLst>
          </p:cNvPr>
          <p:cNvSpPr txBox="1"/>
          <p:nvPr/>
        </p:nvSpPr>
        <p:spPr>
          <a:xfrm>
            <a:off x="12652744" y="5748887"/>
            <a:ext cx="354064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Su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et al., 2018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2356209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976B59-B551-4CCE-A1B3-320EC565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Observation: The evolution of plasmaspheric plume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779DA5-8B1D-4E7B-BC1C-C7002E528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7BFE8C-271D-4E63-9E5C-9DC3B71612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C7044A-AAD4-4F45-9E01-C425E275C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98"/>
          <a:stretch/>
        </p:blipFill>
        <p:spPr>
          <a:xfrm>
            <a:off x="677354" y="3323729"/>
            <a:ext cx="9528335" cy="53752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5497EF-17C7-4843-A0CF-ACAEB37F2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44208" r="20432"/>
          <a:stretch/>
        </p:blipFill>
        <p:spPr>
          <a:xfrm>
            <a:off x="11476971" y="3053235"/>
            <a:ext cx="4802936" cy="5645785"/>
          </a:xfrm>
          <a:prstGeom prst="rect">
            <a:avLst/>
          </a:prstGeom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3C4E330-2384-4B2F-ACA6-DE6C32E7DDBD}"/>
              </a:ext>
            </a:extLst>
          </p:cNvPr>
          <p:cNvSpPr txBox="1"/>
          <p:nvPr/>
        </p:nvSpPr>
        <p:spPr>
          <a:xfrm>
            <a:off x="2722211" y="2734749"/>
            <a:ext cx="54386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Low altitude (GPS)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D2E6381-A48F-4CC1-97A3-9BFBBAB2E10B}"/>
              </a:ext>
            </a:extLst>
          </p:cNvPr>
          <p:cNvSpPr txBox="1"/>
          <p:nvPr/>
        </p:nvSpPr>
        <p:spPr>
          <a:xfrm>
            <a:off x="10578831" y="2734749"/>
            <a:ext cx="60840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Mid and high altitudes (RBSP &amp; THEMIS)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7D51B98E-6FED-494F-8345-A13F0A1654A0}"/>
              </a:ext>
            </a:extLst>
          </p:cNvPr>
          <p:cNvCxnSpPr/>
          <p:nvPr/>
        </p:nvCxnSpPr>
        <p:spPr>
          <a:xfrm flipH="1">
            <a:off x="3040912" y="6368902"/>
            <a:ext cx="414670" cy="265814"/>
          </a:xfrm>
          <a:prstGeom prst="straightConnector1">
            <a:avLst/>
          </a:prstGeom>
          <a:noFill/>
          <a:ln w="38100" cap="flat">
            <a:solidFill>
              <a:srgbClr val="41414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C32886D-651A-4F33-928A-4F8C6F9A548B}"/>
              </a:ext>
            </a:extLst>
          </p:cNvPr>
          <p:cNvCxnSpPr/>
          <p:nvPr/>
        </p:nvCxnSpPr>
        <p:spPr>
          <a:xfrm flipH="1">
            <a:off x="7265580" y="6650665"/>
            <a:ext cx="414670" cy="265814"/>
          </a:xfrm>
          <a:prstGeom prst="straightConnector1">
            <a:avLst/>
          </a:prstGeom>
          <a:noFill/>
          <a:ln w="38100" cap="flat">
            <a:solidFill>
              <a:srgbClr val="41414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352327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976B59-B551-4CCE-A1B3-320EC565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Observation: Relationship between hiss waves in plume and core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779DA5-8B1D-4E7B-BC1C-C7002E528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7BFE8C-271D-4E63-9E5C-9DC3B71612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FCC4461-AA76-40B1-89DB-9F15EAFC3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0"/>
          <a:stretch/>
        </p:blipFill>
        <p:spPr>
          <a:xfrm>
            <a:off x="677354" y="2603021"/>
            <a:ext cx="9999582" cy="59672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662A10-603F-43B8-AF43-52FC944D95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1" t="2292" r="12923" b="80550"/>
          <a:stretch/>
        </p:blipFill>
        <p:spPr>
          <a:xfrm>
            <a:off x="11053621" y="2603021"/>
            <a:ext cx="5609287" cy="371128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ACB682A-949D-4C28-904D-3ABD6426E051}"/>
              </a:ext>
            </a:extLst>
          </p:cNvPr>
          <p:cNvSpPr txBox="1"/>
          <p:nvPr/>
        </p:nvSpPr>
        <p:spPr>
          <a:xfrm>
            <a:off x="1864658" y="5979879"/>
            <a:ext cx="34245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PYT flux direction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E69E90C-3936-4668-A063-278F68AC9ED2}"/>
              </a:ext>
            </a:extLst>
          </p:cNvPr>
          <p:cNvSpPr txBox="1"/>
          <p:nvPr/>
        </p:nvSpPr>
        <p:spPr>
          <a:xfrm>
            <a:off x="1864658" y="4333347"/>
            <a:ext cx="34245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Wave normal angle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6F6EADA-0365-4FC8-BBC8-1383A0340525}"/>
              </a:ext>
            </a:extLst>
          </p:cNvPr>
          <p:cNvSpPr txBox="1"/>
          <p:nvPr/>
        </p:nvSpPr>
        <p:spPr>
          <a:xfrm>
            <a:off x="1640541" y="2674739"/>
            <a:ext cx="34245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Wave spectrum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C3E6E2-F6D7-4E05-BF0F-FF36B863AB3E}"/>
              </a:ext>
            </a:extLst>
          </p:cNvPr>
          <p:cNvSpPr txBox="1"/>
          <p:nvPr/>
        </p:nvSpPr>
        <p:spPr>
          <a:xfrm>
            <a:off x="11110568" y="7270163"/>
            <a:ext cx="511870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RBSP-A (in core) and RBSP-B (in plume) observed hiss waves with highly-similar structures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AAD35E7-E7FB-4C2C-9DC8-33926CEEEF86}"/>
              </a:ext>
            </a:extLst>
          </p:cNvPr>
          <p:cNvSpPr txBox="1"/>
          <p:nvPr/>
        </p:nvSpPr>
        <p:spPr>
          <a:xfrm>
            <a:off x="2277035" y="2075198"/>
            <a:ext cx="215153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In plume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D5481B3-93E2-4BF3-84A8-CC7C3A2F1139}"/>
              </a:ext>
            </a:extLst>
          </p:cNvPr>
          <p:cNvSpPr txBox="1"/>
          <p:nvPr/>
        </p:nvSpPr>
        <p:spPr>
          <a:xfrm>
            <a:off x="7001435" y="2084771"/>
            <a:ext cx="215153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In core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21451903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15A7F93-82A4-404E-92A7-5DA3CAAEC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466" y="4802832"/>
            <a:ext cx="6826443" cy="370459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3976B59-B551-4CCE-A1B3-320EC565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Modeling: Plasmaspheric plume can act as an engine for plasmaspheric hiss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779DA5-8B1D-4E7B-BC1C-C7002E528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7BFE8C-271D-4E63-9E5C-9DC3B71612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C3E6E2-F6D7-4E05-BF0F-FF36B863AB3E}"/>
              </a:ext>
            </a:extLst>
          </p:cNvPr>
          <p:cNvSpPr txBox="1"/>
          <p:nvPr/>
        </p:nvSpPr>
        <p:spPr>
          <a:xfrm>
            <a:off x="870276" y="7753365"/>
            <a:ext cx="1071921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Hiss waves are triggered by energetic electrons in plasmaspheric plume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en-US" altLang="zh-CN" dirty="0"/>
              <a:t>Plasmaspheric plume can guide the hiss waves to core region (4-10 s)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D6B9793-7356-47A0-B7A1-25BE5A583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54" y="2578579"/>
            <a:ext cx="8896952" cy="48987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6C9A08F-A897-48F9-857C-DF30EBDAC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498" y="2590800"/>
            <a:ext cx="4562377" cy="2224253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61FFDEE-440A-49A3-A963-C6E009D7490F}"/>
              </a:ext>
            </a:extLst>
          </p:cNvPr>
          <p:cNvCxnSpPr/>
          <p:nvPr/>
        </p:nvCxnSpPr>
        <p:spPr>
          <a:xfrm flipH="1">
            <a:off x="10968498" y="4490223"/>
            <a:ext cx="900773" cy="2524641"/>
          </a:xfrm>
          <a:prstGeom prst="straightConnector1">
            <a:avLst/>
          </a:prstGeom>
          <a:noFill/>
          <a:ln w="57150" cap="flat">
            <a:solidFill>
              <a:srgbClr val="41414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7BD5233F-A3CC-4197-9283-637193200661}"/>
              </a:ext>
            </a:extLst>
          </p:cNvPr>
          <p:cNvSpPr txBox="1"/>
          <p:nvPr/>
        </p:nvSpPr>
        <p:spPr>
          <a:xfrm>
            <a:off x="1183342" y="6123122"/>
            <a:ext cx="200809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Correlation coefficients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6341989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779DA5-8B1D-4E7B-BC1C-C7002E528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3976B59-B551-4CCE-A1B3-320EC565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Modeling: Plasmaspheric plume can act as an engine for plasmaspheric hiss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7BFE8C-271D-4E63-9E5C-9DC3B71612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D1E2653-E75C-4020-9201-69E236806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578" y="2603021"/>
            <a:ext cx="6988543" cy="594910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0D6C4D4-7C4D-4E09-ADA3-8DAA59B58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342" y="2603021"/>
            <a:ext cx="7665567" cy="569829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4F2F85D-1500-43EB-B69D-37D44533C520}"/>
              </a:ext>
            </a:extLst>
          </p:cNvPr>
          <p:cNvSpPr txBox="1"/>
          <p:nvPr/>
        </p:nvSpPr>
        <p:spPr>
          <a:xfrm>
            <a:off x="10281684" y="6101043"/>
            <a:ext cx="241359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Wave gain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2086944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9019</TotalTime>
  <Words>367</Words>
  <Application>Microsoft Office PowerPoint</Application>
  <PresentationFormat>自定义</PresentationFormat>
  <Paragraphs>60</Paragraphs>
  <Slides>12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Bodoni SvtyTwo ITC TT-Book</vt:lpstr>
      <vt:lpstr>Helvetica Neue</vt:lpstr>
      <vt:lpstr>Helvetica Neue Medium</vt:lpstr>
      <vt:lpstr>Palatino</vt:lpstr>
      <vt:lpstr>Zapf Dingbats</vt:lpstr>
      <vt:lpstr>Helvetica</vt:lpstr>
      <vt:lpstr>Times New Roman</vt:lpstr>
      <vt:lpstr>Wingdings</vt:lpstr>
      <vt:lpstr>New_Template4</vt:lpstr>
      <vt:lpstr>PowerPoint 演示文稿</vt:lpstr>
      <vt:lpstr>Earth’s plasmaspheric structure: non-uniform, multi-scale, dynamic</vt:lpstr>
      <vt:lpstr>Whistler-mode hiss waves</vt:lpstr>
      <vt:lpstr>How plasmaspheric hiss waves are generated?</vt:lpstr>
      <vt:lpstr>The connection between hiss waves in plasmaspheric plume and core</vt:lpstr>
      <vt:lpstr>Observation: The evolution of plasmaspheric plume</vt:lpstr>
      <vt:lpstr>Observation: Relationship between hiss waves in plume and core</vt:lpstr>
      <vt:lpstr>Modeling: Plasmaspheric plume can act as an engine for plasmaspheric hiss</vt:lpstr>
      <vt:lpstr>Modeling: Plasmaspheric plume can act as an engine for plasmaspheric hiss</vt:lpstr>
      <vt:lpstr>Summary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Off-equatorial source of magnetosonic waves extending above lower hybrid resonance frequency</dc:title>
  <dc:creator>zhiyong wu</dc:creator>
  <cp:lastModifiedBy>wu zhiyong</cp:lastModifiedBy>
  <cp:revision>80</cp:revision>
  <dcterms:modified xsi:type="dcterms:W3CDTF">2023-04-24T19:44:04Z</dcterms:modified>
</cp:coreProperties>
</file>