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080625" cy="567055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2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0" y="0"/>
            <a:ext cx="10080000" cy="648720"/>
          </a:xfrm>
          <a:prstGeom prst="rect">
            <a:avLst/>
          </a:prstGeom>
          <a:solidFill>
            <a:srgbClr val="D9D9D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 anchor="ctr"/>
          <a:lstStyle/>
          <a:p>
            <a:pPr algn="ctr">
              <a:lnSpc>
                <a:spcPct val="100000"/>
              </a:lnSpc>
            </a:pPr>
            <a:r>
              <a:rPr lang="fr-FR" sz="2500" b="0" strike="noStrike" spc="-1">
                <a:solidFill>
                  <a:srgbClr val="92D050"/>
                </a:solidFill>
                <a:latin typeface="Calibri"/>
                <a:ea typeface="DejaVu Sans"/>
              </a:rPr>
              <a:t> </a:t>
            </a:r>
            <a:endParaRPr lang="fr-FR" sz="2500" b="0" strike="noStrike" spc="-1">
              <a:latin typeface="Arial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360" y="5467680"/>
            <a:ext cx="10068120" cy="201600"/>
          </a:xfrm>
          <a:prstGeom prst="rect">
            <a:avLst/>
          </a:prstGeom>
          <a:solidFill>
            <a:srgbClr val="D9D9D9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 anchor="ctr"/>
          <a:lstStyle/>
          <a:p>
            <a:pPr algn="ctr">
              <a:lnSpc>
                <a:spcPct val="100000"/>
              </a:lnSpc>
            </a:pPr>
            <a:r>
              <a:rPr lang="fr-FR" sz="2500" b="0" strike="noStrike" spc="-1">
                <a:solidFill>
                  <a:srgbClr val="92D050"/>
                </a:solidFill>
                <a:latin typeface="Calibri"/>
                <a:ea typeface="DejaVu Sans"/>
              </a:rPr>
              <a:t> </a:t>
            </a:r>
            <a:endParaRPr lang="fr-FR" sz="2500" b="0" strike="noStrike" spc="-1">
              <a:latin typeface="Arial"/>
            </a:endParaRPr>
          </a:p>
        </p:txBody>
      </p:sp>
      <p:sp>
        <p:nvSpPr>
          <p:cNvPr id="2" name="CustomShape 3"/>
          <p:cNvSpPr/>
          <p:nvPr/>
        </p:nvSpPr>
        <p:spPr>
          <a:xfrm>
            <a:off x="0" y="5395680"/>
            <a:ext cx="9215640" cy="18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/>
          <a:lstStyle/>
          <a:p>
            <a:pPr algn="ctr">
              <a:lnSpc>
                <a:spcPct val="140000"/>
              </a:lnSpc>
            </a:pPr>
            <a:r>
              <a:rPr lang="fr-FR" sz="1100" b="0" strike="noStrike" spc="-1">
                <a:solidFill>
                  <a:srgbClr val="8C8C8C"/>
                </a:solidFill>
                <a:latin typeface="Calibri"/>
                <a:ea typeface="DejaVu Sans"/>
              </a:rPr>
              <a:t>Predicting seismic waves propagation with Fourier Neural Operators                                                     Fanny Lehmann         fanny.lehmann@centralesupelec.fr</a:t>
            </a:r>
            <a:endParaRPr lang="fr-FR" sz="1100" b="0" strike="noStrike" spc="-1">
              <a:latin typeface="Arial"/>
            </a:endParaRPr>
          </a:p>
        </p:txBody>
      </p:sp>
      <p:sp>
        <p:nvSpPr>
          <p:cNvPr id="3" name="CustomShape 4"/>
          <p:cNvSpPr/>
          <p:nvPr/>
        </p:nvSpPr>
        <p:spPr>
          <a:xfrm>
            <a:off x="928800" y="3105720"/>
            <a:ext cx="8654040" cy="28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Image 19"/>
          <p:cNvPicPr/>
          <p:nvPr/>
        </p:nvPicPr>
        <p:blipFill>
          <a:blip r:embed="rId14"/>
          <a:stretch/>
        </p:blipFill>
        <p:spPr>
          <a:xfrm>
            <a:off x="8784000" y="106200"/>
            <a:ext cx="754200" cy="433080"/>
          </a:xfrm>
          <a:prstGeom prst="rect">
            <a:avLst/>
          </a:prstGeom>
          <a:ln>
            <a:noFill/>
          </a:ln>
        </p:spPr>
      </p:pic>
      <p:sp>
        <p:nvSpPr>
          <p:cNvPr id="5" name="CustomShape 5"/>
          <p:cNvSpPr/>
          <p:nvPr/>
        </p:nvSpPr>
        <p:spPr>
          <a:xfrm>
            <a:off x="-8640" y="0"/>
            <a:ext cx="800280" cy="648720"/>
          </a:xfrm>
          <a:prstGeom prst="rect">
            <a:avLst/>
          </a:prstGeom>
          <a:solidFill>
            <a:srgbClr val="C1172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25"/>
          <p:cNvPicPr/>
          <p:nvPr/>
        </p:nvPicPr>
        <p:blipFill>
          <a:blip r:embed="rId15"/>
          <a:stretch/>
        </p:blipFill>
        <p:spPr>
          <a:xfrm>
            <a:off x="134280" y="200880"/>
            <a:ext cx="484200" cy="270720"/>
          </a:xfrm>
          <a:prstGeom prst="rect">
            <a:avLst/>
          </a:prstGeom>
          <a:ln>
            <a:noFill/>
          </a:ln>
        </p:spPr>
      </p:pic>
      <p:sp>
        <p:nvSpPr>
          <p:cNvPr id="7" name="CustomShape 6"/>
          <p:cNvSpPr/>
          <p:nvPr/>
        </p:nvSpPr>
        <p:spPr>
          <a:xfrm>
            <a:off x="9216000" y="5470560"/>
            <a:ext cx="912240" cy="199800"/>
          </a:xfrm>
          <a:prstGeom prst="rect">
            <a:avLst/>
          </a:prstGeom>
          <a:solidFill>
            <a:srgbClr val="B1151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7"/>
          <p:cNvSpPr/>
          <p:nvPr/>
        </p:nvSpPr>
        <p:spPr>
          <a:xfrm>
            <a:off x="9596880" y="5407200"/>
            <a:ext cx="4010400" cy="4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EF5AE9D6-35A5-4485-9631-9371740703E2}" type="slidenum">
              <a:rPr lang="fr-FR" sz="1050" b="1" strike="noStrike" spc="-1">
                <a:solidFill>
                  <a:srgbClr val="FFFFFF"/>
                </a:solidFill>
                <a:latin typeface="Arial"/>
                <a:ea typeface="DejaVu Sans"/>
              </a:rPr>
              <a:t>‹N°›</a:t>
            </a:fld>
            <a:endParaRPr lang="fr-FR" sz="1050" b="0" strike="noStrike" spc="-1">
              <a:latin typeface="Arial"/>
            </a:endParaRPr>
          </a:p>
        </p:txBody>
      </p:sp>
      <p:pic>
        <p:nvPicPr>
          <p:cNvPr id="9" name="Image 8"/>
          <p:cNvPicPr/>
          <p:nvPr/>
        </p:nvPicPr>
        <p:blipFill>
          <a:blip r:embed="rId16"/>
          <a:stretch/>
        </p:blipFill>
        <p:spPr>
          <a:xfrm>
            <a:off x="9617040" y="0"/>
            <a:ext cx="463320" cy="648720"/>
          </a:xfrm>
          <a:prstGeom prst="rect">
            <a:avLst/>
          </a:prstGeom>
          <a:ln>
            <a:noFill/>
          </a:ln>
        </p:spPr>
      </p:pic>
      <p:sp>
        <p:nvSpPr>
          <p:cNvPr id="10" name="PlaceHolder 8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11" name="PlaceHolder 9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304.10242" TargetMode="External"/><Relationship Id="rId2" Type="http://schemas.openxmlformats.org/officeDocument/2006/relationships/hyperlink" Target="https://doi.org/10.3389/feart.2022.1029160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48550/arXiv.2204.11127" TargetMode="External"/><Relationship Id="rId4" Type="http://schemas.openxmlformats.org/officeDocument/2006/relationships/hyperlink" Target="http://arxiv.org/abs/2010.0889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webp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8"/>
          <p:cNvPicPr/>
          <p:nvPr/>
        </p:nvPicPr>
        <p:blipFill>
          <a:blip r:embed="rId2"/>
          <a:stretch/>
        </p:blipFill>
        <p:spPr>
          <a:xfrm>
            <a:off x="-10440" y="-33480"/>
            <a:ext cx="10090800" cy="4963320"/>
          </a:xfrm>
          <a:prstGeom prst="rect">
            <a:avLst/>
          </a:prstGeom>
          <a:ln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929160" y="421560"/>
            <a:ext cx="8744760" cy="97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90000"/>
              </a:lnSpc>
            </a:pPr>
            <a:r>
              <a:rPr lang="fr-FR" sz="2600" b="1" strike="noStrike" spc="-1">
                <a:solidFill>
                  <a:srgbClr val="FFFFFF"/>
                </a:solidFill>
                <a:latin typeface="Calibri"/>
                <a:ea typeface="Calibri"/>
              </a:rPr>
              <a:t>Fourier Neural Operator surrogate model for the prediction of 3D seismic waves</a:t>
            </a:r>
            <a:endParaRPr lang="fr-FR" sz="2600" b="0" strike="noStrike" spc="-1"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920160" y="3457440"/>
            <a:ext cx="8277840" cy="64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90000"/>
              </a:lnSpc>
              <a:spcBef>
                <a:spcPts val="1049"/>
              </a:spcBef>
            </a:pPr>
            <a:r>
              <a:rPr lang="fr-FR" sz="1800" b="1" strike="noStrike" spc="-1">
                <a:solidFill>
                  <a:srgbClr val="FFFFFF"/>
                </a:solidFill>
                <a:latin typeface="Calibri"/>
                <a:ea typeface="Calibri"/>
              </a:rPr>
              <a:t>Fanny Lehmann</a:t>
            </a:r>
            <a:r>
              <a:rPr lang="fr-FR" sz="1800" b="1" strike="noStrike" spc="-1" baseline="33000">
                <a:solidFill>
                  <a:srgbClr val="FFFFFF"/>
                </a:solidFill>
                <a:latin typeface="Calibri"/>
                <a:ea typeface="Calibri"/>
              </a:rPr>
              <a:t>1,2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49"/>
              </a:spcBef>
            </a:pPr>
            <a:r>
              <a:rPr lang="fr-FR" sz="1800" b="1" strike="noStrike" spc="-1">
                <a:solidFill>
                  <a:srgbClr val="FFFFFF"/>
                </a:solidFill>
                <a:latin typeface="Calibri"/>
                <a:ea typeface="Calibri"/>
              </a:rPr>
              <a:t>Filippo Gatti</a:t>
            </a:r>
            <a:r>
              <a:rPr lang="fr-FR" sz="1800" b="1" strike="noStrike" spc="-1" baseline="33000">
                <a:solidFill>
                  <a:srgbClr val="FFFFFF"/>
                </a:solidFill>
                <a:latin typeface="Calibri"/>
                <a:ea typeface="Calibri"/>
              </a:rPr>
              <a:t>2</a:t>
            </a:r>
            <a:r>
              <a:rPr lang="fr-FR" sz="1800" b="1" strike="noStrike" spc="-1">
                <a:solidFill>
                  <a:srgbClr val="FFFFFF"/>
                </a:solidFill>
                <a:latin typeface="Calibri"/>
                <a:ea typeface="Calibri"/>
              </a:rPr>
              <a:t>, Michaël Bertin</a:t>
            </a:r>
            <a:r>
              <a:rPr lang="fr-FR" sz="1800" b="1" strike="noStrike" spc="-1" baseline="33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r>
              <a:rPr lang="fr-FR" sz="1800" b="1" strike="noStrike" spc="-1">
                <a:solidFill>
                  <a:srgbClr val="FFFFFF"/>
                </a:solidFill>
                <a:latin typeface="Calibri"/>
                <a:ea typeface="Calibri"/>
              </a:rPr>
              <a:t>, Didier Clouteau</a:t>
            </a:r>
            <a:r>
              <a:rPr lang="fr-FR" sz="1800" b="1" strike="noStrike" spc="-1" baseline="33000">
                <a:solidFill>
                  <a:srgbClr val="FFFFFF"/>
                </a:solidFill>
                <a:latin typeface="Calibri"/>
                <a:ea typeface="Calibri"/>
              </a:rPr>
              <a:t>2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1" name="CustomShape 3"/>
          <p:cNvSpPr/>
          <p:nvPr/>
        </p:nvSpPr>
        <p:spPr>
          <a:xfrm>
            <a:off x="920160" y="4231440"/>
            <a:ext cx="8833320" cy="30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90000"/>
              </a:lnSpc>
            </a:pPr>
            <a:r>
              <a:rPr lang="fr-FR" sz="1000" b="1" strike="noStrike" spc="-1">
                <a:solidFill>
                  <a:srgbClr val="FFFFFF"/>
                </a:solidFill>
                <a:latin typeface="Calibri"/>
                <a:ea typeface="Calibri"/>
              </a:rPr>
              <a:t>1 CEA/DAM/DIF, F-91297, Arpajon, France</a:t>
            </a:r>
            <a:endParaRPr lang="fr-FR" sz="1000" b="0" strike="noStrike" spc="-1">
              <a:latin typeface="Arial"/>
            </a:endParaRPr>
          </a:p>
          <a:p>
            <a:pPr marL="239400" indent="-231120">
              <a:lnSpc>
                <a:spcPct val="90000"/>
              </a:lnSpc>
              <a:spcBef>
                <a:spcPts val="283"/>
              </a:spcBef>
            </a:pPr>
            <a:r>
              <a:rPr lang="fr-FR" sz="1000" b="1" strike="noStrike" spc="-1">
                <a:solidFill>
                  <a:srgbClr val="FFFFFF"/>
                </a:solidFill>
                <a:latin typeface="Calibri"/>
                <a:ea typeface="Calibri"/>
              </a:rPr>
              <a:t>2 Université Paris-Saclay, ENS Paris-Saclay, CentraleSupélec, CNRS, LMPS - Laboratoire de Mécanique Paris-Saclay, 91190 Gif-sur-Yvette, France</a:t>
            </a:r>
            <a:endParaRPr lang="fr-FR" sz="1000" b="0" strike="noStrike" spc="-1">
              <a:latin typeface="Arial"/>
            </a:endParaRPr>
          </a:p>
        </p:txBody>
      </p:sp>
      <p:pic>
        <p:nvPicPr>
          <p:cNvPr id="52" name="Image 15"/>
          <p:cNvPicPr/>
          <p:nvPr/>
        </p:nvPicPr>
        <p:blipFill>
          <a:blip r:embed="rId3"/>
          <a:stretch/>
        </p:blipFill>
        <p:spPr>
          <a:xfrm>
            <a:off x="7894800" y="2029320"/>
            <a:ext cx="384840" cy="384840"/>
          </a:xfrm>
          <a:prstGeom prst="rect">
            <a:avLst/>
          </a:prstGeom>
          <a:ln>
            <a:noFill/>
          </a:ln>
        </p:spPr>
      </p:pic>
      <p:pic>
        <p:nvPicPr>
          <p:cNvPr id="53" name="Image 16"/>
          <p:cNvPicPr/>
          <p:nvPr/>
        </p:nvPicPr>
        <p:blipFill>
          <a:blip r:embed="rId4"/>
          <a:stretch/>
        </p:blipFill>
        <p:spPr>
          <a:xfrm>
            <a:off x="8611560" y="1921680"/>
            <a:ext cx="1253520" cy="638280"/>
          </a:xfrm>
          <a:prstGeom prst="rect">
            <a:avLst/>
          </a:prstGeom>
          <a:ln>
            <a:noFill/>
          </a:ln>
        </p:spPr>
      </p:pic>
      <p:pic>
        <p:nvPicPr>
          <p:cNvPr id="54" name="Image 17"/>
          <p:cNvPicPr/>
          <p:nvPr/>
        </p:nvPicPr>
        <p:blipFill>
          <a:blip r:embed="rId5"/>
          <a:stretch/>
        </p:blipFill>
        <p:spPr>
          <a:xfrm>
            <a:off x="8563320" y="2828160"/>
            <a:ext cx="1349640" cy="583560"/>
          </a:xfrm>
          <a:prstGeom prst="rect">
            <a:avLst/>
          </a:prstGeom>
          <a:ln>
            <a:noFill/>
          </a:ln>
        </p:spPr>
      </p:pic>
      <p:pic>
        <p:nvPicPr>
          <p:cNvPr id="55" name="Image 18"/>
          <p:cNvPicPr/>
          <p:nvPr/>
        </p:nvPicPr>
        <p:blipFill>
          <a:blip r:embed="rId6"/>
          <a:stretch/>
        </p:blipFill>
        <p:spPr>
          <a:xfrm>
            <a:off x="6696000" y="2854080"/>
            <a:ext cx="1583280" cy="532080"/>
          </a:xfrm>
          <a:prstGeom prst="rect">
            <a:avLst/>
          </a:prstGeom>
          <a:ln>
            <a:noFill/>
          </a:ln>
        </p:spPr>
      </p:pic>
      <p:pic>
        <p:nvPicPr>
          <p:cNvPr id="56" name="Image 19"/>
          <p:cNvPicPr/>
          <p:nvPr/>
        </p:nvPicPr>
        <p:blipFill>
          <a:blip r:embed="rId7"/>
          <a:stretch/>
        </p:blipFill>
        <p:spPr>
          <a:xfrm>
            <a:off x="6735600" y="2003040"/>
            <a:ext cx="827280" cy="475920"/>
          </a:xfrm>
          <a:prstGeom prst="rect">
            <a:avLst/>
          </a:prstGeom>
          <a:ln>
            <a:noFill/>
          </a:ln>
        </p:spPr>
      </p:pic>
      <p:pic>
        <p:nvPicPr>
          <p:cNvPr id="57" name="Picture 9"/>
          <p:cNvPicPr/>
          <p:nvPr/>
        </p:nvPicPr>
        <p:blipFill>
          <a:blip r:embed="rId8"/>
          <a:stretch/>
        </p:blipFill>
        <p:spPr>
          <a:xfrm>
            <a:off x="991440" y="1550520"/>
            <a:ext cx="1933920" cy="1577160"/>
          </a:xfrm>
          <a:prstGeom prst="rect">
            <a:avLst/>
          </a:prstGeom>
          <a:ln>
            <a:noFill/>
          </a:ln>
          <a:effectLst>
            <a:outerShdw dist="37674" dir="2700000">
              <a:srgbClr val="000000">
                <a:alpha val="33000"/>
              </a:srgbClr>
            </a:outerShdw>
          </a:effectLst>
        </p:spPr>
      </p:pic>
      <p:sp>
        <p:nvSpPr>
          <p:cNvPr id="58" name="CustomShape 4"/>
          <p:cNvSpPr/>
          <p:nvPr/>
        </p:nvSpPr>
        <p:spPr>
          <a:xfrm>
            <a:off x="-10440" y="4930200"/>
            <a:ext cx="10090800" cy="740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5"/>
          <p:cNvSpPr/>
          <p:nvPr/>
        </p:nvSpPr>
        <p:spPr>
          <a:xfrm>
            <a:off x="-10440" y="4963320"/>
            <a:ext cx="10091160" cy="6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5C5C5C"/>
                </a:solidFill>
                <a:latin typeface="Calibri"/>
                <a:ea typeface="DejaVu Sans"/>
              </a:rPr>
              <a:t>EGU 2023 – ITS 1.12 / NH 0.2 </a:t>
            </a:r>
            <a:endParaRPr lang="fr-FR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400" b="0" strike="noStrike" spc="-1">
                <a:solidFill>
                  <a:srgbClr val="5C5C5C"/>
                </a:solidFill>
                <a:latin typeface="Calibri"/>
                <a:ea typeface="DejaVu Sans"/>
              </a:rPr>
              <a:t>Hybrid modeling of natural hazards : blending deep-learning, data-driven approaches and physics-based simulations</a:t>
            </a:r>
            <a:endParaRPr lang="fr-FR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847440" y="167760"/>
            <a:ext cx="7524360" cy="37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50400" rIns="127800" bIns="50400" anchor="ctr"/>
          <a:lstStyle/>
          <a:p>
            <a:pPr>
              <a:lnSpc>
                <a:spcPct val="80000"/>
              </a:lnSpc>
              <a:spcBef>
                <a:spcPts val="567"/>
              </a:spcBef>
            </a:pPr>
            <a:r>
              <a:rPr lang="fr-FR" sz="2200" b="1" strike="noStrike" spc="-1">
                <a:solidFill>
                  <a:srgbClr val="767171"/>
                </a:solidFill>
                <a:latin typeface="Calibri"/>
                <a:ea typeface="DejaVu Sans"/>
              </a:rPr>
              <a:t>References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216000" y="936000"/>
            <a:ext cx="8566560" cy="561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Arial"/>
                <a:ea typeface="DejaVu Sans"/>
              </a:rPr>
              <a:t>Lehmann F. et al. 2022. “Machine Learning Opportunities to Conduct High-Fidelity Earthquake Simulations in Multi-Scale Heterogeneous Geology.” Frontiers in Earth Science 10.</a:t>
            </a:r>
            <a:r>
              <a:rPr lang="fr-FR" sz="1500" b="0" strike="noStrike" spc="-1">
                <a:latin typeface="Arial"/>
                <a:ea typeface="DejaVu Sans"/>
              </a:rPr>
              <a:t> </a:t>
            </a:r>
            <a:r>
              <a:rPr lang="fr-FR" sz="15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https://doi.org/10.3389/feart.2022.1029160</a:t>
            </a:r>
            <a:r>
              <a:rPr lang="fr-FR" sz="1500" b="0" strike="noStrike" spc="-1">
                <a:latin typeface="Arial"/>
                <a:ea typeface="DejaVu Sans"/>
              </a:rPr>
              <a:t>.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Arial"/>
                <a:ea typeface="DejaVu Sans"/>
              </a:rPr>
              <a:t>Lehmann F. et al. 2023. “Fourier Neural Operator Surrogate Model to Predict 3D Seismic Waves Propagation.” arXiv.</a:t>
            </a:r>
            <a:r>
              <a:rPr lang="fr-FR" sz="1500" b="0" strike="noStrike" spc="-1">
                <a:solidFill>
                  <a:srgbClr val="3465A4"/>
                </a:solidFill>
                <a:latin typeface="Arial"/>
                <a:ea typeface="DejaVu Sans"/>
              </a:rPr>
              <a:t> </a:t>
            </a:r>
            <a:r>
              <a:rPr lang="fr-FR" sz="15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3"/>
              </a:rPr>
              <a:t>https://doi.org/10.48550/arxiv.2304.10242</a:t>
            </a:r>
            <a:r>
              <a:rPr lang="fr-FR" sz="1500" b="0" strike="noStrike" spc="-1">
                <a:latin typeface="Arial"/>
                <a:ea typeface="DejaVu Sans"/>
              </a:rPr>
              <a:t>.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Arial"/>
                <a:ea typeface="DejaVu Sans"/>
              </a:rPr>
              <a:t>Li Z. et al. 2021. “Fourier Neural Operator for Parametric Partial Differential Equations.” arXiv. </a:t>
            </a:r>
            <a:r>
              <a:rPr lang="fr-FR" sz="15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http://arxiv.org/abs/2010.08895</a:t>
            </a:r>
            <a:r>
              <a:rPr lang="fr-FR" sz="1500" b="0" strike="noStrike" spc="-1">
                <a:solidFill>
                  <a:srgbClr val="767171"/>
                </a:solidFill>
                <a:latin typeface="Arial"/>
                <a:ea typeface="DejaVu Sans"/>
              </a:rPr>
              <a:t>.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666666"/>
                </a:solidFill>
                <a:latin typeface="Arial"/>
                <a:ea typeface="DejaVu Sans"/>
              </a:rPr>
              <a:t>Rahman, Md A. et al. 2022. “U-NO: U-Shaped Neural Operators.” arXiv. </a:t>
            </a:r>
            <a:r>
              <a:rPr lang="fr-FR" sz="15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5"/>
              </a:rPr>
              <a:t>https://doi.org/10.48550/arXiv.2204.11127</a:t>
            </a:r>
            <a:r>
              <a:rPr lang="fr-FR" sz="15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</a:rPr>
              <a:t>.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847440" y="167760"/>
            <a:ext cx="7524360" cy="37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50400" rIns="127800" bIns="50400" anchor="ctr"/>
          <a:lstStyle/>
          <a:p>
            <a:pPr>
              <a:lnSpc>
                <a:spcPct val="80000"/>
              </a:lnSpc>
              <a:spcBef>
                <a:spcPts val="567"/>
              </a:spcBef>
            </a:pPr>
            <a:r>
              <a:rPr lang="fr-FR" sz="2200" b="1" strike="noStrike" spc="-1">
                <a:solidFill>
                  <a:srgbClr val="767171"/>
                </a:solidFill>
                <a:latin typeface="Calibri"/>
                <a:ea typeface="DejaVu Sans"/>
              </a:rPr>
              <a:t>Introduction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61" name="CustomShape 2"/>
          <p:cNvSpPr/>
          <p:nvPr/>
        </p:nvSpPr>
        <p:spPr>
          <a:xfrm>
            <a:off x="180000" y="684000"/>
            <a:ext cx="5198824" cy="97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Earthquakes are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devastating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natural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hazards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.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Numerical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simulations are key to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compute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ground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motion and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predict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the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most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vulnerable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areas. 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62" name="Image 61"/>
          <p:cNvPicPr/>
          <p:nvPr/>
        </p:nvPicPr>
        <p:blipFill>
          <a:blip r:embed="rId2"/>
          <a:stretch/>
        </p:blipFill>
        <p:spPr>
          <a:xfrm rot="10800000" flipH="1">
            <a:off x="303120" y="1923007"/>
            <a:ext cx="215640" cy="215640"/>
          </a:xfrm>
          <a:prstGeom prst="rect">
            <a:avLst/>
          </a:prstGeom>
          <a:ln>
            <a:noFill/>
          </a:ln>
        </p:spPr>
      </p:pic>
      <p:sp>
        <p:nvSpPr>
          <p:cNvPr id="63" name="CustomShape 3"/>
          <p:cNvSpPr/>
          <p:nvPr/>
        </p:nvSpPr>
        <p:spPr>
          <a:xfrm>
            <a:off x="590040" y="1841095"/>
            <a:ext cx="5191707" cy="13562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high-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fidelity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computationally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expensive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uncertainties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on the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parameters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(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geology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, source…)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strongly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affect the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results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64" name="Image 63"/>
          <p:cNvPicPr/>
          <p:nvPr/>
        </p:nvPicPr>
        <p:blipFill>
          <a:blip r:embed="rId2"/>
          <a:stretch/>
        </p:blipFill>
        <p:spPr>
          <a:xfrm>
            <a:off x="316080" y="2275694"/>
            <a:ext cx="215640" cy="215640"/>
          </a:xfrm>
          <a:prstGeom prst="rect">
            <a:avLst/>
          </a:prstGeom>
          <a:ln>
            <a:noFill/>
          </a:ln>
        </p:spPr>
      </p:pic>
      <p:pic>
        <p:nvPicPr>
          <p:cNvPr id="65" name="Image 64"/>
          <p:cNvPicPr/>
          <p:nvPr/>
        </p:nvPicPr>
        <p:blipFill>
          <a:blip r:embed="rId2"/>
          <a:stretch/>
        </p:blipFill>
        <p:spPr>
          <a:xfrm>
            <a:off x="316080" y="2563694"/>
            <a:ext cx="215640" cy="215640"/>
          </a:xfrm>
          <a:prstGeom prst="rect">
            <a:avLst/>
          </a:prstGeom>
          <a:ln>
            <a:noFill/>
          </a:ln>
        </p:spPr>
      </p:pic>
      <p:sp>
        <p:nvSpPr>
          <p:cNvPr id="66" name="CustomShape 4"/>
          <p:cNvSpPr/>
          <p:nvPr/>
        </p:nvSpPr>
        <p:spPr>
          <a:xfrm>
            <a:off x="180000" y="3640688"/>
            <a:ext cx="9611640" cy="431640"/>
          </a:xfrm>
          <a:prstGeom prst="rect">
            <a:avLst/>
          </a:prstGeom>
          <a:noFill/>
          <a:ln>
            <a:solidFill>
              <a:srgbClr val="72BF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Goal: Design a neural network that predicts ground motion from the geology. 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582D3A-B6FE-11F0-6633-04D573DD1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87" y="757809"/>
            <a:ext cx="3903237" cy="2439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847440" y="167760"/>
            <a:ext cx="7524360" cy="37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50400" rIns="127800" bIns="50400" anchor="ctr"/>
          <a:lstStyle/>
          <a:p>
            <a:pPr>
              <a:lnSpc>
                <a:spcPct val="80000"/>
              </a:lnSpc>
              <a:spcBef>
                <a:spcPts val="567"/>
              </a:spcBef>
            </a:pPr>
            <a:r>
              <a:rPr lang="fr-FR" sz="2200" b="1" strike="noStrike" spc="-1">
                <a:solidFill>
                  <a:srgbClr val="767171"/>
                </a:solidFill>
                <a:latin typeface="Calibri"/>
                <a:ea typeface="DejaVu Sans"/>
              </a:rPr>
              <a:t>Introduction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72000" y="684000"/>
            <a:ext cx="9936000" cy="7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Physical system described by a </a:t>
            </a:r>
            <a:r>
              <a:rPr lang="fr-FR" sz="1800" b="1" strike="noStrike" spc="-1">
                <a:solidFill>
                  <a:srgbClr val="767171"/>
                </a:solidFill>
                <a:latin typeface="Calibri"/>
                <a:ea typeface="Calibri"/>
              </a:rPr>
              <a:t>3D parameter</a:t>
            </a: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 and a </a:t>
            </a:r>
            <a:r>
              <a:rPr lang="fr-FR" sz="1800" b="1" strike="noStrike" spc="-1">
                <a:solidFill>
                  <a:srgbClr val="767171"/>
                </a:solidFill>
                <a:latin typeface="Calibri"/>
                <a:ea typeface="Calibri"/>
              </a:rPr>
              <a:t>Partial Differential Equation</a:t>
            </a: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 to predict the </a:t>
            </a:r>
            <a:r>
              <a:rPr lang="fr-FR" sz="1800" b="1" strike="noStrike" spc="-1">
                <a:solidFill>
                  <a:srgbClr val="767171"/>
                </a:solidFill>
                <a:latin typeface="Calibri"/>
                <a:ea typeface="Calibri"/>
              </a:rPr>
              <a:t>solution</a:t>
            </a: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.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69" name="CustomShape 3"/>
          <p:cNvSpPr/>
          <p:nvPr/>
        </p:nvSpPr>
        <p:spPr>
          <a:xfrm>
            <a:off x="360000" y="1152000"/>
            <a:ext cx="212364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S-wave velocity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70" name="CustomShape 4"/>
          <p:cNvSpPr/>
          <p:nvPr/>
        </p:nvSpPr>
        <p:spPr>
          <a:xfrm>
            <a:off x="3420000" y="1800000"/>
            <a:ext cx="295164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Wave propagation equation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71" name="Image 70"/>
          <p:cNvPicPr/>
          <p:nvPr/>
        </p:nvPicPr>
        <p:blipFill>
          <a:blip r:embed="rId2"/>
          <a:stretch/>
        </p:blipFill>
        <p:spPr>
          <a:xfrm>
            <a:off x="3492000" y="2196360"/>
            <a:ext cx="2591640" cy="637560"/>
          </a:xfrm>
          <a:prstGeom prst="rect">
            <a:avLst/>
          </a:prstGeom>
          <a:ln>
            <a:noFill/>
          </a:ln>
        </p:spPr>
      </p:pic>
      <p:pic>
        <p:nvPicPr>
          <p:cNvPr id="72" name="Image 71"/>
          <p:cNvPicPr/>
          <p:nvPr/>
        </p:nvPicPr>
        <p:blipFill>
          <a:blip r:embed="rId3"/>
          <a:srcRect l="14865" t="8426" b="6614"/>
          <a:stretch/>
        </p:blipFill>
        <p:spPr>
          <a:xfrm>
            <a:off x="324000" y="1800000"/>
            <a:ext cx="1982160" cy="1439640"/>
          </a:xfrm>
          <a:prstGeom prst="rect">
            <a:avLst/>
          </a:prstGeom>
          <a:ln>
            <a:noFill/>
          </a:ln>
        </p:spPr>
      </p:pic>
      <p:pic>
        <p:nvPicPr>
          <p:cNvPr id="73" name="Image 72"/>
          <p:cNvPicPr/>
          <p:nvPr/>
        </p:nvPicPr>
        <p:blipFill>
          <a:blip r:embed="rId4"/>
          <a:srcRect t="30778"/>
          <a:stretch/>
        </p:blipFill>
        <p:spPr>
          <a:xfrm>
            <a:off x="646200" y="1548000"/>
            <a:ext cx="1081440" cy="286200"/>
          </a:xfrm>
          <a:prstGeom prst="rect">
            <a:avLst/>
          </a:prstGeom>
          <a:ln>
            <a:noFill/>
          </a:ln>
        </p:spPr>
      </p:pic>
      <p:sp>
        <p:nvSpPr>
          <p:cNvPr id="74" name="CustomShape 5"/>
          <p:cNvSpPr/>
          <p:nvPr/>
        </p:nvSpPr>
        <p:spPr>
          <a:xfrm>
            <a:off x="7200000" y="1152000"/>
            <a:ext cx="273564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Ground motion timeseries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75" name="Image 74"/>
          <p:cNvPicPr/>
          <p:nvPr/>
        </p:nvPicPr>
        <p:blipFill>
          <a:blip r:embed="rId5"/>
          <a:stretch/>
        </p:blipFill>
        <p:spPr>
          <a:xfrm>
            <a:off x="7953480" y="1476000"/>
            <a:ext cx="1190160" cy="310680"/>
          </a:xfrm>
          <a:prstGeom prst="rect">
            <a:avLst/>
          </a:prstGeom>
          <a:ln>
            <a:noFill/>
          </a:ln>
        </p:spPr>
      </p:pic>
      <p:pic>
        <p:nvPicPr>
          <p:cNvPr id="76" name="Image 75"/>
          <p:cNvPicPr/>
          <p:nvPr/>
        </p:nvPicPr>
        <p:blipFill>
          <a:blip r:embed="rId6"/>
          <a:stretch/>
        </p:blipFill>
        <p:spPr>
          <a:xfrm>
            <a:off x="7308000" y="1817640"/>
            <a:ext cx="2555640" cy="1395000"/>
          </a:xfrm>
          <a:prstGeom prst="rect">
            <a:avLst/>
          </a:prstGeom>
          <a:ln>
            <a:noFill/>
          </a:ln>
        </p:spPr>
      </p:pic>
      <p:sp>
        <p:nvSpPr>
          <p:cNvPr id="77" name="CustomShape 6"/>
          <p:cNvSpPr/>
          <p:nvPr/>
        </p:nvSpPr>
        <p:spPr>
          <a:xfrm>
            <a:off x="144000" y="3960000"/>
            <a:ext cx="35964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1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78" name="CustomShape 7"/>
          <p:cNvSpPr/>
          <p:nvPr/>
        </p:nvSpPr>
        <p:spPr>
          <a:xfrm>
            <a:off x="180000" y="4032000"/>
            <a:ext cx="287640" cy="287640"/>
          </a:xfrm>
          <a:prstGeom prst="ellipse">
            <a:avLst/>
          </a:prstGeom>
          <a:noFill/>
          <a:ln>
            <a:solidFill>
              <a:srgbClr val="72BF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CustomShape 8"/>
          <p:cNvSpPr/>
          <p:nvPr/>
        </p:nvSpPr>
        <p:spPr>
          <a:xfrm>
            <a:off x="180000" y="3600000"/>
            <a:ext cx="975564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Workflow:</a:t>
            </a:r>
            <a:endParaRPr lang="fr-FR" sz="18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CustomShape 9"/>
              <p:cNvSpPr/>
              <p:nvPr/>
            </p:nvSpPr>
            <p:spPr>
              <a:xfrm>
                <a:off x="504000" y="3960000"/>
                <a:ext cx="9287640" cy="4316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7800" tIns="63720" rIns="127800" bIns="63720"/>
              <a:lstStyle/>
              <a:p>
                <a:pPr>
                  <a:lnSpc>
                    <a:spcPct val="100000"/>
                  </a:lnSpc>
                </a:pP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Numerical simulations to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get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a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database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of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timeseries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0" i="1" strike="noStrike" spc="-1" smtClean="0">
                        <a:solidFill>
                          <a:srgbClr val="767171"/>
                        </a:solidFill>
                        <a:latin typeface="Cambria Math" panose="02040503050406030204" pitchFamily="18" charset="0"/>
                        <a:ea typeface="Calibri"/>
                      </a:rPr>
                      <m:t>𝑢</m:t>
                    </m:r>
                  </m:oMath>
                </a14:m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associated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with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geologies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0" i="1" strike="noStrike" spc="-1" smtClean="0">
                        <a:solidFill>
                          <a:srgbClr val="767171"/>
                        </a:solidFill>
                        <a:latin typeface="Cambria Math" panose="02040503050406030204" pitchFamily="18" charset="0"/>
                        <a:ea typeface="Calibri"/>
                      </a:rPr>
                      <m:t>𝑎</m:t>
                    </m:r>
                  </m:oMath>
                </a14:m>
                <a:endParaRPr lang="fr-FR" sz="1800" b="0" strike="noStrike" spc="-1" dirty="0">
                  <a:latin typeface="Arial"/>
                </a:endParaRPr>
              </a:p>
            </p:txBody>
          </p:sp>
        </mc:Choice>
        <mc:Fallback>
          <p:sp>
            <p:nvSpPr>
              <p:cNvPr id="80" name="Custom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3960000"/>
                <a:ext cx="9287640" cy="431640"/>
              </a:xfrm>
              <a:prstGeom prst="rect">
                <a:avLst/>
              </a:prstGeom>
              <a:blipFill>
                <a:blip r:embed="rId7"/>
                <a:stretch>
                  <a:fillRect l="-197" t="-4286" b="-1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CustomShape 10"/>
          <p:cNvSpPr/>
          <p:nvPr/>
        </p:nvSpPr>
        <p:spPr>
          <a:xfrm>
            <a:off x="144000" y="4428000"/>
            <a:ext cx="35964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2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82" name="CustomShape 11"/>
          <p:cNvSpPr/>
          <p:nvPr/>
        </p:nvSpPr>
        <p:spPr>
          <a:xfrm>
            <a:off x="180000" y="4500000"/>
            <a:ext cx="287640" cy="287640"/>
          </a:xfrm>
          <a:prstGeom prst="ellipse">
            <a:avLst/>
          </a:prstGeom>
          <a:noFill/>
          <a:ln>
            <a:solidFill>
              <a:srgbClr val="72BF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CustomShape 12"/>
              <p:cNvSpPr/>
              <p:nvPr/>
            </p:nvSpPr>
            <p:spPr>
              <a:xfrm>
                <a:off x="504000" y="4428000"/>
                <a:ext cx="9287640" cy="4316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7800" tIns="63720" rIns="127800" bIns="63720"/>
              <a:lstStyle/>
              <a:p>
                <a:pPr>
                  <a:lnSpc>
                    <a:spcPct val="100000"/>
                  </a:lnSpc>
                </a:pP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Train a neural network to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learn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the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function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0" i="1" strike="noStrike" spc="-1" smtClean="0">
                        <a:solidFill>
                          <a:srgbClr val="767171"/>
                        </a:solidFill>
                        <a:latin typeface="Cambria Math" panose="02040503050406030204" pitchFamily="18" charset="0"/>
                        <a:ea typeface="Calibri"/>
                      </a:rPr>
                      <m:t>𝑎</m:t>
                    </m:r>
                    <m:r>
                      <a:rPr lang="fr-FR" sz="1800" b="0" i="1" strike="noStrike" spc="-1" smtClean="0">
                        <a:solidFill>
                          <a:srgbClr val="767171"/>
                        </a:solidFill>
                        <a:latin typeface="Cambria Math" panose="02040503050406030204" pitchFamily="18" charset="0"/>
                        <a:ea typeface="Calibri"/>
                      </a:rPr>
                      <m:t>↦</m:t>
                    </m:r>
                    <m:r>
                      <a:rPr lang="fr-FR" sz="1800" b="0" i="1" strike="noStrike" spc="-1" smtClean="0">
                        <a:solidFill>
                          <a:srgbClr val="767171"/>
                        </a:solidFill>
                        <a:latin typeface="Cambria Math" panose="02040503050406030204" pitchFamily="18" charset="0"/>
                        <a:ea typeface="Calibri"/>
                      </a:rPr>
                      <m:t>𝑢</m:t>
                    </m:r>
                  </m:oMath>
                </a14:m>
                <a:endParaRPr lang="fr-FR" sz="1800" b="0" strike="noStrike" spc="-1" dirty="0">
                  <a:latin typeface="Arial"/>
                </a:endParaRPr>
              </a:p>
            </p:txBody>
          </p:sp>
        </mc:Choice>
        <mc:Fallback>
          <p:sp>
            <p:nvSpPr>
              <p:cNvPr id="83" name="CustomShap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428000"/>
                <a:ext cx="9287640" cy="431640"/>
              </a:xfrm>
              <a:prstGeom prst="rect">
                <a:avLst/>
              </a:prstGeom>
              <a:blipFill>
                <a:blip r:embed="rId8"/>
                <a:stretch>
                  <a:fillRect l="-197" t="-2817"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CustomShape 13"/>
          <p:cNvSpPr/>
          <p:nvPr/>
        </p:nvSpPr>
        <p:spPr>
          <a:xfrm>
            <a:off x="144000" y="4896000"/>
            <a:ext cx="35964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3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85" name="CustomShape 14"/>
          <p:cNvSpPr/>
          <p:nvPr/>
        </p:nvSpPr>
        <p:spPr>
          <a:xfrm>
            <a:off x="180000" y="4968000"/>
            <a:ext cx="287640" cy="287640"/>
          </a:xfrm>
          <a:prstGeom prst="ellipse">
            <a:avLst/>
          </a:prstGeom>
          <a:noFill/>
          <a:ln>
            <a:solidFill>
              <a:srgbClr val="72BF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15"/>
          <p:cNvSpPr/>
          <p:nvPr/>
        </p:nvSpPr>
        <p:spPr>
          <a:xfrm>
            <a:off x="504000" y="4896000"/>
            <a:ext cx="928764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Predict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timeseries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for new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geologies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87" name="CustomShape 16"/>
          <p:cNvSpPr/>
          <p:nvPr/>
        </p:nvSpPr>
        <p:spPr>
          <a:xfrm>
            <a:off x="3384000" y="1800000"/>
            <a:ext cx="2879640" cy="1079640"/>
          </a:xfrm>
          <a:prstGeom prst="rect">
            <a:avLst/>
          </a:prstGeom>
          <a:noFill/>
          <a:ln>
            <a:solidFill>
              <a:srgbClr val="76717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17"/>
          <p:cNvSpPr/>
          <p:nvPr/>
        </p:nvSpPr>
        <p:spPr>
          <a:xfrm>
            <a:off x="2448000" y="2268000"/>
            <a:ext cx="863640" cy="287640"/>
          </a:xfrm>
          <a:custGeom>
            <a:avLst/>
            <a:gdLst/>
            <a:ahLst/>
            <a:cxnLst/>
            <a:rect l="l" t="t" r="r" b="b"/>
            <a:pathLst>
              <a:path w="2402" h="802">
                <a:moveTo>
                  <a:pt x="0" y="200"/>
                </a:moveTo>
                <a:lnTo>
                  <a:pt x="1800" y="200"/>
                </a:lnTo>
                <a:lnTo>
                  <a:pt x="1800" y="0"/>
                </a:lnTo>
                <a:lnTo>
                  <a:pt x="2401" y="400"/>
                </a:lnTo>
                <a:lnTo>
                  <a:pt x="1800" y="801"/>
                </a:lnTo>
                <a:lnTo>
                  <a:pt x="1800" y="600"/>
                </a:lnTo>
                <a:lnTo>
                  <a:pt x="0" y="600"/>
                </a:lnTo>
                <a:lnTo>
                  <a:pt x="0" y="200"/>
                </a:lnTo>
              </a:path>
            </a:pathLst>
          </a:custGeom>
          <a:noFill/>
          <a:ln>
            <a:solidFill>
              <a:srgbClr val="76717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18"/>
          <p:cNvSpPr/>
          <p:nvPr/>
        </p:nvSpPr>
        <p:spPr>
          <a:xfrm>
            <a:off x="6372360" y="2268360"/>
            <a:ext cx="863640" cy="287640"/>
          </a:xfrm>
          <a:custGeom>
            <a:avLst/>
            <a:gdLst/>
            <a:ahLst/>
            <a:cxnLst/>
            <a:rect l="l" t="t" r="r" b="b"/>
            <a:pathLst>
              <a:path w="2402" h="802">
                <a:moveTo>
                  <a:pt x="0" y="200"/>
                </a:moveTo>
                <a:lnTo>
                  <a:pt x="1800" y="200"/>
                </a:lnTo>
                <a:lnTo>
                  <a:pt x="1800" y="0"/>
                </a:lnTo>
                <a:lnTo>
                  <a:pt x="2401" y="400"/>
                </a:lnTo>
                <a:lnTo>
                  <a:pt x="1800" y="801"/>
                </a:lnTo>
                <a:lnTo>
                  <a:pt x="1800" y="600"/>
                </a:lnTo>
                <a:lnTo>
                  <a:pt x="0" y="600"/>
                </a:lnTo>
                <a:lnTo>
                  <a:pt x="0" y="200"/>
                </a:lnTo>
              </a:path>
            </a:pathLst>
          </a:custGeom>
          <a:noFill/>
          <a:ln>
            <a:solidFill>
              <a:srgbClr val="76717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89"/>
          <p:cNvPicPr/>
          <p:nvPr/>
        </p:nvPicPr>
        <p:blipFill>
          <a:blip r:embed="rId2"/>
          <a:stretch/>
        </p:blipFill>
        <p:spPr>
          <a:xfrm rot="16183800">
            <a:off x="5559480" y="2973240"/>
            <a:ext cx="1512000" cy="82512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847440" y="167760"/>
            <a:ext cx="7524360" cy="37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50400" rIns="127800" bIns="50400" anchor="ctr"/>
          <a:lstStyle/>
          <a:p>
            <a:pPr>
              <a:lnSpc>
                <a:spcPct val="80000"/>
              </a:lnSpc>
              <a:spcBef>
                <a:spcPts val="567"/>
              </a:spcBef>
            </a:pPr>
            <a:r>
              <a:rPr lang="fr-FR" sz="2200" b="1" strike="noStrike" spc="-1">
                <a:solidFill>
                  <a:srgbClr val="767171"/>
                </a:solidFill>
                <a:latin typeface="Calibri"/>
                <a:ea typeface="DejaVu Sans"/>
              </a:rPr>
              <a:t>1. Database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180000" y="684000"/>
            <a:ext cx="464364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767171"/>
                </a:solidFill>
                <a:latin typeface="Calibri"/>
                <a:ea typeface="Calibri"/>
              </a:rPr>
              <a:t>Inputs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Geological cubes of size 10km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Layers of random fields with various properties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       </a:t>
            </a: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64 x 64 x 64 image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</p:txBody>
      </p:sp>
      <p:pic>
        <p:nvPicPr>
          <p:cNvPr id="93" name="Image 92"/>
          <p:cNvPicPr/>
          <p:nvPr/>
        </p:nvPicPr>
        <p:blipFill>
          <a:blip r:embed="rId3"/>
          <a:srcRect l="14575" t="8469" r="16014" b="6571"/>
          <a:stretch/>
        </p:blipFill>
        <p:spPr>
          <a:xfrm>
            <a:off x="1620000" y="3569040"/>
            <a:ext cx="1529280" cy="1362600"/>
          </a:xfrm>
          <a:prstGeom prst="rect">
            <a:avLst/>
          </a:prstGeom>
          <a:ln>
            <a:noFill/>
          </a:ln>
        </p:spPr>
      </p:pic>
      <p:pic>
        <p:nvPicPr>
          <p:cNvPr id="94" name="Image 93"/>
          <p:cNvPicPr/>
          <p:nvPr/>
        </p:nvPicPr>
        <p:blipFill>
          <a:blip r:embed="rId4"/>
          <a:srcRect l="14178" t="8096" r="16411" b="5210"/>
          <a:stretch/>
        </p:blipFill>
        <p:spPr>
          <a:xfrm>
            <a:off x="97200" y="3541320"/>
            <a:ext cx="1529280" cy="1390320"/>
          </a:xfrm>
          <a:prstGeom prst="rect">
            <a:avLst/>
          </a:prstGeom>
          <a:ln>
            <a:noFill/>
          </a:ln>
        </p:spPr>
      </p:pic>
      <p:pic>
        <p:nvPicPr>
          <p:cNvPr id="95" name="Image 94"/>
          <p:cNvPicPr/>
          <p:nvPr/>
        </p:nvPicPr>
        <p:blipFill>
          <a:blip r:embed="rId5"/>
          <a:srcRect l="14184" t="10394" r="15143" b="6380"/>
          <a:stretch/>
        </p:blipFill>
        <p:spPr>
          <a:xfrm>
            <a:off x="1558800" y="2224800"/>
            <a:ext cx="1557000" cy="1334880"/>
          </a:xfrm>
          <a:prstGeom prst="rect">
            <a:avLst/>
          </a:prstGeom>
          <a:ln>
            <a:noFill/>
          </a:ln>
        </p:spPr>
      </p:pic>
      <p:pic>
        <p:nvPicPr>
          <p:cNvPr id="96" name="Image 95"/>
          <p:cNvPicPr/>
          <p:nvPr/>
        </p:nvPicPr>
        <p:blipFill>
          <a:blip r:embed="rId6"/>
          <a:srcRect l="14184" t="8096" r="16405" b="5210"/>
          <a:stretch/>
        </p:blipFill>
        <p:spPr>
          <a:xfrm>
            <a:off x="36000" y="2196000"/>
            <a:ext cx="1529280" cy="1390680"/>
          </a:xfrm>
          <a:prstGeom prst="rect">
            <a:avLst/>
          </a:prstGeom>
          <a:ln>
            <a:noFill/>
          </a:ln>
        </p:spPr>
      </p:pic>
      <p:sp>
        <p:nvSpPr>
          <p:cNvPr id="97" name="CustomShape 3"/>
          <p:cNvSpPr/>
          <p:nvPr/>
        </p:nvSpPr>
        <p:spPr>
          <a:xfrm>
            <a:off x="5148000" y="684000"/>
            <a:ext cx="464364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767171"/>
                </a:solidFill>
                <a:latin typeface="Calibri"/>
                <a:ea typeface="Calibri"/>
              </a:rPr>
              <a:t>Outputs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6.4s of ground motion at the surface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3 components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       </a:t>
            </a: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3 images 64 x 64 x 128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500" b="0" strike="noStrike" spc="-1">
              <a:latin typeface="Arial"/>
            </a:endParaRPr>
          </a:p>
        </p:txBody>
      </p:sp>
      <p:sp>
        <p:nvSpPr>
          <p:cNvPr id="98" name="CustomShape 4"/>
          <p:cNvSpPr/>
          <p:nvPr/>
        </p:nvSpPr>
        <p:spPr>
          <a:xfrm>
            <a:off x="360360" y="1656000"/>
            <a:ext cx="213840" cy="141840"/>
          </a:xfrm>
          <a:custGeom>
            <a:avLst/>
            <a:gdLst/>
            <a:ahLst/>
            <a:cxnLst/>
            <a:rect l="l" t="t" r="r" b="b"/>
            <a:pathLst>
              <a:path w="602" h="402">
                <a:moveTo>
                  <a:pt x="0" y="200"/>
                </a:moveTo>
                <a:lnTo>
                  <a:pt x="119" y="0"/>
                </a:lnTo>
                <a:lnTo>
                  <a:pt x="119" y="100"/>
                </a:lnTo>
                <a:lnTo>
                  <a:pt x="481" y="100"/>
                </a:lnTo>
                <a:lnTo>
                  <a:pt x="481" y="0"/>
                </a:lnTo>
                <a:lnTo>
                  <a:pt x="601" y="200"/>
                </a:lnTo>
                <a:lnTo>
                  <a:pt x="481" y="401"/>
                </a:lnTo>
                <a:lnTo>
                  <a:pt x="481" y="300"/>
                </a:lnTo>
                <a:lnTo>
                  <a:pt x="119" y="300"/>
                </a:lnTo>
                <a:lnTo>
                  <a:pt x="119" y="401"/>
                </a:lnTo>
                <a:lnTo>
                  <a:pt x="0" y="200"/>
                </a:lnTo>
              </a:path>
            </a:pathLst>
          </a:custGeom>
          <a:noFill/>
          <a:ln>
            <a:solidFill>
              <a:srgbClr val="33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9" name="Image 98"/>
          <p:cNvPicPr/>
          <p:nvPr/>
        </p:nvPicPr>
        <p:blipFill>
          <a:blip r:embed="rId7"/>
          <a:srcRect l="12935" t="5088"/>
          <a:stretch/>
        </p:blipFill>
        <p:spPr>
          <a:xfrm>
            <a:off x="6624720" y="2052000"/>
            <a:ext cx="3381840" cy="2683440"/>
          </a:xfrm>
          <a:prstGeom prst="rect">
            <a:avLst/>
          </a:prstGeom>
          <a:ln>
            <a:noFill/>
          </a:ln>
        </p:spPr>
      </p:pic>
      <p:sp>
        <p:nvSpPr>
          <p:cNvPr id="100" name="CustomShape 5"/>
          <p:cNvSpPr/>
          <p:nvPr/>
        </p:nvSpPr>
        <p:spPr>
          <a:xfrm rot="439200">
            <a:off x="6363720" y="2296440"/>
            <a:ext cx="1052280" cy="501840"/>
          </a:xfrm>
          <a:custGeom>
            <a:avLst/>
            <a:gdLst/>
            <a:ahLst/>
            <a:cxnLst/>
            <a:rect l="l" t="t" r="r" b="b"/>
            <a:pathLst>
              <a:path w="3351" h="1210">
                <a:moveTo>
                  <a:pt x="2924" y="896"/>
                </a:moveTo>
                <a:lnTo>
                  <a:pt x="2910" y="844"/>
                </a:lnTo>
                <a:lnTo>
                  <a:pt x="2891" y="793"/>
                </a:lnTo>
                <a:lnTo>
                  <a:pt x="2867" y="743"/>
                </a:lnTo>
                <a:lnTo>
                  <a:pt x="2842" y="693"/>
                </a:lnTo>
                <a:lnTo>
                  <a:pt x="2812" y="645"/>
                </a:lnTo>
                <a:lnTo>
                  <a:pt x="2779" y="599"/>
                </a:lnTo>
                <a:lnTo>
                  <a:pt x="2744" y="552"/>
                </a:lnTo>
                <a:lnTo>
                  <a:pt x="2706" y="507"/>
                </a:lnTo>
                <a:lnTo>
                  <a:pt x="2663" y="464"/>
                </a:lnTo>
                <a:lnTo>
                  <a:pt x="2618" y="422"/>
                </a:lnTo>
                <a:lnTo>
                  <a:pt x="2571" y="384"/>
                </a:lnTo>
                <a:lnTo>
                  <a:pt x="2520" y="345"/>
                </a:lnTo>
                <a:lnTo>
                  <a:pt x="2468" y="308"/>
                </a:lnTo>
                <a:lnTo>
                  <a:pt x="2413" y="275"/>
                </a:lnTo>
                <a:lnTo>
                  <a:pt x="2355" y="242"/>
                </a:lnTo>
                <a:lnTo>
                  <a:pt x="2295" y="213"/>
                </a:lnTo>
                <a:lnTo>
                  <a:pt x="2234" y="184"/>
                </a:lnTo>
                <a:lnTo>
                  <a:pt x="2170" y="159"/>
                </a:lnTo>
                <a:lnTo>
                  <a:pt x="2106" y="136"/>
                </a:lnTo>
                <a:lnTo>
                  <a:pt x="2039" y="115"/>
                </a:lnTo>
                <a:lnTo>
                  <a:pt x="1972" y="97"/>
                </a:lnTo>
                <a:lnTo>
                  <a:pt x="1902" y="81"/>
                </a:lnTo>
                <a:lnTo>
                  <a:pt x="1833" y="68"/>
                </a:lnTo>
                <a:lnTo>
                  <a:pt x="1762" y="57"/>
                </a:lnTo>
                <a:lnTo>
                  <a:pt x="1689" y="49"/>
                </a:lnTo>
                <a:lnTo>
                  <a:pt x="1619" y="43"/>
                </a:lnTo>
                <a:lnTo>
                  <a:pt x="1546" y="41"/>
                </a:lnTo>
                <a:lnTo>
                  <a:pt x="1473" y="41"/>
                </a:lnTo>
                <a:lnTo>
                  <a:pt x="1401" y="44"/>
                </a:lnTo>
                <a:lnTo>
                  <a:pt x="1329" y="49"/>
                </a:lnTo>
                <a:lnTo>
                  <a:pt x="1257" y="56"/>
                </a:lnTo>
                <a:lnTo>
                  <a:pt x="1186" y="66"/>
                </a:lnTo>
                <a:lnTo>
                  <a:pt x="1116" y="79"/>
                </a:lnTo>
                <a:lnTo>
                  <a:pt x="1048" y="95"/>
                </a:lnTo>
                <a:lnTo>
                  <a:pt x="979" y="113"/>
                </a:lnTo>
                <a:lnTo>
                  <a:pt x="913" y="134"/>
                </a:lnTo>
                <a:lnTo>
                  <a:pt x="848" y="157"/>
                </a:lnTo>
                <a:lnTo>
                  <a:pt x="784" y="182"/>
                </a:lnTo>
                <a:lnTo>
                  <a:pt x="722" y="209"/>
                </a:lnTo>
                <a:lnTo>
                  <a:pt x="662" y="239"/>
                </a:lnTo>
                <a:lnTo>
                  <a:pt x="604" y="270"/>
                </a:lnTo>
                <a:lnTo>
                  <a:pt x="548" y="304"/>
                </a:lnTo>
                <a:lnTo>
                  <a:pt x="496" y="340"/>
                </a:lnTo>
                <a:lnTo>
                  <a:pt x="445" y="378"/>
                </a:lnTo>
                <a:lnTo>
                  <a:pt x="397" y="418"/>
                </a:lnTo>
                <a:lnTo>
                  <a:pt x="352" y="459"/>
                </a:lnTo>
                <a:lnTo>
                  <a:pt x="309" y="502"/>
                </a:lnTo>
                <a:lnTo>
                  <a:pt x="270" y="546"/>
                </a:lnTo>
                <a:lnTo>
                  <a:pt x="234" y="591"/>
                </a:lnTo>
                <a:lnTo>
                  <a:pt x="201" y="639"/>
                </a:lnTo>
                <a:lnTo>
                  <a:pt x="171" y="687"/>
                </a:lnTo>
                <a:lnTo>
                  <a:pt x="145" y="737"/>
                </a:lnTo>
                <a:lnTo>
                  <a:pt x="121" y="786"/>
                </a:lnTo>
                <a:lnTo>
                  <a:pt x="101" y="837"/>
                </a:lnTo>
                <a:lnTo>
                  <a:pt x="86" y="889"/>
                </a:lnTo>
                <a:lnTo>
                  <a:pt x="72" y="941"/>
                </a:lnTo>
                <a:lnTo>
                  <a:pt x="64" y="993"/>
                </a:lnTo>
                <a:lnTo>
                  <a:pt x="58" y="1047"/>
                </a:lnTo>
                <a:lnTo>
                  <a:pt x="56" y="1098"/>
                </a:lnTo>
                <a:lnTo>
                  <a:pt x="58" y="1152"/>
                </a:lnTo>
                <a:lnTo>
                  <a:pt x="63" y="1204"/>
                </a:lnTo>
                <a:lnTo>
                  <a:pt x="7" y="1209"/>
                </a:lnTo>
                <a:lnTo>
                  <a:pt x="2" y="1154"/>
                </a:lnTo>
                <a:lnTo>
                  <a:pt x="0" y="1099"/>
                </a:lnTo>
                <a:lnTo>
                  <a:pt x="2" y="1044"/>
                </a:lnTo>
                <a:lnTo>
                  <a:pt x="7" y="990"/>
                </a:lnTo>
                <a:lnTo>
                  <a:pt x="16" y="935"/>
                </a:lnTo>
                <a:lnTo>
                  <a:pt x="30" y="881"/>
                </a:lnTo>
                <a:lnTo>
                  <a:pt x="48" y="827"/>
                </a:lnTo>
                <a:lnTo>
                  <a:pt x="67" y="775"/>
                </a:lnTo>
                <a:lnTo>
                  <a:pt x="92" y="723"/>
                </a:lnTo>
                <a:lnTo>
                  <a:pt x="119" y="672"/>
                </a:lnTo>
                <a:lnTo>
                  <a:pt x="150" y="621"/>
                </a:lnTo>
                <a:lnTo>
                  <a:pt x="185" y="572"/>
                </a:lnTo>
                <a:lnTo>
                  <a:pt x="222" y="524"/>
                </a:lnTo>
                <a:lnTo>
                  <a:pt x="263" y="479"/>
                </a:lnTo>
                <a:lnTo>
                  <a:pt x="308" y="434"/>
                </a:lnTo>
                <a:lnTo>
                  <a:pt x="355" y="391"/>
                </a:lnTo>
                <a:lnTo>
                  <a:pt x="405" y="350"/>
                </a:lnTo>
                <a:lnTo>
                  <a:pt x="457" y="311"/>
                </a:lnTo>
                <a:lnTo>
                  <a:pt x="513" y="273"/>
                </a:lnTo>
                <a:lnTo>
                  <a:pt x="570" y="238"/>
                </a:lnTo>
                <a:lnTo>
                  <a:pt x="629" y="205"/>
                </a:lnTo>
                <a:lnTo>
                  <a:pt x="693" y="175"/>
                </a:lnTo>
                <a:lnTo>
                  <a:pt x="757" y="146"/>
                </a:lnTo>
                <a:lnTo>
                  <a:pt x="823" y="119"/>
                </a:lnTo>
                <a:lnTo>
                  <a:pt x="890" y="96"/>
                </a:lnTo>
                <a:lnTo>
                  <a:pt x="959" y="75"/>
                </a:lnTo>
                <a:lnTo>
                  <a:pt x="1031" y="56"/>
                </a:lnTo>
                <a:lnTo>
                  <a:pt x="1102" y="41"/>
                </a:lnTo>
                <a:lnTo>
                  <a:pt x="1176" y="26"/>
                </a:lnTo>
                <a:lnTo>
                  <a:pt x="1249" y="16"/>
                </a:lnTo>
                <a:lnTo>
                  <a:pt x="1324" y="8"/>
                </a:lnTo>
                <a:lnTo>
                  <a:pt x="1399" y="3"/>
                </a:lnTo>
                <a:lnTo>
                  <a:pt x="1473" y="0"/>
                </a:lnTo>
                <a:lnTo>
                  <a:pt x="1549" y="0"/>
                </a:lnTo>
                <a:lnTo>
                  <a:pt x="1624" y="3"/>
                </a:lnTo>
                <a:lnTo>
                  <a:pt x="1698" y="9"/>
                </a:lnTo>
                <a:lnTo>
                  <a:pt x="1773" y="17"/>
                </a:lnTo>
                <a:lnTo>
                  <a:pt x="1847" y="28"/>
                </a:lnTo>
                <a:lnTo>
                  <a:pt x="1919" y="43"/>
                </a:lnTo>
                <a:lnTo>
                  <a:pt x="1991" y="59"/>
                </a:lnTo>
                <a:lnTo>
                  <a:pt x="2062" y="77"/>
                </a:lnTo>
                <a:lnTo>
                  <a:pt x="2130" y="99"/>
                </a:lnTo>
                <a:lnTo>
                  <a:pt x="2198" y="122"/>
                </a:lnTo>
                <a:lnTo>
                  <a:pt x="2264" y="150"/>
                </a:lnTo>
                <a:lnTo>
                  <a:pt x="2328" y="178"/>
                </a:lnTo>
                <a:lnTo>
                  <a:pt x="2390" y="209"/>
                </a:lnTo>
                <a:lnTo>
                  <a:pt x="2449" y="243"/>
                </a:lnTo>
                <a:lnTo>
                  <a:pt x="2506" y="278"/>
                </a:lnTo>
                <a:lnTo>
                  <a:pt x="2562" y="315"/>
                </a:lnTo>
                <a:lnTo>
                  <a:pt x="2614" y="355"/>
                </a:lnTo>
                <a:lnTo>
                  <a:pt x="2663" y="396"/>
                </a:lnTo>
                <a:lnTo>
                  <a:pt x="2710" y="440"/>
                </a:lnTo>
                <a:lnTo>
                  <a:pt x="2753" y="484"/>
                </a:lnTo>
                <a:lnTo>
                  <a:pt x="2793" y="531"/>
                </a:lnTo>
                <a:lnTo>
                  <a:pt x="2831" y="579"/>
                </a:lnTo>
                <a:lnTo>
                  <a:pt x="2864" y="628"/>
                </a:lnTo>
                <a:lnTo>
                  <a:pt x="2895" y="678"/>
                </a:lnTo>
                <a:lnTo>
                  <a:pt x="2922" y="729"/>
                </a:lnTo>
                <a:lnTo>
                  <a:pt x="2946" y="781"/>
                </a:lnTo>
                <a:lnTo>
                  <a:pt x="2966" y="833"/>
                </a:lnTo>
                <a:lnTo>
                  <a:pt x="2982" y="888"/>
                </a:lnTo>
                <a:lnTo>
                  <a:pt x="3350" y="834"/>
                </a:lnTo>
                <a:lnTo>
                  <a:pt x="3031" y="1182"/>
                </a:lnTo>
                <a:lnTo>
                  <a:pt x="2557" y="948"/>
                </a:lnTo>
                <a:lnTo>
                  <a:pt x="2924" y="896"/>
                </a:lnTo>
              </a:path>
            </a:pathLst>
          </a:custGeom>
          <a:solidFill>
            <a:srgbClr val="6666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6"/>
          <p:cNvSpPr/>
          <p:nvPr/>
        </p:nvSpPr>
        <p:spPr>
          <a:xfrm>
            <a:off x="5328360" y="1656000"/>
            <a:ext cx="213840" cy="141840"/>
          </a:xfrm>
          <a:custGeom>
            <a:avLst/>
            <a:gdLst/>
            <a:ahLst/>
            <a:cxnLst/>
            <a:rect l="l" t="t" r="r" b="b"/>
            <a:pathLst>
              <a:path w="602" h="402">
                <a:moveTo>
                  <a:pt x="0" y="200"/>
                </a:moveTo>
                <a:lnTo>
                  <a:pt x="119" y="0"/>
                </a:lnTo>
                <a:lnTo>
                  <a:pt x="119" y="100"/>
                </a:lnTo>
                <a:lnTo>
                  <a:pt x="481" y="100"/>
                </a:lnTo>
                <a:lnTo>
                  <a:pt x="481" y="0"/>
                </a:lnTo>
                <a:lnTo>
                  <a:pt x="601" y="200"/>
                </a:lnTo>
                <a:lnTo>
                  <a:pt x="481" y="401"/>
                </a:lnTo>
                <a:lnTo>
                  <a:pt x="481" y="300"/>
                </a:lnTo>
                <a:lnTo>
                  <a:pt x="119" y="300"/>
                </a:lnTo>
                <a:lnTo>
                  <a:pt x="119" y="401"/>
                </a:lnTo>
                <a:lnTo>
                  <a:pt x="0" y="200"/>
                </a:lnTo>
              </a:path>
            </a:pathLst>
          </a:custGeom>
          <a:noFill/>
          <a:ln>
            <a:solidFill>
              <a:srgbClr val="3333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7"/>
          <p:cNvSpPr/>
          <p:nvPr/>
        </p:nvSpPr>
        <p:spPr>
          <a:xfrm>
            <a:off x="3636360" y="3096000"/>
            <a:ext cx="1583280" cy="791640"/>
          </a:xfrm>
          <a:prstGeom prst="rect">
            <a:avLst/>
          </a:prstGeom>
          <a:noFill/>
          <a:ln>
            <a:solidFill>
              <a:srgbClr val="76717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 algn="ctr"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Spectral Element Method</a:t>
            </a:r>
            <a:endParaRPr lang="fr-FR" sz="1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SEM3D</a:t>
            </a:r>
            <a:endParaRPr lang="fr-FR" sz="1500" b="0" strike="noStrike" spc="-1">
              <a:latin typeface="Arial"/>
            </a:endParaRPr>
          </a:p>
        </p:txBody>
      </p:sp>
      <p:sp>
        <p:nvSpPr>
          <p:cNvPr id="103" name="CustomShape 8"/>
          <p:cNvSpPr/>
          <p:nvPr/>
        </p:nvSpPr>
        <p:spPr>
          <a:xfrm>
            <a:off x="3080160" y="3384000"/>
            <a:ext cx="519840" cy="251640"/>
          </a:xfrm>
          <a:custGeom>
            <a:avLst/>
            <a:gdLst/>
            <a:ahLst/>
            <a:cxnLst/>
            <a:rect l="l" t="t" r="r" b="b"/>
            <a:pathLst>
              <a:path w="1447" h="702">
                <a:moveTo>
                  <a:pt x="0" y="175"/>
                </a:moveTo>
                <a:lnTo>
                  <a:pt x="1084" y="175"/>
                </a:lnTo>
                <a:lnTo>
                  <a:pt x="1084" y="0"/>
                </a:lnTo>
                <a:lnTo>
                  <a:pt x="1446" y="350"/>
                </a:lnTo>
                <a:lnTo>
                  <a:pt x="1084" y="701"/>
                </a:lnTo>
                <a:lnTo>
                  <a:pt x="1084" y="525"/>
                </a:lnTo>
                <a:lnTo>
                  <a:pt x="0" y="525"/>
                </a:lnTo>
                <a:lnTo>
                  <a:pt x="0" y="175"/>
                </a:lnTo>
              </a:path>
            </a:pathLst>
          </a:custGeom>
          <a:noFill/>
          <a:ln>
            <a:solidFill>
              <a:srgbClr val="76717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9"/>
          <p:cNvSpPr/>
          <p:nvPr/>
        </p:nvSpPr>
        <p:spPr>
          <a:xfrm>
            <a:off x="5276160" y="3384360"/>
            <a:ext cx="519840" cy="251640"/>
          </a:xfrm>
          <a:custGeom>
            <a:avLst/>
            <a:gdLst/>
            <a:ahLst/>
            <a:cxnLst/>
            <a:rect l="l" t="t" r="r" b="b"/>
            <a:pathLst>
              <a:path w="1447" h="702">
                <a:moveTo>
                  <a:pt x="0" y="175"/>
                </a:moveTo>
                <a:lnTo>
                  <a:pt x="1084" y="175"/>
                </a:lnTo>
                <a:lnTo>
                  <a:pt x="1084" y="0"/>
                </a:lnTo>
                <a:lnTo>
                  <a:pt x="1446" y="350"/>
                </a:lnTo>
                <a:lnTo>
                  <a:pt x="1084" y="701"/>
                </a:lnTo>
                <a:lnTo>
                  <a:pt x="1084" y="525"/>
                </a:lnTo>
                <a:lnTo>
                  <a:pt x="0" y="525"/>
                </a:lnTo>
                <a:lnTo>
                  <a:pt x="0" y="175"/>
                </a:lnTo>
              </a:path>
            </a:pathLst>
          </a:custGeom>
          <a:noFill/>
          <a:ln>
            <a:solidFill>
              <a:srgbClr val="76717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10"/>
          <p:cNvSpPr/>
          <p:nvPr/>
        </p:nvSpPr>
        <p:spPr>
          <a:xfrm>
            <a:off x="6192000" y="4608000"/>
            <a:ext cx="3635640" cy="791640"/>
          </a:xfrm>
          <a:prstGeom prst="rect">
            <a:avLst/>
          </a:prstGeom>
          <a:noFill/>
          <a:ln>
            <a:solidFill>
              <a:srgbClr val="76717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30,000 pairs (geologies, ground motion)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Computational cost: 1.6 million hours CPUs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Data size: 200 Go</a:t>
            </a:r>
            <a:endParaRPr lang="fr-FR" sz="1500" b="0" strike="noStrike" spc="-1">
              <a:latin typeface="Arial"/>
            </a:endParaRPr>
          </a:p>
        </p:txBody>
      </p:sp>
      <p:sp>
        <p:nvSpPr>
          <p:cNvPr id="106" name="CustomShape 11"/>
          <p:cNvSpPr/>
          <p:nvPr/>
        </p:nvSpPr>
        <p:spPr>
          <a:xfrm>
            <a:off x="180000" y="4968000"/>
            <a:ext cx="4643640" cy="3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Geological details in [Lehmann 2022]</a:t>
            </a:r>
            <a:endParaRPr lang="fr-FR" sz="1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847440" y="167760"/>
            <a:ext cx="7524360" cy="37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50400" rIns="127800" bIns="50400" anchor="ctr"/>
          <a:lstStyle/>
          <a:p>
            <a:pPr>
              <a:lnSpc>
                <a:spcPct val="80000"/>
              </a:lnSpc>
              <a:spcBef>
                <a:spcPts val="567"/>
              </a:spcBef>
            </a:pPr>
            <a:r>
              <a:rPr lang="fr-FR" sz="2200" b="1" strike="noStrike" spc="-1">
                <a:solidFill>
                  <a:srgbClr val="767171"/>
                </a:solidFill>
                <a:latin typeface="Calibri"/>
                <a:ea typeface="DejaVu Sans"/>
              </a:rPr>
              <a:t>2. Training a Fourier Neural Operator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180000" y="684000"/>
            <a:ext cx="968364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Fourier Neural Operator [Li 2021] uses Fast Fourier Transform to learn functionals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U-shaped architecture [Rahman 2022] allows for a deeper neural network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09" name="Image 108"/>
          <p:cNvPicPr/>
          <p:nvPr/>
        </p:nvPicPr>
        <p:blipFill>
          <a:blip r:embed="rId2"/>
          <a:stretch/>
        </p:blipFill>
        <p:spPr>
          <a:xfrm>
            <a:off x="1512000" y="1396440"/>
            <a:ext cx="7415640" cy="400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847440" y="167760"/>
            <a:ext cx="7524360" cy="37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50400" rIns="127800" bIns="50400" anchor="ctr"/>
          <a:lstStyle/>
          <a:p>
            <a:pPr>
              <a:lnSpc>
                <a:spcPct val="80000"/>
              </a:lnSpc>
              <a:spcBef>
                <a:spcPts val="567"/>
              </a:spcBef>
            </a:pPr>
            <a:r>
              <a:rPr lang="fr-FR" sz="2200" b="1" strike="noStrike" spc="-1">
                <a:solidFill>
                  <a:srgbClr val="767171"/>
                </a:solidFill>
                <a:latin typeface="Calibri"/>
                <a:ea typeface="DejaVu Sans"/>
              </a:rPr>
              <a:t>2. Training a Fourier Neural Operator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180000" y="684000"/>
            <a:ext cx="968364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Training: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27,000 training data + 3,000 validation data 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120 epochs ; 87 million parameters</a:t>
            </a:r>
            <a:endParaRPr lang="fr-FR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500" b="0" strike="noStrike" spc="-1">
                <a:solidFill>
                  <a:srgbClr val="767171"/>
                </a:solidFill>
                <a:latin typeface="Calibri"/>
                <a:ea typeface="Calibri"/>
              </a:rPr>
              <a:t>11 hours of training on 4 GPUs</a:t>
            </a:r>
            <a:endParaRPr lang="fr-FR" sz="1500" b="0" strike="noStrike" spc="-1">
              <a:latin typeface="Arial"/>
            </a:endParaRPr>
          </a:p>
        </p:txBody>
      </p:sp>
      <p:pic>
        <p:nvPicPr>
          <p:cNvPr id="112" name="Image 111"/>
          <p:cNvPicPr/>
          <p:nvPr/>
        </p:nvPicPr>
        <p:blipFill>
          <a:blip r:embed="rId2"/>
          <a:srcRect t="435"/>
          <a:stretch/>
        </p:blipFill>
        <p:spPr>
          <a:xfrm>
            <a:off x="6784560" y="648000"/>
            <a:ext cx="3304080" cy="2375640"/>
          </a:xfrm>
          <a:prstGeom prst="rect">
            <a:avLst/>
          </a:prstGeom>
          <a:ln>
            <a:noFill/>
          </a:ln>
        </p:spPr>
      </p:pic>
      <p:pic>
        <p:nvPicPr>
          <p:cNvPr id="113" name="Image 112"/>
          <p:cNvPicPr/>
          <p:nvPr/>
        </p:nvPicPr>
        <p:blipFill>
          <a:blip r:embed="rId3"/>
          <a:stretch/>
        </p:blipFill>
        <p:spPr>
          <a:xfrm>
            <a:off x="13680" y="1971720"/>
            <a:ext cx="6861960" cy="2743920"/>
          </a:xfrm>
          <a:prstGeom prst="rect">
            <a:avLst/>
          </a:prstGeom>
          <a:ln>
            <a:noFill/>
          </a:ln>
        </p:spPr>
      </p:pic>
      <p:sp>
        <p:nvSpPr>
          <p:cNvPr id="114" name="CustomShape 3"/>
          <p:cNvSpPr/>
          <p:nvPr/>
        </p:nvSpPr>
        <p:spPr>
          <a:xfrm>
            <a:off x="144000" y="4716000"/>
            <a:ext cx="8350560" cy="64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→ Training is satisfactory since there is no overfitting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→ Predictions have the same accuracy on all components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847440" y="167760"/>
            <a:ext cx="7524360" cy="37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50400" rIns="127800" bIns="50400" anchor="ctr"/>
          <a:lstStyle/>
          <a:p>
            <a:pPr>
              <a:lnSpc>
                <a:spcPct val="80000"/>
              </a:lnSpc>
              <a:spcBef>
                <a:spcPts val="567"/>
              </a:spcBef>
            </a:pPr>
            <a:r>
              <a:rPr lang="fr-FR" sz="2200" b="1" strike="noStrike" spc="-1">
                <a:solidFill>
                  <a:srgbClr val="767171"/>
                </a:solidFill>
                <a:latin typeface="Calibri"/>
                <a:ea typeface="DejaVu Sans"/>
              </a:rPr>
              <a:t>3. Prediction on unseen geologies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180000" y="684000"/>
            <a:ext cx="968364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Geology with high velocity contrasts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17" name="Image 116"/>
          <p:cNvPicPr/>
          <p:nvPr/>
        </p:nvPicPr>
        <p:blipFill>
          <a:blip r:embed="rId2"/>
          <a:stretch/>
        </p:blipFill>
        <p:spPr>
          <a:xfrm>
            <a:off x="3780000" y="707040"/>
            <a:ext cx="3519360" cy="4692600"/>
          </a:xfrm>
          <a:prstGeom prst="rect">
            <a:avLst/>
          </a:prstGeom>
          <a:ln>
            <a:noFill/>
          </a:ln>
        </p:spPr>
      </p:pic>
      <p:pic>
        <p:nvPicPr>
          <p:cNvPr id="118" name="Image 117"/>
          <p:cNvPicPr/>
          <p:nvPr/>
        </p:nvPicPr>
        <p:blipFill>
          <a:blip r:embed="rId3"/>
          <a:srcRect l="14165" t="6987" b="6319"/>
          <a:stretch/>
        </p:blipFill>
        <p:spPr>
          <a:xfrm>
            <a:off x="287280" y="1152000"/>
            <a:ext cx="2546280" cy="1871640"/>
          </a:xfrm>
          <a:prstGeom prst="rect">
            <a:avLst/>
          </a:prstGeom>
          <a:ln>
            <a:noFill/>
          </a:ln>
        </p:spPr>
      </p:pic>
      <p:pic>
        <p:nvPicPr>
          <p:cNvPr id="119" name="Image 118"/>
          <p:cNvPicPr/>
          <p:nvPr/>
        </p:nvPicPr>
        <p:blipFill>
          <a:blip r:embed="rId4"/>
          <a:stretch/>
        </p:blipFill>
        <p:spPr>
          <a:xfrm>
            <a:off x="7360920" y="671040"/>
            <a:ext cx="2646720" cy="4764600"/>
          </a:xfrm>
          <a:prstGeom prst="rect">
            <a:avLst/>
          </a:prstGeom>
          <a:ln>
            <a:noFill/>
          </a:ln>
        </p:spPr>
      </p:pic>
      <p:pic>
        <p:nvPicPr>
          <p:cNvPr id="120" name="Image 119"/>
          <p:cNvPicPr/>
          <p:nvPr/>
        </p:nvPicPr>
        <p:blipFill>
          <a:blip r:embed="rId5"/>
          <a:stretch/>
        </p:blipFill>
        <p:spPr>
          <a:xfrm rot="10800000" flipH="1">
            <a:off x="316565" y="4185953"/>
            <a:ext cx="215640" cy="215640"/>
          </a:xfrm>
          <a:prstGeom prst="rect">
            <a:avLst/>
          </a:prstGeom>
          <a:ln>
            <a:noFill/>
          </a:ln>
        </p:spPr>
      </p:pic>
      <p:sp>
        <p:nvSpPr>
          <p:cNvPr id="121" name="CustomShape 3"/>
          <p:cNvSpPr/>
          <p:nvPr/>
        </p:nvSpPr>
        <p:spPr>
          <a:xfrm>
            <a:off x="590040" y="4137120"/>
            <a:ext cx="3297600" cy="101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567"/>
              </a:spcAft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Wave arrival times are accurate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567"/>
              </a:spcAft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Spatial coherency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567"/>
              </a:spcAft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Highest peaks are missed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22" name="Image 121"/>
          <p:cNvPicPr/>
          <p:nvPr/>
        </p:nvPicPr>
        <p:blipFill>
          <a:blip r:embed="rId5"/>
          <a:stretch/>
        </p:blipFill>
        <p:spPr>
          <a:xfrm rot="10800000" flipH="1">
            <a:off x="316565" y="4545953"/>
            <a:ext cx="215640" cy="215640"/>
          </a:xfrm>
          <a:prstGeom prst="rect">
            <a:avLst/>
          </a:prstGeom>
          <a:ln>
            <a:noFill/>
          </a:ln>
        </p:spPr>
      </p:pic>
      <p:pic>
        <p:nvPicPr>
          <p:cNvPr id="123" name="Image 122"/>
          <p:cNvPicPr/>
          <p:nvPr/>
        </p:nvPicPr>
        <p:blipFill>
          <a:blip r:embed="rId5"/>
          <a:stretch/>
        </p:blipFill>
        <p:spPr>
          <a:xfrm>
            <a:off x="316080" y="4968000"/>
            <a:ext cx="215640" cy="21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847440" y="167760"/>
            <a:ext cx="7524360" cy="37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50400" rIns="127800" bIns="50400" anchor="ctr"/>
          <a:lstStyle/>
          <a:p>
            <a:pPr>
              <a:lnSpc>
                <a:spcPct val="80000"/>
              </a:lnSpc>
              <a:spcBef>
                <a:spcPts val="567"/>
              </a:spcBef>
            </a:pPr>
            <a:r>
              <a:rPr lang="fr-FR" sz="2200" b="1" strike="noStrike" spc="-1">
                <a:solidFill>
                  <a:srgbClr val="767171"/>
                </a:solidFill>
                <a:latin typeface="Calibri"/>
                <a:ea typeface="DejaVu Sans"/>
              </a:rPr>
              <a:t>3. Prediction on unseen geologies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180000" y="684000"/>
            <a:ext cx="968364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Geology with large heterogeneities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26" name="Image 125"/>
          <p:cNvPicPr/>
          <p:nvPr/>
        </p:nvPicPr>
        <p:blipFill>
          <a:blip r:embed="rId2"/>
          <a:srcRect l="14165" t="6987" b="6319"/>
          <a:stretch/>
        </p:blipFill>
        <p:spPr>
          <a:xfrm>
            <a:off x="333360" y="1152000"/>
            <a:ext cx="2546280" cy="1871640"/>
          </a:xfrm>
          <a:prstGeom prst="rect">
            <a:avLst/>
          </a:prstGeom>
          <a:ln>
            <a:noFill/>
          </a:ln>
        </p:spPr>
      </p:pic>
      <p:pic>
        <p:nvPicPr>
          <p:cNvPr id="127" name="Image 126"/>
          <p:cNvPicPr/>
          <p:nvPr/>
        </p:nvPicPr>
        <p:blipFill>
          <a:blip r:embed="rId3"/>
          <a:stretch/>
        </p:blipFill>
        <p:spPr>
          <a:xfrm rot="10800000" flipH="1">
            <a:off x="334498" y="4033968"/>
            <a:ext cx="215640" cy="215640"/>
          </a:xfrm>
          <a:prstGeom prst="rect">
            <a:avLst/>
          </a:prstGeom>
          <a:ln>
            <a:noFill/>
          </a:ln>
        </p:spPr>
      </p:pic>
      <p:sp>
        <p:nvSpPr>
          <p:cNvPr id="128" name="CustomShape 3"/>
          <p:cNvSpPr/>
          <p:nvPr/>
        </p:nvSpPr>
        <p:spPr>
          <a:xfrm>
            <a:off x="590040" y="3993120"/>
            <a:ext cx="3297600" cy="115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567"/>
              </a:spcAft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Excellent predictions up to 1Hz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567"/>
              </a:spcAft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Frequency decay is correct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567"/>
              </a:spcAft>
            </a:pPr>
            <a:r>
              <a:rPr lang="fr-FR" sz="1800" b="0" strike="noStrike" spc="-1">
                <a:solidFill>
                  <a:srgbClr val="767171"/>
                </a:solidFill>
                <a:latin typeface="Calibri"/>
                <a:ea typeface="Calibri"/>
              </a:rPr>
              <a:t>High frequencies more difficult to capture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29" name="Image 128"/>
          <p:cNvPicPr/>
          <p:nvPr/>
        </p:nvPicPr>
        <p:blipFill>
          <a:blip r:embed="rId3"/>
          <a:stretch/>
        </p:blipFill>
        <p:spPr>
          <a:xfrm rot="10800000" flipH="1">
            <a:off x="334498" y="4375058"/>
            <a:ext cx="215640" cy="215640"/>
          </a:xfrm>
          <a:prstGeom prst="rect">
            <a:avLst/>
          </a:prstGeom>
          <a:ln>
            <a:noFill/>
          </a:ln>
        </p:spPr>
      </p:pic>
      <p:pic>
        <p:nvPicPr>
          <p:cNvPr id="130" name="Image 129"/>
          <p:cNvPicPr/>
          <p:nvPr/>
        </p:nvPicPr>
        <p:blipFill>
          <a:blip r:embed="rId3"/>
          <a:stretch/>
        </p:blipFill>
        <p:spPr>
          <a:xfrm>
            <a:off x="316080" y="4788000"/>
            <a:ext cx="215640" cy="215640"/>
          </a:xfrm>
          <a:prstGeom prst="rect">
            <a:avLst/>
          </a:prstGeom>
          <a:ln>
            <a:noFill/>
          </a:ln>
        </p:spPr>
      </p:pic>
      <p:pic>
        <p:nvPicPr>
          <p:cNvPr id="131" name="Image 130"/>
          <p:cNvPicPr/>
          <p:nvPr/>
        </p:nvPicPr>
        <p:blipFill>
          <a:blip r:embed="rId4"/>
          <a:stretch/>
        </p:blipFill>
        <p:spPr>
          <a:xfrm>
            <a:off x="4248000" y="691560"/>
            <a:ext cx="2519640" cy="4685040"/>
          </a:xfrm>
          <a:prstGeom prst="rect">
            <a:avLst/>
          </a:prstGeom>
          <a:ln>
            <a:noFill/>
          </a:ln>
        </p:spPr>
      </p:pic>
      <p:pic>
        <p:nvPicPr>
          <p:cNvPr id="132" name="Image 131"/>
          <p:cNvPicPr/>
          <p:nvPr/>
        </p:nvPicPr>
        <p:blipFill>
          <a:blip r:embed="rId5"/>
          <a:srcRect b="1530"/>
          <a:stretch/>
        </p:blipFill>
        <p:spPr>
          <a:xfrm>
            <a:off x="6980760" y="648000"/>
            <a:ext cx="3026880" cy="476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847440" y="167760"/>
            <a:ext cx="7524360" cy="37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50400" rIns="127800" bIns="50400" anchor="ctr"/>
          <a:lstStyle/>
          <a:p>
            <a:pPr>
              <a:lnSpc>
                <a:spcPct val="80000"/>
              </a:lnSpc>
              <a:spcBef>
                <a:spcPts val="567"/>
              </a:spcBef>
            </a:pPr>
            <a:r>
              <a:rPr lang="fr-FR" sz="2200" b="1" strike="noStrike" spc="-1">
                <a:solidFill>
                  <a:srgbClr val="767171"/>
                </a:solidFill>
                <a:latin typeface="Calibri"/>
                <a:ea typeface="DejaVu Sans"/>
              </a:rPr>
              <a:t>Conclusions and Perspectives</a:t>
            </a:r>
            <a:endParaRPr lang="fr-FR" sz="2200" b="0" strike="noStrike" spc="-1"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4" name="CustomShape 2"/>
              <p:cNvSpPr/>
              <p:nvPr/>
            </p:nvSpPr>
            <p:spPr>
              <a:xfrm>
                <a:off x="360000" y="701280"/>
                <a:ext cx="5111640" cy="2106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27800" tIns="63720" rIns="127800" bIns="63720"/>
              <a:lstStyle/>
              <a:p>
                <a:pPr>
                  <a:lnSpc>
                    <a:spcPct val="100000"/>
                  </a:lnSpc>
                  <a:spcAft>
                    <a:spcPts val="850"/>
                  </a:spcAft>
                </a:pP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First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successful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application of Fourier Neural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Operators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in 3D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seismology</a:t>
                </a: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  <a:spcAft>
                    <a:spcPts val="850"/>
                  </a:spcAft>
                </a:pP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We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introduced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a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domain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conversion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between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space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0" i="1" strike="noStrike" spc="-1" smtClean="0">
                        <a:solidFill>
                          <a:srgbClr val="767171"/>
                        </a:solidFill>
                        <a:latin typeface="Cambria Math" panose="02040503050406030204" pitchFamily="18" charset="0"/>
                        <a:ea typeface="Calibri"/>
                      </a:rPr>
                      <m:t>𝑧</m:t>
                    </m:r>
                  </m:oMath>
                </a14:m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(inputs) and time </a:t>
                </a:r>
                <a14:m>
                  <m:oMath xmlns:m="http://schemas.openxmlformats.org/officeDocument/2006/math">
                    <m:r>
                      <a:rPr lang="fr-FR" sz="1800" b="0" i="1" strike="noStrike" spc="-1" smtClean="0">
                        <a:solidFill>
                          <a:srgbClr val="767171"/>
                        </a:solidFill>
                        <a:latin typeface="Cambria Math" panose="02040503050406030204" pitchFamily="18" charset="0"/>
                        <a:ea typeface="Calibri"/>
                      </a:rPr>
                      <m:t>𝑡</m:t>
                    </m:r>
                  </m:oMath>
                </a14:m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(outputs)</a:t>
                </a: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  <a:spcAft>
                    <a:spcPts val="850"/>
                  </a:spcAft>
                </a:pP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We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achieved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a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satisfying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accuracy</a:t>
                </a:r>
                <a:r>
                  <a:rPr lang="fr-FR" sz="1800" b="0" strike="noStrike" spc="-1" dirty="0">
                    <a:solidFill>
                      <a:srgbClr val="767171"/>
                    </a:solidFill>
                    <a:latin typeface="Calibri"/>
                    <a:ea typeface="Calibri"/>
                  </a:rPr>
                  <a:t> on the validation </a:t>
                </a:r>
                <a:r>
                  <a:rPr lang="fr-FR" sz="1800" b="0" strike="noStrike" spc="-1" dirty="0" err="1">
                    <a:solidFill>
                      <a:srgbClr val="767171"/>
                    </a:solidFill>
                    <a:latin typeface="Calibri"/>
                    <a:ea typeface="Calibri"/>
                  </a:rPr>
                  <a:t>dataset</a:t>
                </a:r>
                <a:endParaRPr lang="fr-FR" sz="1800" b="0" strike="noStrike" spc="-1" dirty="0">
                  <a:latin typeface="Arial"/>
                </a:endParaRPr>
              </a:p>
            </p:txBody>
          </p:sp>
        </mc:Choice>
        <mc:Fallback>
          <p:sp>
            <p:nvSpPr>
              <p:cNvPr id="134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701280"/>
                <a:ext cx="5111640" cy="2106720"/>
              </a:xfrm>
              <a:prstGeom prst="rect">
                <a:avLst/>
              </a:prstGeom>
              <a:blipFill>
                <a:blip r:embed="rId2"/>
                <a:stretch>
                  <a:fillRect l="-238" t="-8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CustomShape 3"/>
          <p:cNvSpPr/>
          <p:nvPr/>
        </p:nvSpPr>
        <p:spPr>
          <a:xfrm>
            <a:off x="144985" y="3186353"/>
            <a:ext cx="8422560" cy="845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  <a:spcAft>
                <a:spcPts val="850"/>
              </a:spcAft>
            </a:pP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→ Test the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prediction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on more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realistic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geologies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(e.g.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sedimentary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basins)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850"/>
              </a:spcAft>
            </a:pP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→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Develop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a model to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include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a source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with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a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varying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position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36" name="Image 135"/>
          <p:cNvPicPr/>
          <p:nvPr/>
        </p:nvPicPr>
        <p:blipFill>
          <a:blip r:embed="rId3"/>
          <a:stretch/>
        </p:blipFill>
        <p:spPr>
          <a:xfrm rot="10800000" flipH="1">
            <a:off x="217392" y="2071058"/>
            <a:ext cx="215640" cy="215640"/>
          </a:xfrm>
          <a:prstGeom prst="rect">
            <a:avLst/>
          </a:prstGeom>
          <a:ln>
            <a:noFill/>
          </a:ln>
        </p:spPr>
      </p:pic>
      <p:pic>
        <p:nvPicPr>
          <p:cNvPr id="137" name="Image 136"/>
          <p:cNvPicPr/>
          <p:nvPr/>
        </p:nvPicPr>
        <p:blipFill>
          <a:blip r:embed="rId3"/>
          <a:stretch/>
        </p:blipFill>
        <p:spPr>
          <a:xfrm rot="10800000" flipH="1">
            <a:off x="217392" y="1423058"/>
            <a:ext cx="215640" cy="215640"/>
          </a:xfrm>
          <a:prstGeom prst="rect">
            <a:avLst/>
          </a:prstGeom>
          <a:ln>
            <a:noFill/>
          </a:ln>
        </p:spPr>
      </p:pic>
      <p:pic>
        <p:nvPicPr>
          <p:cNvPr id="138" name="Image 137"/>
          <p:cNvPicPr/>
          <p:nvPr/>
        </p:nvPicPr>
        <p:blipFill>
          <a:blip r:embed="rId3"/>
          <a:stretch/>
        </p:blipFill>
        <p:spPr>
          <a:xfrm rot="10800000" flipH="1">
            <a:off x="217392" y="775058"/>
            <a:ext cx="215640" cy="215640"/>
          </a:xfrm>
          <a:prstGeom prst="rect">
            <a:avLst/>
          </a:prstGeom>
          <a:ln>
            <a:noFill/>
          </a:ln>
        </p:spPr>
      </p:pic>
      <p:pic>
        <p:nvPicPr>
          <p:cNvPr id="140" name="Image 139"/>
          <p:cNvPicPr/>
          <p:nvPr/>
        </p:nvPicPr>
        <p:blipFill>
          <a:blip r:embed="rId4"/>
          <a:stretch/>
        </p:blipFill>
        <p:spPr>
          <a:xfrm>
            <a:off x="8645760" y="3749760"/>
            <a:ext cx="857880" cy="857880"/>
          </a:xfrm>
          <a:prstGeom prst="rect">
            <a:avLst/>
          </a:prstGeom>
          <a:ln>
            <a:noFill/>
          </a:ln>
        </p:spPr>
      </p:pic>
      <p:sp>
        <p:nvSpPr>
          <p:cNvPr id="141" name="CustomShape 4"/>
          <p:cNvSpPr/>
          <p:nvPr/>
        </p:nvSpPr>
        <p:spPr>
          <a:xfrm>
            <a:off x="8316000" y="4536000"/>
            <a:ext cx="1619640" cy="41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  <a:spcAft>
                <a:spcPts val="850"/>
              </a:spcAft>
            </a:pPr>
            <a:r>
              <a:rPr lang="fr-FR" sz="1400" b="0" strike="noStrike" spc="-1">
                <a:solidFill>
                  <a:srgbClr val="767171"/>
                </a:solidFill>
                <a:latin typeface="Calibri"/>
                <a:ea typeface="Calibri"/>
              </a:rPr>
              <a:t>preprint available!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C568B6-33BC-8E05-1B71-85C2DC8E7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18" y="720190"/>
            <a:ext cx="4465450" cy="22327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1CA5DA6-A4E4-971D-68DB-CF6C0F0B3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" y="4374184"/>
            <a:ext cx="422816" cy="422816"/>
          </a:xfrm>
          <a:prstGeom prst="rect">
            <a:avLst/>
          </a:prstGeom>
        </p:spPr>
      </p:pic>
      <p:sp>
        <p:nvSpPr>
          <p:cNvPr id="5" name="CustomShape 3">
            <a:extLst>
              <a:ext uri="{FF2B5EF4-FFF2-40B4-BE49-F238E27FC236}">
                <a16:creationId xmlns:a16="http://schemas.microsoft.com/office/drawing/2014/main" id="{C2EC6389-C996-6EE3-B5DE-60A7FD0AA164}"/>
              </a:ext>
            </a:extLst>
          </p:cNvPr>
          <p:cNvSpPr/>
          <p:nvPr/>
        </p:nvSpPr>
        <p:spPr>
          <a:xfrm>
            <a:off x="359999" y="4391084"/>
            <a:ext cx="8207545" cy="4228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7800" tIns="63720" rIns="127800" bIns="63720"/>
          <a:lstStyle/>
          <a:p>
            <a:pPr>
              <a:lnSpc>
                <a:spcPct val="100000"/>
              </a:lnSpc>
              <a:spcAft>
                <a:spcPts val="850"/>
              </a:spcAft>
            </a:pP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Methodology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is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general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and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could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be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applied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to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any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3D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hyperbolic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 </a:t>
            </a:r>
            <a:r>
              <a:rPr lang="fr-FR" sz="1800" b="0" strike="noStrike" spc="-1" dirty="0" err="1">
                <a:solidFill>
                  <a:srgbClr val="767171"/>
                </a:solidFill>
                <a:latin typeface="Calibri"/>
                <a:ea typeface="Calibri"/>
              </a:rPr>
              <a:t>equation</a:t>
            </a:r>
            <a:r>
              <a:rPr lang="fr-FR" sz="1800" b="0" strike="noStrike" spc="-1" dirty="0">
                <a:solidFill>
                  <a:srgbClr val="767171"/>
                </a:solidFill>
                <a:latin typeface="Calibri"/>
                <a:ea typeface="Calibri"/>
              </a:rPr>
              <a:t>.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modele_presentation_ppt</Template>
  <TotalTime>1723</TotalTime>
  <Words>609</Words>
  <Application>Microsoft Office PowerPoint</Application>
  <PresentationFormat>Personnalisé</PresentationFormat>
  <Paragraphs>80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Symbol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LEHMANN Fanny 611212</dc:creator>
  <dc:description/>
  <cp:lastModifiedBy>Fanny Lehmann</cp:lastModifiedBy>
  <cp:revision>220</cp:revision>
  <cp:lastPrinted>2018-12-05T09:44:31Z</cp:lastPrinted>
  <dcterms:created xsi:type="dcterms:W3CDTF">2022-05-19T09:45:03Z</dcterms:created>
  <dcterms:modified xsi:type="dcterms:W3CDTF">2023-04-22T17:21:00Z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CEA</vt:lpwstr>
  </property>
  <property fmtid="{D5CDD505-2E9C-101B-9397-08002B2CF9AE}" pid="4" name="ContentTypeId">
    <vt:lpwstr>0x010100362F2A79C4BED747976EC3AD530384C1</vt:lpwstr>
  </property>
  <property fmtid="{D5CDD505-2E9C-101B-9397-08002B2CF9AE}" pid="5" name="HiddenSlides">
    <vt:i4>0</vt:i4>
  </property>
  <property fmtid="{D5CDD505-2E9C-101B-9397-08002B2CF9AE}" pid="6" name="HyperlinksChanged">
    <vt:bool>false</vt:bool>
  </property>
  <property fmtid="{D5CDD505-2E9C-101B-9397-08002B2CF9AE}" pid="7" name="I2ICODE">
    <vt:lpwstr>WEB</vt:lpwstr>
  </property>
  <property fmtid="{D5CDD505-2E9C-101B-9397-08002B2CF9AE}" pid="8" name="I2ISITECODE">
    <vt:lpwstr/>
  </property>
  <property fmtid="{D5CDD505-2E9C-101B-9397-08002B2CF9AE}" pid="9" name="LinksUpToDate">
    <vt:bool>false</vt:bool>
  </property>
  <property fmtid="{D5CDD505-2E9C-101B-9397-08002B2CF9AE}" pid="10" name="MMClips">
    <vt:i4>0</vt:i4>
  </property>
  <property fmtid="{D5CDD505-2E9C-101B-9397-08002B2CF9AE}" pid="11" name="Notes">
    <vt:i4>0</vt:i4>
  </property>
  <property fmtid="{D5CDD505-2E9C-101B-9397-08002B2CF9AE}" pid="12" name="PresentationFormat">
    <vt:lpwstr>Affichage à l'écran (4:3)</vt:lpwstr>
  </property>
  <property fmtid="{D5CDD505-2E9C-101B-9397-08002B2CF9AE}" pid="13" name="ScaleCrop">
    <vt:bool>false</vt:bool>
  </property>
  <property fmtid="{D5CDD505-2E9C-101B-9397-08002B2CF9AE}" pid="14" name="ShareDoc">
    <vt:bool>false</vt:bool>
  </property>
  <property fmtid="{D5CDD505-2E9C-101B-9397-08002B2CF9AE}" pid="15" name="Slides">
    <vt:i4>7</vt:i4>
  </property>
  <property fmtid="{D5CDD505-2E9C-101B-9397-08002B2CF9AE}" pid="16" name="WebApplicationID">
    <vt:lpwstr>3f72b11a-dedf-47a1-b48a-dfd7b45017bd</vt:lpwstr>
  </property>
</Properties>
</file>