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2" d="100"/>
          <a:sy n="82" d="100"/>
        </p:scale>
        <p:origin x="643"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11ACD2-12BA-EE52-B51B-DDA3D938CAF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08FB4D5E-61F3-7392-D42E-313DE7CB1B8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29D1AFBA-431D-7612-A7DE-7E1FCA7959C9}"/>
              </a:ext>
            </a:extLst>
          </p:cNvPr>
          <p:cNvSpPr>
            <a:spLocks noGrp="1"/>
          </p:cNvSpPr>
          <p:nvPr>
            <p:ph type="dt" sz="half" idx="10"/>
          </p:nvPr>
        </p:nvSpPr>
        <p:spPr/>
        <p:txBody>
          <a:bodyPr/>
          <a:lstStyle/>
          <a:p>
            <a:fld id="{27AFA818-9B50-4F80-870A-539FB1832F38}" type="datetimeFigureOut">
              <a:rPr lang="en-GB" smtClean="0"/>
              <a:t>23/04/2023</a:t>
            </a:fld>
            <a:endParaRPr lang="en-GB"/>
          </a:p>
        </p:txBody>
      </p:sp>
      <p:sp>
        <p:nvSpPr>
          <p:cNvPr id="5" name="Footer Placeholder 4">
            <a:extLst>
              <a:ext uri="{FF2B5EF4-FFF2-40B4-BE49-F238E27FC236}">
                <a16:creationId xmlns:a16="http://schemas.microsoft.com/office/drawing/2014/main" id="{969E9248-C02F-CDEF-E37E-2F82CA9238C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5051FF7-1291-979C-E653-DC3486825B7E}"/>
              </a:ext>
            </a:extLst>
          </p:cNvPr>
          <p:cNvSpPr>
            <a:spLocks noGrp="1"/>
          </p:cNvSpPr>
          <p:nvPr>
            <p:ph type="sldNum" sz="quarter" idx="12"/>
          </p:nvPr>
        </p:nvSpPr>
        <p:spPr/>
        <p:txBody>
          <a:bodyPr/>
          <a:lstStyle/>
          <a:p>
            <a:fld id="{6258077A-C8DE-4B54-AD71-9775864BA2C7}" type="slidenum">
              <a:rPr lang="en-GB" smtClean="0"/>
              <a:t>‹#›</a:t>
            </a:fld>
            <a:endParaRPr lang="en-GB"/>
          </a:p>
        </p:txBody>
      </p:sp>
    </p:spTree>
    <p:extLst>
      <p:ext uri="{BB962C8B-B14F-4D97-AF65-F5344CB8AC3E}">
        <p14:creationId xmlns:p14="http://schemas.microsoft.com/office/powerpoint/2010/main" val="17526123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C2A94E-5926-7806-5F16-6F61DB290F97}"/>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C119F38-4E38-0C38-871C-5FF267489E9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75A4911-70A5-5EB0-F54A-26618A607D47}"/>
              </a:ext>
            </a:extLst>
          </p:cNvPr>
          <p:cNvSpPr>
            <a:spLocks noGrp="1"/>
          </p:cNvSpPr>
          <p:nvPr>
            <p:ph type="dt" sz="half" idx="10"/>
          </p:nvPr>
        </p:nvSpPr>
        <p:spPr/>
        <p:txBody>
          <a:bodyPr/>
          <a:lstStyle/>
          <a:p>
            <a:fld id="{27AFA818-9B50-4F80-870A-539FB1832F38}" type="datetimeFigureOut">
              <a:rPr lang="en-GB" smtClean="0"/>
              <a:t>23/04/2023</a:t>
            </a:fld>
            <a:endParaRPr lang="en-GB"/>
          </a:p>
        </p:txBody>
      </p:sp>
      <p:sp>
        <p:nvSpPr>
          <p:cNvPr id="5" name="Footer Placeholder 4">
            <a:extLst>
              <a:ext uri="{FF2B5EF4-FFF2-40B4-BE49-F238E27FC236}">
                <a16:creationId xmlns:a16="http://schemas.microsoft.com/office/drawing/2014/main" id="{BDB1C409-B46A-7200-3247-88408BF8E8F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BB3B133-582F-3280-3FFF-D0C98EA59FC3}"/>
              </a:ext>
            </a:extLst>
          </p:cNvPr>
          <p:cNvSpPr>
            <a:spLocks noGrp="1"/>
          </p:cNvSpPr>
          <p:nvPr>
            <p:ph type="sldNum" sz="quarter" idx="12"/>
          </p:nvPr>
        </p:nvSpPr>
        <p:spPr/>
        <p:txBody>
          <a:bodyPr/>
          <a:lstStyle/>
          <a:p>
            <a:fld id="{6258077A-C8DE-4B54-AD71-9775864BA2C7}" type="slidenum">
              <a:rPr lang="en-GB" smtClean="0"/>
              <a:t>‹#›</a:t>
            </a:fld>
            <a:endParaRPr lang="en-GB"/>
          </a:p>
        </p:txBody>
      </p:sp>
    </p:spTree>
    <p:extLst>
      <p:ext uri="{BB962C8B-B14F-4D97-AF65-F5344CB8AC3E}">
        <p14:creationId xmlns:p14="http://schemas.microsoft.com/office/powerpoint/2010/main" val="37695991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563DCC2-1420-5CC3-7747-88FBCE51932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C0A5FFC-7DA2-7865-1F10-7CEAE521187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EA69DFF-A0C0-A609-3135-ABD737DE9066}"/>
              </a:ext>
            </a:extLst>
          </p:cNvPr>
          <p:cNvSpPr>
            <a:spLocks noGrp="1"/>
          </p:cNvSpPr>
          <p:nvPr>
            <p:ph type="dt" sz="half" idx="10"/>
          </p:nvPr>
        </p:nvSpPr>
        <p:spPr/>
        <p:txBody>
          <a:bodyPr/>
          <a:lstStyle/>
          <a:p>
            <a:fld id="{27AFA818-9B50-4F80-870A-539FB1832F38}" type="datetimeFigureOut">
              <a:rPr lang="en-GB" smtClean="0"/>
              <a:t>23/04/2023</a:t>
            </a:fld>
            <a:endParaRPr lang="en-GB"/>
          </a:p>
        </p:txBody>
      </p:sp>
      <p:sp>
        <p:nvSpPr>
          <p:cNvPr id="5" name="Footer Placeholder 4">
            <a:extLst>
              <a:ext uri="{FF2B5EF4-FFF2-40B4-BE49-F238E27FC236}">
                <a16:creationId xmlns:a16="http://schemas.microsoft.com/office/drawing/2014/main" id="{40152C08-4890-6493-6AFA-52BB5B52A8D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69A10BA-75BF-A7CE-5B3F-0CCB3CBFEB48}"/>
              </a:ext>
            </a:extLst>
          </p:cNvPr>
          <p:cNvSpPr>
            <a:spLocks noGrp="1"/>
          </p:cNvSpPr>
          <p:nvPr>
            <p:ph type="sldNum" sz="quarter" idx="12"/>
          </p:nvPr>
        </p:nvSpPr>
        <p:spPr/>
        <p:txBody>
          <a:bodyPr/>
          <a:lstStyle/>
          <a:p>
            <a:fld id="{6258077A-C8DE-4B54-AD71-9775864BA2C7}" type="slidenum">
              <a:rPr lang="en-GB" smtClean="0"/>
              <a:t>‹#›</a:t>
            </a:fld>
            <a:endParaRPr lang="en-GB"/>
          </a:p>
        </p:txBody>
      </p:sp>
    </p:spTree>
    <p:extLst>
      <p:ext uri="{BB962C8B-B14F-4D97-AF65-F5344CB8AC3E}">
        <p14:creationId xmlns:p14="http://schemas.microsoft.com/office/powerpoint/2010/main" val="8822772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73855E-082F-0583-2E9B-874134C702B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E231AA5-F895-80BA-897A-235E7CC8697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F80DCBA-E204-9EF0-BED6-939F4F009B17}"/>
              </a:ext>
            </a:extLst>
          </p:cNvPr>
          <p:cNvSpPr>
            <a:spLocks noGrp="1"/>
          </p:cNvSpPr>
          <p:nvPr>
            <p:ph type="dt" sz="half" idx="10"/>
          </p:nvPr>
        </p:nvSpPr>
        <p:spPr/>
        <p:txBody>
          <a:bodyPr/>
          <a:lstStyle/>
          <a:p>
            <a:fld id="{27AFA818-9B50-4F80-870A-539FB1832F38}" type="datetimeFigureOut">
              <a:rPr lang="en-GB" smtClean="0"/>
              <a:t>23/04/2023</a:t>
            </a:fld>
            <a:endParaRPr lang="en-GB"/>
          </a:p>
        </p:txBody>
      </p:sp>
      <p:sp>
        <p:nvSpPr>
          <p:cNvPr id="5" name="Footer Placeholder 4">
            <a:extLst>
              <a:ext uri="{FF2B5EF4-FFF2-40B4-BE49-F238E27FC236}">
                <a16:creationId xmlns:a16="http://schemas.microsoft.com/office/drawing/2014/main" id="{55CF072E-8CA2-E557-6E38-4F251AE0C62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05FB96F-C00B-22DC-4490-B65E1282AFCA}"/>
              </a:ext>
            </a:extLst>
          </p:cNvPr>
          <p:cNvSpPr>
            <a:spLocks noGrp="1"/>
          </p:cNvSpPr>
          <p:nvPr>
            <p:ph type="sldNum" sz="quarter" idx="12"/>
          </p:nvPr>
        </p:nvSpPr>
        <p:spPr/>
        <p:txBody>
          <a:bodyPr/>
          <a:lstStyle/>
          <a:p>
            <a:fld id="{6258077A-C8DE-4B54-AD71-9775864BA2C7}" type="slidenum">
              <a:rPr lang="en-GB" smtClean="0"/>
              <a:t>‹#›</a:t>
            </a:fld>
            <a:endParaRPr lang="en-GB"/>
          </a:p>
        </p:txBody>
      </p:sp>
    </p:spTree>
    <p:extLst>
      <p:ext uri="{BB962C8B-B14F-4D97-AF65-F5344CB8AC3E}">
        <p14:creationId xmlns:p14="http://schemas.microsoft.com/office/powerpoint/2010/main" val="25722715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AF3AA8-92E1-1BCC-8246-757A67BDFFB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72550445-7BC4-A6F0-D2B8-2ADDE265140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5B781DA-41C7-681D-C81F-23969FF90F1E}"/>
              </a:ext>
            </a:extLst>
          </p:cNvPr>
          <p:cNvSpPr>
            <a:spLocks noGrp="1"/>
          </p:cNvSpPr>
          <p:nvPr>
            <p:ph type="dt" sz="half" idx="10"/>
          </p:nvPr>
        </p:nvSpPr>
        <p:spPr/>
        <p:txBody>
          <a:bodyPr/>
          <a:lstStyle/>
          <a:p>
            <a:fld id="{27AFA818-9B50-4F80-870A-539FB1832F38}" type="datetimeFigureOut">
              <a:rPr lang="en-GB" smtClean="0"/>
              <a:t>23/04/2023</a:t>
            </a:fld>
            <a:endParaRPr lang="en-GB"/>
          </a:p>
        </p:txBody>
      </p:sp>
      <p:sp>
        <p:nvSpPr>
          <p:cNvPr id="5" name="Footer Placeholder 4">
            <a:extLst>
              <a:ext uri="{FF2B5EF4-FFF2-40B4-BE49-F238E27FC236}">
                <a16:creationId xmlns:a16="http://schemas.microsoft.com/office/drawing/2014/main" id="{F0E10038-6D09-AAFF-1869-A61440A7B33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DA5CAE3-24EF-62B9-31E1-5DF528E3E85E}"/>
              </a:ext>
            </a:extLst>
          </p:cNvPr>
          <p:cNvSpPr>
            <a:spLocks noGrp="1"/>
          </p:cNvSpPr>
          <p:nvPr>
            <p:ph type="sldNum" sz="quarter" idx="12"/>
          </p:nvPr>
        </p:nvSpPr>
        <p:spPr/>
        <p:txBody>
          <a:bodyPr/>
          <a:lstStyle/>
          <a:p>
            <a:fld id="{6258077A-C8DE-4B54-AD71-9775864BA2C7}" type="slidenum">
              <a:rPr lang="en-GB" smtClean="0"/>
              <a:t>‹#›</a:t>
            </a:fld>
            <a:endParaRPr lang="en-GB"/>
          </a:p>
        </p:txBody>
      </p:sp>
    </p:spTree>
    <p:extLst>
      <p:ext uri="{BB962C8B-B14F-4D97-AF65-F5344CB8AC3E}">
        <p14:creationId xmlns:p14="http://schemas.microsoft.com/office/powerpoint/2010/main" val="18366174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483AF7-5A9A-EBF4-E3CC-A264FFE80B0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4E5CA31-7E6D-5DC8-BC27-3C12E5801DB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79E6F0B1-E816-878C-B569-56FDA805903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30ADA063-6270-73AA-ECD4-A958404D8668}"/>
              </a:ext>
            </a:extLst>
          </p:cNvPr>
          <p:cNvSpPr>
            <a:spLocks noGrp="1"/>
          </p:cNvSpPr>
          <p:nvPr>
            <p:ph type="dt" sz="half" idx="10"/>
          </p:nvPr>
        </p:nvSpPr>
        <p:spPr/>
        <p:txBody>
          <a:bodyPr/>
          <a:lstStyle/>
          <a:p>
            <a:fld id="{27AFA818-9B50-4F80-870A-539FB1832F38}" type="datetimeFigureOut">
              <a:rPr lang="en-GB" smtClean="0"/>
              <a:t>23/04/2023</a:t>
            </a:fld>
            <a:endParaRPr lang="en-GB"/>
          </a:p>
        </p:txBody>
      </p:sp>
      <p:sp>
        <p:nvSpPr>
          <p:cNvPr id="6" name="Footer Placeholder 5">
            <a:extLst>
              <a:ext uri="{FF2B5EF4-FFF2-40B4-BE49-F238E27FC236}">
                <a16:creationId xmlns:a16="http://schemas.microsoft.com/office/drawing/2014/main" id="{8E564538-7CC1-5AF6-6635-38CC2D95392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7F484CC-68F8-9DEE-C585-173C3527DE75}"/>
              </a:ext>
            </a:extLst>
          </p:cNvPr>
          <p:cNvSpPr>
            <a:spLocks noGrp="1"/>
          </p:cNvSpPr>
          <p:nvPr>
            <p:ph type="sldNum" sz="quarter" idx="12"/>
          </p:nvPr>
        </p:nvSpPr>
        <p:spPr/>
        <p:txBody>
          <a:bodyPr/>
          <a:lstStyle/>
          <a:p>
            <a:fld id="{6258077A-C8DE-4B54-AD71-9775864BA2C7}" type="slidenum">
              <a:rPr lang="en-GB" smtClean="0"/>
              <a:t>‹#›</a:t>
            </a:fld>
            <a:endParaRPr lang="en-GB"/>
          </a:p>
        </p:txBody>
      </p:sp>
    </p:spTree>
    <p:extLst>
      <p:ext uri="{BB962C8B-B14F-4D97-AF65-F5344CB8AC3E}">
        <p14:creationId xmlns:p14="http://schemas.microsoft.com/office/powerpoint/2010/main" val="37735150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03AD0B-3311-86D5-0686-538A5136CFBD}"/>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DD04596-AACA-0984-3683-6BD606BC1F2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D19289C-3B91-5759-46A2-6F5AFA2BB6D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DF64CE02-A46F-E945-3F5D-3F335BDA729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B09DDFC-6661-0D99-1FC7-95E1145E71F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3EFA03F8-F261-08BD-E271-9CD79D1FF4F0}"/>
              </a:ext>
            </a:extLst>
          </p:cNvPr>
          <p:cNvSpPr>
            <a:spLocks noGrp="1"/>
          </p:cNvSpPr>
          <p:nvPr>
            <p:ph type="dt" sz="half" idx="10"/>
          </p:nvPr>
        </p:nvSpPr>
        <p:spPr/>
        <p:txBody>
          <a:bodyPr/>
          <a:lstStyle/>
          <a:p>
            <a:fld id="{27AFA818-9B50-4F80-870A-539FB1832F38}" type="datetimeFigureOut">
              <a:rPr lang="en-GB" smtClean="0"/>
              <a:t>23/04/2023</a:t>
            </a:fld>
            <a:endParaRPr lang="en-GB"/>
          </a:p>
        </p:txBody>
      </p:sp>
      <p:sp>
        <p:nvSpPr>
          <p:cNvPr id="8" name="Footer Placeholder 7">
            <a:extLst>
              <a:ext uri="{FF2B5EF4-FFF2-40B4-BE49-F238E27FC236}">
                <a16:creationId xmlns:a16="http://schemas.microsoft.com/office/drawing/2014/main" id="{47E824B6-486E-5AAC-193D-83EAB6096641}"/>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2D9BE6F1-11BB-18EB-E6AE-6CBB93405B6F}"/>
              </a:ext>
            </a:extLst>
          </p:cNvPr>
          <p:cNvSpPr>
            <a:spLocks noGrp="1"/>
          </p:cNvSpPr>
          <p:nvPr>
            <p:ph type="sldNum" sz="quarter" idx="12"/>
          </p:nvPr>
        </p:nvSpPr>
        <p:spPr/>
        <p:txBody>
          <a:bodyPr/>
          <a:lstStyle/>
          <a:p>
            <a:fld id="{6258077A-C8DE-4B54-AD71-9775864BA2C7}" type="slidenum">
              <a:rPr lang="en-GB" smtClean="0"/>
              <a:t>‹#›</a:t>
            </a:fld>
            <a:endParaRPr lang="en-GB"/>
          </a:p>
        </p:txBody>
      </p:sp>
    </p:spTree>
    <p:extLst>
      <p:ext uri="{BB962C8B-B14F-4D97-AF65-F5344CB8AC3E}">
        <p14:creationId xmlns:p14="http://schemas.microsoft.com/office/powerpoint/2010/main" val="11062479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3B9EB5-3B20-D27E-880F-063A1994CAA2}"/>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64D57698-5E49-6CCE-7288-AA1207811CB2}"/>
              </a:ext>
            </a:extLst>
          </p:cNvPr>
          <p:cNvSpPr>
            <a:spLocks noGrp="1"/>
          </p:cNvSpPr>
          <p:nvPr>
            <p:ph type="dt" sz="half" idx="10"/>
          </p:nvPr>
        </p:nvSpPr>
        <p:spPr/>
        <p:txBody>
          <a:bodyPr/>
          <a:lstStyle/>
          <a:p>
            <a:fld id="{27AFA818-9B50-4F80-870A-539FB1832F38}" type="datetimeFigureOut">
              <a:rPr lang="en-GB" smtClean="0"/>
              <a:t>23/04/2023</a:t>
            </a:fld>
            <a:endParaRPr lang="en-GB"/>
          </a:p>
        </p:txBody>
      </p:sp>
      <p:sp>
        <p:nvSpPr>
          <p:cNvPr id="4" name="Footer Placeholder 3">
            <a:extLst>
              <a:ext uri="{FF2B5EF4-FFF2-40B4-BE49-F238E27FC236}">
                <a16:creationId xmlns:a16="http://schemas.microsoft.com/office/drawing/2014/main" id="{4E8BEDFB-6D6D-0377-C743-6DF6A031AB19}"/>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6A857FC1-B4F2-0A1F-42E1-D3E5BBFA3A59}"/>
              </a:ext>
            </a:extLst>
          </p:cNvPr>
          <p:cNvSpPr>
            <a:spLocks noGrp="1"/>
          </p:cNvSpPr>
          <p:nvPr>
            <p:ph type="sldNum" sz="quarter" idx="12"/>
          </p:nvPr>
        </p:nvSpPr>
        <p:spPr/>
        <p:txBody>
          <a:bodyPr/>
          <a:lstStyle/>
          <a:p>
            <a:fld id="{6258077A-C8DE-4B54-AD71-9775864BA2C7}" type="slidenum">
              <a:rPr lang="en-GB" smtClean="0"/>
              <a:t>‹#›</a:t>
            </a:fld>
            <a:endParaRPr lang="en-GB"/>
          </a:p>
        </p:txBody>
      </p:sp>
    </p:spTree>
    <p:extLst>
      <p:ext uri="{BB962C8B-B14F-4D97-AF65-F5344CB8AC3E}">
        <p14:creationId xmlns:p14="http://schemas.microsoft.com/office/powerpoint/2010/main" val="14138511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2EB5DB4-4CC6-0138-4117-ED745B8E6B27}"/>
              </a:ext>
            </a:extLst>
          </p:cNvPr>
          <p:cNvSpPr>
            <a:spLocks noGrp="1"/>
          </p:cNvSpPr>
          <p:nvPr>
            <p:ph type="dt" sz="half" idx="10"/>
          </p:nvPr>
        </p:nvSpPr>
        <p:spPr/>
        <p:txBody>
          <a:bodyPr/>
          <a:lstStyle/>
          <a:p>
            <a:fld id="{27AFA818-9B50-4F80-870A-539FB1832F38}" type="datetimeFigureOut">
              <a:rPr lang="en-GB" smtClean="0"/>
              <a:t>23/04/2023</a:t>
            </a:fld>
            <a:endParaRPr lang="en-GB"/>
          </a:p>
        </p:txBody>
      </p:sp>
      <p:sp>
        <p:nvSpPr>
          <p:cNvPr id="3" name="Footer Placeholder 2">
            <a:extLst>
              <a:ext uri="{FF2B5EF4-FFF2-40B4-BE49-F238E27FC236}">
                <a16:creationId xmlns:a16="http://schemas.microsoft.com/office/drawing/2014/main" id="{8ABF6938-E29F-F475-4E27-2A5E9735F3BB}"/>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672E19C1-B185-7344-7CC7-250A9AA355A8}"/>
              </a:ext>
            </a:extLst>
          </p:cNvPr>
          <p:cNvSpPr>
            <a:spLocks noGrp="1"/>
          </p:cNvSpPr>
          <p:nvPr>
            <p:ph type="sldNum" sz="quarter" idx="12"/>
          </p:nvPr>
        </p:nvSpPr>
        <p:spPr/>
        <p:txBody>
          <a:bodyPr/>
          <a:lstStyle/>
          <a:p>
            <a:fld id="{6258077A-C8DE-4B54-AD71-9775864BA2C7}" type="slidenum">
              <a:rPr lang="en-GB" smtClean="0"/>
              <a:t>‹#›</a:t>
            </a:fld>
            <a:endParaRPr lang="en-GB"/>
          </a:p>
        </p:txBody>
      </p:sp>
    </p:spTree>
    <p:extLst>
      <p:ext uri="{BB962C8B-B14F-4D97-AF65-F5344CB8AC3E}">
        <p14:creationId xmlns:p14="http://schemas.microsoft.com/office/powerpoint/2010/main" val="13061229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4ADBAF-68F5-0B32-7154-5031AEE036A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F637FCF2-512F-999E-E159-F17C250A2F5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8CA4174B-2A37-07CB-36BF-C75A5A334E2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A64E298-1E76-5EAD-B271-6CA4E09A06FA}"/>
              </a:ext>
            </a:extLst>
          </p:cNvPr>
          <p:cNvSpPr>
            <a:spLocks noGrp="1"/>
          </p:cNvSpPr>
          <p:nvPr>
            <p:ph type="dt" sz="half" idx="10"/>
          </p:nvPr>
        </p:nvSpPr>
        <p:spPr/>
        <p:txBody>
          <a:bodyPr/>
          <a:lstStyle/>
          <a:p>
            <a:fld id="{27AFA818-9B50-4F80-870A-539FB1832F38}" type="datetimeFigureOut">
              <a:rPr lang="en-GB" smtClean="0"/>
              <a:t>23/04/2023</a:t>
            </a:fld>
            <a:endParaRPr lang="en-GB"/>
          </a:p>
        </p:txBody>
      </p:sp>
      <p:sp>
        <p:nvSpPr>
          <p:cNvPr id="6" name="Footer Placeholder 5">
            <a:extLst>
              <a:ext uri="{FF2B5EF4-FFF2-40B4-BE49-F238E27FC236}">
                <a16:creationId xmlns:a16="http://schemas.microsoft.com/office/drawing/2014/main" id="{8AF12808-7043-BC51-3083-B0987201DB2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F523A11-8BA9-125A-20AF-54E1D0D7928F}"/>
              </a:ext>
            </a:extLst>
          </p:cNvPr>
          <p:cNvSpPr>
            <a:spLocks noGrp="1"/>
          </p:cNvSpPr>
          <p:nvPr>
            <p:ph type="sldNum" sz="quarter" idx="12"/>
          </p:nvPr>
        </p:nvSpPr>
        <p:spPr/>
        <p:txBody>
          <a:bodyPr/>
          <a:lstStyle/>
          <a:p>
            <a:fld id="{6258077A-C8DE-4B54-AD71-9775864BA2C7}" type="slidenum">
              <a:rPr lang="en-GB" smtClean="0"/>
              <a:t>‹#›</a:t>
            </a:fld>
            <a:endParaRPr lang="en-GB"/>
          </a:p>
        </p:txBody>
      </p:sp>
    </p:spTree>
    <p:extLst>
      <p:ext uri="{BB962C8B-B14F-4D97-AF65-F5344CB8AC3E}">
        <p14:creationId xmlns:p14="http://schemas.microsoft.com/office/powerpoint/2010/main" val="26162526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628D9D-2B45-DDEF-3272-E597C7A3941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91315163-5FCA-AE9D-F319-C2652036E5C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5C7B1706-9B7B-E43E-B8D6-2E665A978AE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B4F8502-9B3F-C8E1-57AE-A66A4E2C1B35}"/>
              </a:ext>
            </a:extLst>
          </p:cNvPr>
          <p:cNvSpPr>
            <a:spLocks noGrp="1"/>
          </p:cNvSpPr>
          <p:nvPr>
            <p:ph type="dt" sz="half" idx="10"/>
          </p:nvPr>
        </p:nvSpPr>
        <p:spPr/>
        <p:txBody>
          <a:bodyPr/>
          <a:lstStyle/>
          <a:p>
            <a:fld id="{27AFA818-9B50-4F80-870A-539FB1832F38}" type="datetimeFigureOut">
              <a:rPr lang="en-GB" smtClean="0"/>
              <a:t>23/04/2023</a:t>
            </a:fld>
            <a:endParaRPr lang="en-GB"/>
          </a:p>
        </p:txBody>
      </p:sp>
      <p:sp>
        <p:nvSpPr>
          <p:cNvPr id="6" name="Footer Placeholder 5">
            <a:extLst>
              <a:ext uri="{FF2B5EF4-FFF2-40B4-BE49-F238E27FC236}">
                <a16:creationId xmlns:a16="http://schemas.microsoft.com/office/drawing/2014/main" id="{17678DF9-AE61-726F-BF1D-2B4F427B60B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7EE39E0-5BC4-383D-8775-0C4CAFE7F1C8}"/>
              </a:ext>
            </a:extLst>
          </p:cNvPr>
          <p:cNvSpPr>
            <a:spLocks noGrp="1"/>
          </p:cNvSpPr>
          <p:nvPr>
            <p:ph type="sldNum" sz="quarter" idx="12"/>
          </p:nvPr>
        </p:nvSpPr>
        <p:spPr/>
        <p:txBody>
          <a:bodyPr/>
          <a:lstStyle/>
          <a:p>
            <a:fld id="{6258077A-C8DE-4B54-AD71-9775864BA2C7}" type="slidenum">
              <a:rPr lang="en-GB" smtClean="0"/>
              <a:t>‹#›</a:t>
            </a:fld>
            <a:endParaRPr lang="en-GB"/>
          </a:p>
        </p:txBody>
      </p:sp>
    </p:spTree>
    <p:extLst>
      <p:ext uri="{BB962C8B-B14F-4D97-AF65-F5344CB8AC3E}">
        <p14:creationId xmlns:p14="http://schemas.microsoft.com/office/powerpoint/2010/main" val="6500321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7E2B621-B2F2-39E3-466D-BA503F0BB12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99DC664-CE95-74F8-CF36-28B3DFE3622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EAF178F-5B5F-B238-D115-0A9D35F8652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AFA818-9B50-4F80-870A-539FB1832F38}" type="datetimeFigureOut">
              <a:rPr lang="en-GB" smtClean="0"/>
              <a:t>23/04/2023</a:t>
            </a:fld>
            <a:endParaRPr lang="en-GB"/>
          </a:p>
        </p:txBody>
      </p:sp>
      <p:sp>
        <p:nvSpPr>
          <p:cNvPr id="5" name="Footer Placeholder 4">
            <a:extLst>
              <a:ext uri="{FF2B5EF4-FFF2-40B4-BE49-F238E27FC236}">
                <a16:creationId xmlns:a16="http://schemas.microsoft.com/office/drawing/2014/main" id="{8A40BD5D-5C1D-FB0C-2C66-55434F850FB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F1854934-A7EA-A870-FC47-AC8FF5F5664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58077A-C8DE-4B54-AD71-9775864BA2C7}" type="slidenum">
              <a:rPr lang="en-GB" smtClean="0"/>
              <a:t>‹#›</a:t>
            </a:fld>
            <a:endParaRPr lang="en-GB"/>
          </a:p>
        </p:txBody>
      </p:sp>
    </p:spTree>
    <p:extLst>
      <p:ext uri="{BB962C8B-B14F-4D97-AF65-F5344CB8AC3E}">
        <p14:creationId xmlns:p14="http://schemas.microsoft.com/office/powerpoint/2010/main" val="15265008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thinglink.com/scene/1655939708171059203" TargetMode="External"/><Relationship Id="rId7" Type="http://schemas.openxmlformats.org/officeDocument/2006/relationships/hyperlink" Target="mailto:s.m.hutchinson@salford.ac.uk" TargetMode="External"/><Relationship Id="rId2" Type="http://schemas.openxmlformats.org/officeDocument/2006/relationships/hyperlink" Target="https://www.thinglink.com/scene/1377216498572984323" TargetMode="External"/><Relationship Id="rId1" Type="http://schemas.openxmlformats.org/officeDocument/2006/relationships/slideLayout" Target="../slideLayouts/slideLayout1.xml"/><Relationship Id="rId6" Type="http://schemas.openxmlformats.org/officeDocument/2006/relationships/hyperlink" Target="https://sketchfab.com/simonmhutch" TargetMode="External"/><Relationship Id="rId5" Type="http://schemas.openxmlformats.org/officeDocument/2006/relationships/hyperlink" Target="https://www.thinglink.com/scene/1628759472425926659" TargetMode="External"/><Relationship Id="rId4" Type="http://schemas.openxmlformats.org/officeDocument/2006/relationships/hyperlink" Target="https://blog.geographydirections.com/2023/03/27/supporting-geography-in-ukraines-universities-the-virtual-field-trips-for-ukraine-initiativ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B360C242-3072-96CF-9A71-1737451846E6}"/>
              </a:ext>
            </a:extLst>
          </p:cNvPr>
          <p:cNvSpPr txBox="1"/>
          <p:nvPr/>
        </p:nvSpPr>
        <p:spPr>
          <a:xfrm>
            <a:off x="335903" y="550505"/>
            <a:ext cx="11504644" cy="5977662"/>
          </a:xfrm>
          <a:prstGeom prst="rect">
            <a:avLst/>
          </a:prstGeom>
          <a:noFill/>
        </p:spPr>
        <p:txBody>
          <a:bodyPr wrap="square">
            <a:spAutoFit/>
          </a:bodyPr>
          <a:lstStyle/>
          <a:p>
            <a:pPr>
              <a:lnSpc>
                <a:spcPct val="107000"/>
              </a:lnSpc>
              <a:spcAft>
                <a:spcPts val="800"/>
              </a:spcAft>
            </a:pPr>
            <a:r>
              <a:rPr lang="en-GB" sz="1200" b="1" dirty="0">
                <a:effectLst/>
                <a:latin typeface="Calibri" panose="020F0502020204030204" pitchFamily="34" charset="0"/>
                <a:ea typeface="Calibri" panose="020F0502020204030204" pitchFamily="34" charset="0"/>
                <a:cs typeface="Times New Roman" panose="02020603050405020304" pitchFamily="18" charset="0"/>
              </a:rPr>
              <a:t>EGU23-5122</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200" b="1" dirty="0">
                <a:effectLst/>
                <a:latin typeface="Calibri" panose="020F0502020204030204" pitchFamily="34" charset="0"/>
                <a:ea typeface="Calibri" panose="020F0502020204030204" pitchFamily="34" charset="0"/>
                <a:cs typeface="Times New Roman" panose="02020603050405020304" pitchFamily="18" charset="0"/>
              </a:rPr>
              <a:t>Going digital in landform fieldwork: fad or opportunity and challenge?</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200" dirty="0">
                <a:effectLst/>
                <a:latin typeface="Calibri" panose="020F0502020204030204" pitchFamily="34" charset="0"/>
                <a:ea typeface="Calibri" panose="020F0502020204030204" pitchFamily="34" charset="0"/>
                <a:cs typeface="Times New Roman" panose="02020603050405020304" pitchFamily="18" charset="0"/>
              </a:rPr>
              <a:t>by Simon Hutchinson and Amy Evans, University of Salford, UK</a:t>
            </a:r>
          </a:p>
          <a:p>
            <a:pPr>
              <a:lnSpc>
                <a:spcPct val="107000"/>
              </a:lnSpc>
              <a:spcAft>
                <a:spcPts val="800"/>
              </a:spcAft>
            </a:pPr>
            <a:r>
              <a:rPr lang="en-GB" sz="1200" b="1" dirty="0">
                <a:effectLst/>
                <a:latin typeface="Calibri" panose="020F0502020204030204" pitchFamily="34" charset="0"/>
                <a:ea typeface="Calibri" panose="020F0502020204030204" pitchFamily="34" charset="0"/>
                <a:cs typeface="Times New Roman" panose="02020603050405020304" pitchFamily="18" charset="0"/>
              </a:rPr>
              <a:t>Supplementary material</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200" dirty="0">
                <a:effectLst/>
                <a:latin typeface="Calibri" panose="020F0502020204030204" pitchFamily="34" charset="0"/>
                <a:ea typeface="Calibri" panose="020F0502020204030204" pitchFamily="34" charset="0"/>
                <a:cs typeface="Times New Roman" panose="02020603050405020304" pitchFamily="18" charset="0"/>
              </a:rPr>
              <a:t>Within the presentation there are links to various </a:t>
            </a:r>
            <a:r>
              <a:rPr lang="en-GB" sz="1200" u="sng" dirty="0">
                <a:effectLst/>
                <a:latin typeface="Calibri" panose="020F0502020204030204" pitchFamily="34" charset="0"/>
                <a:ea typeface="Calibri" panose="020F0502020204030204" pitchFamily="34" charset="0"/>
                <a:cs typeface="Times New Roman" panose="02020603050405020304" pitchFamily="18" charset="0"/>
              </a:rPr>
              <a:t>Virtual Field Trips (VFTs)</a:t>
            </a:r>
            <a:r>
              <a:rPr lang="en-GB" sz="1200" dirty="0">
                <a:effectLst/>
                <a:latin typeface="Calibri" panose="020F0502020204030204" pitchFamily="34" charset="0"/>
                <a:ea typeface="Calibri" panose="020F0502020204030204" pitchFamily="34" charset="0"/>
                <a:cs typeface="Times New Roman" panose="02020603050405020304" pitchFamily="18" charset="0"/>
              </a:rPr>
              <a:t> below I have listed links to these VFTs for ease of access.</a:t>
            </a:r>
          </a:p>
          <a:p>
            <a:pPr>
              <a:lnSpc>
                <a:spcPct val="107000"/>
              </a:lnSpc>
              <a:spcAft>
                <a:spcPts val="800"/>
              </a:spcAft>
            </a:pPr>
            <a:r>
              <a:rPr lang="en-GB" sz="1200" dirty="0">
                <a:effectLst/>
                <a:latin typeface="Calibri" panose="020F0502020204030204" pitchFamily="34" charset="0"/>
                <a:ea typeface="Calibri" panose="020F0502020204030204" pitchFamily="34" charset="0"/>
                <a:cs typeface="Times New Roman" panose="02020603050405020304" pitchFamily="18" charset="0"/>
              </a:rPr>
              <a:t>Castleton and Mam Tor (a landslide site in the Peak District National Park, Derbyshire, UK). The VFT allows student to access the ground conditions where there are possible health (or just confidence) considerations, but also ‘visit’ the site before and after the in-person field trip to support their learning:</a:t>
            </a:r>
          </a:p>
          <a:p>
            <a:pPr>
              <a:lnSpc>
                <a:spcPct val="107000"/>
              </a:lnSpc>
              <a:spcAft>
                <a:spcPts val="800"/>
              </a:spcAft>
            </a:pPr>
            <a:r>
              <a:rPr lang="en-GB" sz="12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2"/>
              </a:rPr>
              <a:t>https://www.thinglink.com/scene/1377216498572984323</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200" dirty="0">
                <a:effectLst/>
                <a:latin typeface="Calibri" panose="020F0502020204030204" pitchFamily="34" charset="0"/>
                <a:ea typeface="Calibri" panose="020F0502020204030204" pitchFamily="34" charset="0"/>
                <a:cs typeface="Times New Roman" panose="02020603050405020304" pitchFamily="18" charset="0"/>
              </a:rPr>
              <a:t>A simpler example linking field and lab-based training looks at saltmarshes in the Mersey Estuary in NW England:</a:t>
            </a:r>
          </a:p>
          <a:p>
            <a:pPr>
              <a:lnSpc>
                <a:spcPct val="107000"/>
              </a:lnSpc>
              <a:spcAft>
                <a:spcPts val="800"/>
              </a:spcAft>
            </a:pPr>
            <a:r>
              <a:rPr lang="en-GB" sz="12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2"/>
              </a:rPr>
              <a:t>https://www.thinglink.com/scene/1377216498572984323</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200" dirty="0">
                <a:effectLst/>
                <a:latin typeface="Calibri" panose="020F0502020204030204" pitchFamily="34" charset="0"/>
                <a:ea typeface="Calibri" panose="020F0502020204030204" pitchFamily="34" charset="0"/>
                <a:cs typeface="Times New Roman" panose="02020603050405020304" pitchFamily="18" charset="0"/>
              </a:rPr>
              <a:t>A training VFT for a Workshop on student co-creation of VFTs delivered online to Geography students in Ukraine and studying remotely due to the war in their country:</a:t>
            </a:r>
          </a:p>
          <a:p>
            <a:pPr>
              <a:lnSpc>
                <a:spcPct val="107000"/>
              </a:lnSpc>
              <a:spcAft>
                <a:spcPts val="800"/>
              </a:spcAft>
            </a:pPr>
            <a:r>
              <a:rPr lang="en-GB" sz="12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rPr>
              <a:t>https://www.thinglink.com/scene/1655939708171059203</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200" dirty="0">
                <a:effectLst/>
                <a:latin typeface="Calibri" panose="020F0502020204030204" pitchFamily="34" charset="0"/>
                <a:ea typeface="Calibri" panose="020F0502020204030204" pitchFamily="34" charset="0"/>
                <a:cs typeface="Times New Roman" panose="02020603050405020304" pitchFamily="18" charset="0"/>
              </a:rPr>
              <a:t>This initiative to support Higher Education in Ukraine using digital tools is described in the</a:t>
            </a:r>
            <a:r>
              <a:rPr lang="en-GB" sz="12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4"/>
              </a:rPr>
              <a:t> Geography Directions</a:t>
            </a:r>
            <a:r>
              <a:rPr lang="en-GB" sz="1200" dirty="0">
                <a:effectLst/>
                <a:latin typeface="Calibri" panose="020F0502020204030204" pitchFamily="34" charset="0"/>
                <a:ea typeface="Calibri" panose="020F0502020204030204" pitchFamily="34" charset="0"/>
                <a:cs typeface="Times New Roman" panose="02020603050405020304" pitchFamily="18" charset="0"/>
              </a:rPr>
              <a:t> blog – </a:t>
            </a:r>
            <a:r>
              <a:rPr lang="en-GB" sz="1200" u="sng" dirty="0">
                <a:effectLst/>
                <a:latin typeface="Calibri" panose="020F0502020204030204" pitchFamily="34" charset="0"/>
                <a:ea typeface="Calibri" panose="020F0502020204030204" pitchFamily="34" charset="0"/>
                <a:cs typeface="Times New Roman" panose="02020603050405020304" pitchFamily="18" charset="0"/>
              </a:rPr>
              <a:t>can you contribute a VFT?</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200" dirty="0">
                <a:effectLst/>
                <a:latin typeface="Calibri" panose="020F0502020204030204" pitchFamily="34" charset="0"/>
                <a:ea typeface="Calibri" panose="020F0502020204030204" pitchFamily="34" charset="0"/>
                <a:cs typeface="Times New Roman" panose="02020603050405020304" pitchFamily="18" charset="0"/>
              </a:rPr>
              <a:t>An example where we have used digital tools as a means of promoting </a:t>
            </a:r>
            <a:r>
              <a:rPr lang="en-GB" sz="1200" u="sng" dirty="0">
                <a:effectLst/>
                <a:latin typeface="Calibri" panose="020F0502020204030204" pitchFamily="34" charset="0"/>
                <a:ea typeface="Calibri" panose="020F0502020204030204" pitchFamily="34" charset="0"/>
                <a:cs typeface="Times New Roman" panose="02020603050405020304" pitchFamily="18" charset="0"/>
              </a:rPr>
              <a:t>Outreach</a:t>
            </a:r>
            <a:r>
              <a:rPr lang="en-GB" sz="1200" dirty="0">
                <a:effectLst/>
                <a:latin typeface="Calibri" panose="020F0502020204030204" pitchFamily="34" charset="0"/>
                <a:ea typeface="Calibri" panose="020F0502020204030204" pitchFamily="34" charset="0"/>
                <a:cs typeface="Times New Roman" panose="02020603050405020304" pitchFamily="18" charset="0"/>
              </a:rPr>
              <a:t>, includes a Carbon Farm VFT. This site is relatively inaccessible as it is surrounded by agricultural land and the features across the site a not easy to appreciate at ground level. Here 360-degree photos, drone-based video and supporting links hosted in a VFT have made the work of Lancashire Wildlife Trust more accessible to a wider range of the general public:</a:t>
            </a:r>
          </a:p>
          <a:p>
            <a:pPr>
              <a:lnSpc>
                <a:spcPct val="107000"/>
              </a:lnSpc>
              <a:spcAft>
                <a:spcPts val="800"/>
              </a:spcAft>
            </a:pPr>
            <a:r>
              <a:rPr lang="en-GB" sz="12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5"/>
              </a:rPr>
              <a:t>https://www.thinglink.com/scene/1628759472425926659</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200" dirty="0">
                <a:effectLst/>
                <a:latin typeface="Calibri" panose="020F0502020204030204" pitchFamily="34" charset="0"/>
                <a:ea typeface="Calibri" panose="020F0502020204030204" pitchFamily="34" charset="0"/>
                <a:cs typeface="Times New Roman" panose="02020603050405020304" pitchFamily="18" charset="0"/>
              </a:rPr>
              <a:t>All the </a:t>
            </a:r>
            <a:r>
              <a:rPr lang="en-GB" sz="1200" u="sng" dirty="0">
                <a:effectLst/>
                <a:latin typeface="Calibri" panose="020F0502020204030204" pitchFamily="34" charset="0"/>
                <a:ea typeface="Calibri" panose="020F0502020204030204" pitchFamily="34" charset="0"/>
                <a:cs typeface="Times New Roman" panose="02020603050405020304" pitchFamily="18" charset="0"/>
              </a:rPr>
              <a:t>3D models</a:t>
            </a:r>
            <a:r>
              <a:rPr lang="en-GB" sz="1200" dirty="0">
                <a:effectLst/>
                <a:latin typeface="Calibri" panose="020F0502020204030204" pitchFamily="34" charset="0"/>
                <a:ea typeface="Calibri" panose="020F0502020204030204" pitchFamily="34" charset="0"/>
                <a:cs typeface="Times New Roman" panose="02020603050405020304" pitchFamily="18" charset="0"/>
              </a:rPr>
              <a:t> I have made either using the DEM Net Elevation API or via drone-based photography via Agisoft are hosted on Sketchfab:</a:t>
            </a:r>
          </a:p>
          <a:p>
            <a:pPr>
              <a:lnSpc>
                <a:spcPct val="107000"/>
              </a:lnSpc>
              <a:spcAft>
                <a:spcPts val="800"/>
              </a:spcAft>
            </a:pPr>
            <a:r>
              <a:rPr lang="en-GB" sz="12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6"/>
              </a:rPr>
              <a:t>https://sketchfab.com/simonmhutch</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200"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en-GB" sz="1200" dirty="0">
                <a:effectLst/>
                <a:latin typeface="Calibri" panose="020F0502020204030204" pitchFamily="34" charset="0"/>
                <a:ea typeface="Calibri" panose="020F0502020204030204" pitchFamily="34" charset="0"/>
                <a:cs typeface="Times New Roman" panose="02020603050405020304" pitchFamily="18" charset="0"/>
              </a:rPr>
              <a:t>For further information please get in </a:t>
            </a:r>
            <a:r>
              <a:rPr lang="en-GB" sz="1200">
                <a:effectLst/>
                <a:latin typeface="Calibri" panose="020F0502020204030204" pitchFamily="34" charset="0"/>
                <a:ea typeface="Calibri" panose="020F0502020204030204" pitchFamily="34" charset="0"/>
                <a:cs typeface="Times New Roman" panose="02020603050405020304" pitchFamily="18" charset="0"/>
              </a:rPr>
              <a:t>touch: </a:t>
            </a:r>
            <a:r>
              <a:rPr lang="en-GB" sz="1200" u="sng">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7"/>
              </a:rPr>
              <a:t>s</a:t>
            </a:r>
            <a:r>
              <a:rPr lang="en-GB" sz="12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7"/>
              </a:rPr>
              <a:t>.m.hutchinson@salford.ac.uk</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231416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362</Words>
  <Application>Microsoft Office PowerPoint</Application>
  <PresentationFormat>Widescreen</PresentationFormat>
  <Paragraphs>18</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Simon Hutchinson</dc:creator>
  <cp:lastModifiedBy>Simon Hutchinson</cp:lastModifiedBy>
  <cp:revision>1</cp:revision>
  <dcterms:created xsi:type="dcterms:W3CDTF">2023-04-23T09:40:15Z</dcterms:created>
  <dcterms:modified xsi:type="dcterms:W3CDTF">2023-04-23T09:41:54Z</dcterms:modified>
</cp:coreProperties>
</file>