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56" r:id="rId3"/>
  </p:sldIdLst>
  <p:sldSz cx="42792650" cy="30264735"/>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tuerk" initials="h"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9583"/>
        <p:guide pos="13351"/>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commentAuthors" Target="commentAuthors.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10667" y="1279525"/>
            <a:ext cx="4884317"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标题 1"/>
          <p:cNvSpPr>
            <a:spLocks noGrp="1"/>
          </p:cNvSpPr>
          <p:nvPr>
            <p:ph type="ctrTitle"/>
          </p:nvPr>
        </p:nvSpPr>
        <p:spPr>
          <a:xfrm>
            <a:off x="5349219" y="5838485"/>
            <a:ext cx="32095314" cy="9651654"/>
          </a:xfrm>
        </p:spPr>
        <p:txBody>
          <a:bodyPr anchor="b">
            <a:normAutofit/>
          </a:bodyPr>
          <a:lstStyle>
            <a:lvl1pPr algn="ctr">
              <a:lnSpc>
                <a:spcPct val="130000"/>
              </a:lnSpc>
              <a:defRPr sz="26480">
                <a:effectLst>
                  <a:outerShdw blurRad="38100" dist="38100" dir="2700000" algn="tl">
                    <a:srgbClr val="000000">
                      <a:alpha val="43137"/>
                    </a:srgbClr>
                  </a:outerShdw>
                </a:effectLst>
              </a:defRPr>
            </a:lvl1pPr>
          </a:lstStyle>
          <a:p>
            <a:r>
              <a:rPr lang="zh-CN" altLang="en-US" dirty="0">
                <a:sym typeface="+mn-ea"/>
              </a:rPr>
              <a:t>Click to edit Master title style</a:t>
            </a:r>
            <a:endParaRPr lang="zh-CN" altLang="en-US" dirty="0">
              <a:sym typeface="+mn-ea"/>
            </a:endParaRPr>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p:nvPr>
        </p:nvSpPr>
        <p:spPr>
          <a:xfrm>
            <a:off x="5349219" y="15896484"/>
            <a:ext cx="32095314" cy="7307195"/>
          </a:xfrm>
        </p:spPr>
        <p:txBody>
          <a:bodyPr>
            <a:normAutofit/>
          </a:bodyPr>
          <a:lstStyle>
            <a:lvl1pPr marL="0" indent="0" algn="ctr">
              <a:buNone/>
              <a:defRPr sz="7945">
                <a:solidFill>
                  <a:schemeClr val="tx1">
                    <a:lumMod val="75000"/>
                    <a:lumOff val="25000"/>
                  </a:schemeClr>
                </a:solidFill>
                <a:effectLst/>
                <a:latin typeface="+mj-lt"/>
                <a:ea typeface="+mj-ea"/>
              </a:defRPr>
            </a:lvl1pPr>
            <a:lvl2pPr marL="2017395" indent="0" algn="ctr">
              <a:buNone/>
              <a:defRPr sz="8825"/>
            </a:lvl2pPr>
            <a:lvl3pPr marL="4035425" indent="0" algn="ctr">
              <a:buNone/>
              <a:defRPr sz="7945"/>
            </a:lvl3pPr>
            <a:lvl4pPr marL="6052820" indent="0" algn="ctr">
              <a:buNone/>
              <a:defRPr sz="7060"/>
            </a:lvl4pPr>
            <a:lvl5pPr marL="8070850" indent="0" algn="ctr">
              <a:buNone/>
              <a:defRPr sz="7060"/>
            </a:lvl5pPr>
            <a:lvl6pPr marL="10088245" indent="0" algn="ctr">
              <a:buNone/>
              <a:defRPr sz="7060"/>
            </a:lvl6pPr>
            <a:lvl7pPr marL="12106275" indent="0" algn="ctr">
              <a:buNone/>
              <a:defRPr sz="7060"/>
            </a:lvl7pPr>
            <a:lvl8pPr marL="14123670" indent="0" algn="ctr">
              <a:buNone/>
              <a:defRPr sz="7060"/>
            </a:lvl8pPr>
            <a:lvl9pPr marL="16141700" indent="0" algn="ctr">
              <a:buNone/>
              <a:defRPr sz="7060"/>
            </a:lvl9pPr>
          </a:lstStyle>
          <a:p>
            <a:r>
              <a:rPr lang="zh-CN" altLang="en-US" dirty="0"/>
              <a:t>Click to edit Master subtitle style</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2942070" y="2434065"/>
            <a:ext cx="36909611" cy="24532804"/>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标题 1"/>
          <p:cNvSpPr>
            <a:spLocks noGrp="1"/>
          </p:cNvSpPr>
          <p:nvPr>
            <p:ph type="title"/>
          </p:nvPr>
        </p:nvSpPr>
        <p:spPr>
          <a:xfrm>
            <a:off x="2273418" y="1140567"/>
            <a:ext cx="36909611" cy="5849963"/>
          </a:xfrm>
        </p:spPr>
        <p:txBody>
          <a:bodyPr anchor="ctr" anchorCtr="0">
            <a:normAutofit/>
          </a:bodyPr>
          <a:lstStyle>
            <a:lvl1pPr>
              <a:defRPr sz="10590" b="1">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内容占位符 2"/>
          <p:cNvSpPr>
            <a:spLocks noGrp="1"/>
          </p:cNvSpPr>
          <p:nvPr>
            <p:ph idx="1"/>
          </p:nvPr>
        </p:nvSpPr>
        <p:spPr>
          <a:xfrm>
            <a:off x="2273418" y="8056833"/>
            <a:ext cx="36909611" cy="19203288"/>
          </a:xfrm>
        </p:spPr>
        <p:txBody>
          <a:bodyPr>
            <a:normAutofit/>
          </a:bodyPr>
          <a:lstStyle>
            <a:lvl1pPr>
              <a:defRPr sz="8825">
                <a:solidFill>
                  <a:schemeClr val="tx1">
                    <a:lumMod val="75000"/>
                    <a:lumOff val="25000"/>
                  </a:schemeClr>
                </a:solidFill>
              </a:defRPr>
            </a:lvl1pPr>
            <a:lvl2pPr>
              <a:defRPr sz="7945">
                <a:solidFill>
                  <a:schemeClr val="tx1">
                    <a:lumMod val="75000"/>
                    <a:lumOff val="25000"/>
                  </a:schemeClr>
                </a:solidFill>
              </a:defRPr>
            </a:lvl2pPr>
            <a:lvl3pPr>
              <a:defRPr sz="7060">
                <a:solidFill>
                  <a:schemeClr val="tx1">
                    <a:lumMod val="75000"/>
                    <a:lumOff val="25000"/>
                  </a:schemeClr>
                </a:solidFill>
              </a:defRPr>
            </a:lvl3pPr>
            <a:lvl4pPr>
              <a:defRPr sz="7060">
                <a:solidFill>
                  <a:schemeClr val="tx1">
                    <a:lumMod val="75000"/>
                    <a:lumOff val="25000"/>
                  </a:schemeClr>
                </a:solidFill>
              </a:defRPr>
            </a:lvl4pPr>
            <a:lvl5pPr>
              <a:defRPr sz="706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标题 1"/>
          <p:cNvSpPr>
            <a:spLocks noGrp="1"/>
          </p:cNvSpPr>
          <p:nvPr>
            <p:ph type="title"/>
          </p:nvPr>
        </p:nvSpPr>
        <p:spPr>
          <a:xfrm>
            <a:off x="2919782" y="16553639"/>
            <a:ext cx="34566653" cy="3581437"/>
          </a:xfrm>
        </p:spPr>
        <p:txBody>
          <a:bodyPr anchor="b">
            <a:normAutofit/>
          </a:bodyPr>
          <a:lstStyle>
            <a:lvl1pPr>
              <a:defRPr sz="1765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文本占位符 2"/>
          <p:cNvSpPr>
            <a:spLocks noGrp="1"/>
          </p:cNvSpPr>
          <p:nvPr>
            <p:ph type="body" idx="1"/>
          </p:nvPr>
        </p:nvSpPr>
        <p:spPr>
          <a:xfrm>
            <a:off x="2919782" y="20344937"/>
            <a:ext cx="25698539" cy="2857784"/>
          </a:xfrm>
        </p:spPr>
        <p:txBody>
          <a:bodyPr>
            <a:normAutofit/>
          </a:bodyPr>
          <a:lstStyle>
            <a:lvl1pPr marL="0" indent="0">
              <a:buNone/>
              <a:defRPr sz="7945">
                <a:solidFill>
                  <a:schemeClr val="tx1"/>
                </a:solidFill>
              </a:defRPr>
            </a:lvl1pPr>
            <a:lvl2pPr marL="2017395" indent="0">
              <a:buNone/>
              <a:defRPr sz="8825">
                <a:solidFill>
                  <a:schemeClr val="tx1">
                    <a:tint val="75000"/>
                  </a:schemeClr>
                </a:solidFill>
              </a:defRPr>
            </a:lvl2pPr>
            <a:lvl3pPr marL="4035425" indent="0">
              <a:buNone/>
              <a:defRPr sz="7945">
                <a:solidFill>
                  <a:schemeClr val="tx1">
                    <a:tint val="75000"/>
                  </a:schemeClr>
                </a:solidFill>
              </a:defRPr>
            </a:lvl3pPr>
            <a:lvl4pPr marL="6052820" indent="0">
              <a:buNone/>
              <a:defRPr sz="7060">
                <a:solidFill>
                  <a:schemeClr val="tx1">
                    <a:tint val="75000"/>
                  </a:schemeClr>
                </a:solidFill>
              </a:defRPr>
            </a:lvl4pPr>
            <a:lvl5pPr marL="8070850" indent="0">
              <a:buNone/>
              <a:defRPr sz="7060">
                <a:solidFill>
                  <a:schemeClr val="tx1">
                    <a:tint val="75000"/>
                  </a:schemeClr>
                </a:solidFill>
              </a:defRPr>
            </a:lvl5pPr>
            <a:lvl6pPr marL="10088245" indent="0">
              <a:buNone/>
              <a:defRPr sz="7060">
                <a:solidFill>
                  <a:schemeClr val="tx1">
                    <a:tint val="75000"/>
                  </a:schemeClr>
                </a:solidFill>
              </a:defRPr>
            </a:lvl6pPr>
            <a:lvl7pPr marL="12106275" indent="0">
              <a:buNone/>
              <a:defRPr sz="7060">
                <a:solidFill>
                  <a:schemeClr val="tx1">
                    <a:tint val="75000"/>
                  </a:schemeClr>
                </a:solidFill>
              </a:defRPr>
            </a:lvl7pPr>
            <a:lvl8pPr marL="14123670" indent="0">
              <a:buNone/>
              <a:defRPr sz="7060">
                <a:solidFill>
                  <a:schemeClr val="tx1">
                    <a:tint val="75000"/>
                  </a:schemeClr>
                </a:solidFill>
              </a:defRPr>
            </a:lvl8pPr>
            <a:lvl9pPr marL="16141700" indent="0">
              <a:buNone/>
              <a:defRPr sz="7060">
                <a:solidFill>
                  <a:schemeClr val="tx1">
                    <a:tint val="75000"/>
                  </a:schemeClr>
                </a:solidFill>
              </a:defRPr>
            </a:lvl9pPr>
          </a:lstStyle>
          <a:p>
            <a:pPr lvl="0"/>
            <a:r>
              <a:rPr lang="zh-CN" altLang="en-US" dirty="0">
                <a:sym typeface="+mn-ea"/>
              </a:rPr>
              <a:t>Click to edit Master text styles</a:t>
            </a:r>
            <a:endParaRPr lang="zh-CN" altLang="en-US" dirty="0">
              <a:sym typeface="+mn-ea"/>
            </a:endParaRPr>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标题 1"/>
          <p:cNvSpPr>
            <a:spLocks noGrp="1"/>
          </p:cNvSpPr>
          <p:nvPr>
            <p:ph type="title"/>
          </p:nvPr>
        </p:nvSpPr>
        <p:spPr>
          <a:xfrm>
            <a:off x="2273418" y="1140567"/>
            <a:ext cx="36909611" cy="5849963"/>
          </a:xfrm>
        </p:spPr>
        <p:txBody>
          <a:bodyPr>
            <a:normAutofit/>
          </a:bodyPr>
          <a:lstStyle>
            <a:lvl1pPr>
              <a:defRPr sz="10590" b="1" i="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内容占位符 2"/>
          <p:cNvSpPr>
            <a:spLocks noGrp="1"/>
          </p:cNvSpPr>
          <p:nvPr>
            <p:ph sz="half" idx="1"/>
          </p:nvPr>
        </p:nvSpPr>
        <p:spPr>
          <a:xfrm>
            <a:off x="2273418" y="8056833"/>
            <a:ext cx="18187344" cy="19203288"/>
          </a:xfrm>
        </p:spPr>
        <p:txBody>
          <a:bodyPr>
            <a:normAutofit/>
          </a:bodyPr>
          <a:lstStyle>
            <a:lvl1pPr>
              <a:lnSpc>
                <a:spcPct val="150000"/>
              </a:lnSpc>
              <a:defRPr sz="8825">
                <a:solidFill>
                  <a:schemeClr val="tx1">
                    <a:lumMod val="75000"/>
                    <a:lumOff val="25000"/>
                  </a:schemeClr>
                </a:solidFill>
              </a:defRPr>
            </a:lvl1pPr>
            <a:lvl2pPr>
              <a:lnSpc>
                <a:spcPct val="150000"/>
              </a:lnSpc>
              <a:defRPr sz="7945">
                <a:solidFill>
                  <a:schemeClr val="tx1">
                    <a:lumMod val="75000"/>
                    <a:lumOff val="25000"/>
                  </a:schemeClr>
                </a:solidFill>
              </a:defRPr>
            </a:lvl2pPr>
            <a:lvl3pPr>
              <a:lnSpc>
                <a:spcPct val="150000"/>
              </a:lnSpc>
              <a:defRPr sz="7060">
                <a:solidFill>
                  <a:schemeClr val="tx1">
                    <a:lumMod val="75000"/>
                    <a:lumOff val="25000"/>
                  </a:schemeClr>
                </a:solidFill>
              </a:defRPr>
            </a:lvl3pPr>
            <a:lvl4pPr>
              <a:lnSpc>
                <a:spcPct val="150000"/>
              </a:lnSpc>
              <a:defRPr sz="7060">
                <a:solidFill>
                  <a:schemeClr val="tx1">
                    <a:lumMod val="75000"/>
                    <a:lumOff val="25000"/>
                  </a:schemeClr>
                </a:solidFill>
              </a:defRPr>
            </a:lvl4pPr>
            <a:lvl5pPr>
              <a:lnSpc>
                <a:spcPct val="150000"/>
              </a:lnSpc>
              <a:defRPr sz="706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内容占位符 3"/>
          <p:cNvSpPr>
            <a:spLocks noGrp="1"/>
          </p:cNvSpPr>
          <p:nvPr>
            <p:ph sz="half" idx="2"/>
          </p:nvPr>
        </p:nvSpPr>
        <p:spPr>
          <a:xfrm>
            <a:off x="20995684" y="8056833"/>
            <a:ext cx="18187344" cy="19203288"/>
          </a:xfrm>
        </p:spPr>
        <p:txBody>
          <a:bodyPr>
            <a:normAutofit/>
          </a:bodyPr>
          <a:lstStyle>
            <a:lvl1pPr>
              <a:lnSpc>
                <a:spcPct val="150000"/>
              </a:lnSpc>
              <a:defRPr sz="8825">
                <a:solidFill>
                  <a:schemeClr val="tx1">
                    <a:lumMod val="75000"/>
                    <a:lumOff val="25000"/>
                  </a:schemeClr>
                </a:solidFill>
              </a:defRPr>
            </a:lvl1pPr>
            <a:lvl2pPr>
              <a:lnSpc>
                <a:spcPct val="150000"/>
              </a:lnSpc>
              <a:defRPr sz="7945">
                <a:solidFill>
                  <a:schemeClr val="tx1">
                    <a:lumMod val="75000"/>
                    <a:lumOff val="25000"/>
                  </a:schemeClr>
                </a:solidFill>
              </a:defRPr>
            </a:lvl2pPr>
            <a:lvl3pPr>
              <a:lnSpc>
                <a:spcPct val="150000"/>
              </a:lnSpc>
              <a:defRPr sz="7060">
                <a:solidFill>
                  <a:schemeClr val="tx1">
                    <a:lumMod val="75000"/>
                    <a:lumOff val="25000"/>
                  </a:schemeClr>
                </a:solidFill>
              </a:defRPr>
            </a:lvl3pPr>
            <a:lvl4pPr>
              <a:lnSpc>
                <a:spcPct val="150000"/>
              </a:lnSpc>
              <a:defRPr sz="7060">
                <a:solidFill>
                  <a:schemeClr val="tx1">
                    <a:lumMod val="75000"/>
                    <a:lumOff val="25000"/>
                  </a:schemeClr>
                </a:solidFill>
              </a:defRPr>
            </a:lvl4pPr>
            <a:lvl5pPr>
              <a:lnSpc>
                <a:spcPct val="150000"/>
              </a:lnSpc>
              <a:defRPr sz="706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标题 1"/>
          <p:cNvSpPr>
            <a:spLocks noGrp="1"/>
          </p:cNvSpPr>
          <p:nvPr>
            <p:ph type="title"/>
          </p:nvPr>
        </p:nvSpPr>
        <p:spPr>
          <a:xfrm>
            <a:off x="2947644" y="1611367"/>
            <a:ext cx="36909611" cy="5849963"/>
          </a:xfrm>
        </p:spPr>
        <p:txBody>
          <a:bodyPr/>
          <a:lstStyle/>
          <a:p>
            <a:r>
              <a:rPr lang="zh-CN" altLang="en-US"/>
              <a:t>Click to edit Master title style</a:t>
            </a:r>
            <a:endParaRPr lang="zh-CN" altLang="en-US"/>
          </a:p>
        </p:txBody>
      </p:sp>
      <p:sp>
        <p:nvSpPr>
          <p:cNvPr id="3" name="文本占位符 2"/>
          <p:cNvSpPr>
            <a:spLocks noGrp="1"/>
          </p:cNvSpPr>
          <p:nvPr>
            <p:ph type="body" idx="1"/>
          </p:nvPr>
        </p:nvSpPr>
        <p:spPr>
          <a:xfrm>
            <a:off x="2947644" y="7700847"/>
            <a:ext cx="18103761" cy="3636081"/>
          </a:xfrm>
        </p:spPr>
        <p:txBody>
          <a:bodyPr anchor="b"/>
          <a:lstStyle>
            <a:lvl1pPr marL="0" indent="0">
              <a:buNone/>
              <a:defRPr sz="10590" b="1"/>
            </a:lvl1pPr>
            <a:lvl2pPr marL="2017395" indent="0">
              <a:buNone/>
              <a:defRPr sz="8825" b="1"/>
            </a:lvl2pPr>
            <a:lvl3pPr marL="4035425" indent="0">
              <a:buNone/>
              <a:defRPr sz="7945" b="1"/>
            </a:lvl3pPr>
            <a:lvl4pPr marL="6052820" indent="0">
              <a:buNone/>
              <a:defRPr sz="7060" b="1"/>
            </a:lvl4pPr>
            <a:lvl5pPr marL="8070850" indent="0">
              <a:buNone/>
              <a:defRPr sz="7060" b="1"/>
            </a:lvl5pPr>
            <a:lvl6pPr marL="10088245" indent="0">
              <a:buNone/>
              <a:defRPr sz="7060" b="1"/>
            </a:lvl6pPr>
            <a:lvl7pPr marL="12106275" indent="0">
              <a:buNone/>
              <a:defRPr sz="7060" b="1"/>
            </a:lvl7pPr>
            <a:lvl8pPr marL="14123670" indent="0">
              <a:buNone/>
              <a:defRPr sz="7060" b="1"/>
            </a:lvl8pPr>
            <a:lvl9pPr marL="16141700" indent="0">
              <a:buNone/>
              <a:defRPr sz="7060" b="1"/>
            </a:lvl9pPr>
          </a:lstStyle>
          <a:p>
            <a:pPr lvl="0"/>
            <a:r>
              <a:rPr lang="zh-CN" altLang="en-US" dirty="0">
                <a:sym typeface="+mn-ea"/>
              </a:rPr>
              <a:t>Click to edit Master text styles</a:t>
            </a:r>
            <a:endParaRPr lang="zh-CN" altLang="en-US" dirty="0">
              <a:sym typeface="+mn-ea"/>
            </a:endParaRPr>
          </a:p>
        </p:txBody>
      </p:sp>
      <p:sp>
        <p:nvSpPr>
          <p:cNvPr id="4" name="内容占位符 3"/>
          <p:cNvSpPr>
            <a:spLocks noGrp="1"/>
          </p:cNvSpPr>
          <p:nvPr>
            <p:ph sz="half" idx="2"/>
          </p:nvPr>
        </p:nvSpPr>
        <p:spPr>
          <a:xfrm>
            <a:off x="2947644" y="11543184"/>
            <a:ext cx="18103761" cy="15772985"/>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5" name="文本占位符 4"/>
          <p:cNvSpPr>
            <a:spLocks noGrp="1"/>
          </p:cNvSpPr>
          <p:nvPr>
            <p:ph type="body" sz="quarter" idx="3"/>
          </p:nvPr>
        </p:nvSpPr>
        <p:spPr>
          <a:xfrm>
            <a:off x="21664337" y="7700847"/>
            <a:ext cx="18192918" cy="3636081"/>
          </a:xfrm>
        </p:spPr>
        <p:txBody>
          <a:bodyPr anchor="b"/>
          <a:lstStyle>
            <a:lvl1pPr marL="0" indent="0">
              <a:buNone/>
              <a:defRPr sz="10590" b="1"/>
            </a:lvl1pPr>
            <a:lvl2pPr marL="2017395" indent="0">
              <a:buNone/>
              <a:defRPr sz="8825" b="1"/>
            </a:lvl2pPr>
            <a:lvl3pPr marL="4035425" indent="0">
              <a:buNone/>
              <a:defRPr sz="7945" b="1"/>
            </a:lvl3pPr>
            <a:lvl4pPr marL="6052820" indent="0">
              <a:buNone/>
              <a:defRPr sz="7060" b="1"/>
            </a:lvl4pPr>
            <a:lvl5pPr marL="8070850" indent="0">
              <a:buNone/>
              <a:defRPr sz="7060" b="1"/>
            </a:lvl5pPr>
            <a:lvl6pPr marL="10088245" indent="0">
              <a:buNone/>
              <a:defRPr sz="7060" b="1"/>
            </a:lvl6pPr>
            <a:lvl7pPr marL="12106275" indent="0">
              <a:buNone/>
              <a:defRPr sz="7060" b="1"/>
            </a:lvl7pPr>
            <a:lvl8pPr marL="14123670" indent="0">
              <a:buNone/>
              <a:defRPr sz="7060" b="1"/>
            </a:lvl8pPr>
            <a:lvl9pPr marL="16141700" indent="0">
              <a:buNone/>
              <a:defRPr sz="7060" b="1"/>
            </a:lvl9pPr>
          </a:lstStyle>
          <a:p>
            <a:pPr lvl="0"/>
            <a:r>
              <a:rPr lang="zh-CN" altLang="en-US" dirty="0">
                <a:sym typeface="+mn-ea"/>
              </a:rPr>
              <a:t>Click to edit Master text styles</a:t>
            </a:r>
            <a:endParaRPr lang="zh-CN" altLang="en-US" dirty="0">
              <a:sym typeface="+mn-ea"/>
            </a:endParaRPr>
          </a:p>
        </p:txBody>
      </p:sp>
      <p:sp>
        <p:nvSpPr>
          <p:cNvPr id="6" name="内容占位符 5"/>
          <p:cNvSpPr>
            <a:spLocks noGrp="1"/>
          </p:cNvSpPr>
          <p:nvPr>
            <p:ph sz="quarter" idx="4"/>
          </p:nvPr>
        </p:nvSpPr>
        <p:spPr>
          <a:xfrm>
            <a:off x="21664337" y="11543184"/>
            <a:ext cx="18192918" cy="15772985"/>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标题 1"/>
          <p:cNvSpPr>
            <a:spLocks noGrp="1"/>
          </p:cNvSpPr>
          <p:nvPr>
            <p:ph type="title"/>
          </p:nvPr>
        </p:nvSpPr>
        <p:spPr>
          <a:xfrm>
            <a:off x="2942070" y="12207854"/>
            <a:ext cx="36909611" cy="5849963"/>
          </a:xfrm>
        </p:spPr>
        <p:txBody>
          <a:bodyPr>
            <a:normAutofit/>
          </a:bodyPr>
          <a:lstStyle>
            <a:lvl1pPr algn="ctr">
              <a:defRPr sz="21185" b="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标题 1"/>
          <p:cNvSpPr>
            <a:spLocks noGrp="1"/>
          </p:cNvSpPr>
          <p:nvPr>
            <p:ph type="title"/>
          </p:nvPr>
        </p:nvSpPr>
        <p:spPr>
          <a:xfrm>
            <a:off x="2270073" y="560475"/>
            <a:ext cx="14619794" cy="7061989"/>
          </a:xfrm>
        </p:spPr>
        <p:txBody>
          <a:bodyPr anchor="ctr" anchorCtr="0">
            <a:normAutofit/>
          </a:bodyPr>
          <a:lstStyle>
            <a:lvl1pPr>
              <a:defRPr sz="10590" b="1">
                <a:effectLst>
                  <a:outerShdw blurRad="38100" dist="38100" dir="2700000" algn="tl">
                    <a:srgbClr val="000000">
                      <a:alpha val="43137"/>
                    </a:srgbClr>
                  </a:outerShdw>
                </a:effectLst>
              </a:defRPr>
            </a:lvl1pPr>
          </a:lstStyle>
          <a:p>
            <a:r>
              <a:rPr lang="zh-CN" altLang="en-US" dirty="0">
                <a:sym typeface="+mn-ea"/>
              </a:rPr>
              <a:t>Click to edit Master title style</a:t>
            </a:r>
            <a:endParaRPr lang="zh-CN" altLang="en-US" dirty="0">
              <a:sym typeface="+mn-ea"/>
            </a:endParaRPr>
          </a:p>
        </p:txBody>
      </p:sp>
      <p:sp>
        <p:nvSpPr>
          <p:cNvPr id="3" name="图片占位符 2"/>
          <p:cNvSpPr>
            <a:spLocks noGrp="1" noChangeAspect="1"/>
          </p:cNvSpPr>
          <p:nvPr>
            <p:ph type="pic" idx="1"/>
          </p:nvPr>
        </p:nvSpPr>
        <p:spPr>
          <a:xfrm>
            <a:off x="18195768" y="3382067"/>
            <a:ext cx="20418906" cy="22482766"/>
          </a:xfrm>
        </p:spPr>
        <p:txBody>
          <a:bodyPr/>
          <a:lstStyle>
            <a:lvl1pPr marL="0" indent="0">
              <a:buNone/>
              <a:defRPr sz="14120"/>
            </a:lvl1pPr>
            <a:lvl2pPr marL="2017395" indent="0">
              <a:buNone/>
              <a:defRPr sz="12355"/>
            </a:lvl2pPr>
            <a:lvl3pPr marL="4035425" indent="0">
              <a:buNone/>
              <a:defRPr sz="10590"/>
            </a:lvl3pPr>
            <a:lvl4pPr marL="6052820" indent="0">
              <a:buNone/>
              <a:defRPr sz="8825"/>
            </a:lvl4pPr>
            <a:lvl5pPr marL="8070850" indent="0">
              <a:buNone/>
              <a:defRPr sz="8825"/>
            </a:lvl5pPr>
            <a:lvl6pPr marL="10088245" indent="0">
              <a:buNone/>
              <a:defRPr sz="8825"/>
            </a:lvl6pPr>
            <a:lvl7pPr marL="12106275" indent="0">
              <a:buNone/>
              <a:defRPr sz="8825"/>
            </a:lvl7pPr>
            <a:lvl8pPr marL="14123670" indent="0">
              <a:buNone/>
              <a:defRPr sz="8825"/>
            </a:lvl8pPr>
            <a:lvl9pPr marL="16141700" indent="0">
              <a:buNone/>
              <a:defRPr sz="8825"/>
            </a:lvl9pPr>
          </a:lstStyle>
          <a:p>
            <a:endParaRPr lang="zh-CN" altLang="en-US" dirty="0"/>
          </a:p>
        </p:txBody>
      </p:sp>
      <p:sp>
        <p:nvSpPr>
          <p:cNvPr id="4" name="文本占位符 3"/>
          <p:cNvSpPr>
            <a:spLocks noGrp="1"/>
          </p:cNvSpPr>
          <p:nvPr>
            <p:ph type="body" sz="half" idx="2"/>
          </p:nvPr>
        </p:nvSpPr>
        <p:spPr>
          <a:xfrm>
            <a:off x="2287904" y="9079700"/>
            <a:ext cx="14619794" cy="16821268"/>
          </a:xfrm>
        </p:spPr>
        <p:txBody>
          <a:bodyPr>
            <a:normAutofit/>
          </a:bodyPr>
          <a:lstStyle>
            <a:lvl1pPr marL="0" indent="0">
              <a:lnSpc>
                <a:spcPct val="150000"/>
              </a:lnSpc>
              <a:buNone/>
              <a:defRPr sz="7060"/>
            </a:lvl1pPr>
            <a:lvl2pPr marL="2017395" indent="0">
              <a:buNone/>
              <a:defRPr sz="6180"/>
            </a:lvl2pPr>
            <a:lvl3pPr marL="4035425" indent="0">
              <a:buNone/>
              <a:defRPr sz="5295"/>
            </a:lvl3pPr>
            <a:lvl4pPr marL="6052820" indent="0">
              <a:buNone/>
              <a:defRPr sz="4415"/>
            </a:lvl4pPr>
            <a:lvl5pPr marL="8070850" indent="0">
              <a:buNone/>
              <a:defRPr sz="4415"/>
            </a:lvl5pPr>
            <a:lvl6pPr marL="10088245" indent="0">
              <a:buNone/>
              <a:defRPr sz="4415"/>
            </a:lvl6pPr>
            <a:lvl7pPr marL="12106275" indent="0">
              <a:buNone/>
              <a:defRPr sz="4415"/>
            </a:lvl7pPr>
            <a:lvl8pPr marL="14123670" indent="0">
              <a:buNone/>
              <a:defRPr sz="4415"/>
            </a:lvl8pPr>
            <a:lvl9pPr marL="16141700" indent="0">
              <a:buNone/>
              <a:defRPr sz="4415"/>
            </a:lvl9pPr>
          </a:lstStyle>
          <a:p>
            <a:pPr lvl="0"/>
            <a:r>
              <a:rPr lang="zh-CN" altLang="en-US" dirty="0"/>
              <a:t>Click to edit Master text styles</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cxnSp>
        <p:nvCxnSpPr>
          <p:cNvPr id="8" name="直接连接符 7" hidden="1"/>
          <p:cNvCxnSpPr/>
          <p:nvPr userDrawn="1"/>
        </p:nvCxnSpPr>
        <p:spPr>
          <a:xfrm>
            <a:off x="2607744" y="1916826"/>
            <a:ext cx="0" cy="614000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34483803" y="1611367"/>
            <a:ext cx="5367878" cy="25648754"/>
          </a:xfrm>
        </p:spPr>
        <p:txBody>
          <a:bodyPr vert="eaVert">
            <a:normAutofit/>
          </a:bodyPr>
          <a:lstStyle>
            <a:lvl1pPr>
              <a:defRPr sz="15885"/>
            </a:lvl1pPr>
          </a:lstStyle>
          <a:p>
            <a:r>
              <a:rPr lang="zh-CN" altLang="en-US"/>
              <a:t>Click to edit Master title style</a:t>
            </a:r>
            <a:endParaRPr lang="zh-CN" altLang="en-US"/>
          </a:p>
        </p:txBody>
      </p:sp>
      <p:sp>
        <p:nvSpPr>
          <p:cNvPr id="3" name="竖排文字占位符 2"/>
          <p:cNvSpPr>
            <a:spLocks noGrp="1"/>
          </p:cNvSpPr>
          <p:nvPr>
            <p:ph type="body" orient="vert" idx="1"/>
          </p:nvPr>
        </p:nvSpPr>
        <p:spPr>
          <a:xfrm>
            <a:off x="2942070" y="1611367"/>
            <a:ext cx="31168530" cy="25648754"/>
          </a:xfrm>
        </p:spPr>
        <p:txBody>
          <a:bodyPr vert="eaVert"/>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942070" y="1611367"/>
            <a:ext cx="36909611" cy="5849963"/>
          </a:xfrm>
          <a:prstGeom prst="rect">
            <a:avLst/>
          </a:prstGeom>
        </p:spPr>
        <p:txBody>
          <a:bodyPr vert="horz" lIns="91440" tIns="45720" rIns="91440" bIns="45720" rtlCol="0" anchor="ctr">
            <a:normAutofit/>
          </a:bodyPr>
          <a:lstStyle/>
          <a:p>
            <a:r>
              <a:rPr lang="zh-CN" altLang="en-US" dirty="0"/>
              <a:t>Click to edit Master title style</a:t>
            </a:r>
            <a:endParaRPr lang="zh-CN" altLang="en-US" dirty="0"/>
          </a:p>
        </p:txBody>
      </p:sp>
      <p:sp>
        <p:nvSpPr>
          <p:cNvPr id="3" name="文本占位符 2"/>
          <p:cNvSpPr>
            <a:spLocks noGrp="1"/>
          </p:cNvSpPr>
          <p:nvPr>
            <p:ph type="body" idx="1"/>
          </p:nvPr>
        </p:nvSpPr>
        <p:spPr>
          <a:xfrm>
            <a:off x="2942070" y="8056833"/>
            <a:ext cx="36909611" cy="19203288"/>
          </a:xfrm>
          <a:prstGeom prst="rect">
            <a:avLst/>
          </a:prstGeom>
        </p:spPr>
        <p:txBody>
          <a:bodyPr vert="horz" lIns="91440" tIns="45720" rIns="91440" bIns="45720" rtlCol="0">
            <a:normAutofit/>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2"/>
          </p:nvPr>
        </p:nvSpPr>
        <p:spPr>
          <a:xfrm>
            <a:off x="2942070" y="28051790"/>
            <a:ext cx="9628594" cy="1611367"/>
          </a:xfrm>
          <a:prstGeom prst="rect">
            <a:avLst/>
          </a:prstGeom>
        </p:spPr>
        <p:txBody>
          <a:bodyPr vert="horz" lIns="91440" tIns="45720" rIns="91440" bIns="45720" rtlCol="0" anchor="ctr">
            <a:normAutofit/>
          </a:bodyPr>
          <a:lstStyle>
            <a:lvl1pPr algn="l">
              <a:defRPr sz="5295">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14175430" y="28051790"/>
            <a:ext cx="14442891" cy="1611367"/>
          </a:xfrm>
          <a:prstGeom prst="rect">
            <a:avLst/>
          </a:prstGeom>
        </p:spPr>
        <p:txBody>
          <a:bodyPr vert="horz" lIns="91440" tIns="45720" rIns="91440" bIns="45720" rtlCol="0" anchor="ctr">
            <a:normAutofit/>
          </a:bodyPr>
          <a:lstStyle>
            <a:lvl1pPr algn="ctr">
              <a:defRPr sz="5295">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30223087" y="28051790"/>
            <a:ext cx="9628594" cy="1611367"/>
          </a:xfrm>
          <a:prstGeom prst="rect">
            <a:avLst/>
          </a:prstGeom>
        </p:spPr>
        <p:txBody>
          <a:bodyPr vert="horz" lIns="91440" tIns="45720" rIns="91440" bIns="45720" rtlCol="0" anchor="ctr">
            <a:normAutofit/>
          </a:bodyPr>
          <a:lstStyle>
            <a:lvl1pPr algn="r">
              <a:defRPr sz="5295">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4035425" rtl="0" eaLnBrk="1" latinLnBrk="0" hangingPunct="1">
        <a:lnSpc>
          <a:spcPct val="90000"/>
        </a:lnSpc>
        <a:spcBef>
          <a:spcPct val="0"/>
        </a:spcBef>
        <a:buNone/>
        <a:defRPr sz="17650" kern="1200">
          <a:solidFill>
            <a:schemeClr val="tx1"/>
          </a:solidFill>
          <a:latin typeface="+mj-lt"/>
          <a:ea typeface="+mj-ea"/>
          <a:cs typeface="+mj-cs"/>
        </a:defRPr>
      </a:lvl1pPr>
    </p:titleStyle>
    <p:bodyStyle>
      <a:lvl1pPr marL="1009015" indent="-1009015" algn="l" defTabSz="4035425" rtl="0" eaLnBrk="1" latinLnBrk="0" hangingPunct="1">
        <a:lnSpc>
          <a:spcPct val="90000"/>
        </a:lnSpc>
        <a:spcBef>
          <a:spcPts val="4420"/>
        </a:spcBef>
        <a:buFont typeface="Arial" panose="02080604020202020204" pitchFamily="34" charset="0"/>
        <a:buChar char="•"/>
        <a:defRPr sz="10590" kern="1200">
          <a:solidFill>
            <a:schemeClr val="tx1"/>
          </a:solidFill>
          <a:latin typeface="+mn-lt"/>
          <a:ea typeface="+mn-ea"/>
          <a:cs typeface="+mn-cs"/>
        </a:defRPr>
      </a:lvl1pPr>
      <a:lvl2pPr marL="3026410" indent="-1009015" algn="l" defTabSz="4035425" rtl="0" eaLnBrk="1" latinLnBrk="0" hangingPunct="1">
        <a:lnSpc>
          <a:spcPct val="90000"/>
        </a:lnSpc>
        <a:spcBef>
          <a:spcPts val="2215"/>
        </a:spcBef>
        <a:buFont typeface="Arial" panose="02080604020202020204" pitchFamily="34" charset="0"/>
        <a:buChar char="•"/>
        <a:defRPr sz="8825" kern="1200">
          <a:solidFill>
            <a:schemeClr val="tx1"/>
          </a:solidFill>
          <a:latin typeface="+mn-lt"/>
          <a:ea typeface="+mn-ea"/>
          <a:cs typeface="+mn-cs"/>
        </a:defRPr>
      </a:lvl2pPr>
      <a:lvl3pPr marL="5044440" indent="-1009015" algn="l" defTabSz="4035425" rtl="0" eaLnBrk="1" latinLnBrk="0" hangingPunct="1">
        <a:lnSpc>
          <a:spcPct val="90000"/>
        </a:lnSpc>
        <a:spcBef>
          <a:spcPts val="2215"/>
        </a:spcBef>
        <a:buFont typeface="Arial" panose="02080604020202020204" pitchFamily="34" charset="0"/>
        <a:buChar char="•"/>
        <a:defRPr sz="7945" kern="1200">
          <a:solidFill>
            <a:schemeClr val="tx1"/>
          </a:solidFill>
          <a:latin typeface="+mn-lt"/>
          <a:ea typeface="+mn-ea"/>
          <a:cs typeface="+mn-cs"/>
        </a:defRPr>
      </a:lvl3pPr>
      <a:lvl4pPr marL="7061835" indent="-1009015" algn="l" defTabSz="4035425" rtl="0" eaLnBrk="1" latinLnBrk="0" hangingPunct="1">
        <a:lnSpc>
          <a:spcPct val="90000"/>
        </a:lnSpc>
        <a:spcBef>
          <a:spcPts val="2215"/>
        </a:spcBef>
        <a:buFont typeface="Arial" panose="02080604020202020204" pitchFamily="34" charset="0"/>
        <a:buChar char="•"/>
        <a:defRPr sz="7945" kern="1200">
          <a:solidFill>
            <a:schemeClr val="tx1"/>
          </a:solidFill>
          <a:latin typeface="+mn-lt"/>
          <a:ea typeface="+mn-ea"/>
          <a:cs typeface="+mn-cs"/>
        </a:defRPr>
      </a:lvl4pPr>
      <a:lvl5pPr marL="9079865" indent="-1009015" algn="l" defTabSz="4035425" rtl="0" eaLnBrk="1" latinLnBrk="0" hangingPunct="1">
        <a:lnSpc>
          <a:spcPct val="90000"/>
        </a:lnSpc>
        <a:spcBef>
          <a:spcPts val="2215"/>
        </a:spcBef>
        <a:buFont typeface="Arial" panose="02080604020202020204" pitchFamily="34" charset="0"/>
        <a:buChar char="•"/>
        <a:defRPr sz="7945" kern="1200">
          <a:solidFill>
            <a:schemeClr val="tx1"/>
          </a:solidFill>
          <a:latin typeface="+mn-lt"/>
          <a:ea typeface="+mn-ea"/>
          <a:cs typeface="+mn-cs"/>
        </a:defRPr>
      </a:lvl5pPr>
      <a:lvl6pPr marL="11097260" indent="-1009015" algn="l" defTabSz="4035425" rtl="0" eaLnBrk="1" latinLnBrk="0" hangingPunct="1">
        <a:lnSpc>
          <a:spcPct val="90000"/>
        </a:lnSpc>
        <a:spcBef>
          <a:spcPts val="2215"/>
        </a:spcBef>
        <a:buFont typeface="Arial" panose="02080604020202020204" pitchFamily="34" charset="0"/>
        <a:buChar char="•"/>
        <a:defRPr sz="7945" kern="1200">
          <a:solidFill>
            <a:schemeClr val="tx1"/>
          </a:solidFill>
          <a:latin typeface="+mn-lt"/>
          <a:ea typeface="+mn-ea"/>
          <a:cs typeface="+mn-cs"/>
        </a:defRPr>
      </a:lvl6pPr>
      <a:lvl7pPr marL="13114655" indent="-1009015" algn="l" defTabSz="4035425" rtl="0" eaLnBrk="1" latinLnBrk="0" hangingPunct="1">
        <a:lnSpc>
          <a:spcPct val="90000"/>
        </a:lnSpc>
        <a:spcBef>
          <a:spcPts val="2215"/>
        </a:spcBef>
        <a:buFont typeface="Arial" panose="02080604020202020204" pitchFamily="34" charset="0"/>
        <a:buChar char="•"/>
        <a:defRPr sz="7945" kern="1200">
          <a:solidFill>
            <a:schemeClr val="tx1"/>
          </a:solidFill>
          <a:latin typeface="+mn-lt"/>
          <a:ea typeface="+mn-ea"/>
          <a:cs typeface="+mn-cs"/>
        </a:defRPr>
      </a:lvl7pPr>
      <a:lvl8pPr marL="15132685" indent="-1009015" algn="l" defTabSz="4035425" rtl="0" eaLnBrk="1" latinLnBrk="0" hangingPunct="1">
        <a:lnSpc>
          <a:spcPct val="90000"/>
        </a:lnSpc>
        <a:spcBef>
          <a:spcPts val="2215"/>
        </a:spcBef>
        <a:buFont typeface="Arial" panose="02080604020202020204" pitchFamily="34" charset="0"/>
        <a:buChar char="•"/>
        <a:defRPr sz="7945" kern="1200">
          <a:solidFill>
            <a:schemeClr val="tx1"/>
          </a:solidFill>
          <a:latin typeface="+mn-lt"/>
          <a:ea typeface="+mn-ea"/>
          <a:cs typeface="+mn-cs"/>
        </a:defRPr>
      </a:lvl8pPr>
      <a:lvl9pPr marL="17150080" indent="-1009015" algn="l" defTabSz="4035425" rtl="0" eaLnBrk="1" latinLnBrk="0" hangingPunct="1">
        <a:lnSpc>
          <a:spcPct val="90000"/>
        </a:lnSpc>
        <a:spcBef>
          <a:spcPts val="2215"/>
        </a:spcBef>
        <a:buFont typeface="Arial" panose="02080604020202020204" pitchFamily="34" charset="0"/>
        <a:buChar char="•"/>
        <a:defRPr sz="7945" kern="1200">
          <a:solidFill>
            <a:schemeClr val="tx1"/>
          </a:solidFill>
          <a:latin typeface="+mn-lt"/>
          <a:ea typeface="+mn-ea"/>
          <a:cs typeface="+mn-cs"/>
        </a:defRPr>
      </a:lvl9pPr>
    </p:bodyStyle>
    <p:otherStyle>
      <a:defPPr>
        <a:defRPr lang="zh-CN"/>
      </a:defPPr>
      <a:lvl1pPr marL="0" algn="l" defTabSz="4035425" rtl="0" eaLnBrk="1" latinLnBrk="0" hangingPunct="1">
        <a:defRPr sz="7945" kern="1200">
          <a:solidFill>
            <a:schemeClr val="tx1"/>
          </a:solidFill>
          <a:latin typeface="+mn-lt"/>
          <a:ea typeface="+mn-ea"/>
          <a:cs typeface="+mn-cs"/>
        </a:defRPr>
      </a:lvl1pPr>
      <a:lvl2pPr marL="2017395" algn="l" defTabSz="4035425" rtl="0" eaLnBrk="1" latinLnBrk="0" hangingPunct="1">
        <a:defRPr sz="7945" kern="1200">
          <a:solidFill>
            <a:schemeClr val="tx1"/>
          </a:solidFill>
          <a:latin typeface="+mn-lt"/>
          <a:ea typeface="+mn-ea"/>
          <a:cs typeface="+mn-cs"/>
        </a:defRPr>
      </a:lvl2pPr>
      <a:lvl3pPr marL="4035425" algn="l" defTabSz="4035425" rtl="0" eaLnBrk="1" latinLnBrk="0" hangingPunct="1">
        <a:defRPr sz="7945" kern="1200">
          <a:solidFill>
            <a:schemeClr val="tx1"/>
          </a:solidFill>
          <a:latin typeface="+mn-lt"/>
          <a:ea typeface="+mn-ea"/>
          <a:cs typeface="+mn-cs"/>
        </a:defRPr>
      </a:lvl3pPr>
      <a:lvl4pPr marL="6052820" algn="l" defTabSz="4035425" rtl="0" eaLnBrk="1" latinLnBrk="0" hangingPunct="1">
        <a:defRPr sz="7945" kern="1200">
          <a:solidFill>
            <a:schemeClr val="tx1"/>
          </a:solidFill>
          <a:latin typeface="+mn-lt"/>
          <a:ea typeface="+mn-ea"/>
          <a:cs typeface="+mn-cs"/>
        </a:defRPr>
      </a:lvl4pPr>
      <a:lvl5pPr marL="8070850" algn="l" defTabSz="4035425" rtl="0" eaLnBrk="1" latinLnBrk="0" hangingPunct="1">
        <a:defRPr sz="7945" kern="1200">
          <a:solidFill>
            <a:schemeClr val="tx1"/>
          </a:solidFill>
          <a:latin typeface="+mn-lt"/>
          <a:ea typeface="+mn-ea"/>
          <a:cs typeface="+mn-cs"/>
        </a:defRPr>
      </a:lvl5pPr>
      <a:lvl6pPr marL="10088245" algn="l" defTabSz="4035425" rtl="0" eaLnBrk="1" latinLnBrk="0" hangingPunct="1">
        <a:defRPr sz="7945" kern="1200">
          <a:solidFill>
            <a:schemeClr val="tx1"/>
          </a:solidFill>
          <a:latin typeface="+mn-lt"/>
          <a:ea typeface="+mn-ea"/>
          <a:cs typeface="+mn-cs"/>
        </a:defRPr>
      </a:lvl6pPr>
      <a:lvl7pPr marL="12106275" algn="l" defTabSz="4035425" rtl="0" eaLnBrk="1" latinLnBrk="0" hangingPunct="1">
        <a:defRPr sz="7945" kern="1200">
          <a:solidFill>
            <a:schemeClr val="tx1"/>
          </a:solidFill>
          <a:latin typeface="+mn-lt"/>
          <a:ea typeface="+mn-ea"/>
          <a:cs typeface="+mn-cs"/>
        </a:defRPr>
      </a:lvl7pPr>
      <a:lvl8pPr marL="14123670" algn="l" defTabSz="4035425" rtl="0" eaLnBrk="1" latinLnBrk="0" hangingPunct="1">
        <a:defRPr sz="7945" kern="1200">
          <a:solidFill>
            <a:schemeClr val="tx1"/>
          </a:solidFill>
          <a:latin typeface="+mn-lt"/>
          <a:ea typeface="+mn-ea"/>
          <a:cs typeface="+mn-cs"/>
        </a:defRPr>
      </a:lvl8pPr>
      <a:lvl9pPr marL="16141700" algn="l" defTabSz="4035425" rtl="0" eaLnBrk="1" latinLnBrk="0" hangingPunct="1">
        <a:defRPr sz="794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image" Target="../media/image8.png"/><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0" Type="http://schemas.openxmlformats.org/officeDocument/2006/relationships/notesSlide" Target="../notesSlides/notesSlide1.xml"/><Relationship Id="rId2" Type="http://schemas.openxmlformats.org/officeDocument/2006/relationships/image" Target="../media/image2.png"/><Relationship Id="rId19" Type="http://schemas.openxmlformats.org/officeDocument/2006/relationships/slideLayout" Target="../slideLayouts/slideLayout1.xml"/><Relationship Id="rId18" Type="http://schemas.openxmlformats.org/officeDocument/2006/relationships/image" Target="../media/image18.png"/><Relationship Id="rId17" Type="http://schemas.openxmlformats.org/officeDocument/2006/relationships/image" Target="../media/image17.png"/><Relationship Id="rId16" Type="http://schemas.openxmlformats.org/officeDocument/2006/relationships/image" Target="../media/image16.png"/><Relationship Id="rId15" Type="http://schemas.openxmlformats.org/officeDocument/2006/relationships/image" Target="../media/image15.png"/><Relationship Id="rId14" Type="http://schemas.openxmlformats.org/officeDocument/2006/relationships/image" Target="../media/image14.png"/><Relationship Id="rId13" Type="http://schemas.openxmlformats.org/officeDocument/2006/relationships/image" Target="../media/image13.png"/><Relationship Id="rId12" Type="http://schemas.openxmlformats.org/officeDocument/2006/relationships/image" Target="../media/image12.png"/><Relationship Id="rId11" Type="http://schemas.openxmlformats.org/officeDocument/2006/relationships/image" Target="../media/image11.png"/><Relationship Id="rId10" Type="http://schemas.openxmlformats.org/officeDocument/2006/relationships/image" Target="../media/image10.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9" name="Picture 68"/>
          <p:cNvPicPr>
            <a:picLocks noChangeAspect="1"/>
          </p:cNvPicPr>
          <p:nvPr/>
        </p:nvPicPr>
        <p:blipFill>
          <a:blip r:embed="rId1"/>
          <a:stretch>
            <a:fillRect/>
          </a:stretch>
        </p:blipFill>
        <p:spPr>
          <a:xfrm>
            <a:off x="32171640" y="18948400"/>
            <a:ext cx="9267190" cy="4743450"/>
          </a:xfrm>
          <a:prstGeom prst="rect">
            <a:avLst/>
          </a:prstGeom>
        </p:spPr>
      </p:pic>
      <p:pic>
        <p:nvPicPr>
          <p:cNvPr id="25" name="Picture 24"/>
          <p:cNvPicPr>
            <a:picLocks noChangeAspect="1"/>
          </p:cNvPicPr>
          <p:nvPr/>
        </p:nvPicPr>
        <p:blipFill>
          <a:blip r:embed="rId2"/>
          <a:stretch>
            <a:fillRect/>
          </a:stretch>
        </p:blipFill>
        <p:spPr>
          <a:xfrm>
            <a:off x="31877000" y="12359005"/>
            <a:ext cx="7000875" cy="3838575"/>
          </a:xfrm>
          <a:prstGeom prst="rect">
            <a:avLst/>
          </a:prstGeom>
        </p:spPr>
      </p:pic>
      <p:pic>
        <p:nvPicPr>
          <p:cNvPr id="7" name="Picture 6"/>
          <p:cNvPicPr>
            <a:picLocks noChangeAspect="1"/>
          </p:cNvPicPr>
          <p:nvPr/>
        </p:nvPicPr>
        <p:blipFill>
          <a:blip r:embed="rId3"/>
          <a:stretch>
            <a:fillRect/>
          </a:stretch>
        </p:blipFill>
        <p:spPr>
          <a:xfrm>
            <a:off x="22494875" y="12555855"/>
            <a:ext cx="7000875" cy="3838575"/>
          </a:xfrm>
          <a:prstGeom prst="rect">
            <a:avLst/>
          </a:prstGeom>
        </p:spPr>
      </p:pic>
      <p:pic>
        <p:nvPicPr>
          <p:cNvPr id="34" name="Picture 33"/>
          <p:cNvPicPr>
            <a:picLocks noChangeAspect="1"/>
          </p:cNvPicPr>
          <p:nvPr/>
        </p:nvPicPr>
        <p:blipFill>
          <a:blip r:embed="rId4"/>
          <a:stretch>
            <a:fillRect/>
          </a:stretch>
        </p:blipFill>
        <p:spPr>
          <a:xfrm>
            <a:off x="435610" y="12314555"/>
            <a:ext cx="9495155" cy="6530340"/>
          </a:xfrm>
          <a:prstGeom prst="rect">
            <a:avLst/>
          </a:prstGeom>
        </p:spPr>
      </p:pic>
      <p:pic>
        <p:nvPicPr>
          <p:cNvPr id="16" name="Picture 15" descr="Screenshot from 2022-08-12 15-18-27"/>
          <p:cNvPicPr>
            <a:picLocks noChangeAspect="1"/>
          </p:cNvPicPr>
          <p:nvPr/>
        </p:nvPicPr>
        <p:blipFill>
          <a:blip r:embed="rId5"/>
          <a:stretch>
            <a:fillRect/>
          </a:stretch>
        </p:blipFill>
        <p:spPr>
          <a:xfrm>
            <a:off x="38576591" y="3080394"/>
            <a:ext cx="2904528" cy="1078244"/>
          </a:xfrm>
          <a:prstGeom prst="rect">
            <a:avLst/>
          </a:prstGeom>
        </p:spPr>
      </p:pic>
      <p:sp>
        <p:nvSpPr>
          <p:cNvPr id="2" name="Text Box 1"/>
          <p:cNvSpPr txBox="1"/>
          <p:nvPr/>
        </p:nvSpPr>
        <p:spPr>
          <a:xfrm>
            <a:off x="10088245" y="222250"/>
            <a:ext cx="22616160" cy="5077460"/>
          </a:xfrm>
          <a:prstGeom prst="rect">
            <a:avLst/>
          </a:prstGeom>
          <a:noFill/>
        </p:spPr>
        <p:txBody>
          <a:bodyPr wrap="square" rtlCol="0" anchor="t">
            <a:spAutoFit/>
          </a:bodyPr>
          <a:p>
            <a:pPr algn="ctr"/>
            <a:r>
              <a:rPr lang="en-US" sz="7200">
                <a:solidFill>
                  <a:schemeClr val="tx2">
                    <a:lumMod val="75000"/>
                  </a:schemeClr>
                </a:solidFill>
                <a:latin typeface="Abyssinica SIL" panose="02000000000000000000" charset="0"/>
                <a:cs typeface="Abyssinica SIL" panose="02000000000000000000" charset="0"/>
              </a:rPr>
              <a:t>Tracking water movement through a small agricultural catchment using StorAge Selection functions and hydrologic modeling</a:t>
            </a:r>
            <a:endParaRPr lang="en-US" sz="7200">
              <a:solidFill>
                <a:schemeClr val="tx2">
                  <a:lumMod val="75000"/>
                </a:schemeClr>
              </a:solidFill>
              <a:latin typeface="Abyssinica SIL" panose="02000000000000000000" charset="0"/>
              <a:cs typeface="Abyssinica SIL" panose="02000000000000000000" charset="0"/>
            </a:endParaRPr>
          </a:p>
          <a:p>
            <a:pPr algn="ctr"/>
            <a:r>
              <a:rPr lang="en-US" sz="4000">
                <a:solidFill>
                  <a:schemeClr val="tx2">
                    <a:lumMod val="75000"/>
                  </a:schemeClr>
                </a:solidFill>
              </a:rPr>
              <a:t>Hatice Turk</a:t>
            </a:r>
            <a:r>
              <a:rPr lang="en-US" sz="4000" baseline="30000">
                <a:solidFill>
                  <a:schemeClr val="tx2">
                    <a:lumMod val="75000"/>
                  </a:schemeClr>
                </a:solidFill>
              </a:rPr>
              <a:t>1</a:t>
            </a:r>
            <a:r>
              <a:rPr lang="en-US" sz="4000">
                <a:solidFill>
                  <a:schemeClr val="tx2">
                    <a:lumMod val="75000"/>
                  </a:schemeClr>
                </a:solidFill>
              </a:rPr>
              <a:t>, Markus Hrachowitz</a:t>
            </a:r>
            <a:r>
              <a:rPr lang="en-US" sz="4000" baseline="30000">
                <a:solidFill>
                  <a:schemeClr val="tx2">
                    <a:lumMod val="75000"/>
                  </a:schemeClr>
                </a:solidFill>
              </a:rPr>
              <a:t>2</a:t>
            </a:r>
            <a:r>
              <a:rPr lang="en-US" sz="4000">
                <a:solidFill>
                  <a:schemeClr val="tx2">
                    <a:lumMod val="75000"/>
                  </a:schemeClr>
                </a:solidFill>
              </a:rPr>
              <a:t>, Karsten Schulz</a:t>
            </a:r>
            <a:r>
              <a:rPr lang="en-US" sz="4000" baseline="30000">
                <a:solidFill>
                  <a:schemeClr val="tx2">
                    <a:lumMod val="75000"/>
                  </a:schemeClr>
                </a:solidFill>
              </a:rPr>
              <a:t>3</a:t>
            </a:r>
            <a:r>
              <a:rPr lang="en-US" sz="4000">
                <a:solidFill>
                  <a:schemeClr val="tx2">
                    <a:lumMod val="75000"/>
                  </a:schemeClr>
                </a:solidFill>
              </a:rPr>
              <a:t>, Peter Strauss</a:t>
            </a:r>
            <a:r>
              <a:rPr lang="en-US" sz="4000" baseline="30000">
                <a:solidFill>
                  <a:schemeClr val="tx2">
                    <a:lumMod val="75000"/>
                  </a:schemeClr>
                </a:solidFill>
              </a:rPr>
              <a:t>4</a:t>
            </a:r>
            <a:r>
              <a:rPr lang="en-US" sz="4000">
                <a:solidFill>
                  <a:schemeClr val="tx2">
                    <a:lumMod val="75000"/>
                  </a:schemeClr>
                </a:solidFill>
              </a:rPr>
              <a:t>, Günter Blöschl</a:t>
            </a:r>
            <a:r>
              <a:rPr lang="en-US" sz="4000" baseline="30000">
                <a:solidFill>
                  <a:schemeClr val="tx2">
                    <a:lumMod val="75000"/>
                  </a:schemeClr>
                </a:solidFill>
              </a:rPr>
              <a:t>5</a:t>
            </a:r>
            <a:r>
              <a:rPr lang="en-US" sz="4000">
                <a:solidFill>
                  <a:schemeClr val="tx2">
                    <a:lumMod val="75000"/>
                  </a:schemeClr>
                </a:solidFill>
              </a:rPr>
              <a:t>,  </a:t>
            </a:r>
            <a:endParaRPr lang="en-US" sz="4000" baseline="30000">
              <a:solidFill>
                <a:schemeClr val="tx2">
                  <a:lumMod val="75000"/>
                </a:schemeClr>
              </a:solidFill>
            </a:endParaRPr>
          </a:p>
          <a:p>
            <a:pPr algn="ctr"/>
            <a:r>
              <a:rPr lang="en-US" sz="4000">
                <a:solidFill>
                  <a:schemeClr val="tx2">
                    <a:lumMod val="75000"/>
                  </a:schemeClr>
                </a:solidFill>
              </a:rPr>
              <a:t>Christine Stumpp</a:t>
            </a:r>
            <a:r>
              <a:rPr lang="en-US" sz="4000" baseline="30000">
                <a:solidFill>
                  <a:schemeClr val="tx2">
                    <a:lumMod val="75000"/>
                  </a:schemeClr>
                </a:solidFill>
              </a:rPr>
              <a:t>1  </a:t>
            </a:r>
            <a:r>
              <a:rPr lang="en-US" sz="4000">
                <a:solidFill>
                  <a:schemeClr val="tx2">
                    <a:lumMod val="75000"/>
                  </a:schemeClr>
                </a:solidFill>
              </a:rPr>
              <a:t>and</a:t>
            </a:r>
            <a:r>
              <a:rPr lang="en-US" sz="4000" baseline="30000">
                <a:solidFill>
                  <a:schemeClr val="tx2">
                    <a:lumMod val="75000"/>
                  </a:schemeClr>
                </a:solidFill>
              </a:rPr>
              <a:t>  </a:t>
            </a:r>
            <a:r>
              <a:rPr lang="en-US" sz="4000">
                <a:solidFill>
                  <a:schemeClr val="tx2">
                    <a:lumMod val="75000"/>
                  </a:schemeClr>
                </a:solidFill>
              </a:rPr>
              <a:t>Michael Stockinger</a:t>
            </a:r>
            <a:r>
              <a:rPr lang="en-US" sz="4000" baseline="30000">
                <a:solidFill>
                  <a:schemeClr val="tx2">
                    <a:lumMod val="75000"/>
                  </a:schemeClr>
                </a:solidFill>
              </a:rPr>
              <a:t>1 </a:t>
            </a:r>
            <a:endParaRPr lang="en-US" sz="4000">
              <a:solidFill>
                <a:schemeClr val="tx2">
                  <a:lumMod val="75000"/>
                </a:schemeClr>
              </a:solidFill>
            </a:endParaRPr>
          </a:p>
          <a:p>
            <a:pPr algn="ctr"/>
            <a:endParaRPr lang="en-US" sz="2800">
              <a:solidFill>
                <a:schemeClr val="tx2">
                  <a:lumMod val="75000"/>
                </a:schemeClr>
              </a:solidFill>
            </a:endParaRPr>
          </a:p>
        </p:txBody>
      </p:sp>
      <p:pic>
        <p:nvPicPr>
          <p:cNvPr id="4" name="Picture 3" descr="egu23-5130-qr"/>
          <p:cNvPicPr>
            <a:picLocks noChangeAspect="1"/>
          </p:cNvPicPr>
          <p:nvPr/>
        </p:nvPicPr>
        <p:blipFill>
          <a:blip r:embed="rId6"/>
          <a:stretch>
            <a:fillRect/>
          </a:stretch>
        </p:blipFill>
        <p:spPr>
          <a:xfrm>
            <a:off x="4377690" y="511175"/>
            <a:ext cx="3084195" cy="3084195"/>
          </a:xfrm>
          <a:prstGeom prst="rect">
            <a:avLst/>
          </a:prstGeom>
        </p:spPr>
      </p:pic>
      <p:pic>
        <p:nvPicPr>
          <p:cNvPr id="31" name="Picture 30" descr="Sophy_Logo"/>
          <p:cNvPicPr>
            <a:picLocks noChangeAspect="1"/>
          </p:cNvPicPr>
          <p:nvPr/>
        </p:nvPicPr>
        <p:blipFill>
          <a:blip r:embed="rId7"/>
          <a:stretch>
            <a:fillRect/>
          </a:stretch>
        </p:blipFill>
        <p:spPr>
          <a:xfrm>
            <a:off x="38576885" y="922020"/>
            <a:ext cx="2864485" cy="1628775"/>
          </a:xfrm>
          <a:prstGeom prst="rect">
            <a:avLst/>
          </a:prstGeom>
        </p:spPr>
      </p:pic>
      <p:sp>
        <p:nvSpPr>
          <p:cNvPr id="39" name="Rectangles 38"/>
          <p:cNvSpPr/>
          <p:nvPr/>
        </p:nvSpPr>
        <p:spPr>
          <a:xfrm>
            <a:off x="4652645" y="15790545"/>
            <a:ext cx="285750" cy="173990"/>
          </a:xfrm>
          <a:prstGeom prst="rect">
            <a:avLst/>
          </a:prstGeom>
          <a:solidFill>
            <a:srgbClr val="FF8D41">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pic>
        <p:nvPicPr>
          <p:cNvPr id="43" name="Picture 42"/>
          <p:cNvPicPr>
            <a:picLocks noChangeAspect="1"/>
          </p:cNvPicPr>
          <p:nvPr/>
        </p:nvPicPr>
        <p:blipFill>
          <a:blip r:embed="rId8" cstate="print">
            <a:clrChange>
              <a:clrFrom>
                <a:srgbClr val="1D311B">
                  <a:alpha val="29412"/>
                </a:srgbClr>
              </a:clrFrom>
              <a:clrTo>
                <a:srgbClr val="1D311B">
                  <a:alpha val="29412"/>
                  <a:alpha val="0"/>
                </a:srgbClr>
              </a:clrTo>
            </a:clrChange>
            <a:biLevel thresh="50000"/>
            <a:lum bright="-18000"/>
            <a:extLst>
              <a:ext uri="{28A0092B-C50C-407E-A947-70E740481C1C}">
                <a14:useLocalDpi xmlns:a14="http://schemas.microsoft.com/office/drawing/2010/main" val="0"/>
              </a:ext>
            </a:extLst>
          </a:blip>
          <a:stretch>
            <a:fillRect/>
          </a:stretch>
        </p:blipFill>
        <p:spPr>
          <a:xfrm>
            <a:off x="5442585" y="12499350"/>
            <a:ext cx="2019300" cy="2413000"/>
          </a:xfrm>
          <a:prstGeom prst="rect">
            <a:avLst/>
          </a:prstGeom>
          <a:noFill/>
          <a:effectLst>
            <a:glow rad="63500">
              <a:schemeClr val="accent1">
                <a:lumMod val="75000"/>
                <a:alpha val="28000"/>
              </a:schemeClr>
            </a:glow>
          </a:effectLst>
        </p:spPr>
      </p:pic>
      <p:sp>
        <p:nvSpPr>
          <p:cNvPr id="46" name="Freeform 45"/>
          <p:cNvSpPr/>
          <p:nvPr/>
        </p:nvSpPr>
        <p:spPr>
          <a:xfrm>
            <a:off x="5822315" y="13286740"/>
            <a:ext cx="1581150" cy="1247775"/>
          </a:xfrm>
          <a:custGeom>
            <a:avLst/>
            <a:gdLst>
              <a:gd name="connisteX0" fmla="*/ 0 w 1567180"/>
              <a:gd name="connsiteY0" fmla="*/ 0 h 1247775"/>
              <a:gd name="connisteX1" fmla="*/ 62230 w 1567180"/>
              <a:gd name="connsiteY1" fmla="*/ 24130 h 1247775"/>
              <a:gd name="connisteX2" fmla="*/ 171450 w 1567180"/>
              <a:gd name="connsiteY2" fmla="*/ 33655 h 1247775"/>
              <a:gd name="connisteX3" fmla="*/ 271780 w 1567180"/>
              <a:gd name="connsiteY3" fmla="*/ 57150 h 1247775"/>
              <a:gd name="connisteX4" fmla="*/ 361950 w 1567180"/>
              <a:gd name="connsiteY4" fmla="*/ 90805 h 1247775"/>
              <a:gd name="connisteX5" fmla="*/ 424180 w 1567180"/>
              <a:gd name="connsiteY5" fmla="*/ 147955 h 1247775"/>
              <a:gd name="connisteX6" fmla="*/ 504825 w 1567180"/>
              <a:gd name="connsiteY6" fmla="*/ 176530 h 1247775"/>
              <a:gd name="connisteX7" fmla="*/ 542925 w 1567180"/>
              <a:gd name="connsiteY7" fmla="*/ 200025 h 1247775"/>
              <a:gd name="connisteX8" fmla="*/ 614680 w 1567180"/>
              <a:gd name="connsiteY8" fmla="*/ 238125 h 1247775"/>
              <a:gd name="connisteX9" fmla="*/ 709930 w 1567180"/>
              <a:gd name="connsiteY9" fmla="*/ 247650 h 1247775"/>
              <a:gd name="connisteX10" fmla="*/ 833755 w 1567180"/>
              <a:gd name="connsiteY10" fmla="*/ 252730 h 1247775"/>
              <a:gd name="connisteX11" fmla="*/ 962025 w 1567180"/>
              <a:gd name="connsiteY11" fmla="*/ 266700 h 1247775"/>
              <a:gd name="connisteX12" fmla="*/ 1052830 w 1567180"/>
              <a:gd name="connsiteY12" fmla="*/ 323850 h 1247775"/>
              <a:gd name="connisteX13" fmla="*/ 1195705 w 1567180"/>
              <a:gd name="connsiteY13" fmla="*/ 381000 h 1247775"/>
              <a:gd name="connisteX14" fmla="*/ 1271905 w 1567180"/>
              <a:gd name="connsiteY14" fmla="*/ 514350 h 1247775"/>
              <a:gd name="connisteX15" fmla="*/ 1343025 w 1567180"/>
              <a:gd name="connsiteY15" fmla="*/ 614680 h 1247775"/>
              <a:gd name="connisteX16" fmla="*/ 1395730 w 1567180"/>
              <a:gd name="connsiteY16" fmla="*/ 748030 h 1247775"/>
              <a:gd name="connisteX17" fmla="*/ 1428750 w 1567180"/>
              <a:gd name="connsiteY17" fmla="*/ 862330 h 1247775"/>
              <a:gd name="connisteX18" fmla="*/ 1447800 w 1567180"/>
              <a:gd name="connsiteY18" fmla="*/ 995680 h 1247775"/>
              <a:gd name="connisteX19" fmla="*/ 1462405 w 1567180"/>
              <a:gd name="connsiteY19" fmla="*/ 1090930 h 1247775"/>
              <a:gd name="connisteX20" fmla="*/ 1533525 w 1567180"/>
              <a:gd name="connsiteY20" fmla="*/ 1224280 h 1247775"/>
              <a:gd name="connisteX21" fmla="*/ 1567180 w 1567180"/>
              <a:gd name="connsiteY21" fmla="*/ 1247775 h 1247775"/>
              <a:gd name="connisteX22" fmla="*/ 1557655 w 1567180"/>
              <a:gd name="connsiteY22" fmla="*/ 1238250 h 124777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Lst>
            <a:rect l="l" t="t" r="r" b="b"/>
            <a:pathLst>
              <a:path w="1567180" h="1247775">
                <a:moveTo>
                  <a:pt x="0" y="0"/>
                </a:moveTo>
                <a:lnTo>
                  <a:pt x="62230" y="24130"/>
                </a:lnTo>
                <a:lnTo>
                  <a:pt x="171450" y="33655"/>
                </a:lnTo>
                <a:lnTo>
                  <a:pt x="271780" y="57150"/>
                </a:lnTo>
                <a:lnTo>
                  <a:pt x="361950" y="90805"/>
                </a:lnTo>
                <a:lnTo>
                  <a:pt x="424180" y="147955"/>
                </a:lnTo>
                <a:lnTo>
                  <a:pt x="504825" y="176530"/>
                </a:lnTo>
                <a:lnTo>
                  <a:pt x="542925" y="200025"/>
                </a:lnTo>
                <a:lnTo>
                  <a:pt x="614680" y="238125"/>
                </a:lnTo>
                <a:lnTo>
                  <a:pt x="709930" y="247650"/>
                </a:lnTo>
                <a:lnTo>
                  <a:pt x="833755" y="252730"/>
                </a:lnTo>
                <a:lnTo>
                  <a:pt x="962025" y="266700"/>
                </a:lnTo>
                <a:lnTo>
                  <a:pt x="1052830" y="323850"/>
                </a:lnTo>
                <a:lnTo>
                  <a:pt x="1195705" y="381000"/>
                </a:lnTo>
                <a:lnTo>
                  <a:pt x="1271905" y="514350"/>
                </a:lnTo>
                <a:lnTo>
                  <a:pt x="1343025" y="614680"/>
                </a:lnTo>
                <a:lnTo>
                  <a:pt x="1395730" y="748030"/>
                </a:lnTo>
                <a:lnTo>
                  <a:pt x="1428750" y="862330"/>
                </a:lnTo>
                <a:lnTo>
                  <a:pt x="1447800" y="995680"/>
                </a:lnTo>
                <a:lnTo>
                  <a:pt x="1462405" y="1090930"/>
                </a:lnTo>
                <a:lnTo>
                  <a:pt x="1533525" y="1224280"/>
                </a:lnTo>
                <a:lnTo>
                  <a:pt x="1567180" y="1247775"/>
                </a:lnTo>
                <a:lnTo>
                  <a:pt x="1557655" y="123825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47" name="Freeform 46"/>
          <p:cNvSpPr/>
          <p:nvPr/>
        </p:nvSpPr>
        <p:spPr>
          <a:xfrm>
            <a:off x="6079490" y="12934315"/>
            <a:ext cx="457200" cy="594995"/>
          </a:xfrm>
          <a:custGeom>
            <a:avLst/>
            <a:gdLst>
              <a:gd name="connisteX0" fmla="*/ 0 w 419100"/>
              <a:gd name="connsiteY0" fmla="*/ 0 h 594995"/>
              <a:gd name="connisteX1" fmla="*/ 109220 w 419100"/>
              <a:gd name="connsiteY1" fmla="*/ 104775 h 594995"/>
              <a:gd name="connisteX2" fmla="*/ 156845 w 419100"/>
              <a:gd name="connsiteY2" fmla="*/ 190500 h 594995"/>
              <a:gd name="connisteX3" fmla="*/ 180975 w 419100"/>
              <a:gd name="connsiteY3" fmla="*/ 247650 h 594995"/>
              <a:gd name="connisteX4" fmla="*/ 213995 w 419100"/>
              <a:gd name="connsiteY4" fmla="*/ 356870 h 594995"/>
              <a:gd name="connisteX5" fmla="*/ 261620 w 419100"/>
              <a:gd name="connsiteY5" fmla="*/ 438150 h 594995"/>
              <a:gd name="connisteX6" fmla="*/ 295275 w 419100"/>
              <a:gd name="connsiteY6" fmla="*/ 552450 h 594995"/>
              <a:gd name="connisteX7" fmla="*/ 366395 w 419100"/>
              <a:gd name="connsiteY7" fmla="*/ 594995 h 594995"/>
              <a:gd name="connisteX8" fmla="*/ 419100 w 419100"/>
              <a:gd name="connsiteY8" fmla="*/ 594995 h 59499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Lst>
            <a:rect l="l" t="t" r="r" b="b"/>
            <a:pathLst>
              <a:path w="419100" h="594995">
                <a:moveTo>
                  <a:pt x="0" y="0"/>
                </a:moveTo>
                <a:lnTo>
                  <a:pt x="109220" y="104775"/>
                </a:lnTo>
                <a:lnTo>
                  <a:pt x="156845" y="190500"/>
                </a:lnTo>
                <a:lnTo>
                  <a:pt x="180975" y="247650"/>
                </a:lnTo>
                <a:lnTo>
                  <a:pt x="213995" y="356870"/>
                </a:lnTo>
                <a:lnTo>
                  <a:pt x="261620" y="438150"/>
                </a:lnTo>
                <a:lnTo>
                  <a:pt x="295275" y="552450"/>
                </a:lnTo>
                <a:lnTo>
                  <a:pt x="366395" y="594995"/>
                </a:lnTo>
                <a:lnTo>
                  <a:pt x="419100" y="59499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48" name="Freeform 47"/>
          <p:cNvSpPr/>
          <p:nvPr/>
        </p:nvSpPr>
        <p:spPr>
          <a:xfrm>
            <a:off x="7129780" y="14123670"/>
            <a:ext cx="152400" cy="241300"/>
          </a:xfrm>
          <a:custGeom>
            <a:avLst/>
            <a:gdLst>
              <a:gd name="connisteX0" fmla="*/ 0 w 152400"/>
              <a:gd name="connsiteY0" fmla="*/ 0 h 241300"/>
              <a:gd name="connisteX1" fmla="*/ 38100 w 152400"/>
              <a:gd name="connsiteY1" fmla="*/ 69850 h 241300"/>
              <a:gd name="connisteX2" fmla="*/ 107950 w 152400"/>
              <a:gd name="connsiteY2" fmla="*/ 101600 h 241300"/>
              <a:gd name="connisteX3" fmla="*/ 107950 w 152400"/>
              <a:gd name="connsiteY3" fmla="*/ 171450 h 241300"/>
              <a:gd name="connisteX4" fmla="*/ 152400 w 152400"/>
              <a:gd name="connsiteY4" fmla="*/ 241300 h 241300"/>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152400" h="241300">
                <a:moveTo>
                  <a:pt x="0" y="0"/>
                </a:moveTo>
                <a:cubicBezTo>
                  <a:pt x="6350" y="13335"/>
                  <a:pt x="16510" y="49530"/>
                  <a:pt x="38100" y="69850"/>
                </a:cubicBezTo>
                <a:cubicBezTo>
                  <a:pt x="59690" y="90170"/>
                  <a:pt x="93980" y="81280"/>
                  <a:pt x="107950" y="101600"/>
                </a:cubicBezTo>
                <a:cubicBezTo>
                  <a:pt x="121920" y="121920"/>
                  <a:pt x="99060" y="143510"/>
                  <a:pt x="107950" y="171450"/>
                </a:cubicBezTo>
                <a:cubicBezTo>
                  <a:pt x="116840" y="199390"/>
                  <a:pt x="143510" y="228600"/>
                  <a:pt x="152400" y="241300"/>
                </a:cubicBezTo>
              </a:path>
            </a:pathLst>
          </a:custGeom>
          <a:no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pic>
        <p:nvPicPr>
          <p:cNvPr id="45" name="Picture 44"/>
          <p:cNvPicPr>
            <a:picLocks noChangeAspect="1"/>
          </p:cNvPicPr>
          <p:nvPr/>
        </p:nvPicPr>
        <p:blipFill>
          <a:blip r:embed="rId9"/>
          <a:stretch>
            <a:fillRect/>
          </a:stretch>
        </p:blipFill>
        <p:spPr>
          <a:xfrm rot="20820000">
            <a:off x="5753100" y="12446635"/>
            <a:ext cx="1398270" cy="1955800"/>
          </a:xfrm>
          <a:prstGeom prst="rect">
            <a:avLst/>
          </a:prstGeom>
        </p:spPr>
      </p:pic>
      <p:cxnSp>
        <p:nvCxnSpPr>
          <p:cNvPr id="50" name="Straight Connector 49"/>
          <p:cNvCxnSpPr/>
          <p:nvPr/>
        </p:nvCxnSpPr>
        <p:spPr>
          <a:xfrm flipV="1">
            <a:off x="4652645" y="12962890"/>
            <a:ext cx="791210" cy="291465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4924425" y="14911070"/>
            <a:ext cx="2453640" cy="1053465"/>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2" name="Text Box 51"/>
          <p:cNvSpPr txBox="1"/>
          <p:nvPr/>
        </p:nvSpPr>
        <p:spPr>
          <a:xfrm>
            <a:off x="790575" y="11389995"/>
            <a:ext cx="2305050" cy="645160"/>
          </a:xfrm>
          <a:prstGeom prst="rect">
            <a:avLst/>
          </a:prstGeom>
          <a:noFill/>
        </p:spPr>
        <p:txBody>
          <a:bodyPr wrap="none" rtlCol="0" anchor="t">
            <a:spAutoFit/>
          </a:bodyPr>
          <a:p>
            <a:pPr algn="l"/>
            <a:r>
              <a:rPr lang="en-US" sz="3600" b="1">
                <a:solidFill>
                  <a:schemeClr val="accent1">
                    <a:lumMod val="50000"/>
                  </a:schemeClr>
                </a:solidFill>
                <a:effectLst/>
                <a:latin typeface="Abyssinica SIL" panose="02000000000000000000" charset="0"/>
                <a:cs typeface="Abyssinica SIL" panose="02000000000000000000" charset="0"/>
                <a:sym typeface="+mn-ea"/>
              </a:rPr>
              <a:t>Study Site</a:t>
            </a:r>
            <a:endParaRPr lang="en-US" sz="3600" b="1">
              <a:solidFill>
                <a:schemeClr val="accent1">
                  <a:lumMod val="50000"/>
                </a:schemeClr>
              </a:solidFill>
              <a:effectLst/>
              <a:latin typeface="Abyssinica SIL" panose="02000000000000000000" charset="0"/>
              <a:cs typeface="Abyssinica SIL" panose="02000000000000000000" charset="0"/>
              <a:sym typeface="+mn-ea"/>
            </a:endParaRPr>
          </a:p>
        </p:txBody>
      </p:sp>
      <p:sp>
        <p:nvSpPr>
          <p:cNvPr id="58" name="Text Box 57"/>
          <p:cNvSpPr txBox="1"/>
          <p:nvPr/>
        </p:nvSpPr>
        <p:spPr>
          <a:xfrm>
            <a:off x="22364065" y="25618440"/>
            <a:ext cx="19810730" cy="4030980"/>
          </a:xfrm>
          <a:prstGeom prst="rect">
            <a:avLst/>
          </a:prstGeom>
          <a:noFill/>
        </p:spPr>
        <p:txBody>
          <a:bodyPr wrap="square" rtlCol="0" anchor="t">
            <a:spAutoFit/>
          </a:bodyPr>
          <a:p>
            <a:pPr algn="l"/>
            <a:r>
              <a:rPr lang="en-US" sz="3200">
                <a:solidFill>
                  <a:schemeClr val="tx1"/>
                </a:solidFill>
                <a:latin typeface="Abyssinica SIL" panose="02000000000000000000" charset="0"/>
                <a:cs typeface="Abyssinica SIL" panose="02000000000000000000" charset="0"/>
                <a:sym typeface="+mn-ea"/>
              </a:rPr>
              <a:t>Variations in the Storage Age Selection (SAS) function did not show a significant effect on simulations of  tracer compositions for weekly sampled data due to the dominance of the groundwater component in the system</a:t>
            </a:r>
            <a:endParaRPr lang="en-US" sz="3200">
              <a:solidFill>
                <a:schemeClr val="tx1"/>
              </a:solidFill>
              <a:latin typeface="Abyssinica SIL" panose="02000000000000000000" charset="0"/>
              <a:cs typeface="Abyssinica SIL" panose="02000000000000000000" charset="0"/>
              <a:sym typeface="+mn-ea"/>
            </a:endParaRPr>
          </a:p>
          <a:p>
            <a:pPr algn="l"/>
            <a:endParaRPr lang="en-US" sz="3200">
              <a:solidFill>
                <a:schemeClr val="tx1"/>
              </a:solidFill>
              <a:latin typeface="Abyssinica SIL" panose="02000000000000000000" charset="0"/>
              <a:cs typeface="Abyssinica SIL" panose="02000000000000000000" charset="0"/>
              <a:sym typeface="+mn-ea"/>
            </a:endParaRPr>
          </a:p>
          <a:p>
            <a:pPr algn="l"/>
            <a:r>
              <a:rPr lang="en-US" sz="3200">
                <a:latin typeface="Abyssinica SIL" panose="02000000000000000000" charset="0"/>
                <a:cs typeface="Abyssinica SIL" panose="02000000000000000000" charset="0"/>
                <a:sym typeface="+mn-ea"/>
              </a:rPr>
              <a:t>Alpha shape parameter for the SAS function significantly affects simulations tracer composition for event-based samples, and typically falls within the range of 0.01 to 0.1 for this flashy headwater catchment. </a:t>
            </a:r>
            <a:endParaRPr lang="en-US" sz="3200">
              <a:latin typeface="Abyssinica SIL" panose="02000000000000000000" charset="0"/>
              <a:cs typeface="Abyssinica SIL" panose="02000000000000000000" charset="0"/>
              <a:sym typeface="+mn-ea"/>
            </a:endParaRPr>
          </a:p>
          <a:p>
            <a:pPr algn="l"/>
            <a:endParaRPr lang="en-US" sz="3200">
              <a:latin typeface="Abyssinica SIL" panose="02000000000000000000" charset="0"/>
              <a:cs typeface="Abyssinica SIL" panose="02000000000000000000" charset="0"/>
              <a:sym typeface="+mn-ea"/>
            </a:endParaRPr>
          </a:p>
        </p:txBody>
      </p:sp>
      <p:pic>
        <p:nvPicPr>
          <p:cNvPr id="72" name="Picture 71"/>
          <p:cNvPicPr>
            <a:picLocks noChangeAspect="1"/>
          </p:cNvPicPr>
          <p:nvPr/>
        </p:nvPicPr>
        <p:blipFill>
          <a:blip r:embed="rId10">
            <a:lum bright="-6000" contrast="-18000"/>
          </a:blip>
          <a:stretch>
            <a:fillRect/>
          </a:stretch>
        </p:blipFill>
        <p:spPr>
          <a:xfrm>
            <a:off x="917575" y="511175"/>
            <a:ext cx="2567305" cy="2893060"/>
          </a:xfrm>
          <a:prstGeom prst="rect">
            <a:avLst/>
          </a:prstGeom>
        </p:spPr>
      </p:pic>
      <p:sp>
        <p:nvSpPr>
          <p:cNvPr id="74" name="Text Box 73"/>
          <p:cNvSpPr txBox="1"/>
          <p:nvPr/>
        </p:nvSpPr>
        <p:spPr>
          <a:xfrm>
            <a:off x="461010" y="17994630"/>
            <a:ext cx="8907780" cy="1476375"/>
          </a:xfrm>
          <a:prstGeom prst="rect">
            <a:avLst/>
          </a:prstGeom>
          <a:noFill/>
        </p:spPr>
        <p:txBody>
          <a:bodyPr wrap="square" rtlCol="0" anchor="t">
            <a:spAutoFit/>
          </a:bodyPr>
          <a:p>
            <a:pPr algn="just">
              <a:buClrTx/>
              <a:buSzTx/>
              <a:buFontTx/>
            </a:pPr>
            <a:endParaRPr lang="en-US">
              <a:solidFill>
                <a:srgbClr val="3E4852"/>
              </a:solidFill>
              <a:latin typeface="Abyssinica SIL" panose="02000000000000000000" charset="0"/>
              <a:cs typeface="Abyssinica SIL" panose="02000000000000000000" charset="0"/>
              <a:sym typeface="+mn-ea"/>
            </a:endParaRPr>
          </a:p>
          <a:p>
            <a:pPr algn="just"/>
            <a:r>
              <a:rPr lang="en-US">
                <a:latin typeface="Abyssinica SIL" panose="02000000000000000000" charset="0"/>
                <a:cs typeface="Abyssinica SIL" panose="02000000000000000000" charset="0"/>
                <a:sym typeface="+mn-ea"/>
              </a:rPr>
              <a:t>Figure1:</a:t>
            </a:r>
            <a:r>
              <a:rPr lang="en-US">
                <a:solidFill>
                  <a:schemeClr val="tx1"/>
                </a:solidFill>
                <a:latin typeface="Abyssinica SIL" panose="02000000000000000000" charset="0"/>
                <a:cs typeface="Abyssinica SIL" panose="02000000000000000000" charset="0"/>
                <a:sym typeface="+mn-ea"/>
              </a:rPr>
              <a:t> Agricultural headwater catchment (HOAL), located in the western part of Lower Austria, 64 ha. The catchment has a variety of runoff generation mechanisms, including overland flow, wetlands, and tile drains, as well as high-resolution tracer and hydrological data (2013 to 2019)</a:t>
            </a:r>
            <a:endParaRPr lang="en-US">
              <a:solidFill>
                <a:schemeClr val="tx1"/>
              </a:solidFill>
              <a:latin typeface="Abyssinica SIL" panose="02000000000000000000" charset="0"/>
              <a:cs typeface="Abyssinica SIL" panose="02000000000000000000" charset="0"/>
              <a:sym typeface="+mn-ea"/>
            </a:endParaRPr>
          </a:p>
        </p:txBody>
      </p:sp>
      <p:sp>
        <p:nvSpPr>
          <p:cNvPr id="75" name="Text Box 74"/>
          <p:cNvSpPr txBox="1"/>
          <p:nvPr/>
        </p:nvSpPr>
        <p:spPr>
          <a:xfrm>
            <a:off x="22545675" y="10806430"/>
            <a:ext cx="2747645" cy="706755"/>
          </a:xfrm>
          <a:prstGeom prst="rect">
            <a:avLst/>
          </a:prstGeom>
          <a:noFill/>
        </p:spPr>
        <p:txBody>
          <a:bodyPr wrap="square" rtlCol="0" anchor="t">
            <a:spAutoFit/>
          </a:bodyPr>
          <a:p>
            <a:r>
              <a:rPr lang="en-US" sz="4000" b="1">
                <a:solidFill>
                  <a:schemeClr val="accent1">
                    <a:lumMod val="50000"/>
                  </a:schemeClr>
                </a:solidFill>
                <a:effectLst/>
                <a:latin typeface="Abyssinica SIL" panose="02000000000000000000" charset="0"/>
                <a:cs typeface="Abyssinica SIL" panose="02000000000000000000" charset="0"/>
                <a:sym typeface="+mn-ea"/>
              </a:rPr>
              <a:t>Results </a:t>
            </a:r>
            <a:r>
              <a:rPr lang="en-US" sz="4000" b="1">
                <a:solidFill>
                  <a:schemeClr val="accent1">
                    <a:lumMod val="50000"/>
                  </a:schemeClr>
                </a:solidFill>
                <a:effectLst>
                  <a:outerShdw blurRad="38100" dist="19050" dir="2700000" algn="tl" rotWithShape="0">
                    <a:schemeClr val="dk1">
                      <a:alpha val="40000"/>
                    </a:schemeClr>
                  </a:outerShdw>
                </a:effectLst>
                <a:latin typeface="Abyssinica SIL" panose="02000000000000000000" charset="0"/>
                <a:cs typeface="Abyssinica SIL" panose="02000000000000000000" charset="0"/>
                <a:sym typeface="+mn-ea"/>
              </a:rPr>
              <a:t> </a:t>
            </a:r>
            <a:endParaRPr lang="en-US" sz="4000" b="1">
              <a:solidFill>
                <a:schemeClr val="accent1">
                  <a:lumMod val="50000"/>
                </a:schemeClr>
              </a:solidFill>
              <a:effectLst>
                <a:outerShdw blurRad="38100" dist="19050" dir="2700000" algn="tl" rotWithShape="0">
                  <a:schemeClr val="dk1">
                    <a:alpha val="40000"/>
                  </a:schemeClr>
                </a:outerShdw>
              </a:effectLst>
              <a:latin typeface="Abyssinica SIL" panose="02000000000000000000" charset="0"/>
              <a:cs typeface="Abyssinica SIL" panose="02000000000000000000" charset="0"/>
              <a:sym typeface="+mn-ea"/>
            </a:endParaRPr>
          </a:p>
        </p:txBody>
      </p:sp>
      <p:sp>
        <p:nvSpPr>
          <p:cNvPr id="85" name="Text Box 84"/>
          <p:cNvSpPr txBox="1"/>
          <p:nvPr/>
        </p:nvSpPr>
        <p:spPr>
          <a:xfrm>
            <a:off x="717550" y="6989445"/>
            <a:ext cx="20248880" cy="4030980"/>
          </a:xfrm>
          <a:prstGeom prst="rect">
            <a:avLst/>
          </a:prstGeom>
          <a:noFill/>
        </p:spPr>
        <p:txBody>
          <a:bodyPr wrap="square" rtlCol="0" anchor="t">
            <a:spAutoFit/>
          </a:bodyPr>
          <a:p>
            <a:pPr indent="0" algn="just">
              <a:buFont typeface="Arial" panose="02080604020202020204" pitchFamily="34" charset="0"/>
              <a:buNone/>
            </a:pPr>
            <a:r>
              <a:rPr lang="en-US" sz="3200">
                <a:latin typeface="Abyssinica SIL" panose="02000000000000000000" charset="0"/>
                <a:cs typeface="Abyssinica SIL" panose="02000000000000000000" charset="0"/>
                <a:sym typeface="+mn-ea"/>
              </a:rPr>
              <a:t>The Storage Age Selection functions (SAS) are probability density functions, which quantify how catchments store and release water. The SAS function shape is a key factor in modelling the timescales and variability of water movement within catchments. However, the SAS function shapes for distinct storage components, such as groundwater and the root zone, and their effcets on tracer tracking model calibration remains unknown. To address this </a:t>
            </a:r>
            <a:r>
              <a:rPr lang="en-US" sz="3200">
                <a:latin typeface="Abyssinica SIL" panose="02000000000000000000" charset="0"/>
                <a:cs typeface="Abyssinica SIL" panose="02000000000000000000" charset="0"/>
                <a:sym typeface="+mn-ea"/>
              </a:rPr>
              <a:t>knowledge </a:t>
            </a:r>
            <a:r>
              <a:rPr lang="en-US" sz="3200">
                <a:latin typeface="Abyssinica SIL" panose="02000000000000000000" charset="0"/>
                <a:cs typeface="Abyssinica SIL" panose="02000000000000000000" charset="0"/>
                <a:sym typeface="+mn-ea"/>
              </a:rPr>
              <a:t>gap, we conducted tests on various shapes for the Storage Selection functions of individual storage components in the Hydrological Open Air Laboratory (HOAL) to disentangle</a:t>
            </a:r>
            <a:r>
              <a:rPr lang="en-US" sz="3200">
                <a:latin typeface="Abyssinica SIL" panose="02000000000000000000" charset="0"/>
                <a:cs typeface="Abyssinica SIL" panose="02000000000000000000" charset="0"/>
                <a:sym typeface="+mn-ea"/>
              </a:rPr>
              <a:t> feedbacks between surface and subsurface processes </a:t>
            </a:r>
            <a:r>
              <a:rPr lang="en-US" sz="3200">
                <a:latin typeface="Abyssinica SIL" panose="02000000000000000000" charset="0"/>
                <a:cs typeface="Abyssinica SIL" panose="02000000000000000000" charset="0"/>
                <a:sym typeface="+mn-ea"/>
              </a:rPr>
              <a:t>by modelling water travel and residence times. </a:t>
            </a:r>
            <a:endParaRPr lang="en-US" sz="3200">
              <a:latin typeface="Abyssinica SIL" panose="02000000000000000000" charset="0"/>
              <a:cs typeface="Abyssinica SIL" panose="02000000000000000000" charset="0"/>
              <a:sym typeface="+mn-ea"/>
            </a:endParaRPr>
          </a:p>
        </p:txBody>
      </p:sp>
      <p:sp>
        <p:nvSpPr>
          <p:cNvPr id="19" name="Text Box 18"/>
          <p:cNvSpPr txBox="1"/>
          <p:nvPr/>
        </p:nvSpPr>
        <p:spPr>
          <a:xfrm>
            <a:off x="694690" y="21430615"/>
            <a:ext cx="6435090" cy="460375"/>
          </a:xfrm>
          <a:prstGeom prst="rect">
            <a:avLst/>
          </a:prstGeom>
          <a:noFill/>
        </p:spPr>
        <p:txBody>
          <a:bodyPr wrap="square" rtlCol="0" anchor="t">
            <a:spAutoFit/>
          </a:bodyPr>
          <a:p>
            <a:r>
              <a:rPr lang="en-US" sz="2400" b="1">
                <a:solidFill>
                  <a:schemeClr val="accent1">
                    <a:lumMod val="50000"/>
                  </a:schemeClr>
                </a:solidFill>
                <a:effectLst/>
                <a:latin typeface="Abyssinica SIL" panose="02000000000000000000" charset="0"/>
                <a:cs typeface="Abyssinica SIL" panose="02000000000000000000" charset="0"/>
                <a:sym typeface="+mn-ea"/>
              </a:rPr>
              <a:t>Calibrate Tracer/Flow model</a:t>
            </a:r>
            <a:r>
              <a:rPr lang="en-US" sz="2400" b="1">
                <a:solidFill>
                  <a:schemeClr val="accent1">
                    <a:lumMod val="50000"/>
                  </a:schemeClr>
                </a:solidFill>
                <a:effectLst>
                  <a:outerShdw blurRad="38100" dist="19050" dir="2700000" algn="tl" rotWithShape="0">
                    <a:schemeClr val="dk1">
                      <a:alpha val="40000"/>
                    </a:schemeClr>
                  </a:outerShdw>
                </a:effectLst>
                <a:latin typeface="Abyssinica SIL" panose="02000000000000000000" charset="0"/>
                <a:cs typeface="Abyssinica SIL" panose="02000000000000000000" charset="0"/>
                <a:sym typeface="+mn-ea"/>
              </a:rPr>
              <a:t> </a:t>
            </a:r>
            <a:r>
              <a:rPr lang="en-US" sz="2400" b="1">
                <a:solidFill>
                  <a:schemeClr val="accent1">
                    <a:lumMod val="50000"/>
                  </a:schemeClr>
                </a:solidFill>
                <a:effectLst/>
                <a:latin typeface="Abyssinica SIL" panose="02000000000000000000" charset="0"/>
                <a:cs typeface="Abyssinica SIL" panose="02000000000000000000" charset="0"/>
                <a:sym typeface="+mn-ea"/>
              </a:rPr>
              <a:t>parameters </a:t>
            </a:r>
            <a:endParaRPr lang="en-US" sz="2400" b="1">
              <a:solidFill>
                <a:schemeClr val="accent1">
                  <a:lumMod val="50000"/>
                </a:schemeClr>
              </a:solidFill>
              <a:effectLst/>
              <a:latin typeface="Abyssinica SIL" panose="02000000000000000000" charset="0"/>
              <a:cs typeface="Abyssinica SIL" panose="02000000000000000000" charset="0"/>
              <a:sym typeface="+mn-ea"/>
            </a:endParaRPr>
          </a:p>
        </p:txBody>
      </p:sp>
      <p:sp>
        <p:nvSpPr>
          <p:cNvPr id="20" name="Text Box 19"/>
          <p:cNvSpPr txBox="1"/>
          <p:nvPr/>
        </p:nvSpPr>
        <p:spPr>
          <a:xfrm>
            <a:off x="10800080" y="11389995"/>
            <a:ext cx="6469380" cy="706755"/>
          </a:xfrm>
          <a:prstGeom prst="rect">
            <a:avLst/>
          </a:prstGeom>
          <a:noFill/>
        </p:spPr>
        <p:txBody>
          <a:bodyPr wrap="none" rtlCol="0" anchor="t">
            <a:spAutoFit/>
          </a:bodyPr>
          <a:p>
            <a:r>
              <a:rPr lang="en-US" sz="3600" b="1">
                <a:ln w="12700" cmpd="sng">
                  <a:noFill/>
                  <a:prstDash val="solid"/>
                </a:ln>
                <a:solidFill>
                  <a:schemeClr val="accent1">
                    <a:lumMod val="50000"/>
                  </a:schemeClr>
                </a:solidFill>
                <a:effectLst/>
                <a:latin typeface="Abyssinica SIL" panose="02000000000000000000" charset="0"/>
                <a:cs typeface="Abyssinica SIL" panose="02000000000000000000" charset="0"/>
              </a:rPr>
              <a:t>Hydrological and tracer data</a:t>
            </a:r>
            <a:r>
              <a:rPr lang="en-US" sz="4000" b="1">
                <a:ln w="12700" cmpd="sng">
                  <a:noFill/>
                  <a:prstDash val="solid"/>
                </a:ln>
                <a:solidFill>
                  <a:schemeClr val="accent1">
                    <a:lumMod val="50000"/>
                  </a:schemeClr>
                </a:solidFill>
                <a:effectLst/>
                <a:latin typeface="Abyssinica SIL" panose="02000000000000000000" charset="0"/>
                <a:cs typeface="Abyssinica SIL" panose="02000000000000000000" charset="0"/>
              </a:rPr>
              <a:t> </a:t>
            </a:r>
            <a:endParaRPr lang="en-US" sz="4000" b="1">
              <a:ln w="12700" cmpd="sng">
                <a:noFill/>
                <a:prstDash val="solid"/>
              </a:ln>
              <a:solidFill>
                <a:schemeClr val="accent1">
                  <a:lumMod val="50000"/>
                </a:schemeClr>
              </a:solidFill>
              <a:effectLst/>
              <a:latin typeface="Abyssinica SIL" panose="02000000000000000000" charset="0"/>
              <a:cs typeface="Abyssinica SIL" panose="02000000000000000000" charset="0"/>
            </a:endParaRPr>
          </a:p>
        </p:txBody>
      </p:sp>
      <p:pic>
        <p:nvPicPr>
          <p:cNvPr id="26" name="Picture 25"/>
          <p:cNvPicPr>
            <a:picLocks noChangeAspect="1"/>
          </p:cNvPicPr>
          <p:nvPr/>
        </p:nvPicPr>
        <p:blipFill>
          <a:blip r:embed="rId11"/>
          <a:stretch>
            <a:fillRect/>
          </a:stretch>
        </p:blipFill>
        <p:spPr>
          <a:xfrm>
            <a:off x="840740" y="21890990"/>
            <a:ext cx="3946525" cy="5208905"/>
          </a:xfrm>
          <a:prstGeom prst="rect">
            <a:avLst/>
          </a:prstGeom>
        </p:spPr>
      </p:pic>
      <p:sp>
        <p:nvSpPr>
          <p:cNvPr id="27" name="Text Box 26"/>
          <p:cNvSpPr txBox="1"/>
          <p:nvPr/>
        </p:nvSpPr>
        <p:spPr>
          <a:xfrm>
            <a:off x="7759065" y="21430615"/>
            <a:ext cx="4756150" cy="829945"/>
          </a:xfrm>
          <a:prstGeom prst="rect">
            <a:avLst/>
          </a:prstGeom>
          <a:noFill/>
        </p:spPr>
        <p:txBody>
          <a:bodyPr wrap="none" rtlCol="0" anchor="t">
            <a:spAutoFit/>
          </a:bodyPr>
          <a:p>
            <a:pPr algn="l"/>
            <a:r>
              <a:rPr lang="en-US" sz="2400" b="1">
                <a:solidFill>
                  <a:schemeClr val="accent1">
                    <a:lumMod val="50000"/>
                  </a:schemeClr>
                </a:solidFill>
                <a:effectLst/>
                <a:latin typeface="Abyssinica SIL" panose="02000000000000000000" charset="0"/>
                <a:cs typeface="Abyssinica SIL" panose="02000000000000000000" charset="0"/>
                <a:sym typeface="+mn-ea"/>
              </a:rPr>
              <a:t>Test different SAS functions for </a:t>
            </a:r>
            <a:endParaRPr lang="en-US" sz="2400" b="1">
              <a:solidFill>
                <a:schemeClr val="accent1">
                  <a:lumMod val="50000"/>
                </a:schemeClr>
              </a:solidFill>
              <a:effectLst/>
              <a:latin typeface="Abyssinica SIL" panose="02000000000000000000" charset="0"/>
              <a:cs typeface="Abyssinica SIL" panose="02000000000000000000" charset="0"/>
              <a:sym typeface="+mn-ea"/>
            </a:endParaRPr>
          </a:p>
          <a:p>
            <a:pPr algn="l"/>
            <a:r>
              <a:rPr lang="en-US" sz="2400" b="1">
                <a:solidFill>
                  <a:schemeClr val="accent1">
                    <a:lumMod val="50000"/>
                  </a:schemeClr>
                </a:solidFill>
                <a:effectLst/>
                <a:latin typeface="Abyssinica SIL" panose="02000000000000000000" charset="0"/>
                <a:cs typeface="Abyssinica SIL" panose="02000000000000000000" charset="0"/>
                <a:sym typeface="+mn-ea"/>
              </a:rPr>
              <a:t>root zone and groundwater</a:t>
            </a:r>
            <a:endParaRPr lang="en-US" sz="2400" b="1">
              <a:solidFill>
                <a:schemeClr val="accent1">
                  <a:lumMod val="50000"/>
                </a:schemeClr>
              </a:solidFill>
              <a:effectLst/>
              <a:latin typeface="Abyssinica SIL" panose="02000000000000000000" charset="0"/>
              <a:cs typeface="Abyssinica SIL" panose="02000000000000000000" charset="0"/>
              <a:sym typeface="+mn-ea"/>
            </a:endParaRPr>
          </a:p>
        </p:txBody>
      </p:sp>
      <p:sp>
        <p:nvSpPr>
          <p:cNvPr id="30" name="Text Box 29"/>
          <p:cNvSpPr txBox="1"/>
          <p:nvPr/>
        </p:nvSpPr>
        <p:spPr>
          <a:xfrm>
            <a:off x="13993495" y="21430615"/>
            <a:ext cx="6493510" cy="460375"/>
          </a:xfrm>
          <a:prstGeom prst="rect">
            <a:avLst/>
          </a:prstGeom>
          <a:noFill/>
        </p:spPr>
        <p:txBody>
          <a:bodyPr wrap="square" rtlCol="0" anchor="t">
            <a:spAutoFit/>
          </a:bodyPr>
          <a:p>
            <a:r>
              <a:rPr lang="en-US" sz="2400" b="1">
                <a:solidFill>
                  <a:schemeClr val="accent1">
                    <a:lumMod val="50000"/>
                  </a:schemeClr>
                </a:solidFill>
                <a:effectLst/>
                <a:latin typeface="Abyssinica SIL" panose="02000000000000000000" charset="0"/>
                <a:cs typeface="Abyssinica SIL" panose="02000000000000000000" charset="0"/>
                <a:sym typeface="+mn-ea"/>
              </a:rPr>
              <a:t>Compare simulated tracer compositions </a:t>
            </a:r>
            <a:endParaRPr lang="en-US" sz="3600">
              <a:effectLst/>
            </a:endParaRPr>
          </a:p>
        </p:txBody>
      </p:sp>
      <p:sp>
        <p:nvSpPr>
          <p:cNvPr id="3" name="Text Box 2"/>
          <p:cNvSpPr txBox="1"/>
          <p:nvPr/>
        </p:nvSpPr>
        <p:spPr>
          <a:xfrm>
            <a:off x="11391265" y="4693920"/>
            <a:ext cx="22226270" cy="1753235"/>
          </a:xfrm>
          <a:prstGeom prst="rect">
            <a:avLst/>
          </a:prstGeom>
          <a:noFill/>
        </p:spPr>
        <p:txBody>
          <a:bodyPr wrap="square" rtlCol="0" anchor="t">
            <a:spAutoFit/>
          </a:bodyPr>
          <a:p>
            <a:pPr algn="ctr"/>
            <a:r>
              <a:rPr lang="en-US">
                <a:solidFill>
                  <a:schemeClr val="tx2">
                    <a:lumMod val="75000"/>
                  </a:schemeClr>
                </a:solidFill>
                <a:sym typeface="+mn-ea"/>
              </a:rPr>
              <a:t> </a:t>
            </a:r>
            <a:endParaRPr lang="en-US">
              <a:solidFill>
                <a:schemeClr val="tx2">
                  <a:lumMod val="75000"/>
                </a:schemeClr>
              </a:solidFill>
            </a:endParaRPr>
          </a:p>
          <a:p>
            <a:pPr algn="l"/>
            <a:r>
              <a:rPr lang="en-US">
                <a:solidFill>
                  <a:schemeClr val="tx2">
                    <a:lumMod val="75000"/>
                  </a:schemeClr>
                </a:solidFill>
                <a:sym typeface="+mn-ea"/>
              </a:rPr>
              <a:t>1 University of Natural Resources and Life Sciences, Vienna, Department of Water, Atmosphere and Environment, Institute of Soil Physics and Rural Water Management, Masseuse 18, 1190 Vienna, Austria</a:t>
            </a:r>
            <a:endParaRPr lang="en-US">
              <a:solidFill>
                <a:schemeClr val="tx2">
                  <a:lumMod val="75000"/>
                </a:schemeClr>
              </a:solidFill>
            </a:endParaRPr>
          </a:p>
          <a:p>
            <a:pPr algn="l"/>
            <a:r>
              <a:rPr lang="en-US">
                <a:solidFill>
                  <a:schemeClr val="tx2">
                    <a:lumMod val="75000"/>
                  </a:schemeClr>
                </a:solidFill>
                <a:sym typeface="+mn-ea"/>
              </a:rPr>
              <a:t>2 Delft University of Technology, Faculty of Civil Engineering and Geo sciences, Department of Water management, Delft, The Netherlands</a:t>
            </a:r>
            <a:endParaRPr lang="en-US">
              <a:solidFill>
                <a:schemeClr val="tx2">
                  <a:lumMod val="75000"/>
                </a:schemeClr>
              </a:solidFill>
            </a:endParaRPr>
          </a:p>
          <a:p>
            <a:pPr algn="l"/>
            <a:r>
              <a:rPr lang="en-US">
                <a:solidFill>
                  <a:schemeClr val="tx2">
                    <a:lumMod val="75000"/>
                  </a:schemeClr>
                </a:solidFill>
                <a:sym typeface="+mn-ea"/>
              </a:rPr>
              <a:t>3 University of Natural Resources and Life Sciences, Vienna, Department of Water, Atmosphere and Environment, Institute of Hydrology and Water Management, Masseuse 18, 1190 Vienna, Austria</a:t>
            </a:r>
            <a:endParaRPr lang="en-US">
              <a:solidFill>
                <a:schemeClr val="tx2">
                  <a:lumMod val="75000"/>
                </a:schemeClr>
              </a:solidFill>
            </a:endParaRPr>
          </a:p>
          <a:p>
            <a:pPr algn="l"/>
            <a:r>
              <a:rPr lang="en-US">
                <a:solidFill>
                  <a:schemeClr val="tx2">
                    <a:lumMod val="75000"/>
                  </a:schemeClr>
                </a:solidFill>
                <a:sym typeface="+mn-ea"/>
              </a:rPr>
              <a:t>4 Institute for Land and Water Management Research, Federal Agency for Water Management, Petzenkirchen, Austria</a:t>
            </a:r>
            <a:endParaRPr lang="en-US">
              <a:solidFill>
                <a:schemeClr val="tx2">
                  <a:lumMod val="75000"/>
                </a:schemeClr>
              </a:solidFill>
            </a:endParaRPr>
          </a:p>
          <a:p>
            <a:pPr algn="l"/>
            <a:r>
              <a:rPr lang="en-US">
                <a:solidFill>
                  <a:schemeClr val="tx2">
                    <a:lumMod val="75000"/>
                  </a:schemeClr>
                </a:solidFill>
                <a:sym typeface="+mn-ea"/>
              </a:rPr>
              <a:t>5 Institute for Hydrology and Water Resource Management, TU Wien, Vienna, Austria</a:t>
            </a:r>
            <a:endParaRPr lang="en-US"/>
          </a:p>
        </p:txBody>
      </p:sp>
      <p:sp>
        <p:nvSpPr>
          <p:cNvPr id="8" name="Text Box 7"/>
          <p:cNvSpPr txBox="1"/>
          <p:nvPr/>
        </p:nvSpPr>
        <p:spPr>
          <a:xfrm>
            <a:off x="10376535" y="19088100"/>
            <a:ext cx="10495280" cy="645160"/>
          </a:xfrm>
          <a:prstGeom prst="rect">
            <a:avLst/>
          </a:prstGeom>
          <a:noFill/>
        </p:spPr>
        <p:txBody>
          <a:bodyPr wrap="square" rtlCol="0" anchor="t">
            <a:spAutoFit/>
          </a:bodyPr>
          <a:p>
            <a:pPr algn="l"/>
            <a:r>
              <a:rPr lang="en-US">
                <a:solidFill>
                  <a:schemeClr val="tx1"/>
                </a:solidFill>
                <a:latin typeface="Abyssinica SIL" panose="02000000000000000000" charset="0"/>
                <a:cs typeface="Abyssinica SIL" panose="02000000000000000000" charset="0"/>
                <a:sym typeface="+mn-ea"/>
              </a:rPr>
              <a:t> </a:t>
            </a:r>
            <a:r>
              <a:rPr lang="en-US">
                <a:latin typeface="Abyssinica SIL" panose="02000000000000000000" charset="0"/>
                <a:cs typeface="Abyssinica SIL" panose="02000000000000000000" charset="0"/>
                <a:sym typeface="+mn-ea"/>
              </a:rPr>
              <a:t>Figure2: </a:t>
            </a:r>
            <a:r>
              <a:rPr lang="en-US">
                <a:latin typeface="Abyssinica SIL" panose="02000000000000000000" charset="0"/>
                <a:cs typeface="Abyssinica SIL" panose="02000000000000000000" charset="0"/>
                <a:sym typeface="+mn-ea"/>
              </a:rPr>
              <a:t>(A) </a:t>
            </a:r>
            <a:r>
              <a:rPr lang="en-US">
                <a:solidFill>
                  <a:schemeClr val="tx1"/>
                </a:solidFill>
                <a:latin typeface="Abyssinica SIL" panose="02000000000000000000" charset="0"/>
                <a:cs typeface="Abyssinica SIL" panose="02000000000000000000" charset="0"/>
                <a:sym typeface="+mn-ea"/>
              </a:rPr>
              <a:t>Measured precipitation,</a:t>
            </a:r>
            <a:r>
              <a:rPr lang="en-US">
                <a:latin typeface="Abyssinica SIL" panose="02000000000000000000" charset="0"/>
                <a:cs typeface="Abyssinica SIL" panose="02000000000000000000" charset="0"/>
                <a:sym typeface="+mn-ea"/>
              </a:rPr>
              <a:t> (B)</a:t>
            </a:r>
            <a:r>
              <a:rPr lang="en-US">
                <a:solidFill>
                  <a:schemeClr val="tx1"/>
                </a:solidFill>
                <a:latin typeface="Abyssinica SIL" panose="02000000000000000000" charset="0"/>
                <a:cs typeface="Abyssinica SIL" panose="02000000000000000000" charset="0"/>
                <a:sym typeface="+mn-ea"/>
              </a:rPr>
              <a:t> oxygen isotopes in precipitation, and </a:t>
            </a:r>
            <a:r>
              <a:rPr lang="en-US">
                <a:latin typeface="Abyssinica SIL" panose="02000000000000000000" charset="0"/>
                <a:cs typeface="Abyssinica SIL" panose="02000000000000000000" charset="0"/>
                <a:sym typeface="+mn-ea"/>
              </a:rPr>
              <a:t>(C) </a:t>
            </a:r>
            <a:r>
              <a:rPr lang="en-US">
                <a:solidFill>
                  <a:schemeClr val="tx1"/>
                </a:solidFill>
                <a:latin typeface="Abyssinica SIL" panose="02000000000000000000" charset="0"/>
                <a:cs typeface="Abyssinica SIL" panose="02000000000000000000" charset="0"/>
                <a:sym typeface="+mn-ea"/>
              </a:rPr>
              <a:t>stream flow weekly (yellow) and event-based oxygen isotopes samples (grey) </a:t>
            </a:r>
            <a:endParaRPr lang="en-US">
              <a:solidFill>
                <a:schemeClr val="tx1"/>
              </a:solidFill>
              <a:latin typeface="Abyssinica SIL" panose="02000000000000000000" charset="0"/>
              <a:cs typeface="Abyssinica SIL" panose="02000000000000000000" charset="0"/>
              <a:sym typeface="+mn-ea"/>
            </a:endParaRPr>
          </a:p>
        </p:txBody>
      </p:sp>
      <p:sp>
        <p:nvSpPr>
          <p:cNvPr id="9" name="Text Box 8"/>
          <p:cNvSpPr txBox="1"/>
          <p:nvPr/>
        </p:nvSpPr>
        <p:spPr>
          <a:xfrm>
            <a:off x="9658985" y="12314555"/>
            <a:ext cx="323215" cy="368300"/>
          </a:xfrm>
          <a:prstGeom prst="rect">
            <a:avLst/>
          </a:prstGeom>
          <a:noFill/>
        </p:spPr>
        <p:txBody>
          <a:bodyPr wrap="none" rtlCol="0" anchor="t">
            <a:spAutoFit/>
          </a:bodyPr>
          <a:p>
            <a:r>
              <a:rPr lang="en-US">
                <a:solidFill>
                  <a:schemeClr val="tx1"/>
                </a:solidFill>
                <a:latin typeface="+mn-ea"/>
                <a:cs typeface="+mn-ea"/>
                <a:sym typeface="+mn-ea"/>
              </a:rPr>
              <a:t>A</a:t>
            </a:r>
            <a:endParaRPr lang="en-US">
              <a:solidFill>
                <a:schemeClr val="tx1"/>
              </a:solidFill>
              <a:latin typeface="+mn-ea"/>
              <a:cs typeface="+mn-ea"/>
              <a:sym typeface="+mn-ea"/>
            </a:endParaRPr>
          </a:p>
        </p:txBody>
      </p:sp>
      <p:sp>
        <p:nvSpPr>
          <p:cNvPr id="10" name="Text Box 9"/>
          <p:cNvSpPr txBox="1"/>
          <p:nvPr/>
        </p:nvSpPr>
        <p:spPr>
          <a:xfrm>
            <a:off x="9607550" y="14290675"/>
            <a:ext cx="360045" cy="368300"/>
          </a:xfrm>
          <a:prstGeom prst="rect">
            <a:avLst/>
          </a:prstGeom>
          <a:noFill/>
        </p:spPr>
        <p:txBody>
          <a:bodyPr wrap="square" rtlCol="0" anchor="t">
            <a:spAutoFit/>
          </a:bodyPr>
          <a:p>
            <a:r>
              <a:rPr lang="en-US"/>
              <a:t>B</a:t>
            </a:r>
            <a:endParaRPr lang="en-US"/>
          </a:p>
        </p:txBody>
      </p:sp>
      <p:sp>
        <p:nvSpPr>
          <p:cNvPr id="11" name="Text Box 10"/>
          <p:cNvSpPr txBox="1"/>
          <p:nvPr/>
        </p:nvSpPr>
        <p:spPr>
          <a:xfrm>
            <a:off x="9488805" y="16752570"/>
            <a:ext cx="326390" cy="368300"/>
          </a:xfrm>
          <a:prstGeom prst="rect">
            <a:avLst/>
          </a:prstGeom>
          <a:noFill/>
        </p:spPr>
        <p:txBody>
          <a:bodyPr wrap="none" rtlCol="0" anchor="t">
            <a:spAutoFit/>
          </a:bodyPr>
          <a:p>
            <a:r>
              <a:rPr lang="en-US"/>
              <a:t>C</a:t>
            </a:r>
            <a:endParaRPr lang="en-US"/>
          </a:p>
        </p:txBody>
      </p:sp>
      <p:sp>
        <p:nvSpPr>
          <p:cNvPr id="17" name="Text Box 16"/>
          <p:cNvSpPr txBox="1"/>
          <p:nvPr/>
        </p:nvSpPr>
        <p:spPr>
          <a:xfrm>
            <a:off x="21884640" y="25660985"/>
            <a:ext cx="479425" cy="583565"/>
          </a:xfrm>
          <a:prstGeom prst="rect">
            <a:avLst/>
          </a:prstGeom>
          <a:noFill/>
        </p:spPr>
        <p:txBody>
          <a:bodyPr wrap="square" rtlCol="0" anchor="t">
            <a:spAutoFit/>
          </a:bodyPr>
          <a:p>
            <a:r>
              <a:rPr lang="en-US" sz="3200" b="1">
                <a:latin typeface="Abyssinica SIL" panose="02000000000000000000" charset="0"/>
                <a:cs typeface="Abyssinica SIL" panose="02000000000000000000" charset="0"/>
                <a:sym typeface="+mn-ea"/>
              </a:rPr>
              <a:t>i)</a:t>
            </a:r>
            <a:endParaRPr lang="en-US" sz="3200" b="1"/>
          </a:p>
        </p:txBody>
      </p:sp>
      <p:sp>
        <p:nvSpPr>
          <p:cNvPr id="21" name="Text Box 20"/>
          <p:cNvSpPr txBox="1"/>
          <p:nvPr/>
        </p:nvSpPr>
        <p:spPr>
          <a:xfrm>
            <a:off x="21764625" y="27518360"/>
            <a:ext cx="749300" cy="583565"/>
          </a:xfrm>
          <a:prstGeom prst="rect">
            <a:avLst/>
          </a:prstGeom>
          <a:noFill/>
        </p:spPr>
        <p:txBody>
          <a:bodyPr wrap="none" rtlCol="0" anchor="t">
            <a:spAutoFit/>
          </a:bodyPr>
          <a:p>
            <a:r>
              <a:rPr lang="en-US" sz="3200" b="1">
                <a:latin typeface="Abyssinica SIL" panose="02000000000000000000" charset="0"/>
                <a:cs typeface="Abyssinica SIL" panose="02000000000000000000" charset="0"/>
                <a:sym typeface="+mn-ea"/>
              </a:rPr>
              <a:t>ii)</a:t>
            </a:r>
            <a:r>
              <a:rPr lang="en-US" sz="3200">
                <a:latin typeface="Abyssinica SIL" panose="02000000000000000000" charset="0"/>
                <a:cs typeface="Abyssinica SIL" panose="02000000000000000000" charset="0"/>
                <a:sym typeface="+mn-ea"/>
              </a:rPr>
              <a:t> </a:t>
            </a:r>
            <a:endParaRPr lang="en-US" sz="3200"/>
          </a:p>
        </p:txBody>
      </p:sp>
      <p:sp>
        <p:nvSpPr>
          <p:cNvPr id="22" name="Text Box 21"/>
          <p:cNvSpPr txBox="1"/>
          <p:nvPr/>
        </p:nvSpPr>
        <p:spPr>
          <a:xfrm>
            <a:off x="22365970" y="24841835"/>
            <a:ext cx="3751580" cy="706755"/>
          </a:xfrm>
          <a:prstGeom prst="rect">
            <a:avLst/>
          </a:prstGeom>
          <a:noFill/>
        </p:spPr>
        <p:txBody>
          <a:bodyPr wrap="square" rtlCol="0" anchor="t">
            <a:spAutoFit/>
          </a:bodyPr>
          <a:p>
            <a:pPr algn="l"/>
            <a:r>
              <a:rPr lang="en-US" sz="4000" b="1">
                <a:solidFill>
                  <a:schemeClr val="accent1">
                    <a:lumMod val="50000"/>
                  </a:schemeClr>
                </a:solidFill>
                <a:effectLst/>
                <a:latin typeface="Abyssinica SIL" panose="02000000000000000000" charset="0"/>
                <a:cs typeface="Abyssinica SIL" panose="02000000000000000000" charset="0"/>
                <a:sym typeface="+mn-ea"/>
              </a:rPr>
              <a:t>Conclusion</a:t>
            </a:r>
            <a:endParaRPr lang="en-US" sz="4000" b="1">
              <a:solidFill>
                <a:schemeClr val="accent1">
                  <a:lumMod val="50000"/>
                </a:schemeClr>
              </a:solidFill>
              <a:effectLst/>
              <a:latin typeface="Abyssinica SIL" panose="02000000000000000000" charset="0"/>
              <a:cs typeface="Abyssinica SIL" panose="02000000000000000000" charset="0"/>
              <a:sym typeface="+mn-ea"/>
            </a:endParaRPr>
          </a:p>
        </p:txBody>
      </p:sp>
      <p:sp>
        <p:nvSpPr>
          <p:cNvPr id="24" name="Text Box 23"/>
          <p:cNvSpPr txBox="1"/>
          <p:nvPr/>
        </p:nvSpPr>
        <p:spPr>
          <a:xfrm>
            <a:off x="31990030" y="16752570"/>
            <a:ext cx="7883525" cy="1198880"/>
          </a:xfrm>
          <a:prstGeom prst="rect">
            <a:avLst/>
          </a:prstGeom>
          <a:noFill/>
        </p:spPr>
        <p:txBody>
          <a:bodyPr wrap="none" rtlCol="0" anchor="t">
            <a:spAutoFit/>
          </a:bodyPr>
          <a:p>
            <a:pPr algn="just"/>
            <a:r>
              <a:rPr lang="en-US">
                <a:latin typeface="Abyssinica SIL" panose="02000000000000000000" charset="0"/>
                <a:cs typeface="Abyssinica SIL" panose="02000000000000000000" charset="0"/>
                <a:sym typeface="+mn-ea"/>
              </a:rPr>
              <a:t>Figure 5: </a:t>
            </a:r>
            <a:r>
              <a:rPr lang="en-US">
                <a:latin typeface="Abyssinica SIL" panose="02000000000000000000" charset="0"/>
                <a:cs typeface="Abyssinica SIL" panose="02000000000000000000" charset="0"/>
                <a:sym typeface="+mn-ea"/>
              </a:rPr>
              <a:t>Simulated tracer concentrations based on SAS-a variations</a:t>
            </a:r>
            <a:endParaRPr lang="en-US">
              <a:latin typeface="Abyssinica SIL" panose="02000000000000000000" charset="0"/>
              <a:cs typeface="Abyssinica SIL" panose="02000000000000000000" charset="0"/>
              <a:sym typeface="+mn-ea"/>
            </a:endParaRPr>
          </a:p>
          <a:p>
            <a:pPr algn="just"/>
            <a:r>
              <a:rPr lang="en-US">
                <a:latin typeface="Abyssinica SIL" panose="02000000000000000000" charset="0"/>
                <a:cs typeface="Abyssinica SIL" panose="02000000000000000000" charset="0"/>
                <a:sym typeface="+mn-ea"/>
              </a:rPr>
              <a:t>in groundwater storage.The red rectangle represents the weekly samples.</a:t>
            </a:r>
            <a:endParaRPr lang="en-US">
              <a:latin typeface="Abyssinica SIL" panose="02000000000000000000" charset="0"/>
              <a:cs typeface="Abyssinica SIL" panose="02000000000000000000" charset="0"/>
              <a:sym typeface="+mn-ea"/>
            </a:endParaRPr>
          </a:p>
          <a:p>
            <a:pPr algn="just"/>
            <a:r>
              <a:rPr lang="en-US">
                <a:latin typeface="Abyssinica SIL" panose="02000000000000000000" charset="0"/>
                <a:cs typeface="Abyssinica SIL" panose="02000000000000000000" charset="0"/>
                <a:sym typeface="+mn-ea"/>
              </a:rPr>
              <a:t>Efficiency is based on Nash–Sutcliffe efficiency</a:t>
            </a:r>
            <a:endParaRPr lang="en-US">
              <a:latin typeface="Abyssinica SIL" panose="02000000000000000000" charset="0"/>
              <a:cs typeface="Abyssinica SIL" panose="02000000000000000000" charset="0"/>
              <a:sym typeface="+mn-ea"/>
            </a:endParaRPr>
          </a:p>
          <a:p>
            <a:pPr algn="just"/>
            <a:endParaRPr lang="en-US">
              <a:latin typeface="Abyssinica SIL" panose="02000000000000000000" charset="0"/>
              <a:cs typeface="Abyssinica SIL" panose="02000000000000000000" charset="0"/>
              <a:sym typeface="+mn-ea"/>
            </a:endParaRPr>
          </a:p>
        </p:txBody>
      </p:sp>
      <p:sp>
        <p:nvSpPr>
          <p:cNvPr id="32" name="Text Box 31"/>
          <p:cNvSpPr txBox="1"/>
          <p:nvPr/>
        </p:nvSpPr>
        <p:spPr>
          <a:xfrm>
            <a:off x="21577300" y="6989445"/>
            <a:ext cx="20638770" cy="3046095"/>
          </a:xfrm>
          <a:prstGeom prst="rect">
            <a:avLst/>
          </a:prstGeom>
          <a:noFill/>
        </p:spPr>
        <p:txBody>
          <a:bodyPr wrap="square" rtlCol="0" anchor="t">
            <a:spAutoFit/>
          </a:bodyPr>
          <a:p>
            <a:pPr indent="0"/>
            <a:endParaRPr lang="en-US" sz="3200" b="0">
              <a:latin typeface="Abyssinica SIL" panose="02000000000000000000" charset="0"/>
              <a:cs typeface="Abyssinica SIL" panose="02000000000000000000" charset="0"/>
            </a:endParaRPr>
          </a:p>
          <a:p>
            <a:pPr indent="0" algn="just"/>
            <a:r>
              <a:rPr lang="en-US" sz="3200" b="1">
                <a:latin typeface="Abyssinica SIL" panose="02000000000000000000" charset="0"/>
                <a:cs typeface="Abyssinica SIL" panose="02000000000000000000" charset="0"/>
                <a:sym typeface="+mn-ea"/>
              </a:rPr>
              <a:t>i) </a:t>
            </a:r>
            <a:r>
              <a:rPr lang="en-US" sz="3200">
                <a:latin typeface="Abyssinica SIL" panose="02000000000000000000" charset="0"/>
                <a:cs typeface="Abyssinica SIL" panose="02000000000000000000" charset="0"/>
                <a:sym typeface="+mn-ea"/>
              </a:rPr>
              <a:t>  How does the change in the SAS function shape affect the simulations of the tracer concentrations in        the stream flow and model efficiency based on the sampling frequency (weekly, event-based)?</a:t>
            </a:r>
            <a:endParaRPr lang="en-US" sz="3200">
              <a:latin typeface="Abyssinica SIL" panose="02000000000000000000" charset="0"/>
              <a:cs typeface="Abyssinica SIL" panose="02000000000000000000" charset="0"/>
              <a:sym typeface="+mn-ea"/>
            </a:endParaRPr>
          </a:p>
          <a:p>
            <a:pPr indent="0" algn="just"/>
            <a:endParaRPr lang="en-US" sz="3200">
              <a:latin typeface="Abyssinica SIL" panose="02000000000000000000" charset="0"/>
              <a:cs typeface="Abyssinica SIL" panose="02000000000000000000" charset="0"/>
              <a:sym typeface="+mn-ea"/>
            </a:endParaRPr>
          </a:p>
          <a:p>
            <a:pPr indent="0" algn="just"/>
            <a:r>
              <a:rPr lang="en-US" sz="3200" b="1">
                <a:latin typeface="Abyssinica SIL" panose="02000000000000000000" charset="0"/>
                <a:cs typeface="Abyssinica SIL" panose="02000000000000000000" charset="0"/>
                <a:sym typeface="+mn-ea"/>
              </a:rPr>
              <a:t>ii)</a:t>
            </a:r>
            <a:r>
              <a:rPr lang="en-US" sz="3200">
                <a:latin typeface="Abyssinica SIL" panose="02000000000000000000" charset="0"/>
                <a:cs typeface="Abyssinica SIL" panose="02000000000000000000" charset="0"/>
                <a:sym typeface="+mn-ea"/>
              </a:rPr>
              <a:t>  What is the SAS alpha parameter range in the root zone and groundwater for headwater flashy catchment?</a:t>
            </a:r>
            <a:endParaRPr lang="en-US" sz="3200"/>
          </a:p>
        </p:txBody>
      </p:sp>
      <p:sp>
        <p:nvSpPr>
          <p:cNvPr id="54" name="Text Box 53"/>
          <p:cNvSpPr txBox="1"/>
          <p:nvPr/>
        </p:nvSpPr>
        <p:spPr>
          <a:xfrm>
            <a:off x="917575" y="6015990"/>
            <a:ext cx="3227070" cy="706755"/>
          </a:xfrm>
          <a:prstGeom prst="rect">
            <a:avLst/>
          </a:prstGeom>
          <a:noFill/>
        </p:spPr>
        <p:txBody>
          <a:bodyPr wrap="square" rtlCol="0" anchor="t">
            <a:spAutoFit/>
          </a:bodyPr>
          <a:p>
            <a:pPr algn="l"/>
            <a:r>
              <a:rPr lang="en-US" sz="4000" b="1">
                <a:solidFill>
                  <a:schemeClr val="accent1">
                    <a:lumMod val="50000"/>
                  </a:schemeClr>
                </a:solidFill>
                <a:effectLst/>
                <a:latin typeface="Abyssinica SIL" panose="02000000000000000000" charset="0"/>
                <a:cs typeface="Abyssinica SIL" panose="02000000000000000000" charset="0"/>
                <a:sym typeface="+mn-ea"/>
              </a:rPr>
              <a:t> Introduction</a:t>
            </a:r>
            <a:endParaRPr lang="en-US" sz="3600">
              <a:effectLst/>
              <a:latin typeface="Abyssinica SIL" panose="02000000000000000000" charset="0"/>
              <a:cs typeface="Abyssinica SIL" panose="02000000000000000000" charset="0"/>
            </a:endParaRPr>
          </a:p>
        </p:txBody>
      </p:sp>
      <p:sp>
        <p:nvSpPr>
          <p:cNvPr id="57" name="Text Box 56"/>
          <p:cNvSpPr txBox="1"/>
          <p:nvPr/>
        </p:nvSpPr>
        <p:spPr>
          <a:xfrm>
            <a:off x="21960840" y="6447155"/>
            <a:ext cx="4549775" cy="706755"/>
          </a:xfrm>
          <a:prstGeom prst="rect">
            <a:avLst/>
          </a:prstGeom>
          <a:noFill/>
        </p:spPr>
        <p:txBody>
          <a:bodyPr wrap="none" rtlCol="0" anchor="t">
            <a:spAutoFit/>
          </a:bodyPr>
          <a:p>
            <a:pPr indent="0"/>
            <a:r>
              <a:rPr lang="en-US" sz="4000" b="1">
                <a:solidFill>
                  <a:schemeClr val="accent1">
                    <a:lumMod val="50000"/>
                  </a:schemeClr>
                </a:solidFill>
                <a:latin typeface="Abyssinica SIL" panose="02000000000000000000" charset="0"/>
                <a:cs typeface="Abyssinica SIL" panose="02000000000000000000" charset="0"/>
                <a:sym typeface="+mn-ea"/>
              </a:rPr>
              <a:t>Research questions</a:t>
            </a:r>
            <a:endParaRPr lang="en-US" sz="4000" b="1">
              <a:solidFill>
                <a:schemeClr val="accent1">
                  <a:lumMod val="50000"/>
                </a:schemeClr>
              </a:solidFill>
              <a:latin typeface="Abyssinica SIL" panose="02000000000000000000" charset="0"/>
              <a:cs typeface="Abyssinica SIL" panose="02000000000000000000" charset="0"/>
              <a:sym typeface="+mn-ea"/>
            </a:endParaRPr>
          </a:p>
        </p:txBody>
      </p:sp>
      <p:sp>
        <p:nvSpPr>
          <p:cNvPr id="77" name="Text Box 76"/>
          <p:cNvSpPr txBox="1"/>
          <p:nvPr/>
        </p:nvSpPr>
        <p:spPr>
          <a:xfrm>
            <a:off x="397510" y="27628215"/>
            <a:ext cx="6139180" cy="922020"/>
          </a:xfrm>
          <a:prstGeom prst="rect">
            <a:avLst/>
          </a:prstGeom>
          <a:noFill/>
        </p:spPr>
        <p:txBody>
          <a:bodyPr wrap="square" rtlCol="0" anchor="t">
            <a:spAutoFit/>
          </a:bodyPr>
          <a:p>
            <a:pPr algn="just">
              <a:buClrTx/>
              <a:buSzTx/>
              <a:buFontTx/>
            </a:pPr>
            <a:r>
              <a:rPr lang="en-US">
                <a:latin typeface="Abyssinica SIL" panose="02000000000000000000" charset="0"/>
                <a:cs typeface="Abyssinica SIL" panose="02000000000000000000" charset="0"/>
              </a:rPr>
              <a:t>Figure 3: Tracer/Flow model: Based on solving water balance, tracer balance and water age balance  with multi objective optimization   </a:t>
            </a:r>
            <a:endParaRPr lang="en-US">
              <a:latin typeface="Abyssinica SIL" panose="02000000000000000000" charset="0"/>
              <a:cs typeface="Abyssinica SIL" panose="02000000000000000000" charset="0"/>
            </a:endParaRPr>
          </a:p>
        </p:txBody>
      </p:sp>
      <p:sp>
        <p:nvSpPr>
          <p:cNvPr id="78" name="Text Box 77"/>
          <p:cNvSpPr txBox="1"/>
          <p:nvPr/>
        </p:nvSpPr>
        <p:spPr>
          <a:xfrm>
            <a:off x="7322820" y="27518360"/>
            <a:ext cx="5628005" cy="1198880"/>
          </a:xfrm>
          <a:prstGeom prst="rect">
            <a:avLst/>
          </a:prstGeom>
          <a:noFill/>
        </p:spPr>
        <p:txBody>
          <a:bodyPr wrap="square" rtlCol="0" anchor="t">
            <a:spAutoFit/>
          </a:bodyPr>
          <a:p>
            <a:pPr algn="just"/>
            <a:r>
              <a:rPr lang="en-US">
                <a:latin typeface="Abyssinica SIL" panose="02000000000000000000" charset="0"/>
                <a:cs typeface="Abyssinica SIL" panose="02000000000000000000" charset="0"/>
              </a:rPr>
              <a:t>Illustration of the three main conceptual shapes of StorAge-Selection (SAS) as beta distribution functions where A is release of younger storage, B is </a:t>
            </a:r>
            <a:r>
              <a:rPr lang="en-US">
                <a:latin typeface="Abyssinica SIL" panose="02000000000000000000" charset="0"/>
                <a:cs typeface="Abyssinica SIL" panose="02000000000000000000" charset="0"/>
                <a:sym typeface="+mn-ea"/>
              </a:rPr>
              <a:t>uniform release, C is</a:t>
            </a:r>
            <a:r>
              <a:rPr lang="en-US">
                <a:latin typeface="Abyssinica SIL" panose="02000000000000000000" charset="0"/>
                <a:cs typeface="Abyssinica SIL" panose="02000000000000000000" charset="0"/>
              </a:rPr>
              <a:t> </a:t>
            </a:r>
            <a:r>
              <a:rPr lang="en-US">
                <a:latin typeface="Abyssinica SIL" panose="02000000000000000000" charset="0"/>
                <a:cs typeface="Abyssinica SIL" panose="02000000000000000000" charset="0"/>
                <a:sym typeface="+mn-ea"/>
              </a:rPr>
              <a:t>release of older storage.</a:t>
            </a:r>
            <a:endParaRPr lang="en-US"/>
          </a:p>
        </p:txBody>
      </p:sp>
      <p:sp>
        <p:nvSpPr>
          <p:cNvPr id="79" name="Text Box 78"/>
          <p:cNvSpPr txBox="1"/>
          <p:nvPr/>
        </p:nvSpPr>
        <p:spPr>
          <a:xfrm>
            <a:off x="840740" y="20251420"/>
            <a:ext cx="3227070" cy="706755"/>
          </a:xfrm>
          <a:prstGeom prst="rect">
            <a:avLst/>
          </a:prstGeom>
          <a:noFill/>
        </p:spPr>
        <p:txBody>
          <a:bodyPr wrap="square" rtlCol="0" anchor="t">
            <a:spAutoFit/>
          </a:bodyPr>
          <a:p>
            <a:pPr algn="l"/>
            <a:r>
              <a:rPr lang="en-US" sz="4000" b="1">
                <a:solidFill>
                  <a:schemeClr val="accent1">
                    <a:lumMod val="50000"/>
                  </a:schemeClr>
                </a:solidFill>
                <a:effectLst/>
                <a:latin typeface="Abyssinica SIL" panose="02000000000000000000" charset="0"/>
                <a:cs typeface="Abyssinica SIL" panose="02000000000000000000" charset="0"/>
                <a:sym typeface="+mn-ea"/>
              </a:rPr>
              <a:t> Method</a:t>
            </a:r>
            <a:endParaRPr lang="en-US" sz="3600">
              <a:effectLst/>
              <a:latin typeface="Abyssinica SIL" panose="02000000000000000000" charset="0"/>
              <a:cs typeface="Abyssinica SIL" panose="02000000000000000000" charset="0"/>
            </a:endParaRPr>
          </a:p>
        </p:txBody>
      </p:sp>
      <p:pic>
        <p:nvPicPr>
          <p:cNvPr id="81" name="Picture 80"/>
          <p:cNvPicPr>
            <a:picLocks noChangeAspect="1"/>
          </p:cNvPicPr>
          <p:nvPr/>
        </p:nvPicPr>
        <p:blipFill>
          <a:blip r:embed="rId12"/>
          <a:stretch>
            <a:fillRect/>
          </a:stretch>
        </p:blipFill>
        <p:spPr>
          <a:xfrm>
            <a:off x="9846945" y="12499340"/>
            <a:ext cx="11287125" cy="2276475"/>
          </a:xfrm>
          <a:prstGeom prst="rect">
            <a:avLst/>
          </a:prstGeom>
        </p:spPr>
      </p:pic>
      <p:pic>
        <p:nvPicPr>
          <p:cNvPr id="100" name="Picture 99"/>
          <p:cNvPicPr>
            <a:picLocks noChangeAspect="1"/>
          </p:cNvPicPr>
          <p:nvPr/>
        </p:nvPicPr>
        <p:blipFill>
          <a:blip r:embed="rId13"/>
          <a:stretch>
            <a:fillRect/>
          </a:stretch>
        </p:blipFill>
        <p:spPr>
          <a:xfrm>
            <a:off x="22365970" y="18844895"/>
            <a:ext cx="8658225" cy="4133850"/>
          </a:xfrm>
          <a:prstGeom prst="rect">
            <a:avLst/>
          </a:prstGeom>
        </p:spPr>
      </p:pic>
      <p:sp>
        <p:nvSpPr>
          <p:cNvPr id="103" name="Text Box 102"/>
          <p:cNvSpPr txBox="1"/>
          <p:nvPr/>
        </p:nvSpPr>
        <p:spPr>
          <a:xfrm>
            <a:off x="22534245" y="23414990"/>
            <a:ext cx="7129780" cy="922020"/>
          </a:xfrm>
          <a:prstGeom prst="rect">
            <a:avLst/>
          </a:prstGeom>
          <a:noFill/>
        </p:spPr>
        <p:txBody>
          <a:bodyPr wrap="square" rtlCol="0" anchor="t">
            <a:spAutoFit/>
          </a:bodyPr>
          <a:p>
            <a:pPr algn="just"/>
            <a:r>
              <a:rPr lang="en-US">
                <a:latin typeface="Abyssinica SIL" panose="02000000000000000000" charset="0"/>
                <a:cs typeface="Abyssinica SIL" panose="02000000000000000000" charset="0"/>
                <a:sym typeface="+mn-ea"/>
              </a:rPr>
              <a:t>Figure 6: </a:t>
            </a:r>
            <a:r>
              <a:rPr lang="en-US">
                <a:latin typeface="Abyssinica SIL" panose="02000000000000000000" charset="0"/>
                <a:cs typeface="Abyssinica SIL" panose="02000000000000000000" charset="0"/>
              </a:rPr>
              <a:t>Simulated tracer compositions  based on SAS-a variations in the root zone. Yellow dots are measured data, while lines are simulations based on the SAS_a variation. </a:t>
            </a:r>
            <a:endParaRPr lang="en-US">
              <a:latin typeface="Abyssinica SIL" panose="02000000000000000000" charset="0"/>
              <a:cs typeface="Abyssinica SIL" panose="02000000000000000000" charset="0"/>
            </a:endParaRPr>
          </a:p>
        </p:txBody>
      </p:sp>
      <p:sp>
        <p:nvSpPr>
          <p:cNvPr id="104" name="Text Box 103"/>
          <p:cNvSpPr txBox="1"/>
          <p:nvPr/>
        </p:nvSpPr>
        <p:spPr>
          <a:xfrm>
            <a:off x="31511240" y="24198580"/>
            <a:ext cx="10930255" cy="645160"/>
          </a:xfrm>
          <a:prstGeom prst="rect">
            <a:avLst/>
          </a:prstGeom>
          <a:noFill/>
        </p:spPr>
        <p:txBody>
          <a:bodyPr wrap="square" rtlCol="0" anchor="t">
            <a:spAutoFit/>
          </a:bodyPr>
          <a:p>
            <a:r>
              <a:rPr lang="en-US">
                <a:latin typeface="Abyssinica SIL" panose="02000000000000000000" charset="0"/>
                <a:cs typeface="Abyssinica SIL" panose="02000000000000000000" charset="0"/>
                <a:sym typeface="+mn-ea"/>
              </a:rPr>
              <a:t>Figure 7: Travel time distributions based on variation in SAS-a x-axis represent age in date , y-axis represent empirical cumulative distribution function. </a:t>
            </a:r>
            <a:endParaRPr lang="en-US">
              <a:latin typeface="Abyssinica SIL" panose="02000000000000000000" charset="0"/>
              <a:cs typeface="Abyssinica SIL" panose="02000000000000000000" charset="0"/>
              <a:sym typeface="+mn-ea"/>
            </a:endParaRPr>
          </a:p>
        </p:txBody>
      </p:sp>
      <p:sp>
        <p:nvSpPr>
          <p:cNvPr id="105" name="Text Box 104"/>
          <p:cNvSpPr txBox="1"/>
          <p:nvPr/>
        </p:nvSpPr>
        <p:spPr>
          <a:xfrm>
            <a:off x="38576885" y="4158615"/>
            <a:ext cx="2590165" cy="368300"/>
          </a:xfrm>
          <a:prstGeom prst="rect">
            <a:avLst/>
          </a:prstGeom>
          <a:noFill/>
        </p:spPr>
        <p:txBody>
          <a:bodyPr wrap="none" rtlCol="0" anchor="t">
            <a:spAutoFit/>
          </a:bodyPr>
          <a:p>
            <a:r>
              <a:rPr lang="en-US">
                <a:latin typeface="Abyssinica SIL" panose="02000000000000000000" charset="0"/>
                <a:cs typeface="Abyssinica SIL" panose="02000000000000000000" charset="0"/>
                <a:sym typeface="+mn-ea"/>
              </a:rPr>
              <a:t>Grant Number: P34666</a:t>
            </a:r>
            <a:endParaRPr lang="en-US"/>
          </a:p>
        </p:txBody>
      </p:sp>
      <p:cxnSp>
        <p:nvCxnSpPr>
          <p:cNvPr id="5" name="Straight Connector 4"/>
          <p:cNvCxnSpPr/>
          <p:nvPr/>
        </p:nvCxnSpPr>
        <p:spPr>
          <a:xfrm flipH="1">
            <a:off x="8287385" y="22679025"/>
            <a:ext cx="8890" cy="981710"/>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flipV="1">
            <a:off x="8296275" y="23653750"/>
            <a:ext cx="816610" cy="6985"/>
          </a:xfrm>
          <a:prstGeom prst="line">
            <a:avLst/>
          </a:prstGeom>
        </p:spPr>
        <p:style>
          <a:lnRef idx="3">
            <a:schemeClr val="dk1"/>
          </a:lnRef>
          <a:fillRef idx="0">
            <a:schemeClr val="dk1"/>
          </a:fillRef>
          <a:effectRef idx="2">
            <a:schemeClr val="dk1"/>
          </a:effectRef>
          <a:fontRef idx="minor">
            <a:schemeClr val="tx1"/>
          </a:fontRef>
        </p:style>
      </p:cxnSp>
      <p:cxnSp>
        <p:nvCxnSpPr>
          <p:cNvPr id="44" name="Straight Connector 43"/>
          <p:cNvCxnSpPr/>
          <p:nvPr/>
        </p:nvCxnSpPr>
        <p:spPr>
          <a:xfrm flipV="1">
            <a:off x="9708515" y="23152735"/>
            <a:ext cx="758190" cy="7620"/>
          </a:xfrm>
          <a:prstGeom prst="line">
            <a:avLst/>
          </a:prstGeom>
          <a:ln w="28575" cmpd="sng">
            <a:solidFill>
              <a:schemeClr val="accent1">
                <a:shade val="50000"/>
              </a:schemeClr>
            </a:solidFill>
            <a:prstDash val="solid"/>
          </a:ln>
        </p:spPr>
        <p:style>
          <a:lnRef idx="3">
            <a:schemeClr val="dk1"/>
          </a:lnRef>
          <a:fillRef idx="0">
            <a:schemeClr val="dk1"/>
          </a:fillRef>
          <a:effectRef idx="2">
            <a:schemeClr val="dk1"/>
          </a:effectRef>
          <a:fontRef idx="minor">
            <a:schemeClr val="tx1"/>
          </a:fontRef>
        </p:style>
      </p:cxnSp>
      <p:sp>
        <p:nvSpPr>
          <p:cNvPr id="23" name="Arc 22"/>
          <p:cNvSpPr/>
          <p:nvPr/>
        </p:nvSpPr>
        <p:spPr>
          <a:xfrm rot="11100000">
            <a:off x="8412480" y="21953220"/>
            <a:ext cx="1506855" cy="1644650"/>
          </a:xfrm>
          <a:prstGeom prst="arc">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en-US"/>
          </a:p>
        </p:txBody>
      </p:sp>
      <p:cxnSp>
        <p:nvCxnSpPr>
          <p:cNvPr id="28" name="Straight Connector 27"/>
          <p:cNvCxnSpPr/>
          <p:nvPr/>
        </p:nvCxnSpPr>
        <p:spPr>
          <a:xfrm flipH="1">
            <a:off x="9643745" y="22672040"/>
            <a:ext cx="8890" cy="981710"/>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p:cNvCxnSpPr/>
          <p:nvPr/>
        </p:nvCxnSpPr>
        <p:spPr>
          <a:xfrm flipV="1">
            <a:off x="9652635" y="23646765"/>
            <a:ext cx="816610" cy="6985"/>
          </a:xfrm>
          <a:prstGeom prst="line">
            <a:avLst/>
          </a:prstGeom>
        </p:spPr>
        <p:style>
          <a:lnRef idx="3">
            <a:schemeClr val="dk1"/>
          </a:lnRef>
          <a:fillRef idx="0">
            <a:schemeClr val="dk1"/>
          </a:fillRef>
          <a:effectRef idx="2">
            <a:schemeClr val="dk1"/>
          </a:effectRef>
          <a:fontRef idx="minor">
            <a:schemeClr val="tx1"/>
          </a:fontRef>
        </p:style>
      </p:cxnSp>
      <p:cxnSp>
        <p:nvCxnSpPr>
          <p:cNvPr id="35" name="Straight Connector 34"/>
          <p:cNvCxnSpPr/>
          <p:nvPr/>
        </p:nvCxnSpPr>
        <p:spPr>
          <a:xfrm flipH="1">
            <a:off x="11172190" y="22665055"/>
            <a:ext cx="8890" cy="981710"/>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Connector 40"/>
          <p:cNvCxnSpPr/>
          <p:nvPr/>
        </p:nvCxnSpPr>
        <p:spPr>
          <a:xfrm flipV="1">
            <a:off x="11230610" y="23639780"/>
            <a:ext cx="816610" cy="6985"/>
          </a:xfrm>
          <a:prstGeom prst="line">
            <a:avLst/>
          </a:prstGeom>
        </p:spPr>
        <p:style>
          <a:lnRef idx="3">
            <a:schemeClr val="dk1"/>
          </a:lnRef>
          <a:fillRef idx="0">
            <a:schemeClr val="dk1"/>
          </a:fillRef>
          <a:effectRef idx="2">
            <a:schemeClr val="dk1"/>
          </a:effectRef>
          <a:fontRef idx="minor">
            <a:schemeClr val="tx1"/>
          </a:fontRef>
        </p:style>
      </p:cxnSp>
      <p:pic>
        <p:nvPicPr>
          <p:cNvPr id="59" name="Picture 58"/>
          <p:cNvPicPr>
            <a:picLocks noChangeAspect="1"/>
          </p:cNvPicPr>
          <p:nvPr/>
        </p:nvPicPr>
        <p:blipFill>
          <a:blip r:embed="rId14"/>
          <a:stretch>
            <a:fillRect/>
          </a:stretch>
        </p:blipFill>
        <p:spPr>
          <a:xfrm>
            <a:off x="9846945" y="14402435"/>
            <a:ext cx="11449050" cy="1562100"/>
          </a:xfrm>
          <a:prstGeom prst="rect">
            <a:avLst/>
          </a:prstGeom>
        </p:spPr>
      </p:pic>
      <p:pic>
        <p:nvPicPr>
          <p:cNvPr id="60" name="Picture 59"/>
          <p:cNvPicPr>
            <a:picLocks noChangeAspect="1"/>
          </p:cNvPicPr>
          <p:nvPr/>
        </p:nvPicPr>
        <p:blipFill>
          <a:blip r:embed="rId15"/>
          <a:stretch>
            <a:fillRect/>
          </a:stretch>
        </p:blipFill>
        <p:spPr>
          <a:xfrm>
            <a:off x="9846945" y="16197580"/>
            <a:ext cx="11449050" cy="2447925"/>
          </a:xfrm>
          <a:prstGeom prst="rect">
            <a:avLst/>
          </a:prstGeom>
        </p:spPr>
      </p:pic>
      <p:sp>
        <p:nvSpPr>
          <p:cNvPr id="67" name="Arc 66"/>
          <p:cNvSpPr/>
          <p:nvPr/>
        </p:nvSpPr>
        <p:spPr>
          <a:xfrm rot="6300000">
            <a:off x="10802620" y="22331045"/>
            <a:ext cx="1367790" cy="1063625"/>
          </a:xfrm>
          <a:prstGeom prst="arc">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en-US"/>
          </a:p>
        </p:txBody>
      </p:sp>
      <p:sp>
        <p:nvSpPr>
          <p:cNvPr id="73" name="Text Box 72"/>
          <p:cNvSpPr txBox="1"/>
          <p:nvPr/>
        </p:nvSpPr>
        <p:spPr>
          <a:xfrm>
            <a:off x="8390890" y="23830280"/>
            <a:ext cx="323215" cy="368300"/>
          </a:xfrm>
          <a:prstGeom prst="rect">
            <a:avLst/>
          </a:prstGeom>
          <a:noFill/>
        </p:spPr>
        <p:txBody>
          <a:bodyPr wrap="none" rtlCol="0" anchor="t">
            <a:spAutoFit/>
          </a:bodyPr>
          <a:p>
            <a:pPr algn="l"/>
            <a:r>
              <a:rPr lang="en-US">
                <a:latin typeface="+mn-ea"/>
                <a:cs typeface="+mn-ea"/>
                <a:sym typeface="+mn-ea"/>
              </a:rPr>
              <a:t>A</a:t>
            </a:r>
            <a:endParaRPr lang="en-US"/>
          </a:p>
        </p:txBody>
      </p:sp>
      <p:sp>
        <p:nvSpPr>
          <p:cNvPr id="76" name="Text Box 75"/>
          <p:cNvSpPr txBox="1"/>
          <p:nvPr/>
        </p:nvSpPr>
        <p:spPr>
          <a:xfrm>
            <a:off x="9831705" y="23830280"/>
            <a:ext cx="364490" cy="368300"/>
          </a:xfrm>
          <a:prstGeom prst="rect">
            <a:avLst/>
          </a:prstGeom>
          <a:noFill/>
        </p:spPr>
        <p:txBody>
          <a:bodyPr wrap="square" rtlCol="0" anchor="t">
            <a:spAutoFit/>
          </a:bodyPr>
          <a:p>
            <a:pPr algn="l"/>
            <a:r>
              <a:rPr lang="en-US">
                <a:latin typeface="+mn-ea"/>
                <a:cs typeface="+mn-ea"/>
                <a:sym typeface="+mn-ea"/>
              </a:rPr>
              <a:t>B</a:t>
            </a:r>
            <a:endParaRPr lang="en-US"/>
          </a:p>
        </p:txBody>
      </p:sp>
      <p:sp>
        <p:nvSpPr>
          <p:cNvPr id="80" name="Text Box 79"/>
          <p:cNvSpPr txBox="1"/>
          <p:nvPr/>
        </p:nvSpPr>
        <p:spPr>
          <a:xfrm>
            <a:off x="11285220" y="23830280"/>
            <a:ext cx="326390" cy="368300"/>
          </a:xfrm>
          <a:prstGeom prst="rect">
            <a:avLst/>
          </a:prstGeom>
          <a:noFill/>
        </p:spPr>
        <p:txBody>
          <a:bodyPr wrap="none" rtlCol="0" anchor="t">
            <a:spAutoFit/>
          </a:bodyPr>
          <a:p>
            <a:r>
              <a:rPr lang="en-US">
                <a:latin typeface="+mn-ea"/>
                <a:cs typeface="+mn-ea"/>
                <a:sym typeface="+mn-ea"/>
              </a:rPr>
              <a:t>C</a:t>
            </a:r>
            <a:endParaRPr lang="en-US"/>
          </a:p>
        </p:txBody>
      </p:sp>
      <p:cxnSp>
        <p:nvCxnSpPr>
          <p:cNvPr id="108" name="Straight Connector 107"/>
          <p:cNvCxnSpPr/>
          <p:nvPr/>
        </p:nvCxnSpPr>
        <p:spPr>
          <a:xfrm flipH="1">
            <a:off x="8232775" y="25137110"/>
            <a:ext cx="8890" cy="981710"/>
          </a:xfrm>
          <a:prstGeom prst="line">
            <a:avLst/>
          </a:prstGeom>
        </p:spPr>
        <p:style>
          <a:lnRef idx="3">
            <a:schemeClr val="dk1"/>
          </a:lnRef>
          <a:fillRef idx="0">
            <a:schemeClr val="dk1"/>
          </a:fillRef>
          <a:effectRef idx="2">
            <a:schemeClr val="dk1"/>
          </a:effectRef>
          <a:fontRef idx="minor">
            <a:schemeClr val="tx1"/>
          </a:fontRef>
        </p:style>
      </p:cxnSp>
      <p:cxnSp>
        <p:nvCxnSpPr>
          <p:cNvPr id="109" name="Straight Connector 108"/>
          <p:cNvCxnSpPr/>
          <p:nvPr/>
        </p:nvCxnSpPr>
        <p:spPr>
          <a:xfrm flipV="1">
            <a:off x="8241665" y="26111835"/>
            <a:ext cx="816610" cy="6985"/>
          </a:xfrm>
          <a:prstGeom prst="line">
            <a:avLst/>
          </a:prstGeom>
        </p:spPr>
        <p:style>
          <a:lnRef idx="3">
            <a:schemeClr val="dk1"/>
          </a:lnRef>
          <a:fillRef idx="0">
            <a:schemeClr val="dk1"/>
          </a:fillRef>
          <a:effectRef idx="2">
            <a:schemeClr val="dk1"/>
          </a:effectRef>
          <a:fontRef idx="minor">
            <a:schemeClr val="tx1"/>
          </a:fontRef>
        </p:style>
      </p:cxnSp>
      <p:cxnSp>
        <p:nvCxnSpPr>
          <p:cNvPr id="110" name="Straight Connector 109"/>
          <p:cNvCxnSpPr/>
          <p:nvPr/>
        </p:nvCxnSpPr>
        <p:spPr>
          <a:xfrm flipV="1">
            <a:off x="9653905" y="25610820"/>
            <a:ext cx="758190" cy="7620"/>
          </a:xfrm>
          <a:prstGeom prst="line">
            <a:avLst/>
          </a:prstGeom>
          <a:ln w="28575" cmpd="sng">
            <a:solidFill>
              <a:schemeClr val="accent1">
                <a:shade val="50000"/>
              </a:schemeClr>
            </a:solidFill>
            <a:prstDash val="solid"/>
          </a:ln>
        </p:spPr>
        <p:style>
          <a:lnRef idx="3">
            <a:schemeClr val="dk1"/>
          </a:lnRef>
          <a:fillRef idx="0">
            <a:schemeClr val="dk1"/>
          </a:fillRef>
          <a:effectRef idx="2">
            <a:schemeClr val="dk1"/>
          </a:effectRef>
          <a:fontRef idx="minor">
            <a:schemeClr val="tx1"/>
          </a:fontRef>
        </p:style>
      </p:cxnSp>
      <p:sp>
        <p:nvSpPr>
          <p:cNvPr id="111" name="Arc 110"/>
          <p:cNvSpPr/>
          <p:nvPr/>
        </p:nvSpPr>
        <p:spPr>
          <a:xfrm rot="11100000">
            <a:off x="8364855" y="24373205"/>
            <a:ext cx="1506855" cy="1644650"/>
          </a:xfrm>
          <a:prstGeom prst="arc">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en-US"/>
          </a:p>
        </p:txBody>
      </p:sp>
      <p:cxnSp>
        <p:nvCxnSpPr>
          <p:cNvPr id="112" name="Straight Connector 111"/>
          <p:cNvCxnSpPr/>
          <p:nvPr/>
        </p:nvCxnSpPr>
        <p:spPr>
          <a:xfrm flipH="1">
            <a:off x="9589135" y="25130125"/>
            <a:ext cx="8890" cy="981710"/>
          </a:xfrm>
          <a:prstGeom prst="line">
            <a:avLst/>
          </a:prstGeom>
        </p:spPr>
        <p:style>
          <a:lnRef idx="3">
            <a:schemeClr val="dk1"/>
          </a:lnRef>
          <a:fillRef idx="0">
            <a:schemeClr val="dk1"/>
          </a:fillRef>
          <a:effectRef idx="2">
            <a:schemeClr val="dk1"/>
          </a:effectRef>
          <a:fontRef idx="minor">
            <a:schemeClr val="tx1"/>
          </a:fontRef>
        </p:style>
      </p:cxnSp>
      <p:cxnSp>
        <p:nvCxnSpPr>
          <p:cNvPr id="113" name="Straight Connector 112"/>
          <p:cNvCxnSpPr/>
          <p:nvPr/>
        </p:nvCxnSpPr>
        <p:spPr>
          <a:xfrm flipV="1">
            <a:off x="9598025" y="26104850"/>
            <a:ext cx="816610" cy="6985"/>
          </a:xfrm>
          <a:prstGeom prst="line">
            <a:avLst/>
          </a:prstGeom>
        </p:spPr>
        <p:style>
          <a:lnRef idx="3">
            <a:schemeClr val="dk1"/>
          </a:lnRef>
          <a:fillRef idx="0">
            <a:schemeClr val="dk1"/>
          </a:fillRef>
          <a:effectRef idx="2">
            <a:schemeClr val="dk1"/>
          </a:effectRef>
          <a:fontRef idx="minor">
            <a:schemeClr val="tx1"/>
          </a:fontRef>
        </p:style>
      </p:cxnSp>
      <p:cxnSp>
        <p:nvCxnSpPr>
          <p:cNvPr id="114" name="Straight Connector 113"/>
          <p:cNvCxnSpPr/>
          <p:nvPr/>
        </p:nvCxnSpPr>
        <p:spPr>
          <a:xfrm flipH="1">
            <a:off x="11117580" y="25123140"/>
            <a:ext cx="8890" cy="981710"/>
          </a:xfrm>
          <a:prstGeom prst="line">
            <a:avLst/>
          </a:prstGeom>
        </p:spPr>
        <p:style>
          <a:lnRef idx="3">
            <a:schemeClr val="dk1"/>
          </a:lnRef>
          <a:fillRef idx="0">
            <a:schemeClr val="dk1"/>
          </a:fillRef>
          <a:effectRef idx="2">
            <a:schemeClr val="dk1"/>
          </a:effectRef>
          <a:fontRef idx="minor">
            <a:schemeClr val="tx1"/>
          </a:fontRef>
        </p:style>
      </p:cxnSp>
      <p:cxnSp>
        <p:nvCxnSpPr>
          <p:cNvPr id="115" name="Straight Connector 114"/>
          <p:cNvCxnSpPr/>
          <p:nvPr/>
        </p:nvCxnSpPr>
        <p:spPr>
          <a:xfrm flipV="1">
            <a:off x="11126470" y="26097865"/>
            <a:ext cx="816610" cy="6985"/>
          </a:xfrm>
          <a:prstGeom prst="line">
            <a:avLst/>
          </a:prstGeom>
        </p:spPr>
        <p:style>
          <a:lnRef idx="3">
            <a:schemeClr val="dk1"/>
          </a:lnRef>
          <a:fillRef idx="0">
            <a:schemeClr val="dk1"/>
          </a:fillRef>
          <a:effectRef idx="2">
            <a:schemeClr val="dk1"/>
          </a:effectRef>
          <a:fontRef idx="minor">
            <a:schemeClr val="tx1"/>
          </a:fontRef>
        </p:style>
      </p:cxnSp>
      <p:sp>
        <p:nvSpPr>
          <p:cNvPr id="116" name="Arc 115"/>
          <p:cNvSpPr/>
          <p:nvPr/>
        </p:nvSpPr>
        <p:spPr>
          <a:xfrm rot="6300000">
            <a:off x="10764520" y="24750395"/>
            <a:ext cx="1367790" cy="1063625"/>
          </a:xfrm>
          <a:prstGeom prst="arc">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en-US"/>
          </a:p>
        </p:txBody>
      </p:sp>
      <p:sp>
        <p:nvSpPr>
          <p:cNvPr id="117" name="Text Box 116"/>
          <p:cNvSpPr txBox="1"/>
          <p:nvPr/>
        </p:nvSpPr>
        <p:spPr>
          <a:xfrm>
            <a:off x="8336280" y="26288365"/>
            <a:ext cx="323215" cy="368300"/>
          </a:xfrm>
          <a:prstGeom prst="rect">
            <a:avLst/>
          </a:prstGeom>
          <a:noFill/>
        </p:spPr>
        <p:txBody>
          <a:bodyPr wrap="none" rtlCol="0" anchor="t">
            <a:spAutoFit/>
          </a:bodyPr>
          <a:p>
            <a:pPr algn="l"/>
            <a:r>
              <a:rPr lang="en-US">
                <a:latin typeface="+mn-ea"/>
                <a:cs typeface="+mn-ea"/>
                <a:sym typeface="+mn-ea"/>
              </a:rPr>
              <a:t>A</a:t>
            </a:r>
            <a:endParaRPr lang="en-US"/>
          </a:p>
        </p:txBody>
      </p:sp>
      <p:sp>
        <p:nvSpPr>
          <p:cNvPr id="118" name="Text Box 117"/>
          <p:cNvSpPr txBox="1"/>
          <p:nvPr/>
        </p:nvSpPr>
        <p:spPr>
          <a:xfrm>
            <a:off x="9777095" y="26288365"/>
            <a:ext cx="364490" cy="368300"/>
          </a:xfrm>
          <a:prstGeom prst="rect">
            <a:avLst/>
          </a:prstGeom>
          <a:noFill/>
        </p:spPr>
        <p:txBody>
          <a:bodyPr wrap="square" rtlCol="0" anchor="t">
            <a:spAutoFit/>
          </a:bodyPr>
          <a:p>
            <a:pPr algn="l"/>
            <a:r>
              <a:rPr lang="en-US">
                <a:latin typeface="+mn-ea"/>
                <a:cs typeface="+mn-ea"/>
                <a:sym typeface="+mn-ea"/>
              </a:rPr>
              <a:t>B</a:t>
            </a:r>
            <a:endParaRPr lang="en-US"/>
          </a:p>
        </p:txBody>
      </p:sp>
      <p:sp>
        <p:nvSpPr>
          <p:cNvPr id="119" name="Text Box 118"/>
          <p:cNvSpPr txBox="1"/>
          <p:nvPr/>
        </p:nvSpPr>
        <p:spPr>
          <a:xfrm>
            <a:off x="11230610" y="26288365"/>
            <a:ext cx="326390" cy="368300"/>
          </a:xfrm>
          <a:prstGeom prst="rect">
            <a:avLst/>
          </a:prstGeom>
          <a:noFill/>
        </p:spPr>
        <p:txBody>
          <a:bodyPr wrap="none" rtlCol="0" anchor="t">
            <a:spAutoFit/>
          </a:bodyPr>
          <a:p>
            <a:r>
              <a:rPr lang="en-US">
                <a:latin typeface="+mn-ea"/>
                <a:cs typeface="+mn-ea"/>
                <a:sym typeface="+mn-ea"/>
              </a:rPr>
              <a:t>C</a:t>
            </a:r>
            <a:endParaRPr lang="en-US"/>
          </a:p>
        </p:txBody>
      </p:sp>
      <p:sp>
        <p:nvSpPr>
          <p:cNvPr id="122" name="Rounded Rectangle 121"/>
          <p:cNvSpPr/>
          <p:nvPr/>
        </p:nvSpPr>
        <p:spPr>
          <a:xfrm>
            <a:off x="156845" y="21090255"/>
            <a:ext cx="21037550" cy="8474710"/>
          </a:xfrm>
          <a:prstGeom prst="roundRect">
            <a:avLst/>
          </a:prstGeom>
          <a:noFill/>
          <a:ln w="12700" cmpd="sng">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23" name="Rounded Rectangle 122"/>
          <p:cNvSpPr/>
          <p:nvPr/>
        </p:nvSpPr>
        <p:spPr>
          <a:xfrm>
            <a:off x="7625715" y="22584410"/>
            <a:ext cx="4870450" cy="2117090"/>
          </a:xfrm>
          <a:prstGeom prst="roundRect">
            <a:avLst/>
          </a:prstGeom>
          <a:noFill/>
          <a:ln w="12700" cmpd="sng">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cxnSp>
        <p:nvCxnSpPr>
          <p:cNvPr id="124" name="Straight Arrow Connector 123"/>
          <p:cNvCxnSpPr/>
          <p:nvPr/>
        </p:nvCxnSpPr>
        <p:spPr>
          <a:xfrm flipV="1">
            <a:off x="5098415" y="24750395"/>
            <a:ext cx="1370330" cy="1270"/>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5" name="Rounded Rectangle 124"/>
          <p:cNvSpPr/>
          <p:nvPr/>
        </p:nvSpPr>
        <p:spPr>
          <a:xfrm>
            <a:off x="7644765" y="24932640"/>
            <a:ext cx="4870450" cy="2117090"/>
          </a:xfrm>
          <a:prstGeom prst="roundRect">
            <a:avLst/>
          </a:prstGeom>
          <a:noFill/>
          <a:ln w="12700" cmpd="sng">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cxnSp>
        <p:nvCxnSpPr>
          <p:cNvPr id="126" name="Straight Arrow Connector 125"/>
          <p:cNvCxnSpPr/>
          <p:nvPr/>
        </p:nvCxnSpPr>
        <p:spPr>
          <a:xfrm flipV="1">
            <a:off x="12623165" y="24749125"/>
            <a:ext cx="1370330" cy="1270"/>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7" name="Text Box 126"/>
          <p:cNvSpPr txBox="1"/>
          <p:nvPr/>
        </p:nvSpPr>
        <p:spPr>
          <a:xfrm>
            <a:off x="22534245" y="11513185"/>
            <a:ext cx="16597630" cy="460375"/>
          </a:xfrm>
          <a:prstGeom prst="rect">
            <a:avLst/>
          </a:prstGeom>
          <a:noFill/>
        </p:spPr>
        <p:txBody>
          <a:bodyPr wrap="square" rtlCol="0" anchor="t">
            <a:spAutoFit/>
          </a:bodyPr>
          <a:p>
            <a:r>
              <a:rPr lang="en-US" sz="2400" b="1">
                <a:solidFill>
                  <a:schemeClr val="tx2">
                    <a:lumMod val="75000"/>
                  </a:schemeClr>
                </a:solidFill>
                <a:latin typeface="Abyssinica SIL" panose="02000000000000000000" charset="0"/>
                <a:cs typeface="Abyssinica SIL" panose="02000000000000000000" charset="0"/>
              </a:rPr>
              <a:t>Sensitivity of isotope data in the stream when using different SAS fuctions for root zone and groundwater storage</a:t>
            </a:r>
            <a:endParaRPr lang="en-US" sz="2400" b="1">
              <a:solidFill>
                <a:schemeClr val="tx2">
                  <a:lumMod val="75000"/>
                </a:schemeClr>
              </a:solidFill>
              <a:latin typeface="Abyssinica SIL" panose="02000000000000000000" charset="0"/>
              <a:cs typeface="Abyssinica SIL" panose="02000000000000000000" charset="0"/>
            </a:endParaRPr>
          </a:p>
        </p:txBody>
      </p:sp>
      <p:sp>
        <p:nvSpPr>
          <p:cNvPr id="130" name="Text Box 129"/>
          <p:cNvSpPr txBox="1"/>
          <p:nvPr/>
        </p:nvSpPr>
        <p:spPr>
          <a:xfrm>
            <a:off x="22794595" y="16875760"/>
            <a:ext cx="7553960" cy="922020"/>
          </a:xfrm>
          <a:prstGeom prst="rect">
            <a:avLst/>
          </a:prstGeom>
          <a:noFill/>
        </p:spPr>
        <p:txBody>
          <a:bodyPr wrap="square" rtlCol="0" anchor="t">
            <a:spAutoFit/>
          </a:bodyPr>
          <a:p>
            <a:pPr algn="just"/>
            <a:r>
              <a:rPr lang="en-US">
                <a:latin typeface="Abyssinica SIL" panose="02000000000000000000" charset="0"/>
                <a:cs typeface="Abyssinica SIL" panose="02000000000000000000" charset="0"/>
                <a:sym typeface="+mn-ea"/>
              </a:rPr>
              <a:t>Figure 4: </a:t>
            </a:r>
            <a:r>
              <a:rPr lang="en-US">
                <a:latin typeface="Abyssinica SIL" panose="02000000000000000000" charset="0"/>
                <a:cs typeface="Abyssinica SIL" panose="02000000000000000000" charset="0"/>
                <a:sym typeface="+mn-ea"/>
              </a:rPr>
              <a:t>Simulated tracer concentrations based on SAS-a variations in root zone. The red rectangle represents the weekly samples. Efficiency is based on Nash–Sutcliffe efficiency</a:t>
            </a:r>
            <a:endParaRPr lang="en-US">
              <a:latin typeface="Abyssinica SIL" panose="02000000000000000000" charset="0"/>
              <a:cs typeface="Abyssinica SIL" panose="02000000000000000000" charset="0"/>
              <a:sym typeface="+mn-ea"/>
            </a:endParaRPr>
          </a:p>
        </p:txBody>
      </p:sp>
      <p:sp>
        <p:nvSpPr>
          <p:cNvPr id="135" name="Text Box 134"/>
          <p:cNvSpPr txBox="1"/>
          <p:nvPr/>
        </p:nvSpPr>
        <p:spPr>
          <a:xfrm>
            <a:off x="27814270" y="12499340"/>
            <a:ext cx="1077595" cy="368300"/>
          </a:xfrm>
          <a:prstGeom prst="rect">
            <a:avLst/>
          </a:prstGeom>
          <a:noFill/>
        </p:spPr>
        <p:txBody>
          <a:bodyPr wrap="square" rtlCol="0" anchor="t">
            <a:spAutoFit/>
          </a:bodyPr>
          <a:p>
            <a:r>
              <a:rPr lang="en-US">
                <a:solidFill>
                  <a:schemeClr val="tx1"/>
                </a:solidFill>
                <a:latin typeface="Abyssinica SIL" panose="02000000000000000000" charset="0"/>
                <a:cs typeface="Abyssinica SIL" panose="02000000000000000000" charset="0"/>
                <a:sym typeface="+mn-ea"/>
              </a:rPr>
              <a:t>1:1 line</a:t>
            </a:r>
            <a:r>
              <a:rPr lang="en-US">
                <a:solidFill>
                  <a:srgbClr val="FF0000"/>
                </a:solidFill>
                <a:latin typeface="Abyssinica SIL" panose="02000000000000000000" charset="0"/>
                <a:cs typeface="Abyssinica SIL" panose="02000000000000000000" charset="0"/>
                <a:sym typeface="+mn-ea"/>
              </a:rPr>
              <a:t> </a:t>
            </a:r>
            <a:endParaRPr lang="en-US"/>
          </a:p>
        </p:txBody>
      </p:sp>
      <p:pic>
        <p:nvPicPr>
          <p:cNvPr id="141" name="Picture 140"/>
          <p:cNvPicPr>
            <a:picLocks noChangeAspect="1"/>
          </p:cNvPicPr>
          <p:nvPr/>
        </p:nvPicPr>
        <p:blipFill>
          <a:blip r:embed="rId16"/>
          <a:stretch>
            <a:fillRect/>
          </a:stretch>
        </p:blipFill>
        <p:spPr>
          <a:xfrm>
            <a:off x="13944600" y="22444075"/>
            <a:ext cx="7021830" cy="5124450"/>
          </a:xfrm>
          <a:prstGeom prst="rect">
            <a:avLst/>
          </a:prstGeom>
        </p:spPr>
      </p:pic>
      <p:sp>
        <p:nvSpPr>
          <p:cNvPr id="36" name="Rectangles 35"/>
          <p:cNvSpPr/>
          <p:nvPr/>
        </p:nvSpPr>
        <p:spPr>
          <a:xfrm>
            <a:off x="34052510" y="14165580"/>
            <a:ext cx="601345" cy="745490"/>
          </a:xfrm>
          <a:prstGeom prst="rect">
            <a:avLst/>
          </a:prstGeom>
          <a:noFill/>
          <a:ln w="25400">
            <a:solidFill>
              <a:srgbClr val="CC0000"/>
            </a:solid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sp>
        <p:nvSpPr>
          <p:cNvPr id="37" name="Text Box 36"/>
          <p:cNvSpPr txBox="1"/>
          <p:nvPr/>
        </p:nvSpPr>
        <p:spPr>
          <a:xfrm>
            <a:off x="29482415" y="13736955"/>
            <a:ext cx="1771650" cy="1476375"/>
          </a:xfrm>
          <a:prstGeom prst="rect">
            <a:avLst/>
          </a:prstGeom>
          <a:noFill/>
        </p:spPr>
        <p:txBody>
          <a:bodyPr wrap="square" rtlCol="0" anchor="t">
            <a:spAutoFit/>
          </a:bodyPr>
          <a:p>
            <a:pPr algn="l"/>
            <a:r>
              <a:rPr lang="en-US">
                <a:solidFill>
                  <a:schemeClr val="tx1"/>
                </a:solidFill>
                <a:latin typeface="Abyssinica SIL" panose="02000000000000000000" charset="0"/>
                <a:cs typeface="Abyssinica SIL" panose="02000000000000000000" charset="0"/>
                <a:sym typeface="+mn-ea"/>
              </a:rPr>
              <a:t>Efficiency</a:t>
            </a:r>
            <a:endParaRPr lang="en-US">
              <a:solidFill>
                <a:schemeClr val="tx1"/>
              </a:solidFill>
              <a:latin typeface="Abyssinica SIL" panose="02000000000000000000" charset="0"/>
              <a:cs typeface="Abyssinica SIL" panose="02000000000000000000" charset="0"/>
              <a:sym typeface="+mn-ea"/>
            </a:endParaRPr>
          </a:p>
          <a:p>
            <a:pPr algn="l"/>
            <a:r>
              <a:rPr lang="en-US">
                <a:solidFill>
                  <a:schemeClr val="tx1"/>
                </a:solidFill>
                <a:latin typeface="Abyssinica SIL" panose="02000000000000000000" charset="0"/>
                <a:cs typeface="Abyssinica SIL" panose="02000000000000000000" charset="0"/>
                <a:sym typeface="+mn-ea"/>
              </a:rPr>
              <a:t>Nse = 0.52</a:t>
            </a:r>
            <a:endParaRPr lang="en-US">
              <a:solidFill>
                <a:schemeClr val="tx1"/>
              </a:solidFill>
              <a:latin typeface="Abyssinica SIL" panose="02000000000000000000" charset="0"/>
              <a:cs typeface="Abyssinica SIL" panose="02000000000000000000" charset="0"/>
              <a:sym typeface="+mn-ea"/>
            </a:endParaRPr>
          </a:p>
          <a:p>
            <a:pPr algn="l"/>
            <a:r>
              <a:rPr lang="en-US">
                <a:solidFill>
                  <a:schemeClr val="tx1"/>
                </a:solidFill>
                <a:latin typeface="Abyssinica SIL" panose="02000000000000000000" charset="0"/>
                <a:cs typeface="Abyssinica SIL" panose="02000000000000000000" charset="0"/>
                <a:sym typeface="+mn-ea"/>
              </a:rPr>
              <a:t>Nse = 0.37</a:t>
            </a:r>
            <a:endParaRPr lang="en-US">
              <a:solidFill>
                <a:schemeClr val="tx1"/>
              </a:solidFill>
              <a:latin typeface="Abyssinica SIL" panose="02000000000000000000" charset="0"/>
              <a:cs typeface="Abyssinica SIL" panose="02000000000000000000" charset="0"/>
              <a:sym typeface="+mn-ea"/>
            </a:endParaRPr>
          </a:p>
          <a:p>
            <a:pPr algn="l"/>
            <a:r>
              <a:rPr lang="en-US">
                <a:solidFill>
                  <a:schemeClr val="tx1"/>
                </a:solidFill>
                <a:latin typeface="Abyssinica SIL" panose="02000000000000000000" charset="0"/>
                <a:cs typeface="Abyssinica SIL" panose="02000000000000000000" charset="0"/>
                <a:sym typeface="+mn-ea"/>
              </a:rPr>
              <a:t>Nse = 0.18</a:t>
            </a:r>
            <a:endParaRPr lang="en-US">
              <a:solidFill>
                <a:schemeClr val="tx1"/>
              </a:solidFill>
              <a:latin typeface="Abyssinica SIL" panose="02000000000000000000" charset="0"/>
              <a:cs typeface="Abyssinica SIL" panose="02000000000000000000" charset="0"/>
              <a:sym typeface="+mn-ea"/>
            </a:endParaRPr>
          </a:p>
          <a:p>
            <a:pPr algn="l"/>
            <a:r>
              <a:rPr lang="en-US">
                <a:solidFill>
                  <a:schemeClr val="tx1"/>
                </a:solidFill>
                <a:latin typeface="Abyssinica SIL" panose="02000000000000000000" charset="0"/>
                <a:cs typeface="Abyssinica SIL" panose="02000000000000000000" charset="0"/>
                <a:sym typeface="+mn-ea"/>
              </a:rPr>
              <a:t>Nse = 0.13</a:t>
            </a:r>
            <a:endParaRPr lang="en-US">
              <a:solidFill>
                <a:schemeClr val="tx1"/>
              </a:solidFill>
              <a:latin typeface="Abyssinica SIL" panose="02000000000000000000" charset="0"/>
              <a:cs typeface="Abyssinica SIL" panose="02000000000000000000" charset="0"/>
              <a:sym typeface="+mn-ea"/>
            </a:endParaRPr>
          </a:p>
        </p:txBody>
      </p:sp>
      <p:sp>
        <p:nvSpPr>
          <p:cNvPr id="18" name="Text Box 17"/>
          <p:cNvSpPr txBox="1"/>
          <p:nvPr/>
        </p:nvSpPr>
        <p:spPr>
          <a:xfrm>
            <a:off x="38877875" y="13559790"/>
            <a:ext cx="2540000" cy="1476375"/>
          </a:xfrm>
          <a:prstGeom prst="rect">
            <a:avLst/>
          </a:prstGeom>
          <a:noFill/>
        </p:spPr>
        <p:txBody>
          <a:bodyPr wrap="square" rtlCol="0" anchor="t">
            <a:spAutoFit/>
          </a:bodyPr>
          <a:p>
            <a:r>
              <a:rPr lang="en-US">
                <a:latin typeface="Abyssinica SIL" panose="02000000000000000000" charset="0"/>
                <a:cs typeface="Abyssinica SIL" panose="02000000000000000000" charset="0"/>
                <a:sym typeface="+mn-ea"/>
              </a:rPr>
              <a:t>Efficiency</a:t>
            </a:r>
            <a:endParaRPr lang="en-US">
              <a:solidFill>
                <a:srgbClr val="FF0000"/>
              </a:solidFill>
              <a:latin typeface="Abyssinica SIL" panose="02000000000000000000" charset="0"/>
              <a:cs typeface="Abyssinica SIL" panose="02000000000000000000" charset="0"/>
              <a:sym typeface="+mn-ea"/>
            </a:endParaRPr>
          </a:p>
          <a:p>
            <a:r>
              <a:rPr lang="en-US">
                <a:solidFill>
                  <a:schemeClr val="tx1"/>
                </a:solidFill>
                <a:latin typeface="Abyssinica SIL" panose="02000000000000000000" charset="0"/>
                <a:cs typeface="Abyssinica SIL" panose="02000000000000000000" charset="0"/>
                <a:sym typeface="+mn-ea"/>
              </a:rPr>
              <a:t>Nse = 0.52</a:t>
            </a:r>
            <a:endParaRPr lang="en-US">
              <a:solidFill>
                <a:schemeClr val="tx1"/>
              </a:solidFill>
              <a:latin typeface="Abyssinica SIL" panose="02000000000000000000" charset="0"/>
              <a:cs typeface="Abyssinica SIL" panose="02000000000000000000" charset="0"/>
              <a:sym typeface="+mn-ea"/>
            </a:endParaRPr>
          </a:p>
          <a:p>
            <a:r>
              <a:rPr lang="en-US">
                <a:solidFill>
                  <a:schemeClr val="tx1"/>
                </a:solidFill>
                <a:latin typeface="Abyssinica SIL" panose="02000000000000000000" charset="0"/>
                <a:cs typeface="Abyssinica SIL" panose="02000000000000000000" charset="0"/>
                <a:sym typeface="+mn-ea"/>
              </a:rPr>
              <a:t>Nse = 0.32</a:t>
            </a:r>
            <a:endParaRPr lang="en-US">
              <a:solidFill>
                <a:schemeClr val="tx1"/>
              </a:solidFill>
              <a:latin typeface="Abyssinica SIL" panose="02000000000000000000" charset="0"/>
              <a:cs typeface="Abyssinica SIL" panose="02000000000000000000" charset="0"/>
              <a:sym typeface="+mn-ea"/>
            </a:endParaRPr>
          </a:p>
          <a:p>
            <a:r>
              <a:rPr lang="en-US">
                <a:solidFill>
                  <a:schemeClr val="tx1"/>
                </a:solidFill>
                <a:latin typeface="Abyssinica SIL" panose="02000000000000000000" charset="0"/>
                <a:cs typeface="Abyssinica SIL" panose="02000000000000000000" charset="0"/>
                <a:sym typeface="+mn-ea"/>
              </a:rPr>
              <a:t>Nse = 0.34</a:t>
            </a:r>
            <a:endParaRPr lang="en-US">
              <a:solidFill>
                <a:schemeClr val="tx1"/>
              </a:solidFill>
              <a:latin typeface="Abyssinica SIL" panose="02000000000000000000" charset="0"/>
              <a:cs typeface="Abyssinica SIL" panose="02000000000000000000" charset="0"/>
              <a:sym typeface="+mn-ea"/>
            </a:endParaRPr>
          </a:p>
          <a:p>
            <a:r>
              <a:rPr lang="en-US">
                <a:solidFill>
                  <a:schemeClr val="tx1"/>
                </a:solidFill>
                <a:latin typeface="Abyssinica SIL" panose="02000000000000000000" charset="0"/>
                <a:cs typeface="Abyssinica SIL" panose="02000000000000000000" charset="0"/>
                <a:sym typeface="+mn-ea"/>
              </a:rPr>
              <a:t>Nse = 0.31</a:t>
            </a:r>
            <a:r>
              <a:rPr lang="en-US">
                <a:solidFill>
                  <a:srgbClr val="FF0000"/>
                </a:solidFill>
                <a:latin typeface="Abyssinica SIL" panose="02000000000000000000" charset="0"/>
                <a:cs typeface="Abyssinica SIL" panose="02000000000000000000" charset="0"/>
                <a:sym typeface="+mn-ea"/>
              </a:rPr>
              <a:t> </a:t>
            </a:r>
            <a:endParaRPr lang="en-US"/>
          </a:p>
        </p:txBody>
      </p:sp>
      <p:sp>
        <p:nvSpPr>
          <p:cNvPr id="33" name="Text Box 32"/>
          <p:cNvSpPr txBox="1"/>
          <p:nvPr/>
        </p:nvSpPr>
        <p:spPr>
          <a:xfrm>
            <a:off x="37221795" y="12314555"/>
            <a:ext cx="1077595" cy="368300"/>
          </a:xfrm>
          <a:prstGeom prst="rect">
            <a:avLst/>
          </a:prstGeom>
          <a:noFill/>
        </p:spPr>
        <p:txBody>
          <a:bodyPr wrap="square" rtlCol="0" anchor="t">
            <a:spAutoFit/>
          </a:bodyPr>
          <a:p>
            <a:r>
              <a:rPr lang="en-US">
                <a:solidFill>
                  <a:schemeClr val="tx1"/>
                </a:solidFill>
                <a:latin typeface="Abyssinica SIL" panose="02000000000000000000" charset="0"/>
                <a:cs typeface="Abyssinica SIL" panose="02000000000000000000" charset="0"/>
                <a:sym typeface="+mn-ea"/>
              </a:rPr>
              <a:t>1:1 line</a:t>
            </a:r>
            <a:r>
              <a:rPr lang="en-US">
                <a:solidFill>
                  <a:srgbClr val="FF0000"/>
                </a:solidFill>
                <a:latin typeface="Abyssinica SIL" panose="02000000000000000000" charset="0"/>
                <a:cs typeface="Abyssinica SIL" panose="02000000000000000000" charset="0"/>
                <a:sym typeface="+mn-ea"/>
              </a:rPr>
              <a:t> </a:t>
            </a:r>
            <a:endParaRPr lang="en-US"/>
          </a:p>
        </p:txBody>
      </p:sp>
      <p:sp>
        <p:nvSpPr>
          <p:cNvPr id="53" name="Rectangles 52"/>
          <p:cNvSpPr/>
          <p:nvPr/>
        </p:nvSpPr>
        <p:spPr>
          <a:xfrm>
            <a:off x="24691975" y="14290675"/>
            <a:ext cx="601345" cy="745490"/>
          </a:xfrm>
          <a:prstGeom prst="rect">
            <a:avLst/>
          </a:prstGeom>
          <a:noFill/>
          <a:ln w="25400">
            <a:solidFill>
              <a:srgbClr val="CC0000"/>
            </a:solid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pic>
        <p:nvPicPr>
          <p:cNvPr id="55" name="Picture 54"/>
          <p:cNvPicPr>
            <a:picLocks noChangeAspect="1"/>
          </p:cNvPicPr>
          <p:nvPr/>
        </p:nvPicPr>
        <p:blipFill>
          <a:blip r:embed="rId17"/>
          <a:stretch>
            <a:fillRect/>
          </a:stretch>
        </p:blipFill>
        <p:spPr>
          <a:xfrm>
            <a:off x="35376485" y="3803015"/>
            <a:ext cx="2857500" cy="723900"/>
          </a:xfrm>
          <a:prstGeom prst="rect">
            <a:avLst/>
          </a:prstGeom>
        </p:spPr>
      </p:pic>
      <p:pic>
        <p:nvPicPr>
          <p:cNvPr id="56" name="Picture 55"/>
          <p:cNvPicPr>
            <a:picLocks noChangeAspect="1"/>
          </p:cNvPicPr>
          <p:nvPr/>
        </p:nvPicPr>
        <p:blipFill>
          <a:blip r:embed="rId18"/>
          <a:stretch>
            <a:fillRect/>
          </a:stretch>
        </p:blipFill>
        <p:spPr>
          <a:xfrm>
            <a:off x="35196145" y="724535"/>
            <a:ext cx="3560445" cy="2466340"/>
          </a:xfrm>
          <a:prstGeom prst="rect">
            <a:avLst/>
          </a:prstGeom>
        </p:spPr>
      </p:pic>
      <p:sp>
        <p:nvSpPr>
          <p:cNvPr id="63" name="Text Box 62"/>
          <p:cNvSpPr txBox="1"/>
          <p:nvPr/>
        </p:nvSpPr>
        <p:spPr>
          <a:xfrm>
            <a:off x="22534245" y="18203545"/>
            <a:ext cx="8059420" cy="460375"/>
          </a:xfrm>
          <a:prstGeom prst="rect">
            <a:avLst/>
          </a:prstGeom>
          <a:noFill/>
        </p:spPr>
        <p:txBody>
          <a:bodyPr wrap="none" rtlCol="0" anchor="t">
            <a:spAutoFit/>
          </a:bodyPr>
          <a:p>
            <a:r>
              <a:rPr lang="en-US" sz="2400" b="1">
                <a:solidFill>
                  <a:schemeClr val="tx2">
                    <a:lumMod val="75000"/>
                  </a:schemeClr>
                </a:solidFill>
                <a:latin typeface="Abyssinica SIL" panose="02000000000000000000" charset="0"/>
                <a:cs typeface="Abyssinica SIL" panose="02000000000000000000" charset="0"/>
                <a:sym typeface="+mn-ea"/>
              </a:rPr>
              <a:t>Sensitivity of event based isotope data in the stream   </a:t>
            </a:r>
            <a:endParaRPr lang="en-US" sz="2400" b="1">
              <a:solidFill>
                <a:schemeClr val="tx2">
                  <a:lumMod val="75000"/>
                </a:schemeClr>
              </a:solidFill>
              <a:latin typeface="Abyssinica SIL" panose="02000000000000000000" charset="0"/>
              <a:cs typeface="Abyssinica SIL" panose="02000000000000000000" charset="0"/>
            </a:endParaRPr>
          </a:p>
        </p:txBody>
      </p:sp>
      <p:sp>
        <p:nvSpPr>
          <p:cNvPr id="66" name="Rectangles 65"/>
          <p:cNvSpPr/>
          <p:nvPr/>
        </p:nvSpPr>
        <p:spPr>
          <a:xfrm>
            <a:off x="30162500" y="18663920"/>
            <a:ext cx="2078355" cy="14928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sz="1400">
                <a:solidFill>
                  <a:schemeClr val="tx1"/>
                </a:solidFill>
                <a:latin typeface="Abyssinica SIL" panose="02000000000000000000" charset="0"/>
                <a:cs typeface="Abyssinica SIL" panose="02000000000000000000" charset="0"/>
                <a:sym typeface="+mn-ea"/>
              </a:rPr>
              <a:t>SAS_a   Efficiency</a:t>
            </a:r>
            <a:endParaRPr lang="en-US" sz="1400">
              <a:solidFill>
                <a:schemeClr val="tx1"/>
              </a:solidFill>
              <a:latin typeface="Abyssinica SIL" panose="02000000000000000000" charset="0"/>
              <a:cs typeface="Abyssinica SIL" panose="02000000000000000000" charset="0"/>
              <a:sym typeface="+mn-ea"/>
            </a:endParaRPr>
          </a:p>
          <a:p>
            <a:pPr algn="l"/>
            <a:r>
              <a:rPr lang="en-US" sz="1400">
                <a:solidFill>
                  <a:schemeClr val="tx1"/>
                </a:solidFill>
                <a:latin typeface="Abyssinica SIL" panose="02000000000000000000" charset="0"/>
                <a:cs typeface="Abyssinica SIL" panose="02000000000000000000" charset="0"/>
                <a:sym typeface="+mn-ea"/>
              </a:rPr>
              <a:t>0.06     Nse = 0.52</a:t>
            </a:r>
            <a:endParaRPr lang="en-US" sz="1400">
              <a:solidFill>
                <a:schemeClr val="tx1"/>
              </a:solidFill>
              <a:latin typeface="Abyssinica SIL" panose="02000000000000000000" charset="0"/>
              <a:cs typeface="Abyssinica SIL" panose="02000000000000000000" charset="0"/>
              <a:sym typeface="+mn-ea"/>
            </a:endParaRPr>
          </a:p>
          <a:p>
            <a:pPr algn="l"/>
            <a:r>
              <a:rPr lang="en-US" sz="1400">
                <a:solidFill>
                  <a:schemeClr val="tx1"/>
                </a:solidFill>
                <a:latin typeface="Abyssinica SIL" panose="02000000000000000000" charset="0"/>
                <a:cs typeface="Abyssinica SIL" panose="02000000000000000000" charset="0"/>
                <a:sym typeface="+mn-ea"/>
              </a:rPr>
              <a:t>0.1      Nse = 0.37 </a:t>
            </a:r>
            <a:endParaRPr lang="en-US" sz="1400">
              <a:solidFill>
                <a:schemeClr val="tx1"/>
              </a:solidFill>
              <a:latin typeface="Abyssinica SIL" panose="02000000000000000000" charset="0"/>
              <a:cs typeface="Abyssinica SIL" panose="02000000000000000000" charset="0"/>
              <a:sym typeface="+mn-ea"/>
            </a:endParaRPr>
          </a:p>
          <a:p>
            <a:pPr algn="l"/>
            <a:r>
              <a:rPr lang="en-US" sz="1400">
                <a:solidFill>
                  <a:schemeClr val="tx1"/>
                </a:solidFill>
                <a:latin typeface="Abyssinica SIL" panose="02000000000000000000" charset="0"/>
                <a:cs typeface="Abyssinica SIL" panose="02000000000000000000" charset="0"/>
                <a:sym typeface="+mn-ea"/>
              </a:rPr>
              <a:t>0.8      Nse = 0.22</a:t>
            </a:r>
            <a:endParaRPr lang="en-US" sz="1400">
              <a:solidFill>
                <a:schemeClr val="tx1"/>
              </a:solidFill>
              <a:latin typeface="Abyssinica SIL" panose="02000000000000000000" charset="0"/>
              <a:cs typeface="Abyssinica SIL" panose="02000000000000000000" charset="0"/>
              <a:sym typeface="+mn-ea"/>
            </a:endParaRPr>
          </a:p>
          <a:p>
            <a:pPr algn="l"/>
            <a:r>
              <a:rPr lang="en-US" sz="1400">
                <a:solidFill>
                  <a:schemeClr val="tx1"/>
                </a:solidFill>
                <a:latin typeface="Abyssinica SIL" panose="02000000000000000000" charset="0"/>
                <a:cs typeface="Abyssinica SIL" panose="02000000000000000000" charset="0"/>
                <a:sym typeface="+mn-ea"/>
              </a:rPr>
              <a:t>1.0      Nse = 0.18</a:t>
            </a:r>
            <a:endParaRPr lang="en-US" sz="1400">
              <a:solidFill>
                <a:schemeClr val="tx1"/>
              </a:solidFill>
              <a:latin typeface="Abyssinica SIL" panose="02000000000000000000" charset="0"/>
              <a:cs typeface="Abyssinica SIL" panose="02000000000000000000" charset="0"/>
              <a:sym typeface="+mn-ea"/>
            </a:endParaRPr>
          </a:p>
        </p:txBody>
      </p:sp>
      <p:sp>
        <p:nvSpPr>
          <p:cNvPr id="68" name="Text Box 67"/>
          <p:cNvSpPr txBox="1"/>
          <p:nvPr/>
        </p:nvSpPr>
        <p:spPr>
          <a:xfrm>
            <a:off x="38299390" y="19225895"/>
            <a:ext cx="1917700" cy="368300"/>
          </a:xfrm>
          <a:prstGeom prst="rect">
            <a:avLst/>
          </a:prstGeom>
          <a:noFill/>
        </p:spPr>
        <p:txBody>
          <a:bodyPr wrap="none" rtlCol="0" anchor="t">
            <a:spAutoFit/>
          </a:bodyPr>
          <a:p>
            <a:r>
              <a:rPr lang="en-US">
                <a:sym typeface="+mn-ea"/>
              </a:rPr>
              <a:t>TTD SAS_a = 0.1</a:t>
            </a:r>
            <a:endParaRPr lang="en-US"/>
          </a:p>
        </p:txBody>
      </p:sp>
      <p:sp>
        <p:nvSpPr>
          <p:cNvPr id="40" name="Text Box 39"/>
          <p:cNvSpPr txBox="1"/>
          <p:nvPr/>
        </p:nvSpPr>
        <p:spPr>
          <a:xfrm>
            <a:off x="33617535" y="19102705"/>
            <a:ext cx="1917700" cy="368300"/>
          </a:xfrm>
          <a:prstGeom prst="rect">
            <a:avLst/>
          </a:prstGeom>
          <a:noFill/>
        </p:spPr>
        <p:txBody>
          <a:bodyPr wrap="none" rtlCol="0" anchor="t">
            <a:spAutoFit/>
          </a:bodyPr>
          <a:p>
            <a:r>
              <a:rPr lang="en-US"/>
              <a:t>TTD SAS_a = 0.8</a:t>
            </a:r>
            <a:endParaRPr lang="en-US"/>
          </a:p>
        </p:txBody>
      </p:sp>
      <p:sp>
        <p:nvSpPr>
          <p:cNvPr id="6" name="Text Box 5"/>
          <p:cNvSpPr txBox="1"/>
          <p:nvPr/>
        </p:nvSpPr>
        <p:spPr>
          <a:xfrm>
            <a:off x="32704405" y="18249265"/>
            <a:ext cx="8782685" cy="460375"/>
          </a:xfrm>
          <a:prstGeom prst="rect">
            <a:avLst/>
          </a:prstGeom>
          <a:noFill/>
        </p:spPr>
        <p:txBody>
          <a:bodyPr wrap="none" rtlCol="0" anchor="t">
            <a:spAutoFit/>
          </a:bodyPr>
          <a:p>
            <a:pPr algn="l"/>
            <a:r>
              <a:rPr lang="en-US" sz="2400" b="1">
                <a:solidFill>
                  <a:schemeClr val="tx2">
                    <a:lumMod val="75000"/>
                  </a:schemeClr>
                </a:solidFill>
                <a:latin typeface="Abyssinica SIL" panose="02000000000000000000" charset="0"/>
                <a:cs typeface="Abyssinica SIL" panose="02000000000000000000" charset="0"/>
                <a:sym typeface="+mn-ea"/>
              </a:rPr>
              <a:t>Variations in TTD with different SAS functions for root zone</a:t>
            </a:r>
            <a:endParaRPr lang="en-US" sz="2400" b="1">
              <a:solidFill>
                <a:schemeClr val="tx2">
                  <a:lumMod val="75000"/>
                </a:schemeClr>
              </a:solidFill>
              <a:latin typeface="Abyssinica SIL" panose="02000000000000000000" charset="0"/>
              <a:cs typeface="Abyssinica SIL" panose="02000000000000000000" charset="0"/>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4638</Words>
  <Application>WPS Presentation</Application>
  <PresentationFormat>宽屏</PresentationFormat>
  <Paragraphs>119</Paragraphs>
  <Slides>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vt:i4>
      </vt:variant>
    </vt:vector>
  </HeadingPairs>
  <TitlesOfParts>
    <vt:vector size="13" baseType="lpstr">
      <vt:lpstr>Arial</vt:lpstr>
      <vt:lpstr>SimSun</vt:lpstr>
      <vt:lpstr>Wingdings</vt:lpstr>
      <vt:lpstr>DejaVu Sans</vt:lpstr>
      <vt:lpstr>Abyssinica SIL</vt:lpstr>
      <vt:lpstr>Microsoft YaHei</vt:lpstr>
      <vt:lpstr>Droid Sans Fallback</vt:lpstr>
      <vt:lpstr>Arial Unicode MS</vt:lpstr>
      <vt:lpstr>Arial Black</vt:lpstr>
      <vt:lpstr>SimSun</vt:lpstr>
      <vt:lpstr>OpenSymbol</vt:lpstr>
      <vt:lpstr>Office Theme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htuerk</cp:lastModifiedBy>
  <cp:revision>59</cp:revision>
  <dcterms:created xsi:type="dcterms:W3CDTF">2023-04-26T11:05:57Z</dcterms:created>
  <dcterms:modified xsi:type="dcterms:W3CDTF">2023-04-26T11:05:57Z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1033-11.1.0.10976</vt:lpwstr>
  </property>
</Properties>
</file>