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80" r:id="rId2"/>
    <p:sldId id="281" r:id="rId3"/>
    <p:sldId id="286" r:id="rId4"/>
    <p:sldId id="293" r:id="rId5"/>
    <p:sldId id="288" r:id="rId6"/>
    <p:sldId id="299" r:id="rId7"/>
    <p:sldId id="886" r:id="rId8"/>
    <p:sldId id="888" r:id="rId9"/>
    <p:sldId id="887" r:id="rId10"/>
    <p:sldId id="298" r:id="rId11"/>
    <p:sldId id="883" r:id="rId12"/>
    <p:sldId id="285" r:id="rId13"/>
    <p:sldId id="283" r:id="rId14"/>
    <p:sldId id="289" r:id="rId15"/>
    <p:sldId id="284" r:id="rId16"/>
    <p:sldId id="292" r:id="rId17"/>
    <p:sldId id="294" r:id="rId18"/>
    <p:sldId id="295" r:id="rId19"/>
    <p:sldId id="290" r:id="rId20"/>
    <p:sldId id="291" r:id="rId2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400"/>
    <a:srgbClr val="FFFF00"/>
    <a:srgbClr val="0033CC"/>
    <a:srgbClr val="4F81BD"/>
    <a:srgbClr val="FFFFFF"/>
    <a:srgbClr val="00006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9461" autoAdjust="0"/>
  </p:normalViewPr>
  <p:slideViewPr>
    <p:cSldViewPr snapToGrid="0">
      <p:cViewPr varScale="1">
        <p:scale>
          <a:sx n="99" d="100"/>
          <a:sy n="99" d="100"/>
        </p:scale>
        <p:origin x="1022"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ltLang="zh-TW" dirty="0"/>
              <a:t>Time series of total pumping volume</a:t>
            </a:r>
            <a:endParaRPr lang="zh-TW" dirty="0"/>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zh-TW"/>
        </a:p>
      </c:txPr>
    </c:title>
    <c:autoTitleDeleted val="0"/>
    <c:plotArea>
      <c:layout/>
      <c:barChart>
        <c:barDir val="col"/>
        <c:grouping val="clustered"/>
        <c:varyColors val="0"/>
        <c:ser>
          <c:idx val="0"/>
          <c:order val="0"/>
          <c:spPr>
            <a:solidFill>
              <a:schemeClr val="accent1"/>
            </a:solidFill>
            <a:ln>
              <a:noFill/>
            </a:ln>
            <a:effectLst/>
          </c:spPr>
          <c:invertIfNegative val="0"/>
          <c:cat>
            <c:numRef>
              <c:f>result2!$A$2:$A$19</c:f>
              <c:numCache>
                <c:formatCode>yyyy/mm</c:formatCode>
                <c:ptCount val="18"/>
                <c:pt idx="0">
                  <c:v>42401</c:v>
                </c:pt>
                <c:pt idx="1">
                  <c:v>42430</c:v>
                </c:pt>
                <c:pt idx="2">
                  <c:v>42461</c:v>
                </c:pt>
                <c:pt idx="3">
                  <c:v>42491</c:v>
                </c:pt>
                <c:pt idx="4">
                  <c:v>42522</c:v>
                </c:pt>
                <c:pt idx="5">
                  <c:v>42552</c:v>
                </c:pt>
                <c:pt idx="6">
                  <c:v>42583</c:v>
                </c:pt>
                <c:pt idx="7">
                  <c:v>42614</c:v>
                </c:pt>
                <c:pt idx="8">
                  <c:v>42644</c:v>
                </c:pt>
                <c:pt idx="9">
                  <c:v>42675</c:v>
                </c:pt>
                <c:pt idx="10">
                  <c:v>42705</c:v>
                </c:pt>
                <c:pt idx="11">
                  <c:v>42736</c:v>
                </c:pt>
                <c:pt idx="12">
                  <c:v>42767</c:v>
                </c:pt>
                <c:pt idx="13">
                  <c:v>42795</c:v>
                </c:pt>
                <c:pt idx="14">
                  <c:v>42826</c:v>
                </c:pt>
                <c:pt idx="15">
                  <c:v>42856</c:v>
                </c:pt>
                <c:pt idx="16">
                  <c:v>42887</c:v>
                </c:pt>
                <c:pt idx="17">
                  <c:v>42917</c:v>
                </c:pt>
              </c:numCache>
            </c:numRef>
          </c:cat>
          <c:val>
            <c:numRef>
              <c:f>result2!$D$2:$D$19</c:f>
              <c:numCache>
                <c:formatCode>General</c:formatCode>
                <c:ptCount val="18"/>
                <c:pt idx="0">
                  <c:v>72.354390000000009</c:v>
                </c:pt>
                <c:pt idx="1">
                  <c:v>136.89088999999998</c:v>
                </c:pt>
                <c:pt idx="2">
                  <c:v>172.03531999999998</c:v>
                </c:pt>
                <c:pt idx="3">
                  <c:v>439.78269999999998</c:v>
                </c:pt>
                <c:pt idx="4">
                  <c:v>137.69685000000001</c:v>
                </c:pt>
                <c:pt idx="5">
                  <c:v>151.58344</c:v>
                </c:pt>
                <c:pt idx="6">
                  <c:v>77.867625000000004</c:v>
                </c:pt>
                <c:pt idx="7">
                  <c:v>56.003006000000006</c:v>
                </c:pt>
                <c:pt idx="8">
                  <c:v>71.784330000000011</c:v>
                </c:pt>
                <c:pt idx="9">
                  <c:v>101.02692500000001</c:v>
                </c:pt>
                <c:pt idx="10">
                  <c:v>143.80438000000001</c:v>
                </c:pt>
                <c:pt idx="11">
                  <c:v>187.76032000000001</c:v>
                </c:pt>
                <c:pt idx="12">
                  <c:v>343.89575000000002</c:v>
                </c:pt>
                <c:pt idx="13">
                  <c:v>284.32229999999998</c:v>
                </c:pt>
                <c:pt idx="14">
                  <c:v>337.74227999999999</c:v>
                </c:pt>
                <c:pt idx="15">
                  <c:v>606.91264999999999</c:v>
                </c:pt>
                <c:pt idx="16">
                  <c:v>85.157859999999999</c:v>
                </c:pt>
                <c:pt idx="17">
                  <c:v>20.461495000000003</c:v>
                </c:pt>
              </c:numCache>
            </c:numRef>
          </c:val>
          <c:extLst>
            <c:ext xmlns:c16="http://schemas.microsoft.com/office/drawing/2014/chart" uri="{C3380CC4-5D6E-409C-BE32-E72D297353CC}">
              <c16:uniqueId val="{00000000-415E-44EC-B923-CCDC5793068E}"/>
            </c:ext>
          </c:extLst>
        </c:ser>
        <c:dLbls>
          <c:showLegendKey val="0"/>
          <c:showVal val="0"/>
          <c:showCatName val="0"/>
          <c:showSerName val="0"/>
          <c:showPercent val="0"/>
          <c:showBubbleSize val="0"/>
        </c:dLbls>
        <c:gapWidth val="267"/>
        <c:overlap val="-43"/>
        <c:axId val="666315504"/>
        <c:axId val="666329680"/>
      </c:barChart>
      <c:dateAx>
        <c:axId val="666315504"/>
        <c:scaling>
          <c:orientation val="minMax"/>
        </c:scaling>
        <c:delete val="0"/>
        <c:axPos val="b"/>
        <c:numFmt formatCode="yyyy/mm"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zh-TW"/>
          </a:p>
        </c:txPr>
        <c:crossAx val="666329680"/>
        <c:crosses val="autoZero"/>
        <c:auto val="1"/>
        <c:lblOffset val="100"/>
        <c:baseTimeUnit val="months"/>
      </c:dateAx>
      <c:valAx>
        <c:axId val="66632968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ltLang="zh-TW" sz="1197" b="1" i="0" u="none" strike="noStrike" baseline="0" dirty="0">
                    <a:effectLst/>
                  </a:rPr>
                  <a:t>pumping volume</a:t>
                </a:r>
                <a:r>
                  <a:rPr lang="en-US" dirty="0"/>
                  <a:t>(tons)</a:t>
                </a:r>
                <a:endParaRPr lang="zh-TW" dirty="0"/>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zh-TW"/>
          </a:p>
        </c:txPr>
        <c:crossAx val="66631550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DDFB9C-98B4-49F1-9199-169BB343CA7F}" type="datetimeFigureOut">
              <a:rPr lang="zh-TW" altLang="en-US" smtClean="0"/>
              <a:t>2023/4/26</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37EFB9-FF03-47E4-962D-7BD79F773C31}" type="slidenum">
              <a:rPr lang="zh-TW" altLang="en-US" smtClean="0"/>
              <a:t>‹#›</a:t>
            </a:fld>
            <a:endParaRPr lang="zh-TW" altLang="en-US"/>
          </a:p>
        </p:txBody>
      </p:sp>
    </p:spTree>
    <p:extLst>
      <p:ext uri="{BB962C8B-B14F-4D97-AF65-F5344CB8AC3E}">
        <p14:creationId xmlns:p14="http://schemas.microsoft.com/office/powerpoint/2010/main" val="3997104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EC076-C174-4518-AF94-856A6BC992FE}" type="datetimeFigureOut">
              <a:rPr lang="zh-TW" altLang="en-US" smtClean="0"/>
              <a:t>2023/4/26</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C9C775-9B5B-47E6-B183-C30875907E39}" type="slidenum">
              <a:rPr lang="zh-TW" altLang="en-US" smtClean="0"/>
              <a:t>‹#›</a:t>
            </a:fld>
            <a:endParaRPr lang="zh-TW" altLang="en-US"/>
          </a:p>
        </p:txBody>
      </p:sp>
    </p:spTree>
    <p:extLst>
      <p:ext uri="{BB962C8B-B14F-4D97-AF65-F5344CB8AC3E}">
        <p14:creationId xmlns:p14="http://schemas.microsoft.com/office/powerpoint/2010/main" val="795787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0C9C775-9B5B-47E6-B183-C30875907E39}" type="slidenum">
              <a:rPr lang="zh-TW" altLang="en-US" smtClean="0"/>
              <a:t>1</a:t>
            </a:fld>
            <a:endParaRPr lang="zh-TW" altLang="en-US"/>
          </a:p>
        </p:txBody>
      </p:sp>
    </p:spTree>
    <p:extLst>
      <p:ext uri="{BB962C8B-B14F-4D97-AF65-F5344CB8AC3E}">
        <p14:creationId xmlns:p14="http://schemas.microsoft.com/office/powerpoint/2010/main" val="856216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One of the areas with the most severe subsidence.</a:t>
            </a:r>
          </a:p>
          <a:p>
            <a:br>
              <a:rPr lang="en-US" altLang="zh-TW" dirty="0"/>
            </a:br>
            <a:endParaRPr lang="zh-TW" altLang="en-US" dirty="0"/>
          </a:p>
        </p:txBody>
      </p:sp>
      <p:sp>
        <p:nvSpPr>
          <p:cNvPr id="4" name="投影片編號版面配置區 3"/>
          <p:cNvSpPr>
            <a:spLocks noGrp="1"/>
          </p:cNvSpPr>
          <p:nvPr>
            <p:ph type="sldNum" sz="quarter" idx="5"/>
          </p:nvPr>
        </p:nvSpPr>
        <p:spPr/>
        <p:txBody>
          <a:bodyPr/>
          <a:lstStyle/>
          <a:p>
            <a:fld id="{00C9C775-9B5B-47E6-B183-C30875907E39}" type="slidenum">
              <a:rPr lang="zh-TW" altLang="en-US" smtClean="0"/>
              <a:t>4</a:t>
            </a:fld>
            <a:endParaRPr lang="zh-TW" altLang="en-US"/>
          </a:p>
        </p:txBody>
      </p:sp>
    </p:spTree>
    <p:extLst>
      <p:ext uri="{BB962C8B-B14F-4D97-AF65-F5344CB8AC3E}">
        <p14:creationId xmlns:p14="http://schemas.microsoft.com/office/powerpoint/2010/main" val="11652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0C9C775-9B5B-47E6-B183-C30875907E39}" type="slidenum">
              <a:rPr lang="zh-TW" altLang="en-US" smtClean="0"/>
              <a:t>7</a:t>
            </a:fld>
            <a:endParaRPr lang="zh-TW" altLang="en-US"/>
          </a:p>
        </p:txBody>
      </p:sp>
    </p:spTree>
    <p:extLst>
      <p:ext uri="{BB962C8B-B14F-4D97-AF65-F5344CB8AC3E}">
        <p14:creationId xmlns:p14="http://schemas.microsoft.com/office/powerpoint/2010/main" val="2986244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0C9C775-9B5B-47E6-B183-C30875907E39}" type="slidenum">
              <a:rPr lang="zh-TW" altLang="en-US" smtClean="0"/>
              <a:t>8</a:t>
            </a:fld>
            <a:endParaRPr lang="zh-TW" altLang="en-US"/>
          </a:p>
        </p:txBody>
      </p:sp>
    </p:spTree>
    <p:extLst>
      <p:ext uri="{BB962C8B-B14F-4D97-AF65-F5344CB8AC3E}">
        <p14:creationId xmlns:p14="http://schemas.microsoft.com/office/powerpoint/2010/main" val="2611979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0C9C775-9B5B-47E6-B183-C30875907E39}" type="slidenum">
              <a:rPr lang="zh-TW" altLang="en-US" smtClean="0"/>
              <a:t>19</a:t>
            </a:fld>
            <a:endParaRPr lang="zh-TW" altLang="en-US"/>
          </a:p>
        </p:txBody>
      </p:sp>
    </p:spTree>
    <p:extLst>
      <p:ext uri="{BB962C8B-B14F-4D97-AF65-F5344CB8AC3E}">
        <p14:creationId xmlns:p14="http://schemas.microsoft.com/office/powerpoint/2010/main" val="37948586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DD8E2DFF-E1A0-4BC8-853F-63585F19B6FE}"/>
              </a:ext>
            </a:extLst>
          </p:cNvPr>
          <p:cNvPicPr>
            <a:picLocks noChangeAspect="1" noChangeArrowheads="1"/>
          </p:cNvPicPr>
          <p:nvPr userDrawn="1"/>
        </p:nvPicPr>
        <p:blipFill>
          <a:blip r:embed="rId2" cstate="print"/>
          <a:srcRect/>
          <a:stretch>
            <a:fillRect/>
          </a:stretch>
        </p:blipFill>
        <p:spPr bwMode="auto">
          <a:xfrm>
            <a:off x="6874873" y="5448304"/>
            <a:ext cx="1962150" cy="1228725"/>
          </a:xfrm>
          <a:prstGeom prst="rect">
            <a:avLst/>
          </a:prstGeom>
          <a:noFill/>
          <a:ln w="9525">
            <a:noFill/>
            <a:miter lim="800000"/>
            <a:headEnd/>
            <a:tailEnd/>
          </a:ln>
        </p:spPr>
      </p:pic>
      <p:sp>
        <p:nvSpPr>
          <p:cNvPr id="4" name="矩形 3"/>
          <p:cNvSpPr/>
          <p:nvPr userDrawn="1"/>
        </p:nvSpPr>
        <p:spPr>
          <a:xfrm>
            <a:off x="0" y="646334"/>
            <a:ext cx="9144000" cy="406181"/>
          </a:xfrm>
          <a:prstGeom prst="rect">
            <a:avLst/>
          </a:prstGeom>
          <a:gradFill flip="none" rotWithShape="1">
            <a:gsLst>
              <a:gs pos="0">
                <a:srgbClr val="7EADE1">
                  <a:shade val="30000"/>
                  <a:satMod val="115000"/>
                </a:srgbClr>
              </a:gs>
              <a:gs pos="10000">
                <a:srgbClr val="7EADE1">
                  <a:shade val="67500"/>
                  <a:satMod val="115000"/>
                </a:srgbClr>
              </a:gs>
              <a:gs pos="100000">
                <a:srgbClr val="7EADE1">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350">
              <a:solidFill>
                <a:prstClr val="white"/>
              </a:solidFill>
            </a:endParaRPr>
          </a:p>
        </p:txBody>
      </p:sp>
      <p:sp>
        <p:nvSpPr>
          <p:cNvPr id="5" name="矩形 4"/>
          <p:cNvSpPr/>
          <p:nvPr userDrawn="1"/>
        </p:nvSpPr>
        <p:spPr>
          <a:xfrm>
            <a:off x="0" y="-19050"/>
            <a:ext cx="9144000" cy="665381"/>
          </a:xfrm>
          <a:prstGeom prst="rect">
            <a:avLst/>
          </a:prstGeom>
          <a:gradFill flip="none" rotWithShape="1">
            <a:gsLst>
              <a:gs pos="0">
                <a:srgbClr val="585858">
                  <a:shade val="30000"/>
                  <a:satMod val="115000"/>
                </a:srgbClr>
              </a:gs>
              <a:gs pos="10000">
                <a:srgbClr val="585858">
                  <a:shade val="67500"/>
                  <a:satMod val="115000"/>
                </a:srgbClr>
              </a:gs>
              <a:gs pos="100000">
                <a:srgbClr val="585858">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350" dirty="0">
              <a:solidFill>
                <a:prstClr val="white"/>
              </a:solidFill>
            </a:endParaRPr>
          </a:p>
        </p:txBody>
      </p:sp>
      <p:grpSp>
        <p:nvGrpSpPr>
          <p:cNvPr id="6" name="群組 8"/>
          <p:cNvGrpSpPr>
            <a:grpSpLocks/>
          </p:cNvGrpSpPr>
          <p:nvPr userDrawn="1"/>
        </p:nvGrpSpPr>
        <p:grpSpPr bwMode="auto">
          <a:xfrm>
            <a:off x="5472113" y="112713"/>
            <a:ext cx="1008062" cy="792162"/>
            <a:chOff x="5443538" y="115888"/>
            <a:chExt cx="1008062" cy="792162"/>
          </a:xfrm>
        </p:grpSpPr>
        <p:sp>
          <p:nvSpPr>
            <p:cNvPr id="7" name="五邊形 6"/>
            <p:cNvSpPr/>
            <p:nvPr userDrawn="1"/>
          </p:nvSpPr>
          <p:spPr>
            <a:xfrm>
              <a:off x="5443538" y="115888"/>
              <a:ext cx="647700" cy="792162"/>
            </a:xfrm>
            <a:prstGeom prst="homePlate">
              <a:avLst>
                <a:gd name="adj" fmla="val 2594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solidFill>
                  <a:prstClr val="white"/>
                </a:solidFill>
              </a:endParaRPr>
            </a:p>
          </p:txBody>
        </p:sp>
        <p:sp>
          <p:nvSpPr>
            <p:cNvPr id="8" name="＞形箭號 7"/>
            <p:cNvSpPr/>
            <p:nvPr userDrawn="1"/>
          </p:nvSpPr>
          <p:spPr>
            <a:xfrm>
              <a:off x="5983288" y="115888"/>
              <a:ext cx="360362" cy="79216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solidFill>
                  <a:prstClr val="white"/>
                </a:solidFill>
              </a:endParaRPr>
            </a:p>
          </p:txBody>
        </p:sp>
        <p:sp>
          <p:nvSpPr>
            <p:cNvPr id="9" name="＞形箭號 8"/>
            <p:cNvSpPr/>
            <p:nvPr userDrawn="1"/>
          </p:nvSpPr>
          <p:spPr>
            <a:xfrm>
              <a:off x="6235700" y="115888"/>
              <a:ext cx="215900" cy="792162"/>
            </a:xfrm>
            <a:prstGeom prst="chevron">
              <a:avLst>
                <a:gd name="adj" fmla="val 874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solidFill>
                  <a:prstClr val="white"/>
                </a:solidFill>
              </a:endParaRPr>
            </a:p>
          </p:txBody>
        </p:sp>
      </p:grpSp>
      <p:pic>
        <p:nvPicPr>
          <p:cNvPr id="10" name="Picture 2" descr="C:\Users\stemlab\AppData\Local\Microsoft\Windows\Temporary Internet Files\Content.IE5\BEOJMVGW\MP900148958[1].jpg"/>
          <p:cNvPicPr>
            <a:picLocks noChangeAspect="1" noChangeArrowheads="1"/>
          </p:cNvPicPr>
          <p:nvPr userDrawn="1"/>
        </p:nvPicPr>
        <p:blipFill>
          <a:blip r:embed="rId3" cstate="print"/>
          <a:srcRect/>
          <a:stretch>
            <a:fillRect/>
          </a:stretch>
        </p:blipFill>
        <p:spPr bwMode="auto">
          <a:xfrm>
            <a:off x="1509715" y="117478"/>
            <a:ext cx="1196975" cy="790575"/>
          </a:xfrm>
          <a:prstGeom prst="rect">
            <a:avLst/>
          </a:prstGeom>
          <a:noFill/>
          <a:ln w="9525">
            <a:solidFill>
              <a:srgbClr val="585858"/>
            </a:solidFill>
            <a:miter lim="800000"/>
            <a:headEnd/>
            <a:tailEnd/>
          </a:ln>
        </p:spPr>
      </p:pic>
      <p:pic>
        <p:nvPicPr>
          <p:cNvPr id="11" name="Picture 6" descr="C:\Users\stemlab\AppData\Local\Microsoft\Windows\Temporary Internet Files\Content.IE5\BEOJMVGW\MP900424262[1].jpg"/>
          <p:cNvPicPr>
            <a:picLocks noChangeAspect="1" noChangeArrowheads="1"/>
          </p:cNvPicPr>
          <p:nvPr userDrawn="1"/>
        </p:nvPicPr>
        <p:blipFill>
          <a:blip r:embed="rId4" cstate="print"/>
          <a:srcRect/>
          <a:stretch>
            <a:fillRect/>
          </a:stretch>
        </p:blipFill>
        <p:spPr bwMode="auto">
          <a:xfrm>
            <a:off x="179390" y="117478"/>
            <a:ext cx="1209675" cy="790575"/>
          </a:xfrm>
          <a:prstGeom prst="rect">
            <a:avLst/>
          </a:prstGeom>
          <a:noFill/>
          <a:ln w="9525">
            <a:solidFill>
              <a:srgbClr val="585858"/>
            </a:solidFill>
            <a:miter lim="800000"/>
            <a:headEnd/>
            <a:tailEnd/>
          </a:ln>
        </p:spPr>
      </p:pic>
      <p:pic>
        <p:nvPicPr>
          <p:cNvPr id="12" name="Picture 8" descr="C:\Users\stemlab\AppData\Local\Microsoft\Windows\Temporary Internet Files\Content.IE5\AY7G5L9G\MP900425204[1].jpg"/>
          <p:cNvPicPr>
            <a:picLocks noChangeAspect="1" noChangeArrowheads="1"/>
          </p:cNvPicPr>
          <p:nvPr userDrawn="1"/>
        </p:nvPicPr>
        <p:blipFill>
          <a:blip r:embed="rId5" cstate="print"/>
          <a:srcRect/>
          <a:stretch>
            <a:fillRect/>
          </a:stretch>
        </p:blipFill>
        <p:spPr bwMode="auto">
          <a:xfrm>
            <a:off x="2827338" y="117478"/>
            <a:ext cx="1192212" cy="790575"/>
          </a:xfrm>
          <a:prstGeom prst="rect">
            <a:avLst/>
          </a:prstGeom>
          <a:noFill/>
          <a:ln w="9525">
            <a:solidFill>
              <a:srgbClr val="585858"/>
            </a:solidFill>
            <a:miter lim="800000"/>
            <a:headEnd/>
            <a:tailEnd/>
          </a:ln>
        </p:spPr>
      </p:pic>
      <p:pic>
        <p:nvPicPr>
          <p:cNvPr id="13" name="Picture 11" descr="C:\Users\stemlab\AppData\Local\Microsoft\Windows\Temporary Internet Files\Content.IE5\1K87Y3BG\MP900448679[1].jpg"/>
          <p:cNvPicPr>
            <a:picLocks noChangeAspect="1" noChangeArrowheads="1"/>
          </p:cNvPicPr>
          <p:nvPr userDrawn="1"/>
        </p:nvPicPr>
        <p:blipFill>
          <a:blip r:embed="rId6" cstate="print"/>
          <a:srcRect/>
          <a:stretch>
            <a:fillRect/>
          </a:stretch>
        </p:blipFill>
        <p:spPr bwMode="auto">
          <a:xfrm>
            <a:off x="4140200" y="117478"/>
            <a:ext cx="1190625" cy="790575"/>
          </a:xfrm>
          <a:prstGeom prst="rect">
            <a:avLst/>
          </a:prstGeom>
          <a:noFill/>
          <a:ln w="9525">
            <a:solidFill>
              <a:srgbClr val="585858"/>
            </a:solidFill>
            <a:miter lim="800000"/>
            <a:headEnd/>
            <a:tailEnd/>
          </a:ln>
        </p:spPr>
      </p:pic>
      <p:sp>
        <p:nvSpPr>
          <p:cNvPr id="14" name="文字方塊 13"/>
          <p:cNvSpPr txBox="1">
            <a:spLocks noChangeArrowheads="1"/>
          </p:cNvSpPr>
          <p:nvPr userDrawn="1"/>
        </p:nvSpPr>
        <p:spPr bwMode="auto">
          <a:xfrm>
            <a:off x="7119068" y="703160"/>
            <a:ext cx="955711" cy="323165"/>
          </a:xfrm>
          <a:prstGeom prst="rect">
            <a:avLst/>
          </a:prstGeom>
          <a:noFill/>
          <a:ln>
            <a:noFill/>
          </a:ln>
        </p:spPr>
        <p:txBody>
          <a:bodyPr wrap="none">
            <a:spAutoFit/>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eaLnBrk="1" fontAlgn="base" hangingPunct="1">
              <a:spcBef>
                <a:spcPct val="0"/>
              </a:spcBef>
              <a:spcAft>
                <a:spcPct val="0"/>
              </a:spcAft>
              <a:defRPr/>
            </a:pPr>
            <a:r>
              <a:rPr lang="en-US" altLang="zh-TW" sz="1500" dirty="0">
                <a:solidFill>
                  <a:prstClr val="white"/>
                </a:solidFill>
                <a:latin typeface="Britannic Bold" pitchFamily="34" charset="0"/>
              </a:rPr>
              <a:t>STEMLAB</a:t>
            </a:r>
            <a:endParaRPr lang="zh-TW" altLang="en-US" sz="1800" dirty="0">
              <a:solidFill>
                <a:prstClr val="white"/>
              </a:solidFill>
              <a:latin typeface="Britannic Bold" pitchFamily="34" charset="0"/>
            </a:endParaRPr>
          </a:p>
        </p:txBody>
      </p:sp>
      <p:sp>
        <p:nvSpPr>
          <p:cNvPr id="16" name="矩形 15"/>
          <p:cNvSpPr/>
          <p:nvPr userDrawn="1"/>
        </p:nvSpPr>
        <p:spPr>
          <a:xfrm>
            <a:off x="0" y="6677029"/>
            <a:ext cx="9144000" cy="180975"/>
          </a:xfrm>
          <a:prstGeom prst="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350">
              <a:solidFill>
                <a:prstClr val="white"/>
              </a:solidFill>
            </a:endParaRPr>
          </a:p>
        </p:txBody>
      </p:sp>
      <p:sp>
        <p:nvSpPr>
          <p:cNvPr id="17" name="文字方塊 16"/>
          <p:cNvSpPr txBox="1">
            <a:spLocks noChangeArrowheads="1"/>
          </p:cNvSpPr>
          <p:nvPr userDrawn="1"/>
        </p:nvSpPr>
        <p:spPr bwMode="auto">
          <a:xfrm>
            <a:off x="1684339" y="6629015"/>
            <a:ext cx="5775325" cy="230832"/>
          </a:xfrm>
          <a:prstGeom prst="rect">
            <a:avLst/>
          </a:prstGeom>
          <a:noFill/>
          <a:ln>
            <a:noFill/>
          </a:ln>
        </p:spPr>
        <p:txBody>
          <a:bodyPr>
            <a:spAutoFit/>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eaLnBrk="1" fontAlgn="base" hangingPunct="1">
              <a:spcBef>
                <a:spcPct val="0"/>
              </a:spcBef>
              <a:spcAft>
                <a:spcPct val="0"/>
              </a:spcAft>
              <a:defRPr/>
            </a:pPr>
            <a:r>
              <a:rPr kumimoji="0" lang="en-US" altLang="zh-TW" sz="900" dirty="0">
                <a:solidFill>
                  <a:prstClr val="white"/>
                </a:solidFill>
                <a:latin typeface="Britannic Bold" panose="020B0903060703020204" pitchFamily="34" charset="0"/>
                <a:ea typeface="標楷體" pitchFamily="65" charset="-120"/>
                <a:cs typeface="Arial" charset="0"/>
              </a:rPr>
              <a:t>STEMLAB, Department of Bioenvironmental Systems Engineering, </a:t>
            </a:r>
            <a:r>
              <a:rPr lang="en-US" altLang="zh-TW" sz="900" dirty="0">
                <a:solidFill>
                  <a:prstClr val="white"/>
                </a:solidFill>
                <a:latin typeface="Britannic Bold" panose="020B0903060703020204" pitchFamily="34" charset="0"/>
                <a:ea typeface="標楷體" pitchFamily="65" charset="-120"/>
                <a:cs typeface="Arial" charset="0"/>
              </a:rPr>
              <a:t>National Taiwan University</a:t>
            </a:r>
            <a:endParaRPr lang="zh-TW" altLang="en-US" sz="900" dirty="0">
              <a:solidFill>
                <a:prstClr val="white"/>
              </a:solidFill>
              <a:latin typeface="Britannic Bold" panose="020B0903060703020204" pitchFamily="34" charset="0"/>
              <a:ea typeface="標楷體" pitchFamily="65" charset="-120"/>
              <a:cs typeface="Arial" charset="0"/>
            </a:endParaRPr>
          </a:p>
        </p:txBody>
      </p:sp>
      <p:sp>
        <p:nvSpPr>
          <p:cNvPr id="2" name="標題 1"/>
          <p:cNvSpPr>
            <a:spLocks noGrp="1"/>
          </p:cNvSpPr>
          <p:nvPr>
            <p:ph type="ctrTitle"/>
          </p:nvPr>
        </p:nvSpPr>
        <p:spPr>
          <a:xfrm>
            <a:off x="685800" y="2130429"/>
            <a:ext cx="7772400" cy="1470025"/>
          </a:xfrm>
        </p:spPr>
        <p:txBody>
          <a:bodyPr/>
          <a:lstStyle>
            <a:lvl1pPr algn="ctr">
              <a:defRPr>
                <a:solidFill>
                  <a:srgbClr val="FFC000"/>
                </a:solidFill>
                <a:effectLst>
                  <a:outerShdw blurRad="38100" dist="38100" dir="2700000" algn="tl">
                    <a:srgbClr val="000000">
                      <a:alpha val="43137"/>
                    </a:srgbClr>
                  </a:outerShdw>
                </a:effectLst>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p>
        </p:txBody>
      </p:sp>
      <p:sp>
        <p:nvSpPr>
          <p:cNvPr id="18" name="日期版面配置區 3"/>
          <p:cNvSpPr>
            <a:spLocks noGrp="1"/>
          </p:cNvSpPr>
          <p:nvPr>
            <p:ph type="dt" sz="half" idx="10"/>
          </p:nvPr>
        </p:nvSpPr>
        <p:spPr>
          <a:xfrm>
            <a:off x="1" y="6584952"/>
            <a:ext cx="809942" cy="365125"/>
          </a:xfrm>
        </p:spPr>
        <p:txBody>
          <a:bodyPr/>
          <a:lstStyle>
            <a:lvl1pPr algn="ctr">
              <a:defRPr kumimoji="0" lang="zh-TW" altLang="en-US" sz="900" kern="1200" smtClean="0">
                <a:solidFill>
                  <a:prstClr val="white"/>
                </a:solidFill>
                <a:latin typeface="Britannic Bold" panose="020B0903060703020204" pitchFamily="34" charset="0"/>
                <a:ea typeface="標楷體" pitchFamily="65" charset="-120"/>
                <a:cs typeface="Arial" charset="0"/>
              </a:defRPr>
            </a:lvl1pPr>
          </a:lstStyle>
          <a:p>
            <a:pPr>
              <a:defRPr/>
            </a:pPr>
            <a:fld id="{1FBE1E3B-4356-4B12-AA4C-396EDCDEEE1C}" type="datetime1">
              <a:rPr lang="zh-TW" altLang="en-US" smtClean="0"/>
              <a:t>2023/4/26</a:t>
            </a:fld>
            <a:endParaRPr lang="en-US" dirty="0"/>
          </a:p>
        </p:txBody>
      </p:sp>
      <p:sp>
        <p:nvSpPr>
          <p:cNvPr id="20" name="投影片編號版面配置區 5"/>
          <p:cNvSpPr>
            <a:spLocks noGrp="1"/>
          </p:cNvSpPr>
          <p:nvPr>
            <p:ph type="sldNum" sz="quarter" idx="12"/>
          </p:nvPr>
        </p:nvSpPr>
        <p:spPr>
          <a:xfrm>
            <a:off x="8829790" y="4"/>
            <a:ext cx="314213" cy="365125"/>
          </a:xfrm>
        </p:spPr>
        <p:txBody>
          <a:bodyPr/>
          <a:lstStyle>
            <a:lvl1pPr>
              <a:defRPr/>
            </a:lvl1pPr>
          </a:lstStyle>
          <a:p>
            <a:pPr>
              <a:defRPr/>
            </a:pPr>
            <a:fld id="{141E0E72-1E77-4514-B326-88FA04061836}" type="slidenum">
              <a:rPr lang="zh-TW" altLang="en-US"/>
              <a:pPr>
                <a:defRPr/>
              </a:pPr>
              <a:t>‹#›</a:t>
            </a:fld>
            <a:endParaRPr lang="zh-TW" altLang="en-US"/>
          </a:p>
        </p:txBody>
      </p:sp>
      <p:sp>
        <p:nvSpPr>
          <p:cNvPr id="21" name="文字方塊 20">
            <a:extLst>
              <a:ext uri="{FF2B5EF4-FFF2-40B4-BE49-F238E27FC236}">
                <a16:creationId xmlns:a16="http://schemas.microsoft.com/office/drawing/2014/main" id="{2B45E84E-097E-4C63-A4AC-1D64521A6EC9}"/>
              </a:ext>
            </a:extLst>
          </p:cNvPr>
          <p:cNvSpPr txBox="1">
            <a:spLocks noChangeArrowheads="1"/>
          </p:cNvSpPr>
          <p:nvPr userDrawn="1"/>
        </p:nvSpPr>
        <p:spPr bwMode="auto">
          <a:xfrm>
            <a:off x="6477114" y="3"/>
            <a:ext cx="2352674" cy="715581"/>
          </a:xfrm>
          <a:prstGeom prst="rect">
            <a:avLst/>
          </a:prstGeom>
          <a:noFill/>
          <a:ln w="9525">
            <a:noFill/>
            <a:miter lim="800000"/>
            <a:headEnd/>
            <a:tailEnd/>
          </a:ln>
        </p:spPr>
        <p:txBody>
          <a:bodyPr wrap="square">
            <a:spAutoFit/>
          </a:bodyPr>
          <a:lstStyle/>
          <a:p>
            <a:pPr>
              <a:defRPr/>
            </a:pPr>
            <a:r>
              <a:rPr lang="en-US" altLang="zh-TW" sz="1350" b="1" dirty="0">
                <a:solidFill>
                  <a:schemeClr val="bg1">
                    <a:lumMod val="75000"/>
                  </a:schemeClr>
                </a:solidFill>
                <a:latin typeface="Times New Roman" panose="02020603050405020304" pitchFamily="18" charset="0"/>
                <a:cs typeface="Times New Roman" panose="02020603050405020304" pitchFamily="18" charset="0"/>
              </a:rPr>
              <a:t>S</a:t>
            </a:r>
            <a:r>
              <a:rPr lang="en-US" altLang="zh-TW" sz="1350" dirty="0">
                <a:solidFill>
                  <a:schemeClr val="bg1">
                    <a:lumMod val="75000"/>
                  </a:schemeClr>
                </a:solidFill>
                <a:latin typeface="Times New Roman" panose="02020603050405020304" pitchFamily="18" charset="0"/>
                <a:cs typeface="Times New Roman" panose="02020603050405020304" pitchFamily="18" charset="0"/>
              </a:rPr>
              <a:t>patio</a:t>
            </a:r>
            <a:r>
              <a:rPr lang="en-US" altLang="zh-TW" sz="1350" b="1" dirty="0">
                <a:solidFill>
                  <a:schemeClr val="bg1">
                    <a:lumMod val="75000"/>
                  </a:schemeClr>
                </a:solidFill>
                <a:latin typeface="Times New Roman" panose="02020603050405020304" pitchFamily="18" charset="0"/>
                <a:cs typeface="Times New Roman" panose="02020603050405020304" pitchFamily="18" charset="0"/>
              </a:rPr>
              <a:t>T</a:t>
            </a:r>
            <a:r>
              <a:rPr lang="en-US" altLang="zh-TW" sz="1350" dirty="0">
                <a:solidFill>
                  <a:schemeClr val="bg1">
                    <a:lumMod val="75000"/>
                  </a:schemeClr>
                </a:solidFill>
                <a:latin typeface="Times New Roman" panose="02020603050405020304" pitchFamily="18" charset="0"/>
                <a:cs typeface="Times New Roman" panose="02020603050405020304" pitchFamily="18" charset="0"/>
              </a:rPr>
              <a:t>emporal</a:t>
            </a:r>
            <a:r>
              <a:rPr lang="zh-TW" altLang="zh-TW" sz="1350" dirty="0">
                <a:solidFill>
                  <a:schemeClr val="bg1">
                    <a:lumMod val="75000"/>
                  </a:schemeClr>
                </a:solidFill>
                <a:latin typeface="Times New Roman" panose="02020603050405020304" pitchFamily="18" charset="0"/>
                <a:cs typeface="Times New Roman" panose="02020603050405020304" pitchFamily="18" charset="0"/>
              </a:rPr>
              <a:t> </a:t>
            </a:r>
            <a:r>
              <a:rPr lang="en-US" altLang="zh-TW" sz="1350" b="1" dirty="0">
                <a:solidFill>
                  <a:schemeClr val="bg1">
                    <a:lumMod val="75000"/>
                  </a:schemeClr>
                </a:solidFill>
                <a:latin typeface="Times New Roman" panose="02020603050405020304" pitchFamily="18" charset="0"/>
                <a:cs typeface="Times New Roman" panose="02020603050405020304" pitchFamily="18" charset="0"/>
              </a:rPr>
              <a:t>E</a:t>
            </a:r>
            <a:r>
              <a:rPr lang="en-US" altLang="zh-TW" sz="1350" dirty="0">
                <a:solidFill>
                  <a:schemeClr val="bg1">
                    <a:lumMod val="75000"/>
                  </a:schemeClr>
                </a:solidFill>
                <a:latin typeface="Times New Roman" panose="02020603050405020304" pitchFamily="18" charset="0"/>
                <a:cs typeface="Times New Roman" panose="02020603050405020304" pitchFamily="18" charset="0"/>
              </a:rPr>
              <a:t>nvironmental</a:t>
            </a:r>
          </a:p>
          <a:p>
            <a:pPr>
              <a:defRPr/>
            </a:pPr>
            <a:r>
              <a:rPr lang="en-US" altLang="zh-TW" sz="1350" dirty="0">
                <a:solidFill>
                  <a:schemeClr val="bg1">
                    <a:lumMod val="75000"/>
                  </a:schemeClr>
                </a:solidFill>
                <a:latin typeface="Times New Roman" panose="02020603050405020304" pitchFamily="18" charset="0"/>
                <a:cs typeface="Times New Roman" panose="02020603050405020304" pitchFamily="18" charset="0"/>
              </a:rPr>
              <a:t>infor</a:t>
            </a:r>
            <a:r>
              <a:rPr lang="en-US" altLang="zh-TW" sz="1350" b="1" dirty="0">
                <a:solidFill>
                  <a:schemeClr val="bg1">
                    <a:lumMod val="75000"/>
                  </a:schemeClr>
                </a:solidFill>
                <a:latin typeface="Times New Roman" panose="02020603050405020304" pitchFamily="18" charset="0"/>
                <a:cs typeface="Times New Roman" panose="02020603050405020304" pitchFamily="18" charset="0"/>
              </a:rPr>
              <a:t>M</a:t>
            </a:r>
            <a:r>
              <a:rPr lang="en-US" altLang="zh-TW" sz="1350" dirty="0">
                <a:solidFill>
                  <a:schemeClr val="bg1">
                    <a:lumMod val="75000"/>
                  </a:schemeClr>
                </a:solidFill>
                <a:latin typeface="Times New Roman" panose="02020603050405020304" pitchFamily="18" charset="0"/>
                <a:cs typeface="Times New Roman" panose="02020603050405020304" pitchFamily="18" charset="0"/>
              </a:rPr>
              <a:t>atics </a:t>
            </a:r>
            <a:r>
              <a:rPr lang="zh-TW" altLang="en-US" sz="1350" dirty="0">
                <a:solidFill>
                  <a:schemeClr val="bg1">
                    <a:lumMod val="75000"/>
                  </a:schemeClr>
                </a:solidFill>
                <a:latin typeface="Times New Roman" panose="02020603050405020304" pitchFamily="18" charset="0"/>
                <a:cs typeface="Times New Roman" panose="02020603050405020304" pitchFamily="18" charset="0"/>
              </a:rPr>
              <a:t> </a:t>
            </a:r>
            <a:r>
              <a:rPr lang="en-US" altLang="zh-TW" sz="1350" b="1" dirty="0">
                <a:solidFill>
                  <a:schemeClr val="bg1">
                    <a:lumMod val="75000"/>
                  </a:schemeClr>
                </a:solidFill>
                <a:latin typeface="Times New Roman" panose="02020603050405020304" pitchFamily="18" charset="0"/>
                <a:cs typeface="Times New Roman" panose="02020603050405020304" pitchFamily="18" charset="0"/>
              </a:rPr>
              <a:t>Lab</a:t>
            </a:r>
            <a:r>
              <a:rPr lang="en-US" altLang="zh-TW" sz="1350" dirty="0">
                <a:solidFill>
                  <a:schemeClr val="bg1">
                    <a:lumMod val="75000"/>
                  </a:schemeClr>
                </a:solidFill>
                <a:latin typeface="Times New Roman" panose="02020603050405020304" pitchFamily="18" charset="0"/>
                <a:cs typeface="Times New Roman" panose="02020603050405020304" pitchFamily="18" charset="0"/>
              </a:rPr>
              <a:t>oratory</a:t>
            </a:r>
            <a:endParaRPr lang="zh-TW" altLang="en-US" sz="1350" dirty="0">
              <a:solidFill>
                <a:schemeClr val="bg1">
                  <a:lumMod val="75000"/>
                </a:schemeClr>
              </a:solidFill>
              <a:latin typeface="Times New Roman" panose="02020603050405020304" pitchFamily="18" charset="0"/>
              <a:cs typeface="Times New Roman" panose="02020603050405020304" pitchFamily="18" charset="0"/>
            </a:endParaRPr>
          </a:p>
        </p:txBody>
      </p:sp>
      <p:pic>
        <p:nvPicPr>
          <p:cNvPr id="22" name="圖片 21" descr="校門.png">
            <a:extLst>
              <a:ext uri="{FF2B5EF4-FFF2-40B4-BE49-F238E27FC236}">
                <a16:creationId xmlns:a16="http://schemas.microsoft.com/office/drawing/2014/main" id="{AE1B49C7-DAD3-415F-8BEE-B346F0AD865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0396" r="3592"/>
          <a:stretch/>
        </p:blipFill>
        <p:spPr>
          <a:xfrm>
            <a:off x="8028210" y="388640"/>
            <a:ext cx="588820" cy="711482"/>
          </a:xfrm>
          <a:prstGeom prst="rect">
            <a:avLst/>
          </a:prstGeom>
        </p:spPr>
      </p:pic>
      <p:pic>
        <p:nvPicPr>
          <p:cNvPr id="24" name="圖片 23">
            <a:extLst>
              <a:ext uri="{FF2B5EF4-FFF2-40B4-BE49-F238E27FC236}">
                <a16:creationId xmlns:a16="http://schemas.microsoft.com/office/drawing/2014/main" id="{1AD8B3E7-E2AF-4943-A996-11D0E4A79718}"/>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8681095" y="457203"/>
            <a:ext cx="408284" cy="540000"/>
          </a:xfrm>
          <a:prstGeom prst="rect">
            <a:avLst/>
          </a:prstGeom>
        </p:spPr>
      </p:pic>
    </p:spTree>
    <p:extLst>
      <p:ext uri="{BB962C8B-B14F-4D97-AF65-F5344CB8AC3E}">
        <p14:creationId xmlns:p14="http://schemas.microsoft.com/office/powerpoint/2010/main" val="3948612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570488A-4A43-45A9-A2D1-99C1A5B64F56}" type="datetime1">
              <a:rPr lang="zh-TW" altLang="en-US" smtClean="0">
                <a:solidFill>
                  <a:prstClr val="black">
                    <a:tint val="75000"/>
                  </a:prstClr>
                </a:solidFill>
              </a:rPr>
              <a:t>2023/4/26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a:xfrm>
            <a:off x="8748715" y="6492878"/>
            <a:ext cx="395287" cy="365125"/>
          </a:xfrm>
        </p:spPr>
        <p:txBody>
          <a:bodyPr/>
          <a:lstStyle>
            <a:lvl1pPr>
              <a:defRPr/>
            </a:lvl1pPr>
          </a:lstStyle>
          <a:p>
            <a:pPr>
              <a:defRPr/>
            </a:pPr>
            <a:fld id="{19650508-E539-4D34-AE6B-7DDAC3EADEB8}" type="slidenum">
              <a:rPr lang="zh-TW" altLang="en-US"/>
              <a:pPr>
                <a:defRPr/>
              </a:pPr>
              <a:t>‹#›</a:t>
            </a:fld>
            <a:endParaRPr lang="zh-TW" altLang="en-US" dirty="0"/>
          </a:p>
        </p:txBody>
      </p:sp>
    </p:spTree>
    <p:extLst>
      <p:ext uri="{BB962C8B-B14F-4D97-AF65-F5344CB8AC3E}">
        <p14:creationId xmlns:p14="http://schemas.microsoft.com/office/powerpoint/2010/main" val="1598065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B94DC43D-06DA-437B-A7D6-4CBD7E9B2B59}" type="datetime1">
              <a:rPr lang="zh-TW" altLang="en-US" smtClean="0">
                <a:solidFill>
                  <a:prstClr val="black">
                    <a:tint val="75000"/>
                  </a:prstClr>
                </a:solidFill>
              </a:rPr>
              <a:t>2023/4/26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8B29F1F7-534C-45F7-8C2C-FB1E4C7FFF34}" type="slidenum">
              <a:rPr lang="zh-TW" altLang="en-US"/>
              <a:pPr>
                <a:defRPr/>
              </a:pPr>
              <a:t>‹#›</a:t>
            </a:fld>
            <a:endParaRPr lang="zh-TW" altLang="en-US" dirty="0"/>
          </a:p>
        </p:txBody>
      </p:sp>
    </p:spTree>
    <p:extLst>
      <p:ext uri="{BB962C8B-B14F-4D97-AF65-F5344CB8AC3E}">
        <p14:creationId xmlns:p14="http://schemas.microsoft.com/office/powerpoint/2010/main" val="963535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290B8CC4-FBE1-4CFB-B748-C2424848FF6A}"/>
              </a:ext>
            </a:extLst>
          </p:cNvPr>
          <p:cNvSpPr/>
          <p:nvPr userDrawn="1"/>
        </p:nvSpPr>
        <p:spPr>
          <a:xfrm>
            <a:off x="0" y="646334"/>
            <a:ext cx="9144000" cy="406181"/>
          </a:xfrm>
          <a:prstGeom prst="rect">
            <a:avLst/>
          </a:prstGeom>
          <a:gradFill flip="none" rotWithShape="1">
            <a:gsLst>
              <a:gs pos="0">
                <a:srgbClr val="7EADE1">
                  <a:shade val="30000"/>
                  <a:satMod val="115000"/>
                </a:srgbClr>
              </a:gs>
              <a:gs pos="10000">
                <a:srgbClr val="7EADE1">
                  <a:shade val="67500"/>
                  <a:satMod val="115000"/>
                </a:srgbClr>
              </a:gs>
              <a:gs pos="100000">
                <a:srgbClr val="7EADE1">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350">
              <a:solidFill>
                <a:prstClr val="white"/>
              </a:solidFill>
            </a:endParaRPr>
          </a:p>
        </p:txBody>
      </p:sp>
      <p:sp>
        <p:nvSpPr>
          <p:cNvPr id="26" name="矩形 25">
            <a:extLst>
              <a:ext uri="{FF2B5EF4-FFF2-40B4-BE49-F238E27FC236}">
                <a16:creationId xmlns:a16="http://schemas.microsoft.com/office/drawing/2014/main" id="{4119831D-BD1A-4775-B506-7FC04A6A5749}"/>
              </a:ext>
            </a:extLst>
          </p:cNvPr>
          <p:cNvSpPr/>
          <p:nvPr userDrawn="1"/>
        </p:nvSpPr>
        <p:spPr>
          <a:xfrm>
            <a:off x="0" y="-19050"/>
            <a:ext cx="9144000" cy="665381"/>
          </a:xfrm>
          <a:prstGeom prst="rect">
            <a:avLst/>
          </a:prstGeom>
          <a:gradFill flip="none" rotWithShape="1">
            <a:gsLst>
              <a:gs pos="0">
                <a:srgbClr val="585858">
                  <a:shade val="30000"/>
                  <a:satMod val="115000"/>
                </a:srgbClr>
              </a:gs>
              <a:gs pos="10000">
                <a:srgbClr val="585858">
                  <a:shade val="67500"/>
                  <a:satMod val="115000"/>
                </a:srgbClr>
              </a:gs>
              <a:gs pos="100000">
                <a:srgbClr val="585858">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350" dirty="0">
              <a:solidFill>
                <a:prstClr val="white"/>
              </a:solidFill>
            </a:endParaRPr>
          </a:p>
        </p:txBody>
      </p:sp>
      <p:sp>
        <p:nvSpPr>
          <p:cNvPr id="10" name="矩形 9"/>
          <p:cNvSpPr/>
          <p:nvPr userDrawn="1"/>
        </p:nvSpPr>
        <p:spPr>
          <a:xfrm>
            <a:off x="0" y="6677029"/>
            <a:ext cx="9144000" cy="180975"/>
          </a:xfrm>
          <a:prstGeom prst="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350">
              <a:solidFill>
                <a:prstClr val="white"/>
              </a:solidFill>
            </a:endParaRPr>
          </a:p>
        </p:txBody>
      </p:sp>
      <p:pic>
        <p:nvPicPr>
          <p:cNvPr id="17" name="Picture 2"/>
          <p:cNvPicPr>
            <a:picLocks noChangeAspect="1" noChangeArrowheads="1"/>
          </p:cNvPicPr>
          <p:nvPr userDrawn="1"/>
        </p:nvPicPr>
        <p:blipFill>
          <a:blip r:embed="rId2" cstate="print"/>
          <a:srcRect/>
          <a:stretch>
            <a:fillRect/>
          </a:stretch>
        </p:blipFill>
        <p:spPr bwMode="auto">
          <a:xfrm>
            <a:off x="6874873" y="5448304"/>
            <a:ext cx="1962150" cy="1228725"/>
          </a:xfrm>
          <a:prstGeom prst="rect">
            <a:avLst/>
          </a:prstGeom>
          <a:noFill/>
          <a:ln w="9525">
            <a:noFill/>
            <a:miter lim="800000"/>
            <a:headEnd/>
            <a:tailEnd/>
          </a:ln>
        </p:spPr>
      </p:pic>
      <p:sp>
        <p:nvSpPr>
          <p:cNvPr id="18" name="文字方塊 17"/>
          <p:cNvSpPr txBox="1">
            <a:spLocks noChangeArrowheads="1"/>
          </p:cNvSpPr>
          <p:nvPr userDrawn="1"/>
        </p:nvSpPr>
        <p:spPr bwMode="auto">
          <a:xfrm>
            <a:off x="1684339" y="6623458"/>
            <a:ext cx="5775325" cy="230832"/>
          </a:xfrm>
          <a:prstGeom prst="rect">
            <a:avLst/>
          </a:prstGeom>
          <a:noFill/>
          <a:ln>
            <a:noFill/>
          </a:ln>
        </p:spPr>
        <p:txBody>
          <a:bodyPr>
            <a:spAutoFit/>
          </a:bodyPr>
          <a:lstStyle>
            <a:defPPr>
              <a:defRPr lang="zh-TW"/>
            </a:defPPr>
            <a:lvl1pPr algn="ctr" fontAlgn="base">
              <a:spcBef>
                <a:spcPct val="0"/>
              </a:spcBef>
              <a:spcAft>
                <a:spcPct val="0"/>
              </a:spcAft>
              <a:defRPr kumimoji="0" sz="1200">
                <a:solidFill>
                  <a:prstClr val="white"/>
                </a:solidFill>
                <a:latin typeface="Britannic Bold" panose="020B0903060703020204" pitchFamily="34" charset="0"/>
                <a:ea typeface="標楷體" pitchFamily="65" charset="-120"/>
                <a:cs typeface="Arial" charset="0"/>
              </a:defRPr>
            </a:lvl1pPr>
            <a:lvl2pPr marL="742950" indent="-285750" eaLnBrk="0" hangingPunct="0">
              <a:defRPr kumimoji="1">
                <a:latin typeface="Calibri" pitchFamily="34" charset="0"/>
                <a:ea typeface="新細明體" pitchFamily="18" charset="-120"/>
              </a:defRPr>
            </a:lvl2pPr>
            <a:lvl3pPr marL="1143000" indent="-228600" eaLnBrk="0" hangingPunct="0">
              <a:defRPr kumimoji="1">
                <a:latin typeface="Calibri" pitchFamily="34" charset="0"/>
                <a:ea typeface="新細明體" pitchFamily="18" charset="-120"/>
              </a:defRPr>
            </a:lvl3pPr>
            <a:lvl4pPr marL="1600200" indent="-228600" eaLnBrk="0" hangingPunct="0">
              <a:defRPr kumimoji="1">
                <a:latin typeface="Calibri" pitchFamily="34" charset="0"/>
                <a:ea typeface="新細明體" pitchFamily="18" charset="-120"/>
              </a:defRPr>
            </a:lvl4pPr>
            <a:lvl5pPr marL="2057400" indent="-228600" eaLnBrk="0" hangingPunct="0">
              <a:defRPr kumimoji="1">
                <a:latin typeface="Calibri" pitchFamily="34" charset="0"/>
                <a:ea typeface="新細明體" pitchFamily="18" charset="-120"/>
              </a:defRPr>
            </a:lvl5pPr>
            <a:lvl6pPr marL="2514600" indent="-228600" eaLnBrk="0" fontAlgn="base" hangingPunct="0">
              <a:spcBef>
                <a:spcPct val="0"/>
              </a:spcBef>
              <a:spcAft>
                <a:spcPct val="0"/>
              </a:spcAft>
              <a:defRPr kumimoji="1">
                <a:latin typeface="Calibri" pitchFamily="34" charset="0"/>
                <a:ea typeface="新細明體" pitchFamily="18" charset="-120"/>
              </a:defRPr>
            </a:lvl6pPr>
            <a:lvl7pPr marL="2971800" indent="-228600" eaLnBrk="0" fontAlgn="base" hangingPunct="0">
              <a:spcBef>
                <a:spcPct val="0"/>
              </a:spcBef>
              <a:spcAft>
                <a:spcPct val="0"/>
              </a:spcAft>
              <a:defRPr kumimoji="1">
                <a:latin typeface="Calibri" pitchFamily="34" charset="0"/>
                <a:ea typeface="新細明體" pitchFamily="18" charset="-120"/>
              </a:defRPr>
            </a:lvl7pPr>
            <a:lvl8pPr marL="3429000" indent="-228600" eaLnBrk="0" fontAlgn="base" hangingPunct="0">
              <a:spcBef>
                <a:spcPct val="0"/>
              </a:spcBef>
              <a:spcAft>
                <a:spcPct val="0"/>
              </a:spcAft>
              <a:defRPr kumimoji="1">
                <a:latin typeface="Calibri" pitchFamily="34" charset="0"/>
                <a:ea typeface="新細明體" pitchFamily="18" charset="-120"/>
              </a:defRPr>
            </a:lvl8pPr>
            <a:lvl9pPr marL="3886200" indent="-228600" eaLnBrk="0" fontAlgn="base" hangingPunct="0">
              <a:spcBef>
                <a:spcPct val="0"/>
              </a:spcBef>
              <a:spcAft>
                <a:spcPct val="0"/>
              </a:spcAft>
              <a:defRPr kumimoji="1">
                <a:latin typeface="Calibri" pitchFamily="34" charset="0"/>
                <a:ea typeface="新細明體" pitchFamily="18" charset="-120"/>
              </a:defRPr>
            </a:lvl9pPr>
          </a:lstStyle>
          <a:p>
            <a:pPr lvl="0"/>
            <a:r>
              <a:rPr lang="en-US" altLang="zh-TW" sz="900" dirty="0"/>
              <a:t>STEMLAB, Department of Bioenvironmental Systems Engineering, National Taiwan University</a:t>
            </a:r>
            <a:endParaRPr lang="zh-TW" altLang="en-US" sz="900" dirty="0"/>
          </a:p>
        </p:txBody>
      </p:sp>
      <p:sp>
        <p:nvSpPr>
          <p:cNvPr id="2" name="標題 1"/>
          <p:cNvSpPr>
            <a:spLocks noGrp="1"/>
          </p:cNvSpPr>
          <p:nvPr>
            <p:ph type="title"/>
          </p:nvPr>
        </p:nvSpPr>
        <p:spPr>
          <a:xfrm>
            <a:off x="457200" y="1031494"/>
            <a:ext cx="8229600" cy="720725"/>
          </a:xfrm>
        </p:spPr>
        <p:txBody>
          <a:bodyPr/>
          <a:lstStyle/>
          <a:p>
            <a:r>
              <a:rPr lang="zh-TW" altLang="en-US" dirty="0"/>
              <a:t>按一下以編輯母片標題樣式</a:t>
            </a:r>
          </a:p>
        </p:txBody>
      </p:sp>
      <p:sp>
        <p:nvSpPr>
          <p:cNvPr id="3" name="內容版面配置區 2"/>
          <p:cNvSpPr>
            <a:spLocks noGrp="1"/>
          </p:cNvSpPr>
          <p:nvPr>
            <p:ph idx="1"/>
          </p:nvPr>
        </p:nvSpPr>
        <p:spPr>
          <a:xfrm>
            <a:off x="457200" y="1766096"/>
            <a:ext cx="8229600" cy="48970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9" name="日期版面配置區 3"/>
          <p:cNvSpPr>
            <a:spLocks noGrp="1"/>
          </p:cNvSpPr>
          <p:nvPr>
            <p:ph type="dt" sz="half" idx="10"/>
          </p:nvPr>
        </p:nvSpPr>
        <p:spPr>
          <a:xfrm>
            <a:off x="0" y="6579397"/>
            <a:ext cx="810000" cy="365125"/>
          </a:xfrm>
        </p:spPr>
        <p:txBody>
          <a:bodyPr vert="horz" lIns="91440" tIns="45720" rIns="91440" bIns="45720" rtlCol="0" anchor="ctr"/>
          <a:lstStyle>
            <a:lvl1pPr>
              <a:defRPr lang="zh-TW" altLang="en-US" smtClean="0">
                <a:solidFill>
                  <a:prstClr val="white"/>
                </a:solidFill>
                <a:latin typeface="Britannic Bold" panose="020B0903060703020204" pitchFamily="34" charset="0"/>
                <a:ea typeface="標楷體" pitchFamily="65" charset="-120"/>
                <a:cs typeface="Arial" charset="0"/>
              </a:defRPr>
            </a:lvl1pPr>
          </a:lstStyle>
          <a:p>
            <a:pPr algn="ctr"/>
            <a:fld id="{54555848-791C-42E5-A2A9-FDF07258AF92}" type="datetime1">
              <a:rPr lang="zh-TW" altLang="en-US" smtClean="0"/>
              <a:t>2023/4/26</a:t>
            </a:fld>
            <a:endParaRPr lang="en-US"/>
          </a:p>
        </p:txBody>
      </p:sp>
      <p:sp>
        <p:nvSpPr>
          <p:cNvPr id="21" name="投影片編號版面配置區 5"/>
          <p:cNvSpPr>
            <a:spLocks noGrp="1"/>
          </p:cNvSpPr>
          <p:nvPr>
            <p:ph type="sldNum" sz="quarter" idx="12"/>
          </p:nvPr>
        </p:nvSpPr>
        <p:spPr>
          <a:xfrm>
            <a:off x="8837024" y="6311904"/>
            <a:ext cx="306977" cy="365125"/>
          </a:xfrm>
        </p:spPr>
        <p:txBody>
          <a:bodyPr/>
          <a:lstStyle>
            <a:lvl1pPr>
              <a:defRPr/>
            </a:lvl1pPr>
          </a:lstStyle>
          <a:p>
            <a:pPr>
              <a:defRPr/>
            </a:pPr>
            <a:fld id="{19C68416-89E1-46B4-93C8-1B10ED120022}" type="slidenum">
              <a:rPr lang="zh-TW" altLang="en-US"/>
              <a:pPr>
                <a:defRPr/>
              </a:pPr>
              <a:t>‹#›</a:t>
            </a:fld>
            <a:endParaRPr lang="zh-TW" altLang="en-US"/>
          </a:p>
        </p:txBody>
      </p:sp>
      <p:grpSp>
        <p:nvGrpSpPr>
          <p:cNvPr id="27" name="群組 8">
            <a:extLst>
              <a:ext uri="{FF2B5EF4-FFF2-40B4-BE49-F238E27FC236}">
                <a16:creationId xmlns:a16="http://schemas.microsoft.com/office/drawing/2014/main" id="{AF47D138-A410-467C-8890-BF9B40A1BCF5}"/>
              </a:ext>
            </a:extLst>
          </p:cNvPr>
          <p:cNvGrpSpPr>
            <a:grpSpLocks/>
          </p:cNvGrpSpPr>
          <p:nvPr userDrawn="1"/>
        </p:nvGrpSpPr>
        <p:grpSpPr bwMode="auto">
          <a:xfrm>
            <a:off x="5472113" y="112713"/>
            <a:ext cx="1008062" cy="792162"/>
            <a:chOff x="5443538" y="115888"/>
            <a:chExt cx="1008062" cy="792162"/>
          </a:xfrm>
        </p:grpSpPr>
        <p:sp>
          <p:nvSpPr>
            <p:cNvPr id="28" name="五邊形 6">
              <a:extLst>
                <a:ext uri="{FF2B5EF4-FFF2-40B4-BE49-F238E27FC236}">
                  <a16:creationId xmlns:a16="http://schemas.microsoft.com/office/drawing/2014/main" id="{A2A7E851-CD3B-4E53-BFA7-B093591D8118}"/>
                </a:ext>
              </a:extLst>
            </p:cNvPr>
            <p:cNvSpPr/>
            <p:nvPr userDrawn="1"/>
          </p:nvSpPr>
          <p:spPr>
            <a:xfrm>
              <a:off x="5443538" y="115888"/>
              <a:ext cx="647700" cy="792162"/>
            </a:xfrm>
            <a:prstGeom prst="homePlate">
              <a:avLst>
                <a:gd name="adj" fmla="val 2594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solidFill>
                  <a:prstClr val="white"/>
                </a:solidFill>
              </a:endParaRPr>
            </a:p>
          </p:txBody>
        </p:sp>
        <p:sp>
          <p:nvSpPr>
            <p:cNvPr id="29" name="＞形箭號 7">
              <a:extLst>
                <a:ext uri="{FF2B5EF4-FFF2-40B4-BE49-F238E27FC236}">
                  <a16:creationId xmlns:a16="http://schemas.microsoft.com/office/drawing/2014/main" id="{7F7905C7-512A-418F-BEA6-DF24B1437676}"/>
                </a:ext>
              </a:extLst>
            </p:cNvPr>
            <p:cNvSpPr/>
            <p:nvPr userDrawn="1"/>
          </p:nvSpPr>
          <p:spPr>
            <a:xfrm>
              <a:off x="5983288" y="115888"/>
              <a:ext cx="360362" cy="79216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solidFill>
                  <a:prstClr val="white"/>
                </a:solidFill>
              </a:endParaRPr>
            </a:p>
          </p:txBody>
        </p:sp>
        <p:sp>
          <p:nvSpPr>
            <p:cNvPr id="30" name="＞形箭號 8">
              <a:extLst>
                <a:ext uri="{FF2B5EF4-FFF2-40B4-BE49-F238E27FC236}">
                  <a16:creationId xmlns:a16="http://schemas.microsoft.com/office/drawing/2014/main" id="{CEB48AC9-905E-45B2-A3C8-B3755F3CE848}"/>
                </a:ext>
              </a:extLst>
            </p:cNvPr>
            <p:cNvSpPr/>
            <p:nvPr userDrawn="1"/>
          </p:nvSpPr>
          <p:spPr>
            <a:xfrm>
              <a:off x="6235700" y="115888"/>
              <a:ext cx="215900" cy="792162"/>
            </a:xfrm>
            <a:prstGeom prst="chevron">
              <a:avLst>
                <a:gd name="adj" fmla="val 874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solidFill>
                  <a:prstClr val="white"/>
                </a:solidFill>
              </a:endParaRPr>
            </a:p>
          </p:txBody>
        </p:sp>
      </p:grpSp>
      <p:pic>
        <p:nvPicPr>
          <p:cNvPr id="31" name="Picture 2" descr="C:\Users\stemlab\AppData\Local\Microsoft\Windows\Temporary Internet Files\Content.IE5\BEOJMVGW\MP900148958[1].jpg">
            <a:extLst>
              <a:ext uri="{FF2B5EF4-FFF2-40B4-BE49-F238E27FC236}">
                <a16:creationId xmlns:a16="http://schemas.microsoft.com/office/drawing/2014/main" id="{CD891703-362D-4E50-B2C5-5430751693F9}"/>
              </a:ext>
            </a:extLst>
          </p:cNvPr>
          <p:cNvPicPr>
            <a:picLocks noChangeAspect="1" noChangeArrowheads="1"/>
          </p:cNvPicPr>
          <p:nvPr userDrawn="1"/>
        </p:nvPicPr>
        <p:blipFill>
          <a:blip r:embed="rId3" cstate="print"/>
          <a:srcRect/>
          <a:stretch>
            <a:fillRect/>
          </a:stretch>
        </p:blipFill>
        <p:spPr bwMode="auto">
          <a:xfrm>
            <a:off x="1509715" y="117478"/>
            <a:ext cx="1196975" cy="790575"/>
          </a:xfrm>
          <a:prstGeom prst="rect">
            <a:avLst/>
          </a:prstGeom>
          <a:noFill/>
          <a:ln w="9525">
            <a:solidFill>
              <a:srgbClr val="585858"/>
            </a:solidFill>
            <a:miter lim="800000"/>
            <a:headEnd/>
            <a:tailEnd/>
          </a:ln>
        </p:spPr>
      </p:pic>
      <p:pic>
        <p:nvPicPr>
          <p:cNvPr id="32" name="Picture 6" descr="C:\Users\stemlab\AppData\Local\Microsoft\Windows\Temporary Internet Files\Content.IE5\BEOJMVGW\MP900424262[1].jpg">
            <a:extLst>
              <a:ext uri="{FF2B5EF4-FFF2-40B4-BE49-F238E27FC236}">
                <a16:creationId xmlns:a16="http://schemas.microsoft.com/office/drawing/2014/main" id="{65954BE5-7DC9-4318-929B-EA402CCA9F86}"/>
              </a:ext>
            </a:extLst>
          </p:cNvPr>
          <p:cNvPicPr>
            <a:picLocks noChangeAspect="1" noChangeArrowheads="1"/>
          </p:cNvPicPr>
          <p:nvPr userDrawn="1"/>
        </p:nvPicPr>
        <p:blipFill>
          <a:blip r:embed="rId4" cstate="print"/>
          <a:srcRect/>
          <a:stretch>
            <a:fillRect/>
          </a:stretch>
        </p:blipFill>
        <p:spPr bwMode="auto">
          <a:xfrm>
            <a:off x="179390" y="117478"/>
            <a:ext cx="1209675" cy="790575"/>
          </a:xfrm>
          <a:prstGeom prst="rect">
            <a:avLst/>
          </a:prstGeom>
          <a:noFill/>
          <a:ln w="9525">
            <a:solidFill>
              <a:srgbClr val="585858"/>
            </a:solidFill>
            <a:miter lim="800000"/>
            <a:headEnd/>
            <a:tailEnd/>
          </a:ln>
        </p:spPr>
      </p:pic>
      <p:pic>
        <p:nvPicPr>
          <p:cNvPr id="33" name="Picture 8" descr="C:\Users\stemlab\AppData\Local\Microsoft\Windows\Temporary Internet Files\Content.IE5\AY7G5L9G\MP900425204[1].jpg">
            <a:extLst>
              <a:ext uri="{FF2B5EF4-FFF2-40B4-BE49-F238E27FC236}">
                <a16:creationId xmlns:a16="http://schemas.microsoft.com/office/drawing/2014/main" id="{2F101E46-12B3-4B6B-858E-66367324A3E3}"/>
              </a:ext>
            </a:extLst>
          </p:cNvPr>
          <p:cNvPicPr>
            <a:picLocks noChangeAspect="1" noChangeArrowheads="1"/>
          </p:cNvPicPr>
          <p:nvPr userDrawn="1"/>
        </p:nvPicPr>
        <p:blipFill>
          <a:blip r:embed="rId5" cstate="print"/>
          <a:srcRect/>
          <a:stretch>
            <a:fillRect/>
          </a:stretch>
        </p:blipFill>
        <p:spPr bwMode="auto">
          <a:xfrm>
            <a:off x="2827338" y="117478"/>
            <a:ext cx="1192212" cy="790575"/>
          </a:xfrm>
          <a:prstGeom prst="rect">
            <a:avLst/>
          </a:prstGeom>
          <a:noFill/>
          <a:ln w="9525">
            <a:solidFill>
              <a:srgbClr val="585858"/>
            </a:solidFill>
            <a:miter lim="800000"/>
            <a:headEnd/>
            <a:tailEnd/>
          </a:ln>
        </p:spPr>
      </p:pic>
      <p:pic>
        <p:nvPicPr>
          <p:cNvPr id="34" name="Picture 11" descr="C:\Users\stemlab\AppData\Local\Microsoft\Windows\Temporary Internet Files\Content.IE5\1K87Y3BG\MP900448679[1].jpg">
            <a:extLst>
              <a:ext uri="{FF2B5EF4-FFF2-40B4-BE49-F238E27FC236}">
                <a16:creationId xmlns:a16="http://schemas.microsoft.com/office/drawing/2014/main" id="{DA0F5703-B721-4141-A185-C09BF9101C6F}"/>
              </a:ext>
            </a:extLst>
          </p:cNvPr>
          <p:cNvPicPr>
            <a:picLocks noChangeAspect="1" noChangeArrowheads="1"/>
          </p:cNvPicPr>
          <p:nvPr userDrawn="1"/>
        </p:nvPicPr>
        <p:blipFill>
          <a:blip r:embed="rId6" cstate="print"/>
          <a:srcRect/>
          <a:stretch>
            <a:fillRect/>
          </a:stretch>
        </p:blipFill>
        <p:spPr bwMode="auto">
          <a:xfrm>
            <a:off x="4140200" y="117478"/>
            <a:ext cx="1190625" cy="790575"/>
          </a:xfrm>
          <a:prstGeom prst="rect">
            <a:avLst/>
          </a:prstGeom>
          <a:noFill/>
          <a:ln w="9525">
            <a:solidFill>
              <a:srgbClr val="585858"/>
            </a:solidFill>
            <a:miter lim="800000"/>
            <a:headEnd/>
            <a:tailEnd/>
          </a:ln>
        </p:spPr>
      </p:pic>
      <p:sp>
        <p:nvSpPr>
          <p:cNvPr id="37" name="文字方塊 36">
            <a:extLst>
              <a:ext uri="{FF2B5EF4-FFF2-40B4-BE49-F238E27FC236}">
                <a16:creationId xmlns:a16="http://schemas.microsoft.com/office/drawing/2014/main" id="{3D43C16C-D1FF-4AC6-BAA2-0C747674B644}"/>
              </a:ext>
            </a:extLst>
          </p:cNvPr>
          <p:cNvSpPr txBox="1">
            <a:spLocks noChangeArrowheads="1"/>
          </p:cNvSpPr>
          <p:nvPr userDrawn="1"/>
        </p:nvSpPr>
        <p:spPr bwMode="auto">
          <a:xfrm>
            <a:off x="6477114" y="3"/>
            <a:ext cx="2352674" cy="715581"/>
          </a:xfrm>
          <a:prstGeom prst="rect">
            <a:avLst/>
          </a:prstGeom>
          <a:noFill/>
          <a:ln w="9525">
            <a:noFill/>
            <a:miter lim="800000"/>
            <a:headEnd/>
            <a:tailEnd/>
          </a:ln>
        </p:spPr>
        <p:txBody>
          <a:bodyPr wrap="square">
            <a:spAutoFit/>
          </a:bodyPr>
          <a:lstStyle/>
          <a:p>
            <a:pPr>
              <a:defRPr/>
            </a:pPr>
            <a:r>
              <a:rPr lang="en-US" altLang="zh-TW" sz="1350" b="1" dirty="0">
                <a:solidFill>
                  <a:schemeClr val="bg1">
                    <a:lumMod val="75000"/>
                  </a:schemeClr>
                </a:solidFill>
                <a:latin typeface="Times New Roman" panose="02020603050405020304" pitchFamily="18" charset="0"/>
                <a:cs typeface="Times New Roman" panose="02020603050405020304" pitchFamily="18" charset="0"/>
              </a:rPr>
              <a:t>S</a:t>
            </a:r>
            <a:r>
              <a:rPr lang="en-US" altLang="zh-TW" sz="1350" dirty="0">
                <a:solidFill>
                  <a:schemeClr val="bg1">
                    <a:lumMod val="75000"/>
                  </a:schemeClr>
                </a:solidFill>
                <a:latin typeface="Times New Roman" panose="02020603050405020304" pitchFamily="18" charset="0"/>
                <a:cs typeface="Times New Roman" panose="02020603050405020304" pitchFamily="18" charset="0"/>
              </a:rPr>
              <a:t>patio</a:t>
            </a:r>
            <a:r>
              <a:rPr lang="en-US" altLang="zh-TW" sz="1350" b="1" dirty="0">
                <a:solidFill>
                  <a:schemeClr val="bg1">
                    <a:lumMod val="75000"/>
                  </a:schemeClr>
                </a:solidFill>
                <a:latin typeface="Times New Roman" panose="02020603050405020304" pitchFamily="18" charset="0"/>
                <a:cs typeface="Times New Roman" panose="02020603050405020304" pitchFamily="18" charset="0"/>
              </a:rPr>
              <a:t>T</a:t>
            </a:r>
            <a:r>
              <a:rPr lang="en-US" altLang="zh-TW" sz="1350" dirty="0">
                <a:solidFill>
                  <a:schemeClr val="bg1">
                    <a:lumMod val="75000"/>
                  </a:schemeClr>
                </a:solidFill>
                <a:latin typeface="Times New Roman" panose="02020603050405020304" pitchFamily="18" charset="0"/>
                <a:cs typeface="Times New Roman" panose="02020603050405020304" pitchFamily="18" charset="0"/>
              </a:rPr>
              <a:t>emporal</a:t>
            </a:r>
            <a:r>
              <a:rPr lang="zh-TW" altLang="zh-TW" sz="1350" dirty="0">
                <a:solidFill>
                  <a:schemeClr val="bg1">
                    <a:lumMod val="75000"/>
                  </a:schemeClr>
                </a:solidFill>
                <a:latin typeface="Times New Roman" panose="02020603050405020304" pitchFamily="18" charset="0"/>
                <a:cs typeface="Times New Roman" panose="02020603050405020304" pitchFamily="18" charset="0"/>
              </a:rPr>
              <a:t> </a:t>
            </a:r>
            <a:r>
              <a:rPr lang="en-US" altLang="zh-TW" sz="1350" b="1" dirty="0">
                <a:solidFill>
                  <a:schemeClr val="bg1">
                    <a:lumMod val="75000"/>
                  </a:schemeClr>
                </a:solidFill>
                <a:latin typeface="Times New Roman" panose="02020603050405020304" pitchFamily="18" charset="0"/>
                <a:cs typeface="Times New Roman" panose="02020603050405020304" pitchFamily="18" charset="0"/>
              </a:rPr>
              <a:t>E</a:t>
            </a:r>
            <a:r>
              <a:rPr lang="en-US" altLang="zh-TW" sz="1350" dirty="0">
                <a:solidFill>
                  <a:schemeClr val="bg1">
                    <a:lumMod val="75000"/>
                  </a:schemeClr>
                </a:solidFill>
                <a:latin typeface="Times New Roman" panose="02020603050405020304" pitchFamily="18" charset="0"/>
                <a:cs typeface="Times New Roman" panose="02020603050405020304" pitchFamily="18" charset="0"/>
              </a:rPr>
              <a:t>nvironmental</a:t>
            </a:r>
          </a:p>
          <a:p>
            <a:pPr>
              <a:defRPr/>
            </a:pPr>
            <a:r>
              <a:rPr lang="en-US" altLang="zh-TW" sz="1350" dirty="0">
                <a:solidFill>
                  <a:schemeClr val="bg1">
                    <a:lumMod val="75000"/>
                  </a:schemeClr>
                </a:solidFill>
                <a:latin typeface="Times New Roman" panose="02020603050405020304" pitchFamily="18" charset="0"/>
                <a:cs typeface="Times New Roman" panose="02020603050405020304" pitchFamily="18" charset="0"/>
              </a:rPr>
              <a:t>infor</a:t>
            </a:r>
            <a:r>
              <a:rPr lang="en-US" altLang="zh-TW" sz="1350" b="1" dirty="0">
                <a:solidFill>
                  <a:schemeClr val="bg1">
                    <a:lumMod val="75000"/>
                  </a:schemeClr>
                </a:solidFill>
                <a:latin typeface="Times New Roman" panose="02020603050405020304" pitchFamily="18" charset="0"/>
                <a:cs typeface="Times New Roman" panose="02020603050405020304" pitchFamily="18" charset="0"/>
              </a:rPr>
              <a:t>M</a:t>
            </a:r>
            <a:r>
              <a:rPr lang="en-US" altLang="zh-TW" sz="1350" dirty="0">
                <a:solidFill>
                  <a:schemeClr val="bg1">
                    <a:lumMod val="75000"/>
                  </a:schemeClr>
                </a:solidFill>
                <a:latin typeface="Times New Roman" panose="02020603050405020304" pitchFamily="18" charset="0"/>
                <a:cs typeface="Times New Roman" panose="02020603050405020304" pitchFamily="18" charset="0"/>
              </a:rPr>
              <a:t>atics </a:t>
            </a:r>
            <a:r>
              <a:rPr lang="zh-TW" altLang="en-US" sz="1350" dirty="0">
                <a:solidFill>
                  <a:schemeClr val="bg1">
                    <a:lumMod val="75000"/>
                  </a:schemeClr>
                </a:solidFill>
                <a:latin typeface="Times New Roman" panose="02020603050405020304" pitchFamily="18" charset="0"/>
                <a:cs typeface="Times New Roman" panose="02020603050405020304" pitchFamily="18" charset="0"/>
              </a:rPr>
              <a:t> </a:t>
            </a:r>
            <a:r>
              <a:rPr lang="en-US" altLang="zh-TW" sz="1350" b="1" dirty="0">
                <a:solidFill>
                  <a:schemeClr val="bg1">
                    <a:lumMod val="75000"/>
                  </a:schemeClr>
                </a:solidFill>
                <a:latin typeface="Times New Roman" panose="02020603050405020304" pitchFamily="18" charset="0"/>
                <a:cs typeface="Times New Roman" panose="02020603050405020304" pitchFamily="18" charset="0"/>
              </a:rPr>
              <a:t>Lab</a:t>
            </a:r>
            <a:r>
              <a:rPr lang="en-US" altLang="zh-TW" sz="1350" dirty="0">
                <a:solidFill>
                  <a:schemeClr val="bg1">
                    <a:lumMod val="75000"/>
                  </a:schemeClr>
                </a:solidFill>
                <a:latin typeface="Times New Roman" panose="02020603050405020304" pitchFamily="18" charset="0"/>
                <a:cs typeface="Times New Roman" panose="02020603050405020304" pitchFamily="18" charset="0"/>
              </a:rPr>
              <a:t>oratory</a:t>
            </a:r>
            <a:endParaRPr lang="zh-TW" altLang="en-US" sz="1350" dirty="0">
              <a:solidFill>
                <a:schemeClr val="bg1">
                  <a:lumMod val="75000"/>
                </a:schemeClr>
              </a:solidFill>
              <a:latin typeface="Times New Roman" panose="02020603050405020304" pitchFamily="18" charset="0"/>
              <a:cs typeface="Times New Roman" panose="02020603050405020304" pitchFamily="18" charset="0"/>
            </a:endParaRPr>
          </a:p>
        </p:txBody>
      </p:sp>
      <p:sp>
        <p:nvSpPr>
          <p:cNvPr id="22" name="文字方塊 21">
            <a:extLst>
              <a:ext uri="{FF2B5EF4-FFF2-40B4-BE49-F238E27FC236}">
                <a16:creationId xmlns:a16="http://schemas.microsoft.com/office/drawing/2014/main" id="{D9225E71-6395-467A-8C6C-92AF014ED670}"/>
              </a:ext>
            </a:extLst>
          </p:cNvPr>
          <p:cNvSpPr txBox="1">
            <a:spLocks noChangeArrowheads="1"/>
          </p:cNvSpPr>
          <p:nvPr userDrawn="1"/>
        </p:nvSpPr>
        <p:spPr bwMode="auto">
          <a:xfrm>
            <a:off x="7119068" y="703160"/>
            <a:ext cx="955711" cy="323165"/>
          </a:xfrm>
          <a:prstGeom prst="rect">
            <a:avLst/>
          </a:prstGeom>
          <a:noFill/>
          <a:ln>
            <a:noFill/>
          </a:ln>
        </p:spPr>
        <p:txBody>
          <a:bodyPr wrap="none">
            <a:spAutoFit/>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eaLnBrk="1" fontAlgn="base" hangingPunct="1">
              <a:spcBef>
                <a:spcPct val="0"/>
              </a:spcBef>
              <a:spcAft>
                <a:spcPct val="0"/>
              </a:spcAft>
              <a:defRPr/>
            </a:pPr>
            <a:r>
              <a:rPr lang="en-US" altLang="zh-TW" sz="1500" dirty="0">
                <a:solidFill>
                  <a:prstClr val="white"/>
                </a:solidFill>
                <a:latin typeface="Britannic Bold" pitchFamily="34" charset="0"/>
              </a:rPr>
              <a:t>STEMLAB</a:t>
            </a:r>
            <a:endParaRPr lang="zh-TW" altLang="en-US" sz="1800" dirty="0">
              <a:solidFill>
                <a:prstClr val="white"/>
              </a:solidFill>
              <a:latin typeface="Britannic Bold" pitchFamily="34" charset="0"/>
            </a:endParaRPr>
          </a:p>
        </p:txBody>
      </p:sp>
      <p:pic>
        <p:nvPicPr>
          <p:cNvPr id="23" name="圖片 22" descr="校門.png">
            <a:extLst>
              <a:ext uri="{FF2B5EF4-FFF2-40B4-BE49-F238E27FC236}">
                <a16:creationId xmlns:a16="http://schemas.microsoft.com/office/drawing/2014/main" id="{C57EB4D7-754C-46F8-9D5F-A7A3523B5B1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0396" r="3592"/>
          <a:stretch/>
        </p:blipFill>
        <p:spPr>
          <a:xfrm>
            <a:off x="8028210" y="388640"/>
            <a:ext cx="588820" cy="711482"/>
          </a:xfrm>
          <a:prstGeom prst="rect">
            <a:avLst/>
          </a:prstGeom>
        </p:spPr>
      </p:pic>
      <p:pic>
        <p:nvPicPr>
          <p:cNvPr id="24" name="圖片 23">
            <a:extLst>
              <a:ext uri="{FF2B5EF4-FFF2-40B4-BE49-F238E27FC236}">
                <a16:creationId xmlns:a16="http://schemas.microsoft.com/office/drawing/2014/main" id="{53748FF5-AD93-4C76-81DD-3EDD063E999D}"/>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8681095" y="457203"/>
            <a:ext cx="408284" cy="540000"/>
          </a:xfrm>
          <a:prstGeom prst="rect">
            <a:avLst/>
          </a:prstGeom>
        </p:spPr>
      </p:pic>
    </p:spTree>
    <p:extLst>
      <p:ext uri="{BB962C8B-B14F-4D97-AF65-F5344CB8AC3E}">
        <p14:creationId xmlns:p14="http://schemas.microsoft.com/office/powerpoint/2010/main" val="3952009039"/>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4"/>
            <a:ext cx="7772400" cy="1362075"/>
          </a:xfrm>
        </p:spPr>
        <p:txBody>
          <a:bodyPr anchor="t"/>
          <a:lstStyle>
            <a:lvl1pPr algn="l">
              <a:defRPr sz="3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21D79EE7-2001-4E47-9B10-7B4B8CD5CFF9}" type="datetime1">
              <a:rPr lang="zh-TW" altLang="en-US" smtClean="0">
                <a:solidFill>
                  <a:prstClr val="black">
                    <a:tint val="75000"/>
                  </a:prstClr>
                </a:solidFill>
              </a:rPr>
              <a:t>2023/4/26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a:xfrm>
            <a:off x="8748715" y="6451604"/>
            <a:ext cx="395287" cy="365125"/>
          </a:xfrm>
        </p:spPr>
        <p:txBody>
          <a:bodyPr/>
          <a:lstStyle>
            <a:lvl1pPr>
              <a:defRPr/>
            </a:lvl1pPr>
          </a:lstStyle>
          <a:p>
            <a:pPr>
              <a:defRPr/>
            </a:pPr>
            <a:fld id="{C1079C70-81F1-4CBD-9802-3469FCFD8AC8}" type="slidenum">
              <a:rPr lang="zh-TW" altLang="en-US"/>
              <a:pPr>
                <a:defRPr/>
              </a:pPr>
              <a:t>‹#›</a:t>
            </a:fld>
            <a:endParaRPr lang="zh-TW" altLang="en-US" dirty="0"/>
          </a:p>
        </p:txBody>
      </p:sp>
    </p:spTree>
    <p:extLst>
      <p:ext uri="{BB962C8B-B14F-4D97-AF65-F5344CB8AC3E}">
        <p14:creationId xmlns:p14="http://schemas.microsoft.com/office/powerpoint/2010/main" val="3728574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A02FAAFE-8F34-4B4E-9C36-E000D0000DCE}" type="datetime1">
              <a:rPr lang="zh-TW" altLang="en-US" smtClean="0">
                <a:solidFill>
                  <a:prstClr val="black">
                    <a:tint val="75000"/>
                  </a:prstClr>
                </a:solidFill>
              </a:rPr>
              <a:t>2023/4/26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A0E48A66-CF2B-4667-B756-27E463A449B9}" type="slidenum">
              <a:rPr lang="zh-TW" altLang="en-US"/>
              <a:pPr>
                <a:defRPr/>
              </a:pPr>
              <a:t>‹#›</a:t>
            </a:fld>
            <a:endParaRPr lang="zh-TW" altLang="en-US" dirty="0"/>
          </a:p>
        </p:txBody>
      </p:sp>
    </p:spTree>
    <p:extLst>
      <p:ext uri="{BB962C8B-B14F-4D97-AF65-F5344CB8AC3E}">
        <p14:creationId xmlns:p14="http://schemas.microsoft.com/office/powerpoint/2010/main" val="2669927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A4ACD41E-C278-4C0F-8C0D-DC30778CCA45}" type="datetime1">
              <a:rPr lang="zh-TW" altLang="en-US" smtClean="0">
                <a:solidFill>
                  <a:prstClr val="black">
                    <a:tint val="75000"/>
                  </a:prstClr>
                </a:solidFill>
              </a:rPr>
              <a:t>2023/4/26</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a:xfrm>
            <a:off x="8748715" y="6492878"/>
            <a:ext cx="395287" cy="365125"/>
          </a:xfrm>
        </p:spPr>
        <p:txBody>
          <a:bodyPr/>
          <a:lstStyle>
            <a:lvl1pPr>
              <a:defRPr/>
            </a:lvl1pPr>
          </a:lstStyle>
          <a:p>
            <a:pPr>
              <a:defRPr/>
            </a:pPr>
            <a:fld id="{82C18730-3C95-480F-A66B-74B24B22491F}" type="slidenum">
              <a:rPr lang="zh-TW" altLang="en-US"/>
              <a:pPr>
                <a:defRPr/>
              </a:pPr>
              <a:t>‹#›</a:t>
            </a:fld>
            <a:endParaRPr lang="zh-TW" altLang="en-US" dirty="0"/>
          </a:p>
        </p:txBody>
      </p:sp>
    </p:spTree>
    <p:extLst>
      <p:ext uri="{BB962C8B-B14F-4D97-AF65-F5344CB8AC3E}">
        <p14:creationId xmlns:p14="http://schemas.microsoft.com/office/powerpoint/2010/main" val="91078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3D60400-60CD-424B-946E-1D3B4B7B1C5A}" type="datetime1">
              <a:rPr lang="zh-TW" altLang="en-US" smtClean="0">
                <a:solidFill>
                  <a:prstClr val="black">
                    <a:tint val="75000"/>
                  </a:prstClr>
                </a:solidFill>
              </a:rPr>
              <a:t>2023/4/26</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a:xfrm>
            <a:off x="8748715" y="6492878"/>
            <a:ext cx="395287" cy="365125"/>
          </a:xfrm>
        </p:spPr>
        <p:txBody>
          <a:bodyPr/>
          <a:lstStyle>
            <a:lvl1pPr>
              <a:defRPr/>
            </a:lvl1pPr>
          </a:lstStyle>
          <a:p>
            <a:pPr>
              <a:defRPr/>
            </a:pPr>
            <a:fld id="{AB552898-3631-4681-8A0B-5EA73F97CCBA}" type="slidenum">
              <a:rPr lang="zh-TW" altLang="en-US"/>
              <a:pPr>
                <a:defRPr/>
              </a:pPr>
              <a:t>‹#›</a:t>
            </a:fld>
            <a:endParaRPr lang="zh-TW" altLang="en-US" dirty="0"/>
          </a:p>
        </p:txBody>
      </p:sp>
    </p:spTree>
    <p:extLst>
      <p:ext uri="{BB962C8B-B14F-4D97-AF65-F5344CB8AC3E}">
        <p14:creationId xmlns:p14="http://schemas.microsoft.com/office/powerpoint/2010/main" val="285179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88CF90DA-AF37-4904-B28F-801461B2A10E}" type="datetime1">
              <a:rPr lang="zh-TW" altLang="en-US" smtClean="0">
                <a:solidFill>
                  <a:prstClr val="black">
                    <a:tint val="75000"/>
                  </a:prstClr>
                </a:solidFill>
              </a:rPr>
              <a:t>2023/4/26</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a:xfrm>
            <a:off x="8748715" y="6492878"/>
            <a:ext cx="395287" cy="365125"/>
          </a:xfrm>
        </p:spPr>
        <p:txBody>
          <a:bodyPr/>
          <a:lstStyle>
            <a:lvl1pPr>
              <a:defRPr/>
            </a:lvl1pPr>
          </a:lstStyle>
          <a:p>
            <a:pPr>
              <a:defRPr/>
            </a:pPr>
            <a:fld id="{3F9D6432-042C-46AC-8EFA-4D287338BBD9}" type="slidenum">
              <a:rPr lang="zh-TW" altLang="en-US"/>
              <a:pPr>
                <a:defRPr/>
              </a:pPr>
              <a:t>‹#›</a:t>
            </a:fld>
            <a:endParaRPr lang="zh-TW" altLang="en-US" dirty="0"/>
          </a:p>
        </p:txBody>
      </p:sp>
    </p:spTree>
    <p:extLst>
      <p:ext uri="{BB962C8B-B14F-4D97-AF65-F5344CB8AC3E}">
        <p14:creationId xmlns:p14="http://schemas.microsoft.com/office/powerpoint/2010/main" val="514362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15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26C9BD4-C2E3-49EF-BCD3-B3893DC2E046}" type="datetime1">
              <a:rPr lang="zh-TW" altLang="en-US" smtClean="0">
                <a:solidFill>
                  <a:prstClr val="black">
                    <a:tint val="75000"/>
                  </a:prstClr>
                </a:solidFill>
              </a:rPr>
              <a:t>2023/4/26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4C81BE60-346A-487D-B8D2-7EFA47867CC7}" type="slidenum">
              <a:rPr lang="zh-TW" altLang="en-US"/>
              <a:pPr>
                <a:defRPr/>
              </a:pPr>
              <a:t>‹#›</a:t>
            </a:fld>
            <a:endParaRPr lang="zh-TW" altLang="en-US" dirty="0"/>
          </a:p>
        </p:txBody>
      </p:sp>
    </p:spTree>
    <p:extLst>
      <p:ext uri="{BB962C8B-B14F-4D97-AF65-F5344CB8AC3E}">
        <p14:creationId xmlns:p14="http://schemas.microsoft.com/office/powerpoint/2010/main" val="529944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15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641F39D-E32C-4095-9684-8CD37298B14B}" type="datetime1">
              <a:rPr lang="zh-TW" altLang="en-US" smtClean="0">
                <a:solidFill>
                  <a:prstClr val="black">
                    <a:tint val="75000"/>
                  </a:prstClr>
                </a:solidFill>
              </a:rPr>
              <a:t>2023/4/26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979BE71F-40F7-4B55-B2DD-5A314C27D1AC}" type="slidenum">
              <a:rPr lang="zh-TW" altLang="en-US"/>
              <a:pPr>
                <a:defRPr/>
              </a:pPr>
              <a:t>‹#›</a:t>
            </a:fld>
            <a:endParaRPr lang="zh-TW" altLang="en-US" dirty="0"/>
          </a:p>
        </p:txBody>
      </p:sp>
    </p:spTree>
    <p:extLst>
      <p:ext uri="{BB962C8B-B14F-4D97-AF65-F5344CB8AC3E}">
        <p14:creationId xmlns:p14="http://schemas.microsoft.com/office/powerpoint/2010/main" val="400670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947742"/>
            <a:ext cx="8229600" cy="720725"/>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1027" name="文字版面配置區 2"/>
          <p:cNvSpPr>
            <a:spLocks noGrp="1"/>
          </p:cNvSpPr>
          <p:nvPr>
            <p:ph type="body" idx="1"/>
          </p:nvPr>
        </p:nvSpPr>
        <p:spPr bwMode="auto">
          <a:xfrm>
            <a:off x="457200" y="163988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237292"/>
            <a:ext cx="2133600" cy="365125"/>
          </a:xfrm>
          <a:prstGeom prst="rect">
            <a:avLst/>
          </a:prstGeom>
        </p:spPr>
        <p:txBody>
          <a:bodyPr vert="horz" lIns="91440" tIns="45720" rIns="91440" bIns="45720" rtlCol="0" anchor="ctr"/>
          <a:lstStyle>
            <a:lvl1pPr algn="l" fontAlgn="auto">
              <a:spcBef>
                <a:spcPts val="0"/>
              </a:spcBef>
              <a:spcAft>
                <a:spcPts val="0"/>
              </a:spcAft>
              <a:defRPr kumimoji="0" sz="900">
                <a:solidFill>
                  <a:schemeClr val="tx1">
                    <a:tint val="75000"/>
                  </a:schemeClr>
                </a:solidFill>
                <a:latin typeface="+mn-lt"/>
                <a:ea typeface="+mn-ea"/>
              </a:defRPr>
            </a:lvl1pPr>
          </a:lstStyle>
          <a:p>
            <a:pPr>
              <a:defRPr/>
            </a:pPr>
            <a:fld id="{E15F4622-5DA6-49C8-99AA-F37A6089847E}" type="datetime1">
              <a:rPr lang="zh-TW" altLang="en-US" smtClean="0">
                <a:solidFill>
                  <a:prstClr val="black">
                    <a:tint val="75000"/>
                  </a:prstClr>
                </a:solidFill>
              </a:rPr>
              <a:t>2023/4/26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237292"/>
            <a:ext cx="2895600" cy="365125"/>
          </a:xfrm>
          <a:prstGeom prst="rect">
            <a:avLst/>
          </a:prstGeom>
        </p:spPr>
        <p:txBody>
          <a:bodyPr vert="horz" lIns="91440" tIns="45720" rIns="91440" bIns="45720" rtlCol="0" anchor="ctr"/>
          <a:lstStyle>
            <a:lvl1pPr algn="ctr" fontAlgn="auto">
              <a:spcBef>
                <a:spcPts val="0"/>
              </a:spcBef>
              <a:spcAft>
                <a:spcPts val="0"/>
              </a:spcAft>
              <a:defRPr kumimoji="0" sz="90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748715" y="4"/>
            <a:ext cx="395287" cy="365125"/>
          </a:xfrm>
          <a:prstGeom prst="rect">
            <a:avLst/>
          </a:prstGeom>
        </p:spPr>
        <p:txBody>
          <a:bodyPr vert="horz" lIns="91440" tIns="45720" rIns="91440" bIns="45720" rtlCol="0" anchor="ctr"/>
          <a:lstStyle>
            <a:lvl1pPr algn="r" fontAlgn="auto">
              <a:spcBef>
                <a:spcPts val="0"/>
              </a:spcBef>
              <a:spcAft>
                <a:spcPts val="0"/>
              </a:spcAft>
              <a:defRPr kumimoji="0" sz="900">
                <a:solidFill>
                  <a:srgbClr val="7EADE1"/>
                </a:solidFill>
                <a:latin typeface="+mn-lt"/>
                <a:ea typeface="+mn-ea"/>
              </a:defRPr>
            </a:lvl1pPr>
          </a:lstStyle>
          <a:p>
            <a:pPr>
              <a:defRPr/>
            </a:pPr>
            <a:fld id="{E07B0B2A-6A97-4C8B-BD15-EF19B1AA7510}" type="slidenum">
              <a:rPr lang="zh-TW" altLang="en-US"/>
              <a:pPr>
                <a:defRPr/>
              </a:pPr>
              <a:t>‹#›</a:t>
            </a:fld>
            <a:endParaRPr lang="zh-TW" altLang="en-US" dirty="0"/>
          </a:p>
        </p:txBody>
      </p:sp>
    </p:spTree>
    <p:extLst>
      <p:ext uri="{BB962C8B-B14F-4D97-AF65-F5344CB8AC3E}">
        <p14:creationId xmlns:p14="http://schemas.microsoft.com/office/powerpoint/2010/main" val="4870168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eaLnBrk="0" fontAlgn="base" hangingPunct="0">
        <a:spcBef>
          <a:spcPct val="0"/>
        </a:spcBef>
        <a:spcAft>
          <a:spcPct val="0"/>
        </a:spcAft>
        <a:defRPr sz="2400" b="1" kern="1200">
          <a:solidFill>
            <a:srgbClr val="585858"/>
          </a:solidFill>
          <a:effectLst>
            <a:outerShdw blurRad="38100" dist="38100" dir="2700000" algn="tl">
              <a:srgbClr val="000000">
                <a:alpha val="43137"/>
              </a:srgbClr>
            </a:outerShdw>
          </a:effectLst>
          <a:latin typeface="Arial" panose="020B0604020202020204" pitchFamily="34" charset="0"/>
          <a:ea typeface="標楷體" pitchFamily="65" charset="-120"/>
          <a:cs typeface="Arial" panose="020B0604020202020204" pitchFamily="34" charset="0"/>
        </a:defRPr>
      </a:lvl1pPr>
      <a:lvl2pPr algn="l" rtl="0" eaLnBrk="0" fontAlgn="base" hangingPunct="0">
        <a:spcBef>
          <a:spcPct val="0"/>
        </a:spcBef>
        <a:spcAft>
          <a:spcPct val="0"/>
        </a:spcAft>
        <a:defRPr sz="2400" b="1">
          <a:solidFill>
            <a:srgbClr val="585858"/>
          </a:solidFill>
          <a:latin typeface="Times New Roman" pitchFamily="18" charset="0"/>
          <a:ea typeface="標楷體" pitchFamily="65" charset="-120"/>
          <a:cs typeface="Times New Roman" pitchFamily="18" charset="0"/>
        </a:defRPr>
      </a:lvl2pPr>
      <a:lvl3pPr algn="l" rtl="0" eaLnBrk="0" fontAlgn="base" hangingPunct="0">
        <a:spcBef>
          <a:spcPct val="0"/>
        </a:spcBef>
        <a:spcAft>
          <a:spcPct val="0"/>
        </a:spcAft>
        <a:defRPr sz="2400" b="1">
          <a:solidFill>
            <a:srgbClr val="585858"/>
          </a:solidFill>
          <a:latin typeface="Times New Roman" pitchFamily="18" charset="0"/>
          <a:ea typeface="標楷體" pitchFamily="65" charset="-120"/>
          <a:cs typeface="Times New Roman" pitchFamily="18" charset="0"/>
        </a:defRPr>
      </a:lvl3pPr>
      <a:lvl4pPr algn="l" rtl="0" eaLnBrk="0" fontAlgn="base" hangingPunct="0">
        <a:spcBef>
          <a:spcPct val="0"/>
        </a:spcBef>
        <a:spcAft>
          <a:spcPct val="0"/>
        </a:spcAft>
        <a:defRPr sz="2400" b="1">
          <a:solidFill>
            <a:srgbClr val="585858"/>
          </a:solidFill>
          <a:latin typeface="Times New Roman" pitchFamily="18" charset="0"/>
          <a:ea typeface="標楷體" pitchFamily="65" charset="-120"/>
          <a:cs typeface="Times New Roman" pitchFamily="18" charset="0"/>
        </a:defRPr>
      </a:lvl4pPr>
      <a:lvl5pPr algn="l" rtl="0" eaLnBrk="0" fontAlgn="base" hangingPunct="0">
        <a:spcBef>
          <a:spcPct val="0"/>
        </a:spcBef>
        <a:spcAft>
          <a:spcPct val="0"/>
        </a:spcAft>
        <a:defRPr sz="2400" b="1">
          <a:solidFill>
            <a:srgbClr val="585858"/>
          </a:solidFill>
          <a:latin typeface="Times New Roman" pitchFamily="18" charset="0"/>
          <a:ea typeface="標楷體" pitchFamily="65" charset="-120"/>
          <a:cs typeface="Times New Roman" pitchFamily="18" charset="0"/>
        </a:defRPr>
      </a:lvl5pPr>
      <a:lvl6pPr marL="342900" algn="ctr" rtl="0" fontAlgn="base">
        <a:spcBef>
          <a:spcPct val="0"/>
        </a:spcBef>
        <a:spcAft>
          <a:spcPct val="0"/>
        </a:spcAft>
        <a:defRPr sz="3300">
          <a:solidFill>
            <a:schemeClr val="tx1"/>
          </a:solidFill>
          <a:latin typeface="Calibri" pitchFamily="34" charset="0"/>
          <a:ea typeface="新細明體" charset="-120"/>
        </a:defRPr>
      </a:lvl6pPr>
      <a:lvl7pPr marL="685800" algn="ctr" rtl="0" fontAlgn="base">
        <a:spcBef>
          <a:spcPct val="0"/>
        </a:spcBef>
        <a:spcAft>
          <a:spcPct val="0"/>
        </a:spcAft>
        <a:defRPr sz="3300">
          <a:solidFill>
            <a:schemeClr val="tx1"/>
          </a:solidFill>
          <a:latin typeface="Calibri" pitchFamily="34" charset="0"/>
          <a:ea typeface="新細明體" charset="-120"/>
        </a:defRPr>
      </a:lvl7pPr>
      <a:lvl8pPr marL="1028700" algn="ctr" rtl="0" fontAlgn="base">
        <a:spcBef>
          <a:spcPct val="0"/>
        </a:spcBef>
        <a:spcAft>
          <a:spcPct val="0"/>
        </a:spcAft>
        <a:defRPr sz="3300">
          <a:solidFill>
            <a:schemeClr val="tx1"/>
          </a:solidFill>
          <a:latin typeface="Calibri" pitchFamily="34" charset="0"/>
          <a:ea typeface="新細明體" charset="-120"/>
        </a:defRPr>
      </a:lvl8pPr>
      <a:lvl9pPr marL="1371600" algn="ctr" rtl="0" fontAlgn="base">
        <a:spcBef>
          <a:spcPct val="0"/>
        </a:spcBef>
        <a:spcAft>
          <a:spcPct val="0"/>
        </a:spcAft>
        <a:defRPr sz="3300">
          <a:solidFill>
            <a:schemeClr val="tx1"/>
          </a:solidFill>
          <a:latin typeface="Calibri" pitchFamily="34" charset="0"/>
          <a:ea typeface="新細明體" charset="-120"/>
        </a:defRPr>
      </a:lvl9pPr>
    </p:titleStyle>
    <p:bodyStyle>
      <a:lvl1pPr marL="257175" indent="-257175" algn="l" rtl="0" eaLnBrk="0" fontAlgn="base" hangingPunct="0">
        <a:spcBef>
          <a:spcPct val="20000"/>
        </a:spcBef>
        <a:spcAft>
          <a:spcPct val="0"/>
        </a:spcAft>
        <a:buClr>
          <a:srgbClr val="FF0000"/>
        </a:buClr>
        <a:buFont typeface="Arial" charset="0"/>
        <a:buChar char="»"/>
        <a:defRPr sz="1800" kern="1200">
          <a:solidFill>
            <a:schemeClr val="tx1"/>
          </a:solidFill>
          <a:latin typeface="Arial" pitchFamily="34" charset="0"/>
          <a:ea typeface="標楷體" pitchFamily="65" charset="-120"/>
          <a:cs typeface="Arial" pitchFamily="34" charset="0"/>
        </a:defRPr>
      </a:lvl1pPr>
      <a:lvl2pPr marL="557213" indent="-214313" algn="l" rtl="0" eaLnBrk="0" fontAlgn="base" hangingPunct="0">
        <a:spcBef>
          <a:spcPct val="20000"/>
        </a:spcBef>
        <a:spcAft>
          <a:spcPct val="0"/>
        </a:spcAft>
        <a:buFont typeface="Arial" charset="0"/>
        <a:buChar char="›"/>
        <a:defRPr sz="1500" kern="1200">
          <a:solidFill>
            <a:schemeClr val="tx1"/>
          </a:solidFill>
          <a:latin typeface="Arial" pitchFamily="34" charset="0"/>
          <a:ea typeface="標楷體" pitchFamily="65" charset="-120"/>
          <a:cs typeface="Arial" pitchFamily="34" charset="0"/>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Arial" pitchFamily="34" charset="0"/>
          <a:ea typeface="標楷體" pitchFamily="65" charset="-120"/>
          <a:cs typeface="Arial" pitchFamily="34" charset="0"/>
        </a:defRPr>
      </a:lvl3pPr>
      <a:lvl4pPr marL="1200150" indent="-171450" algn="l" rtl="0" eaLnBrk="0" fontAlgn="base" hangingPunct="0">
        <a:spcBef>
          <a:spcPct val="20000"/>
        </a:spcBef>
        <a:spcAft>
          <a:spcPct val="0"/>
        </a:spcAft>
        <a:buFont typeface="Arial" charset="0"/>
        <a:buChar char="–"/>
        <a:defRPr sz="1200" kern="1200">
          <a:solidFill>
            <a:schemeClr val="tx1"/>
          </a:solidFill>
          <a:latin typeface="Arial" pitchFamily="34" charset="0"/>
          <a:ea typeface="標楷體" pitchFamily="65" charset="-120"/>
          <a:cs typeface="Arial" pitchFamily="34" charset="0"/>
        </a:defRPr>
      </a:lvl4pPr>
      <a:lvl5pPr marL="1543050" indent="-171450" algn="l" rtl="0" eaLnBrk="0" fontAlgn="base" hangingPunct="0">
        <a:spcBef>
          <a:spcPct val="20000"/>
        </a:spcBef>
        <a:spcAft>
          <a:spcPct val="0"/>
        </a:spcAft>
        <a:buFont typeface="Arial" charset="0"/>
        <a:buChar char="»"/>
        <a:defRPr sz="1200" kern="1200">
          <a:solidFill>
            <a:schemeClr val="tx1"/>
          </a:solidFill>
          <a:latin typeface="Arial" pitchFamily="34" charset="0"/>
          <a:ea typeface="標楷體" pitchFamily="65" charset="-12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Hierarchical_clustering"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6.png"/><Relationship Id="rId12"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38.png"/><Relationship Id="rId1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BEC518FC-05D0-459A-86C6-ED634C43DCDA}"/>
              </a:ext>
            </a:extLst>
          </p:cNvPr>
          <p:cNvSpPr>
            <a:spLocks noGrp="1"/>
          </p:cNvSpPr>
          <p:nvPr>
            <p:ph type="ctrTitle"/>
          </p:nvPr>
        </p:nvSpPr>
        <p:spPr>
          <a:xfrm>
            <a:off x="319499" y="2278136"/>
            <a:ext cx="8505000" cy="1314450"/>
          </a:xfrm>
        </p:spPr>
        <p:txBody>
          <a:bodyPr/>
          <a:lstStyle/>
          <a:p>
            <a:pPr>
              <a:lnSpc>
                <a:spcPct val="114000"/>
              </a:lnSpc>
            </a:pPr>
            <a:r>
              <a:rPr lang="en-US" altLang="zh-TW" b="0" dirty="0">
                <a:solidFill>
                  <a:srgbClr val="000066"/>
                </a:solidFill>
                <a:latin typeface="Arial Black" panose="020B0A04020102020204" pitchFamily="34" charset="0"/>
              </a:rPr>
              <a:t>Using Time Series Data and Machine Learning Estimating Agricultural Groundwater Extraction in </a:t>
            </a:r>
            <a:r>
              <a:rPr lang="en-US" altLang="zh-TW" b="0" dirty="0" err="1">
                <a:solidFill>
                  <a:srgbClr val="000066"/>
                </a:solidFill>
                <a:latin typeface="Arial Black" panose="020B0A04020102020204" pitchFamily="34" charset="0"/>
              </a:rPr>
              <a:t>Huwei</a:t>
            </a:r>
            <a:r>
              <a:rPr lang="en-US" altLang="zh-TW" b="0" dirty="0">
                <a:solidFill>
                  <a:srgbClr val="000066"/>
                </a:solidFill>
                <a:latin typeface="Arial Black" panose="020B0A04020102020204" pitchFamily="34" charset="0"/>
              </a:rPr>
              <a:t> Town, Taiwan</a:t>
            </a:r>
            <a:endParaRPr lang="zh-TW" altLang="en-US" dirty="0">
              <a:solidFill>
                <a:srgbClr val="000066"/>
              </a:solidFill>
              <a:latin typeface="Arial" panose="020B0604020202020204" pitchFamily="34" charset="0"/>
              <a:cs typeface="Arial" panose="020B0604020202020204" pitchFamily="34" charset="0"/>
            </a:endParaRPr>
          </a:p>
        </p:txBody>
      </p:sp>
      <p:sp>
        <p:nvSpPr>
          <p:cNvPr id="7" name="副標題 6">
            <a:extLst>
              <a:ext uri="{FF2B5EF4-FFF2-40B4-BE49-F238E27FC236}">
                <a16:creationId xmlns:a16="http://schemas.microsoft.com/office/drawing/2014/main" id="{EE1A087B-2C68-43DF-8492-50C0895CD582}"/>
              </a:ext>
            </a:extLst>
          </p:cNvPr>
          <p:cNvSpPr>
            <a:spLocks noGrp="1"/>
          </p:cNvSpPr>
          <p:nvPr>
            <p:ph type="subTitle" idx="1"/>
          </p:nvPr>
        </p:nvSpPr>
        <p:spPr>
          <a:xfrm>
            <a:off x="1371600" y="3903127"/>
            <a:ext cx="6400800" cy="800567"/>
          </a:xfrm>
        </p:spPr>
        <p:txBody>
          <a:bodyPr/>
          <a:lstStyle/>
          <a:p>
            <a:r>
              <a:rPr lang="en-US" altLang="zh-TW" sz="1650" dirty="0">
                <a:solidFill>
                  <a:schemeClr val="tx1"/>
                </a:solidFill>
              </a:rPr>
              <a:t>Yu-Kai Tseng</a:t>
            </a:r>
          </a:p>
          <a:p>
            <a:r>
              <a:rPr lang="en-US" altLang="zh-TW" sz="1350" dirty="0">
                <a:solidFill>
                  <a:schemeClr val="tx1"/>
                </a:solidFill>
              </a:rPr>
              <a:t>Dept. of Bioenvironmental Systems Engineering</a:t>
            </a:r>
          </a:p>
          <a:p>
            <a:r>
              <a:rPr lang="en-US" altLang="zh-TW" sz="1350" dirty="0">
                <a:solidFill>
                  <a:schemeClr val="tx1"/>
                </a:solidFill>
              </a:rPr>
              <a:t>National Taiwan University</a:t>
            </a:r>
            <a:endParaRPr lang="zh-TW" altLang="en-US" sz="1350" dirty="0">
              <a:solidFill>
                <a:schemeClr val="tx1"/>
              </a:solidFill>
            </a:endParaRPr>
          </a:p>
        </p:txBody>
      </p:sp>
      <p:sp>
        <p:nvSpPr>
          <p:cNvPr id="2" name="投影片編號版面配置區 1"/>
          <p:cNvSpPr>
            <a:spLocks noGrp="1"/>
          </p:cNvSpPr>
          <p:nvPr>
            <p:ph type="sldNum" sz="quarter" idx="12"/>
          </p:nvPr>
        </p:nvSpPr>
        <p:spPr/>
        <p:txBody>
          <a:bodyPr/>
          <a:lstStyle/>
          <a:p>
            <a:fld id="{141E0E72-1E77-4514-B326-88FA04061836}" type="slidenum">
              <a:rPr lang="zh-TW" altLang="en-US" smtClean="0"/>
              <a:pPr/>
              <a:t>1</a:t>
            </a:fld>
            <a:endParaRPr lang="zh-TW" altLang="en-US"/>
          </a:p>
        </p:txBody>
      </p:sp>
      <p:sp>
        <p:nvSpPr>
          <p:cNvPr id="3" name="日期版面配置區 2">
            <a:extLst>
              <a:ext uri="{FF2B5EF4-FFF2-40B4-BE49-F238E27FC236}">
                <a16:creationId xmlns:a16="http://schemas.microsoft.com/office/drawing/2014/main" id="{8C99D5D0-2E37-4B84-9E7A-85D3DAFF395B}"/>
              </a:ext>
            </a:extLst>
          </p:cNvPr>
          <p:cNvSpPr>
            <a:spLocks noGrp="1"/>
          </p:cNvSpPr>
          <p:nvPr>
            <p:ph type="dt" sz="half" idx="10"/>
          </p:nvPr>
        </p:nvSpPr>
        <p:spPr/>
        <p:txBody>
          <a:bodyPr/>
          <a:lstStyle/>
          <a:p>
            <a:pPr>
              <a:defRPr/>
            </a:pPr>
            <a:fld id="{8702547F-09D5-49C7-BAF2-6C4862165BE3}" type="datetime1">
              <a:rPr lang="zh-TW" altLang="en-US" smtClean="0"/>
              <a:t>2023/4/26</a:t>
            </a:fld>
            <a:endParaRPr lang="en-US" dirty="0"/>
          </a:p>
        </p:txBody>
      </p:sp>
      <p:sp>
        <p:nvSpPr>
          <p:cNvPr id="8" name="文字方塊 7">
            <a:extLst>
              <a:ext uri="{FF2B5EF4-FFF2-40B4-BE49-F238E27FC236}">
                <a16:creationId xmlns:a16="http://schemas.microsoft.com/office/drawing/2014/main" id="{C7CE6E02-321C-4EFF-89FB-82A35FDD3AA1}"/>
              </a:ext>
            </a:extLst>
          </p:cNvPr>
          <p:cNvSpPr txBox="1"/>
          <p:nvPr/>
        </p:nvSpPr>
        <p:spPr>
          <a:xfrm>
            <a:off x="4065911" y="5014234"/>
            <a:ext cx="1165704" cy="300082"/>
          </a:xfrm>
          <a:prstGeom prst="rect">
            <a:avLst/>
          </a:prstGeom>
          <a:noFill/>
        </p:spPr>
        <p:txBody>
          <a:bodyPr wrap="none" rtlCol="0">
            <a:spAutoFit/>
          </a:bodyPr>
          <a:lstStyle/>
          <a:p>
            <a:r>
              <a:rPr lang="en-US" altLang="zh-TW" sz="1350" b="1" dirty="0">
                <a:latin typeface="Arial" panose="020B0604020202020204" pitchFamily="34" charset="0"/>
                <a:cs typeface="Arial" panose="020B0604020202020204" pitchFamily="34" charset="0"/>
              </a:rPr>
              <a:t>Feb. 1, 2023</a:t>
            </a:r>
            <a:endParaRPr lang="zh-TW" altLang="en-US" sz="13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530358"/>
      </p:ext>
    </p:extLst>
  </p:cSld>
  <p:clrMapOvr>
    <a:masterClrMapping/>
  </p:clrMapOvr>
  <mc:AlternateContent xmlns:mc="http://schemas.openxmlformats.org/markup-compatibility/2006" xmlns:p14="http://schemas.microsoft.com/office/powerpoint/2010/main">
    <mc:Choice Requires="p14">
      <p:transition spd="slow" p14:dur="2000" advTm="1536"/>
    </mc:Choice>
    <mc:Fallback xmlns="">
      <p:transition spd="slow" advTm="153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2F6D0F-265C-4035-820B-51F95DF8D3EE}"/>
              </a:ext>
            </a:extLst>
          </p:cNvPr>
          <p:cNvSpPr>
            <a:spLocks noGrp="1"/>
          </p:cNvSpPr>
          <p:nvPr>
            <p:ph type="title"/>
          </p:nvPr>
        </p:nvSpPr>
        <p:spPr>
          <a:xfrm>
            <a:off x="83917" y="1570426"/>
            <a:ext cx="8229600" cy="540544"/>
          </a:xfrm>
        </p:spPr>
        <p:txBody>
          <a:bodyPr/>
          <a:lstStyle/>
          <a:p>
            <a:r>
              <a:rPr lang="en-US" altLang="zh-TW" dirty="0">
                <a:latin typeface="Arial Black" panose="020B0A04020102020204" pitchFamily="34" charset="0"/>
              </a:rPr>
              <a:t>Results - </a:t>
            </a:r>
            <a:r>
              <a:rPr lang="en-US" altLang="zh-TW" dirty="0"/>
              <a:t>water withdrawal estimate</a:t>
            </a:r>
            <a:endParaRPr lang="zh-TW" altLang="en-US" dirty="0">
              <a:latin typeface="Arial Black" panose="020B0A04020102020204" pitchFamily="34" charset="0"/>
            </a:endParaRPr>
          </a:p>
        </p:txBody>
      </p:sp>
      <p:sp>
        <p:nvSpPr>
          <p:cNvPr id="27" name="日期版面配置區 3">
            <a:extLst>
              <a:ext uri="{FF2B5EF4-FFF2-40B4-BE49-F238E27FC236}">
                <a16:creationId xmlns:a16="http://schemas.microsoft.com/office/drawing/2014/main" id="{702BF702-68C5-4267-ABAB-F3461A3ECFD2}"/>
              </a:ext>
            </a:extLst>
          </p:cNvPr>
          <p:cNvSpPr>
            <a:spLocks noGrp="1"/>
          </p:cNvSpPr>
          <p:nvPr>
            <p:ph type="dt" sz="half" idx="10"/>
          </p:nvPr>
        </p:nvSpPr>
        <p:spPr>
          <a:xfrm>
            <a:off x="-74118" y="5781359"/>
            <a:ext cx="810000" cy="273844"/>
          </a:xfrm>
        </p:spPr>
        <p:txBody>
          <a:bodyPr/>
          <a:lstStyle/>
          <a:p>
            <a:pPr algn="ctr"/>
            <a:fld id="{54555848-791C-42E5-A2A9-FDF07258AF92}" type="datetime1">
              <a:rPr lang="zh-TW" altLang="en-US" smtClean="0"/>
              <a:t>2023/4/26</a:t>
            </a:fld>
            <a:endParaRPr lang="en-US"/>
          </a:p>
        </p:txBody>
      </p:sp>
      <p:pic>
        <p:nvPicPr>
          <p:cNvPr id="28" name="圖片 27">
            <a:extLst>
              <a:ext uri="{FF2B5EF4-FFF2-40B4-BE49-F238E27FC236}">
                <a16:creationId xmlns:a16="http://schemas.microsoft.com/office/drawing/2014/main" id="{6C80D2F2-51C2-4FC4-8098-1280710574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2410" y="2353528"/>
            <a:ext cx="5157587" cy="3647224"/>
          </a:xfrm>
          <a:prstGeom prst="rect">
            <a:avLst/>
          </a:prstGeom>
        </p:spPr>
      </p:pic>
      <p:sp>
        <p:nvSpPr>
          <p:cNvPr id="29" name="文字方塊 28">
            <a:extLst>
              <a:ext uri="{FF2B5EF4-FFF2-40B4-BE49-F238E27FC236}">
                <a16:creationId xmlns:a16="http://schemas.microsoft.com/office/drawing/2014/main" id="{4A36626F-2576-4B9C-976C-309BE7A80C51}"/>
              </a:ext>
            </a:extLst>
          </p:cNvPr>
          <p:cNvSpPr txBox="1"/>
          <p:nvPr/>
        </p:nvSpPr>
        <p:spPr>
          <a:xfrm>
            <a:off x="283657" y="1976357"/>
            <a:ext cx="7672673" cy="553998"/>
          </a:xfrm>
          <a:prstGeom prst="rect">
            <a:avLst/>
          </a:prstGeom>
          <a:noFill/>
        </p:spPr>
        <p:txBody>
          <a:bodyPr wrap="square" rtlCol="0">
            <a:spAutoFit/>
          </a:bodyPr>
          <a:lstStyle/>
          <a:p>
            <a:pPr marL="214313" indent="-214313">
              <a:buClr>
                <a:schemeClr val="accent2"/>
              </a:buClr>
              <a:buFont typeface="Arial" panose="020B0604020202020204" pitchFamily="34" charset="0"/>
              <a:buChar char="•"/>
            </a:pPr>
            <a:r>
              <a:rPr lang="en-US" altLang="zh-TW" sz="1650" dirty="0"/>
              <a:t>Estimated total water pumping from 2016/2 to 2017/1 : 28,852,580 tons</a:t>
            </a:r>
            <a:endParaRPr lang="en-US" altLang="zh-TW" sz="1350" dirty="0"/>
          </a:p>
          <a:p>
            <a:endParaRPr lang="zh-TW" altLang="en-US" sz="1350" dirty="0"/>
          </a:p>
        </p:txBody>
      </p:sp>
      <p:pic>
        <p:nvPicPr>
          <p:cNvPr id="30" name="圖片 29">
            <a:extLst>
              <a:ext uri="{FF2B5EF4-FFF2-40B4-BE49-F238E27FC236}">
                <a16:creationId xmlns:a16="http://schemas.microsoft.com/office/drawing/2014/main" id="{529025C2-402D-4122-B4DE-77494E5C0D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578" y="2353525"/>
            <a:ext cx="5157587" cy="3647225"/>
          </a:xfrm>
          <a:prstGeom prst="rect">
            <a:avLst/>
          </a:prstGeom>
        </p:spPr>
      </p:pic>
      <p:sp>
        <p:nvSpPr>
          <p:cNvPr id="31" name="文字方塊 30">
            <a:extLst>
              <a:ext uri="{FF2B5EF4-FFF2-40B4-BE49-F238E27FC236}">
                <a16:creationId xmlns:a16="http://schemas.microsoft.com/office/drawing/2014/main" id="{1459C3F0-303F-4D8A-89F3-FEB5FBE080D4}"/>
              </a:ext>
            </a:extLst>
          </p:cNvPr>
          <p:cNvSpPr txBox="1"/>
          <p:nvPr/>
        </p:nvSpPr>
        <p:spPr>
          <a:xfrm>
            <a:off x="1066903" y="2354071"/>
            <a:ext cx="305309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TW" sz="1200" dirty="0"/>
              <a:t>2016/2 ~ 2017/1</a:t>
            </a:r>
            <a:r>
              <a:rPr lang="zh-TW" altLang="en-US" sz="1200" dirty="0"/>
              <a:t>  </a:t>
            </a:r>
            <a:r>
              <a:rPr lang="en-US" altLang="zh-TW" sz="1200" dirty="0"/>
              <a:t>water withdrawal estimate</a:t>
            </a:r>
            <a:endParaRPr lang="zh-TW" altLang="en-US" sz="1200" dirty="0"/>
          </a:p>
        </p:txBody>
      </p:sp>
      <p:sp>
        <p:nvSpPr>
          <p:cNvPr id="32" name="矩形 31">
            <a:extLst>
              <a:ext uri="{FF2B5EF4-FFF2-40B4-BE49-F238E27FC236}">
                <a16:creationId xmlns:a16="http://schemas.microsoft.com/office/drawing/2014/main" id="{C834EEFF-32D6-4D27-A782-5A54E2288421}"/>
              </a:ext>
            </a:extLst>
          </p:cNvPr>
          <p:cNvSpPr/>
          <p:nvPr/>
        </p:nvSpPr>
        <p:spPr>
          <a:xfrm>
            <a:off x="1234986" y="3505813"/>
            <a:ext cx="1241251" cy="41549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r>
              <a:rPr lang="en-US" altLang="zh-TW" sz="1050" dirty="0"/>
              <a:t>Well ID : 1429</a:t>
            </a:r>
          </a:p>
          <a:p>
            <a:r>
              <a:rPr lang="en-US" altLang="zh-TW" sz="1050" dirty="0"/>
              <a:t>crops</a:t>
            </a:r>
            <a:r>
              <a:rPr lang="zh-TW" altLang="en-US" sz="1050" dirty="0"/>
              <a:t>：</a:t>
            </a:r>
            <a:r>
              <a:rPr lang="en-US" altLang="zh-TW" sz="1050" dirty="0"/>
              <a:t> peanut</a:t>
            </a:r>
          </a:p>
        </p:txBody>
      </p:sp>
      <p:pic>
        <p:nvPicPr>
          <p:cNvPr id="33" name="Picture 15">
            <a:extLst>
              <a:ext uri="{FF2B5EF4-FFF2-40B4-BE49-F238E27FC236}">
                <a16:creationId xmlns:a16="http://schemas.microsoft.com/office/drawing/2014/main" id="{1008277D-3A91-4403-9AE0-7A3DC1DDE2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095" y="3898229"/>
            <a:ext cx="1519274" cy="97805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7">
            <a:extLst>
              <a:ext uri="{FF2B5EF4-FFF2-40B4-BE49-F238E27FC236}">
                <a16:creationId xmlns:a16="http://schemas.microsoft.com/office/drawing/2014/main" id="{3B9B70DB-4043-41D7-88C7-B4E81C0C27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7225" y="2820492"/>
            <a:ext cx="1449309" cy="933016"/>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34">
            <a:extLst>
              <a:ext uri="{FF2B5EF4-FFF2-40B4-BE49-F238E27FC236}">
                <a16:creationId xmlns:a16="http://schemas.microsoft.com/office/drawing/2014/main" id="{8693B10D-1F18-47B0-BFF6-9759A6DB0ECD}"/>
              </a:ext>
            </a:extLst>
          </p:cNvPr>
          <p:cNvSpPr/>
          <p:nvPr/>
        </p:nvSpPr>
        <p:spPr>
          <a:xfrm>
            <a:off x="6713391" y="2450143"/>
            <a:ext cx="1350370" cy="41549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r>
              <a:rPr lang="en-US" altLang="zh-TW" sz="1050" dirty="0"/>
              <a:t>Well ID</a:t>
            </a:r>
            <a:r>
              <a:rPr lang="zh-TW" altLang="en-US" sz="1050" dirty="0"/>
              <a:t>：</a:t>
            </a:r>
            <a:r>
              <a:rPr lang="en-US" altLang="zh-TW" sz="1050" dirty="0"/>
              <a:t>5756</a:t>
            </a:r>
          </a:p>
          <a:p>
            <a:r>
              <a:rPr lang="en-US" altLang="zh-TW" sz="1050" dirty="0"/>
              <a:t>crops</a:t>
            </a:r>
            <a:r>
              <a:rPr lang="zh-TW" altLang="en-US" sz="1050" dirty="0"/>
              <a:t>：</a:t>
            </a:r>
            <a:r>
              <a:rPr lang="en-US" altLang="zh-TW" sz="1050" dirty="0"/>
              <a:t> rice</a:t>
            </a:r>
          </a:p>
        </p:txBody>
      </p:sp>
      <p:cxnSp>
        <p:nvCxnSpPr>
          <p:cNvPr id="36" name="直線單箭頭接點 35">
            <a:extLst>
              <a:ext uri="{FF2B5EF4-FFF2-40B4-BE49-F238E27FC236}">
                <a16:creationId xmlns:a16="http://schemas.microsoft.com/office/drawing/2014/main" id="{89C0FFC4-4C99-4BC4-93D9-7DAE53F7A973}"/>
              </a:ext>
            </a:extLst>
          </p:cNvPr>
          <p:cNvCxnSpPr>
            <a:cxnSpLocks/>
          </p:cNvCxnSpPr>
          <p:nvPr/>
        </p:nvCxnSpPr>
        <p:spPr>
          <a:xfrm flipH="1" flipV="1">
            <a:off x="2709732" y="4564924"/>
            <a:ext cx="1171575" cy="1183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直線單箭頭接點 36">
            <a:extLst>
              <a:ext uri="{FF2B5EF4-FFF2-40B4-BE49-F238E27FC236}">
                <a16:creationId xmlns:a16="http://schemas.microsoft.com/office/drawing/2014/main" id="{A554E6DE-316B-43EA-88A6-BAF754681A9B}"/>
              </a:ext>
            </a:extLst>
          </p:cNvPr>
          <p:cNvCxnSpPr>
            <a:cxnSpLocks/>
          </p:cNvCxnSpPr>
          <p:nvPr/>
        </p:nvCxnSpPr>
        <p:spPr>
          <a:xfrm flipV="1">
            <a:off x="5485455" y="3286999"/>
            <a:ext cx="1227935" cy="6679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矩形: 圓角 39">
            <a:extLst>
              <a:ext uri="{FF2B5EF4-FFF2-40B4-BE49-F238E27FC236}">
                <a16:creationId xmlns:a16="http://schemas.microsoft.com/office/drawing/2014/main" id="{BC47607E-3E9B-4FC3-9F0D-2C4B42E99E38}"/>
              </a:ext>
            </a:extLst>
          </p:cNvPr>
          <p:cNvSpPr/>
          <p:nvPr/>
        </p:nvSpPr>
        <p:spPr>
          <a:xfrm>
            <a:off x="6331242" y="5034803"/>
            <a:ext cx="1324811" cy="140970"/>
          </a:xfrm>
          <a:prstGeom prst="roundRect">
            <a:avLst>
              <a:gd name="adj" fmla="val 0"/>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altLang="zh-TW" sz="900" dirty="0"/>
              <a:t>Water withdrawal (ton)</a:t>
            </a:r>
            <a:endParaRPr lang="zh-TW" altLang="en-US" sz="900" dirty="0"/>
          </a:p>
        </p:txBody>
      </p:sp>
    </p:spTree>
    <p:extLst>
      <p:ext uri="{BB962C8B-B14F-4D97-AF65-F5344CB8AC3E}">
        <p14:creationId xmlns:p14="http://schemas.microsoft.com/office/powerpoint/2010/main" val="3595233662"/>
      </p:ext>
    </p:extLst>
  </p:cSld>
  <p:clrMapOvr>
    <a:masterClrMapping/>
  </p:clrMapOvr>
  <mc:AlternateContent xmlns:mc="http://schemas.openxmlformats.org/markup-compatibility/2006" xmlns:p14="http://schemas.microsoft.com/office/powerpoint/2010/main">
    <mc:Choice Requires="p14">
      <p:transition spd="slow" p14:dur="2000" advTm="46153"/>
    </mc:Choice>
    <mc:Fallback xmlns="">
      <p:transition spd="slow" advTm="461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p:tgtEl>
                                          <p:spTgt spid="36"/>
                                        </p:tgtEl>
                                        <p:attrNameLst>
                                          <p:attrName>ppt_x</p:attrName>
                                        </p:attrNameLst>
                                      </p:cBhvr>
                                      <p:tavLst>
                                        <p:tav tm="0">
                                          <p:val>
                                            <p:strVal val="#ppt_x+#ppt_w*1.125000"/>
                                          </p:val>
                                        </p:tav>
                                        <p:tav tm="100000">
                                          <p:val>
                                            <p:strVal val="#ppt_x"/>
                                          </p:val>
                                        </p:tav>
                                      </p:tavLst>
                                    </p:anim>
                                    <p:animEffect transition="in" filter="wipe(left)">
                                      <p:cBhvr>
                                        <p:cTn id="12" dur="500"/>
                                        <p:tgtEl>
                                          <p:spTgt spid="36"/>
                                        </p:tgtEl>
                                      </p:cBhvr>
                                    </p:animEffect>
                                  </p:childTnLst>
                                </p:cTn>
                              </p:par>
                              <p:par>
                                <p:cTn id="13" presetID="12" presetClass="entr" presetSubtype="8"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p:tgtEl>
                                          <p:spTgt spid="37"/>
                                        </p:tgtEl>
                                        <p:attrNameLst>
                                          <p:attrName>ppt_x</p:attrName>
                                        </p:attrNameLst>
                                      </p:cBhvr>
                                      <p:tavLst>
                                        <p:tav tm="0">
                                          <p:val>
                                            <p:strVal val="#ppt_x-#ppt_w*1.125000"/>
                                          </p:val>
                                        </p:tav>
                                        <p:tav tm="100000">
                                          <p:val>
                                            <p:strVal val="#ppt_x"/>
                                          </p:val>
                                        </p:tav>
                                      </p:tavLst>
                                    </p:anim>
                                    <p:animEffect transition="in" filter="wipe(right)">
                                      <p:cBhvr>
                                        <p:cTn id="16" dur="500"/>
                                        <p:tgtEl>
                                          <p:spTgt spid="37"/>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2F6D0F-265C-4035-820B-51F95DF8D3EE}"/>
              </a:ext>
            </a:extLst>
          </p:cNvPr>
          <p:cNvSpPr>
            <a:spLocks noGrp="1"/>
          </p:cNvSpPr>
          <p:nvPr>
            <p:ph type="title"/>
          </p:nvPr>
        </p:nvSpPr>
        <p:spPr>
          <a:xfrm>
            <a:off x="83917" y="1570426"/>
            <a:ext cx="8229600" cy="540544"/>
          </a:xfrm>
        </p:spPr>
        <p:txBody>
          <a:bodyPr/>
          <a:lstStyle/>
          <a:p>
            <a:r>
              <a:rPr lang="en-US" altLang="zh-TW" dirty="0">
                <a:latin typeface="Arial Black" panose="020B0A04020102020204" pitchFamily="34" charset="0"/>
              </a:rPr>
              <a:t>Results &amp; Discussion</a:t>
            </a:r>
            <a:endParaRPr lang="zh-TW" altLang="en-US" dirty="0">
              <a:latin typeface="Arial Black" panose="020B0A04020102020204" pitchFamily="34" charset="0"/>
            </a:endParaRPr>
          </a:p>
        </p:txBody>
      </p:sp>
      <p:sp>
        <p:nvSpPr>
          <p:cNvPr id="27" name="日期版面配置區 3">
            <a:extLst>
              <a:ext uri="{FF2B5EF4-FFF2-40B4-BE49-F238E27FC236}">
                <a16:creationId xmlns:a16="http://schemas.microsoft.com/office/drawing/2014/main" id="{702BF702-68C5-4267-ABAB-F3461A3ECFD2}"/>
              </a:ext>
            </a:extLst>
          </p:cNvPr>
          <p:cNvSpPr>
            <a:spLocks noGrp="1"/>
          </p:cNvSpPr>
          <p:nvPr>
            <p:ph type="dt" sz="half" idx="10"/>
          </p:nvPr>
        </p:nvSpPr>
        <p:spPr>
          <a:xfrm>
            <a:off x="-74118" y="5781359"/>
            <a:ext cx="810000" cy="273844"/>
          </a:xfrm>
        </p:spPr>
        <p:txBody>
          <a:bodyPr/>
          <a:lstStyle/>
          <a:p>
            <a:pPr algn="ctr"/>
            <a:fld id="{54555848-791C-42E5-A2A9-FDF07258AF92}" type="datetime1">
              <a:rPr lang="zh-TW" altLang="en-US" smtClean="0"/>
              <a:t>2023/4/26</a:t>
            </a:fld>
            <a:endParaRPr lang="en-US"/>
          </a:p>
        </p:txBody>
      </p:sp>
      <p:graphicFrame>
        <p:nvGraphicFramePr>
          <p:cNvPr id="15" name="圖表 14">
            <a:extLst>
              <a:ext uri="{FF2B5EF4-FFF2-40B4-BE49-F238E27FC236}">
                <a16:creationId xmlns:a16="http://schemas.microsoft.com/office/drawing/2014/main" id="{6C31CFA5-2DAC-4DA2-872D-7CE6587AAC9B}"/>
              </a:ext>
            </a:extLst>
          </p:cNvPr>
          <p:cNvGraphicFramePr>
            <a:graphicFrameLocks/>
          </p:cNvGraphicFramePr>
          <p:nvPr>
            <p:extLst>
              <p:ext uri="{D42A27DB-BD31-4B8C-83A1-F6EECF244321}">
                <p14:modId xmlns:p14="http://schemas.microsoft.com/office/powerpoint/2010/main" val="602187083"/>
              </p:ext>
            </p:extLst>
          </p:nvPr>
        </p:nvGraphicFramePr>
        <p:xfrm>
          <a:off x="1556440" y="2400098"/>
          <a:ext cx="6031121" cy="2887478"/>
        </p:xfrm>
        <a:graphic>
          <a:graphicData uri="http://schemas.openxmlformats.org/drawingml/2006/chart">
            <c:chart xmlns:c="http://schemas.openxmlformats.org/drawingml/2006/chart" xmlns:r="http://schemas.openxmlformats.org/officeDocument/2006/relationships" r:id="rId2"/>
          </a:graphicData>
        </a:graphic>
      </p:graphicFrame>
      <p:cxnSp>
        <p:nvCxnSpPr>
          <p:cNvPr id="16" name="直線單箭頭接點 15">
            <a:extLst>
              <a:ext uri="{FF2B5EF4-FFF2-40B4-BE49-F238E27FC236}">
                <a16:creationId xmlns:a16="http://schemas.microsoft.com/office/drawing/2014/main" id="{4A428DAA-5657-4AFA-89E3-1486E66CF339}"/>
              </a:ext>
            </a:extLst>
          </p:cNvPr>
          <p:cNvCxnSpPr>
            <a:cxnSpLocks/>
          </p:cNvCxnSpPr>
          <p:nvPr/>
        </p:nvCxnSpPr>
        <p:spPr>
          <a:xfrm>
            <a:off x="2160632" y="3097691"/>
            <a:ext cx="1224717"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直線單箭頭接點 16">
            <a:extLst>
              <a:ext uri="{FF2B5EF4-FFF2-40B4-BE49-F238E27FC236}">
                <a16:creationId xmlns:a16="http://schemas.microsoft.com/office/drawing/2014/main" id="{DDFE5C31-D593-4924-A625-7129232BDEDF}"/>
              </a:ext>
            </a:extLst>
          </p:cNvPr>
          <p:cNvCxnSpPr>
            <a:cxnSpLocks/>
          </p:cNvCxnSpPr>
          <p:nvPr/>
        </p:nvCxnSpPr>
        <p:spPr>
          <a:xfrm>
            <a:off x="3640437" y="3097691"/>
            <a:ext cx="1127945" cy="0"/>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18" name="直線單箭頭接點 17">
            <a:extLst>
              <a:ext uri="{FF2B5EF4-FFF2-40B4-BE49-F238E27FC236}">
                <a16:creationId xmlns:a16="http://schemas.microsoft.com/office/drawing/2014/main" id="{DCA29103-7047-4273-9901-9DB1679A8D9E}"/>
              </a:ext>
            </a:extLst>
          </p:cNvPr>
          <p:cNvCxnSpPr>
            <a:cxnSpLocks/>
          </p:cNvCxnSpPr>
          <p:nvPr/>
        </p:nvCxnSpPr>
        <p:spPr>
          <a:xfrm>
            <a:off x="4768379" y="3091706"/>
            <a:ext cx="628650" cy="0"/>
          </a:xfrm>
          <a:prstGeom prst="straightConnector1">
            <a:avLst/>
          </a:prstGeom>
          <a:ln>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19" name="直線單箭頭接點 18">
            <a:extLst>
              <a:ext uri="{FF2B5EF4-FFF2-40B4-BE49-F238E27FC236}">
                <a16:creationId xmlns:a16="http://schemas.microsoft.com/office/drawing/2014/main" id="{F17311A9-0D87-4CFF-8C17-7429AE21B5C2}"/>
              </a:ext>
            </a:extLst>
          </p:cNvPr>
          <p:cNvCxnSpPr>
            <a:cxnSpLocks/>
          </p:cNvCxnSpPr>
          <p:nvPr/>
        </p:nvCxnSpPr>
        <p:spPr>
          <a:xfrm>
            <a:off x="5397029" y="3088561"/>
            <a:ext cx="1383030" cy="159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文字方塊 19">
            <a:extLst>
              <a:ext uri="{FF2B5EF4-FFF2-40B4-BE49-F238E27FC236}">
                <a16:creationId xmlns:a16="http://schemas.microsoft.com/office/drawing/2014/main" id="{983941A3-8F98-45C3-9EF4-5657C9C2C993}"/>
              </a:ext>
            </a:extLst>
          </p:cNvPr>
          <p:cNvSpPr txBox="1"/>
          <p:nvPr/>
        </p:nvSpPr>
        <p:spPr>
          <a:xfrm>
            <a:off x="2292395" y="2815596"/>
            <a:ext cx="922020" cy="507831"/>
          </a:xfrm>
          <a:prstGeom prst="rect">
            <a:avLst/>
          </a:prstGeom>
          <a:noFill/>
        </p:spPr>
        <p:txBody>
          <a:bodyPr wrap="square" rtlCol="0">
            <a:spAutoFit/>
          </a:bodyPr>
          <a:lstStyle/>
          <a:p>
            <a:r>
              <a:rPr lang="en-US" altLang="zh-TW" sz="1350" dirty="0"/>
              <a:t>First crop season </a:t>
            </a:r>
            <a:endParaRPr lang="zh-TW" altLang="en-US" sz="1350" dirty="0"/>
          </a:p>
        </p:txBody>
      </p:sp>
      <p:sp>
        <p:nvSpPr>
          <p:cNvPr id="21" name="文字方塊 20">
            <a:extLst>
              <a:ext uri="{FF2B5EF4-FFF2-40B4-BE49-F238E27FC236}">
                <a16:creationId xmlns:a16="http://schemas.microsoft.com/office/drawing/2014/main" id="{A0CB8CC9-7761-4C0E-BF44-519277CE1D51}"/>
              </a:ext>
            </a:extLst>
          </p:cNvPr>
          <p:cNvSpPr txBox="1"/>
          <p:nvPr/>
        </p:nvSpPr>
        <p:spPr>
          <a:xfrm>
            <a:off x="3837230" y="2776392"/>
            <a:ext cx="1077462" cy="507831"/>
          </a:xfrm>
          <a:prstGeom prst="rect">
            <a:avLst/>
          </a:prstGeom>
          <a:noFill/>
        </p:spPr>
        <p:txBody>
          <a:bodyPr wrap="square" rtlCol="0">
            <a:spAutoFit/>
          </a:bodyPr>
          <a:lstStyle/>
          <a:p>
            <a:r>
              <a:rPr lang="en-US" altLang="zh-TW" sz="1350" dirty="0"/>
              <a:t>second crop season </a:t>
            </a:r>
            <a:endParaRPr lang="zh-TW" altLang="en-US" sz="1350" dirty="0"/>
          </a:p>
        </p:txBody>
      </p:sp>
      <p:sp>
        <p:nvSpPr>
          <p:cNvPr id="22" name="文字方塊 21">
            <a:extLst>
              <a:ext uri="{FF2B5EF4-FFF2-40B4-BE49-F238E27FC236}">
                <a16:creationId xmlns:a16="http://schemas.microsoft.com/office/drawing/2014/main" id="{AF002A8B-031E-41F7-91CE-F4EC96E2E339}"/>
              </a:ext>
            </a:extLst>
          </p:cNvPr>
          <p:cNvSpPr txBox="1"/>
          <p:nvPr/>
        </p:nvSpPr>
        <p:spPr>
          <a:xfrm>
            <a:off x="5699529" y="2821440"/>
            <a:ext cx="922020" cy="507831"/>
          </a:xfrm>
          <a:prstGeom prst="rect">
            <a:avLst/>
          </a:prstGeom>
          <a:noFill/>
        </p:spPr>
        <p:txBody>
          <a:bodyPr wrap="square" rtlCol="0">
            <a:spAutoFit/>
          </a:bodyPr>
          <a:lstStyle/>
          <a:p>
            <a:r>
              <a:rPr lang="en-US" altLang="zh-TW" sz="1350" dirty="0"/>
              <a:t>First crop season </a:t>
            </a:r>
            <a:endParaRPr lang="zh-TW" altLang="en-US" sz="1350" dirty="0"/>
          </a:p>
        </p:txBody>
      </p:sp>
      <p:cxnSp>
        <p:nvCxnSpPr>
          <p:cNvPr id="24" name="直線單箭頭接點 23">
            <a:extLst>
              <a:ext uri="{FF2B5EF4-FFF2-40B4-BE49-F238E27FC236}">
                <a16:creationId xmlns:a16="http://schemas.microsoft.com/office/drawing/2014/main" id="{C5ED772A-F86C-4D7D-B9D3-DBB79F1C1432}"/>
              </a:ext>
            </a:extLst>
          </p:cNvPr>
          <p:cNvCxnSpPr>
            <a:cxnSpLocks/>
          </p:cNvCxnSpPr>
          <p:nvPr/>
        </p:nvCxnSpPr>
        <p:spPr>
          <a:xfrm>
            <a:off x="3379561" y="3088561"/>
            <a:ext cx="285683" cy="0"/>
          </a:xfrm>
          <a:prstGeom prst="straightConnector1">
            <a:avLst/>
          </a:prstGeom>
          <a:ln>
            <a:headEnd type="triangle"/>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514212794"/>
      </p:ext>
    </p:extLst>
  </p:cSld>
  <p:clrMapOvr>
    <a:masterClrMapping/>
  </p:clrMapOvr>
  <mc:AlternateContent xmlns:mc="http://schemas.openxmlformats.org/markup-compatibility/2006" xmlns:p14="http://schemas.microsoft.com/office/powerpoint/2010/main">
    <mc:Choice Requires="p14">
      <p:transition spd="slow" p14:dur="2000" advTm="46153"/>
    </mc:Choice>
    <mc:Fallback xmlns="">
      <p:transition spd="slow" advTm="4615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F84C3A-12A2-43F6-9462-BE3E82805C64}"/>
              </a:ext>
            </a:extLst>
          </p:cNvPr>
          <p:cNvSpPr>
            <a:spLocks noGrp="1"/>
          </p:cNvSpPr>
          <p:nvPr>
            <p:ph type="title"/>
          </p:nvPr>
        </p:nvSpPr>
        <p:spPr/>
        <p:txBody>
          <a:bodyPr/>
          <a:lstStyle/>
          <a:p>
            <a:r>
              <a:rPr lang="en-US" altLang="zh-TW" dirty="0">
                <a:latin typeface="Arial Black" panose="020B0A04020102020204" pitchFamily="34" charset="0"/>
              </a:rPr>
              <a:t>Conclusions</a:t>
            </a:r>
            <a:endParaRPr lang="zh-TW" altLang="en-US" dirty="0">
              <a:latin typeface="Arial Black" panose="020B0A04020102020204" pitchFamily="34" charset="0"/>
            </a:endParaRPr>
          </a:p>
        </p:txBody>
      </p:sp>
      <p:sp>
        <p:nvSpPr>
          <p:cNvPr id="3" name="內容版面配置區 2">
            <a:extLst>
              <a:ext uri="{FF2B5EF4-FFF2-40B4-BE49-F238E27FC236}">
                <a16:creationId xmlns:a16="http://schemas.microsoft.com/office/drawing/2014/main" id="{FFB868AB-D0F2-4E8C-BCD7-6AC9AA8A3BDB}"/>
              </a:ext>
            </a:extLst>
          </p:cNvPr>
          <p:cNvSpPr>
            <a:spLocks noGrp="1"/>
          </p:cNvSpPr>
          <p:nvPr>
            <p:ph idx="1"/>
          </p:nvPr>
        </p:nvSpPr>
        <p:spPr/>
        <p:txBody>
          <a:bodyPr/>
          <a:lstStyle/>
          <a:p>
            <a:r>
              <a:rPr lang="en-US" altLang="zh-TW" dirty="0"/>
              <a:t>This project collects cross-domain attribute feature data in the </a:t>
            </a:r>
            <a:r>
              <a:rPr lang="en-US" altLang="zh-TW" dirty="0" err="1"/>
              <a:t>Huwei</a:t>
            </a:r>
            <a:r>
              <a:rPr lang="en-US" altLang="zh-TW" dirty="0"/>
              <a:t> area, and establishes a supervised learning model by labeling attribute data</a:t>
            </a:r>
          </a:p>
          <a:p>
            <a:pPr marL="0" indent="0">
              <a:buNone/>
            </a:pPr>
            <a:endParaRPr lang="en-US" altLang="zh-TW" dirty="0"/>
          </a:p>
          <a:p>
            <a:r>
              <a:rPr lang="en-US" altLang="zh-TW" dirty="0"/>
              <a:t>Using indirect data to estimate the water pumped in the </a:t>
            </a:r>
            <a:r>
              <a:rPr lang="en-US" altLang="zh-TW" dirty="0" err="1"/>
              <a:t>Huwei</a:t>
            </a:r>
            <a:r>
              <a:rPr lang="en-US" altLang="zh-TW" dirty="0"/>
              <a:t> area from 2016 to 2017, the time and space distribution of water pumped in the </a:t>
            </a:r>
            <a:r>
              <a:rPr lang="en-US" altLang="zh-TW" dirty="0" err="1"/>
              <a:t>Huwei</a:t>
            </a:r>
            <a:r>
              <a:rPr lang="en-US" altLang="zh-TW" dirty="0"/>
              <a:t> area was obtained.</a:t>
            </a:r>
          </a:p>
          <a:p>
            <a:endParaRPr lang="en-US" altLang="zh-TW" dirty="0"/>
          </a:p>
          <a:p>
            <a:r>
              <a:rPr lang="en-US" altLang="zh-TW" dirty="0"/>
              <a:t>the water pumped in the </a:t>
            </a:r>
            <a:r>
              <a:rPr lang="en-US" altLang="zh-TW" dirty="0" err="1"/>
              <a:t>Huwei</a:t>
            </a:r>
            <a:r>
              <a:rPr lang="en-US" altLang="zh-TW" dirty="0"/>
              <a:t> area 2016/2 ~ 2017/1</a:t>
            </a:r>
            <a:r>
              <a:rPr lang="zh-TW" altLang="en-US" dirty="0"/>
              <a:t> </a:t>
            </a:r>
            <a:r>
              <a:rPr lang="en-US" altLang="zh-TW" dirty="0"/>
              <a:t>was estimated to be 28,852,580 tons, and April to May was the pumping peak.</a:t>
            </a:r>
          </a:p>
        </p:txBody>
      </p:sp>
      <p:sp>
        <p:nvSpPr>
          <p:cNvPr id="4" name="日期版面配置區 3">
            <a:extLst>
              <a:ext uri="{FF2B5EF4-FFF2-40B4-BE49-F238E27FC236}">
                <a16:creationId xmlns:a16="http://schemas.microsoft.com/office/drawing/2014/main" id="{08FCE7CA-6417-4785-BC7C-F9752480E00F}"/>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3239E45A-A9D8-46BC-95B9-81DFD210F721}"/>
              </a:ext>
            </a:extLst>
          </p:cNvPr>
          <p:cNvSpPr>
            <a:spLocks noGrp="1"/>
          </p:cNvSpPr>
          <p:nvPr>
            <p:ph type="sldNum" sz="quarter" idx="12"/>
          </p:nvPr>
        </p:nvSpPr>
        <p:spPr/>
        <p:txBody>
          <a:bodyPr/>
          <a:lstStyle/>
          <a:p>
            <a:pPr>
              <a:defRPr/>
            </a:pPr>
            <a:fld id="{19C68416-89E1-46B4-93C8-1B10ED120022}" type="slidenum">
              <a:rPr lang="zh-TW" altLang="en-US" smtClean="0"/>
              <a:pPr>
                <a:defRPr/>
              </a:pPr>
              <a:t>12</a:t>
            </a:fld>
            <a:endParaRPr lang="zh-TW" altLang="en-US"/>
          </a:p>
        </p:txBody>
      </p:sp>
      <p:sp>
        <p:nvSpPr>
          <p:cNvPr id="6" name="文字版面配置區 8">
            <a:extLst>
              <a:ext uri="{FF2B5EF4-FFF2-40B4-BE49-F238E27FC236}">
                <a16:creationId xmlns:a16="http://schemas.microsoft.com/office/drawing/2014/main" id="{87DFF1F5-0C00-4E0F-9433-6C587919A1FA}"/>
              </a:ext>
            </a:extLst>
          </p:cNvPr>
          <p:cNvSpPr txBox="1">
            <a:spLocks/>
          </p:cNvSpPr>
          <p:nvPr/>
        </p:nvSpPr>
        <p:spPr>
          <a:xfrm>
            <a:off x="5767182" y="4946142"/>
            <a:ext cx="3376820" cy="879380"/>
          </a:xfrm>
          <a:prstGeom prst="rect">
            <a:avLst/>
          </a:prstGeom>
          <a:solidFill>
            <a:schemeClr val="bg1"/>
          </a:solidFill>
        </p:spPr>
        <p:txBody>
          <a:bodyPr lIns="27000" tIns="27000" rIns="27000" bIns="27000" anchor="ctr" anchorCtr="0">
            <a:noAutofit/>
          </a:bodyPr>
          <a:lstStyle>
            <a:lvl1pPr marL="342900" indent="-342900" algn="l" defTabSz="457200" rtl="0" eaLnBrk="1" latinLnBrk="0" hangingPunct="1">
              <a:spcBef>
                <a:spcPct val="20000"/>
              </a:spcBef>
              <a:buClr>
                <a:srgbClr val="C0504D"/>
              </a:buClr>
              <a:buSzPct val="75000"/>
              <a:buFont typeface="Wingdings" charset="2"/>
              <a:buChar char="²"/>
              <a:defRPr sz="2400" b="0" i="0" kern="1200">
                <a:solidFill>
                  <a:schemeClr val="tx1"/>
                </a:solidFill>
                <a:latin typeface="+mn-lt"/>
                <a:ea typeface="微軟正黑體" panose="020B0604030504040204" pitchFamily="34" charset="-120"/>
                <a:cs typeface="Apple LiSung Light"/>
              </a:defRPr>
            </a:lvl1pPr>
            <a:lvl2pPr marL="742950" indent="-285750" algn="l" defTabSz="457200" rtl="0" eaLnBrk="1" latinLnBrk="0" hangingPunct="1">
              <a:spcBef>
                <a:spcPct val="20000"/>
              </a:spcBef>
              <a:buClr>
                <a:schemeClr val="accent2"/>
              </a:buClr>
              <a:buSzPct val="75000"/>
              <a:buFont typeface="Wingdings" charset="2"/>
              <a:buChar char=""/>
              <a:defRPr sz="2000" b="0" i="0" kern="1200">
                <a:solidFill>
                  <a:schemeClr val="tx1"/>
                </a:solidFill>
                <a:latin typeface="+mn-lt"/>
                <a:ea typeface="微軟正黑體" panose="020B0604030504040204" pitchFamily="34" charset="-120"/>
                <a:cs typeface="Apple LiSung Light"/>
              </a:defRPr>
            </a:lvl2pPr>
            <a:lvl3pPr marL="1371600" indent="-457200" algn="l" defTabSz="457200" rtl="0" eaLnBrk="1" latinLnBrk="0" hangingPunct="1">
              <a:spcBef>
                <a:spcPct val="20000"/>
              </a:spcBef>
              <a:buClr>
                <a:schemeClr val="accent2"/>
              </a:buClr>
              <a:buFont typeface="Wingdings" charset="2"/>
              <a:buAutoNum type="circleNumWdWhitePlain"/>
              <a:defRPr sz="2000" b="0" i="0" kern="1200">
                <a:solidFill>
                  <a:schemeClr val="tx1"/>
                </a:solidFill>
                <a:latin typeface="+mn-lt"/>
                <a:ea typeface="微軟正黑體" panose="020B0604030504040204" pitchFamily="34" charset="-120"/>
                <a:cs typeface="Apple LiSung Light"/>
              </a:defRPr>
            </a:lvl3pPr>
            <a:lvl4pPr marL="1828800" indent="-457200" algn="l" defTabSz="457200" rtl="0" eaLnBrk="1" latinLnBrk="0" hangingPunct="1">
              <a:spcBef>
                <a:spcPct val="20000"/>
              </a:spcBef>
              <a:buClr>
                <a:schemeClr val="accent2"/>
              </a:buClr>
              <a:buFont typeface="Wingdings" charset="2"/>
              <a:buAutoNum type="circleNumWdBlackPlain"/>
              <a:defRPr sz="1800" b="0" i="0" kern="1200">
                <a:solidFill>
                  <a:schemeClr val="tx1"/>
                </a:solidFill>
                <a:latin typeface="+mn-lt"/>
                <a:ea typeface="微軟正黑體" panose="020B0604030504040204" pitchFamily="34" charset="-120"/>
                <a:cs typeface="Apple LiSung Light"/>
              </a:defRPr>
            </a:lvl4pPr>
            <a:lvl5pPr marL="2057400" indent="-228600" algn="l" defTabSz="457200" rtl="0" eaLnBrk="1" latinLnBrk="0" hangingPunct="1">
              <a:spcBef>
                <a:spcPct val="20000"/>
              </a:spcBef>
              <a:buClr>
                <a:schemeClr val="accent2"/>
              </a:buClr>
              <a:buFont typeface="Wingdings" charset="2"/>
              <a:buChar char="ü"/>
              <a:defRPr sz="1800" b="0" i="0" kern="1200">
                <a:solidFill>
                  <a:schemeClr val="tx1"/>
                </a:solidFill>
                <a:latin typeface="+mn-lt"/>
                <a:ea typeface="微軟正黑體" panose="020B0604030504040204" pitchFamily="34" charset="-120"/>
                <a:cs typeface="Apple LiSung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zh-TW" sz="1350" dirty="0">
                <a:latin typeface="Arial" panose="020B0604020202020204" pitchFamily="34" charset="0"/>
                <a:cs typeface="Arial" panose="020B0604020202020204" pitchFamily="34" charset="0"/>
              </a:rPr>
              <a:t>Yu-Kai Tseng</a:t>
            </a:r>
          </a:p>
          <a:p>
            <a:pPr marL="0" indent="0">
              <a:buNone/>
            </a:pPr>
            <a:r>
              <a:rPr lang="en-US" altLang="zh-TW" sz="1200" dirty="0">
                <a:latin typeface="Arial" panose="020B0604020202020204" pitchFamily="34" charset="0"/>
                <a:cs typeface="Arial" panose="020B0604020202020204" pitchFamily="34" charset="0"/>
              </a:rPr>
              <a:t>Dept. of Bioenvironmental Systems Engineering</a:t>
            </a:r>
          </a:p>
          <a:p>
            <a:pPr marL="0" indent="0">
              <a:buNone/>
            </a:pPr>
            <a:r>
              <a:rPr lang="en-US" altLang="zh-TW" sz="1200" dirty="0">
                <a:latin typeface="Arial" panose="020B0604020202020204" pitchFamily="34" charset="0"/>
                <a:cs typeface="Arial" panose="020B0604020202020204" pitchFamily="34" charset="0"/>
              </a:rPr>
              <a:t>National Taiwan University</a:t>
            </a:r>
          </a:p>
        </p:txBody>
      </p:sp>
      <p:sp>
        <p:nvSpPr>
          <p:cNvPr id="8" name="文字方塊 7">
            <a:extLst>
              <a:ext uri="{FF2B5EF4-FFF2-40B4-BE49-F238E27FC236}">
                <a16:creationId xmlns:a16="http://schemas.microsoft.com/office/drawing/2014/main" id="{FA837F6E-0BF6-4B30-9BF7-1FFFAC82C17D}"/>
              </a:ext>
            </a:extLst>
          </p:cNvPr>
          <p:cNvSpPr txBox="1"/>
          <p:nvPr/>
        </p:nvSpPr>
        <p:spPr>
          <a:xfrm>
            <a:off x="6883986" y="4810228"/>
            <a:ext cx="1877927" cy="830997"/>
          </a:xfrm>
          <a:prstGeom prst="rect">
            <a:avLst/>
          </a:prstGeom>
          <a:noFill/>
        </p:spPr>
        <p:txBody>
          <a:bodyPr wrap="square" rtlCol="0">
            <a:spAutoFit/>
          </a:bodyPr>
          <a:lstStyle/>
          <a:p>
            <a:pPr algn="ctr"/>
            <a:r>
              <a:rPr lang="en-US" altLang="zh-TW" sz="2400" dirty="0">
                <a:solidFill>
                  <a:srgbClr val="0070C0"/>
                </a:solidFill>
                <a:latin typeface="Arial Black" panose="020B0A04020102020204" pitchFamily="34" charset="0"/>
                <a:cs typeface="Arial" pitchFamily="34" charset="0"/>
              </a:rPr>
              <a:t>Thank you!</a:t>
            </a:r>
            <a:endParaRPr lang="zh-TW" altLang="en-US" sz="2400" dirty="0">
              <a:solidFill>
                <a:srgbClr val="0070C0"/>
              </a:solidFill>
              <a:latin typeface="Arial Black" panose="020B0A04020102020204" pitchFamily="34" charset="0"/>
              <a:cs typeface="Arial" pitchFamily="34" charset="0"/>
            </a:endParaRPr>
          </a:p>
        </p:txBody>
      </p:sp>
    </p:spTree>
    <p:extLst>
      <p:ext uri="{BB962C8B-B14F-4D97-AF65-F5344CB8AC3E}">
        <p14:creationId xmlns:p14="http://schemas.microsoft.com/office/powerpoint/2010/main" val="2428016277"/>
      </p:ext>
    </p:extLst>
  </p:cSld>
  <p:clrMapOvr>
    <a:masterClrMapping/>
  </p:clrMapOvr>
  <mc:AlternateContent xmlns:mc="http://schemas.openxmlformats.org/markup-compatibility/2006" xmlns:p14="http://schemas.microsoft.com/office/powerpoint/2010/main">
    <mc:Choice Requires="p14">
      <p:transition spd="slow" p14:dur="2000" advTm="37028"/>
    </mc:Choice>
    <mc:Fallback xmlns="">
      <p:transition spd="slow" advTm="37028"/>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91A6CC-2DC9-42F5-ACFB-968B9A259B3C}"/>
              </a:ext>
            </a:extLst>
          </p:cNvPr>
          <p:cNvSpPr>
            <a:spLocks noGrp="1"/>
          </p:cNvSpPr>
          <p:nvPr>
            <p:ph type="title"/>
          </p:nvPr>
        </p:nvSpPr>
        <p:spPr/>
        <p:txBody>
          <a:bodyPr/>
          <a:lstStyle/>
          <a:p>
            <a:r>
              <a:rPr lang="en-US" altLang="zh-TW" dirty="0">
                <a:latin typeface="Arial Black" panose="020B0A04020102020204" pitchFamily="34" charset="0"/>
              </a:rPr>
              <a:t>Method</a:t>
            </a:r>
            <a:endParaRPr lang="zh-TW" altLang="en-US" dirty="0">
              <a:latin typeface="Arial Black" panose="020B0A04020102020204" pitchFamily="34" charset="0"/>
            </a:endParaRPr>
          </a:p>
        </p:txBody>
      </p:sp>
      <p:sp>
        <p:nvSpPr>
          <p:cNvPr id="3" name="內容版面配置區 2">
            <a:extLst>
              <a:ext uri="{FF2B5EF4-FFF2-40B4-BE49-F238E27FC236}">
                <a16:creationId xmlns:a16="http://schemas.microsoft.com/office/drawing/2014/main" id="{EE305FBB-BCB8-4DBD-AB31-00BE04F76BCB}"/>
              </a:ext>
            </a:extLst>
          </p:cNvPr>
          <p:cNvSpPr>
            <a:spLocks noGrp="1"/>
          </p:cNvSpPr>
          <p:nvPr>
            <p:ph idx="1"/>
          </p:nvPr>
        </p:nvSpPr>
        <p:spPr/>
        <p:txBody>
          <a:bodyPr/>
          <a:lstStyle/>
          <a:p>
            <a:r>
              <a:rPr lang="en-US" altLang="zh-TW" dirty="0"/>
              <a:t>Data pre-processing</a:t>
            </a:r>
          </a:p>
          <a:p>
            <a:pPr lvl="1"/>
            <a:r>
              <a:rPr lang="en-US" altLang="zh-TW" dirty="0"/>
              <a:t>10-minute pumping amount series are derived by the first-order difference.</a:t>
            </a:r>
          </a:p>
          <a:p>
            <a:pPr lvl="1"/>
            <a:r>
              <a:rPr lang="en-US" altLang="zh-TW" dirty="0"/>
              <a:t>The pumping amount of each well is divided by its corresponding field area.</a:t>
            </a:r>
            <a:endParaRPr lang="zh-TW" altLang="en-US" dirty="0"/>
          </a:p>
        </p:txBody>
      </p:sp>
      <p:sp>
        <p:nvSpPr>
          <p:cNvPr id="4" name="日期版面配置區 3">
            <a:extLst>
              <a:ext uri="{FF2B5EF4-FFF2-40B4-BE49-F238E27FC236}">
                <a16:creationId xmlns:a16="http://schemas.microsoft.com/office/drawing/2014/main" id="{C8E40ED0-7E62-42C9-A525-DE5B981CF47C}"/>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216313A9-E77C-4DFA-AF99-17D85435CB12}"/>
              </a:ext>
            </a:extLst>
          </p:cNvPr>
          <p:cNvSpPr>
            <a:spLocks noGrp="1"/>
          </p:cNvSpPr>
          <p:nvPr>
            <p:ph type="sldNum" sz="quarter" idx="12"/>
          </p:nvPr>
        </p:nvSpPr>
        <p:spPr/>
        <p:txBody>
          <a:bodyPr/>
          <a:lstStyle/>
          <a:p>
            <a:pPr>
              <a:defRPr/>
            </a:pPr>
            <a:fld id="{19C68416-89E1-46B4-93C8-1B10ED120022}" type="slidenum">
              <a:rPr lang="zh-TW" altLang="en-US" smtClean="0"/>
              <a:pPr>
                <a:defRPr/>
              </a:pPr>
              <a:t>13</a:t>
            </a:fld>
            <a:endParaRPr lang="zh-TW" altLang="en-US"/>
          </a:p>
        </p:txBody>
      </p:sp>
      <p:pic>
        <p:nvPicPr>
          <p:cNvPr id="7" name="圖片 6">
            <a:extLst>
              <a:ext uri="{FF2B5EF4-FFF2-40B4-BE49-F238E27FC236}">
                <a16:creationId xmlns:a16="http://schemas.microsoft.com/office/drawing/2014/main" id="{B3C1F10A-F69C-4E12-A264-71A4D41AF1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156" y="3111366"/>
            <a:ext cx="4114866" cy="2743244"/>
          </a:xfrm>
          <a:prstGeom prst="rect">
            <a:avLst/>
          </a:prstGeom>
        </p:spPr>
      </p:pic>
      <p:pic>
        <p:nvPicPr>
          <p:cNvPr id="9" name="圖片 8">
            <a:extLst>
              <a:ext uri="{FF2B5EF4-FFF2-40B4-BE49-F238E27FC236}">
                <a16:creationId xmlns:a16="http://schemas.microsoft.com/office/drawing/2014/main" id="{4BB7EB3E-8AC3-47E9-9974-E06E670D29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978" y="3111364"/>
            <a:ext cx="4114866" cy="2743244"/>
          </a:xfrm>
          <a:prstGeom prst="rect">
            <a:avLst/>
          </a:prstGeom>
        </p:spPr>
      </p:pic>
    </p:spTree>
    <p:extLst>
      <p:ext uri="{BB962C8B-B14F-4D97-AF65-F5344CB8AC3E}">
        <p14:creationId xmlns:p14="http://schemas.microsoft.com/office/powerpoint/2010/main" val="2879604444"/>
      </p:ext>
    </p:extLst>
  </p:cSld>
  <p:clrMapOvr>
    <a:masterClrMapping/>
  </p:clrMapOvr>
  <mc:AlternateContent xmlns:mc="http://schemas.openxmlformats.org/markup-compatibility/2006" xmlns:p14="http://schemas.microsoft.com/office/powerpoint/2010/main">
    <mc:Choice Requires="p14">
      <p:transition spd="slow" p14:dur="2000" advTm="8218"/>
    </mc:Choice>
    <mc:Fallback xmlns="">
      <p:transition spd="slow" advTm="82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91A6CC-2DC9-42F5-ACFB-968B9A259B3C}"/>
              </a:ext>
            </a:extLst>
          </p:cNvPr>
          <p:cNvSpPr>
            <a:spLocks noGrp="1"/>
          </p:cNvSpPr>
          <p:nvPr>
            <p:ph type="title"/>
          </p:nvPr>
        </p:nvSpPr>
        <p:spPr/>
        <p:txBody>
          <a:bodyPr/>
          <a:lstStyle/>
          <a:p>
            <a:r>
              <a:rPr lang="en-US" altLang="zh-TW" dirty="0">
                <a:latin typeface="Arial Black" panose="020B0A04020102020204" pitchFamily="34" charset="0"/>
              </a:rPr>
              <a:t>Method</a:t>
            </a:r>
            <a:endParaRPr lang="zh-TW" altLang="en-US" dirty="0">
              <a:latin typeface="Arial Black" panose="020B0A04020102020204" pitchFamily="34" charset="0"/>
            </a:endParaRPr>
          </a:p>
        </p:txBody>
      </p:sp>
      <p:sp>
        <p:nvSpPr>
          <p:cNvPr id="3" name="內容版面配置區 2">
            <a:extLst>
              <a:ext uri="{FF2B5EF4-FFF2-40B4-BE49-F238E27FC236}">
                <a16:creationId xmlns:a16="http://schemas.microsoft.com/office/drawing/2014/main" id="{EE305FBB-BCB8-4DBD-AB31-00BE04F76BCB}"/>
              </a:ext>
            </a:extLst>
          </p:cNvPr>
          <p:cNvSpPr>
            <a:spLocks noGrp="1"/>
          </p:cNvSpPr>
          <p:nvPr>
            <p:ph idx="1"/>
          </p:nvPr>
        </p:nvSpPr>
        <p:spPr>
          <a:xfrm>
            <a:off x="457200" y="2181822"/>
            <a:ext cx="4298020" cy="3672788"/>
          </a:xfrm>
        </p:spPr>
        <p:txBody>
          <a:bodyPr/>
          <a:lstStyle/>
          <a:p>
            <a:pPr algn="just"/>
            <a:r>
              <a:rPr lang="en-US" altLang="zh-TW" dirty="0"/>
              <a:t>Hierarchical clustering analysis is applied to analyze the data in this study.</a:t>
            </a:r>
          </a:p>
          <a:p>
            <a:pPr algn="just"/>
            <a:endParaRPr lang="en-US" altLang="zh-TW" dirty="0"/>
          </a:p>
          <a:p>
            <a:pPr algn="just"/>
            <a:r>
              <a:rPr lang="en-US" altLang="zh-TW" dirty="0"/>
              <a:t>In the agglomerative strategy, each observation starts in its own cluster, and pairs of clusters are merged as one moves up the hierarchy.</a:t>
            </a:r>
          </a:p>
          <a:p>
            <a:pPr algn="just"/>
            <a:endParaRPr lang="en-US" altLang="zh-TW" dirty="0"/>
          </a:p>
          <a:p>
            <a:pPr algn="just"/>
            <a:r>
              <a:rPr lang="en-US" altLang="zh-TW" dirty="0"/>
              <a:t>Ward’s minimum variance method: minimizes the variance of the two merged clusters.</a:t>
            </a:r>
            <a:endParaRPr lang="zh-TW" altLang="en-US" dirty="0"/>
          </a:p>
        </p:txBody>
      </p:sp>
      <p:sp>
        <p:nvSpPr>
          <p:cNvPr id="4" name="日期版面配置區 3">
            <a:extLst>
              <a:ext uri="{FF2B5EF4-FFF2-40B4-BE49-F238E27FC236}">
                <a16:creationId xmlns:a16="http://schemas.microsoft.com/office/drawing/2014/main" id="{C8E40ED0-7E62-42C9-A525-DE5B981CF47C}"/>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216313A9-E77C-4DFA-AF99-17D85435CB12}"/>
              </a:ext>
            </a:extLst>
          </p:cNvPr>
          <p:cNvSpPr>
            <a:spLocks noGrp="1"/>
          </p:cNvSpPr>
          <p:nvPr>
            <p:ph type="sldNum" sz="quarter" idx="12"/>
          </p:nvPr>
        </p:nvSpPr>
        <p:spPr/>
        <p:txBody>
          <a:bodyPr/>
          <a:lstStyle/>
          <a:p>
            <a:pPr>
              <a:defRPr/>
            </a:pPr>
            <a:fld id="{19C68416-89E1-46B4-93C8-1B10ED120022}" type="slidenum">
              <a:rPr lang="zh-TW" altLang="en-US" smtClean="0"/>
              <a:pPr>
                <a:defRPr/>
              </a:pPr>
              <a:t>14</a:t>
            </a:fld>
            <a:endParaRPr lang="zh-TW" altLang="en-US"/>
          </a:p>
        </p:txBody>
      </p:sp>
      <p:grpSp>
        <p:nvGrpSpPr>
          <p:cNvPr id="9" name="群組 8">
            <a:extLst>
              <a:ext uri="{FF2B5EF4-FFF2-40B4-BE49-F238E27FC236}">
                <a16:creationId xmlns:a16="http://schemas.microsoft.com/office/drawing/2014/main" id="{58DE140E-7B18-4298-A788-32EB5FECD2D7}"/>
              </a:ext>
            </a:extLst>
          </p:cNvPr>
          <p:cNvGrpSpPr/>
          <p:nvPr/>
        </p:nvGrpSpPr>
        <p:grpSpPr>
          <a:xfrm>
            <a:off x="5029202" y="2882582"/>
            <a:ext cx="3840820" cy="3156694"/>
            <a:chOff x="6705600" y="2700441"/>
            <a:chExt cx="5121093" cy="4208925"/>
          </a:xfrm>
        </p:grpSpPr>
        <p:pic>
          <p:nvPicPr>
            <p:cNvPr id="1026" name="Picture 2">
              <a:extLst>
                <a:ext uri="{FF2B5EF4-FFF2-40B4-BE49-F238E27FC236}">
                  <a16:creationId xmlns:a16="http://schemas.microsoft.com/office/drawing/2014/main" id="{721FC8EE-993E-47FB-9C0C-A01DCC9949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2700441"/>
              <a:ext cx="4867547" cy="3878953"/>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1737E8F3-7C5B-44D2-A407-71BE02B81AAE}"/>
                </a:ext>
              </a:extLst>
            </p:cNvPr>
            <p:cNvSpPr txBox="1"/>
            <p:nvPr/>
          </p:nvSpPr>
          <p:spPr>
            <a:xfrm>
              <a:off x="8868048" y="6355369"/>
              <a:ext cx="2958645" cy="553997"/>
            </a:xfrm>
            <a:prstGeom prst="rect">
              <a:avLst/>
            </a:prstGeom>
            <a:noFill/>
          </p:spPr>
          <p:txBody>
            <a:bodyPr wrap="square">
              <a:spAutoFit/>
            </a:bodyPr>
            <a:lstStyle/>
            <a:p>
              <a:pPr algn="l"/>
              <a:r>
                <a:rPr lang="en-US" altLang="zh-TW" sz="1050" dirty="0">
                  <a:solidFill>
                    <a:srgbClr val="000000"/>
                  </a:solidFill>
                  <a:latin typeface="Times New Roman" panose="02020603050405020304" pitchFamily="18" charset="0"/>
                  <a:cs typeface="Times New Roman" panose="02020603050405020304" pitchFamily="18" charset="0"/>
                </a:rPr>
                <a:t>(From: </a:t>
              </a:r>
              <a:r>
                <a:rPr lang="en-US" altLang="zh-TW" sz="1050" dirty="0" err="1">
                  <a:solidFill>
                    <a:srgbClr val="000000"/>
                  </a:solidFill>
                  <a:latin typeface="Times New Roman" panose="02020603050405020304" pitchFamily="18" charset="0"/>
                  <a:cs typeface="Times New Roman" panose="02020603050405020304" pitchFamily="18" charset="0"/>
                </a:rPr>
                <a:t>User:Mhbrugman</a:t>
              </a:r>
              <a:r>
                <a:rPr lang="en-US" altLang="zh-TW" sz="1050" dirty="0">
                  <a:solidFill>
                    <a:srgbClr val="000000"/>
                  </a:solidFill>
                  <a:latin typeface="Times New Roman" panose="02020603050405020304" pitchFamily="18" charset="0"/>
                  <a:cs typeface="Times New Roman" panose="02020603050405020304" pitchFamily="18" charset="0"/>
                </a:rPr>
                <a:t> @</a:t>
              </a:r>
              <a:r>
                <a:rPr lang="en-US" altLang="zh-TW" sz="1050" dirty="0">
                  <a:solidFill>
                    <a:srgbClr val="000000"/>
                  </a:solidFill>
                  <a:latin typeface="Times New Roman" panose="02020603050405020304" pitchFamily="18" charset="0"/>
                  <a:cs typeface="Times New Roman" panose="02020603050405020304" pitchFamily="18" charset="0"/>
                  <a:hlinkClick r:id="rId3"/>
                </a:rPr>
                <a:t>Wikipedia</a:t>
              </a:r>
              <a:r>
                <a:rPr lang="en-US" altLang="zh-TW" sz="1050" dirty="0">
                  <a:solidFill>
                    <a:srgbClr val="000000"/>
                  </a:solidFill>
                  <a:latin typeface="Times New Roman" panose="02020603050405020304" pitchFamily="18" charset="0"/>
                  <a:cs typeface="Times New Roman" panose="02020603050405020304" pitchFamily="18" charset="0"/>
                </a:rPr>
                <a:t>) </a:t>
              </a:r>
            </a:p>
          </p:txBody>
        </p:sp>
      </p:grpSp>
      <mc:AlternateContent xmlns:mc="http://schemas.openxmlformats.org/markup-compatibility/2006">
        <mc:Choice xmlns:a14="http://schemas.microsoft.com/office/drawing/2010/main" Requires="a14">
          <p:sp>
            <p:nvSpPr>
              <p:cNvPr id="7" name="文字方塊 6">
                <a:extLst>
                  <a:ext uri="{FF2B5EF4-FFF2-40B4-BE49-F238E27FC236}">
                    <a16:creationId xmlns:a16="http://schemas.microsoft.com/office/drawing/2014/main" id="{966C9708-DA5C-458A-9AAD-327987DCEF10}"/>
                  </a:ext>
                </a:extLst>
              </p:cNvPr>
              <p:cNvSpPr txBox="1"/>
              <p:nvPr/>
            </p:nvSpPr>
            <p:spPr>
              <a:xfrm>
                <a:off x="5217953" y="1901142"/>
                <a:ext cx="3277692" cy="7362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solidFill>
                            <a:srgbClr val="002060"/>
                          </a:solidFill>
                          <a:latin typeface="Cambria Math" panose="02040503050406030204" pitchFamily="18" charset="0"/>
                          <a:cs typeface="Arial" pitchFamily="34" charset="0"/>
                        </a:rPr>
                        <m:t>𝑑</m:t>
                      </m:r>
                      <m:d>
                        <m:dPr>
                          <m:ctrlPr>
                            <a:rPr lang="en-US" altLang="zh-TW" i="1">
                              <a:solidFill>
                                <a:srgbClr val="002060"/>
                              </a:solidFill>
                              <a:latin typeface="Cambria Math" panose="02040503050406030204" pitchFamily="18" charset="0"/>
                              <a:cs typeface="Arial" pitchFamily="34" charset="0"/>
                            </a:rPr>
                          </m:ctrlPr>
                        </m:dPr>
                        <m:e>
                          <m:sSub>
                            <m:sSubPr>
                              <m:ctrlPr>
                                <a:rPr lang="en-US" altLang="zh-TW" i="1">
                                  <a:solidFill>
                                    <a:srgbClr val="002060"/>
                                  </a:solidFill>
                                  <a:latin typeface="Cambria Math" panose="02040503050406030204" pitchFamily="18" charset="0"/>
                                  <a:cs typeface="Arial" pitchFamily="34" charset="0"/>
                                </a:rPr>
                              </m:ctrlPr>
                            </m:sSubPr>
                            <m:e>
                              <m:r>
                                <a:rPr lang="en-US" altLang="zh-TW" i="1">
                                  <a:solidFill>
                                    <a:srgbClr val="002060"/>
                                  </a:solidFill>
                                  <a:latin typeface="Cambria Math" panose="02040503050406030204" pitchFamily="18" charset="0"/>
                                  <a:cs typeface="Arial" pitchFamily="34" charset="0"/>
                                </a:rPr>
                                <m:t>𝑋</m:t>
                              </m:r>
                            </m:e>
                            <m:sub>
                              <m:r>
                                <a:rPr lang="en-US" altLang="zh-TW" i="1">
                                  <a:solidFill>
                                    <a:srgbClr val="002060"/>
                                  </a:solidFill>
                                  <a:latin typeface="Cambria Math" panose="02040503050406030204" pitchFamily="18" charset="0"/>
                                  <a:cs typeface="Arial" pitchFamily="34" charset="0"/>
                                </a:rPr>
                                <m:t>𝑖</m:t>
                              </m:r>
                            </m:sub>
                          </m:sSub>
                          <m:r>
                            <a:rPr lang="en-US" altLang="zh-TW" i="1">
                              <a:solidFill>
                                <a:srgbClr val="002060"/>
                              </a:solidFill>
                              <a:latin typeface="Cambria Math" panose="02040503050406030204" pitchFamily="18" charset="0"/>
                              <a:cs typeface="Arial" pitchFamily="34" charset="0"/>
                            </a:rPr>
                            <m:t>,</m:t>
                          </m:r>
                          <m:sSub>
                            <m:sSubPr>
                              <m:ctrlPr>
                                <a:rPr lang="en-US" altLang="zh-TW" i="1">
                                  <a:solidFill>
                                    <a:srgbClr val="002060"/>
                                  </a:solidFill>
                                  <a:latin typeface="Cambria Math" panose="02040503050406030204" pitchFamily="18" charset="0"/>
                                  <a:cs typeface="Arial" pitchFamily="34" charset="0"/>
                                </a:rPr>
                              </m:ctrlPr>
                            </m:sSubPr>
                            <m:e>
                              <m:r>
                                <a:rPr lang="en-US" altLang="zh-TW" i="1">
                                  <a:solidFill>
                                    <a:srgbClr val="002060"/>
                                  </a:solidFill>
                                  <a:latin typeface="Cambria Math" panose="02040503050406030204" pitchFamily="18" charset="0"/>
                                  <a:cs typeface="Arial" pitchFamily="34" charset="0"/>
                                </a:rPr>
                                <m:t>𝑋</m:t>
                              </m:r>
                            </m:e>
                            <m:sub>
                              <m:r>
                                <a:rPr lang="en-US" altLang="zh-TW" i="1">
                                  <a:solidFill>
                                    <a:srgbClr val="002060"/>
                                  </a:solidFill>
                                  <a:latin typeface="Cambria Math" panose="02040503050406030204" pitchFamily="18" charset="0"/>
                                  <a:cs typeface="Arial" pitchFamily="34" charset="0"/>
                                </a:rPr>
                                <m:t>𝑗</m:t>
                              </m:r>
                            </m:sub>
                          </m:sSub>
                        </m:e>
                      </m:d>
                      <m:r>
                        <a:rPr lang="en-US" altLang="zh-TW" i="1">
                          <a:solidFill>
                            <a:srgbClr val="002060"/>
                          </a:solidFill>
                          <a:latin typeface="Cambria Math" panose="02040503050406030204" pitchFamily="18" charset="0"/>
                          <a:cs typeface="Arial" pitchFamily="34" charset="0"/>
                        </a:rPr>
                        <m:t>=</m:t>
                      </m:r>
                      <m:nary>
                        <m:naryPr>
                          <m:chr m:val="∑"/>
                          <m:supHide m:val="on"/>
                          <m:ctrlPr>
                            <a:rPr lang="en-US" altLang="zh-TW" i="1">
                              <a:solidFill>
                                <a:srgbClr val="002060"/>
                              </a:solidFill>
                              <a:latin typeface="Cambria Math" panose="02040503050406030204" pitchFamily="18" charset="0"/>
                              <a:cs typeface="Arial" pitchFamily="34" charset="0"/>
                            </a:rPr>
                          </m:ctrlPr>
                        </m:naryPr>
                        <m:sub>
                          <m:r>
                            <m:rPr>
                              <m:brk m:alnAt="7"/>
                            </m:rPr>
                            <a:rPr lang="en-US" altLang="zh-TW" i="1">
                              <a:solidFill>
                                <a:srgbClr val="002060"/>
                              </a:solidFill>
                              <a:latin typeface="Cambria Math" panose="02040503050406030204" pitchFamily="18" charset="0"/>
                              <a:cs typeface="Arial" pitchFamily="34" charset="0"/>
                            </a:rPr>
                            <m:t>𝑎</m:t>
                          </m:r>
                          <m:r>
                            <a:rPr lang="en-US" altLang="zh-TW" i="1">
                              <a:solidFill>
                                <a:srgbClr val="002060"/>
                              </a:solidFill>
                              <a:latin typeface="Cambria Math" panose="02040503050406030204" pitchFamily="18" charset="0"/>
                              <a:ea typeface="Cambria Math" panose="02040503050406030204" pitchFamily="18" charset="0"/>
                              <a:cs typeface="Arial" pitchFamily="34" charset="0"/>
                            </a:rPr>
                            <m:t>∈</m:t>
                          </m:r>
                          <m:sSub>
                            <m:sSubPr>
                              <m:ctrlPr>
                                <a:rPr lang="en-US" altLang="zh-TW" i="1">
                                  <a:solidFill>
                                    <a:srgbClr val="002060"/>
                                  </a:solidFill>
                                  <a:latin typeface="Cambria Math" panose="02040503050406030204" pitchFamily="18" charset="0"/>
                                  <a:cs typeface="Arial" pitchFamily="34" charset="0"/>
                                </a:rPr>
                              </m:ctrlPr>
                            </m:sSubPr>
                            <m:e>
                              <m:r>
                                <a:rPr lang="en-US" altLang="zh-TW" i="1">
                                  <a:solidFill>
                                    <a:srgbClr val="002060"/>
                                  </a:solidFill>
                                  <a:latin typeface="Cambria Math" panose="02040503050406030204" pitchFamily="18" charset="0"/>
                                  <a:cs typeface="Arial" pitchFamily="34" charset="0"/>
                                </a:rPr>
                                <m:t>𝑋</m:t>
                              </m:r>
                            </m:e>
                            <m:sub>
                              <m:r>
                                <a:rPr lang="en-US" altLang="zh-TW" i="1">
                                  <a:solidFill>
                                    <a:srgbClr val="002060"/>
                                  </a:solidFill>
                                  <a:latin typeface="Cambria Math" panose="02040503050406030204" pitchFamily="18" charset="0"/>
                                  <a:cs typeface="Arial" pitchFamily="34" charset="0"/>
                                </a:rPr>
                                <m:t>𝑖</m:t>
                              </m:r>
                            </m:sub>
                          </m:sSub>
                          <m:r>
                            <a:rPr lang="en-US" altLang="zh-TW" i="1">
                              <a:solidFill>
                                <a:srgbClr val="002060"/>
                              </a:solidFill>
                              <a:latin typeface="Cambria Math" panose="02040503050406030204" pitchFamily="18" charset="0"/>
                              <a:ea typeface="Cambria Math" panose="02040503050406030204" pitchFamily="18" charset="0"/>
                              <a:cs typeface="Arial" pitchFamily="34" charset="0"/>
                            </a:rPr>
                            <m:t>∪</m:t>
                          </m:r>
                          <m:sSub>
                            <m:sSubPr>
                              <m:ctrlPr>
                                <a:rPr lang="en-US" altLang="zh-TW" i="1">
                                  <a:solidFill>
                                    <a:srgbClr val="002060"/>
                                  </a:solidFill>
                                  <a:latin typeface="Cambria Math" panose="02040503050406030204" pitchFamily="18" charset="0"/>
                                  <a:ea typeface="Cambria Math" panose="02040503050406030204" pitchFamily="18" charset="0"/>
                                  <a:cs typeface="Arial" pitchFamily="34" charset="0"/>
                                </a:rPr>
                              </m:ctrlPr>
                            </m:sSubPr>
                            <m:e>
                              <m:r>
                                <a:rPr lang="en-US" altLang="zh-TW" i="1">
                                  <a:solidFill>
                                    <a:srgbClr val="002060"/>
                                  </a:solidFill>
                                  <a:latin typeface="Cambria Math" panose="02040503050406030204" pitchFamily="18" charset="0"/>
                                  <a:ea typeface="Cambria Math" panose="02040503050406030204" pitchFamily="18" charset="0"/>
                                  <a:cs typeface="Arial" pitchFamily="34" charset="0"/>
                                </a:rPr>
                                <m:t>𝑋</m:t>
                              </m:r>
                            </m:e>
                            <m:sub>
                              <m:r>
                                <a:rPr lang="en-US" altLang="zh-TW" i="1">
                                  <a:solidFill>
                                    <a:srgbClr val="002060"/>
                                  </a:solidFill>
                                  <a:latin typeface="Cambria Math" panose="02040503050406030204" pitchFamily="18" charset="0"/>
                                  <a:ea typeface="Cambria Math" panose="02040503050406030204" pitchFamily="18" charset="0"/>
                                  <a:cs typeface="Arial" pitchFamily="34" charset="0"/>
                                </a:rPr>
                                <m:t>𝑗</m:t>
                              </m:r>
                            </m:sub>
                          </m:sSub>
                        </m:sub>
                        <m:sup/>
                        <m:e>
                          <m:d>
                            <m:dPr>
                              <m:begChr m:val="‖"/>
                              <m:endChr m:val="‖"/>
                              <m:ctrlPr>
                                <a:rPr lang="en-US" altLang="zh-TW" i="1">
                                  <a:solidFill>
                                    <a:srgbClr val="002060"/>
                                  </a:solidFill>
                                  <a:latin typeface="Cambria Math" panose="02040503050406030204" pitchFamily="18" charset="0"/>
                                  <a:cs typeface="Arial" pitchFamily="34" charset="0"/>
                                </a:rPr>
                              </m:ctrlPr>
                            </m:dPr>
                            <m:e>
                              <m:r>
                                <a:rPr lang="en-US" altLang="zh-TW" i="1">
                                  <a:solidFill>
                                    <a:srgbClr val="002060"/>
                                  </a:solidFill>
                                  <a:latin typeface="Cambria Math" panose="02040503050406030204" pitchFamily="18" charset="0"/>
                                  <a:cs typeface="Arial" pitchFamily="34" charset="0"/>
                                </a:rPr>
                                <m:t>𝑎</m:t>
                              </m:r>
                              <m:r>
                                <a:rPr lang="en-US" altLang="zh-TW" i="1">
                                  <a:solidFill>
                                    <a:srgbClr val="002060"/>
                                  </a:solidFill>
                                  <a:latin typeface="Cambria Math" panose="02040503050406030204" pitchFamily="18" charset="0"/>
                                  <a:cs typeface="Arial" pitchFamily="34" charset="0"/>
                                </a:rPr>
                                <m:t>−</m:t>
                              </m:r>
                              <m:sSub>
                                <m:sSubPr>
                                  <m:ctrlPr>
                                    <a:rPr lang="en-US" altLang="zh-TW" i="1">
                                      <a:solidFill>
                                        <a:srgbClr val="002060"/>
                                      </a:solidFill>
                                      <a:latin typeface="Cambria Math" panose="02040503050406030204" pitchFamily="18" charset="0"/>
                                      <a:cs typeface="Arial" pitchFamily="34" charset="0"/>
                                    </a:rPr>
                                  </m:ctrlPr>
                                </m:sSubPr>
                                <m:e>
                                  <m:r>
                                    <a:rPr lang="en-US" altLang="zh-TW" i="1">
                                      <a:solidFill>
                                        <a:srgbClr val="002060"/>
                                      </a:solidFill>
                                      <a:latin typeface="Cambria Math" panose="02040503050406030204" pitchFamily="18" charset="0"/>
                                      <a:cs typeface="Arial" pitchFamily="34" charset="0"/>
                                    </a:rPr>
                                    <m:t>𝜇</m:t>
                                  </m:r>
                                </m:e>
                                <m:sub>
                                  <m:sSub>
                                    <m:sSubPr>
                                      <m:ctrlPr>
                                        <a:rPr lang="en-US" altLang="zh-TW" i="1">
                                          <a:solidFill>
                                            <a:srgbClr val="002060"/>
                                          </a:solidFill>
                                          <a:latin typeface="Cambria Math" panose="02040503050406030204" pitchFamily="18" charset="0"/>
                                          <a:cs typeface="Arial" pitchFamily="34" charset="0"/>
                                        </a:rPr>
                                      </m:ctrlPr>
                                    </m:sSubPr>
                                    <m:e>
                                      <m:r>
                                        <a:rPr lang="en-US" altLang="zh-TW" i="1">
                                          <a:solidFill>
                                            <a:srgbClr val="002060"/>
                                          </a:solidFill>
                                          <a:latin typeface="Cambria Math" panose="02040503050406030204" pitchFamily="18" charset="0"/>
                                          <a:cs typeface="Arial" pitchFamily="34" charset="0"/>
                                        </a:rPr>
                                        <m:t>𝑋</m:t>
                                      </m:r>
                                    </m:e>
                                    <m:sub>
                                      <m:r>
                                        <a:rPr lang="en-US" altLang="zh-TW" i="1">
                                          <a:solidFill>
                                            <a:srgbClr val="002060"/>
                                          </a:solidFill>
                                          <a:latin typeface="Cambria Math" panose="02040503050406030204" pitchFamily="18" charset="0"/>
                                          <a:cs typeface="Arial" pitchFamily="34" charset="0"/>
                                        </a:rPr>
                                        <m:t>𝑖</m:t>
                                      </m:r>
                                    </m:sub>
                                  </m:sSub>
                                  <m:r>
                                    <a:rPr lang="en-US" altLang="zh-TW" i="1">
                                      <a:solidFill>
                                        <a:srgbClr val="002060"/>
                                      </a:solidFill>
                                      <a:latin typeface="Cambria Math" panose="02040503050406030204" pitchFamily="18" charset="0"/>
                                      <a:ea typeface="Cambria Math" panose="02040503050406030204" pitchFamily="18" charset="0"/>
                                      <a:cs typeface="Arial" pitchFamily="34" charset="0"/>
                                    </a:rPr>
                                    <m:t>∪</m:t>
                                  </m:r>
                                  <m:sSub>
                                    <m:sSubPr>
                                      <m:ctrlPr>
                                        <a:rPr lang="en-US" altLang="zh-TW" i="1">
                                          <a:solidFill>
                                            <a:srgbClr val="002060"/>
                                          </a:solidFill>
                                          <a:latin typeface="Cambria Math" panose="02040503050406030204" pitchFamily="18" charset="0"/>
                                          <a:ea typeface="Cambria Math" panose="02040503050406030204" pitchFamily="18" charset="0"/>
                                          <a:cs typeface="Arial" pitchFamily="34" charset="0"/>
                                        </a:rPr>
                                      </m:ctrlPr>
                                    </m:sSubPr>
                                    <m:e>
                                      <m:r>
                                        <a:rPr lang="en-US" altLang="zh-TW" i="1">
                                          <a:solidFill>
                                            <a:srgbClr val="002060"/>
                                          </a:solidFill>
                                          <a:latin typeface="Cambria Math" panose="02040503050406030204" pitchFamily="18" charset="0"/>
                                          <a:ea typeface="Cambria Math" panose="02040503050406030204" pitchFamily="18" charset="0"/>
                                          <a:cs typeface="Arial" pitchFamily="34" charset="0"/>
                                        </a:rPr>
                                        <m:t>𝑋</m:t>
                                      </m:r>
                                    </m:e>
                                    <m:sub>
                                      <m:r>
                                        <a:rPr lang="en-US" altLang="zh-TW" i="1">
                                          <a:solidFill>
                                            <a:srgbClr val="002060"/>
                                          </a:solidFill>
                                          <a:latin typeface="Cambria Math" panose="02040503050406030204" pitchFamily="18" charset="0"/>
                                          <a:ea typeface="Cambria Math" panose="02040503050406030204" pitchFamily="18" charset="0"/>
                                          <a:cs typeface="Arial" pitchFamily="34" charset="0"/>
                                        </a:rPr>
                                        <m:t>𝑗</m:t>
                                      </m:r>
                                    </m:sub>
                                  </m:sSub>
                                </m:sub>
                              </m:sSub>
                            </m:e>
                          </m:d>
                        </m:e>
                      </m:nary>
                    </m:oMath>
                  </m:oMathPara>
                </a14:m>
                <a:endParaRPr lang="zh-TW" altLang="en-US" dirty="0">
                  <a:solidFill>
                    <a:srgbClr val="002060"/>
                  </a:solidFill>
                  <a:latin typeface="Arial" pitchFamily="34" charset="0"/>
                  <a:cs typeface="Arial" pitchFamily="34" charset="0"/>
                </a:endParaRPr>
              </a:p>
            </p:txBody>
          </p:sp>
        </mc:Choice>
        <mc:Fallback>
          <p:sp>
            <p:nvSpPr>
              <p:cNvPr id="7" name="文字方塊 6">
                <a:extLst>
                  <a:ext uri="{FF2B5EF4-FFF2-40B4-BE49-F238E27FC236}">
                    <a16:creationId xmlns:a16="http://schemas.microsoft.com/office/drawing/2014/main" id="{966C9708-DA5C-458A-9AAD-327987DCEF10}"/>
                  </a:ext>
                </a:extLst>
              </p:cNvPr>
              <p:cNvSpPr txBox="1">
                <a:spLocks noRot="1" noChangeAspect="1" noMove="1" noResize="1" noEditPoints="1" noAdjustHandles="1" noChangeArrowheads="1" noChangeShapeType="1" noTextEdit="1"/>
              </p:cNvSpPr>
              <p:nvPr/>
            </p:nvSpPr>
            <p:spPr>
              <a:xfrm>
                <a:off x="5217953" y="1901142"/>
                <a:ext cx="3277692" cy="736227"/>
              </a:xfrm>
              <a:prstGeom prst="rect">
                <a:avLst/>
              </a:prstGeom>
              <a:blipFill>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59152094"/>
      </p:ext>
    </p:extLst>
  </p:cSld>
  <p:clrMapOvr>
    <a:masterClrMapping/>
  </p:clrMapOvr>
  <mc:AlternateContent xmlns:mc="http://schemas.openxmlformats.org/markup-compatibility/2006" xmlns:p14="http://schemas.microsoft.com/office/powerpoint/2010/main">
    <mc:Choice Requires="p14">
      <p:transition spd="slow" p14:dur="2000" advTm="117607"/>
    </mc:Choice>
    <mc:Fallback xmlns="">
      <p:transition spd="slow" advTm="1176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2F6D0F-265C-4035-820B-51F95DF8D3EE}"/>
              </a:ext>
            </a:extLst>
          </p:cNvPr>
          <p:cNvSpPr>
            <a:spLocks noGrp="1"/>
          </p:cNvSpPr>
          <p:nvPr>
            <p:ph type="title"/>
          </p:nvPr>
        </p:nvSpPr>
        <p:spPr/>
        <p:txBody>
          <a:bodyPr/>
          <a:lstStyle/>
          <a:p>
            <a:r>
              <a:rPr lang="en-US" altLang="zh-TW" dirty="0">
                <a:latin typeface="Arial Black" panose="020B0A04020102020204" pitchFamily="34" charset="0"/>
              </a:rPr>
              <a:t>Results &amp; Discussion</a:t>
            </a:r>
            <a:endParaRPr lang="zh-TW" altLang="en-US" dirty="0">
              <a:latin typeface="Arial Black" panose="020B0A04020102020204" pitchFamily="34" charset="0"/>
            </a:endParaRPr>
          </a:p>
        </p:txBody>
      </p:sp>
      <p:sp>
        <p:nvSpPr>
          <p:cNvPr id="3" name="內容版面配置區 2">
            <a:extLst>
              <a:ext uri="{FF2B5EF4-FFF2-40B4-BE49-F238E27FC236}">
                <a16:creationId xmlns:a16="http://schemas.microsoft.com/office/drawing/2014/main" id="{03AD1379-AC30-4E4D-AB71-2B0E12ECF98F}"/>
              </a:ext>
            </a:extLst>
          </p:cNvPr>
          <p:cNvSpPr>
            <a:spLocks noGrp="1"/>
          </p:cNvSpPr>
          <p:nvPr>
            <p:ph idx="1"/>
          </p:nvPr>
        </p:nvSpPr>
        <p:spPr>
          <a:xfrm>
            <a:off x="457200" y="2181822"/>
            <a:ext cx="3595486" cy="3672788"/>
          </a:xfrm>
        </p:spPr>
        <p:txBody>
          <a:bodyPr/>
          <a:lstStyle/>
          <a:p>
            <a:pPr algn="just"/>
            <a:r>
              <a:rPr lang="en-US" altLang="zh-TW" dirty="0"/>
              <a:t>The hierarchical clustering analysis is first applied to the 87 monthly pumping amount series.</a:t>
            </a:r>
          </a:p>
          <a:p>
            <a:pPr algn="just"/>
            <a:endParaRPr lang="en-US" altLang="zh-TW" dirty="0"/>
          </a:p>
          <a:p>
            <a:pPr algn="just"/>
            <a:r>
              <a:rPr lang="en-US" altLang="zh-TW" dirty="0"/>
              <a:t>The dendrogram illustrate the arrangement of the clusters, and these clusters are then classified into six main categories.</a:t>
            </a:r>
            <a:endParaRPr lang="zh-TW" altLang="en-US" dirty="0"/>
          </a:p>
        </p:txBody>
      </p:sp>
      <p:sp>
        <p:nvSpPr>
          <p:cNvPr id="4" name="日期版面配置區 3">
            <a:extLst>
              <a:ext uri="{FF2B5EF4-FFF2-40B4-BE49-F238E27FC236}">
                <a16:creationId xmlns:a16="http://schemas.microsoft.com/office/drawing/2014/main" id="{D6145032-5E27-4BA2-8454-C893EF937AEA}"/>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F187B2B9-F040-4882-957E-E376435BBC76}"/>
              </a:ext>
            </a:extLst>
          </p:cNvPr>
          <p:cNvSpPr>
            <a:spLocks noGrp="1"/>
          </p:cNvSpPr>
          <p:nvPr>
            <p:ph type="sldNum" sz="quarter" idx="12"/>
          </p:nvPr>
        </p:nvSpPr>
        <p:spPr/>
        <p:txBody>
          <a:bodyPr/>
          <a:lstStyle/>
          <a:p>
            <a:pPr>
              <a:defRPr/>
            </a:pPr>
            <a:fld id="{19C68416-89E1-46B4-93C8-1B10ED120022}" type="slidenum">
              <a:rPr lang="zh-TW" altLang="en-US" smtClean="0"/>
              <a:pPr>
                <a:defRPr/>
              </a:pPr>
              <a:t>15</a:t>
            </a:fld>
            <a:endParaRPr lang="zh-TW" altLang="en-US"/>
          </a:p>
        </p:txBody>
      </p:sp>
      <p:pic>
        <p:nvPicPr>
          <p:cNvPr id="9" name="圖片 8">
            <a:extLst>
              <a:ext uri="{FF2B5EF4-FFF2-40B4-BE49-F238E27FC236}">
                <a16:creationId xmlns:a16="http://schemas.microsoft.com/office/drawing/2014/main" id="{03CE22A1-89BF-472F-8F9D-682B264E48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6177" y="1917124"/>
            <a:ext cx="4784336" cy="3937487"/>
          </a:xfrm>
          <a:prstGeom prst="rect">
            <a:avLst/>
          </a:prstGeom>
        </p:spPr>
      </p:pic>
    </p:spTree>
    <p:extLst>
      <p:ext uri="{BB962C8B-B14F-4D97-AF65-F5344CB8AC3E}">
        <p14:creationId xmlns:p14="http://schemas.microsoft.com/office/powerpoint/2010/main" val="2138925498"/>
      </p:ext>
    </p:extLst>
  </p:cSld>
  <p:clrMapOvr>
    <a:masterClrMapping/>
  </p:clrMapOvr>
  <mc:AlternateContent xmlns:mc="http://schemas.openxmlformats.org/markup-compatibility/2006" xmlns:p14="http://schemas.microsoft.com/office/powerpoint/2010/main">
    <mc:Choice Requires="p14">
      <p:transition spd="slow" p14:dur="2000" advTm="689"/>
    </mc:Choice>
    <mc:Fallback xmlns="">
      <p:transition spd="slow" advTm="6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2F6D0F-265C-4035-820B-51F95DF8D3EE}"/>
              </a:ext>
            </a:extLst>
          </p:cNvPr>
          <p:cNvSpPr>
            <a:spLocks noGrp="1"/>
          </p:cNvSpPr>
          <p:nvPr>
            <p:ph type="title"/>
          </p:nvPr>
        </p:nvSpPr>
        <p:spPr/>
        <p:txBody>
          <a:bodyPr/>
          <a:lstStyle/>
          <a:p>
            <a:r>
              <a:rPr lang="en-US" altLang="zh-TW" dirty="0">
                <a:latin typeface="Arial Black" panose="020B0A04020102020204" pitchFamily="34" charset="0"/>
              </a:rPr>
              <a:t>Results &amp; Discussion</a:t>
            </a:r>
            <a:endParaRPr lang="zh-TW" altLang="en-US" dirty="0">
              <a:latin typeface="Arial Black" panose="020B0A04020102020204" pitchFamily="34" charset="0"/>
            </a:endParaRPr>
          </a:p>
        </p:txBody>
      </p:sp>
      <p:sp>
        <p:nvSpPr>
          <p:cNvPr id="3" name="內容版面配置區 2">
            <a:extLst>
              <a:ext uri="{FF2B5EF4-FFF2-40B4-BE49-F238E27FC236}">
                <a16:creationId xmlns:a16="http://schemas.microsoft.com/office/drawing/2014/main" id="{03AD1379-AC30-4E4D-AB71-2B0E12ECF98F}"/>
              </a:ext>
            </a:extLst>
          </p:cNvPr>
          <p:cNvSpPr>
            <a:spLocks noGrp="1"/>
          </p:cNvSpPr>
          <p:nvPr>
            <p:ph idx="1"/>
          </p:nvPr>
        </p:nvSpPr>
        <p:spPr>
          <a:xfrm>
            <a:off x="4572000" y="2171412"/>
            <a:ext cx="4114800" cy="3672788"/>
          </a:xfrm>
        </p:spPr>
        <p:txBody>
          <a:bodyPr/>
          <a:lstStyle/>
          <a:p>
            <a:pPr marL="0" indent="0" algn="just">
              <a:buNone/>
            </a:pPr>
            <a:r>
              <a:rPr lang="en-US" altLang="zh-TW" b="1" dirty="0"/>
              <a:t>Pumping patterns &amp; crop types</a:t>
            </a:r>
          </a:p>
          <a:p>
            <a:pPr algn="just"/>
            <a:r>
              <a:rPr lang="en-US" altLang="zh-TW" dirty="0"/>
              <a:t>The pattern of the third category is obviously different from the others. Upland crops were cultivated on most of the fields irrigated with the wells of the third category while the first crop rice, at least, was cultivated on the others. </a:t>
            </a:r>
          </a:p>
        </p:txBody>
      </p:sp>
      <p:sp>
        <p:nvSpPr>
          <p:cNvPr id="4" name="日期版面配置區 3">
            <a:extLst>
              <a:ext uri="{FF2B5EF4-FFF2-40B4-BE49-F238E27FC236}">
                <a16:creationId xmlns:a16="http://schemas.microsoft.com/office/drawing/2014/main" id="{D6145032-5E27-4BA2-8454-C893EF937AEA}"/>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F187B2B9-F040-4882-957E-E376435BBC76}"/>
              </a:ext>
            </a:extLst>
          </p:cNvPr>
          <p:cNvSpPr>
            <a:spLocks noGrp="1"/>
          </p:cNvSpPr>
          <p:nvPr>
            <p:ph type="sldNum" sz="quarter" idx="12"/>
          </p:nvPr>
        </p:nvSpPr>
        <p:spPr/>
        <p:txBody>
          <a:bodyPr/>
          <a:lstStyle/>
          <a:p>
            <a:pPr>
              <a:defRPr/>
            </a:pPr>
            <a:fld id="{19C68416-89E1-46B4-93C8-1B10ED120022}" type="slidenum">
              <a:rPr lang="zh-TW" altLang="en-US" smtClean="0"/>
              <a:pPr>
                <a:defRPr/>
              </a:pPr>
              <a:t>16</a:t>
            </a:fld>
            <a:endParaRPr lang="zh-TW" altLang="en-US"/>
          </a:p>
        </p:txBody>
      </p:sp>
      <p:pic>
        <p:nvPicPr>
          <p:cNvPr id="11" name="圖片 10">
            <a:extLst>
              <a:ext uri="{FF2B5EF4-FFF2-40B4-BE49-F238E27FC236}">
                <a16:creationId xmlns:a16="http://schemas.microsoft.com/office/drawing/2014/main" id="{EC6F0FE6-34D8-4C07-A011-B094DF2170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66" y="2400348"/>
            <a:ext cx="4314316" cy="3235736"/>
          </a:xfrm>
          <a:prstGeom prst="rect">
            <a:avLst/>
          </a:prstGeom>
        </p:spPr>
      </p:pic>
      <p:pic>
        <p:nvPicPr>
          <p:cNvPr id="13" name="圖片 12">
            <a:extLst>
              <a:ext uri="{FF2B5EF4-FFF2-40B4-BE49-F238E27FC236}">
                <a16:creationId xmlns:a16="http://schemas.microsoft.com/office/drawing/2014/main" id="{D392EFB7-C1CF-4277-B87C-55DA7EC2CB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23" y="2402742"/>
            <a:ext cx="4320203" cy="3243752"/>
          </a:xfrm>
          <a:prstGeom prst="rect">
            <a:avLst/>
          </a:prstGeom>
        </p:spPr>
      </p:pic>
      <p:sp>
        <p:nvSpPr>
          <p:cNvPr id="6" name="橢圓 5">
            <a:extLst>
              <a:ext uri="{FF2B5EF4-FFF2-40B4-BE49-F238E27FC236}">
                <a16:creationId xmlns:a16="http://schemas.microsoft.com/office/drawing/2014/main" id="{39D178C6-3E71-46ED-8F11-07F679ECC77E}"/>
              </a:ext>
            </a:extLst>
          </p:cNvPr>
          <p:cNvSpPr/>
          <p:nvPr/>
        </p:nvSpPr>
        <p:spPr>
          <a:xfrm>
            <a:off x="578644" y="4914886"/>
            <a:ext cx="3750469" cy="347951"/>
          </a:xfrm>
          <a:prstGeom prst="ellipse">
            <a:avLst/>
          </a:prstGeom>
          <a:noFill/>
          <a:ln w="57150">
            <a:solidFill>
              <a:srgbClr val="00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custDataLst>
      <p:tags r:id="rId1"/>
    </p:custDataLst>
    <p:extLst>
      <p:ext uri="{BB962C8B-B14F-4D97-AF65-F5344CB8AC3E}">
        <p14:creationId xmlns:p14="http://schemas.microsoft.com/office/powerpoint/2010/main" val="1217147861"/>
      </p:ext>
    </p:extLst>
  </p:cSld>
  <p:clrMapOvr>
    <a:masterClrMapping/>
  </p:clrMapOvr>
  <mc:AlternateContent xmlns:mc="http://schemas.openxmlformats.org/markup-compatibility/2006" xmlns:p14="http://schemas.microsoft.com/office/powerpoint/2010/main">
    <mc:Choice Requires="p14">
      <p:transition spd="slow" p14:dur="2000" advTm="171900"/>
    </mc:Choice>
    <mc:Fallback xmlns="">
      <p:transition spd="slow" advTm="171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2F6D0F-265C-4035-820B-51F95DF8D3EE}"/>
              </a:ext>
            </a:extLst>
          </p:cNvPr>
          <p:cNvSpPr>
            <a:spLocks noGrp="1"/>
          </p:cNvSpPr>
          <p:nvPr>
            <p:ph type="title"/>
          </p:nvPr>
        </p:nvSpPr>
        <p:spPr/>
        <p:txBody>
          <a:bodyPr/>
          <a:lstStyle/>
          <a:p>
            <a:r>
              <a:rPr lang="en-US" altLang="zh-TW" dirty="0">
                <a:latin typeface="Arial Black" panose="020B0A04020102020204" pitchFamily="34" charset="0"/>
              </a:rPr>
              <a:t>Results &amp; Discussion</a:t>
            </a:r>
            <a:endParaRPr lang="zh-TW" altLang="en-US" dirty="0">
              <a:latin typeface="Arial Black" panose="020B0A04020102020204" pitchFamily="34" charset="0"/>
            </a:endParaRPr>
          </a:p>
        </p:txBody>
      </p:sp>
      <p:sp>
        <p:nvSpPr>
          <p:cNvPr id="3" name="內容版面配置區 2">
            <a:extLst>
              <a:ext uri="{FF2B5EF4-FFF2-40B4-BE49-F238E27FC236}">
                <a16:creationId xmlns:a16="http://schemas.microsoft.com/office/drawing/2014/main" id="{03AD1379-AC30-4E4D-AB71-2B0E12ECF98F}"/>
              </a:ext>
            </a:extLst>
          </p:cNvPr>
          <p:cNvSpPr>
            <a:spLocks noGrp="1"/>
          </p:cNvSpPr>
          <p:nvPr>
            <p:ph idx="1"/>
          </p:nvPr>
        </p:nvSpPr>
        <p:spPr>
          <a:xfrm>
            <a:off x="4572002" y="2171412"/>
            <a:ext cx="4114799" cy="3672788"/>
          </a:xfrm>
        </p:spPr>
        <p:txBody>
          <a:bodyPr/>
          <a:lstStyle/>
          <a:p>
            <a:pPr marL="0" indent="0" algn="just">
              <a:buNone/>
            </a:pPr>
            <a:r>
              <a:rPr lang="en-US" altLang="zh-TW" b="1" dirty="0"/>
              <a:t>Pumping patterns &amp; water supply</a:t>
            </a:r>
          </a:p>
          <a:p>
            <a:pPr algn="just"/>
            <a:r>
              <a:rPr lang="en-US" altLang="zh-TW" dirty="0"/>
              <a:t>There are two peaks during the first crop rice cultivation. In </a:t>
            </a:r>
            <a:r>
              <a:rPr lang="en-US" altLang="zh-TW" dirty="0" err="1"/>
              <a:t>Huwei</a:t>
            </a:r>
            <a:r>
              <a:rPr lang="en-US" altLang="zh-TW" dirty="0"/>
              <a:t>, only little amount of surface water is supplied during the first cultivation period so farmers can only rely on groundwater for irrigation.</a:t>
            </a:r>
          </a:p>
        </p:txBody>
      </p:sp>
      <p:sp>
        <p:nvSpPr>
          <p:cNvPr id="4" name="日期版面配置區 3">
            <a:extLst>
              <a:ext uri="{FF2B5EF4-FFF2-40B4-BE49-F238E27FC236}">
                <a16:creationId xmlns:a16="http://schemas.microsoft.com/office/drawing/2014/main" id="{D6145032-5E27-4BA2-8454-C893EF937AEA}"/>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F187B2B9-F040-4882-957E-E376435BBC76}"/>
              </a:ext>
            </a:extLst>
          </p:cNvPr>
          <p:cNvSpPr>
            <a:spLocks noGrp="1"/>
          </p:cNvSpPr>
          <p:nvPr>
            <p:ph type="sldNum" sz="quarter" idx="12"/>
          </p:nvPr>
        </p:nvSpPr>
        <p:spPr/>
        <p:txBody>
          <a:bodyPr/>
          <a:lstStyle/>
          <a:p>
            <a:pPr>
              <a:defRPr/>
            </a:pPr>
            <a:fld id="{19C68416-89E1-46B4-93C8-1B10ED120022}" type="slidenum">
              <a:rPr lang="zh-TW" altLang="en-US" smtClean="0"/>
              <a:pPr>
                <a:defRPr/>
              </a:pPr>
              <a:t>17</a:t>
            </a:fld>
            <a:endParaRPr lang="zh-TW" altLang="en-US"/>
          </a:p>
        </p:txBody>
      </p:sp>
      <p:pic>
        <p:nvPicPr>
          <p:cNvPr id="8" name="圖片 7">
            <a:extLst>
              <a:ext uri="{FF2B5EF4-FFF2-40B4-BE49-F238E27FC236}">
                <a16:creationId xmlns:a16="http://schemas.microsoft.com/office/drawing/2014/main" id="{5B5ED6E4-0CFE-43D1-8EB7-77976571ED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23" y="2402742"/>
            <a:ext cx="4320203" cy="3243752"/>
          </a:xfrm>
          <a:prstGeom prst="rect">
            <a:avLst/>
          </a:prstGeom>
        </p:spPr>
      </p:pic>
    </p:spTree>
    <p:custDataLst>
      <p:tags r:id="rId1"/>
    </p:custDataLst>
    <p:extLst>
      <p:ext uri="{BB962C8B-B14F-4D97-AF65-F5344CB8AC3E}">
        <p14:creationId xmlns:p14="http://schemas.microsoft.com/office/powerpoint/2010/main" val="511346340"/>
      </p:ext>
    </p:extLst>
  </p:cSld>
  <p:clrMapOvr>
    <a:masterClrMapping/>
  </p:clrMapOvr>
  <mc:AlternateContent xmlns:mc="http://schemas.openxmlformats.org/markup-compatibility/2006" xmlns:p14="http://schemas.microsoft.com/office/powerpoint/2010/main">
    <mc:Choice Requires="p14">
      <p:transition spd="slow" p14:dur="2000" advTm="171900"/>
    </mc:Choice>
    <mc:Fallback xmlns="">
      <p:transition spd="slow" advTm="17190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2F6D0F-265C-4035-820B-51F95DF8D3EE}"/>
              </a:ext>
            </a:extLst>
          </p:cNvPr>
          <p:cNvSpPr>
            <a:spLocks noGrp="1"/>
          </p:cNvSpPr>
          <p:nvPr>
            <p:ph type="title"/>
          </p:nvPr>
        </p:nvSpPr>
        <p:spPr/>
        <p:txBody>
          <a:bodyPr/>
          <a:lstStyle/>
          <a:p>
            <a:r>
              <a:rPr lang="en-US" altLang="zh-TW" dirty="0">
                <a:latin typeface="Arial Black" panose="020B0A04020102020204" pitchFamily="34" charset="0"/>
              </a:rPr>
              <a:t>Results &amp; Discussion</a:t>
            </a:r>
            <a:endParaRPr lang="zh-TW" altLang="en-US" dirty="0">
              <a:latin typeface="Arial Black" panose="020B0A04020102020204" pitchFamily="34" charset="0"/>
            </a:endParaRPr>
          </a:p>
        </p:txBody>
      </p:sp>
      <p:sp>
        <p:nvSpPr>
          <p:cNvPr id="3" name="內容版面配置區 2">
            <a:extLst>
              <a:ext uri="{FF2B5EF4-FFF2-40B4-BE49-F238E27FC236}">
                <a16:creationId xmlns:a16="http://schemas.microsoft.com/office/drawing/2014/main" id="{03AD1379-AC30-4E4D-AB71-2B0E12ECF98F}"/>
              </a:ext>
            </a:extLst>
          </p:cNvPr>
          <p:cNvSpPr>
            <a:spLocks noGrp="1"/>
          </p:cNvSpPr>
          <p:nvPr>
            <p:ph idx="1"/>
          </p:nvPr>
        </p:nvSpPr>
        <p:spPr>
          <a:xfrm>
            <a:off x="4572000" y="2171412"/>
            <a:ext cx="4262079" cy="3672788"/>
          </a:xfrm>
        </p:spPr>
        <p:txBody>
          <a:bodyPr/>
          <a:lstStyle/>
          <a:p>
            <a:pPr marL="0" indent="0" algn="just">
              <a:buNone/>
            </a:pPr>
            <a:r>
              <a:rPr lang="en-US" altLang="zh-TW" b="1" spc="-38" dirty="0"/>
              <a:t>Pumping patterns &amp; cultivation periods</a:t>
            </a:r>
          </a:p>
          <a:p>
            <a:pPr algn="just"/>
            <a:r>
              <a:rPr lang="en-US" altLang="zh-TW" spc="-38" dirty="0"/>
              <a:t>Some fields lay fallow during the off-season crop cultivation, so the pumping amounts dropped in November.</a:t>
            </a:r>
            <a:endParaRPr lang="zh-TW" altLang="en-US" spc="-38" dirty="0"/>
          </a:p>
        </p:txBody>
      </p:sp>
      <p:sp>
        <p:nvSpPr>
          <p:cNvPr id="4" name="日期版面配置區 3">
            <a:extLst>
              <a:ext uri="{FF2B5EF4-FFF2-40B4-BE49-F238E27FC236}">
                <a16:creationId xmlns:a16="http://schemas.microsoft.com/office/drawing/2014/main" id="{D6145032-5E27-4BA2-8454-C893EF937AEA}"/>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F187B2B9-F040-4882-957E-E376435BBC76}"/>
              </a:ext>
            </a:extLst>
          </p:cNvPr>
          <p:cNvSpPr>
            <a:spLocks noGrp="1"/>
          </p:cNvSpPr>
          <p:nvPr>
            <p:ph type="sldNum" sz="quarter" idx="12"/>
          </p:nvPr>
        </p:nvSpPr>
        <p:spPr/>
        <p:txBody>
          <a:bodyPr/>
          <a:lstStyle/>
          <a:p>
            <a:pPr>
              <a:defRPr/>
            </a:pPr>
            <a:fld id="{19C68416-89E1-46B4-93C8-1B10ED120022}" type="slidenum">
              <a:rPr lang="zh-TW" altLang="en-US" smtClean="0"/>
              <a:pPr>
                <a:defRPr/>
              </a:pPr>
              <a:t>18</a:t>
            </a:fld>
            <a:endParaRPr lang="zh-TW" altLang="en-US"/>
          </a:p>
        </p:txBody>
      </p:sp>
      <p:pic>
        <p:nvPicPr>
          <p:cNvPr id="9" name="圖片 8">
            <a:extLst>
              <a:ext uri="{FF2B5EF4-FFF2-40B4-BE49-F238E27FC236}">
                <a16:creationId xmlns:a16="http://schemas.microsoft.com/office/drawing/2014/main" id="{7BFB6FC2-8878-4997-82F4-A39B60C5F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23" y="2402742"/>
            <a:ext cx="4320203" cy="3243752"/>
          </a:xfrm>
          <a:prstGeom prst="rect">
            <a:avLst/>
          </a:prstGeom>
        </p:spPr>
      </p:pic>
      <p:sp>
        <p:nvSpPr>
          <p:cNvPr id="7" name="橢圓 6">
            <a:extLst>
              <a:ext uri="{FF2B5EF4-FFF2-40B4-BE49-F238E27FC236}">
                <a16:creationId xmlns:a16="http://schemas.microsoft.com/office/drawing/2014/main" id="{04986BBF-FAED-45CA-AD05-228A9C5529B1}"/>
              </a:ext>
            </a:extLst>
          </p:cNvPr>
          <p:cNvSpPr/>
          <p:nvPr/>
        </p:nvSpPr>
        <p:spPr>
          <a:xfrm>
            <a:off x="2586039" y="4686300"/>
            <a:ext cx="407194" cy="614363"/>
          </a:xfrm>
          <a:prstGeom prst="ellipse">
            <a:avLst/>
          </a:prstGeom>
          <a:noFill/>
          <a:ln w="38100">
            <a:solidFill>
              <a:srgbClr val="00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custDataLst>
      <p:tags r:id="rId1"/>
    </p:custDataLst>
    <p:extLst>
      <p:ext uri="{BB962C8B-B14F-4D97-AF65-F5344CB8AC3E}">
        <p14:creationId xmlns:p14="http://schemas.microsoft.com/office/powerpoint/2010/main" val="2648298715"/>
      </p:ext>
    </p:extLst>
  </p:cSld>
  <p:clrMapOvr>
    <a:masterClrMapping/>
  </p:clrMapOvr>
  <mc:AlternateContent xmlns:mc="http://schemas.openxmlformats.org/markup-compatibility/2006" xmlns:p14="http://schemas.microsoft.com/office/powerpoint/2010/main">
    <mc:Choice Requires="p14">
      <p:transition spd="slow" p14:dur="2000" advTm="171900"/>
    </mc:Choice>
    <mc:Fallback xmlns="">
      <p:transition spd="slow" advTm="171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2F6D0F-265C-4035-820B-51F95DF8D3EE}"/>
              </a:ext>
            </a:extLst>
          </p:cNvPr>
          <p:cNvSpPr>
            <a:spLocks noGrp="1"/>
          </p:cNvSpPr>
          <p:nvPr>
            <p:ph type="title"/>
          </p:nvPr>
        </p:nvSpPr>
        <p:spPr/>
        <p:txBody>
          <a:bodyPr/>
          <a:lstStyle/>
          <a:p>
            <a:r>
              <a:rPr lang="en-US" altLang="zh-TW" dirty="0">
                <a:latin typeface="Arial Black" panose="020B0A04020102020204" pitchFamily="34" charset="0"/>
              </a:rPr>
              <a:t>Results &amp; Discussion</a:t>
            </a:r>
            <a:endParaRPr lang="zh-TW" altLang="en-US" dirty="0">
              <a:latin typeface="Arial Black" panose="020B0A04020102020204" pitchFamily="34" charset="0"/>
            </a:endParaRPr>
          </a:p>
        </p:txBody>
      </p:sp>
      <p:sp>
        <p:nvSpPr>
          <p:cNvPr id="4" name="日期版面配置區 3">
            <a:extLst>
              <a:ext uri="{FF2B5EF4-FFF2-40B4-BE49-F238E27FC236}">
                <a16:creationId xmlns:a16="http://schemas.microsoft.com/office/drawing/2014/main" id="{D6145032-5E27-4BA2-8454-C893EF937AEA}"/>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F187B2B9-F040-4882-957E-E376435BBC76}"/>
              </a:ext>
            </a:extLst>
          </p:cNvPr>
          <p:cNvSpPr>
            <a:spLocks noGrp="1"/>
          </p:cNvSpPr>
          <p:nvPr>
            <p:ph type="sldNum" sz="quarter" idx="12"/>
          </p:nvPr>
        </p:nvSpPr>
        <p:spPr/>
        <p:txBody>
          <a:bodyPr/>
          <a:lstStyle/>
          <a:p>
            <a:pPr>
              <a:defRPr/>
            </a:pPr>
            <a:fld id="{19C68416-89E1-46B4-93C8-1B10ED120022}" type="slidenum">
              <a:rPr lang="zh-TW" altLang="en-US" smtClean="0"/>
              <a:pPr>
                <a:defRPr/>
              </a:pPr>
              <a:t>19</a:t>
            </a:fld>
            <a:endParaRPr lang="zh-TW" altLang="en-US"/>
          </a:p>
        </p:txBody>
      </p:sp>
      <p:pic>
        <p:nvPicPr>
          <p:cNvPr id="21" name="圖片 20">
            <a:extLst>
              <a:ext uri="{FF2B5EF4-FFF2-40B4-BE49-F238E27FC236}">
                <a16:creationId xmlns:a16="http://schemas.microsoft.com/office/drawing/2014/main" id="{68BD1CF6-F470-4DA1-87F5-5AADC6755A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1313"/>
            <a:ext cx="2916000" cy="1944000"/>
          </a:xfrm>
          <a:prstGeom prst="rect">
            <a:avLst/>
          </a:prstGeom>
        </p:spPr>
      </p:pic>
      <p:pic>
        <p:nvPicPr>
          <p:cNvPr id="23" name="圖片 22">
            <a:extLst>
              <a:ext uri="{FF2B5EF4-FFF2-40B4-BE49-F238E27FC236}">
                <a16:creationId xmlns:a16="http://schemas.microsoft.com/office/drawing/2014/main" id="{C2C40423-3AC8-44FC-9F6F-1AEFA1A817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4000" y="2041313"/>
            <a:ext cx="2916000" cy="1944000"/>
          </a:xfrm>
          <a:prstGeom prst="rect">
            <a:avLst/>
          </a:prstGeom>
        </p:spPr>
      </p:pic>
      <p:pic>
        <p:nvPicPr>
          <p:cNvPr id="25" name="圖片 24">
            <a:extLst>
              <a:ext uri="{FF2B5EF4-FFF2-40B4-BE49-F238E27FC236}">
                <a16:creationId xmlns:a16="http://schemas.microsoft.com/office/drawing/2014/main" id="{8F75E409-82B0-4442-BDB2-9F7C5799C5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7999" y="2041313"/>
            <a:ext cx="2916000" cy="1944000"/>
          </a:xfrm>
          <a:prstGeom prst="rect">
            <a:avLst/>
          </a:prstGeom>
        </p:spPr>
      </p:pic>
      <p:pic>
        <p:nvPicPr>
          <p:cNvPr id="27" name="圖片 26">
            <a:extLst>
              <a:ext uri="{FF2B5EF4-FFF2-40B4-BE49-F238E27FC236}">
                <a16:creationId xmlns:a16="http://schemas.microsoft.com/office/drawing/2014/main" id="{8CB7F751-6CF2-43B3-B4A0-9BF6EA43B1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921020"/>
            <a:ext cx="2916000" cy="1944000"/>
          </a:xfrm>
          <a:prstGeom prst="rect">
            <a:avLst/>
          </a:prstGeom>
        </p:spPr>
      </p:pic>
      <p:pic>
        <p:nvPicPr>
          <p:cNvPr id="29" name="圖片 28">
            <a:extLst>
              <a:ext uri="{FF2B5EF4-FFF2-40B4-BE49-F238E27FC236}">
                <a16:creationId xmlns:a16="http://schemas.microsoft.com/office/drawing/2014/main" id="{05A9BB74-82D9-47A9-AC3A-00A6030120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4000" y="3921020"/>
            <a:ext cx="2916000" cy="1944000"/>
          </a:xfrm>
          <a:prstGeom prst="rect">
            <a:avLst/>
          </a:prstGeom>
        </p:spPr>
      </p:pic>
      <p:pic>
        <p:nvPicPr>
          <p:cNvPr id="31" name="圖片 30">
            <a:extLst>
              <a:ext uri="{FF2B5EF4-FFF2-40B4-BE49-F238E27FC236}">
                <a16:creationId xmlns:a16="http://schemas.microsoft.com/office/drawing/2014/main" id="{EFC5BAA6-DA07-48C1-A0AC-A49379F48E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8000" y="3921020"/>
            <a:ext cx="2916000" cy="1944000"/>
          </a:xfrm>
          <a:prstGeom prst="rect">
            <a:avLst/>
          </a:prstGeom>
        </p:spPr>
      </p:pic>
      <p:sp>
        <p:nvSpPr>
          <p:cNvPr id="32" name="文字方塊 31">
            <a:extLst>
              <a:ext uri="{FF2B5EF4-FFF2-40B4-BE49-F238E27FC236}">
                <a16:creationId xmlns:a16="http://schemas.microsoft.com/office/drawing/2014/main" id="{35EB680C-D174-4B1E-B3E7-D7E67EA4CD41}"/>
              </a:ext>
            </a:extLst>
          </p:cNvPr>
          <p:cNvSpPr txBox="1"/>
          <p:nvPr/>
        </p:nvSpPr>
        <p:spPr>
          <a:xfrm>
            <a:off x="323629" y="2230419"/>
            <a:ext cx="312906" cy="323165"/>
          </a:xfrm>
          <a:prstGeom prst="rect">
            <a:avLst/>
          </a:prstGeom>
          <a:noFill/>
        </p:spPr>
        <p:txBody>
          <a:bodyPr wrap="none" rtlCol="0">
            <a:spAutoFit/>
          </a:bodyPr>
          <a:lstStyle/>
          <a:p>
            <a:r>
              <a:rPr lang="en-US" altLang="zh-TW" sz="1500" dirty="0">
                <a:solidFill>
                  <a:srgbClr val="0033CC"/>
                </a:solidFill>
                <a:latin typeface="Arial Black" panose="020B0A04020102020204" pitchFamily="34" charset="0"/>
                <a:cs typeface="Arial" pitchFamily="34" charset="0"/>
              </a:rPr>
              <a:t>1</a:t>
            </a:r>
            <a:endParaRPr lang="zh-TW" altLang="en-US" sz="1500" dirty="0">
              <a:solidFill>
                <a:srgbClr val="0033CC"/>
              </a:solidFill>
              <a:latin typeface="Arial Black" panose="020B0A04020102020204" pitchFamily="34" charset="0"/>
              <a:cs typeface="Arial" pitchFamily="34" charset="0"/>
            </a:endParaRPr>
          </a:p>
        </p:txBody>
      </p:sp>
      <p:sp>
        <p:nvSpPr>
          <p:cNvPr id="33" name="文字方塊 32">
            <a:extLst>
              <a:ext uri="{FF2B5EF4-FFF2-40B4-BE49-F238E27FC236}">
                <a16:creationId xmlns:a16="http://schemas.microsoft.com/office/drawing/2014/main" id="{4173AF35-6B4C-40AD-A9D2-708CF7A79BCA}"/>
              </a:ext>
            </a:extLst>
          </p:cNvPr>
          <p:cNvSpPr txBox="1"/>
          <p:nvPr/>
        </p:nvSpPr>
        <p:spPr>
          <a:xfrm>
            <a:off x="323629" y="4110126"/>
            <a:ext cx="312906" cy="323165"/>
          </a:xfrm>
          <a:prstGeom prst="rect">
            <a:avLst/>
          </a:prstGeom>
          <a:noFill/>
        </p:spPr>
        <p:txBody>
          <a:bodyPr wrap="none" rtlCol="0">
            <a:spAutoFit/>
          </a:bodyPr>
          <a:lstStyle/>
          <a:p>
            <a:r>
              <a:rPr lang="en-US" altLang="zh-TW" sz="1500" dirty="0">
                <a:solidFill>
                  <a:srgbClr val="0033CC"/>
                </a:solidFill>
                <a:latin typeface="Arial Black" panose="020B0A04020102020204" pitchFamily="34" charset="0"/>
                <a:cs typeface="Arial" pitchFamily="34" charset="0"/>
              </a:rPr>
              <a:t>4</a:t>
            </a:r>
            <a:endParaRPr lang="zh-TW" altLang="en-US" sz="1500" dirty="0">
              <a:solidFill>
                <a:srgbClr val="0033CC"/>
              </a:solidFill>
              <a:latin typeface="Arial Black" panose="020B0A04020102020204" pitchFamily="34" charset="0"/>
              <a:cs typeface="Arial" pitchFamily="34" charset="0"/>
            </a:endParaRPr>
          </a:p>
        </p:txBody>
      </p:sp>
      <p:sp>
        <p:nvSpPr>
          <p:cNvPr id="34" name="文字方塊 33">
            <a:extLst>
              <a:ext uri="{FF2B5EF4-FFF2-40B4-BE49-F238E27FC236}">
                <a16:creationId xmlns:a16="http://schemas.microsoft.com/office/drawing/2014/main" id="{1F8A8DE9-1E3F-44FA-8893-38514DB9C3C0}"/>
              </a:ext>
            </a:extLst>
          </p:cNvPr>
          <p:cNvSpPr txBox="1"/>
          <p:nvPr/>
        </p:nvSpPr>
        <p:spPr>
          <a:xfrm>
            <a:off x="3466879" y="2230419"/>
            <a:ext cx="312906" cy="323165"/>
          </a:xfrm>
          <a:prstGeom prst="rect">
            <a:avLst/>
          </a:prstGeom>
          <a:noFill/>
        </p:spPr>
        <p:txBody>
          <a:bodyPr wrap="none" rtlCol="0">
            <a:spAutoFit/>
          </a:bodyPr>
          <a:lstStyle/>
          <a:p>
            <a:r>
              <a:rPr lang="en-US" altLang="zh-TW" sz="1500" dirty="0">
                <a:solidFill>
                  <a:srgbClr val="0033CC"/>
                </a:solidFill>
                <a:latin typeface="Arial Black" panose="020B0A04020102020204" pitchFamily="34" charset="0"/>
                <a:cs typeface="Arial" pitchFamily="34" charset="0"/>
              </a:rPr>
              <a:t>2</a:t>
            </a:r>
            <a:endParaRPr lang="zh-TW" altLang="en-US" sz="1500" dirty="0">
              <a:solidFill>
                <a:srgbClr val="0033CC"/>
              </a:solidFill>
              <a:latin typeface="Arial Black" panose="020B0A04020102020204" pitchFamily="34" charset="0"/>
              <a:cs typeface="Arial" pitchFamily="34" charset="0"/>
            </a:endParaRPr>
          </a:p>
        </p:txBody>
      </p:sp>
      <p:sp>
        <p:nvSpPr>
          <p:cNvPr id="35" name="文字方塊 34">
            <a:extLst>
              <a:ext uri="{FF2B5EF4-FFF2-40B4-BE49-F238E27FC236}">
                <a16:creationId xmlns:a16="http://schemas.microsoft.com/office/drawing/2014/main" id="{7AC02CE2-C8D0-4A60-9A5B-9047E107D3A2}"/>
              </a:ext>
            </a:extLst>
          </p:cNvPr>
          <p:cNvSpPr txBox="1"/>
          <p:nvPr/>
        </p:nvSpPr>
        <p:spPr>
          <a:xfrm>
            <a:off x="6581554" y="2230419"/>
            <a:ext cx="312906" cy="323165"/>
          </a:xfrm>
          <a:prstGeom prst="rect">
            <a:avLst/>
          </a:prstGeom>
          <a:noFill/>
        </p:spPr>
        <p:txBody>
          <a:bodyPr wrap="none" rtlCol="0">
            <a:spAutoFit/>
          </a:bodyPr>
          <a:lstStyle/>
          <a:p>
            <a:r>
              <a:rPr lang="en-US" altLang="zh-TW" sz="1500" dirty="0">
                <a:solidFill>
                  <a:srgbClr val="0033CC"/>
                </a:solidFill>
                <a:latin typeface="Arial Black" panose="020B0A04020102020204" pitchFamily="34" charset="0"/>
                <a:cs typeface="Arial" pitchFamily="34" charset="0"/>
              </a:rPr>
              <a:t>3</a:t>
            </a:r>
            <a:endParaRPr lang="zh-TW" altLang="en-US" sz="1500" dirty="0">
              <a:solidFill>
                <a:srgbClr val="0033CC"/>
              </a:solidFill>
              <a:latin typeface="Arial Black" panose="020B0A04020102020204" pitchFamily="34" charset="0"/>
              <a:cs typeface="Arial" pitchFamily="34" charset="0"/>
            </a:endParaRPr>
          </a:p>
        </p:txBody>
      </p:sp>
      <p:sp>
        <p:nvSpPr>
          <p:cNvPr id="36" name="文字方塊 35">
            <a:extLst>
              <a:ext uri="{FF2B5EF4-FFF2-40B4-BE49-F238E27FC236}">
                <a16:creationId xmlns:a16="http://schemas.microsoft.com/office/drawing/2014/main" id="{720C0F66-54E8-4A7A-8ABB-4E698EBF4142}"/>
              </a:ext>
            </a:extLst>
          </p:cNvPr>
          <p:cNvSpPr txBox="1"/>
          <p:nvPr/>
        </p:nvSpPr>
        <p:spPr>
          <a:xfrm>
            <a:off x="6581554" y="4113870"/>
            <a:ext cx="312906" cy="323165"/>
          </a:xfrm>
          <a:prstGeom prst="rect">
            <a:avLst/>
          </a:prstGeom>
          <a:noFill/>
        </p:spPr>
        <p:txBody>
          <a:bodyPr wrap="none" rtlCol="0">
            <a:spAutoFit/>
          </a:bodyPr>
          <a:lstStyle/>
          <a:p>
            <a:r>
              <a:rPr lang="en-US" altLang="zh-TW" sz="1500" dirty="0">
                <a:solidFill>
                  <a:srgbClr val="0033CC"/>
                </a:solidFill>
                <a:latin typeface="Arial Black" panose="020B0A04020102020204" pitchFamily="34" charset="0"/>
                <a:cs typeface="Arial" pitchFamily="34" charset="0"/>
              </a:rPr>
              <a:t>6</a:t>
            </a:r>
            <a:endParaRPr lang="zh-TW" altLang="en-US" sz="1500" dirty="0">
              <a:solidFill>
                <a:srgbClr val="0033CC"/>
              </a:solidFill>
              <a:latin typeface="Arial Black" panose="020B0A04020102020204" pitchFamily="34" charset="0"/>
              <a:cs typeface="Arial" pitchFamily="34" charset="0"/>
            </a:endParaRPr>
          </a:p>
        </p:txBody>
      </p:sp>
      <p:sp>
        <p:nvSpPr>
          <p:cNvPr id="37" name="文字方塊 36">
            <a:extLst>
              <a:ext uri="{FF2B5EF4-FFF2-40B4-BE49-F238E27FC236}">
                <a16:creationId xmlns:a16="http://schemas.microsoft.com/office/drawing/2014/main" id="{67CDB9E0-0788-46CF-947B-8AE66FEDAE02}"/>
              </a:ext>
            </a:extLst>
          </p:cNvPr>
          <p:cNvSpPr txBox="1"/>
          <p:nvPr/>
        </p:nvSpPr>
        <p:spPr>
          <a:xfrm>
            <a:off x="3466879" y="4116658"/>
            <a:ext cx="312906" cy="323165"/>
          </a:xfrm>
          <a:prstGeom prst="rect">
            <a:avLst/>
          </a:prstGeom>
          <a:noFill/>
        </p:spPr>
        <p:txBody>
          <a:bodyPr wrap="none" rtlCol="0">
            <a:spAutoFit/>
          </a:bodyPr>
          <a:lstStyle/>
          <a:p>
            <a:r>
              <a:rPr lang="en-US" altLang="zh-TW" sz="1500" dirty="0">
                <a:solidFill>
                  <a:srgbClr val="0033CC"/>
                </a:solidFill>
                <a:latin typeface="Arial Black" panose="020B0A04020102020204" pitchFamily="34" charset="0"/>
                <a:cs typeface="Arial" pitchFamily="34" charset="0"/>
              </a:rPr>
              <a:t>5</a:t>
            </a:r>
            <a:endParaRPr lang="zh-TW" altLang="en-US" sz="1500" dirty="0">
              <a:solidFill>
                <a:srgbClr val="0033CC"/>
              </a:solidFill>
              <a:latin typeface="Arial Black" panose="020B0A04020102020204" pitchFamily="34" charset="0"/>
              <a:cs typeface="Arial" pitchFamily="34" charset="0"/>
            </a:endParaRPr>
          </a:p>
        </p:txBody>
      </p:sp>
      <p:pic>
        <p:nvPicPr>
          <p:cNvPr id="50" name="圖片 49">
            <a:extLst>
              <a:ext uri="{FF2B5EF4-FFF2-40B4-BE49-F238E27FC236}">
                <a16:creationId xmlns:a16="http://schemas.microsoft.com/office/drawing/2014/main" id="{C8432EE4-79D0-4AF6-8C80-0B562F48DDD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3102" b="67593" l="15394" r="32755">
                        <a14:foregroundMark x1="15394" y1="49074" x2="15394" y2="49074"/>
                        <a14:foregroundMark x1="24537" y1="33102" x2="24537" y2="33102"/>
                        <a14:foregroundMark x1="32176" y1="47454" x2="32176" y2="47454"/>
                        <a14:foregroundMark x1="32870" y1="50000" x2="32870" y2="50000"/>
                        <a14:foregroundMark x1="24537" y1="67593" x2="24537" y2="67593"/>
                        <a14:foregroundMark x1="20370" y1="66204" x2="20370" y2="66204"/>
                        <a14:foregroundMark x1="25231" y1="67593" x2="25231" y2="67593"/>
                      </a14:backgroundRemoval>
                    </a14:imgEffect>
                  </a14:imgLayer>
                </a14:imgProps>
              </a:ext>
              <a:ext uri="{28A0092B-C50C-407E-A947-70E740481C1C}">
                <a14:useLocalDpi xmlns:a14="http://schemas.microsoft.com/office/drawing/2010/main" val="0"/>
              </a:ext>
            </a:extLst>
          </a:blip>
          <a:srcRect l="13897" t="30907" r="66187" b="29321"/>
          <a:stretch/>
        </p:blipFill>
        <p:spPr>
          <a:xfrm>
            <a:off x="3625555" y="2261885"/>
            <a:ext cx="946447" cy="945000"/>
          </a:xfrm>
          <a:prstGeom prst="rect">
            <a:avLst/>
          </a:prstGeom>
          <a:effectLst>
            <a:outerShdw blurRad="50800" dist="38100" dir="2700000" algn="tl" rotWithShape="0">
              <a:prstClr val="black">
                <a:alpha val="40000"/>
              </a:prstClr>
            </a:outerShdw>
          </a:effectLst>
        </p:spPr>
      </p:pic>
      <p:pic>
        <p:nvPicPr>
          <p:cNvPr id="52" name="圖片 51">
            <a:extLst>
              <a:ext uri="{FF2B5EF4-FFF2-40B4-BE49-F238E27FC236}">
                <a16:creationId xmlns:a16="http://schemas.microsoft.com/office/drawing/2014/main" id="{E4C1BE3A-4B65-44E6-B2E3-8E48AA07B33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3102" b="66898" l="14931" r="32639">
                        <a14:foregroundMark x1="15625" y1="50231" x2="15625" y2="50231"/>
                        <a14:foregroundMark x1="23264" y1="33102" x2="23264" y2="33102"/>
                        <a14:foregroundMark x1="14931" y1="48611" x2="14931" y2="48611"/>
                        <a14:foregroundMark x1="32639" y1="48148" x2="32639" y2="48148"/>
                        <a14:foregroundMark x1="32060" y1="51620" x2="32060" y2="51620"/>
                        <a14:foregroundMark x1="30208" y1="51620" x2="30208" y2="51620"/>
                        <a14:foregroundMark x1="24306" y1="66898" x2="24306" y2="66898"/>
                      </a14:backgroundRemoval>
                    </a14:imgEffect>
                  </a14:imgLayer>
                </a14:imgProps>
              </a:ext>
              <a:ext uri="{28A0092B-C50C-407E-A947-70E740481C1C}">
                <a14:useLocalDpi xmlns:a14="http://schemas.microsoft.com/office/drawing/2010/main" val="0"/>
              </a:ext>
            </a:extLst>
          </a:blip>
          <a:srcRect l="14082" t="30454" r="65819" b="30851"/>
          <a:stretch/>
        </p:blipFill>
        <p:spPr>
          <a:xfrm>
            <a:off x="590771" y="2261885"/>
            <a:ext cx="981690" cy="945000"/>
          </a:xfrm>
          <a:prstGeom prst="rect">
            <a:avLst/>
          </a:prstGeom>
          <a:ln>
            <a:noFill/>
          </a:ln>
          <a:effectLst>
            <a:outerShdw blurRad="50800" dist="38100" dir="2700000" algn="tl" rotWithShape="0">
              <a:prstClr val="black">
                <a:alpha val="40000"/>
              </a:prstClr>
            </a:outerShdw>
          </a:effectLst>
        </p:spPr>
      </p:pic>
      <p:pic>
        <p:nvPicPr>
          <p:cNvPr id="56" name="圖片 55">
            <a:extLst>
              <a:ext uri="{FF2B5EF4-FFF2-40B4-BE49-F238E27FC236}">
                <a16:creationId xmlns:a16="http://schemas.microsoft.com/office/drawing/2014/main" id="{86BDB341-1EF5-4DC5-BD7B-07ACA94F974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2639" b="68056" l="14815" r="32755">
                        <a14:foregroundMark x1="15741" y1="46528" x2="15741" y2="46528"/>
                        <a14:foregroundMark x1="23843" y1="32870" x2="23843" y2="32870"/>
                        <a14:foregroundMark x1="32176" y1="46296" x2="32176" y2="46296"/>
                        <a14:foregroundMark x1="32870" y1="48380" x2="32870" y2="48380"/>
                        <a14:foregroundMark x1="23611" y1="68056" x2="23611" y2="68056"/>
                        <a14:foregroundMark x1="14815" y1="49769" x2="14815" y2="49769"/>
                      </a14:backgroundRemoval>
                    </a14:imgEffect>
                  </a14:imgLayer>
                </a14:imgProps>
              </a:ext>
              <a:ext uri="{28A0092B-C50C-407E-A947-70E740481C1C}">
                <a14:useLocalDpi xmlns:a14="http://schemas.microsoft.com/office/drawing/2010/main" val="0"/>
              </a:ext>
            </a:extLst>
          </a:blip>
          <a:srcRect l="14504" t="29417" r="66186" b="28650"/>
          <a:stretch/>
        </p:blipFill>
        <p:spPr>
          <a:xfrm>
            <a:off x="6848695" y="4110125"/>
            <a:ext cx="870311" cy="945000"/>
          </a:xfrm>
          <a:prstGeom prst="rect">
            <a:avLst/>
          </a:prstGeom>
          <a:effectLst>
            <a:outerShdw blurRad="50800" dist="38100" dir="2700000" algn="tl" rotWithShape="0">
              <a:prstClr val="black">
                <a:alpha val="40000"/>
              </a:prstClr>
            </a:outerShdw>
          </a:effectLst>
        </p:spPr>
      </p:pic>
      <p:sp>
        <p:nvSpPr>
          <p:cNvPr id="57" name="文字方塊 56">
            <a:extLst>
              <a:ext uri="{FF2B5EF4-FFF2-40B4-BE49-F238E27FC236}">
                <a16:creationId xmlns:a16="http://schemas.microsoft.com/office/drawing/2014/main" id="{DA0D71F3-1839-4ADF-82F6-B67A3FBF8CE4}"/>
              </a:ext>
            </a:extLst>
          </p:cNvPr>
          <p:cNvSpPr txBox="1"/>
          <p:nvPr/>
        </p:nvSpPr>
        <p:spPr>
          <a:xfrm>
            <a:off x="590770" y="2539432"/>
            <a:ext cx="561372" cy="276999"/>
          </a:xfrm>
          <a:prstGeom prst="rect">
            <a:avLst/>
          </a:prstGeom>
          <a:noFill/>
        </p:spPr>
        <p:txBody>
          <a:bodyPr wrap="none" rtlCol="0">
            <a:spAutoFit/>
          </a:bodyPr>
          <a:lstStyle/>
          <a:p>
            <a:r>
              <a:rPr lang="en-US" altLang="zh-TW" sz="1200" dirty="0">
                <a:solidFill>
                  <a:schemeClr val="bg1"/>
                </a:solidFill>
                <a:latin typeface="Arial Black" panose="020B0A04020102020204" pitchFamily="34" charset="0"/>
                <a:cs typeface="Arial" pitchFamily="34" charset="0"/>
              </a:rPr>
              <a:t>Rice</a:t>
            </a:r>
            <a:endParaRPr lang="zh-TW" altLang="en-US" sz="1200" dirty="0">
              <a:solidFill>
                <a:schemeClr val="bg1"/>
              </a:solidFill>
              <a:latin typeface="Arial Black" panose="020B0A04020102020204" pitchFamily="34" charset="0"/>
              <a:cs typeface="Arial" pitchFamily="34" charset="0"/>
            </a:endParaRPr>
          </a:p>
        </p:txBody>
      </p:sp>
      <p:sp>
        <p:nvSpPr>
          <p:cNvPr id="58" name="文字方塊 57">
            <a:extLst>
              <a:ext uri="{FF2B5EF4-FFF2-40B4-BE49-F238E27FC236}">
                <a16:creationId xmlns:a16="http://schemas.microsoft.com/office/drawing/2014/main" id="{BFDD7198-AD58-43CB-8C37-F18CFECA121D}"/>
              </a:ext>
            </a:extLst>
          </p:cNvPr>
          <p:cNvSpPr txBox="1"/>
          <p:nvPr/>
        </p:nvSpPr>
        <p:spPr>
          <a:xfrm>
            <a:off x="3806249" y="2380461"/>
            <a:ext cx="561372" cy="276999"/>
          </a:xfrm>
          <a:prstGeom prst="rect">
            <a:avLst/>
          </a:prstGeom>
          <a:noFill/>
        </p:spPr>
        <p:txBody>
          <a:bodyPr wrap="none" rtlCol="0">
            <a:spAutoFit/>
          </a:bodyPr>
          <a:lstStyle/>
          <a:p>
            <a:r>
              <a:rPr lang="en-US" altLang="zh-TW" sz="1200" dirty="0">
                <a:solidFill>
                  <a:schemeClr val="bg1"/>
                </a:solidFill>
                <a:latin typeface="Arial Black" panose="020B0A04020102020204" pitchFamily="34" charset="0"/>
                <a:cs typeface="Arial" pitchFamily="34" charset="0"/>
              </a:rPr>
              <a:t>Rice</a:t>
            </a:r>
            <a:endParaRPr lang="zh-TW" altLang="en-US" sz="1200" dirty="0">
              <a:solidFill>
                <a:schemeClr val="bg1"/>
              </a:solidFill>
              <a:latin typeface="Arial Black" panose="020B0A04020102020204" pitchFamily="34" charset="0"/>
              <a:cs typeface="Arial" pitchFamily="34" charset="0"/>
            </a:endParaRPr>
          </a:p>
        </p:txBody>
      </p:sp>
      <p:sp>
        <p:nvSpPr>
          <p:cNvPr id="59" name="文字方塊 58">
            <a:extLst>
              <a:ext uri="{FF2B5EF4-FFF2-40B4-BE49-F238E27FC236}">
                <a16:creationId xmlns:a16="http://schemas.microsoft.com/office/drawing/2014/main" id="{464F3D2A-304D-4EDD-B3A8-90119CE49832}"/>
              </a:ext>
            </a:extLst>
          </p:cNvPr>
          <p:cNvSpPr txBox="1"/>
          <p:nvPr/>
        </p:nvSpPr>
        <p:spPr>
          <a:xfrm>
            <a:off x="7115837" y="4258495"/>
            <a:ext cx="561372" cy="276999"/>
          </a:xfrm>
          <a:prstGeom prst="rect">
            <a:avLst/>
          </a:prstGeom>
          <a:noFill/>
        </p:spPr>
        <p:txBody>
          <a:bodyPr wrap="none" rtlCol="0">
            <a:spAutoFit/>
          </a:bodyPr>
          <a:lstStyle/>
          <a:p>
            <a:r>
              <a:rPr lang="en-US" altLang="zh-TW" sz="1200" dirty="0">
                <a:solidFill>
                  <a:schemeClr val="bg1"/>
                </a:solidFill>
                <a:latin typeface="Arial Black" panose="020B0A04020102020204" pitchFamily="34" charset="0"/>
                <a:cs typeface="Arial" pitchFamily="34" charset="0"/>
              </a:rPr>
              <a:t>Rice</a:t>
            </a:r>
            <a:endParaRPr lang="zh-TW" altLang="en-US" sz="1200" dirty="0">
              <a:solidFill>
                <a:schemeClr val="bg1"/>
              </a:solidFill>
              <a:latin typeface="Arial Black" panose="020B0A04020102020204" pitchFamily="34" charset="0"/>
              <a:cs typeface="Arial" pitchFamily="34" charset="0"/>
            </a:endParaRPr>
          </a:p>
        </p:txBody>
      </p:sp>
    </p:spTree>
    <p:extLst>
      <p:ext uri="{BB962C8B-B14F-4D97-AF65-F5344CB8AC3E}">
        <p14:creationId xmlns:p14="http://schemas.microsoft.com/office/powerpoint/2010/main" val="2798415486"/>
      </p:ext>
    </p:extLst>
  </p:cSld>
  <p:clrMapOvr>
    <a:masterClrMapping/>
  </p:clrMapOvr>
  <mc:AlternateContent xmlns:mc="http://schemas.openxmlformats.org/markup-compatibility/2006" xmlns:p14="http://schemas.microsoft.com/office/powerpoint/2010/main">
    <mc:Choice Requires="p14">
      <p:transition spd="slow" p14:dur="2000" advTm="96010"/>
    </mc:Choice>
    <mc:Fallback xmlns="">
      <p:transition spd="slow" advTm="9601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910A62-0C54-49B6-8264-7DA3D36700BE}"/>
              </a:ext>
            </a:extLst>
          </p:cNvPr>
          <p:cNvSpPr>
            <a:spLocks noGrp="1"/>
          </p:cNvSpPr>
          <p:nvPr>
            <p:ph type="title"/>
          </p:nvPr>
        </p:nvSpPr>
        <p:spPr/>
        <p:txBody>
          <a:bodyPr/>
          <a:lstStyle/>
          <a:p>
            <a:r>
              <a:rPr lang="en-US" altLang="zh-TW" dirty="0">
                <a:latin typeface="Arial Black" panose="020B0A04020102020204" pitchFamily="34" charset="0"/>
              </a:rPr>
              <a:t>Introduction</a:t>
            </a:r>
            <a:endParaRPr lang="zh-TW" altLang="en-US" dirty="0">
              <a:latin typeface="Arial Black" panose="020B0A04020102020204" pitchFamily="34" charset="0"/>
            </a:endParaRPr>
          </a:p>
        </p:txBody>
      </p:sp>
      <p:sp>
        <p:nvSpPr>
          <p:cNvPr id="3" name="內容版面配置區 2">
            <a:extLst>
              <a:ext uri="{FF2B5EF4-FFF2-40B4-BE49-F238E27FC236}">
                <a16:creationId xmlns:a16="http://schemas.microsoft.com/office/drawing/2014/main" id="{6FD5241B-1A03-4879-8169-A8A2BD9A5D39}"/>
              </a:ext>
            </a:extLst>
          </p:cNvPr>
          <p:cNvSpPr>
            <a:spLocks noGrp="1"/>
          </p:cNvSpPr>
          <p:nvPr>
            <p:ph idx="1"/>
          </p:nvPr>
        </p:nvSpPr>
        <p:spPr>
          <a:xfrm>
            <a:off x="457198" y="2181822"/>
            <a:ext cx="5126109" cy="3672788"/>
          </a:xfrm>
        </p:spPr>
        <p:txBody>
          <a:bodyPr/>
          <a:lstStyle/>
          <a:p>
            <a:pPr algn="just"/>
            <a:r>
              <a:rPr lang="en-US" altLang="zh-TW" dirty="0"/>
              <a:t>Groundwater is an important water resource for irrigation in Taiwan, especially when the first crop rice begins being cultivated in central Taiwan.</a:t>
            </a:r>
          </a:p>
          <a:p>
            <a:pPr algn="just"/>
            <a:endParaRPr lang="en-US" altLang="zh-TW" dirty="0"/>
          </a:p>
          <a:p>
            <a:pPr algn="just"/>
            <a:r>
              <a:rPr lang="en-US" altLang="zh-TW" dirty="0" err="1"/>
              <a:t>Choushui</a:t>
            </a:r>
            <a:r>
              <a:rPr lang="en-US" altLang="zh-TW" dirty="0"/>
              <a:t> River alluvial fan, located in central Taiwan, has an abundance of groundwater resources. </a:t>
            </a:r>
          </a:p>
          <a:p>
            <a:pPr algn="just"/>
            <a:endParaRPr lang="en-US" altLang="zh-TW" dirty="0"/>
          </a:p>
          <a:p>
            <a:pPr algn="just"/>
            <a:r>
              <a:rPr lang="en-US" altLang="zh-TW" dirty="0"/>
              <a:t>Hourly groundwater level observations have been widely collected since 1992; however, …</a:t>
            </a:r>
          </a:p>
        </p:txBody>
      </p:sp>
      <p:sp>
        <p:nvSpPr>
          <p:cNvPr id="4" name="日期版面配置區 3">
            <a:extLst>
              <a:ext uri="{FF2B5EF4-FFF2-40B4-BE49-F238E27FC236}">
                <a16:creationId xmlns:a16="http://schemas.microsoft.com/office/drawing/2014/main" id="{9F01307B-3C2B-4FF1-A44A-3832DE569692}"/>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EFD0C867-E7CE-4EAD-A81B-FA11FA910106}"/>
              </a:ext>
            </a:extLst>
          </p:cNvPr>
          <p:cNvSpPr>
            <a:spLocks noGrp="1"/>
          </p:cNvSpPr>
          <p:nvPr>
            <p:ph type="sldNum" sz="quarter" idx="12"/>
          </p:nvPr>
        </p:nvSpPr>
        <p:spPr/>
        <p:txBody>
          <a:bodyPr/>
          <a:lstStyle/>
          <a:p>
            <a:pPr>
              <a:defRPr/>
            </a:pPr>
            <a:fld id="{19C68416-89E1-46B4-93C8-1B10ED120022}" type="slidenum">
              <a:rPr lang="zh-TW" altLang="en-US" smtClean="0"/>
              <a:pPr>
                <a:defRPr/>
              </a:pPr>
              <a:t>2</a:t>
            </a:fld>
            <a:endParaRPr lang="zh-TW" altLang="en-US"/>
          </a:p>
        </p:txBody>
      </p:sp>
      <p:pic>
        <p:nvPicPr>
          <p:cNvPr id="9" name="圖片 8">
            <a:extLst>
              <a:ext uri="{FF2B5EF4-FFF2-40B4-BE49-F238E27FC236}">
                <a16:creationId xmlns:a16="http://schemas.microsoft.com/office/drawing/2014/main" id="{7F81E7D9-B1D3-4FDD-A277-2DC83DF3C0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57" r="20625"/>
          <a:stretch/>
        </p:blipFill>
        <p:spPr>
          <a:xfrm>
            <a:off x="5650398" y="1654982"/>
            <a:ext cx="3493604" cy="4199629"/>
          </a:xfrm>
          <a:prstGeom prst="rect">
            <a:avLst/>
          </a:prstGeom>
        </p:spPr>
      </p:pic>
      <p:grpSp>
        <p:nvGrpSpPr>
          <p:cNvPr id="12" name="群組 11">
            <a:extLst>
              <a:ext uri="{FF2B5EF4-FFF2-40B4-BE49-F238E27FC236}">
                <a16:creationId xmlns:a16="http://schemas.microsoft.com/office/drawing/2014/main" id="{82DC6A97-FDF9-471A-B185-4FB223821F76}"/>
              </a:ext>
            </a:extLst>
          </p:cNvPr>
          <p:cNvGrpSpPr/>
          <p:nvPr/>
        </p:nvGrpSpPr>
        <p:grpSpPr>
          <a:xfrm>
            <a:off x="7067281" y="4181887"/>
            <a:ext cx="992182" cy="570313"/>
            <a:chOff x="9423036" y="4432852"/>
            <a:chExt cx="1322909" cy="760417"/>
          </a:xfrm>
        </p:grpSpPr>
        <p:pic>
          <p:nvPicPr>
            <p:cNvPr id="17" name="圖形 16" descr="標記">
              <a:extLst>
                <a:ext uri="{FF2B5EF4-FFF2-40B4-BE49-F238E27FC236}">
                  <a16:creationId xmlns:a16="http://schemas.microsoft.com/office/drawing/2014/main" id="{852899DA-0181-4D25-8CA2-2892FC7AA0E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3036" y="4432852"/>
              <a:ext cx="439894" cy="439894"/>
            </a:xfrm>
            <a:prstGeom prst="rect">
              <a:avLst/>
            </a:prstGeom>
          </p:spPr>
        </p:pic>
        <p:sp>
          <p:nvSpPr>
            <p:cNvPr id="11" name="文字方塊 10">
              <a:extLst>
                <a:ext uri="{FF2B5EF4-FFF2-40B4-BE49-F238E27FC236}">
                  <a16:creationId xmlns:a16="http://schemas.microsoft.com/office/drawing/2014/main" id="{CE2C62EB-4EBD-4991-8481-BFA7F9C7DF15}"/>
                </a:ext>
              </a:extLst>
            </p:cNvPr>
            <p:cNvSpPr txBox="1"/>
            <p:nvPr/>
          </p:nvSpPr>
          <p:spPr>
            <a:xfrm>
              <a:off x="9718484" y="4793160"/>
              <a:ext cx="1027461" cy="400109"/>
            </a:xfrm>
            <a:prstGeom prst="rect">
              <a:avLst/>
            </a:prstGeom>
            <a:solidFill>
              <a:srgbClr val="FFFFFF">
                <a:alpha val="40000"/>
              </a:srgbClr>
            </a:solidFill>
          </p:spPr>
          <p:txBody>
            <a:bodyPr wrap="none" rtlCol="0">
              <a:spAutoFit/>
            </a:bodyPr>
            <a:lstStyle/>
            <a:p>
              <a:r>
                <a:rPr lang="en-US" altLang="zh-TW" sz="1350" dirty="0">
                  <a:latin typeface="Arial Black" panose="020B0A04020102020204" pitchFamily="34" charset="0"/>
                  <a:cs typeface="Arial" pitchFamily="34" charset="0"/>
                </a:rPr>
                <a:t>Yunlin</a:t>
              </a:r>
              <a:endParaRPr lang="zh-TW" altLang="en-US" sz="1350" dirty="0">
                <a:latin typeface="Arial Black" panose="020B0A04020102020204" pitchFamily="34" charset="0"/>
                <a:cs typeface="Arial" pitchFamily="34" charset="0"/>
              </a:endParaRPr>
            </a:p>
          </p:txBody>
        </p:sp>
      </p:grpSp>
    </p:spTree>
    <p:custDataLst>
      <p:tags r:id="rId1"/>
    </p:custDataLst>
    <p:extLst>
      <p:ext uri="{BB962C8B-B14F-4D97-AF65-F5344CB8AC3E}">
        <p14:creationId xmlns:p14="http://schemas.microsoft.com/office/powerpoint/2010/main" val="2460325768"/>
      </p:ext>
    </p:extLst>
  </p:cSld>
  <p:clrMapOvr>
    <a:masterClrMapping/>
  </p:clrMapOvr>
  <mc:AlternateContent xmlns:mc="http://schemas.openxmlformats.org/markup-compatibility/2006" xmlns:p14="http://schemas.microsoft.com/office/powerpoint/2010/main">
    <mc:Choice Requires="p14">
      <p:transition spd="slow" p14:dur="2000" advTm="6274"/>
    </mc:Choice>
    <mc:Fallback xmlns="">
      <p:transition spd="slow" advTm="62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2F6D0F-265C-4035-820B-51F95DF8D3EE}"/>
              </a:ext>
            </a:extLst>
          </p:cNvPr>
          <p:cNvSpPr>
            <a:spLocks noGrp="1"/>
          </p:cNvSpPr>
          <p:nvPr>
            <p:ph type="title"/>
          </p:nvPr>
        </p:nvSpPr>
        <p:spPr/>
        <p:txBody>
          <a:bodyPr/>
          <a:lstStyle/>
          <a:p>
            <a:r>
              <a:rPr lang="en-US" altLang="zh-TW" dirty="0">
                <a:latin typeface="Arial Black" panose="020B0A04020102020204" pitchFamily="34" charset="0"/>
              </a:rPr>
              <a:t>Results &amp; Discussion</a:t>
            </a:r>
            <a:endParaRPr lang="zh-TW" altLang="en-US" dirty="0">
              <a:latin typeface="Arial Black" panose="020B0A04020102020204" pitchFamily="34" charset="0"/>
            </a:endParaRPr>
          </a:p>
        </p:txBody>
      </p:sp>
      <p:pic>
        <p:nvPicPr>
          <p:cNvPr id="7" name="內容版面配置區 6">
            <a:extLst>
              <a:ext uri="{FF2B5EF4-FFF2-40B4-BE49-F238E27FC236}">
                <a16:creationId xmlns:a16="http://schemas.microsoft.com/office/drawing/2014/main" id="{1A9E72A9-D324-4513-80C1-ECFF5FB0B55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92455" y="2066394"/>
            <a:ext cx="5959093" cy="3798626"/>
          </a:xfrm>
        </p:spPr>
      </p:pic>
      <p:sp>
        <p:nvSpPr>
          <p:cNvPr id="4" name="日期版面配置區 3">
            <a:extLst>
              <a:ext uri="{FF2B5EF4-FFF2-40B4-BE49-F238E27FC236}">
                <a16:creationId xmlns:a16="http://schemas.microsoft.com/office/drawing/2014/main" id="{D6145032-5E27-4BA2-8454-C893EF937AEA}"/>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F187B2B9-F040-4882-957E-E376435BBC76}"/>
              </a:ext>
            </a:extLst>
          </p:cNvPr>
          <p:cNvSpPr>
            <a:spLocks noGrp="1"/>
          </p:cNvSpPr>
          <p:nvPr>
            <p:ph type="sldNum" sz="quarter" idx="12"/>
          </p:nvPr>
        </p:nvSpPr>
        <p:spPr/>
        <p:txBody>
          <a:bodyPr/>
          <a:lstStyle/>
          <a:p>
            <a:pPr>
              <a:defRPr/>
            </a:pPr>
            <a:fld id="{19C68416-89E1-46B4-93C8-1B10ED120022}" type="slidenum">
              <a:rPr lang="zh-TW" altLang="en-US" smtClean="0"/>
              <a:pPr>
                <a:defRPr/>
              </a:pPr>
              <a:t>20</a:t>
            </a:fld>
            <a:endParaRPr lang="zh-TW" altLang="en-US"/>
          </a:p>
        </p:txBody>
      </p:sp>
      <p:sp>
        <p:nvSpPr>
          <p:cNvPr id="8" name="橢圓 7">
            <a:extLst>
              <a:ext uri="{FF2B5EF4-FFF2-40B4-BE49-F238E27FC236}">
                <a16:creationId xmlns:a16="http://schemas.microsoft.com/office/drawing/2014/main" id="{30631164-4A7E-4294-99AA-993750591AB4}"/>
              </a:ext>
            </a:extLst>
          </p:cNvPr>
          <p:cNvSpPr/>
          <p:nvPr/>
        </p:nvSpPr>
        <p:spPr>
          <a:xfrm rot="2188183">
            <a:off x="2911776" y="3865925"/>
            <a:ext cx="1150216" cy="1763581"/>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文字方塊 8">
            <a:extLst>
              <a:ext uri="{FF2B5EF4-FFF2-40B4-BE49-F238E27FC236}">
                <a16:creationId xmlns:a16="http://schemas.microsoft.com/office/drawing/2014/main" id="{41ACF24C-FFA7-4237-9F86-B5B8092BE191}"/>
              </a:ext>
            </a:extLst>
          </p:cNvPr>
          <p:cNvSpPr txBox="1"/>
          <p:nvPr/>
        </p:nvSpPr>
        <p:spPr>
          <a:xfrm>
            <a:off x="4213627" y="4020038"/>
            <a:ext cx="389850" cy="461665"/>
          </a:xfrm>
          <a:prstGeom prst="rect">
            <a:avLst/>
          </a:prstGeom>
          <a:noFill/>
        </p:spPr>
        <p:txBody>
          <a:bodyPr wrap="none" rtlCol="0">
            <a:spAutoFit/>
          </a:bodyPr>
          <a:lstStyle/>
          <a:p>
            <a:r>
              <a:rPr lang="en-US" altLang="zh-TW" sz="2400" dirty="0">
                <a:solidFill>
                  <a:srgbClr val="00B050"/>
                </a:solidFill>
                <a:latin typeface="Arial Black" panose="020B0A04020102020204" pitchFamily="34" charset="0"/>
                <a:cs typeface="Arial" pitchFamily="34" charset="0"/>
              </a:rPr>
              <a:t>4</a:t>
            </a:r>
            <a:endParaRPr lang="zh-TW" altLang="en-US" sz="2400" dirty="0">
              <a:solidFill>
                <a:srgbClr val="00B050"/>
              </a:solidFill>
              <a:latin typeface="Arial Black" panose="020B0A04020102020204" pitchFamily="34" charset="0"/>
              <a:cs typeface="Arial" pitchFamily="34" charset="0"/>
            </a:endParaRPr>
          </a:p>
        </p:txBody>
      </p:sp>
      <p:pic>
        <p:nvPicPr>
          <p:cNvPr id="11" name="內容版面配置區 6">
            <a:extLst>
              <a:ext uri="{FF2B5EF4-FFF2-40B4-BE49-F238E27FC236}">
                <a16:creationId xmlns:a16="http://schemas.microsoft.com/office/drawing/2014/main" id="{CCB3DBF0-B9A1-4B96-82E6-C634DF0820E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86407" t="80198" r="9241" b="10218"/>
          <a:stretch/>
        </p:blipFill>
        <p:spPr bwMode="auto">
          <a:xfrm>
            <a:off x="1739662" y="4775056"/>
            <a:ext cx="729176" cy="1023613"/>
          </a:xfrm>
          <a:prstGeom prst="rect">
            <a:avLst/>
          </a:prstGeom>
          <a:noFill/>
          <a:ln w="9525">
            <a:noFill/>
            <a:miter lim="800000"/>
            <a:headEnd/>
            <a:tailEnd/>
          </a:ln>
        </p:spPr>
      </p:pic>
      <p:sp>
        <p:nvSpPr>
          <p:cNvPr id="12" name="文字方塊 11">
            <a:extLst>
              <a:ext uri="{FF2B5EF4-FFF2-40B4-BE49-F238E27FC236}">
                <a16:creationId xmlns:a16="http://schemas.microsoft.com/office/drawing/2014/main" id="{3B918655-C8CD-4410-AA1E-EA43F0B6482B}"/>
              </a:ext>
            </a:extLst>
          </p:cNvPr>
          <p:cNvSpPr txBox="1"/>
          <p:nvPr/>
        </p:nvSpPr>
        <p:spPr>
          <a:xfrm>
            <a:off x="2176450" y="5113737"/>
            <a:ext cx="338554" cy="369332"/>
          </a:xfrm>
          <a:prstGeom prst="rect">
            <a:avLst/>
          </a:prstGeom>
          <a:solidFill>
            <a:schemeClr val="bg1"/>
          </a:solidFill>
        </p:spPr>
        <p:txBody>
          <a:bodyPr wrap="none" rtlCol="0">
            <a:spAutoFit/>
          </a:bodyPr>
          <a:lstStyle/>
          <a:p>
            <a:r>
              <a:rPr lang="en-US" altLang="zh-TW" dirty="0">
                <a:latin typeface="Arial Black" panose="020B0A04020102020204" pitchFamily="34" charset="0"/>
                <a:cs typeface="Arial" pitchFamily="34" charset="0"/>
              </a:rPr>
              <a:t>4</a:t>
            </a:r>
            <a:endParaRPr lang="zh-TW" altLang="en-US" dirty="0">
              <a:latin typeface="Arial Black" panose="020B0A04020102020204" pitchFamily="34" charset="0"/>
              <a:cs typeface="Arial" pitchFamily="34" charset="0"/>
            </a:endParaRPr>
          </a:p>
        </p:txBody>
      </p:sp>
      <p:sp>
        <p:nvSpPr>
          <p:cNvPr id="13" name="文字方塊 12">
            <a:extLst>
              <a:ext uri="{FF2B5EF4-FFF2-40B4-BE49-F238E27FC236}">
                <a16:creationId xmlns:a16="http://schemas.microsoft.com/office/drawing/2014/main" id="{B4DCEE33-DCEF-452A-A85B-28821FF2EE44}"/>
              </a:ext>
            </a:extLst>
          </p:cNvPr>
          <p:cNvSpPr txBox="1"/>
          <p:nvPr/>
        </p:nvSpPr>
        <p:spPr>
          <a:xfrm>
            <a:off x="2176450" y="4771272"/>
            <a:ext cx="338554" cy="369332"/>
          </a:xfrm>
          <a:prstGeom prst="rect">
            <a:avLst/>
          </a:prstGeom>
          <a:solidFill>
            <a:schemeClr val="bg1"/>
          </a:solidFill>
        </p:spPr>
        <p:txBody>
          <a:bodyPr wrap="none" rtlCol="0">
            <a:spAutoFit/>
          </a:bodyPr>
          <a:lstStyle/>
          <a:p>
            <a:r>
              <a:rPr lang="en-US" altLang="zh-TW" dirty="0">
                <a:latin typeface="Arial Black" panose="020B0A04020102020204" pitchFamily="34" charset="0"/>
                <a:cs typeface="Arial" pitchFamily="34" charset="0"/>
              </a:rPr>
              <a:t>3</a:t>
            </a:r>
            <a:endParaRPr lang="zh-TW" altLang="en-US" dirty="0">
              <a:latin typeface="Arial Black" panose="020B0A04020102020204" pitchFamily="34" charset="0"/>
              <a:cs typeface="Arial" pitchFamily="34" charset="0"/>
            </a:endParaRPr>
          </a:p>
        </p:txBody>
      </p:sp>
      <p:sp>
        <p:nvSpPr>
          <p:cNvPr id="14" name="文字方塊 13">
            <a:extLst>
              <a:ext uri="{FF2B5EF4-FFF2-40B4-BE49-F238E27FC236}">
                <a16:creationId xmlns:a16="http://schemas.microsoft.com/office/drawing/2014/main" id="{75C2D763-F086-401B-A280-199BB524DBC6}"/>
              </a:ext>
            </a:extLst>
          </p:cNvPr>
          <p:cNvSpPr txBox="1"/>
          <p:nvPr/>
        </p:nvSpPr>
        <p:spPr>
          <a:xfrm>
            <a:off x="2176450" y="5508269"/>
            <a:ext cx="292388" cy="369332"/>
          </a:xfrm>
          <a:prstGeom prst="rect">
            <a:avLst/>
          </a:prstGeom>
          <a:solidFill>
            <a:schemeClr val="bg1"/>
          </a:solidFill>
        </p:spPr>
        <p:txBody>
          <a:bodyPr wrap="square" rtlCol="0">
            <a:spAutoFit/>
          </a:bodyPr>
          <a:lstStyle/>
          <a:p>
            <a:r>
              <a:rPr lang="en-US" altLang="zh-TW" dirty="0">
                <a:latin typeface="Arial Black" panose="020B0A04020102020204" pitchFamily="34" charset="0"/>
                <a:cs typeface="Arial" pitchFamily="34" charset="0"/>
              </a:rPr>
              <a:t>5</a:t>
            </a:r>
            <a:endParaRPr lang="zh-TW" altLang="en-US" dirty="0">
              <a:latin typeface="Arial Black" panose="020B0A04020102020204" pitchFamily="34" charset="0"/>
              <a:cs typeface="Arial" pitchFamily="34" charset="0"/>
            </a:endParaRPr>
          </a:p>
        </p:txBody>
      </p:sp>
    </p:spTree>
    <p:extLst>
      <p:ext uri="{BB962C8B-B14F-4D97-AF65-F5344CB8AC3E}">
        <p14:creationId xmlns:p14="http://schemas.microsoft.com/office/powerpoint/2010/main" val="14464537"/>
      </p:ext>
    </p:extLst>
  </p:cSld>
  <p:clrMapOvr>
    <a:masterClrMapping/>
  </p:clrMapOvr>
  <mc:AlternateContent xmlns:mc="http://schemas.openxmlformats.org/markup-compatibility/2006" xmlns:p14="http://schemas.microsoft.com/office/powerpoint/2010/main">
    <mc:Choice Requires="p14">
      <p:transition spd="slow" p14:dur="2000" advTm="46153"/>
    </mc:Choice>
    <mc:Fallback xmlns="">
      <p:transition spd="slow" advTm="461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910A62-0C54-49B6-8264-7DA3D36700BE}"/>
              </a:ext>
            </a:extLst>
          </p:cNvPr>
          <p:cNvSpPr>
            <a:spLocks noGrp="1"/>
          </p:cNvSpPr>
          <p:nvPr>
            <p:ph type="title"/>
          </p:nvPr>
        </p:nvSpPr>
        <p:spPr>
          <a:xfrm>
            <a:off x="0" y="1611468"/>
            <a:ext cx="8229600" cy="540544"/>
          </a:xfrm>
        </p:spPr>
        <p:txBody>
          <a:bodyPr/>
          <a:lstStyle/>
          <a:p>
            <a:r>
              <a:rPr lang="en-US" altLang="zh-TW" dirty="0">
                <a:latin typeface="Arial Black" panose="020B0A04020102020204" pitchFamily="34" charset="0"/>
              </a:rPr>
              <a:t>Introduction</a:t>
            </a:r>
            <a:endParaRPr lang="zh-TW" altLang="en-US" dirty="0">
              <a:latin typeface="Arial Black" panose="020B0A04020102020204" pitchFamily="34" charset="0"/>
            </a:endParaRPr>
          </a:p>
        </p:txBody>
      </p:sp>
      <p:sp>
        <p:nvSpPr>
          <p:cNvPr id="3" name="內容版面配置區 2">
            <a:extLst>
              <a:ext uri="{FF2B5EF4-FFF2-40B4-BE49-F238E27FC236}">
                <a16:creationId xmlns:a16="http://schemas.microsoft.com/office/drawing/2014/main" id="{6FD5241B-1A03-4879-8169-A8A2BD9A5D39}"/>
              </a:ext>
            </a:extLst>
          </p:cNvPr>
          <p:cNvSpPr>
            <a:spLocks noGrp="1"/>
          </p:cNvSpPr>
          <p:nvPr>
            <p:ph idx="1"/>
          </p:nvPr>
        </p:nvSpPr>
        <p:spPr>
          <a:xfrm>
            <a:off x="123825" y="2181822"/>
            <a:ext cx="4386055" cy="3672788"/>
          </a:xfrm>
        </p:spPr>
        <p:txBody>
          <a:bodyPr/>
          <a:lstStyle/>
          <a:p>
            <a:pPr algn="just"/>
            <a:r>
              <a:rPr lang="en-US" altLang="zh-TW" dirty="0"/>
              <a:t>Due to cost and political issues, Taiwan has not systematically collected and monitored the pumping volume of private wells.</a:t>
            </a:r>
          </a:p>
          <a:p>
            <a:pPr marL="0" indent="0" algn="just">
              <a:buNone/>
            </a:pPr>
            <a:endParaRPr lang="en-US" altLang="zh-TW" dirty="0"/>
          </a:p>
          <a:p>
            <a:pPr algn="just"/>
            <a:r>
              <a:rPr lang="en-US" altLang="zh-TW" dirty="0"/>
              <a:t>Yunlin has more than 100,000 private wells, but only has monthly electricity data and almost no water meter monitoring of pumping measurement.</a:t>
            </a:r>
          </a:p>
          <a:p>
            <a:pPr algn="just"/>
            <a:endParaRPr lang="en-US" altLang="zh-TW" dirty="0"/>
          </a:p>
          <a:p>
            <a:pPr algn="just"/>
            <a:r>
              <a:rPr lang="en-US" altLang="zh-TW" dirty="0"/>
              <a:t>Therefore, it is very difficult to obtain the pumping volume of groundwater.</a:t>
            </a:r>
          </a:p>
        </p:txBody>
      </p:sp>
      <p:sp>
        <p:nvSpPr>
          <p:cNvPr id="4" name="日期版面配置區 3">
            <a:extLst>
              <a:ext uri="{FF2B5EF4-FFF2-40B4-BE49-F238E27FC236}">
                <a16:creationId xmlns:a16="http://schemas.microsoft.com/office/drawing/2014/main" id="{9F01307B-3C2B-4FF1-A44A-3832DE569692}"/>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EFD0C867-E7CE-4EAD-A81B-FA11FA910106}"/>
              </a:ext>
            </a:extLst>
          </p:cNvPr>
          <p:cNvSpPr>
            <a:spLocks noGrp="1"/>
          </p:cNvSpPr>
          <p:nvPr>
            <p:ph type="sldNum" sz="quarter" idx="12"/>
          </p:nvPr>
        </p:nvSpPr>
        <p:spPr>
          <a:xfrm>
            <a:off x="8837023" y="5580766"/>
            <a:ext cx="306977" cy="273844"/>
          </a:xfrm>
        </p:spPr>
        <p:txBody>
          <a:bodyPr/>
          <a:lstStyle/>
          <a:p>
            <a:pPr>
              <a:defRPr/>
            </a:pPr>
            <a:fld id="{19C68416-89E1-46B4-93C8-1B10ED120022}" type="slidenum">
              <a:rPr lang="zh-TW" altLang="en-US" smtClean="0"/>
              <a:pPr>
                <a:defRPr/>
              </a:pPr>
              <a:t>3</a:t>
            </a:fld>
            <a:endParaRPr lang="zh-TW" altLang="en-US"/>
          </a:p>
        </p:txBody>
      </p:sp>
      <p:pic>
        <p:nvPicPr>
          <p:cNvPr id="13" name="圖片 12">
            <a:extLst>
              <a:ext uri="{FF2B5EF4-FFF2-40B4-BE49-F238E27FC236}">
                <a16:creationId xmlns:a16="http://schemas.microsoft.com/office/drawing/2014/main" id="{08417EF5-A783-42AD-8CCF-5AB0338F0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121" y="2586416"/>
            <a:ext cx="4234352" cy="2994352"/>
          </a:xfrm>
          <a:prstGeom prst="rect">
            <a:avLst/>
          </a:prstGeom>
        </p:spPr>
      </p:pic>
      <p:sp>
        <p:nvSpPr>
          <p:cNvPr id="16" name="文字方塊 15">
            <a:extLst>
              <a:ext uri="{FF2B5EF4-FFF2-40B4-BE49-F238E27FC236}">
                <a16:creationId xmlns:a16="http://schemas.microsoft.com/office/drawing/2014/main" id="{4BC5C90A-B31E-4C6D-AEFF-2243130B19D2}"/>
              </a:ext>
            </a:extLst>
          </p:cNvPr>
          <p:cNvSpPr txBox="1"/>
          <p:nvPr/>
        </p:nvSpPr>
        <p:spPr>
          <a:xfrm>
            <a:off x="4969746" y="2110758"/>
            <a:ext cx="3665737" cy="600164"/>
          </a:xfrm>
          <a:prstGeom prst="rect">
            <a:avLst/>
          </a:prstGeom>
          <a:noFill/>
        </p:spPr>
        <p:txBody>
          <a:bodyPr wrap="square">
            <a:spAutoFit/>
          </a:bodyPr>
          <a:lstStyle/>
          <a:p>
            <a:pPr algn="ctr"/>
            <a:r>
              <a:rPr lang="en-US" altLang="zh-TW" sz="1650" dirty="0">
                <a:latin typeface="Arial Black" panose="020B0A04020102020204" pitchFamily="34" charset="0"/>
                <a:ea typeface="華康鐵線龍門W3(P)" panose="03000300000000000000" pitchFamily="66" charset="-120"/>
                <a:cs typeface="Arial" panose="020B0604020202020204" pitchFamily="34" charset="0"/>
              </a:rPr>
              <a:t>Private pumping wells in Yunlin</a:t>
            </a:r>
            <a:endParaRPr lang="zh-TW" altLang="en-US" sz="1650" dirty="0">
              <a:latin typeface="Arial Black" panose="020B0A04020102020204" pitchFamily="34" charset="0"/>
              <a:ea typeface="華康鐵線龍門W3(P)" panose="03000300000000000000" pitchFamily="66" charset="-120"/>
              <a:cs typeface="Arial" panose="020B0604020202020204" pitchFamily="34" charset="0"/>
            </a:endParaRPr>
          </a:p>
        </p:txBody>
      </p:sp>
    </p:spTree>
    <p:custDataLst>
      <p:tags r:id="rId1"/>
    </p:custDataLst>
    <p:extLst>
      <p:ext uri="{BB962C8B-B14F-4D97-AF65-F5344CB8AC3E}">
        <p14:creationId xmlns:p14="http://schemas.microsoft.com/office/powerpoint/2010/main" val="724940824"/>
      </p:ext>
    </p:extLst>
  </p:cSld>
  <p:clrMapOvr>
    <a:masterClrMapping/>
  </p:clrMapOvr>
  <mc:AlternateContent xmlns:mc="http://schemas.openxmlformats.org/markup-compatibility/2006" xmlns:p14="http://schemas.microsoft.com/office/powerpoint/2010/main">
    <mc:Choice Requires="p14">
      <p:transition spd="slow" p14:dur="2000" advTm="1909"/>
    </mc:Choice>
    <mc:Fallback xmlns="">
      <p:transition spd="slow" advTm="1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910A62-0C54-49B6-8264-7DA3D36700BE}"/>
              </a:ext>
            </a:extLst>
          </p:cNvPr>
          <p:cNvSpPr>
            <a:spLocks noGrp="1"/>
          </p:cNvSpPr>
          <p:nvPr>
            <p:ph type="title"/>
          </p:nvPr>
        </p:nvSpPr>
        <p:spPr/>
        <p:txBody>
          <a:bodyPr/>
          <a:lstStyle/>
          <a:p>
            <a:r>
              <a:rPr lang="en-US" altLang="zh-TW" dirty="0">
                <a:latin typeface="Arial Black" panose="020B0A04020102020204" pitchFamily="34" charset="0"/>
              </a:rPr>
              <a:t>Introduction</a:t>
            </a:r>
            <a:endParaRPr lang="zh-TW" altLang="en-US" dirty="0">
              <a:latin typeface="Arial Black" panose="020B0A04020102020204" pitchFamily="34" charset="0"/>
            </a:endParaRPr>
          </a:p>
        </p:txBody>
      </p:sp>
      <p:sp>
        <p:nvSpPr>
          <p:cNvPr id="3" name="內容版面配置區 2">
            <a:extLst>
              <a:ext uri="{FF2B5EF4-FFF2-40B4-BE49-F238E27FC236}">
                <a16:creationId xmlns:a16="http://schemas.microsoft.com/office/drawing/2014/main" id="{6FD5241B-1A03-4879-8169-A8A2BD9A5D39}"/>
              </a:ext>
            </a:extLst>
          </p:cNvPr>
          <p:cNvSpPr>
            <a:spLocks noGrp="1"/>
          </p:cNvSpPr>
          <p:nvPr>
            <p:ph idx="1"/>
          </p:nvPr>
        </p:nvSpPr>
        <p:spPr>
          <a:xfrm>
            <a:off x="457200" y="2181822"/>
            <a:ext cx="8379823" cy="3672788"/>
          </a:xfrm>
        </p:spPr>
        <p:txBody>
          <a:bodyPr/>
          <a:lstStyle/>
          <a:p>
            <a:pPr algn="just"/>
            <a:r>
              <a:rPr lang="en-US" altLang="zh-TW" sz="2100" dirty="0"/>
              <a:t>The purpose of this study is to analyze the limited amount of pumping series data, identifying some key influencing factors affecting the pumping patterns. And try to build a machine learning model to estimate water withdrawal in </a:t>
            </a:r>
            <a:r>
              <a:rPr lang="en-US" altLang="zh-TW" sz="2100" dirty="0" err="1"/>
              <a:t>Huwei</a:t>
            </a:r>
            <a:r>
              <a:rPr lang="en-US" altLang="zh-TW" sz="2100" dirty="0"/>
              <a:t>, a town in Yunlin.</a:t>
            </a:r>
            <a:endParaRPr lang="zh-TW" altLang="en-US" sz="2100" dirty="0"/>
          </a:p>
        </p:txBody>
      </p:sp>
      <p:sp>
        <p:nvSpPr>
          <p:cNvPr id="4" name="日期版面配置區 3">
            <a:extLst>
              <a:ext uri="{FF2B5EF4-FFF2-40B4-BE49-F238E27FC236}">
                <a16:creationId xmlns:a16="http://schemas.microsoft.com/office/drawing/2014/main" id="{9F01307B-3C2B-4FF1-A44A-3832DE569692}"/>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EFD0C867-E7CE-4EAD-A81B-FA11FA910106}"/>
              </a:ext>
            </a:extLst>
          </p:cNvPr>
          <p:cNvSpPr>
            <a:spLocks noGrp="1"/>
          </p:cNvSpPr>
          <p:nvPr>
            <p:ph type="sldNum" sz="quarter" idx="12"/>
          </p:nvPr>
        </p:nvSpPr>
        <p:spPr/>
        <p:txBody>
          <a:bodyPr/>
          <a:lstStyle/>
          <a:p>
            <a:pPr>
              <a:defRPr/>
            </a:pPr>
            <a:fld id="{19C68416-89E1-46B4-93C8-1B10ED120022}" type="slidenum">
              <a:rPr lang="zh-TW" altLang="en-US" smtClean="0"/>
              <a:pPr>
                <a:defRPr/>
              </a:pPr>
              <a:t>4</a:t>
            </a:fld>
            <a:endParaRPr lang="zh-TW" altLang="en-US"/>
          </a:p>
        </p:txBody>
      </p:sp>
      <p:pic>
        <p:nvPicPr>
          <p:cNvPr id="7" name="圖片 6">
            <a:extLst>
              <a:ext uri="{FF2B5EF4-FFF2-40B4-BE49-F238E27FC236}">
                <a16:creationId xmlns:a16="http://schemas.microsoft.com/office/drawing/2014/main" id="{A1818F68-7C74-4FD3-8ACE-F647AC40F5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4"/>
          <a:stretch/>
        </p:blipFill>
        <p:spPr>
          <a:xfrm>
            <a:off x="3005963" y="3509520"/>
            <a:ext cx="3439982" cy="2350295"/>
          </a:xfrm>
          <a:prstGeom prst="rect">
            <a:avLst/>
          </a:prstGeom>
        </p:spPr>
      </p:pic>
    </p:spTree>
    <p:extLst>
      <p:ext uri="{BB962C8B-B14F-4D97-AF65-F5344CB8AC3E}">
        <p14:creationId xmlns:p14="http://schemas.microsoft.com/office/powerpoint/2010/main" val="846378676"/>
      </p:ext>
    </p:extLst>
  </p:cSld>
  <p:clrMapOvr>
    <a:masterClrMapping/>
  </p:clrMapOvr>
  <mc:AlternateContent xmlns:mc="http://schemas.openxmlformats.org/markup-compatibility/2006" xmlns:p14="http://schemas.microsoft.com/office/powerpoint/2010/main">
    <mc:Choice Requires="p14">
      <p:transition spd="slow" p14:dur="2000" advTm="4081"/>
    </mc:Choice>
    <mc:Fallback xmlns="">
      <p:transition spd="slow" advTm="408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910A62-0C54-49B6-8264-7DA3D36700BE}"/>
              </a:ext>
            </a:extLst>
          </p:cNvPr>
          <p:cNvSpPr>
            <a:spLocks noGrp="1"/>
          </p:cNvSpPr>
          <p:nvPr>
            <p:ph type="title"/>
          </p:nvPr>
        </p:nvSpPr>
        <p:spPr/>
        <p:txBody>
          <a:bodyPr/>
          <a:lstStyle/>
          <a:p>
            <a:r>
              <a:rPr lang="en-US" altLang="zh-TW" dirty="0">
                <a:latin typeface="Arial Black" panose="020B0A04020102020204" pitchFamily="34" charset="0"/>
              </a:rPr>
              <a:t>Study Area</a:t>
            </a:r>
            <a:endParaRPr lang="zh-TW" altLang="en-US" dirty="0">
              <a:latin typeface="Arial Black" panose="020B0A04020102020204" pitchFamily="34" charset="0"/>
            </a:endParaRPr>
          </a:p>
        </p:txBody>
      </p:sp>
      <p:sp>
        <p:nvSpPr>
          <p:cNvPr id="3" name="內容版面配置區 2">
            <a:extLst>
              <a:ext uri="{FF2B5EF4-FFF2-40B4-BE49-F238E27FC236}">
                <a16:creationId xmlns:a16="http://schemas.microsoft.com/office/drawing/2014/main" id="{6FD5241B-1A03-4879-8169-A8A2BD9A5D39}"/>
              </a:ext>
            </a:extLst>
          </p:cNvPr>
          <p:cNvSpPr>
            <a:spLocks noGrp="1"/>
          </p:cNvSpPr>
          <p:nvPr>
            <p:ph idx="1"/>
          </p:nvPr>
        </p:nvSpPr>
        <p:spPr>
          <a:xfrm>
            <a:off x="457200" y="2181822"/>
            <a:ext cx="3277428" cy="3672788"/>
          </a:xfrm>
        </p:spPr>
        <p:txBody>
          <a:bodyPr/>
          <a:lstStyle/>
          <a:p>
            <a:pPr algn="just"/>
            <a:r>
              <a:rPr lang="en-US" altLang="zh-TW" dirty="0"/>
              <a:t>Pumping amount data of 87 private pumping wells for irrigation were collected.</a:t>
            </a:r>
          </a:p>
          <a:p>
            <a:pPr algn="just"/>
            <a:endParaRPr lang="en-US" altLang="zh-TW" dirty="0"/>
          </a:p>
          <a:p>
            <a:pPr algn="just"/>
            <a:r>
              <a:rPr lang="en-US" altLang="zh-TW" dirty="0"/>
              <a:t>The cumulative pumping amount of each well was recorded every 10 minutes.</a:t>
            </a:r>
          </a:p>
          <a:p>
            <a:pPr algn="just"/>
            <a:endParaRPr lang="en-US" altLang="zh-TW" dirty="0"/>
          </a:p>
          <a:p>
            <a:pPr algn="just"/>
            <a:r>
              <a:rPr lang="en-US" altLang="zh-TW" dirty="0"/>
              <a:t>More than half of the wells (56%) are used for paddy field irrigation.</a:t>
            </a:r>
            <a:endParaRPr lang="zh-TW" altLang="en-US" dirty="0"/>
          </a:p>
        </p:txBody>
      </p:sp>
      <p:sp>
        <p:nvSpPr>
          <p:cNvPr id="4" name="日期版面配置區 3">
            <a:extLst>
              <a:ext uri="{FF2B5EF4-FFF2-40B4-BE49-F238E27FC236}">
                <a16:creationId xmlns:a16="http://schemas.microsoft.com/office/drawing/2014/main" id="{9F01307B-3C2B-4FF1-A44A-3832DE569692}"/>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EFD0C867-E7CE-4EAD-A81B-FA11FA910106}"/>
              </a:ext>
            </a:extLst>
          </p:cNvPr>
          <p:cNvSpPr>
            <a:spLocks noGrp="1"/>
          </p:cNvSpPr>
          <p:nvPr>
            <p:ph type="sldNum" sz="quarter" idx="12"/>
          </p:nvPr>
        </p:nvSpPr>
        <p:spPr/>
        <p:txBody>
          <a:bodyPr/>
          <a:lstStyle/>
          <a:p>
            <a:pPr>
              <a:defRPr/>
            </a:pPr>
            <a:fld id="{19C68416-89E1-46B4-93C8-1B10ED120022}" type="slidenum">
              <a:rPr lang="zh-TW" altLang="en-US" smtClean="0"/>
              <a:pPr>
                <a:defRPr/>
              </a:pPr>
              <a:t>5</a:t>
            </a:fld>
            <a:endParaRPr lang="zh-TW" altLang="en-US"/>
          </a:p>
        </p:txBody>
      </p:sp>
      <p:pic>
        <p:nvPicPr>
          <p:cNvPr id="9" name="圖片 8">
            <a:extLst>
              <a:ext uri="{FF2B5EF4-FFF2-40B4-BE49-F238E27FC236}">
                <a16:creationId xmlns:a16="http://schemas.microsoft.com/office/drawing/2014/main" id="{81B12974-C8C3-47E9-9174-807F078CB8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4265" y="2004890"/>
            <a:ext cx="5196248" cy="3674040"/>
          </a:xfrm>
          <a:prstGeom prst="rect">
            <a:avLst/>
          </a:prstGeom>
        </p:spPr>
      </p:pic>
      <p:sp>
        <p:nvSpPr>
          <p:cNvPr id="8" name="文字方塊 7">
            <a:extLst>
              <a:ext uri="{FF2B5EF4-FFF2-40B4-BE49-F238E27FC236}">
                <a16:creationId xmlns:a16="http://schemas.microsoft.com/office/drawing/2014/main" id="{D4A425D8-296E-4E22-B5F2-CC25CB30D4DF}"/>
              </a:ext>
            </a:extLst>
          </p:cNvPr>
          <p:cNvSpPr txBox="1"/>
          <p:nvPr/>
        </p:nvSpPr>
        <p:spPr>
          <a:xfrm>
            <a:off x="0" y="5680356"/>
            <a:ext cx="9144000" cy="207749"/>
          </a:xfrm>
          <a:prstGeom prst="rect">
            <a:avLst/>
          </a:prstGeom>
          <a:noFill/>
        </p:spPr>
        <p:txBody>
          <a:bodyPr wrap="square">
            <a:spAutoFit/>
          </a:bodyPr>
          <a:lstStyle/>
          <a:p>
            <a:r>
              <a:rPr lang="zh-TW" altLang="en-US" sz="750" dirty="0">
                <a:latin typeface="Times New Roman" panose="02020603050405020304" pitchFamily="18" charset="0"/>
                <a:cs typeface="Times New Roman" panose="02020603050405020304" pitchFamily="18" charset="0"/>
              </a:rPr>
              <a:t>Water Resources Agency, 2017. Trail implementation plan for water use survey and analysis of available groundwater yield (in Chinese). Water Resources Planning Institute, Water Resources Agency, Ministry of Economic Affairs.</a:t>
            </a:r>
          </a:p>
        </p:txBody>
      </p:sp>
    </p:spTree>
    <p:custDataLst>
      <p:tags r:id="rId1"/>
    </p:custDataLst>
    <p:extLst>
      <p:ext uri="{BB962C8B-B14F-4D97-AF65-F5344CB8AC3E}">
        <p14:creationId xmlns:p14="http://schemas.microsoft.com/office/powerpoint/2010/main" val="163314492"/>
      </p:ext>
    </p:extLst>
  </p:cSld>
  <p:clrMapOvr>
    <a:masterClrMapping/>
  </p:clrMapOvr>
  <mc:AlternateContent xmlns:mc="http://schemas.openxmlformats.org/markup-compatibility/2006" xmlns:p14="http://schemas.microsoft.com/office/powerpoint/2010/main">
    <mc:Choice Requires="p14">
      <p:transition spd="slow" p14:dur="2000" advTm="75685"/>
    </mc:Choice>
    <mc:Fallback xmlns="">
      <p:transition spd="slow" advTm="756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AB298FB-4F25-4CEA-B8C3-1AAA6D09271E}"/>
              </a:ext>
            </a:extLst>
          </p:cNvPr>
          <p:cNvSpPr>
            <a:spLocks noGrp="1"/>
          </p:cNvSpPr>
          <p:nvPr>
            <p:ph type="title"/>
          </p:nvPr>
        </p:nvSpPr>
        <p:spPr>
          <a:xfrm>
            <a:off x="266700" y="1631645"/>
            <a:ext cx="8488680" cy="540544"/>
          </a:xfrm>
        </p:spPr>
        <p:txBody>
          <a:bodyPr/>
          <a:lstStyle/>
          <a:p>
            <a:r>
              <a:rPr lang="en-US" altLang="zh-TW" dirty="0">
                <a:latin typeface="Arial Black" panose="020B0A04020102020204" pitchFamily="34" charset="0"/>
              </a:rPr>
              <a:t>Method </a:t>
            </a:r>
            <a:endParaRPr lang="zh-TW" altLang="en-US" dirty="0">
              <a:latin typeface="Arial Black" panose="020B0A04020102020204" pitchFamily="34" charset="0"/>
            </a:endParaRPr>
          </a:p>
        </p:txBody>
      </p:sp>
      <p:sp>
        <p:nvSpPr>
          <p:cNvPr id="4" name="日期版面配置區 3">
            <a:extLst>
              <a:ext uri="{FF2B5EF4-FFF2-40B4-BE49-F238E27FC236}">
                <a16:creationId xmlns:a16="http://schemas.microsoft.com/office/drawing/2014/main" id="{76EC9F48-6418-4D89-A5B1-3FA24FA0D0C9}"/>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799466C3-998C-4F35-9348-AE5836163670}"/>
              </a:ext>
            </a:extLst>
          </p:cNvPr>
          <p:cNvSpPr>
            <a:spLocks noGrp="1"/>
          </p:cNvSpPr>
          <p:nvPr>
            <p:ph type="sldNum" sz="quarter" idx="12"/>
          </p:nvPr>
        </p:nvSpPr>
        <p:spPr/>
        <p:txBody>
          <a:bodyPr/>
          <a:lstStyle/>
          <a:p>
            <a:pPr>
              <a:defRPr/>
            </a:pPr>
            <a:fld id="{19C68416-89E1-46B4-93C8-1B10ED120022}" type="slidenum">
              <a:rPr lang="zh-TW" altLang="en-US" smtClean="0"/>
              <a:pPr>
                <a:defRPr/>
              </a:pPr>
              <a:t>6</a:t>
            </a:fld>
            <a:endParaRPr lang="zh-TW" altLang="en-US"/>
          </a:p>
        </p:txBody>
      </p:sp>
      <p:pic>
        <p:nvPicPr>
          <p:cNvPr id="8" name="圖片 7">
            <a:extLst>
              <a:ext uri="{FF2B5EF4-FFF2-40B4-BE49-F238E27FC236}">
                <a16:creationId xmlns:a16="http://schemas.microsoft.com/office/drawing/2014/main" id="{07C68C5D-928F-423C-ACB7-BE1F01D63BC5}"/>
              </a:ext>
            </a:extLst>
          </p:cNvPr>
          <p:cNvPicPr>
            <a:picLocks noChangeAspect="1"/>
          </p:cNvPicPr>
          <p:nvPr/>
        </p:nvPicPr>
        <p:blipFill rotWithShape="1">
          <a:blip r:embed="rId2"/>
          <a:srcRect b="48860"/>
          <a:stretch/>
        </p:blipFill>
        <p:spPr>
          <a:xfrm>
            <a:off x="577216" y="2540274"/>
            <a:ext cx="5779582" cy="2097806"/>
          </a:xfrm>
          <a:prstGeom prst="rect">
            <a:avLst/>
          </a:prstGeom>
        </p:spPr>
      </p:pic>
      <p:sp>
        <p:nvSpPr>
          <p:cNvPr id="9" name="文字方塊 12">
            <a:extLst>
              <a:ext uri="{FF2B5EF4-FFF2-40B4-BE49-F238E27FC236}">
                <a16:creationId xmlns:a16="http://schemas.microsoft.com/office/drawing/2014/main" id="{87D97230-0AFE-4986-A0EF-C03904FA871D}"/>
              </a:ext>
            </a:extLst>
          </p:cNvPr>
          <p:cNvSpPr txBox="1"/>
          <p:nvPr/>
        </p:nvSpPr>
        <p:spPr>
          <a:xfrm>
            <a:off x="457200" y="2165611"/>
            <a:ext cx="6529966" cy="30008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a:lstStyle>
          <a:p>
            <a:pPr lvl="0">
              <a:defRPr/>
            </a:pPr>
            <a:r>
              <a:rPr lang="en-US" altLang="zh-TW" sz="1350" dirty="0">
                <a:solidFill>
                  <a:sysClr val="windowText" lastClr="000000"/>
                </a:solidFill>
              </a:rPr>
              <a:t>monthly water pumping = f (monthly electricity consumption, crop, rainfall, ...)</a:t>
            </a:r>
            <a:endParaRPr lang="zh-TW" altLang="en-US" sz="1350" dirty="0">
              <a:solidFill>
                <a:sysClr val="windowText" lastClr="000000"/>
              </a:solidFill>
            </a:endParaRPr>
          </a:p>
        </p:txBody>
      </p:sp>
      <p:sp>
        <p:nvSpPr>
          <p:cNvPr id="10" name="文字方塊 9">
            <a:extLst>
              <a:ext uri="{FF2B5EF4-FFF2-40B4-BE49-F238E27FC236}">
                <a16:creationId xmlns:a16="http://schemas.microsoft.com/office/drawing/2014/main" id="{0FB88918-9F3C-4499-BE29-30EA8B803E04}"/>
              </a:ext>
            </a:extLst>
          </p:cNvPr>
          <p:cNvSpPr txBox="1"/>
          <p:nvPr/>
        </p:nvSpPr>
        <p:spPr>
          <a:xfrm>
            <a:off x="5096064" y="2716104"/>
            <a:ext cx="1260736" cy="369332"/>
          </a:xfrm>
          <a:prstGeom prst="rect">
            <a:avLst/>
          </a:prstGeom>
          <a:noFill/>
        </p:spPr>
        <p:txBody>
          <a:bodyPr wrap="square" rtlCol="0">
            <a:spAutoFit/>
          </a:bodyPr>
          <a:lstStyle/>
          <a:p>
            <a:r>
              <a:rPr lang="en-US" altLang="zh-TW" dirty="0">
                <a:latin typeface="Arial" pitchFamily="34" charset="0"/>
                <a:cs typeface="Arial" pitchFamily="34" charset="0"/>
              </a:rPr>
              <a:t>features</a:t>
            </a:r>
            <a:endParaRPr lang="zh-TW" altLang="en-US" dirty="0">
              <a:latin typeface="Arial" pitchFamily="34" charset="0"/>
              <a:cs typeface="Arial" pitchFamily="34" charset="0"/>
            </a:endParaRPr>
          </a:p>
        </p:txBody>
      </p:sp>
      <p:pic>
        <p:nvPicPr>
          <p:cNvPr id="11" name="圖片 10">
            <a:extLst>
              <a:ext uri="{FF2B5EF4-FFF2-40B4-BE49-F238E27FC236}">
                <a16:creationId xmlns:a16="http://schemas.microsoft.com/office/drawing/2014/main" id="{C46AC82A-FADE-455E-9E8A-64DEAA58F1DE}"/>
              </a:ext>
            </a:extLst>
          </p:cNvPr>
          <p:cNvPicPr>
            <a:picLocks noChangeAspect="1"/>
          </p:cNvPicPr>
          <p:nvPr/>
        </p:nvPicPr>
        <p:blipFill>
          <a:blip r:embed="rId2"/>
          <a:stretch>
            <a:fillRect/>
          </a:stretch>
        </p:blipFill>
        <p:spPr>
          <a:xfrm>
            <a:off x="-5368104" y="1752955"/>
            <a:ext cx="4975486" cy="3280100"/>
          </a:xfrm>
          <a:prstGeom prst="rect">
            <a:avLst/>
          </a:prstGeom>
        </p:spPr>
      </p:pic>
      <p:pic>
        <p:nvPicPr>
          <p:cNvPr id="12" name="圖片 11">
            <a:extLst>
              <a:ext uri="{FF2B5EF4-FFF2-40B4-BE49-F238E27FC236}">
                <a16:creationId xmlns:a16="http://schemas.microsoft.com/office/drawing/2014/main" id="{312B293E-00E0-4341-96E7-0AE81B6C64A0}"/>
              </a:ext>
            </a:extLst>
          </p:cNvPr>
          <p:cNvPicPr>
            <a:picLocks noChangeAspect="1"/>
          </p:cNvPicPr>
          <p:nvPr/>
        </p:nvPicPr>
        <p:blipFill rotWithShape="1">
          <a:blip r:embed="rId2">
            <a:duotone>
              <a:prstClr val="black"/>
              <a:schemeClr val="tx2">
                <a:tint val="45000"/>
                <a:satMod val="400000"/>
              </a:schemeClr>
            </a:duotone>
          </a:blip>
          <a:srcRect l="24599" t="64265" r="26240"/>
          <a:stretch/>
        </p:blipFill>
        <p:spPr>
          <a:xfrm>
            <a:off x="6046470" y="4086225"/>
            <a:ext cx="3559229" cy="1705571"/>
          </a:xfrm>
          <a:prstGeom prst="rect">
            <a:avLst/>
          </a:prstGeom>
        </p:spPr>
      </p:pic>
      <p:cxnSp>
        <p:nvCxnSpPr>
          <p:cNvPr id="14" name="接點: 肘形 13">
            <a:extLst>
              <a:ext uri="{FF2B5EF4-FFF2-40B4-BE49-F238E27FC236}">
                <a16:creationId xmlns:a16="http://schemas.microsoft.com/office/drawing/2014/main" id="{B69363C5-5D8A-4786-8675-6E079F8A6284}"/>
              </a:ext>
            </a:extLst>
          </p:cNvPr>
          <p:cNvCxnSpPr>
            <a:cxnSpLocks/>
          </p:cNvCxnSpPr>
          <p:nvPr/>
        </p:nvCxnSpPr>
        <p:spPr>
          <a:xfrm>
            <a:off x="6275072" y="3509010"/>
            <a:ext cx="1589114" cy="561356"/>
          </a:xfrm>
          <a:prstGeom prst="bentConnector3">
            <a:avLst>
              <a:gd name="adj1" fmla="val 100109"/>
            </a:avLst>
          </a:prstGeom>
          <a:ln w="19050">
            <a:tailEnd type="triangle"/>
          </a:ln>
        </p:spPr>
        <p:style>
          <a:lnRef idx="1">
            <a:schemeClr val="dk1"/>
          </a:lnRef>
          <a:fillRef idx="0">
            <a:schemeClr val="dk1"/>
          </a:fillRef>
          <a:effectRef idx="0">
            <a:schemeClr val="dk1"/>
          </a:effectRef>
          <a:fontRef idx="minor">
            <a:schemeClr val="tx1"/>
          </a:fontRef>
        </p:style>
      </p:cxnSp>
      <p:sp>
        <p:nvSpPr>
          <p:cNvPr id="26" name="矩形 25">
            <a:extLst>
              <a:ext uri="{FF2B5EF4-FFF2-40B4-BE49-F238E27FC236}">
                <a16:creationId xmlns:a16="http://schemas.microsoft.com/office/drawing/2014/main" id="{BC842339-544D-4F98-A50D-0AE8B4D9F8D6}"/>
              </a:ext>
            </a:extLst>
          </p:cNvPr>
          <p:cNvSpPr/>
          <p:nvPr/>
        </p:nvSpPr>
        <p:spPr>
          <a:xfrm>
            <a:off x="747431" y="3863195"/>
            <a:ext cx="976594" cy="561356"/>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050" b="1" dirty="0">
                <a:solidFill>
                  <a:sysClr val="windowText" lastClr="000000"/>
                </a:solidFill>
              </a:rPr>
              <a:t>electricity consumption</a:t>
            </a:r>
            <a:endParaRPr lang="zh-TW" altLang="en-US" sz="1050" b="1" dirty="0"/>
          </a:p>
        </p:txBody>
      </p:sp>
    </p:spTree>
    <p:extLst>
      <p:ext uri="{BB962C8B-B14F-4D97-AF65-F5344CB8AC3E}">
        <p14:creationId xmlns:p14="http://schemas.microsoft.com/office/powerpoint/2010/main" val="4040730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8000AB-136F-4E21-A3B7-2CFA51A1F00B}"/>
              </a:ext>
            </a:extLst>
          </p:cNvPr>
          <p:cNvSpPr>
            <a:spLocks noGrp="1"/>
          </p:cNvSpPr>
          <p:nvPr>
            <p:ph type="title"/>
          </p:nvPr>
        </p:nvSpPr>
        <p:spPr/>
        <p:txBody>
          <a:bodyPr/>
          <a:lstStyle/>
          <a:p>
            <a:r>
              <a:rPr lang="en-US" altLang="zh-TW" dirty="0">
                <a:latin typeface="Arial Black" panose="020B0A04020102020204" pitchFamily="34" charset="0"/>
              </a:rPr>
              <a:t>Method - </a:t>
            </a:r>
            <a:r>
              <a:rPr lang="en-US" altLang="zh-TW" dirty="0" err="1"/>
              <a:t>XGBoost</a:t>
            </a:r>
            <a:r>
              <a:rPr lang="en-US" altLang="zh-TW" dirty="0">
                <a:latin typeface="Arial Black" panose="020B0A04020102020204" pitchFamily="34" charset="0"/>
              </a:rPr>
              <a:t> </a:t>
            </a:r>
            <a:endParaRPr lang="zh-TW" altLang="en-US" dirty="0"/>
          </a:p>
        </p:txBody>
      </p:sp>
      <p:sp>
        <p:nvSpPr>
          <p:cNvPr id="3" name="內容版面配置區 2">
            <a:extLst>
              <a:ext uri="{FF2B5EF4-FFF2-40B4-BE49-F238E27FC236}">
                <a16:creationId xmlns:a16="http://schemas.microsoft.com/office/drawing/2014/main" id="{77DD2F3F-9EC8-4578-8911-0AC321035775}"/>
              </a:ext>
            </a:extLst>
          </p:cNvPr>
          <p:cNvSpPr>
            <a:spLocks noGrp="1"/>
          </p:cNvSpPr>
          <p:nvPr>
            <p:ph idx="1"/>
          </p:nvPr>
        </p:nvSpPr>
        <p:spPr>
          <a:xfrm>
            <a:off x="457199" y="2692684"/>
            <a:ext cx="8229600" cy="3672788"/>
          </a:xfrm>
        </p:spPr>
        <p:txBody>
          <a:bodyPr/>
          <a:lstStyle/>
          <a:p>
            <a:r>
              <a:rPr lang="en-US" altLang="zh-TW" dirty="0" err="1"/>
              <a:t>XGBoost</a:t>
            </a:r>
            <a:r>
              <a:rPr lang="en-US" altLang="zh-TW" dirty="0"/>
              <a:t> is gradient boosting decision tree (GBDT) machine learning algorithm</a:t>
            </a:r>
          </a:p>
          <a:p>
            <a:r>
              <a:rPr lang="en-US" altLang="zh-TW" dirty="0"/>
              <a:t>It is commonly used in machine learning competitions</a:t>
            </a:r>
          </a:p>
          <a:p>
            <a:r>
              <a:rPr lang="en-US" altLang="zh-TW" dirty="0"/>
              <a:t>Can handle a large amount of data and accept limited missing values</a:t>
            </a:r>
          </a:p>
          <a:p>
            <a:r>
              <a:rPr lang="en-US" altLang="zh-TW" dirty="0"/>
              <a:t>It has several methods to prevent overfitting</a:t>
            </a:r>
          </a:p>
        </p:txBody>
      </p:sp>
      <p:sp>
        <p:nvSpPr>
          <p:cNvPr id="4" name="日期版面配置區 3">
            <a:extLst>
              <a:ext uri="{FF2B5EF4-FFF2-40B4-BE49-F238E27FC236}">
                <a16:creationId xmlns:a16="http://schemas.microsoft.com/office/drawing/2014/main" id="{4F54D2FD-4C09-4548-B85F-6A2F18FFDD5F}"/>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CCE5884F-B220-4580-A2D3-B2F650B9B6B0}"/>
              </a:ext>
            </a:extLst>
          </p:cNvPr>
          <p:cNvSpPr>
            <a:spLocks noGrp="1"/>
          </p:cNvSpPr>
          <p:nvPr>
            <p:ph type="sldNum" sz="quarter" idx="12"/>
          </p:nvPr>
        </p:nvSpPr>
        <p:spPr/>
        <p:txBody>
          <a:bodyPr/>
          <a:lstStyle/>
          <a:p>
            <a:pPr>
              <a:defRPr/>
            </a:pPr>
            <a:fld id="{19C68416-89E1-46B4-93C8-1B10ED120022}" type="slidenum">
              <a:rPr lang="zh-TW" altLang="en-US" smtClean="0"/>
              <a:pPr>
                <a:defRPr/>
              </a:pPr>
              <a:t>7</a:t>
            </a:fld>
            <a:endParaRPr lang="zh-TW" altLang="en-US"/>
          </a:p>
        </p:txBody>
      </p:sp>
      <p:pic>
        <p:nvPicPr>
          <p:cNvPr id="6" name="圖片 5">
            <a:extLst>
              <a:ext uri="{FF2B5EF4-FFF2-40B4-BE49-F238E27FC236}">
                <a16:creationId xmlns:a16="http://schemas.microsoft.com/office/drawing/2014/main" id="{4008D367-F7B6-43B0-B647-BD45AC6C8D1E}"/>
              </a:ext>
            </a:extLst>
          </p:cNvPr>
          <p:cNvPicPr>
            <a:picLocks noChangeAspect="1"/>
          </p:cNvPicPr>
          <p:nvPr/>
        </p:nvPicPr>
        <p:blipFill>
          <a:blip r:embed="rId3"/>
          <a:stretch>
            <a:fillRect/>
          </a:stretch>
        </p:blipFill>
        <p:spPr>
          <a:xfrm>
            <a:off x="4673041" y="1630868"/>
            <a:ext cx="4163983" cy="1061816"/>
          </a:xfrm>
          <a:prstGeom prst="rect">
            <a:avLst/>
          </a:prstGeom>
        </p:spPr>
      </p:pic>
      <p:pic>
        <p:nvPicPr>
          <p:cNvPr id="7" name="圖片 6">
            <a:extLst>
              <a:ext uri="{FF2B5EF4-FFF2-40B4-BE49-F238E27FC236}">
                <a16:creationId xmlns:a16="http://schemas.microsoft.com/office/drawing/2014/main" id="{76EE0FB6-6992-4602-9366-C98E4B799F17}"/>
              </a:ext>
            </a:extLst>
          </p:cNvPr>
          <p:cNvPicPr>
            <a:picLocks noChangeAspect="1"/>
          </p:cNvPicPr>
          <p:nvPr/>
        </p:nvPicPr>
        <p:blipFill>
          <a:blip r:embed="rId4"/>
          <a:stretch>
            <a:fillRect/>
          </a:stretch>
        </p:blipFill>
        <p:spPr>
          <a:xfrm>
            <a:off x="4572000" y="4267311"/>
            <a:ext cx="4265022" cy="1477491"/>
          </a:xfrm>
          <a:prstGeom prst="rect">
            <a:avLst/>
          </a:prstGeom>
        </p:spPr>
      </p:pic>
    </p:spTree>
    <p:extLst>
      <p:ext uri="{BB962C8B-B14F-4D97-AF65-F5344CB8AC3E}">
        <p14:creationId xmlns:p14="http://schemas.microsoft.com/office/powerpoint/2010/main" val="2589645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4F54D2FD-4C09-4548-B85F-6A2F18FFDD5F}"/>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CCE5884F-B220-4580-A2D3-B2F650B9B6B0}"/>
              </a:ext>
            </a:extLst>
          </p:cNvPr>
          <p:cNvSpPr>
            <a:spLocks noGrp="1"/>
          </p:cNvSpPr>
          <p:nvPr>
            <p:ph type="sldNum" sz="quarter" idx="12"/>
          </p:nvPr>
        </p:nvSpPr>
        <p:spPr/>
        <p:txBody>
          <a:bodyPr/>
          <a:lstStyle/>
          <a:p>
            <a:pPr>
              <a:defRPr/>
            </a:pPr>
            <a:fld id="{19C68416-89E1-46B4-93C8-1B10ED120022}" type="slidenum">
              <a:rPr lang="zh-TW" altLang="en-US" smtClean="0"/>
              <a:pPr>
                <a:defRPr/>
              </a:pPr>
              <a:t>8</a:t>
            </a:fld>
            <a:endParaRPr lang="zh-TW" altLang="en-US"/>
          </a:p>
        </p:txBody>
      </p:sp>
      <p:sp>
        <p:nvSpPr>
          <p:cNvPr id="12" name="標題 1">
            <a:extLst>
              <a:ext uri="{FF2B5EF4-FFF2-40B4-BE49-F238E27FC236}">
                <a16:creationId xmlns:a16="http://schemas.microsoft.com/office/drawing/2014/main" id="{5D01DDB4-16F6-47CC-B124-159536066A69}"/>
              </a:ext>
            </a:extLst>
          </p:cNvPr>
          <p:cNvSpPr>
            <a:spLocks noGrp="1"/>
          </p:cNvSpPr>
          <p:nvPr>
            <p:ph type="title"/>
          </p:nvPr>
        </p:nvSpPr>
        <p:spPr>
          <a:xfrm>
            <a:off x="457202" y="1754815"/>
            <a:ext cx="7800187" cy="594066"/>
          </a:xfrm>
        </p:spPr>
        <p:txBody>
          <a:bodyPr/>
          <a:lstStyle/>
          <a:p>
            <a:r>
              <a:rPr lang="en-US" altLang="zh-TW" dirty="0">
                <a:latin typeface="Arial Black" panose="020B0A04020102020204" pitchFamily="34" charset="0"/>
              </a:rPr>
              <a:t>workflow and model result</a:t>
            </a:r>
            <a:endParaRPr lang="zh-TW" altLang="en-US" dirty="0"/>
          </a:p>
        </p:txBody>
      </p:sp>
      <p:pic>
        <p:nvPicPr>
          <p:cNvPr id="13" name="圖片 12">
            <a:extLst>
              <a:ext uri="{FF2B5EF4-FFF2-40B4-BE49-F238E27FC236}">
                <a16:creationId xmlns:a16="http://schemas.microsoft.com/office/drawing/2014/main" id="{ABA9A7A0-96A5-46CB-8642-1EBA570195CA}"/>
              </a:ext>
            </a:extLst>
          </p:cNvPr>
          <p:cNvPicPr>
            <a:picLocks noChangeAspect="1"/>
          </p:cNvPicPr>
          <p:nvPr/>
        </p:nvPicPr>
        <p:blipFill>
          <a:blip r:embed="rId3"/>
          <a:stretch>
            <a:fillRect/>
          </a:stretch>
        </p:blipFill>
        <p:spPr>
          <a:xfrm>
            <a:off x="0" y="2309778"/>
            <a:ext cx="9144000" cy="1646394"/>
          </a:xfrm>
          <a:prstGeom prst="rect">
            <a:avLst/>
          </a:prstGeom>
        </p:spPr>
      </p:pic>
      <p:sp>
        <p:nvSpPr>
          <p:cNvPr id="14" name="內容版面配置區 2">
            <a:extLst>
              <a:ext uri="{FF2B5EF4-FFF2-40B4-BE49-F238E27FC236}">
                <a16:creationId xmlns:a16="http://schemas.microsoft.com/office/drawing/2014/main" id="{BE5F511B-9AB0-46BA-941E-E1AFB6C88E55}"/>
              </a:ext>
            </a:extLst>
          </p:cNvPr>
          <p:cNvSpPr>
            <a:spLocks noGrp="1"/>
          </p:cNvSpPr>
          <p:nvPr>
            <p:ph idx="1"/>
          </p:nvPr>
        </p:nvSpPr>
        <p:spPr>
          <a:xfrm>
            <a:off x="242495" y="3819878"/>
            <a:ext cx="8229600" cy="594066"/>
          </a:xfrm>
        </p:spPr>
        <p:txBody>
          <a:bodyPr/>
          <a:lstStyle/>
          <a:p>
            <a:pPr algn="just"/>
            <a:r>
              <a:rPr lang="en-US" altLang="zh-TW" dirty="0"/>
              <a:t>Using 87 private pumping wells time series data combine other feature and split it to training and validation data</a:t>
            </a:r>
          </a:p>
          <a:p>
            <a:pPr algn="just"/>
            <a:endParaRPr lang="en-US" altLang="zh-TW" dirty="0"/>
          </a:p>
          <a:p>
            <a:pPr algn="just"/>
            <a:endParaRPr lang="zh-TW" altLang="en-US" dirty="0"/>
          </a:p>
        </p:txBody>
      </p:sp>
      <p:pic>
        <p:nvPicPr>
          <p:cNvPr id="15" name="圖片 14">
            <a:extLst>
              <a:ext uri="{FF2B5EF4-FFF2-40B4-BE49-F238E27FC236}">
                <a16:creationId xmlns:a16="http://schemas.microsoft.com/office/drawing/2014/main" id="{870018E4-A10D-4A54-9731-FDAD121B5775}"/>
              </a:ext>
            </a:extLst>
          </p:cNvPr>
          <p:cNvPicPr>
            <a:picLocks noChangeAspect="1"/>
          </p:cNvPicPr>
          <p:nvPr/>
        </p:nvPicPr>
        <p:blipFill rotWithShape="1">
          <a:blip r:embed="rId4"/>
          <a:srcRect t="46646" b="-12650"/>
          <a:stretch/>
        </p:blipFill>
        <p:spPr>
          <a:xfrm>
            <a:off x="6157060" y="4238029"/>
            <a:ext cx="3107873" cy="2019896"/>
          </a:xfrm>
          <a:prstGeom prst="rect">
            <a:avLst/>
          </a:prstGeom>
        </p:spPr>
      </p:pic>
      <p:grpSp>
        <p:nvGrpSpPr>
          <p:cNvPr id="16" name="群組 15">
            <a:extLst>
              <a:ext uri="{FF2B5EF4-FFF2-40B4-BE49-F238E27FC236}">
                <a16:creationId xmlns:a16="http://schemas.microsoft.com/office/drawing/2014/main" id="{A42827EC-55CA-4CF9-8BD6-B8724148F01C}"/>
              </a:ext>
            </a:extLst>
          </p:cNvPr>
          <p:cNvGrpSpPr/>
          <p:nvPr/>
        </p:nvGrpSpPr>
        <p:grpSpPr>
          <a:xfrm>
            <a:off x="4357297" y="4553402"/>
            <a:ext cx="2049098" cy="1032385"/>
            <a:chOff x="3047728" y="4402371"/>
            <a:chExt cx="2732131" cy="1376513"/>
          </a:xfrm>
        </p:grpSpPr>
        <p:pic>
          <p:nvPicPr>
            <p:cNvPr id="17" name="圖片 16">
              <a:extLst>
                <a:ext uri="{FF2B5EF4-FFF2-40B4-BE49-F238E27FC236}">
                  <a16:creationId xmlns:a16="http://schemas.microsoft.com/office/drawing/2014/main" id="{3586C3EE-E559-4E3F-BF25-D2F4E361F79C}"/>
                </a:ext>
              </a:extLst>
            </p:cNvPr>
            <p:cNvPicPr>
              <a:picLocks noChangeAspect="1"/>
            </p:cNvPicPr>
            <p:nvPr/>
          </p:nvPicPr>
          <p:blipFill rotWithShape="1">
            <a:blip r:embed="rId4"/>
            <a:srcRect l="34067" b="66264"/>
            <a:stretch/>
          </p:blipFill>
          <p:spPr>
            <a:xfrm>
              <a:off x="3047728" y="4402371"/>
              <a:ext cx="2732131" cy="1376513"/>
            </a:xfrm>
            <a:prstGeom prst="rect">
              <a:avLst/>
            </a:prstGeom>
          </p:spPr>
        </p:pic>
        <p:sp>
          <p:nvSpPr>
            <p:cNvPr id="18" name="矩形: 圓角 17">
              <a:extLst>
                <a:ext uri="{FF2B5EF4-FFF2-40B4-BE49-F238E27FC236}">
                  <a16:creationId xmlns:a16="http://schemas.microsoft.com/office/drawing/2014/main" id="{9EE650C1-5799-431A-93D7-686ED05EBE32}"/>
                </a:ext>
              </a:extLst>
            </p:cNvPr>
            <p:cNvSpPr/>
            <p:nvPr/>
          </p:nvSpPr>
          <p:spPr>
            <a:xfrm>
              <a:off x="4448176" y="4494294"/>
              <a:ext cx="1200150" cy="358623"/>
            </a:xfrm>
            <a:prstGeom prst="roundRect">
              <a:avLst>
                <a:gd name="adj"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TW" sz="1350" dirty="0">
                  <a:latin typeface="Arial" panose="020B0604020202020204" pitchFamily="34" charset="0"/>
                  <a:cs typeface="Arial" panose="020B0604020202020204" pitchFamily="34" charset="0"/>
                </a:rPr>
                <a:t>validation</a:t>
              </a:r>
              <a:endParaRPr lang="zh-TW" altLang="en-US" sz="1350" dirty="0">
                <a:latin typeface="Arial" panose="020B0604020202020204" pitchFamily="34" charset="0"/>
                <a:cs typeface="Arial" panose="020B0604020202020204" pitchFamily="34" charset="0"/>
              </a:endParaRPr>
            </a:p>
          </p:txBody>
        </p:sp>
        <p:sp>
          <p:nvSpPr>
            <p:cNvPr id="19" name="矩形: 圓角 18">
              <a:extLst>
                <a:ext uri="{FF2B5EF4-FFF2-40B4-BE49-F238E27FC236}">
                  <a16:creationId xmlns:a16="http://schemas.microsoft.com/office/drawing/2014/main" id="{7B8CD140-11EA-47D7-B3B8-5172918CC988}"/>
                </a:ext>
              </a:extLst>
            </p:cNvPr>
            <p:cNvSpPr/>
            <p:nvPr/>
          </p:nvSpPr>
          <p:spPr>
            <a:xfrm>
              <a:off x="3076304" y="4476609"/>
              <a:ext cx="1200150" cy="358623"/>
            </a:xfrm>
            <a:prstGeom prst="roundRect">
              <a:avLst>
                <a:gd name="adj"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TW" sz="1350" dirty="0">
                  <a:latin typeface="Arial" panose="020B0604020202020204" pitchFamily="34" charset="0"/>
                  <a:cs typeface="Arial" panose="020B0604020202020204" pitchFamily="34" charset="0"/>
                </a:rPr>
                <a:t>validation</a:t>
              </a:r>
              <a:endParaRPr lang="zh-TW" altLang="en-US" sz="135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28358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D71F2B-5F7C-4DF4-ABF5-B3C2D5DB40B5}"/>
              </a:ext>
            </a:extLst>
          </p:cNvPr>
          <p:cNvSpPr>
            <a:spLocks noGrp="1"/>
          </p:cNvSpPr>
          <p:nvPr>
            <p:ph type="title"/>
          </p:nvPr>
        </p:nvSpPr>
        <p:spPr/>
        <p:txBody>
          <a:bodyPr/>
          <a:lstStyle/>
          <a:p>
            <a:r>
              <a:rPr lang="en-US" altLang="zh-TW" dirty="0">
                <a:latin typeface="Arial Black" panose="020B0A04020102020204" pitchFamily="34" charset="0"/>
              </a:rPr>
              <a:t>Results – build </a:t>
            </a:r>
            <a:r>
              <a:rPr lang="en-US" altLang="zh-TW" dirty="0"/>
              <a:t>estimation data set </a:t>
            </a:r>
            <a:endParaRPr lang="zh-TW" altLang="en-US" dirty="0"/>
          </a:p>
        </p:txBody>
      </p:sp>
      <p:sp>
        <p:nvSpPr>
          <p:cNvPr id="4" name="日期版面配置區 3">
            <a:extLst>
              <a:ext uri="{FF2B5EF4-FFF2-40B4-BE49-F238E27FC236}">
                <a16:creationId xmlns:a16="http://schemas.microsoft.com/office/drawing/2014/main" id="{E6F85749-EE3E-4E92-9F17-8BB72D416908}"/>
              </a:ext>
            </a:extLst>
          </p:cNvPr>
          <p:cNvSpPr>
            <a:spLocks noGrp="1"/>
          </p:cNvSpPr>
          <p:nvPr>
            <p:ph type="dt" sz="half" idx="10"/>
          </p:nvPr>
        </p:nvSpPr>
        <p:spPr/>
        <p:txBody>
          <a:bodyPr/>
          <a:lstStyle/>
          <a:p>
            <a:pPr algn="ctr"/>
            <a:fld id="{54555848-791C-42E5-A2A9-FDF07258AF92}" type="datetime1">
              <a:rPr lang="zh-TW" altLang="en-US" smtClean="0"/>
              <a:t>2023/4/26</a:t>
            </a:fld>
            <a:endParaRPr lang="en-US"/>
          </a:p>
        </p:txBody>
      </p:sp>
      <p:sp>
        <p:nvSpPr>
          <p:cNvPr id="5" name="投影片編號版面配置區 4">
            <a:extLst>
              <a:ext uri="{FF2B5EF4-FFF2-40B4-BE49-F238E27FC236}">
                <a16:creationId xmlns:a16="http://schemas.microsoft.com/office/drawing/2014/main" id="{31D1E5BD-BA71-4A7F-B192-39AFF8ECEC50}"/>
              </a:ext>
            </a:extLst>
          </p:cNvPr>
          <p:cNvSpPr>
            <a:spLocks noGrp="1"/>
          </p:cNvSpPr>
          <p:nvPr>
            <p:ph type="sldNum" sz="quarter" idx="12"/>
          </p:nvPr>
        </p:nvSpPr>
        <p:spPr/>
        <p:txBody>
          <a:bodyPr/>
          <a:lstStyle/>
          <a:p>
            <a:pPr>
              <a:defRPr/>
            </a:pPr>
            <a:fld id="{19C68416-89E1-46B4-93C8-1B10ED120022}" type="slidenum">
              <a:rPr lang="zh-TW" altLang="en-US" smtClean="0"/>
              <a:pPr>
                <a:defRPr/>
              </a:pPr>
              <a:t>9</a:t>
            </a:fld>
            <a:endParaRPr lang="zh-TW" altLang="en-US"/>
          </a:p>
        </p:txBody>
      </p:sp>
      <p:sp>
        <p:nvSpPr>
          <p:cNvPr id="7" name="文字方塊 6">
            <a:extLst>
              <a:ext uri="{FF2B5EF4-FFF2-40B4-BE49-F238E27FC236}">
                <a16:creationId xmlns:a16="http://schemas.microsoft.com/office/drawing/2014/main" id="{EE2BAB78-D3B1-40D9-81F4-B6EF88E79C34}"/>
              </a:ext>
            </a:extLst>
          </p:cNvPr>
          <p:cNvSpPr txBox="1"/>
          <p:nvPr/>
        </p:nvSpPr>
        <p:spPr>
          <a:xfrm>
            <a:off x="457200" y="2275140"/>
            <a:ext cx="8032049" cy="507831"/>
          </a:xfrm>
          <a:prstGeom prst="rect">
            <a:avLst/>
          </a:prstGeom>
          <a:noFill/>
        </p:spPr>
        <p:txBody>
          <a:bodyPr wrap="square" rtlCol="0">
            <a:spAutoFit/>
          </a:bodyPr>
          <a:lstStyle/>
          <a:p>
            <a:pPr marL="214313" indent="-214313">
              <a:buClr>
                <a:srgbClr val="C00000"/>
              </a:buClr>
              <a:buFont typeface="Arial" panose="020B0604020202020204" pitchFamily="34" charset="0"/>
              <a:buChar char="•"/>
            </a:pPr>
            <a:r>
              <a:rPr lang="en-US" altLang="zh-TW" sz="1350" dirty="0"/>
              <a:t>Using GIS system to overlay electric use data with basic information to create a data set for estimation.</a:t>
            </a:r>
          </a:p>
          <a:p>
            <a:pPr marL="214313" indent="-214313">
              <a:buClr>
                <a:srgbClr val="C00000"/>
              </a:buClr>
              <a:buFont typeface="Arial" panose="020B0604020202020204" pitchFamily="34" charset="0"/>
              <a:buChar char="•"/>
            </a:pPr>
            <a:r>
              <a:rPr lang="en-US" altLang="zh-TW" sz="1350" dirty="0"/>
              <a:t>A total of 8,646 well estimation datasets were created.</a:t>
            </a:r>
            <a:endParaRPr lang="zh-TW" altLang="en-US" sz="1350" dirty="0"/>
          </a:p>
        </p:txBody>
      </p:sp>
      <p:pic>
        <p:nvPicPr>
          <p:cNvPr id="8" name="圖片 7">
            <a:extLst>
              <a:ext uri="{FF2B5EF4-FFF2-40B4-BE49-F238E27FC236}">
                <a16:creationId xmlns:a16="http://schemas.microsoft.com/office/drawing/2014/main" id="{FACACBA1-F131-423B-BACB-BE62CA7B7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437" y="2825405"/>
            <a:ext cx="3957638" cy="2798672"/>
          </a:xfrm>
          <a:prstGeom prst="rect">
            <a:avLst/>
          </a:prstGeom>
        </p:spPr>
      </p:pic>
      <p:pic>
        <p:nvPicPr>
          <p:cNvPr id="9" name="圖片 8">
            <a:extLst>
              <a:ext uri="{FF2B5EF4-FFF2-40B4-BE49-F238E27FC236}">
                <a16:creationId xmlns:a16="http://schemas.microsoft.com/office/drawing/2014/main" id="{AD04C331-3FBD-48C9-B8C4-F563CAAB7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163" y="4813216"/>
            <a:ext cx="5367335" cy="1115501"/>
          </a:xfrm>
          <a:prstGeom prst="rect">
            <a:avLst/>
          </a:prstGeom>
        </p:spPr>
      </p:pic>
      <p:cxnSp>
        <p:nvCxnSpPr>
          <p:cNvPr id="10" name="接點: 肘形 9">
            <a:extLst>
              <a:ext uri="{FF2B5EF4-FFF2-40B4-BE49-F238E27FC236}">
                <a16:creationId xmlns:a16="http://schemas.microsoft.com/office/drawing/2014/main" id="{FE206FF3-7087-4556-93CB-27BD2D5FF125}"/>
              </a:ext>
            </a:extLst>
          </p:cNvPr>
          <p:cNvCxnSpPr>
            <a:cxnSpLocks/>
            <a:endCxn id="9" idx="1"/>
          </p:cNvCxnSpPr>
          <p:nvPr/>
        </p:nvCxnSpPr>
        <p:spPr>
          <a:xfrm rot="16200000" flipH="1">
            <a:off x="2023482" y="4602288"/>
            <a:ext cx="775032" cy="762329"/>
          </a:xfrm>
          <a:prstGeom prst="bentConnector2">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64408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0.4|0.5"/>
</p:tagLst>
</file>

<file path=ppt/tags/tag3.xml><?xml version="1.0" encoding="utf-8"?>
<p:tagLst xmlns:a="http://schemas.openxmlformats.org/drawingml/2006/main" xmlns:r="http://schemas.openxmlformats.org/officeDocument/2006/relationships" xmlns:p="http://schemas.openxmlformats.org/presentationml/2006/main">
  <p:tag name="TIMING" val="|30.2|1.1|15.2"/>
</p:tagLst>
</file>

<file path=ppt/tags/tag4.xml><?xml version="1.0" encoding="utf-8"?>
<p:tagLst xmlns:a="http://schemas.openxmlformats.org/drawingml/2006/main" xmlns:r="http://schemas.openxmlformats.org/officeDocument/2006/relationships" xmlns:p="http://schemas.openxmlformats.org/presentationml/2006/main">
  <p:tag name="TIMING" val="|171.2"/>
</p:tagLst>
</file>

<file path=ppt/tags/tag5.xml><?xml version="1.0" encoding="utf-8"?>
<p:tagLst xmlns:a="http://schemas.openxmlformats.org/drawingml/2006/main" xmlns:r="http://schemas.openxmlformats.org/officeDocument/2006/relationships" xmlns:p="http://schemas.openxmlformats.org/presentationml/2006/main">
  <p:tag name="TIMING" val="|171.2"/>
</p:tagLst>
</file>

<file path=ppt/tags/tag6.xml><?xml version="1.0" encoding="utf-8"?>
<p:tagLst xmlns:a="http://schemas.openxmlformats.org/drawingml/2006/main" xmlns:r="http://schemas.openxmlformats.org/officeDocument/2006/relationships" xmlns:p="http://schemas.openxmlformats.org/presentationml/2006/main">
  <p:tag name="TIMING" val="|171.2"/>
</p:tagLst>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5232</TotalTime>
  <Words>890</Words>
  <Application>Microsoft Office PowerPoint</Application>
  <PresentationFormat>如螢幕大小 (4:3)</PresentationFormat>
  <Paragraphs>153</Paragraphs>
  <Slides>20</Slides>
  <Notes>5</Notes>
  <HiddenSlides>8</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20</vt:i4>
      </vt:variant>
    </vt:vector>
  </HeadingPairs>
  <TitlesOfParts>
    <vt:vector size="33" baseType="lpstr">
      <vt:lpstr>ＭＳ Ｐゴシック</vt:lpstr>
      <vt:lpstr>華康鐵線龍門W3(P)</vt:lpstr>
      <vt:lpstr>微軟正黑體</vt:lpstr>
      <vt:lpstr>新細明體</vt:lpstr>
      <vt:lpstr>標楷體</vt:lpstr>
      <vt:lpstr>Arial</vt:lpstr>
      <vt:lpstr>Arial Black</vt:lpstr>
      <vt:lpstr>Britannic Bold</vt:lpstr>
      <vt:lpstr>Calibri</vt:lpstr>
      <vt:lpstr>Cambria Math</vt:lpstr>
      <vt:lpstr>Times New Roman</vt:lpstr>
      <vt:lpstr>Wingdings</vt:lpstr>
      <vt:lpstr>1_Office 佈景主題</vt:lpstr>
      <vt:lpstr>Using Time Series Data and Machine Learning Estimating Agricultural Groundwater Extraction in Huwei Town, Taiwan</vt:lpstr>
      <vt:lpstr>Introduction</vt:lpstr>
      <vt:lpstr>Introduction</vt:lpstr>
      <vt:lpstr>Introduction</vt:lpstr>
      <vt:lpstr>Study Area</vt:lpstr>
      <vt:lpstr>Method </vt:lpstr>
      <vt:lpstr>Method - XGBoost </vt:lpstr>
      <vt:lpstr>workflow and model result</vt:lpstr>
      <vt:lpstr>Results – build estimation data set </vt:lpstr>
      <vt:lpstr>Results - water withdrawal estimate</vt:lpstr>
      <vt:lpstr>Results &amp; Discussion</vt:lpstr>
      <vt:lpstr>Conclusions</vt:lpstr>
      <vt:lpstr>Method</vt:lpstr>
      <vt:lpstr>Method</vt:lpstr>
      <vt:lpstr>Results &amp; Discussion</vt:lpstr>
      <vt:lpstr>Results &amp; Discussion</vt:lpstr>
      <vt:lpstr>Results &amp; Discussion</vt:lpstr>
      <vt:lpstr>Results &amp; Discussion</vt:lpstr>
      <vt:lpstr>Results &amp; Discussion</vt:lpstr>
      <vt:lpstr>Results &amp;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Wu PRay</dc:creator>
  <cp:lastModifiedBy>曾裕凱</cp:lastModifiedBy>
  <cp:revision>335</cp:revision>
  <dcterms:created xsi:type="dcterms:W3CDTF">2016-09-20T12:22:05Z</dcterms:created>
  <dcterms:modified xsi:type="dcterms:W3CDTF">2023-04-26T11:17:00Z</dcterms:modified>
</cp:coreProperties>
</file>