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57" r:id="rId2"/>
    <p:sldId id="270" r:id="rId3"/>
    <p:sldId id="271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1799" userDrawn="1">
          <p15:clr>
            <a:srgbClr val="A4A3A4"/>
          </p15:clr>
        </p15:guide>
        <p15:guide id="8" pos="5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000"/>
    <a:srgbClr val="2773BE"/>
    <a:srgbClr val="9BB4F4"/>
    <a:srgbClr val="FFFFFF"/>
    <a:srgbClr val="F29C9B"/>
    <a:srgbClr val="FBDD00"/>
    <a:srgbClr val="4D76B6"/>
    <a:srgbClr val="CE2D20"/>
    <a:srgbClr val="FBDF8B"/>
    <a:srgbClr val="356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7" autoAdjust="0"/>
  </p:normalViewPr>
  <p:slideViewPr>
    <p:cSldViewPr snapToGrid="0" showGuides="1">
      <p:cViewPr>
        <p:scale>
          <a:sx n="75" d="100"/>
          <a:sy n="75" d="100"/>
        </p:scale>
        <p:origin x="163" y="182"/>
      </p:cViewPr>
      <p:guideLst>
        <p:guide orient="horz" pos="2160"/>
        <p:guide pos="3840"/>
        <p:guide pos="325"/>
        <p:guide orient="horz" pos="232"/>
        <p:guide pos="7355"/>
        <p:guide orient="horz" pos="4065"/>
        <p:guide pos="1799"/>
        <p:guide pos="5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F250E-FA72-48E2-A3B2-184EEDE94F5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C7F84-474E-464B-9ECC-BE9F0D3F1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7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C7F84-474E-464B-9ECC-BE9F0D3F1E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8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B3CAE-30F9-615E-AB98-174379FC1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D8BCD1-77B5-28DD-242C-F67C4DB70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569F49-CEF7-5D5E-C605-7AD809C0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3B5E88-F5FB-E2C9-6355-B0527970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D6CD97-FD38-ABF4-B600-393EDED2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1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C71BA-D5D1-01A3-6E49-69994EF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4BB535-87DA-0434-56EB-59EB16670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4FC649-1432-FD93-87AC-B989E989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89FC7B-BEA7-93F5-B22D-5B4B8156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F17670-27EA-B6C9-DA43-AA48C2E9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5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514F4E-9717-31B5-844F-BBC721F67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EE5AB7-FC45-13F6-383A-2EE44E6E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043F73-5A09-239C-819C-11ABDE2B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800D45-6E75-EE50-DC6E-BCABF009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8BF4DA-61D0-CF9B-CB2B-E535F890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6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772A3-7A1A-A968-3244-193EEE32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77D2C-EE45-A151-807C-CE72EBC71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9EDAFD-A1C6-79F7-D75B-D0E6EF7D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5DFCA5-4D36-C6D9-0EF5-BF18E241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1A297D-F624-C93B-789F-7448D1FC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ABC47-EF15-B9F3-DE42-EBE7A57C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07AE91-2ABB-7A99-5A84-9E757B799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47783-D859-1C2D-C03B-2E98E3AB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AC49B1-99D2-4B31-81CD-76408B4D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CA01B8-FF52-BBE7-6235-9B1EA65B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8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BBF5B-99DD-1587-9FC3-6CEF88C6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E3439-DB60-3E90-1D73-BCAF50397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5EEFEC-876F-8E21-AEC0-71DAB65A7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798B19-A218-0492-5039-48E4FA1D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42AAFD-F3F0-366C-89DF-B244DCB6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55E26A-D083-7301-642E-20377108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3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1FFAF-E203-BA75-E063-1997461A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CF39DF-4635-97EB-6F3C-4E5067936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571AF9-55B1-8B28-7F77-6DE476D1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57EBF3-5D05-3907-9708-DCDEACDC0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7C1972-FB0D-64EB-5124-692F83F34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AA6E38-17B1-FA74-54BC-377AD495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9F1BF31-EB08-643C-22A0-7DD8A932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F1FC6B-0B76-353D-B179-2F8612CF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5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1DBDD-8E27-B561-8C9D-2BDC5DE0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E9B2FD-C2C9-2352-8E94-ACEDD121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AC0406-6ADC-6083-C9AE-9EA43129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F719FB-ED3A-02D9-F177-64C2C4A3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0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BA5CBD-885A-DFE4-BEEA-CC905D38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89C34A-ACE2-1539-2858-51722D43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B6541E-3B5F-3D9C-A6E3-585C9BDE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7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40F9A-E6AD-43C5-B9BE-9B913384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09E0B-4959-7759-850C-45CCDE9D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1E7D00-093E-2A8F-5994-E2F38AD34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CA1361-FD45-EAC3-C48F-3833DCA7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7431EF-38CC-CB32-0DD3-093C25AA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163EE0-DBA2-8C78-FA92-D1F6B6BD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98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A165C-4C0B-98F4-BC1B-6CDBB298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E40DF2-BE36-F5A5-9B0E-20632F616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383EE4-28A5-F36B-6D34-6B29F37A2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83E46B-0FD3-F3FD-F58C-2923B85E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4748E5-38AB-04AA-ED08-173B1660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C548B3-A2C3-2DE2-FB64-391DB094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4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E04138-20C5-608F-D5F3-C5ECDD39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8A2C7B-72D3-33D7-FD9F-7C35183CE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E55760-B3DD-9A58-656A-8E27A68A3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5562-8B2F-42DF-A5BC-EA83332D1A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550031-B936-E921-1736-2189B496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088DD-401F-2664-A70C-A6E46140C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749C-37E6-4233-BC54-F59D2B181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1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armprogress.com/soil-health/7-stories-your-soil-wants-you-to-read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jpg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12" Type="http://schemas.openxmlformats.org/officeDocument/2006/relationships/image" Target="../media/image13.sv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slide" Target="slide6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5.xml"/><Relationship Id="rId7" Type="http://schemas.openxmlformats.org/officeDocument/2006/relationships/image" Target="../media/image8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10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5.xml"/><Relationship Id="rId7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910FA5-B248-EC84-D5AD-71E8A82EC1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Soil Health recent news | Farm Progress">
            <a:hlinkClick r:id="rId3"/>
            <a:extLst>
              <a:ext uri="{FF2B5EF4-FFF2-40B4-BE49-F238E27FC236}">
                <a16:creationId xmlns:a16="http://schemas.microsoft.com/office/drawing/2014/main" id="{AC821D48-63DC-9DCD-81C4-6DFC31E4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340"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C67856D9-84D4-3EBD-B86A-E6AB5A5E9893}"/>
              </a:ext>
            </a:extLst>
          </p:cNvPr>
          <p:cNvGrpSpPr/>
          <p:nvPr/>
        </p:nvGrpSpPr>
        <p:grpSpPr>
          <a:xfrm>
            <a:off x="515937" y="4855747"/>
            <a:ext cx="11160125" cy="1383748"/>
            <a:chOff x="515937" y="5091967"/>
            <a:chExt cx="11160125" cy="1383748"/>
          </a:xfrm>
        </p:grpSpPr>
        <p:pic>
          <p:nvPicPr>
            <p:cNvPr id="36" name="Obrázek 35" descr="Obsah obrázku text&#10;&#10;Popis byl vytvořen automaticky">
              <a:extLst>
                <a:ext uri="{FF2B5EF4-FFF2-40B4-BE49-F238E27FC236}">
                  <a16:creationId xmlns:a16="http://schemas.microsoft.com/office/drawing/2014/main" id="{D1CD07F1-B9E0-2D38-BF16-330E07323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040" y="5598459"/>
              <a:ext cx="3581400" cy="877256"/>
            </a:xfrm>
            <a:prstGeom prst="rect">
              <a:avLst/>
            </a:prstGeom>
          </p:spPr>
        </p:pic>
        <p:pic>
          <p:nvPicPr>
            <p:cNvPr id="39" name="Obrázek 38" descr="Obsah obrázku text&#10;&#10;Popis byl vytvořen automaticky">
              <a:extLst>
                <a:ext uri="{FF2B5EF4-FFF2-40B4-BE49-F238E27FC236}">
                  <a16:creationId xmlns:a16="http://schemas.microsoft.com/office/drawing/2014/main" id="{9C27F2CD-A9CB-F2FF-1847-083C1F74D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889" y="5753101"/>
              <a:ext cx="1461973" cy="713482"/>
            </a:xfrm>
            <a:prstGeom prst="rect">
              <a:avLst/>
            </a:prstGeom>
          </p:spPr>
        </p:pic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D58F786E-191F-F4B4-E43A-808AB58B55A8}"/>
                </a:ext>
              </a:extLst>
            </p:cNvPr>
            <p:cNvSpPr txBox="1"/>
            <p:nvPr/>
          </p:nvSpPr>
          <p:spPr>
            <a:xfrm>
              <a:off x="515937" y="5091967"/>
              <a:ext cx="11160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F7E000"/>
                  </a:solidFill>
                  <a:latin typeface="Arial Black" panose="020B0A04020102020204" pitchFamily="34" charset="0"/>
                </a:rPr>
                <a:t>JAN-FRANTIŠEK KUBÁT </a:t>
              </a:r>
              <a:r>
                <a:rPr lang="en-GB" b="1" i="0" dirty="0">
                  <a:solidFill>
                    <a:schemeClr val="bg1"/>
                  </a:solidFill>
                  <a:effectLst/>
                  <a:latin typeface="Ubuntu" panose="020B0504030602030204" pitchFamily="34" charset="0"/>
                </a:rPr>
                <a:t>·</a:t>
              </a:r>
              <a:r>
                <a:rPr lang="cs-CZ" dirty="0">
                  <a:latin typeface="Arial Black" panose="020B0A04020102020204" pitchFamily="34" charset="0"/>
                </a:rPr>
                <a:t> </a:t>
              </a:r>
              <a:r>
                <a:rPr lang="cs-CZ" dirty="0">
                  <a:solidFill>
                    <a:srgbClr val="F7E000"/>
                  </a:solidFill>
                  <a:latin typeface="Arial Black" panose="020B0A04020102020204" pitchFamily="34" charset="0"/>
                </a:rPr>
                <a:t>MICHAL VRÁNA </a:t>
              </a:r>
              <a:r>
                <a:rPr lang="en-GB" b="1" i="0" dirty="0">
                  <a:solidFill>
                    <a:schemeClr val="bg1"/>
                  </a:solidFill>
                  <a:effectLst/>
                  <a:latin typeface="Ubuntu" panose="020B0504030602030204" pitchFamily="34" charset="0"/>
                </a:rPr>
                <a:t>·</a:t>
              </a:r>
              <a:r>
                <a:rPr lang="cs-CZ" dirty="0">
                  <a:latin typeface="Arial Black" panose="020B0A04020102020204" pitchFamily="34" charset="0"/>
                </a:rPr>
                <a:t> </a:t>
              </a:r>
              <a:r>
                <a:rPr lang="cs-CZ" dirty="0">
                  <a:solidFill>
                    <a:srgbClr val="F7E000"/>
                  </a:solidFill>
                  <a:latin typeface="Arial Black" panose="020B0A04020102020204" pitchFamily="34" charset="0"/>
                </a:rPr>
                <a:t>DAVID ZUMR </a:t>
              </a:r>
              <a:r>
                <a:rPr lang="en-GB" b="1" i="0" dirty="0">
                  <a:solidFill>
                    <a:schemeClr val="bg1"/>
                  </a:solidFill>
                  <a:effectLst/>
                  <a:latin typeface="Ubuntu" panose="020B0504030602030204" pitchFamily="34" charset="0"/>
                </a:rPr>
                <a:t>·</a:t>
              </a:r>
              <a:r>
                <a:rPr lang="cs-CZ" dirty="0">
                  <a:solidFill>
                    <a:srgbClr val="F7E000"/>
                  </a:solidFill>
                  <a:latin typeface="Arial Black" panose="020B0A04020102020204" pitchFamily="34" charset="0"/>
                </a:rPr>
                <a:t> PETR KAVKA</a:t>
              </a:r>
              <a:endParaRPr lang="en-GB" dirty="0">
                <a:solidFill>
                  <a:srgbClr val="F7E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15BD7AB5-3876-24AF-4231-6C51D5EC93DC}"/>
              </a:ext>
            </a:extLst>
          </p:cNvPr>
          <p:cNvSpPr txBox="1"/>
          <p:nvPr/>
        </p:nvSpPr>
        <p:spPr>
          <a:xfrm>
            <a:off x="235670" y="444500"/>
            <a:ext cx="11720660" cy="276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LASER DIFFRACTOMETRY TECHNIQUE FOR </a:t>
            </a:r>
            <a:r>
              <a:rPr lang="cs-CZ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DETERMINING THE</a:t>
            </a:r>
            <a:r>
              <a:rPr lang="en-GB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SOIL</a:t>
            </a:r>
            <a:r>
              <a:rPr lang="cs-CZ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 STABLE AGGREGATES INDEX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B5A68F37-5DBE-734A-3C71-ABB10CF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76" y="5412204"/>
            <a:ext cx="207264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2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E3C7E2A-9509-A304-7EBD-725762790342}"/>
              </a:ext>
            </a:extLst>
          </p:cNvPr>
          <p:cNvSpPr txBox="1"/>
          <p:nvPr/>
        </p:nvSpPr>
        <p:spPr>
          <a:xfrm>
            <a:off x="515938" y="368300"/>
            <a:ext cx="11160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356CC1"/>
                </a:solidFill>
                <a:latin typeface="Arial Black" panose="020B0A04020102020204" pitchFamily="34" charset="0"/>
              </a:rPr>
              <a:t>WATER STABLE AGGREGATES INDEX</a:t>
            </a:r>
          </a:p>
          <a:p>
            <a:r>
              <a:rPr lang="cs-CZ" sz="2000" dirty="0" err="1">
                <a:solidFill>
                  <a:srgbClr val="F7E000"/>
                </a:solidFill>
                <a:latin typeface="Arial Black" panose="020B0A04020102020204" pitchFamily="34" charset="0"/>
              </a:rPr>
              <a:t>WSAi</a:t>
            </a:r>
            <a:endParaRPr lang="en-GB" sz="2000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E6FFC7-F131-8A98-EFCA-A59F02305C50}"/>
              </a:ext>
            </a:extLst>
          </p:cNvPr>
          <p:cNvSpPr txBox="1"/>
          <p:nvPr/>
        </p:nvSpPr>
        <p:spPr>
          <a:xfrm>
            <a:off x="515937" y="1322407"/>
            <a:ext cx="11160125" cy="5238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cs-CZ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ives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 a quick indication of the soil condition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cs-CZ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AIM</a:t>
            </a: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 technique that is comparable to the commonly used wet sieving technique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Fast, reliable and simple to perform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cs-CZ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Six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sampling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sites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Eijkelkamp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wet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sieving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apparatus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wet-sieving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(WS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technique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Mastersizer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3000 –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sonication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laser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diffractometry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(SLD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technique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500"/>
              </a:spcBef>
            </a:pPr>
            <a:endParaRPr lang="en-GB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E3C7E2A-9509-A304-7EBD-725762790342}"/>
              </a:ext>
            </a:extLst>
          </p:cNvPr>
          <p:cNvSpPr txBox="1"/>
          <p:nvPr/>
        </p:nvSpPr>
        <p:spPr>
          <a:xfrm>
            <a:off x="515938" y="368300"/>
            <a:ext cx="11160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356CC1"/>
                </a:solidFill>
                <a:latin typeface="Arial Black" panose="020B0A04020102020204" pitchFamily="34" charset="0"/>
              </a:rPr>
              <a:t>INTRODUCTION OF SLD TECHNIQUE</a:t>
            </a:r>
          </a:p>
          <a:p>
            <a:r>
              <a:rPr lang="cs-CZ" sz="2000" dirty="0">
                <a:solidFill>
                  <a:srgbClr val="F7E000"/>
                </a:solidFill>
                <a:latin typeface="Arial Black" panose="020B0A04020102020204" pitchFamily="34" charset="0"/>
              </a:rPr>
              <a:t>SLD - SONICATION AND LASER DIFFRACTOMETRY</a:t>
            </a:r>
            <a:endParaRPr lang="en-GB" sz="2000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E6FFC7-F131-8A98-EFCA-A59F02305C50}"/>
              </a:ext>
            </a:extLst>
          </p:cNvPr>
          <p:cNvSpPr txBox="1"/>
          <p:nvPr/>
        </p:nvSpPr>
        <p:spPr>
          <a:xfrm>
            <a:off x="515938" y="1322407"/>
            <a:ext cx="7685088" cy="1030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cs-CZ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PRINCIPLE</a:t>
            </a: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distributions</a:t>
            </a:r>
            <a:endParaRPr lang="en-GB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 descr="Obsah obrázku tabulka&#10;&#10;Popis byl vytvořen automaticky">
            <a:extLst>
              <a:ext uri="{FF2B5EF4-FFF2-40B4-BE49-F238E27FC236}">
                <a16:creationId xmlns:a16="http://schemas.microsoft.com/office/drawing/2014/main" id="{247603AD-C11E-9282-B8FA-F3B4625CC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35045" r="66918" b="19868"/>
          <a:stretch/>
        </p:blipFill>
        <p:spPr bwMode="auto">
          <a:xfrm>
            <a:off x="8342507" y="1322407"/>
            <a:ext cx="3380716" cy="5035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F63B2223-FDE7-4E4E-0956-0EDE8E1C8ED3}"/>
                  </a:ext>
                </a:extLst>
              </p:cNvPr>
              <p:cNvSpPr txBox="1"/>
              <p:nvPr/>
            </p:nvSpPr>
            <p:spPr>
              <a:xfrm>
                <a:off x="515938" y="5058018"/>
                <a:ext cx="7826569" cy="898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𝑊𝑆𝐴𝑖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𝐿𝐷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29C9B"/>
                              </a:solidFill>
                              <a:latin typeface="Cambria Math" panose="02040503050406030204" pitchFamily="18" charset="0"/>
                            </a:rPr>
                            <m:t>𝑽𝒐𝒍𝒖𝒎𝒆</m:t>
                          </m:r>
                          <m:r>
                            <a:rPr lang="cs-CZ" b="1" i="1" smtClean="0">
                              <a:solidFill>
                                <a:srgbClr val="F29C9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1" smtClean="0">
                              <a:solidFill>
                                <a:srgbClr val="F29C9B"/>
                              </a:solidFill>
                              <a:latin typeface="Cambria Math" panose="02040503050406030204" pitchFamily="18" charset="0"/>
                            </a:rPr>
                            <m:t>𝑹𝒆𝒔𝒊𝒅𝒖𝒆</m:t>
                          </m:r>
                          <m:r>
                            <a:rPr lang="cs-CZ" b="1" i="1" smtClean="0">
                              <a:solidFill>
                                <a:srgbClr val="F29C9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1" smtClean="0">
                              <a:solidFill>
                                <a:srgbClr val="F29C9B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cs-CZ" b="1" i="1" smtClean="0">
                              <a:solidFill>
                                <a:srgbClr val="F29C9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1" smtClean="0">
                              <a:solidFill>
                                <a:srgbClr val="F29C9B"/>
                              </a:solidFill>
                              <a:latin typeface="Cambria Math" panose="02040503050406030204" pitchFamily="18" charset="0"/>
                            </a:rPr>
                            <m:t>𝑺𝒐𝒍𝒖𝒕𝒊𝒐𝒏</m:t>
                          </m:r>
                        </m:num>
                        <m:den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solidFill>
                                    <a:srgbClr val="9BB4F4"/>
                                  </a:solidFill>
                                  <a:latin typeface="Cambria Math" panose="02040503050406030204" pitchFamily="18" charset="0"/>
                                </a:rPr>
                                <m:t>𝑽𝒐𝒍𝒖𝒎𝒆</m:t>
                              </m:r>
                              <m:r>
                                <a:rPr lang="cs-CZ" b="1" i="1" smtClean="0">
                                  <a:solidFill>
                                    <a:srgbClr val="9BB4F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solidFill>
                                    <a:srgbClr val="9BB4F4"/>
                                  </a:solidFill>
                                  <a:latin typeface="Cambria Math" panose="02040503050406030204" pitchFamily="18" charset="0"/>
                                </a:rPr>
                                <m:t>𝑹𝒆𝒔𝒊𝒅𝒖𝒆</m:t>
                              </m:r>
                              <m:r>
                                <a:rPr lang="cs-CZ" b="1" i="1" smtClean="0">
                                  <a:solidFill>
                                    <a:srgbClr val="9BB4F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solidFill>
                                    <a:srgbClr val="9BB4F4"/>
                                  </a:solidFill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  <m:r>
                                <a:rPr lang="cs-CZ" b="1" i="1" smtClean="0">
                                  <a:solidFill>
                                    <a:srgbClr val="9BB4F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solidFill>
                                    <a:srgbClr val="9BB4F4"/>
                                  </a:solidFill>
                                  <a:latin typeface="Cambria Math" panose="02040503050406030204" pitchFamily="18" charset="0"/>
                                </a:rPr>
                                <m:t>𝑾𝒂𝒕𝒆𝒓</m:t>
                              </m:r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b="1" i="1" smtClean="0">
                                  <a:solidFill>
                                    <a:srgbClr val="F29C9B"/>
                                  </a:solidFill>
                                  <a:latin typeface="Cambria Math" panose="02040503050406030204" pitchFamily="18" charset="0"/>
                                </a:rPr>
                                <m:t>𝑽𝒐𝒍𝒖𝒎𝒆</m:t>
                              </m:r>
                              <m:r>
                                <a:rPr lang="cs-CZ" b="1" i="1" smtClean="0">
                                  <a:solidFill>
                                    <a:srgbClr val="F29C9B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solidFill>
                                    <a:srgbClr val="F29C9B"/>
                                  </a:solidFill>
                                  <a:latin typeface="Cambria Math" panose="02040503050406030204" pitchFamily="18" charset="0"/>
                                </a:rPr>
                                <m:t>𝑹𝒆𝒔𝒊𝒅𝒖𝒆</m:t>
                              </m:r>
                              <m:r>
                                <a:rPr lang="cs-CZ" b="1" i="1" smtClean="0">
                                  <a:solidFill>
                                    <a:srgbClr val="F29C9B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solidFill>
                                    <a:srgbClr val="F29C9B"/>
                                  </a:solidFill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  <m:r>
                                <a:rPr lang="cs-CZ" b="1" i="1" smtClean="0">
                                  <a:solidFill>
                                    <a:srgbClr val="F29C9B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solidFill>
                                    <a:srgbClr val="F29C9B"/>
                                  </a:solidFill>
                                  <a:latin typeface="Cambria Math" panose="02040503050406030204" pitchFamily="18" charset="0"/>
                                </a:rPr>
                                <m:t>𝑺𝒐𝒍𝒖𝒕𝒊𝒐𝒏</m:t>
                              </m:r>
                            </m:num>
                            <m:den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𝑵𝒖𝒎𝒃𝒆𝒓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𝒐𝒇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𝑺𝒊𝒛𝒆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𝑪𝒍𝒂𝒔𝒔𝒆𝒔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F63B2223-FDE7-4E4E-0956-0EDE8E1C8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5058018"/>
                <a:ext cx="7826569" cy="8985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FB2B942-3FE4-40F5-07B9-C5D2B1EED551}"/>
                  </a:ext>
                </a:extLst>
              </p:cNvPr>
              <p:cNvSpPr txBox="1"/>
              <p:nvPr/>
            </p:nvSpPr>
            <p:spPr>
              <a:xfrm>
                <a:off x="515938" y="3442783"/>
                <a:ext cx="7826569" cy="622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𝑊𝑆𝐴𝑖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𝑊𝑆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𝑆𝑜𝑖𝑙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𝑆𝑜𝑙𝑢𝑡𝑖𝑜𝑛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𝑆𝑜𝑖𝑙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𝑊𝑎𝑡𝑒𝑟</m:t>
                          </m:r>
                          <m:r>
                            <a:rPr lang="en-GB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𝑆𝑜𝑖𝑙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𝑆𝑜𝑙𝑢𝑡𝑖𝑜𝑛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FB2B942-3FE4-40F5-07B9-C5D2B1EED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3442783"/>
                <a:ext cx="7826569" cy="6228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E358488A-3492-E6FC-99FF-71DC4C386573}"/>
              </a:ext>
            </a:extLst>
          </p:cNvPr>
          <p:cNvSpPr txBox="1"/>
          <p:nvPr/>
        </p:nvSpPr>
        <p:spPr>
          <a:xfrm>
            <a:off x="515938" y="2936619"/>
            <a:ext cx="7685088" cy="506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cs-CZ" sz="20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Kemper</a:t>
            </a:r>
            <a:r>
              <a:rPr lang="cs-CZ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Rosenau</a:t>
            </a:r>
            <a:endParaRPr lang="en-GB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499F144-09D8-3211-DD7A-84D902DF344C}"/>
              </a:ext>
            </a:extLst>
          </p:cNvPr>
          <p:cNvSpPr txBox="1"/>
          <p:nvPr/>
        </p:nvSpPr>
        <p:spPr>
          <a:xfrm>
            <a:off x="515938" y="4546587"/>
            <a:ext cx="7685088" cy="506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cs-CZ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Kubát and Vrána </a:t>
            </a:r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simplified</a:t>
            </a:r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</a:t>
            </a:r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full </a:t>
            </a:r>
            <a:r>
              <a:rPr lang="cs-CZ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7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Šipka: pětiúhelník 14">
            <a:hlinkClick r:id="rId2" action="ppaction://hlinksldjump"/>
            <a:extLst>
              <a:ext uri="{FF2B5EF4-FFF2-40B4-BE49-F238E27FC236}">
                <a16:creationId xmlns:a16="http://schemas.microsoft.com/office/drawing/2014/main" id="{9FCDC33C-295E-F416-C150-9C4E02A70CEB}"/>
              </a:ext>
            </a:extLst>
          </p:cNvPr>
          <p:cNvSpPr/>
          <p:nvPr/>
        </p:nvSpPr>
        <p:spPr>
          <a:xfrm>
            <a:off x="8289609" y="2794095"/>
            <a:ext cx="3089138" cy="1269809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7E000"/>
                </a:solidFill>
                <a:latin typeface="Arial Black" panose="020B0A04020102020204" pitchFamily="34" charset="0"/>
              </a:rPr>
              <a:t>        RESULTS</a:t>
            </a:r>
            <a:endParaRPr lang="en-GB" b="1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Šipka: pětiúhelník 13">
            <a:hlinkClick r:id="rId3" action="ppaction://hlinksldjump"/>
            <a:extLst>
              <a:ext uri="{FF2B5EF4-FFF2-40B4-BE49-F238E27FC236}">
                <a16:creationId xmlns:a16="http://schemas.microsoft.com/office/drawing/2014/main" id="{B1109A5C-E556-35A3-3614-801D85BE5F22}"/>
              </a:ext>
            </a:extLst>
          </p:cNvPr>
          <p:cNvSpPr/>
          <p:nvPr/>
        </p:nvSpPr>
        <p:spPr>
          <a:xfrm>
            <a:off x="5825311" y="2794095"/>
            <a:ext cx="3089138" cy="1269809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7E000"/>
                </a:solidFill>
                <a:latin typeface="Arial Black" panose="020B0A04020102020204" pitchFamily="34" charset="0"/>
              </a:rPr>
              <a:t>       SETTINGS</a:t>
            </a:r>
            <a:endParaRPr lang="en-GB" b="1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Šipka: pětiúhelník 11">
            <a:hlinkClick r:id="rId4" action="ppaction://hlinksldjump"/>
            <a:extLst>
              <a:ext uri="{FF2B5EF4-FFF2-40B4-BE49-F238E27FC236}">
                <a16:creationId xmlns:a16="http://schemas.microsoft.com/office/drawing/2014/main" id="{0FF0F55F-6D51-294A-66A5-9B1DFEB97256}"/>
              </a:ext>
            </a:extLst>
          </p:cNvPr>
          <p:cNvSpPr/>
          <p:nvPr/>
        </p:nvSpPr>
        <p:spPr>
          <a:xfrm>
            <a:off x="3379290" y="2794100"/>
            <a:ext cx="3089139" cy="1269809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7E000"/>
                </a:solidFill>
                <a:latin typeface="Arial Black" panose="020B0A04020102020204" pitchFamily="34" charset="0"/>
              </a:rPr>
              <a:t>       WORKFLOW</a:t>
            </a:r>
            <a:endParaRPr lang="en-GB" b="1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Šipka: pětiúhelník 12">
            <a:hlinkClick r:id="rId5" action="ppaction://hlinksldjump"/>
            <a:extLst>
              <a:ext uri="{FF2B5EF4-FFF2-40B4-BE49-F238E27FC236}">
                <a16:creationId xmlns:a16="http://schemas.microsoft.com/office/drawing/2014/main" id="{267F2537-4426-751D-E3F1-524C84D08975}"/>
              </a:ext>
            </a:extLst>
          </p:cNvPr>
          <p:cNvSpPr/>
          <p:nvPr/>
        </p:nvSpPr>
        <p:spPr>
          <a:xfrm>
            <a:off x="933270" y="2794105"/>
            <a:ext cx="3089138" cy="1269809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7E000"/>
                </a:solidFill>
                <a:latin typeface="Arial Black" panose="020B0A04020102020204" pitchFamily="34" charset="0"/>
              </a:rPr>
              <a:t>       PRINCIPLE</a:t>
            </a:r>
            <a:endParaRPr lang="en-GB" b="1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C780C8-E76F-B697-01EA-E02FA24D91FE}"/>
              </a:ext>
            </a:extLst>
          </p:cNvPr>
          <p:cNvSpPr txBox="1"/>
          <p:nvPr/>
        </p:nvSpPr>
        <p:spPr>
          <a:xfrm>
            <a:off x="1811207" y="2229858"/>
            <a:ext cx="244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356CC1"/>
                </a:solidFill>
                <a:latin typeface="Arial Black" panose="020B0A04020102020204" pitchFamily="34" charset="0"/>
              </a:rPr>
              <a:t>tap</a:t>
            </a:r>
            <a:r>
              <a:rPr lang="cs-CZ" sz="2000" dirty="0">
                <a:solidFill>
                  <a:srgbClr val="356CC1"/>
                </a:solidFill>
                <a:latin typeface="Arial Black" panose="020B0A04020102020204" pitchFamily="34" charset="0"/>
              </a:rPr>
              <a:t> to </a:t>
            </a:r>
            <a:r>
              <a:rPr lang="cs-CZ" sz="2000" dirty="0" err="1">
                <a:solidFill>
                  <a:srgbClr val="356CC1"/>
                </a:solidFill>
                <a:latin typeface="Arial Black" panose="020B0A04020102020204" pitchFamily="34" charset="0"/>
              </a:rPr>
              <a:t>navigate</a:t>
            </a:r>
            <a:r>
              <a:rPr lang="cs-CZ" sz="2000" dirty="0">
                <a:solidFill>
                  <a:srgbClr val="356CC1"/>
                </a:solidFill>
                <a:latin typeface="Arial Black" panose="020B0A04020102020204" pitchFamily="34" charset="0"/>
              </a:rPr>
              <a:t> </a:t>
            </a:r>
            <a:endParaRPr lang="en-GB" sz="2000" dirty="0">
              <a:solidFill>
                <a:srgbClr val="356CC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BF1D1B-7A0F-4AD4-B136-D9EAE7A77051}"/>
              </a:ext>
            </a:extLst>
          </p:cNvPr>
          <p:cNvSpPr txBox="1"/>
          <p:nvPr/>
        </p:nvSpPr>
        <p:spPr>
          <a:xfrm>
            <a:off x="201630" y="260101"/>
            <a:ext cx="11416228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cs-CZ" sz="30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30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Laser Diffractometry Technique</a:t>
            </a:r>
            <a:r>
              <a:rPr lang="cs-CZ" sz="30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cs-CZ" sz="3000" b="1" dirty="0" err="1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Determining</a:t>
            </a:r>
            <a:br>
              <a:rPr lang="cs-CZ" sz="3000" b="1" dirty="0">
                <a:solidFill>
                  <a:srgbClr val="2773B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3000" b="1" dirty="0" err="1">
                <a:solidFill>
                  <a:srgbClr val="2773B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GB" sz="30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Soil Water Stable Aggregates Index</a:t>
            </a:r>
          </a:p>
        </p:txBody>
      </p:sp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DE5CBE2D-1CC9-B330-8620-81EFE1E0AFCA}"/>
              </a:ext>
            </a:extLst>
          </p:cNvPr>
          <p:cNvSpPr/>
          <p:nvPr/>
        </p:nvSpPr>
        <p:spPr>
          <a:xfrm>
            <a:off x="139700" y="2794101"/>
            <a:ext cx="1418410" cy="1269809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/>
              <a:t>PRINCIPLE</a:t>
            </a:r>
            <a:endParaRPr lang="en-GB" sz="11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EA97372-FC49-EE24-88EB-6A703F93D0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267" y="230117"/>
            <a:ext cx="1148391" cy="1148391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E1D5F43D-2D55-DB9E-8043-C125713197E2}"/>
              </a:ext>
            </a:extLst>
          </p:cNvPr>
          <p:cNvGrpSpPr/>
          <p:nvPr/>
        </p:nvGrpSpPr>
        <p:grpSpPr>
          <a:xfrm>
            <a:off x="487229" y="4934793"/>
            <a:ext cx="11160125" cy="1402297"/>
            <a:chOff x="515937" y="5091967"/>
            <a:chExt cx="11160125" cy="1402297"/>
          </a:xfrm>
        </p:grpSpPr>
        <p:pic>
          <p:nvPicPr>
            <p:cNvPr id="9" name="Obrázek 8" descr="Obsah obrázku text&#10;&#10;Popis byl vytvořen automaticky">
              <a:extLst>
                <a:ext uri="{FF2B5EF4-FFF2-40B4-BE49-F238E27FC236}">
                  <a16:creationId xmlns:a16="http://schemas.microsoft.com/office/drawing/2014/main" id="{07F2CF8A-F116-2DEF-4EE3-6C5CAD7F5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040" y="5598459"/>
              <a:ext cx="3581400" cy="877256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1A8CC100-2297-880E-1830-40C7587B4CBD}"/>
                </a:ext>
              </a:extLst>
            </p:cNvPr>
            <p:cNvSpPr txBox="1"/>
            <p:nvPr/>
          </p:nvSpPr>
          <p:spPr>
            <a:xfrm>
              <a:off x="515937" y="5091967"/>
              <a:ext cx="11160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356CC1"/>
                  </a:solidFill>
                  <a:latin typeface="Arial Black" panose="020B0A04020102020204" pitchFamily="34" charset="0"/>
                </a:rPr>
                <a:t>JAN-FRANTIŠEK KUBÁT </a:t>
              </a:r>
              <a:r>
                <a:rPr lang="en-GB" b="1" i="0" dirty="0">
                  <a:solidFill>
                    <a:srgbClr val="444444"/>
                  </a:solidFill>
                  <a:effectLst/>
                  <a:latin typeface="Ubuntu" panose="020B0504030602030204" pitchFamily="34" charset="0"/>
                </a:rPr>
                <a:t>·</a:t>
              </a:r>
              <a:r>
                <a:rPr lang="cs-CZ" dirty="0">
                  <a:latin typeface="Arial Black" panose="020B0A04020102020204" pitchFamily="34" charset="0"/>
                </a:rPr>
                <a:t> </a:t>
              </a:r>
              <a:r>
                <a:rPr lang="cs-CZ" dirty="0">
                  <a:solidFill>
                    <a:srgbClr val="2773BE"/>
                  </a:solidFill>
                  <a:latin typeface="Arial Black" panose="020B0A04020102020204" pitchFamily="34" charset="0"/>
                </a:rPr>
                <a:t>MICHAL VRÁNA</a:t>
              </a:r>
              <a:r>
                <a:rPr lang="cs-CZ" dirty="0">
                  <a:solidFill>
                    <a:srgbClr val="F7E000"/>
                  </a:solidFill>
                  <a:latin typeface="Arial Black" panose="020B0A04020102020204" pitchFamily="34" charset="0"/>
                </a:rPr>
                <a:t> </a:t>
              </a:r>
              <a:r>
                <a:rPr lang="en-GB" b="1" i="0" dirty="0">
                  <a:solidFill>
                    <a:srgbClr val="444444"/>
                  </a:solidFill>
                  <a:effectLst/>
                  <a:latin typeface="Ubuntu" panose="020B0504030602030204" pitchFamily="34" charset="0"/>
                </a:rPr>
                <a:t>·</a:t>
              </a:r>
              <a:r>
                <a:rPr lang="cs-CZ" dirty="0">
                  <a:latin typeface="Arial Black" panose="020B0A04020102020204" pitchFamily="34" charset="0"/>
                </a:rPr>
                <a:t> </a:t>
              </a:r>
              <a:r>
                <a:rPr lang="cs-CZ" dirty="0">
                  <a:solidFill>
                    <a:srgbClr val="2773BE"/>
                  </a:solidFill>
                  <a:latin typeface="Arial Black" panose="020B0A04020102020204" pitchFamily="34" charset="0"/>
                </a:rPr>
                <a:t>DAVID ZUMR </a:t>
              </a:r>
              <a:r>
                <a:rPr lang="en-GB" b="1" i="0" dirty="0">
                  <a:solidFill>
                    <a:srgbClr val="444444"/>
                  </a:solidFill>
                  <a:effectLst/>
                  <a:latin typeface="Ubuntu" panose="020B0504030602030204" pitchFamily="34" charset="0"/>
                </a:rPr>
                <a:t>·</a:t>
              </a:r>
              <a:r>
                <a:rPr lang="cs-CZ" dirty="0">
                  <a:solidFill>
                    <a:srgbClr val="F7E000"/>
                  </a:solidFill>
                  <a:latin typeface="Arial Black" panose="020B0A04020102020204" pitchFamily="34" charset="0"/>
                </a:rPr>
                <a:t> </a:t>
              </a:r>
              <a:r>
                <a:rPr lang="cs-CZ" dirty="0">
                  <a:solidFill>
                    <a:srgbClr val="2773BE"/>
                  </a:solidFill>
                  <a:latin typeface="Arial Black" panose="020B0A04020102020204" pitchFamily="34" charset="0"/>
                </a:rPr>
                <a:t>PETR KAVKA</a:t>
              </a:r>
              <a:endParaRPr lang="en-GB" dirty="0">
                <a:solidFill>
                  <a:srgbClr val="2773BE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6" name="Picture 2" descr="Home">
              <a:extLst>
                <a:ext uri="{FF2B5EF4-FFF2-40B4-BE49-F238E27FC236}">
                  <a16:creationId xmlns:a16="http://schemas.microsoft.com/office/drawing/2014/main" id="{1CB4CB08-E4E0-DD9D-26E5-AEAE9097D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868" y="5732625"/>
              <a:ext cx="1913572" cy="7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Obrázek 18" descr="Obsah obrázku logo&#10;&#10;Popis byl vytvořen automaticky">
            <a:extLst>
              <a:ext uri="{FF2B5EF4-FFF2-40B4-BE49-F238E27FC236}">
                <a16:creationId xmlns:a16="http://schemas.microsoft.com/office/drawing/2014/main" id="{4BBDD63D-43C3-02FA-E77B-88AF76E0F8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" y="4807978"/>
            <a:ext cx="1418410" cy="19857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5BF652-204F-6226-C3FF-F730026B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706" y="4830608"/>
            <a:ext cx="1473724" cy="19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Skupina 30">
            <a:extLst>
              <a:ext uri="{FF2B5EF4-FFF2-40B4-BE49-F238E27FC236}">
                <a16:creationId xmlns:a16="http://schemas.microsoft.com/office/drawing/2014/main" id="{9C7D2C3B-572D-3B36-C0EE-ACBF3AD0267E}"/>
              </a:ext>
            </a:extLst>
          </p:cNvPr>
          <p:cNvGrpSpPr/>
          <p:nvPr/>
        </p:nvGrpSpPr>
        <p:grpSpPr>
          <a:xfrm rot="16200000">
            <a:off x="1095207" y="1903017"/>
            <a:ext cx="770514" cy="746033"/>
            <a:chOff x="5646248" y="1834605"/>
            <a:chExt cx="961921" cy="914400"/>
          </a:xfrm>
        </p:grpSpPr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636B8803-A4BB-9782-EC40-E120AFD83983}"/>
                </a:ext>
              </a:extLst>
            </p:cNvPr>
            <p:cNvGrpSpPr/>
            <p:nvPr/>
          </p:nvGrpSpPr>
          <p:grpSpPr>
            <a:xfrm rot="5400000">
              <a:off x="5646248" y="1834605"/>
              <a:ext cx="914400" cy="914400"/>
              <a:chOff x="-969963" y="4582005"/>
              <a:chExt cx="914400" cy="914400"/>
            </a:xfrm>
          </p:grpSpPr>
          <p:pic>
            <p:nvPicPr>
              <p:cNvPr id="8" name="Grafický objekt 7" descr="Gesto potáhnutí prstem obrys">
                <a:extLst>
                  <a:ext uri="{FF2B5EF4-FFF2-40B4-BE49-F238E27FC236}">
                    <a16:creationId xmlns:a16="http://schemas.microsoft.com/office/drawing/2014/main" id="{00E6A0C1-1528-6E5C-851C-6B4F7A62C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-969963" y="458200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189196B9-6126-7B55-2AF7-40331472B18B}"/>
                  </a:ext>
                </a:extLst>
              </p:cNvPr>
              <p:cNvSpPr/>
              <p:nvPr/>
            </p:nvSpPr>
            <p:spPr>
              <a:xfrm>
                <a:off x="-889635" y="4610100"/>
                <a:ext cx="249555" cy="262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C991C3FB-460D-E054-196A-F13911549254}"/>
                  </a:ext>
                </a:extLst>
              </p:cNvPr>
              <p:cNvSpPr/>
              <p:nvPr/>
            </p:nvSpPr>
            <p:spPr>
              <a:xfrm>
                <a:off x="-497840" y="4610100"/>
                <a:ext cx="249555" cy="262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D4FDCEC7-8CD7-0ECD-9AB4-FA39B17E5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0154" y="2032635"/>
              <a:ext cx="0" cy="108000"/>
            </a:xfrm>
            <a:prstGeom prst="line">
              <a:avLst/>
            </a:prstGeom>
            <a:ln w="19050" cap="rnd">
              <a:solidFill>
                <a:srgbClr val="F7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0997036-30A3-C418-CB83-21586EFE3732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6507920" y="2072307"/>
              <a:ext cx="0" cy="108000"/>
            </a:xfrm>
            <a:prstGeom prst="line">
              <a:avLst/>
            </a:prstGeom>
            <a:ln w="19050" cap="rnd">
              <a:solidFill>
                <a:srgbClr val="F7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9C0F89AF-E937-8E47-BC6B-3C15C516EA6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554169" y="2184945"/>
              <a:ext cx="0" cy="108000"/>
            </a:xfrm>
            <a:prstGeom prst="line">
              <a:avLst/>
            </a:prstGeom>
            <a:ln w="19050" cap="rnd">
              <a:solidFill>
                <a:srgbClr val="F7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DB53D0F-1391-D576-1104-F7C32244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0154" y="2329978"/>
              <a:ext cx="0" cy="108000"/>
            </a:xfrm>
            <a:prstGeom prst="line">
              <a:avLst/>
            </a:prstGeom>
            <a:ln w="19050" cap="rnd">
              <a:solidFill>
                <a:srgbClr val="F7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376854C7-FFBB-91B7-0706-68F2985D8307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6497830" y="2294714"/>
              <a:ext cx="0" cy="108000"/>
            </a:xfrm>
            <a:prstGeom prst="line">
              <a:avLst/>
            </a:prstGeom>
            <a:ln w="19050" cap="rnd">
              <a:solidFill>
                <a:srgbClr val="F7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67433E2-DF20-8D07-F6F0-CF26F9301605}"/>
              </a:ext>
            </a:extLst>
          </p:cNvPr>
          <p:cNvSpPr txBox="1"/>
          <p:nvPr/>
        </p:nvSpPr>
        <p:spPr>
          <a:xfrm>
            <a:off x="1284372" y="1763713"/>
            <a:ext cx="567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7E000"/>
                </a:solidFill>
                <a:latin typeface="Arial Black" panose="020B0A04020102020204" pitchFamily="34" charset="0"/>
              </a:rPr>
              <a:t>NAVIGATION MAP</a:t>
            </a:r>
            <a:endParaRPr lang="en-GB" sz="3600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Obrázek 31" descr="Obsah obrázku text&#10;&#10;Popis byl vytvořen automaticky">
            <a:extLst>
              <a:ext uri="{FF2B5EF4-FFF2-40B4-BE49-F238E27FC236}">
                <a16:creationId xmlns:a16="http://schemas.microsoft.com/office/drawing/2014/main" id="{A35C9856-8ACC-9632-3DC1-1B69AE17C2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89" y="5608321"/>
            <a:ext cx="1461973" cy="7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7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Šipka: pětiúhelník 23">
            <a:hlinkClick r:id="rId2" action="ppaction://hlinksldjump"/>
            <a:extLst>
              <a:ext uri="{FF2B5EF4-FFF2-40B4-BE49-F238E27FC236}">
                <a16:creationId xmlns:a16="http://schemas.microsoft.com/office/drawing/2014/main" id="{0137A099-CF7E-CAA7-3930-33DBDB5B86A4}"/>
              </a:ext>
            </a:extLst>
          </p:cNvPr>
          <p:cNvSpPr/>
          <p:nvPr/>
        </p:nvSpPr>
        <p:spPr>
          <a:xfrm>
            <a:off x="81326" y="5927556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WORKFLOW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25" name="Šipka: pětiúhelník 24">
            <a:hlinkClick r:id="rId3" action="ppaction://hlinksldjump"/>
            <a:extLst>
              <a:ext uri="{FF2B5EF4-FFF2-40B4-BE49-F238E27FC236}">
                <a16:creationId xmlns:a16="http://schemas.microsoft.com/office/drawing/2014/main" id="{D052AC17-60EA-FB6A-2F02-A51CFF174B9A}"/>
              </a:ext>
            </a:extLst>
          </p:cNvPr>
          <p:cNvSpPr/>
          <p:nvPr/>
        </p:nvSpPr>
        <p:spPr>
          <a:xfrm>
            <a:off x="81326" y="5648764"/>
            <a:ext cx="1069294" cy="279487"/>
          </a:xfrm>
          <a:prstGeom prst="homePlate">
            <a:avLst/>
          </a:prstGeom>
          <a:solidFill>
            <a:srgbClr val="F7E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2773BE"/>
                </a:solidFill>
              </a:rPr>
              <a:t>PRINCIPLE</a:t>
            </a:r>
            <a:endParaRPr lang="en-GB" sz="1100" b="1" dirty="0">
              <a:solidFill>
                <a:srgbClr val="2773BE"/>
              </a:solidFill>
            </a:endParaRPr>
          </a:p>
        </p:txBody>
      </p:sp>
      <p:sp>
        <p:nvSpPr>
          <p:cNvPr id="26" name="Šipka: pětiúhelník 25">
            <a:hlinkClick r:id="rId4" action="ppaction://hlinksldjump"/>
            <a:extLst>
              <a:ext uri="{FF2B5EF4-FFF2-40B4-BE49-F238E27FC236}">
                <a16:creationId xmlns:a16="http://schemas.microsoft.com/office/drawing/2014/main" id="{5BFF93FB-CE56-C5D0-CE26-08A25C17AF7C}"/>
              </a:ext>
            </a:extLst>
          </p:cNvPr>
          <p:cNvSpPr/>
          <p:nvPr/>
        </p:nvSpPr>
        <p:spPr>
          <a:xfrm>
            <a:off x="81326" y="6210169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SETTINGS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27" name="Šipka: pětiúhelník 26">
            <a:hlinkClick r:id="rId5" action="ppaction://hlinksldjump"/>
            <a:extLst>
              <a:ext uri="{FF2B5EF4-FFF2-40B4-BE49-F238E27FC236}">
                <a16:creationId xmlns:a16="http://schemas.microsoft.com/office/drawing/2014/main" id="{E71D6789-F5C6-EF6F-02F7-B0FD465D40FA}"/>
              </a:ext>
            </a:extLst>
          </p:cNvPr>
          <p:cNvSpPr/>
          <p:nvPr/>
        </p:nvSpPr>
        <p:spPr>
          <a:xfrm>
            <a:off x="81326" y="6489656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RESULTS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28" name="Šipka: pětiúhelník 27">
            <a:hlinkClick r:id="rId6" action="ppaction://hlinksldjump"/>
            <a:extLst>
              <a:ext uri="{FF2B5EF4-FFF2-40B4-BE49-F238E27FC236}">
                <a16:creationId xmlns:a16="http://schemas.microsoft.com/office/drawing/2014/main" id="{D52EBE9C-7718-FFB7-655A-3A15D9EB4B91}"/>
              </a:ext>
            </a:extLst>
          </p:cNvPr>
          <p:cNvSpPr/>
          <p:nvPr/>
        </p:nvSpPr>
        <p:spPr>
          <a:xfrm>
            <a:off x="81326" y="5366151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NAVIGATION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9BBC1ED-EB15-1222-C30F-5B464CB2F5A2}"/>
              </a:ext>
            </a:extLst>
          </p:cNvPr>
          <p:cNvSpPr txBox="1"/>
          <p:nvPr/>
        </p:nvSpPr>
        <p:spPr>
          <a:xfrm>
            <a:off x="300715" y="740111"/>
            <a:ext cx="378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7E000"/>
                </a:solidFill>
                <a:latin typeface="Arial Black" panose="020B0A04020102020204" pitchFamily="34" charset="0"/>
              </a:rPr>
              <a:t>PRINCIPLE</a:t>
            </a:r>
            <a:endParaRPr lang="en-GB" sz="3600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E09AC33F-661E-8CEF-6B56-02779DFF9D75}"/>
                  </a:ext>
                </a:extLst>
              </p:cNvPr>
              <p:cNvSpPr txBox="1"/>
              <p:nvPr/>
            </p:nvSpPr>
            <p:spPr>
              <a:xfrm>
                <a:off x="515938" y="2180568"/>
                <a:ext cx="6096000" cy="884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𝑊𝑆𝐴𝑖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𝑆𝐿𝐷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𝑠𝑜𝑖𝑙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𝑠𝑜𝑙</m:t>
                                      </m:r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𝑠𝑜𝑙</m:t>
                                      </m:r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 ·100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E09AC33F-661E-8CEF-6B56-02779DFF9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2180568"/>
                <a:ext cx="6096000" cy="8849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ovéPole 37">
            <a:extLst>
              <a:ext uri="{FF2B5EF4-FFF2-40B4-BE49-F238E27FC236}">
                <a16:creationId xmlns:a16="http://schemas.microsoft.com/office/drawing/2014/main" id="{2BBB0E7E-A799-4F41-9610-CB7BBBEE39C9}"/>
              </a:ext>
            </a:extLst>
          </p:cNvPr>
          <p:cNvSpPr txBox="1"/>
          <p:nvPr/>
        </p:nvSpPr>
        <p:spPr>
          <a:xfrm>
            <a:off x="515938" y="3329534"/>
            <a:ext cx="7526655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</a:t>
            </a:r>
            <a:r>
              <a:rPr lang="en-GB" sz="20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sol,n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the volume residue in the n-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size class 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dispersion solution (%)</a:t>
            </a:r>
          </a:p>
          <a:p>
            <a:pPr marL="285750" lvl="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</a:t>
            </a:r>
            <a:r>
              <a:rPr lang="en-GB" sz="20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w,n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the residue in the 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n-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size class in water (%) 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WSAi</a:t>
            </a:r>
            <a:r>
              <a:rPr lang="en-GB" sz="20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SLD,soil</a:t>
            </a:r>
            <a:r>
              <a:rPr lang="en-GB" sz="20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water stable aggregates index of the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soil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(%)</a:t>
            </a:r>
          </a:p>
          <a:p>
            <a:pPr marL="285750" lvl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is the number of size classes (80 in this case)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9EC0C266-F783-97CA-F725-B8405ACD2F46}"/>
              </a:ext>
            </a:extLst>
          </p:cNvPr>
          <p:cNvSpPr txBox="1"/>
          <p:nvPr/>
        </p:nvSpPr>
        <p:spPr>
          <a:xfrm>
            <a:off x="515938" y="1487358"/>
            <a:ext cx="6946877" cy="506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cs-CZ" sz="2000" dirty="0" err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</a:t>
            </a: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distributions</a:t>
            </a:r>
            <a:endParaRPr lang="en-GB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Obrázek 42" descr="Obsah obrázku tabulka&#10;&#10;Popis byl vytvořen automaticky">
            <a:extLst>
              <a:ext uri="{FF2B5EF4-FFF2-40B4-BE49-F238E27FC236}">
                <a16:creationId xmlns:a16="http://schemas.microsoft.com/office/drawing/2014/main" id="{3580532A-9103-B2FC-ECA2-D117AC49C7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35045" r="66918" b="19868"/>
          <a:stretch/>
        </p:blipFill>
        <p:spPr bwMode="auto">
          <a:xfrm>
            <a:off x="8342507" y="1322407"/>
            <a:ext cx="3380716" cy="5035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0B211E9-AB60-C9E8-18D1-3DAC0CB34FD4}"/>
              </a:ext>
            </a:extLst>
          </p:cNvPr>
          <p:cNvSpPr txBox="1"/>
          <p:nvPr/>
        </p:nvSpPr>
        <p:spPr>
          <a:xfrm>
            <a:off x="320379" y="368300"/>
            <a:ext cx="11538542" cy="38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Laser Diffractometry Technique for Determining</a:t>
            </a:r>
            <a:r>
              <a:rPr lang="cs-CZ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Soil Water Stable Aggregates Index</a:t>
            </a:r>
          </a:p>
        </p:txBody>
      </p:sp>
      <p:pic>
        <p:nvPicPr>
          <p:cNvPr id="6" name="Obrázek 5" descr="Obsah obrázku logo&#10;&#10;Popis byl vytvořen automaticky">
            <a:extLst>
              <a:ext uri="{FF2B5EF4-FFF2-40B4-BE49-F238E27FC236}">
                <a16:creationId xmlns:a16="http://schemas.microsoft.com/office/drawing/2014/main" id="{37886BEF-93AE-96FE-A087-FA6C60128E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799" y="6239495"/>
            <a:ext cx="424108" cy="59375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6126D37-D04A-28A7-5C0F-73764C24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97" y="5645638"/>
            <a:ext cx="424109" cy="56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C683C939-1036-99CE-B36C-6CEF09C0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789" y="1656599"/>
            <a:ext cx="7997920" cy="5051829"/>
          </a:xfrm>
          <a:prstGeom prst="rect">
            <a:avLst/>
          </a:prstGeom>
        </p:spPr>
      </p:pic>
      <p:sp>
        <p:nvSpPr>
          <p:cNvPr id="21" name="Šipka: pětiúhelník 20">
            <a:hlinkClick r:id="rId3" action="ppaction://hlinksldjump"/>
            <a:extLst>
              <a:ext uri="{FF2B5EF4-FFF2-40B4-BE49-F238E27FC236}">
                <a16:creationId xmlns:a16="http://schemas.microsoft.com/office/drawing/2014/main" id="{C2C41F79-59ED-2305-81BF-AD54554FAA3F}"/>
              </a:ext>
            </a:extLst>
          </p:cNvPr>
          <p:cNvSpPr/>
          <p:nvPr/>
        </p:nvSpPr>
        <p:spPr>
          <a:xfrm>
            <a:off x="81326" y="5927556"/>
            <a:ext cx="1069294" cy="279487"/>
          </a:xfrm>
          <a:prstGeom prst="homePlate">
            <a:avLst/>
          </a:prstGeom>
          <a:solidFill>
            <a:srgbClr val="F7E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2773BE"/>
                </a:solidFill>
              </a:rPr>
              <a:t>WORKFLOW</a:t>
            </a:r>
            <a:endParaRPr lang="en-GB" sz="1100" b="1" dirty="0">
              <a:solidFill>
                <a:srgbClr val="2773BE"/>
              </a:solidFill>
            </a:endParaRPr>
          </a:p>
        </p:txBody>
      </p:sp>
      <p:sp>
        <p:nvSpPr>
          <p:cNvPr id="22" name="Šipka: pětiúhelník 21">
            <a:hlinkClick r:id="rId4" action="ppaction://hlinksldjump"/>
            <a:extLst>
              <a:ext uri="{FF2B5EF4-FFF2-40B4-BE49-F238E27FC236}">
                <a16:creationId xmlns:a16="http://schemas.microsoft.com/office/drawing/2014/main" id="{6CFCF479-AF40-FAFD-1050-D264F21FE92C}"/>
              </a:ext>
            </a:extLst>
          </p:cNvPr>
          <p:cNvSpPr/>
          <p:nvPr/>
        </p:nvSpPr>
        <p:spPr>
          <a:xfrm>
            <a:off x="81326" y="5648764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PRINCIPLE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23" name="Šipka: pětiúhelník 22">
            <a:hlinkClick r:id="rId5" action="ppaction://hlinksldjump"/>
            <a:extLst>
              <a:ext uri="{FF2B5EF4-FFF2-40B4-BE49-F238E27FC236}">
                <a16:creationId xmlns:a16="http://schemas.microsoft.com/office/drawing/2014/main" id="{35A92ABC-36D9-49C4-E619-53E43B114EC3}"/>
              </a:ext>
            </a:extLst>
          </p:cNvPr>
          <p:cNvSpPr/>
          <p:nvPr/>
        </p:nvSpPr>
        <p:spPr>
          <a:xfrm>
            <a:off x="81326" y="6210169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SETTINGS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24" name="Šipka: pětiúhelník 23">
            <a:hlinkClick r:id="rId6" action="ppaction://hlinksldjump"/>
            <a:extLst>
              <a:ext uri="{FF2B5EF4-FFF2-40B4-BE49-F238E27FC236}">
                <a16:creationId xmlns:a16="http://schemas.microsoft.com/office/drawing/2014/main" id="{7DB9A79E-9FE0-1191-A88D-8580E46429EF}"/>
              </a:ext>
            </a:extLst>
          </p:cNvPr>
          <p:cNvSpPr/>
          <p:nvPr/>
        </p:nvSpPr>
        <p:spPr>
          <a:xfrm>
            <a:off x="81326" y="6489656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RESULTS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25" name="Šipka: pětiúhelník 24">
            <a:hlinkClick r:id="rId7" action="ppaction://hlinksldjump"/>
            <a:extLst>
              <a:ext uri="{FF2B5EF4-FFF2-40B4-BE49-F238E27FC236}">
                <a16:creationId xmlns:a16="http://schemas.microsoft.com/office/drawing/2014/main" id="{D4937535-5519-EB93-C52C-3553221E1554}"/>
              </a:ext>
            </a:extLst>
          </p:cNvPr>
          <p:cNvSpPr/>
          <p:nvPr/>
        </p:nvSpPr>
        <p:spPr>
          <a:xfrm>
            <a:off x="81326" y="5366151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NAVIGATION</a:t>
            </a:r>
            <a:endParaRPr lang="en-GB" sz="1100" b="1" dirty="0">
              <a:solidFill>
                <a:srgbClr val="F7E000"/>
              </a:solidFill>
            </a:endParaRPr>
          </a:p>
        </p:txBody>
      </p:sp>
      <p:pic>
        <p:nvPicPr>
          <p:cNvPr id="9" name="Obrázek 8" descr="Obsah obrázku logo&#10;&#10;Popis byl vytvořen automaticky">
            <a:extLst>
              <a:ext uri="{FF2B5EF4-FFF2-40B4-BE49-F238E27FC236}">
                <a16:creationId xmlns:a16="http://schemas.microsoft.com/office/drawing/2014/main" id="{10D4017C-C1B9-D6B9-2FBA-0FEA21A39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799" y="6239495"/>
            <a:ext cx="424108" cy="59375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2776CC3-EA19-ED5D-BD0F-8C6FC9EEBF8C}"/>
              </a:ext>
            </a:extLst>
          </p:cNvPr>
          <p:cNvSpPr txBox="1"/>
          <p:nvPr/>
        </p:nvSpPr>
        <p:spPr>
          <a:xfrm>
            <a:off x="320379" y="368300"/>
            <a:ext cx="11538542" cy="38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Laser Diffractometry Technique for Determining</a:t>
            </a:r>
            <a:r>
              <a:rPr lang="cs-CZ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Soil Water Stable Aggregates Index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8D53501-F1F3-6635-1596-5BADF683A123}"/>
              </a:ext>
            </a:extLst>
          </p:cNvPr>
          <p:cNvSpPr txBox="1"/>
          <p:nvPr/>
        </p:nvSpPr>
        <p:spPr>
          <a:xfrm>
            <a:off x="300715" y="740111"/>
            <a:ext cx="378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7E000"/>
                </a:solidFill>
                <a:latin typeface="Arial Black" panose="020B0A04020102020204" pitchFamily="34" charset="0"/>
              </a:rPr>
              <a:t>WORKFLOW</a:t>
            </a:r>
            <a:endParaRPr lang="en-GB" sz="3600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C8CA5D0-355F-0580-B9B5-358483DA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97" y="5645638"/>
            <a:ext cx="424109" cy="56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1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hlinkClick r:id="rId2" action="ppaction://hlinksldjump"/>
            <a:extLst>
              <a:ext uri="{FF2B5EF4-FFF2-40B4-BE49-F238E27FC236}">
                <a16:creationId xmlns:a16="http://schemas.microsoft.com/office/drawing/2014/main" id="{47297DEA-E94C-A3B5-B68D-CAB870987716}"/>
              </a:ext>
            </a:extLst>
          </p:cNvPr>
          <p:cNvSpPr/>
          <p:nvPr/>
        </p:nvSpPr>
        <p:spPr>
          <a:xfrm>
            <a:off x="81326" y="5927556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WORKFLOW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17" name="Šipka: pětiúhelník 16">
            <a:hlinkClick r:id="rId3" action="ppaction://hlinksldjump"/>
            <a:extLst>
              <a:ext uri="{FF2B5EF4-FFF2-40B4-BE49-F238E27FC236}">
                <a16:creationId xmlns:a16="http://schemas.microsoft.com/office/drawing/2014/main" id="{EB40EBEB-2D2F-19B7-FDE5-8D0CDEF9F446}"/>
              </a:ext>
            </a:extLst>
          </p:cNvPr>
          <p:cNvSpPr/>
          <p:nvPr/>
        </p:nvSpPr>
        <p:spPr>
          <a:xfrm>
            <a:off x="81326" y="5648764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PRINCIPLE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18" name="Šipka: pětiúhelník 17">
            <a:hlinkClick r:id="rId4" action="ppaction://hlinksldjump"/>
            <a:extLst>
              <a:ext uri="{FF2B5EF4-FFF2-40B4-BE49-F238E27FC236}">
                <a16:creationId xmlns:a16="http://schemas.microsoft.com/office/drawing/2014/main" id="{D79ADA30-EC6E-317E-9540-8A9C25A8DB02}"/>
              </a:ext>
            </a:extLst>
          </p:cNvPr>
          <p:cNvSpPr/>
          <p:nvPr/>
        </p:nvSpPr>
        <p:spPr>
          <a:xfrm>
            <a:off x="81326" y="6210169"/>
            <a:ext cx="1069294" cy="279487"/>
          </a:xfrm>
          <a:prstGeom prst="homePlate">
            <a:avLst/>
          </a:prstGeom>
          <a:solidFill>
            <a:srgbClr val="F7E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2773BE"/>
                </a:solidFill>
              </a:rPr>
              <a:t>SETTINGS</a:t>
            </a:r>
            <a:endParaRPr lang="en-GB" sz="1100" b="1" dirty="0">
              <a:solidFill>
                <a:srgbClr val="2773BE"/>
              </a:solidFill>
            </a:endParaRPr>
          </a:p>
        </p:txBody>
      </p:sp>
      <p:sp>
        <p:nvSpPr>
          <p:cNvPr id="19" name="Šipka: pětiúhelník 18">
            <a:hlinkClick r:id="rId5" action="ppaction://hlinksldjump"/>
            <a:extLst>
              <a:ext uri="{FF2B5EF4-FFF2-40B4-BE49-F238E27FC236}">
                <a16:creationId xmlns:a16="http://schemas.microsoft.com/office/drawing/2014/main" id="{8CA63E67-D913-082C-88E8-DFAB33A66563}"/>
              </a:ext>
            </a:extLst>
          </p:cNvPr>
          <p:cNvSpPr/>
          <p:nvPr/>
        </p:nvSpPr>
        <p:spPr>
          <a:xfrm>
            <a:off x="81326" y="6489656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RESULTS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20" name="Šipka: pětiúhelník 19">
            <a:hlinkClick r:id="rId6" action="ppaction://hlinksldjump"/>
            <a:extLst>
              <a:ext uri="{FF2B5EF4-FFF2-40B4-BE49-F238E27FC236}">
                <a16:creationId xmlns:a16="http://schemas.microsoft.com/office/drawing/2014/main" id="{6C2EE258-2E77-E298-89BD-F8B62285A025}"/>
              </a:ext>
            </a:extLst>
          </p:cNvPr>
          <p:cNvSpPr/>
          <p:nvPr/>
        </p:nvSpPr>
        <p:spPr>
          <a:xfrm>
            <a:off x="81326" y="5366151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NAVIGATION</a:t>
            </a:r>
            <a:endParaRPr lang="en-GB" sz="1100" b="1" dirty="0">
              <a:solidFill>
                <a:srgbClr val="F7E000"/>
              </a:solidFill>
            </a:endParaRPr>
          </a:p>
        </p:txBody>
      </p:sp>
      <p:graphicFrame>
        <p:nvGraphicFramePr>
          <p:cNvPr id="37" name="Tabulka 36">
            <a:extLst>
              <a:ext uri="{FF2B5EF4-FFF2-40B4-BE49-F238E27FC236}">
                <a16:creationId xmlns:a16="http://schemas.microsoft.com/office/drawing/2014/main" id="{8DD8CE49-F5EC-E10E-EB47-A8BFCFEC5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68848"/>
              </p:ext>
            </p:extLst>
          </p:nvPr>
        </p:nvGraphicFramePr>
        <p:xfrm>
          <a:off x="4114797" y="1404496"/>
          <a:ext cx="7561264" cy="5057776"/>
        </p:xfrm>
        <a:graphic>
          <a:graphicData uri="http://schemas.openxmlformats.org/drawingml/2006/table">
            <a:tbl>
              <a:tblPr firstRow="1" firstCol="1" bandRow="1"/>
              <a:tblGrid>
                <a:gridCol w="2641264">
                  <a:extLst>
                    <a:ext uri="{9D8B030D-6E8A-4147-A177-3AD203B41FA5}">
                      <a16:colId xmlns:a16="http://schemas.microsoft.com/office/drawing/2014/main" val="1681312976"/>
                    </a:ext>
                  </a:extLst>
                </a:gridCol>
                <a:gridCol w="2641264">
                  <a:extLst>
                    <a:ext uri="{9D8B030D-6E8A-4147-A177-3AD203B41FA5}">
                      <a16:colId xmlns:a16="http://schemas.microsoft.com/office/drawing/2014/main" val="3649768867"/>
                    </a:ext>
                  </a:extLst>
                </a:gridCol>
                <a:gridCol w="1139368">
                  <a:extLst>
                    <a:ext uri="{9D8B030D-6E8A-4147-A177-3AD203B41FA5}">
                      <a16:colId xmlns:a16="http://schemas.microsoft.com/office/drawing/2014/main" val="4063295037"/>
                    </a:ext>
                  </a:extLst>
                </a:gridCol>
                <a:gridCol w="1139368">
                  <a:extLst>
                    <a:ext uri="{9D8B030D-6E8A-4147-A177-3AD203B41FA5}">
                      <a16:colId xmlns:a16="http://schemas.microsoft.com/office/drawing/2014/main" val="1875621113"/>
                    </a:ext>
                  </a:extLst>
                </a:gridCol>
              </a:tblGrid>
              <a:tr h="4787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Parameter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Distilled water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Dispersion solution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514764"/>
                  </a:ext>
                </a:extLst>
              </a:tr>
              <a:tr h="270075">
                <a:tc row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Soil properties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Refractive index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1.457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827145"/>
                  </a:ext>
                </a:extLst>
              </a:tr>
              <a:tr h="2577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Absorption index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469699"/>
                  </a:ext>
                </a:extLst>
              </a:tr>
              <a:tr h="2823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Particle density (g</a:t>
                      </a:r>
                      <a:r>
                        <a:rPr lang="en-GB" sz="1050" dirty="0">
                          <a:solidFill>
                            <a:srgbClr val="75757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·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GB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031889"/>
                  </a:ext>
                </a:extLst>
              </a:tr>
              <a:tr h="2577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Sample amount (g)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58009"/>
                  </a:ext>
                </a:extLst>
              </a:tr>
              <a:tr h="71201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Properties of the solution 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Refractive index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130729"/>
                  </a:ext>
                </a:extLst>
              </a:tr>
              <a:tr h="257799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Hydro LV properties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Sonicating level (%)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099043"/>
                  </a:ext>
                </a:extLst>
              </a:tr>
              <a:tr h="5892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Sonicating time (s)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315261"/>
                  </a:ext>
                </a:extLst>
              </a:tr>
              <a:tr h="2823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Stirrer/pump speed (rpm)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156699"/>
                  </a:ext>
                </a:extLst>
              </a:tr>
              <a:tr h="282352">
                <a:tc row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Measurement Properties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Red-laser duration (s)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59915"/>
                  </a:ext>
                </a:extLst>
              </a:tr>
              <a:tr h="2823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Blue-laser duration (s)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686487"/>
                  </a:ext>
                </a:extLst>
              </a:tr>
              <a:tr h="2823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Repetitions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877622"/>
                  </a:ext>
                </a:extLst>
              </a:tr>
              <a:tr h="2823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Weighted residua (%)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41227"/>
                  </a:ext>
                </a:extLst>
              </a:tr>
              <a:tr h="282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operating time (s)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170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838429"/>
                  </a:ext>
                </a:extLst>
              </a:tr>
              <a:tr h="257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measurement time (s)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683532"/>
                  </a:ext>
                </a:extLst>
              </a:tr>
            </a:tbl>
          </a:graphicData>
        </a:graphic>
      </p:graphicFrame>
      <p:sp>
        <p:nvSpPr>
          <p:cNvPr id="42" name="TextovéPole 41">
            <a:extLst>
              <a:ext uri="{FF2B5EF4-FFF2-40B4-BE49-F238E27FC236}">
                <a16:creationId xmlns:a16="http://schemas.microsoft.com/office/drawing/2014/main" id="{EBC8A0A7-6CF4-56A6-82AE-835B5D2CEB3F}"/>
              </a:ext>
            </a:extLst>
          </p:cNvPr>
          <p:cNvSpPr txBox="1"/>
          <p:nvPr/>
        </p:nvSpPr>
        <p:spPr>
          <a:xfrm>
            <a:off x="515938" y="1487358"/>
            <a:ext cx="6946877" cy="506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cs-CZ" sz="2000" dirty="0" err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Mastersizer</a:t>
            </a: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3000</a:t>
            </a:r>
            <a:endParaRPr lang="en-GB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1BB3468-1B9C-1F52-E347-C8793ABE01D8}"/>
              </a:ext>
            </a:extLst>
          </p:cNvPr>
          <p:cNvSpPr txBox="1"/>
          <p:nvPr/>
        </p:nvSpPr>
        <p:spPr>
          <a:xfrm>
            <a:off x="515937" y="2025167"/>
            <a:ext cx="3179763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settings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measurement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distribution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D5576F88-F49C-95FC-2F7F-A84204A3B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799" y="6239495"/>
            <a:ext cx="424108" cy="59375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6A92111-CDE1-EB0F-9647-F5870338826C}"/>
              </a:ext>
            </a:extLst>
          </p:cNvPr>
          <p:cNvSpPr txBox="1"/>
          <p:nvPr/>
        </p:nvSpPr>
        <p:spPr>
          <a:xfrm>
            <a:off x="320379" y="368300"/>
            <a:ext cx="11538542" cy="38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Laser Diffractometry Technique for Determining</a:t>
            </a:r>
            <a:r>
              <a:rPr lang="cs-CZ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Soil Water Stable Aggregates Index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DA7D8A-96F9-87AC-8D39-C22F3B089716}"/>
              </a:ext>
            </a:extLst>
          </p:cNvPr>
          <p:cNvSpPr txBox="1"/>
          <p:nvPr/>
        </p:nvSpPr>
        <p:spPr>
          <a:xfrm>
            <a:off x="300715" y="740111"/>
            <a:ext cx="378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7E000"/>
                </a:solidFill>
                <a:latin typeface="Arial Black" panose="020B0A04020102020204" pitchFamily="34" charset="0"/>
              </a:rPr>
              <a:t>SETTINGS</a:t>
            </a:r>
            <a:endParaRPr lang="en-GB" sz="3600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F45B0BD-190C-AC76-5718-C973F291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97" y="5645638"/>
            <a:ext cx="424109" cy="56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7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hlinkClick r:id="rId2" action="ppaction://hlinksldjump"/>
            <a:extLst>
              <a:ext uri="{FF2B5EF4-FFF2-40B4-BE49-F238E27FC236}">
                <a16:creationId xmlns:a16="http://schemas.microsoft.com/office/drawing/2014/main" id="{CA273A92-62DA-D3EE-5159-7C0B68B7894E}"/>
              </a:ext>
            </a:extLst>
          </p:cNvPr>
          <p:cNvSpPr/>
          <p:nvPr/>
        </p:nvSpPr>
        <p:spPr>
          <a:xfrm>
            <a:off x="81326" y="5927556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WORKFLOW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17" name="Šipka: pětiúhelník 16">
            <a:hlinkClick r:id="rId3" action="ppaction://hlinksldjump"/>
            <a:extLst>
              <a:ext uri="{FF2B5EF4-FFF2-40B4-BE49-F238E27FC236}">
                <a16:creationId xmlns:a16="http://schemas.microsoft.com/office/drawing/2014/main" id="{264395E3-4A3F-41A1-03F4-BAA95123D6DA}"/>
              </a:ext>
            </a:extLst>
          </p:cNvPr>
          <p:cNvSpPr/>
          <p:nvPr/>
        </p:nvSpPr>
        <p:spPr>
          <a:xfrm>
            <a:off x="81326" y="5648764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PRINCIPLE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18" name="Šipka: pětiúhelník 17">
            <a:hlinkClick r:id="rId4" action="ppaction://hlinksldjump"/>
            <a:extLst>
              <a:ext uri="{FF2B5EF4-FFF2-40B4-BE49-F238E27FC236}">
                <a16:creationId xmlns:a16="http://schemas.microsoft.com/office/drawing/2014/main" id="{29481CF5-3B13-3CAF-754C-4701CEB7CC8C}"/>
              </a:ext>
            </a:extLst>
          </p:cNvPr>
          <p:cNvSpPr/>
          <p:nvPr/>
        </p:nvSpPr>
        <p:spPr>
          <a:xfrm>
            <a:off x="81326" y="6210169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SETTINGS</a:t>
            </a:r>
            <a:endParaRPr lang="en-GB" sz="1100" b="1" dirty="0">
              <a:solidFill>
                <a:srgbClr val="F7E000"/>
              </a:solidFill>
            </a:endParaRPr>
          </a:p>
        </p:txBody>
      </p:sp>
      <p:sp>
        <p:nvSpPr>
          <p:cNvPr id="19" name="Šipka: pětiúhelník 18">
            <a:hlinkClick r:id="rId5" action="ppaction://hlinksldjump"/>
            <a:extLst>
              <a:ext uri="{FF2B5EF4-FFF2-40B4-BE49-F238E27FC236}">
                <a16:creationId xmlns:a16="http://schemas.microsoft.com/office/drawing/2014/main" id="{1C16EF97-9361-ADA0-901A-55C8EE687FC9}"/>
              </a:ext>
            </a:extLst>
          </p:cNvPr>
          <p:cNvSpPr/>
          <p:nvPr/>
        </p:nvSpPr>
        <p:spPr>
          <a:xfrm>
            <a:off x="81326" y="6489656"/>
            <a:ext cx="1069294" cy="279487"/>
          </a:xfrm>
          <a:prstGeom prst="homePlate">
            <a:avLst/>
          </a:prstGeom>
          <a:solidFill>
            <a:srgbClr val="F7E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2773BE"/>
                </a:solidFill>
              </a:rPr>
              <a:t>RESULTS</a:t>
            </a:r>
            <a:endParaRPr lang="en-GB" sz="1100" b="1" dirty="0">
              <a:solidFill>
                <a:srgbClr val="2773BE"/>
              </a:solidFill>
            </a:endParaRPr>
          </a:p>
        </p:txBody>
      </p:sp>
      <p:sp>
        <p:nvSpPr>
          <p:cNvPr id="20" name="Šipka: pětiúhelník 19">
            <a:hlinkClick r:id="rId6" action="ppaction://hlinksldjump"/>
            <a:extLst>
              <a:ext uri="{FF2B5EF4-FFF2-40B4-BE49-F238E27FC236}">
                <a16:creationId xmlns:a16="http://schemas.microsoft.com/office/drawing/2014/main" id="{B35F5D75-4F5E-FB3D-87BC-CC724E76F4EF}"/>
              </a:ext>
            </a:extLst>
          </p:cNvPr>
          <p:cNvSpPr/>
          <p:nvPr/>
        </p:nvSpPr>
        <p:spPr>
          <a:xfrm>
            <a:off x="81326" y="5366151"/>
            <a:ext cx="1069294" cy="279487"/>
          </a:xfrm>
          <a:prstGeom prst="homePlate">
            <a:avLst/>
          </a:prstGeom>
          <a:solidFill>
            <a:srgbClr val="2773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7E000"/>
                </a:solidFill>
              </a:rPr>
              <a:t>NAVIGATION</a:t>
            </a:r>
            <a:endParaRPr lang="en-GB" sz="1100" b="1" dirty="0">
              <a:solidFill>
                <a:srgbClr val="F7E000"/>
              </a:solidFill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E851BFE-BBCB-26D1-978A-0969E3135D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7808" r="9562" b="8157"/>
          <a:stretch/>
        </p:blipFill>
        <p:spPr>
          <a:xfrm>
            <a:off x="4348615" y="1039971"/>
            <a:ext cx="7365548" cy="5486399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46E6AEBC-3669-FDB3-694F-4999D4C740EE}"/>
              </a:ext>
            </a:extLst>
          </p:cNvPr>
          <p:cNvSpPr txBox="1"/>
          <p:nvPr/>
        </p:nvSpPr>
        <p:spPr>
          <a:xfrm>
            <a:off x="515937" y="2025167"/>
            <a:ext cx="350361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RMSE – 6.7 %</a:t>
            </a:r>
          </a:p>
          <a:p>
            <a:pPr lvl="0" algn="just">
              <a:spcAft>
                <a:spcPts val="10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000"/>
              </a:spcAft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0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ANOVA p-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0.11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 descr="Obsah obrázku logo&#10;&#10;Popis byl vytvořen automaticky">
            <a:extLst>
              <a:ext uri="{FF2B5EF4-FFF2-40B4-BE49-F238E27FC236}">
                <a16:creationId xmlns:a16="http://schemas.microsoft.com/office/drawing/2014/main" id="{5C8FE17A-671B-AA16-8F7F-34C72CE817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799" y="6239495"/>
            <a:ext cx="424108" cy="59375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7DB370-8995-19DE-5B49-B7B4EF57B4E2}"/>
              </a:ext>
            </a:extLst>
          </p:cNvPr>
          <p:cNvSpPr txBox="1"/>
          <p:nvPr/>
        </p:nvSpPr>
        <p:spPr>
          <a:xfrm>
            <a:off x="320379" y="368300"/>
            <a:ext cx="11538542" cy="38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Laser Diffractometry Technique for Determining</a:t>
            </a:r>
            <a:r>
              <a:rPr lang="cs-CZ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2773B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Soil Water Stable Aggregates Index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44159B1-E0C6-BC96-088C-62C369D0A59B}"/>
              </a:ext>
            </a:extLst>
          </p:cNvPr>
          <p:cNvSpPr txBox="1"/>
          <p:nvPr/>
        </p:nvSpPr>
        <p:spPr>
          <a:xfrm>
            <a:off x="300715" y="740111"/>
            <a:ext cx="378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7E000"/>
                </a:solidFill>
                <a:latin typeface="Arial Black" panose="020B0A04020102020204" pitchFamily="34" charset="0"/>
              </a:rPr>
              <a:t>RESULTS</a:t>
            </a:r>
            <a:endParaRPr lang="en-GB" sz="3600" dirty="0">
              <a:solidFill>
                <a:srgbClr val="F7E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F5D816-652B-2598-B5A2-31319C7E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97" y="5645638"/>
            <a:ext cx="424109" cy="56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842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415</Words>
  <Application>Microsoft Office PowerPoint</Application>
  <PresentationFormat>Širokoúhlá obrazovka</PresentationFormat>
  <Paragraphs>108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 Math</vt:lpstr>
      <vt:lpstr>Symbol</vt:lpstr>
      <vt:lpstr>Ubuntu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Kubat, Jan-Frantisek</dc:creator>
  <cp:lastModifiedBy>Kubat, Jan-Frantisek</cp:lastModifiedBy>
  <cp:revision>31</cp:revision>
  <dcterms:created xsi:type="dcterms:W3CDTF">2023-04-17T12:05:33Z</dcterms:created>
  <dcterms:modified xsi:type="dcterms:W3CDTF">2023-04-26T09:51:47Z</dcterms:modified>
</cp:coreProperties>
</file>