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08" r:id="rId5"/>
    <p:sldId id="290" r:id="rId6"/>
    <p:sldId id="306" r:id="rId7"/>
    <p:sldId id="307" r:id="rId8"/>
    <p:sldId id="294" r:id="rId9"/>
    <p:sldId id="295" r:id="rId10"/>
    <p:sldId id="304" r:id="rId11"/>
    <p:sldId id="299" r:id="rId12"/>
    <p:sldId id="300" r:id="rId13"/>
    <p:sldId id="305" r:id="rId14"/>
    <p:sldId id="30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Maybee" initials="BM" lastIdx="2" clrIdx="0">
    <p:extLst>
      <p:ext uri="{19B8F6BF-5375-455C-9EA6-DF929625EA0E}">
        <p15:presenceInfo xmlns:p15="http://schemas.microsoft.com/office/powerpoint/2012/main" userId="S-1-5-21-1390067357-1993962763-725345543-809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FD2"/>
    <a:srgbClr val="7B6A58"/>
    <a:srgbClr val="89AF1D"/>
    <a:srgbClr val="6E8D17"/>
    <a:srgbClr val="95C11F"/>
    <a:srgbClr val="454E5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80982" autoAdjust="0"/>
  </p:normalViewPr>
  <p:slideViewPr>
    <p:cSldViewPr snapToGrid="0">
      <p:cViewPr varScale="1">
        <p:scale>
          <a:sx n="118" d="100"/>
          <a:sy n="118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E34A1-2E91-44B0-A0BA-6AF3BD0B9FE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45E9F-6AC1-4B83-9A8C-FC010C8B7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856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18F9-7C02-4452-A308-15F508AAFB21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10CC7-50E7-4CAC-8F1F-82D625526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51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0CC7-50E7-4CAC-8F1F-82D62552605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5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two common types of pluvial flooding:</a:t>
            </a:r>
          </a:p>
          <a:p>
            <a:endParaRPr lang="en-GB" dirty="0"/>
          </a:p>
          <a:p>
            <a:pPr lvl="1"/>
            <a:r>
              <a:rPr lang="en-GB" dirty="0"/>
              <a:t>Intense rain saturates an urban drainage system. The system becomes overwhelmed and water flows out into the streets.</a:t>
            </a:r>
          </a:p>
          <a:p>
            <a:pPr lvl="1"/>
            <a:endParaRPr lang="en-GB" dirty="0"/>
          </a:p>
          <a:p>
            <a:pPr lvl="1"/>
            <a:r>
              <a:rPr lang="en-GB" b="1" dirty="0"/>
              <a:t>Directly</a:t>
            </a:r>
            <a:r>
              <a:rPr lang="en-GB" b="1" baseline="0" dirty="0"/>
              <a:t> or </a:t>
            </a:r>
            <a:r>
              <a:rPr lang="en-GB" b="1" dirty="0"/>
              <a:t>Run-off or flowing water from rain falling onto hillsides that are unable to absorb the water.  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Although usually relatively shallow, a pluvial flood can cause significant property damage.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AF92C-E41B-4340-BC63-1AB485B9751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5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" y="120336"/>
            <a:ext cx="1384418" cy="5678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9948"/>
            <a:ext cx="3685308" cy="923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59199" y="6030172"/>
            <a:ext cx="8432799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1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446983"/>
            <a:ext cx="12192000" cy="4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8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2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2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030172"/>
            <a:ext cx="12192000" cy="84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7" y="6019881"/>
            <a:ext cx="2041424" cy="85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060E7-2554-4628-A73B-D0AB50D98C9D}" type="datetimeFigureOut">
              <a:rPr lang="en-GB" smtClean="0"/>
              <a:t>21/04/2023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6B7D-7855-429A-9F53-D0F449D690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0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.w.maybee@leeds.ac.uk" TargetMode="External"/><Relationship Id="rId2" Type="http://schemas.openxmlformats.org/officeDocument/2006/relationships/hyperlink" Target="https://leeds365-my.sharepoint.com/:f:/g/personal/foubwm1_leeds_ac_uk/EvgrfUw30q9EsYWriH02Da8B57FjbAyZsvoATivZb-Zc3A?e=LggOX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.e.birch@leeds.ac.u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 txBox="1">
            <a:spLocks/>
          </p:cNvSpPr>
          <p:nvPr/>
        </p:nvSpPr>
        <p:spPr>
          <a:xfrm>
            <a:off x="232656" y="195937"/>
            <a:ext cx="11833093" cy="11667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Supplementary material </a:t>
            </a:r>
            <a:r>
              <a:rPr lang="en-GB" sz="40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EGU23-5632, HS4.3</a:t>
            </a:r>
            <a:endParaRPr lang="en-GB" sz="3200" b="1" dirty="0">
              <a:solidFill>
                <a:srgbClr val="449F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656" y="1247714"/>
            <a:ext cx="12081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Maybee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Cathryn E Birch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J </a:t>
            </a:r>
            <a:r>
              <a:rPr lang="en-GB" b="1" dirty="0" err="1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Böing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Thomas Willis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Linda Speight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Aurore 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Porson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Charlie Pilling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Kay L Shelton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</a:t>
            </a:r>
            <a:r>
              <a:rPr lang="en-GB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 Trigg</a:t>
            </a:r>
            <a:r>
              <a:rPr lang="en-GB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  <a:endParaRPr lang="en-GB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656" y="2175566"/>
            <a:ext cx="88301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copy of the current paper draft will shortly be made available here: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2656" y="3691629"/>
            <a:ext cx="117735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draft will be submitted to </a:t>
            </a:r>
            <a:r>
              <a:rPr lang="en-GB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Natural Hazards and Earth System Sciences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This journal uses a public, interactive peer review process – the draft will therefore soon be available for comments from the community.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656" y="4880548"/>
            <a:ext cx="11773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addition to the paper draft, the following presentation from November 2022 gives further details on aspects of the project highlighted in the EGU oral presentation.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68379" y="2671144"/>
            <a:ext cx="10059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https://leeds365-my.sharepoint.com/:f:/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g/personal/foubwm1_leeds_ac_uk/EvgrfUw30q9EsYWriH02Da8B57FjbAyZsvoATivZb-Zc3A?e=LggOXx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2656" y="5747144"/>
            <a:ext cx="117735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We welcome all comments! </a:t>
            </a: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Get in touch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b.w.maybee@leeds.ac.uk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c.e.birch@leeds.ac.uk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029" y="125560"/>
            <a:ext cx="4296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with lead time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028" y="711391"/>
            <a:ext cx="11573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GB" sz="2200" smtClean="0">
                <a:latin typeface="Arial" panose="020B0604020202020204" pitchFamily="34" charset="0"/>
                <a:cs typeface="Arial" panose="020B0604020202020204" pitchFamily="34" charset="0"/>
              </a:rPr>
              <a:t>MOGREPS-UK system,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forecasts can be generated at up to 4 days lead time: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19760" y="3890405"/>
            <a:ext cx="62442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forecasts valid 16/08/2022</a:t>
            </a:r>
            <a:endParaRPr lang="en-GB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9645AC-AEA8-2288-50D1-AE48E7E2ED61}"/>
              </a:ext>
            </a:extLst>
          </p:cNvPr>
          <p:cNvCxnSpPr/>
          <p:nvPr/>
        </p:nvCxnSpPr>
        <p:spPr>
          <a:xfrm flipV="1">
            <a:off x="3792959" y="4082972"/>
            <a:ext cx="4630604" cy="15101"/>
          </a:xfrm>
          <a:prstGeom prst="straightConnector1">
            <a:avLst/>
          </a:prstGeom>
          <a:ln w="5715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260B837-C89E-343B-CC1F-E82EEBACA34D}"/>
              </a:ext>
            </a:extLst>
          </p:cNvPr>
          <p:cNvSpPr/>
          <p:nvPr/>
        </p:nvSpPr>
        <p:spPr>
          <a:xfrm>
            <a:off x="4926007" y="3898305"/>
            <a:ext cx="23645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decreasing lead time</a:t>
            </a:r>
            <a:endParaRPr lang="en-GB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6" y="4470776"/>
            <a:ext cx="12137686" cy="17011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7" y="1264456"/>
            <a:ext cx="12165703" cy="241853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12721" y="3890405"/>
            <a:ext cx="236450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issued</a:t>
            </a:r>
            <a:endParaRPr lang="en-GB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733" y="122695"/>
            <a:ext cx="3739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the method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3733" y="724098"/>
            <a:ext cx="6188594" cy="1225868"/>
          </a:xfrm>
          <a:prstGeom prst="roundRect">
            <a:avLst/>
          </a:prstGeom>
          <a:solidFill>
            <a:srgbClr val="89AF1D"/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2022 testbed 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live forecast and observations system, focussed on Yorkshire</a:t>
            </a:r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Drought summer, but two events. 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3733" y="3409505"/>
            <a:ext cx="6031078" cy="122586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 startAt="3"/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Forecasts and benchmarking for known SWF events; ~80 identified since 2013 across Northern England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3733" y="4939494"/>
            <a:ext cx="6511867" cy="851297"/>
          </a:xfrm>
          <a:prstGeom prst="roundRect">
            <a:avLst/>
          </a:prstGeom>
          <a:solidFill>
            <a:srgbClr val="449FD2"/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 of forecast skill at varying spatial resolution and lead time (daily, post 2019)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733" y="5915768"/>
            <a:ext cx="7953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Plan not fixed, investigations in progress: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suggestions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welcome!</a:t>
            </a:r>
            <a:endParaRPr lang="en-GB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63878" y="2584741"/>
            <a:ext cx="4092414" cy="3533706"/>
            <a:chOff x="5517730" y="2944633"/>
            <a:chExt cx="3169367" cy="29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7730" y="2944633"/>
              <a:ext cx="3169367" cy="263374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7730" y="5578380"/>
              <a:ext cx="1077854" cy="2959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3557" y="5578380"/>
              <a:ext cx="1393540" cy="27773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58" r="1" b="53229"/>
          <a:stretch/>
        </p:blipFill>
        <p:spPr>
          <a:xfrm>
            <a:off x="6463058" y="538666"/>
            <a:ext cx="5691998" cy="16569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56241" y="2307742"/>
            <a:ext cx="3169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globalfloodmonitor.org</a:t>
            </a:r>
            <a:r>
              <a:rPr lang="en-GB" sz="11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3733" y="2254087"/>
            <a:ext cx="6031078" cy="851297"/>
          </a:xfrm>
          <a:prstGeom prst="roundRect">
            <a:avLst/>
          </a:prstGeom>
          <a:solidFill>
            <a:srgbClr val="7B6A58"/>
          </a:solidFill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 startAt="2"/>
            </a:pPr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different thresholds: percentile rank, accumulation time, return periods.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46" y="119695"/>
            <a:ext cx="1478112" cy="812149"/>
          </a:xfrm>
          <a:prstGeom prst="rect">
            <a:avLst/>
          </a:prstGeom>
        </p:spPr>
      </p:pic>
      <p:sp>
        <p:nvSpPr>
          <p:cNvPr id="6" name="Title Placeholder 1"/>
          <p:cNvSpPr txBox="1">
            <a:spLocks/>
          </p:cNvSpPr>
          <p:nvPr/>
        </p:nvSpPr>
        <p:spPr>
          <a:xfrm>
            <a:off x="1975559" y="1105029"/>
            <a:ext cx="9623858" cy="17899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Surface Water Flood forecasting using worst case scenarios from MOGREPS-UK</a:t>
            </a:r>
            <a:endParaRPr lang="en-GB" sz="3200" b="1" dirty="0">
              <a:solidFill>
                <a:srgbClr val="449F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The logo : Communications and Engag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51" y="5204333"/>
            <a:ext cx="2019300" cy="65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75559" y="2970634"/>
            <a:ext cx="98285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 Maybee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Cathryn 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Birch</a:t>
            </a:r>
            <a:r>
              <a:rPr lang="en-GB" sz="1600" b="1" baseline="300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 J </a:t>
            </a:r>
            <a:r>
              <a:rPr lang="en-GB" sz="1600" b="1" dirty="0" err="1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Böing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Thomas Willis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GB" sz="1600" b="1" baseline="300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Linda 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Speight</a:t>
            </a:r>
            <a:r>
              <a:rPr lang="en-GB" sz="1600" b="1" baseline="300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Aurore N 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Porson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Charlie Pilling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 L 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Shelton</a:t>
            </a:r>
            <a:r>
              <a:rPr lang="en-GB" sz="1600" b="1" baseline="300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</a:t>
            </a:r>
            <a:r>
              <a:rPr lang="en-GB" sz="1600" b="1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 </a:t>
            </a:r>
            <a:r>
              <a:rPr lang="en-GB" sz="1600" b="1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</a:t>
            </a:r>
            <a:r>
              <a:rPr lang="en-GB" sz="1600" b="1" baseline="300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</a:t>
            </a:r>
            <a:endParaRPr lang="en-GB" sz="1600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School of Earth and Environment, University of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Leeds, UK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School of Geography, University of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Leeds, UK</a:t>
            </a:r>
            <a:endParaRPr lang="en-GB" sz="1400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 and the Environment, 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Oxford, UK</a:t>
            </a:r>
          </a:p>
          <a:p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Met Office,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Exeter, UK</a:t>
            </a:r>
            <a:endParaRPr lang="en-GB" sz="1400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Flood Forecasting Centre,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Exeter, UK</a:t>
            </a:r>
            <a:endParaRPr lang="en-GB" sz="1400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JBA Consulting,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Skipton, UK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en-GB" sz="1400" dirty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Civil Engineering, University of </a:t>
            </a:r>
            <a:r>
              <a:rPr lang="en-GB" sz="1400" dirty="0" smtClean="0">
                <a:solidFill>
                  <a:srgbClr val="45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Leeds, UK</a:t>
            </a:r>
            <a:endParaRPr lang="en-GB" sz="1400" dirty="0">
              <a:solidFill>
                <a:srgbClr val="45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met off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49" y="5093895"/>
            <a:ext cx="761662" cy="76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mage result for flood forecasting centre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10" y="5259666"/>
            <a:ext cx="2751381" cy="51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niversity of Oxford visual identity - Fonts In Us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t="14790" r="17342" b="17156"/>
          <a:stretch/>
        </p:blipFill>
        <p:spPr bwMode="auto">
          <a:xfrm>
            <a:off x="6017348" y="5139170"/>
            <a:ext cx="722204" cy="75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BA Consulting | Engineers, Environmental Consultants and Design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90" y="5172931"/>
            <a:ext cx="681784" cy="63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Placeholder 1"/>
          <p:cNvSpPr txBox="1">
            <a:spLocks/>
          </p:cNvSpPr>
          <p:nvPr/>
        </p:nvSpPr>
        <p:spPr>
          <a:xfrm>
            <a:off x="6492782" y="4453133"/>
            <a:ext cx="5261188" cy="4588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Convective Working Group</a:t>
            </a:r>
          </a:p>
          <a:p>
            <a:pPr algn="r"/>
            <a:r>
              <a:rPr lang="en-GB" sz="24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21/11/2022</a:t>
            </a:r>
            <a:endParaRPr lang="en-GB" sz="1800" b="1" dirty="0">
              <a:solidFill>
                <a:srgbClr val="449F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618" y="5271033"/>
            <a:ext cx="89538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Forecasting requires accurate: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Precipitation estimates: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duration, intensity, spatial extent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Catchment information: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topography, soil moisture, drainage.</a:t>
            </a:r>
          </a:p>
        </p:txBody>
      </p:sp>
      <p:sp>
        <p:nvSpPr>
          <p:cNvPr id="3" name="Rectangle 2"/>
          <p:cNvSpPr/>
          <p:nvPr/>
        </p:nvSpPr>
        <p:spPr>
          <a:xfrm>
            <a:off x="92133" y="86646"/>
            <a:ext cx="6081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en-GB" sz="36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GB" sz="32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(SWF)</a:t>
            </a:r>
            <a:endParaRPr lang="en-GB" sz="3200" dirty="0">
              <a:solidFill>
                <a:srgbClr val="449FD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716" y="643761"/>
            <a:ext cx="8830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Heavy rainfall creates flood before reaching major watercourse.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 UK often due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heavy, localised convective summer showers.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51" y="1493957"/>
            <a:ext cx="5164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89AF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GB" sz="2000" b="1" dirty="0">
                <a:solidFill>
                  <a:srgbClr val="89AF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Sheffield, S Yorkshire, 16/08/2022:</a:t>
            </a:r>
          </a:p>
        </p:txBody>
      </p:sp>
      <p:pic>
        <p:nvPicPr>
          <p:cNvPr id="11" name="Picture 4" descr="A flooded roa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8"/>
          <a:stretch/>
        </p:blipFill>
        <p:spPr bwMode="auto">
          <a:xfrm>
            <a:off x="2222901" y="2045241"/>
            <a:ext cx="2792447" cy="22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18" y="2020827"/>
            <a:ext cx="1989706" cy="2257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54274"/>
          <a:stretch/>
        </p:blipFill>
        <p:spPr>
          <a:xfrm>
            <a:off x="367115" y="3820132"/>
            <a:ext cx="4501811" cy="123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8028" r="52078"/>
          <a:stretch/>
        </p:blipFill>
        <p:spPr>
          <a:xfrm>
            <a:off x="5174482" y="1529026"/>
            <a:ext cx="3349453" cy="3625664"/>
          </a:xfrm>
          <a:prstGeom prst="rect">
            <a:avLst/>
          </a:prstGeom>
        </p:spPr>
      </p:pic>
      <p:pic>
        <p:nvPicPr>
          <p:cNvPr id="15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2F6066D2-9A14-6F8E-2B5E-0F203B6BA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481" y="5189758"/>
            <a:ext cx="5499859" cy="30587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09442" y="3591383"/>
            <a:ext cx="2110922" cy="687305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" descr="https://leeds-chatmosphere.org/wp-content/analysis/tminus12_analysis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9"/>
          <a:stretch/>
        </p:blipFill>
        <p:spPr bwMode="auto">
          <a:xfrm>
            <a:off x="8559652" y="1577900"/>
            <a:ext cx="3448891" cy="3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 rot="19131291">
            <a:off x="10859560" y="3359267"/>
            <a:ext cx="1015405" cy="657303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2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842" y="98663"/>
            <a:ext cx="5719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UK SWF forecasting</a:t>
            </a:r>
            <a:endParaRPr lang="en-GB" sz="3200" dirty="0">
              <a:solidFill>
                <a:srgbClr val="449FD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0" y="1775070"/>
            <a:ext cx="4900902" cy="43226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842" y="667148"/>
            <a:ext cx="118874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MOGREPS-UK: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convection permitting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2.2km 18 member ensemble.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National Severe Weather Warning Service (NSWWS):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issued by national guidance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unit.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Flood Guidance Statements: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rain-to-grid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hydraulic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modelling and forecaster input.</a:t>
            </a:r>
            <a:endParaRPr lang="en-GB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2716" t="26989"/>
          <a:stretch/>
        </p:blipFill>
        <p:spPr>
          <a:xfrm>
            <a:off x="8997056" y="2130205"/>
            <a:ext cx="2917633" cy="3368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288" y="1939595"/>
            <a:ext cx="3275675" cy="3750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4918" r="68029" b="60500"/>
          <a:stretch/>
        </p:blipFill>
        <p:spPr>
          <a:xfrm>
            <a:off x="10244296" y="5096354"/>
            <a:ext cx="1730733" cy="1205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10257"/>
          <a:stretch/>
        </p:blipFill>
        <p:spPr>
          <a:xfrm>
            <a:off x="7336955" y="1939596"/>
            <a:ext cx="1364007" cy="11361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3300" y="6057462"/>
            <a:ext cx="5164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MOGREPS-UK, 00BST 16/08/22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9191" y="5757284"/>
            <a:ext cx="245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NSWWS, 16/08/22</a:t>
            </a:r>
            <a:endParaRPr lang="en-GB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52759" y="5627779"/>
            <a:ext cx="1326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FGS, 16/08/22</a:t>
            </a:r>
            <a:endParaRPr lang="en-GB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230571" y="4180432"/>
            <a:ext cx="0" cy="466054"/>
          </a:xfrm>
          <a:prstGeom prst="straightConnector1">
            <a:avLst/>
          </a:prstGeom>
          <a:ln w="5715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0484317" y="3570766"/>
            <a:ext cx="0" cy="468000"/>
          </a:xfrm>
          <a:prstGeom prst="straightConnector1">
            <a:avLst/>
          </a:prstGeom>
          <a:ln w="5715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3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75" y="1657219"/>
            <a:ext cx="3476231" cy="3168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551" y="115849"/>
            <a:ext cx="7220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worst case rainfall scenarios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51" y="644200"/>
            <a:ext cx="8968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account for spatial forecast uncertainty, and provide more local SWF focussed forecast, we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post-process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u="sng" dirty="0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operational forecasts: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3314" y="1699827"/>
            <a:ext cx="6412572" cy="919401"/>
          </a:xfrm>
          <a:prstGeom prst="roundRect">
            <a:avLst/>
          </a:prstGeom>
          <a:solidFill>
            <a:srgbClr val="89AF1D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day’s maximum 1, 3 and 6 hour accumulations at each grid point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56067" y="2848239"/>
            <a:ext cx="5907066" cy="919401"/>
          </a:xfrm>
          <a:prstGeom prst="roundRect">
            <a:avLst/>
          </a:prstGeom>
          <a:solidFill>
            <a:srgbClr val="7B6A58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 all values in 30km-radius neighbourhood about each point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8181" y="3996651"/>
            <a:ext cx="5762838" cy="919401"/>
          </a:xfrm>
          <a:prstGeom prst="roundRect">
            <a:avLst/>
          </a:prstGeom>
          <a:solidFill>
            <a:srgbClr val="449FD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the 98</a:t>
            </a:r>
            <a:r>
              <a:rPr lang="en-GB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percentile value; take as forecast accumulation.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42582" y="5185245"/>
            <a:ext cx="7703600" cy="97852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for all outputs gives a </a:t>
            </a:r>
            <a:r>
              <a:rPr lang="en-GB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</a:t>
            </a: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worst-case scenario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possible rainfall across the region</a:t>
            </a:r>
          </a:p>
          <a:p>
            <a:pPr>
              <a:spcBef>
                <a:spcPts val="200"/>
              </a:spcBef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GB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to 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members and full ensemble.</a:t>
            </a:r>
          </a:p>
          <a:p>
            <a:pPr>
              <a:spcBef>
                <a:spcPts val="200"/>
              </a:spcBef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915" y="5351340"/>
            <a:ext cx="4125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sz="2000" dirty="0" err="1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Böing</a:t>
            </a:r>
            <a:r>
              <a:rPr lang="en-GB" sz="2000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GB" sz="2000" i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 Applications </a:t>
            </a:r>
            <a:r>
              <a:rPr lang="en-GB" sz="2000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</a:t>
            </a:r>
            <a:r>
              <a:rPr lang="en-GB" sz="20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2000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pp.1-16</a:t>
            </a:r>
            <a:endParaRPr lang="en-GB" sz="2000" dirty="0">
              <a:solidFill>
                <a:srgbClr val="449F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69519" y="2126550"/>
            <a:ext cx="1504161" cy="1060487"/>
          </a:xfrm>
          <a:prstGeom prst="roundRect">
            <a:avLst/>
          </a:prstGeom>
          <a:noFill/>
          <a:ln w="28575">
            <a:solidFill>
              <a:srgbClr val="95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594574" y="1723972"/>
            <a:ext cx="3681786" cy="3035482"/>
          </a:xfrm>
          <a:prstGeom prst="roundRect">
            <a:avLst>
              <a:gd name="adj" fmla="val 104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8594" t="35530" r="39062" b="16944"/>
          <a:stretch/>
        </p:blipFill>
        <p:spPr bwMode="auto">
          <a:xfrm>
            <a:off x="7422194" y="1607464"/>
            <a:ext cx="4139290" cy="342126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>
            <a:off x="3809600" y="2619228"/>
            <a:ext cx="0" cy="229011"/>
          </a:xfrm>
          <a:prstGeom prst="straightConnector1">
            <a:avLst/>
          </a:prstGeom>
          <a:ln w="38100">
            <a:solidFill>
              <a:srgbClr val="89AF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9" idx="0"/>
          </p:cNvCxnSpPr>
          <p:nvPr/>
        </p:nvCxnSpPr>
        <p:spPr>
          <a:xfrm>
            <a:off x="3809600" y="3767640"/>
            <a:ext cx="0" cy="229011"/>
          </a:xfrm>
          <a:prstGeom prst="straightConnector1">
            <a:avLst/>
          </a:prstGeom>
          <a:ln w="38100">
            <a:solidFill>
              <a:srgbClr val="7B6A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6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025" y="62231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025" y="585451"/>
            <a:ext cx="11684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Forecast initialisation 00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:00BST,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16/08/2022, valid same day: maximum rainfall accumulation in 3 hours.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035988" y="2097906"/>
            <a:ext cx="979032" cy="2220331"/>
            <a:chOff x="3931768" y="3257631"/>
            <a:chExt cx="874798" cy="22203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1768" y="5194767"/>
              <a:ext cx="874798" cy="28319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r="5028"/>
            <a:stretch/>
          </p:blipFill>
          <p:spPr>
            <a:xfrm>
              <a:off x="4013599" y="3257631"/>
              <a:ext cx="674916" cy="1937136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046" y="1202596"/>
            <a:ext cx="3427739" cy="3858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674" t="51179" r="20652" b="24880"/>
          <a:stretch/>
        </p:blipFill>
        <p:spPr>
          <a:xfrm>
            <a:off x="166025" y="1791387"/>
            <a:ext cx="7063875" cy="189593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66025" y="1422055"/>
            <a:ext cx="4424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 members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6025" y="3782188"/>
            <a:ext cx="4508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98%le processed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89046" y="5157827"/>
            <a:ext cx="398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Post-processed full ensemble (from 18 members): reasonable worst case scenario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237" y="3678081"/>
            <a:ext cx="0" cy="468000"/>
          </a:xfrm>
          <a:prstGeom prst="straightConnector1">
            <a:avLst/>
          </a:prstGeom>
          <a:ln w="7620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25" y="4160756"/>
            <a:ext cx="7109357" cy="19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41" y="90739"/>
            <a:ext cx="7194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RoSWF</a:t>
            </a:r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threshold look-up flood forecast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501" y="4284557"/>
            <a:ext cx="3579484" cy="1225868"/>
          </a:xfrm>
          <a:prstGeom prst="roundRect">
            <a:avLst/>
          </a:prstGeom>
          <a:solidFill>
            <a:srgbClr val="89AF1D"/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</a:t>
            </a:r>
            <a:r>
              <a:rPr lang="en-GB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extract 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3 and 6 hour accumulations for each catchment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54074" y="4284557"/>
            <a:ext cx="3058916" cy="1225868"/>
          </a:xfrm>
          <a:prstGeom prst="roundRect">
            <a:avLst/>
          </a:prstGeom>
          <a:solidFill>
            <a:srgbClr val="7B6A58"/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values against the closest </a:t>
            </a:r>
            <a:r>
              <a:rPr lang="en-GB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RoSWF</a:t>
            </a:r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rainfall curve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83535" y="4284557"/>
            <a:ext cx="3220680" cy="1225868"/>
          </a:xfrm>
          <a:prstGeom prst="roundRect">
            <a:avLst/>
          </a:prstGeom>
          <a:solidFill>
            <a:srgbClr val="449FD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comparison selects associated </a:t>
            </a:r>
            <a:r>
              <a:rPr lang="en-GB" sz="2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GB" sz="22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3824985" y="4897491"/>
            <a:ext cx="729089" cy="0"/>
          </a:xfrm>
          <a:prstGeom prst="straightConnector1">
            <a:avLst/>
          </a:prstGeom>
          <a:ln w="38100">
            <a:solidFill>
              <a:srgbClr val="89AF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3"/>
            <a:endCxn id="7" idx="1"/>
          </p:cNvCxnSpPr>
          <p:nvPr/>
        </p:nvCxnSpPr>
        <p:spPr>
          <a:xfrm>
            <a:off x="7612990" y="4897491"/>
            <a:ext cx="870545" cy="0"/>
          </a:xfrm>
          <a:prstGeom prst="straightConnector1">
            <a:avLst/>
          </a:prstGeom>
          <a:ln w="38100">
            <a:solidFill>
              <a:srgbClr val="7B6A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7234" y="1602124"/>
            <a:ext cx="371418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Lookup data: model rainfall inputs underpinning UK national </a:t>
            </a: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Risk of Surface Water Flood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maps. Currently do lookup at centroid of each 10km scale Yorkshire river catchment.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585" y="587671"/>
            <a:ext cx="4088230" cy="338228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77234" y="5848232"/>
            <a:ext cx="11628581" cy="64457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for all catchments → full regional flood forecast: </a:t>
            </a:r>
            <a:r>
              <a:rPr lang="en-GB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associated </a:t>
            </a:r>
            <a:r>
              <a:rPr lang="en-GB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GB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9801" y="587671"/>
            <a:ext cx="64803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Forecast uncertainties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propagate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flood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models: use a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look-up flood forecast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281"/>
          <a:stretch/>
        </p:blipFill>
        <p:spPr>
          <a:xfrm>
            <a:off x="4036112" y="1681760"/>
            <a:ext cx="3509997" cy="22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025" y="125560"/>
            <a:ext cx="5878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Sheffield enhanced SWF forecast</a:t>
            </a:r>
            <a:endParaRPr lang="en-GB" sz="2800" dirty="0">
              <a:solidFill>
                <a:srgbClr val="449FD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27418" y="3451071"/>
            <a:ext cx="609599" cy="0"/>
          </a:xfrm>
          <a:prstGeom prst="straightConnector1">
            <a:avLst/>
          </a:prstGeom>
          <a:ln w="7620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6025" y="659681"/>
            <a:ext cx="87685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Forecast initialisation 00:00BST 16/08/2022, valid 16/08/2022: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552" y="5512802"/>
            <a:ext cx="3437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98pp maximum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rainfall accumulation in 3 hours: reasonable worst case scenario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82484" r="43396"/>
          <a:stretch/>
        </p:blipFill>
        <p:spPr>
          <a:xfrm>
            <a:off x="544714" y="5197924"/>
            <a:ext cx="4455155" cy="314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7" y="1207874"/>
            <a:ext cx="3558456" cy="40058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09955" y="1184593"/>
            <a:ext cx="5908331" cy="4744188"/>
            <a:chOff x="5709955" y="1184593"/>
            <a:chExt cx="5908331" cy="47441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9955" y="1184593"/>
              <a:ext cx="5908330" cy="4744188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0427854" y="1184593"/>
              <a:ext cx="1190432" cy="1475476"/>
              <a:chOff x="10815146" y="1155196"/>
              <a:chExt cx="1248049" cy="162614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5146" y="1155196"/>
                <a:ext cx="1248049" cy="138549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14431" y="2540643"/>
                <a:ext cx="848763" cy="240694"/>
              </a:xfrm>
              <a:prstGeom prst="rect">
                <a:avLst/>
              </a:prstGeom>
            </p:spPr>
          </p:pic>
        </p:grpSp>
      </p:grpSp>
      <p:sp>
        <p:nvSpPr>
          <p:cNvPr id="17" name="Rectangle 16"/>
          <p:cNvSpPr/>
          <p:nvPr/>
        </p:nvSpPr>
        <p:spPr>
          <a:xfrm>
            <a:off x="6990230" y="5974467"/>
            <a:ext cx="3437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Flood forecast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1127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4" y="125560"/>
            <a:ext cx="7997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Verifying daily forecasts: radar benchmarking</a:t>
            </a:r>
            <a:endParaRPr lang="en-GB" sz="2800" dirty="0">
              <a:solidFill>
                <a:srgbClr val="449FD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5" y="585451"/>
            <a:ext cx="117581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To verify our daily forecasts, we compare against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post-processed radar observations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55565" y="3591973"/>
            <a:ext cx="475958" cy="0"/>
          </a:xfrm>
          <a:prstGeom prst="straightConnector1">
            <a:avLst/>
          </a:prstGeom>
          <a:ln w="7620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57447" y="3554057"/>
            <a:ext cx="487719" cy="10208"/>
          </a:xfrm>
          <a:prstGeom prst="straightConnector1">
            <a:avLst/>
          </a:prstGeom>
          <a:ln w="76200">
            <a:solidFill>
              <a:srgbClr val="449F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9633" y="5603752"/>
            <a:ext cx="2671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3 hour rainfall accumulations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7116" y="5637748"/>
            <a:ext cx="3216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Neighbourhood-processing applied to observations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5166" y="5240363"/>
            <a:ext cx="4078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generate a flood “forecast”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83320" r="32626"/>
          <a:stretch/>
        </p:blipFill>
        <p:spPr>
          <a:xfrm>
            <a:off x="412113" y="5188366"/>
            <a:ext cx="7113158" cy="40160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5264" y="1068789"/>
            <a:ext cx="8768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sz="20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2000" b="1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August 2022</a:t>
            </a:r>
            <a:endParaRPr lang="en-GB" sz="2000" b="1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1467" t="8209" r="52272"/>
          <a:stretch/>
        </p:blipFill>
        <p:spPr>
          <a:xfrm>
            <a:off x="434787" y="1570192"/>
            <a:ext cx="3220778" cy="36043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52955" t="8336" r="1357"/>
          <a:stretch/>
        </p:blipFill>
        <p:spPr>
          <a:xfrm>
            <a:off x="4205435" y="1563139"/>
            <a:ext cx="3120117" cy="35306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317" y="1739834"/>
            <a:ext cx="4017820" cy="322959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1101213" y="1739834"/>
            <a:ext cx="832765" cy="1062360"/>
            <a:chOff x="11032674" y="1155197"/>
            <a:chExt cx="1030521" cy="132435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2674" y="1155197"/>
              <a:ext cx="1030521" cy="114401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10052" y="2294336"/>
              <a:ext cx="653143" cy="185220"/>
            </a:xfrm>
            <a:prstGeom prst="rect">
              <a:avLst/>
            </a:prstGeom>
          </p:spPr>
        </p:pic>
      </p:grpSp>
      <p:sp>
        <p:nvSpPr>
          <p:cNvPr id="36" name="Rounded Rectangle 35"/>
          <p:cNvSpPr/>
          <p:nvPr/>
        </p:nvSpPr>
        <p:spPr>
          <a:xfrm>
            <a:off x="9138994" y="4537724"/>
            <a:ext cx="575277" cy="339076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8131796" y="5663475"/>
            <a:ext cx="34633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2000" dirty="0" smtClean="0">
                <a:solidFill>
                  <a:srgbClr val="449F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 for flood observations</a:t>
            </a:r>
            <a:endParaRPr lang="en-GB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12eaa4-5c12-4e17-907c-29f3dc81fda7">
      <UserInfo>
        <DisplayName/>
        <AccountId xsi:nil="true"/>
        <AccountType/>
      </UserInfo>
    </SharedWithUsers>
    <_activity xmlns="599a0c22-5632-4809-9186-7effd90009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02CB382FAD24EB0A433912C6EF29B" ma:contentTypeVersion="13" ma:contentTypeDescription="Create a new document." ma:contentTypeScope="" ma:versionID="7789b12448f88ce0c790e3794400e9e4">
  <xsd:schema xmlns:xsd="http://www.w3.org/2001/XMLSchema" xmlns:xs="http://www.w3.org/2001/XMLSchema" xmlns:p="http://schemas.microsoft.com/office/2006/metadata/properties" xmlns:ns3="599a0c22-5632-4809-9186-7effd900090f" xmlns:ns4="d012eaa4-5c12-4e17-907c-29f3dc81fda7" targetNamespace="http://schemas.microsoft.com/office/2006/metadata/properties" ma:root="true" ma:fieldsID="9776d7c6ee3998fedbba86dfee0b0d07" ns3:_="" ns4:_="">
    <xsd:import namespace="599a0c22-5632-4809-9186-7effd900090f"/>
    <xsd:import namespace="d012eaa4-5c12-4e17-907c-29f3dc81fd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9a0c22-5632-4809-9186-7effd9000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2eaa4-5c12-4e17-907c-29f3dc81fda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00C916-5A1B-4F4C-9CA3-4B4608492BA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012eaa4-5c12-4e17-907c-29f3dc81fda7"/>
    <ds:schemaRef ds:uri="599a0c22-5632-4809-9186-7effd900090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F11109-5516-439E-90EE-0C7FA8B331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59D6C8-5208-4B73-978F-536361748E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9a0c22-5632-4809-9186-7effd900090f"/>
    <ds:schemaRef ds:uri="d012eaa4-5c12-4e17-907c-29f3dc81fd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5438</TotalTime>
  <Words>837</Words>
  <Application>Microsoft Office PowerPoint</Application>
  <PresentationFormat>Widescreen</PresentationFormat>
  <Paragraphs>84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Richardson [EAR]</dc:creator>
  <cp:lastModifiedBy>Ben Maybee</cp:lastModifiedBy>
  <cp:revision>210</cp:revision>
  <dcterms:created xsi:type="dcterms:W3CDTF">2017-10-17T12:34:28Z</dcterms:created>
  <dcterms:modified xsi:type="dcterms:W3CDTF">2023-04-21T16:03:12Z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0x01010016902CB382FAD24EB0A433912C6EF29B</vt:lpwstr>
  </property>
  <property fmtid="{D5CDD505-2E9C-101B-9397-08002B2CF9AE}" pid="3" name="MediaServiceImageTags">
    <vt:lpwstr/>
  </property>
</Properties>
</file>