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2" r:id="rId3"/>
    <p:sldId id="305" r:id="rId4"/>
    <p:sldId id="324" r:id="rId5"/>
    <p:sldId id="289" r:id="rId6"/>
    <p:sldId id="296" r:id="rId7"/>
    <p:sldId id="310" r:id="rId8"/>
    <p:sldId id="311" r:id="rId9"/>
    <p:sldId id="312" r:id="rId10"/>
    <p:sldId id="313" r:id="rId11"/>
    <p:sldId id="319" r:id="rId12"/>
    <p:sldId id="320" r:id="rId13"/>
    <p:sldId id="321" r:id="rId14"/>
    <p:sldId id="322" r:id="rId15"/>
    <p:sldId id="323" r:id="rId16"/>
    <p:sldId id="304" r:id="rId17"/>
    <p:sldId id="303" r:id="rId18"/>
    <p:sldId id="325" r:id="rId19"/>
  </p:sldIdLst>
  <p:sldSz cx="9144000" cy="5148263"/>
  <p:notesSz cx="9928225" cy="6797675"/>
  <p:defaultTextStyle>
    <a:defPPr>
      <a:defRPr lang="en-US"/>
    </a:defPPr>
    <a:lvl1pPr marL="0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331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661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993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3323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1654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984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8316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6646" algn="l" defTabSz="4083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2F01D7-572E-D948-A34B-147F8D9850DF}">
          <p14:sldIdLst>
            <p14:sldId id="260"/>
            <p14:sldId id="262"/>
            <p14:sldId id="305"/>
            <p14:sldId id="324"/>
            <p14:sldId id="289"/>
            <p14:sldId id="296"/>
            <p14:sldId id="310"/>
            <p14:sldId id="311"/>
            <p14:sldId id="312"/>
            <p14:sldId id="313"/>
            <p14:sldId id="319"/>
            <p14:sldId id="320"/>
            <p14:sldId id="321"/>
            <p14:sldId id="322"/>
            <p14:sldId id="323"/>
            <p14:sldId id="304"/>
            <p14:sldId id="303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53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/>
    <p:restoredTop sz="86387" autoAdjust="0"/>
  </p:normalViewPr>
  <p:slideViewPr>
    <p:cSldViewPr snapToGrid="0" snapToObjects="1">
      <p:cViewPr varScale="1">
        <p:scale>
          <a:sx n="74" d="100"/>
          <a:sy n="74" d="100"/>
        </p:scale>
        <p:origin x="948" y="44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6FEF0-91D6-44E0-B33A-AB205DF89473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08E1-4A0D-4715-B290-06E522053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75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64039-9679-7846-8D8C-9A6D2646E37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3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271" y="6456219"/>
            <a:ext cx="4302231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2328-B266-9149-9D97-5C822E95C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2328-B266-9149-9D97-5C822E95C3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0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2328-B266-9149-9D97-5C822E95C3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2328-B266-9149-9D97-5C822E95C3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2328-B266-9149-9D97-5C822E95C3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1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2328-B266-9149-9D97-5C822E95C3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2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2328-B266-9149-9D97-5C822E95C3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1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2328-B266-9149-9D97-5C822E95C3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57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2328-B266-9149-9D97-5C822E95C3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termark_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30849"/>
            <a:ext cx="8229600" cy="858044"/>
          </a:xfrm>
        </p:spPr>
        <p:txBody>
          <a:bodyPr>
            <a:normAutofit/>
          </a:bodyPr>
          <a:lstStyle>
            <a:lvl1pPr>
              <a:defRPr sz="5500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84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ex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92937" y="596534"/>
            <a:ext cx="4887260" cy="578720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937" y="1175255"/>
            <a:ext cx="4887260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1594342"/>
            <a:ext cx="4887120" cy="364068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3077" y="1958411"/>
            <a:ext cx="4887120" cy="2601864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 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365395"/>
            <a:ext cx="3057841" cy="3194880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3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69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7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ext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5690" y="591396"/>
            <a:ext cx="4887260" cy="578720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830" y="1170117"/>
            <a:ext cx="7775027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5971" y="1589204"/>
            <a:ext cx="7774886" cy="364068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5831" y="1953273"/>
            <a:ext cx="3812488" cy="2601265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82510" y="1953273"/>
            <a:ext cx="3878317" cy="2601265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Image 3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316522" y="463555"/>
            <a:ext cx="8510951" cy="481676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16523" y="1037492"/>
            <a:ext cx="2649415" cy="289952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6523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247292" y="1037492"/>
            <a:ext cx="2649415" cy="289952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47291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260123" y="1037492"/>
            <a:ext cx="2649415" cy="289952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0122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Image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6522" y="463555"/>
            <a:ext cx="8510951" cy="481676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16523" y="1037492"/>
            <a:ext cx="4132385" cy="289952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6523" y="4060130"/>
            <a:ext cx="413238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706814" y="1037492"/>
            <a:ext cx="4120659" cy="289952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06814" y="4060130"/>
            <a:ext cx="4120659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Su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93355" y="1709081"/>
            <a:ext cx="8229600" cy="858044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2470263"/>
            <a:ext cx="4778117" cy="1009381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6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93077" y="603713"/>
            <a:ext cx="8223738" cy="578720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077" y="1182434"/>
            <a:ext cx="8223738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1601521"/>
            <a:ext cx="8223598" cy="364068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1965590"/>
            <a:ext cx="8223598" cy="2588948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Tex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93077" y="603713"/>
            <a:ext cx="4887260" cy="578720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077" y="1182434"/>
            <a:ext cx="4887260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1601521"/>
            <a:ext cx="4887120" cy="364068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1965590"/>
            <a:ext cx="4887120" cy="2588948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603387"/>
            <a:ext cx="3057841" cy="3951151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96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Text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93078" y="591396"/>
            <a:ext cx="7775026" cy="578720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077" y="1170117"/>
            <a:ext cx="7775027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218" y="1589204"/>
            <a:ext cx="7774886" cy="364068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3219" y="1953273"/>
            <a:ext cx="3812488" cy="2601265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89788" y="1953273"/>
            <a:ext cx="3878317" cy="2601265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Image 3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16522" y="463555"/>
            <a:ext cx="8510951" cy="481676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16523" y="978877"/>
            <a:ext cx="2649415" cy="2958143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6523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247292" y="978877"/>
            <a:ext cx="2649415" cy="2958143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47291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260123" y="978877"/>
            <a:ext cx="2649415" cy="2958143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0122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Image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16522" y="463555"/>
            <a:ext cx="8510951" cy="481676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16523" y="1037492"/>
            <a:ext cx="4132385" cy="289952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6523" y="4060130"/>
            <a:ext cx="413238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706814" y="1037492"/>
            <a:ext cx="4120659" cy="289952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06814" y="4060130"/>
            <a:ext cx="4120659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Su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355" y="1709081"/>
            <a:ext cx="8229600" cy="858044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2470263"/>
            <a:ext cx="4778117" cy="1009381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696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8263"/>
          </a:xfrm>
        </p:spPr>
        <p:txBody>
          <a:bodyPr anchor="ctr"/>
          <a:lstStyle>
            <a:lvl1pPr marL="0" marR="0" indent="0" algn="ctr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/>
              <a:t>Drag image 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CB9DFC-8EBD-BD49-BF9F-2E2BC794739B}"/>
              </a:ext>
            </a:extLst>
          </p:cNvPr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2C8161-F08C-7642-9D32-547FB82D693D}"/>
              </a:ext>
            </a:extLst>
          </p:cNvPr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96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_Su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93355" y="1709081"/>
            <a:ext cx="8229600" cy="858044"/>
          </a:xfrm>
        </p:spPr>
        <p:txBody>
          <a:bodyPr>
            <a:normAutofit/>
          </a:bodyPr>
          <a:lstStyle>
            <a:lvl1pPr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2470263"/>
            <a:ext cx="4778117" cy="1009381"/>
          </a:xfrm>
        </p:spPr>
        <p:txBody>
          <a:bodyPr/>
          <a:lstStyle>
            <a:lvl1pPr>
              <a:defRPr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13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93077" y="591997"/>
            <a:ext cx="4887260" cy="578720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077" y="1170718"/>
            <a:ext cx="4887260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1589805"/>
            <a:ext cx="4887120" cy="364068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1953874"/>
            <a:ext cx="8223598" cy="2600664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_Tex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93077" y="591997"/>
            <a:ext cx="4887260" cy="578720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077" y="1170718"/>
            <a:ext cx="4887260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1589805"/>
            <a:ext cx="4887120" cy="364068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1953874"/>
            <a:ext cx="4887120" cy="2600664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771839"/>
            <a:ext cx="3057841" cy="2776757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88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_Text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19237" y="597260"/>
            <a:ext cx="4887260" cy="578720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096" y="1175981"/>
            <a:ext cx="7775027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9237" y="1595069"/>
            <a:ext cx="7774886" cy="364068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chemeClr val="bg1"/>
                </a:solidFill>
              </a:defRPr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9378" y="1959137"/>
            <a:ext cx="3812488" cy="2595401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82510" y="1959137"/>
            <a:ext cx="3878317" cy="2595401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_Image 3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16522" y="463555"/>
            <a:ext cx="8510951" cy="481676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16523" y="1107831"/>
            <a:ext cx="2649415" cy="2829189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6523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247292" y="1107831"/>
            <a:ext cx="2649415" cy="2829189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47291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260123" y="1107831"/>
            <a:ext cx="2649415" cy="2829189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0122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_Image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6522" y="463555"/>
            <a:ext cx="8510951" cy="481676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16523" y="1037492"/>
            <a:ext cx="4132385" cy="2899528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6523" y="4060130"/>
            <a:ext cx="413238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706814" y="1037492"/>
            <a:ext cx="4120659" cy="2899528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06814" y="4060130"/>
            <a:ext cx="4120659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_Su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3355" y="1709081"/>
            <a:ext cx="8229600" cy="858044"/>
          </a:xfrm>
        </p:spPr>
        <p:txBody>
          <a:bodyPr>
            <a:normAutofit/>
          </a:bodyPr>
          <a:lstStyle>
            <a:lvl1pPr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2470263"/>
            <a:ext cx="4778117" cy="1009381"/>
          </a:xfrm>
        </p:spPr>
        <p:txBody>
          <a:bodyPr/>
          <a:lstStyle>
            <a:lvl1pPr>
              <a:defRPr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82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92937" y="593725"/>
            <a:ext cx="4887260" cy="578720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937" y="1172446"/>
            <a:ext cx="4887260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1591533"/>
            <a:ext cx="4887120" cy="364068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3077" y="1955602"/>
            <a:ext cx="8223598" cy="2598936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_Tex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93077" y="593725"/>
            <a:ext cx="4887260" cy="578720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077" y="1172446"/>
            <a:ext cx="4887260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1591533"/>
            <a:ext cx="4887120" cy="364068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1955602"/>
            <a:ext cx="4887120" cy="2598936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388844"/>
            <a:ext cx="3057841" cy="3165694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0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3077" y="593725"/>
            <a:ext cx="4887260" cy="578720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077" y="1172446"/>
            <a:ext cx="4887260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1591533"/>
            <a:ext cx="4887120" cy="364068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93217" y="1955601"/>
            <a:ext cx="8223598" cy="2598937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_Text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92936" y="597260"/>
            <a:ext cx="4887260" cy="578720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795" y="1175981"/>
            <a:ext cx="7795847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2936" y="1595068"/>
            <a:ext cx="7795706" cy="364068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chemeClr val="bg1"/>
                </a:solidFill>
              </a:defRPr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3077" y="1959137"/>
            <a:ext cx="3812488" cy="2595401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82510" y="1959137"/>
            <a:ext cx="3878317" cy="2595401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_Image 3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16522" y="463555"/>
            <a:ext cx="8510951" cy="481676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16523" y="1107831"/>
            <a:ext cx="2649415" cy="2829189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6523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247292" y="1107831"/>
            <a:ext cx="2649415" cy="2829189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47291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260123" y="1107831"/>
            <a:ext cx="2649415" cy="2829189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0122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_Image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6522" y="463555"/>
            <a:ext cx="8510951" cy="481676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16523" y="1037492"/>
            <a:ext cx="4132385" cy="2899528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6523" y="4060130"/>
            <a:ext cx="413238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706814" y="1037492"/>
            <a:ext cx="4120659" cy="2899528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06814" y="4060130"/>
            <a:ext cx="4120659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Plain_Su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3355" y="1709081"/>
            <a:ext cx="8229600" cy="858044"/>
          </a:xfrm>
        </p:spPr>
        <p:txBody>
          <a:bodyPr>
            <a:normAutofit/>
          </a:bodyPr>
          <a:lstStyle>
            <a:lvl1pPr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2470263"/>
            <a:ext cx="4778117" cy="1009381"/>
          </a:xfrm>
        </p:spPr>
        <p:txBody>
          <a:bodyPr/>
          <a:lstStyle>
            <a:lvl1pPr>
              <a:defRPr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52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Plain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93077" y="594051"/>
            <a:ext cx="8223738" cy="578720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077" y="1172772"/>
            <a:ext cx="8223738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1591859"/>
            <a:ext cx="8223598" cy="364068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1955928"/>
            <a:ext cx="8223598" cy="2598610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Plain_Tex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93077" y="594051"/>
            <a:ext cx="4887260" cy="578720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077" y="1172772"/>
            <a:ext cx="4887260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FFFFFF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1591859"/>
            <a:ext cx="4887120" cy="364068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rgbClr val="FFFFFF"/>
                </a:solidFill>
              </a:defRPr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1955928"/>
            <a:ext cx="4887120" cy="2598610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593725"/>
            <a:ext cx="3057841" cy="3316299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13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Plain_Text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98917" y="597260"/>
            <a:ext cx="7795847" cy="578720"/>
          </a:xfrm>
        </p:spPr>
        <p:txBody>
          <a:bodyPr>
            <a:normAutofit/>
          </a:bodyPr>
          <a:lstStyle>
            <a:lvl1pPr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918" y="1175981"/>
            <a:ext cx="7795846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chemeClr val="bg1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9058" y="1595068"/>
            <a:ext cx="7795706" cy="364068"/>
          </a:xfrm>
        </p:spPr>
        <p:txBody>
          <a:bodyPr>
            <a:noAutofit/>
          </a:bodyPr>
          <a:lstStyle>
            <a:lvl1pPr>
              <a:defRPr sz="2000" cap="none" baseline="0">
                <a:solidFill>
                  <a:schemeClr val="bg1"/>
                </a:solidFill>
              </a:defRPr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9059" y="1959137"/>
            <a:ext cx="3812488" cy="2595401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82510" y="1959137"/>
            <a:ext cx="3878317" cy="2595401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Plain_Image 3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16522" y="463555"/>
            <a:ext cx="8510951" cy="481676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16523" y="984738"/>
            <a:ext cx="2649415" cy="295228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6523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247292" y="984738"/>
            <a:ext cx="2649415" cy="295228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47291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260123" y="984738"/>
            <a:ext cx="2649415" cy="2952282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0122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Plain_Image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522" y="463555"/>
            <a:ext cx="8510951" cy="481676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16523" y="1037492"/>
            <a:ext cx="4132385" cy="2899528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6523" y="4060130"/>
            <a:ext cx="413238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706814" y="1037492"/>
            <a:ext cx="4120659" cy="2899528"/>
          </a:xfrm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06814" y="4060130"/>
            <a:ext cx="4120659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ex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3077" y="593725"/>
            <a:ext cx="4887260" cy="578720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077" y="1172446"/>
            <a:ext cx="4887260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1591533"/>
            <a:ext cx="4887120" cy="364068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93217" y="1955601"/>
            <a:ext cx="4887120" cy="2598937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142660"/>
            <a:ext cx="3057841" cy="341187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ext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98917" y="597255"/>
            <a:ext cx="4887260" cy="578720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936" y="1175976"/>
            <a:ext cx="7775027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1595063"/>
            <a:ext cx="7774886" cy="364068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9058" y="1959132"/>
            <a:ext cx="3812488" cy="2595406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82510" y="1959132"/>
            <a:ext cx="3878317" cy="2595406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3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Image 3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16522" y="463555"/>
            <a:ext cx="8510951" cy="481676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16523" y="1037492"/>
            <a:ext cx="2649415" cy="289952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6523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247292" y="1037492"/>
            <a:ext cx="2649415" cy="289952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47291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178060" y="1037492"/>
            <a:ext cx="2649415" cy="289952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78059" y="4060130"/>
            <a:ext cx="264941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Image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16522" y="463555"/>
            <a:ext cx="8510951" cy="481676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316523" y="1037492"/>
            <a:ext cx="4132385" cy="289952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6523" y="4060130"/>
            <a:ext cx="4132385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706814" y="1037492"/>
            <a:ext cx="4120659" cy="2899528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06814" y="4060130"/>
            <a:ext cx="4120659" cy="593901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400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u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93355" y="1709081"/>
            <a:ext cx="8229600" cy="858044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3077" y="2470263"/>
            <a:ext cx="4778117" cy="1009381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5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93077" y="596534"/>
            <a:ext cx="4887260" cy="578720"/>
          </a:xfrm>
        </p:spPr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077" y="1175255"/>
            <a:ext cx="4887260" cy="409780"/>
          </a:xfrm>
        </p:spPr>
        <p:txBody>
          <a:bodyPr>
            <a:normAutofit/>
          </a:bodyPr>
          <a:lstStyle>
            <a:lvl1pPr marL="0" marR="0" indent="0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none">
                <a:solidFill>
                  <a:srgbClr val="25303B"/>
                </a:solidFill>
              </a:defRPr>
            </a:lvl1pPr>
            <a:lvl2pPr marL="40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3217" y="1594342"/>
            <a:ext cx="4887120" cy="364068"/>
          </a:xfrm>
        </p:spPr>
        <p:txBody>
          <a:bodyPr>
            <a:noAutofit/>
          </a:bodyPr>
          <a:lstStyle>
            <a:lvl1pPr>
              <a:defRPr sz="2000" cap="none" baseline="0"/>
            </a:lvl1pPr>
            <a:lvl2pPr marL="408331" indent="0">
              <a:buNone/>
              <a:defRPr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3217" y="1958411"/>
            <a:ext cx="8223598" cy="2601864"/>
          </a:xfrm>
        </p:spPr>
        <p:txBody>
          <a:bodyPr>
            <a:noAutofit/>
          </a:bodyPr>
          <a:lstStyle>
            <a:lvl1pPr marL="0" indent="-266859">
              <a:buSzPct val="80000"/>
              <a:buFont typeface="Wingdings" charset="2"/>
              <a:buChar char="§"/>
              <a:defRPr sz="2000" cap="none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3077" y="4900251"/>
            <a:ext cx="8534397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417170" y="4900251"/>
            <a:ext cx="51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1709081"/>
            <a:ext cx="8229600" cy="858044"/>
          </a:xfrm>
          <a:prstGeom prst="rect">
            <a:avLst/>
          </a:prstGeom>
        </p:spPr>
        <p:txBody>
          <a:bodyPr vert="horz" lIns="81666" tIns="40833" rIns="81666" bIns="40833" rtlCol="0" anchor="ctr">
            <a:normAutofit/>
          </a:bodyPr>
          <a:lstStyle/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668450"/>
            <a:ext cx="8229600" cy="507820"/>
          </a:xfrm>
          <a:prstGeom prst="rect">
            <a:avLst/>
          </a:prstGeom>
        </p:spPr>
        <p:txBody>
          <a:bodyPr vert="horz" lIns="81666" tIns="40833" rIns="81666" bIns="40833" rtlCol="0">
            <a:norm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198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87" r:id="rId3"/>
    <p:sldLayoutId id="2147483649" r:id="rId4"/>
    <p:sldLayoutId id="2147483661" r:id="rId5"/>
    <p:sldLayoutId id="2147483679" r:id="rId6"/>
    <p:sldLayoutId id="2147483693" r:id="rId7"/>
    <p:sldLayoutId id="2147483664" r:id="rId8"/>
    <p:sldLayoutId id="2147483688" r:id="rId9"/>
    <p:sldLayoutId id="2147483663" r:id="rId10"/>
    <p:sldLayoutId id="2147483675" r:id="rId11"/>
    <p:sldLayoutId id="2147483680" r:id="rId12"/>
    <p:sldLayoutId id="2147483694" r:id="rId13"/>
    <p:sldLayoutId id="2147483666" r:id="rId14"/>
    <p:sldLayoutId id="2147483689" r:id="rId15"/>
    <p:sldLayoutId id="2147483665" r:id="rId16"/>
    <p:sldLayoutId id="2147483678" r:id="rId17"/>
    <p:sldLayoutId id="2147483681" r:id="rId18"/>
    <p:sldLayoutId id="2147483695" r:id="rId19"/>
    <p:sldLayoutId id="2147483658" r:id="rId20"/>
    <p:sldLayoutId id="2147483667" r:id="rId21"/>
    <p:sldLayoutId id="2147483690" r:id="rId22"/>
    <p:sldLayoutId id="2147483668" r:id="rId23"/>
    <p:sldLayoutId id="2147483677" r:id="rId24"/>
    <p:sldLayoutId id="2147483685" r:id="rId25"/>
    <p:sldLayoutId id="2147483696" r:id="rId26"/>
    <p:sldLayoutId id="2147483673" r:id="rId27"/>
    <p:sldLayoutId id="2147483691" r:id="rId28"/>
    <p:sldLayoutId id="2147483671" r:id="rId29"/>
    <p:sldLayoutId id="2147483682" r:id="rId30"/>
    <p:sldLayoutId id="2147483686" r:id="rId31"/>
    <p:sldLayoutId id="2147483697" r:id="rId32"/>
    <p:sldLayoutId id="2147483674" r:id="rId33"/>
    <p:sldLayoutId id="2147483692" r:id="rId34"/>
    <p:sldLayoutId id="2147483669" r:id="rId35"/>
    <p:sldLayoutId id="2147483683" r:id="rId36"/>
    <p:sldLayoutId id="2147483698" r:id="rId37"/>
    <p:sldLayoutId id="2147483684" r:id="rId38"/>
  </p:sldLayoutIdLst>
  <p:hf hdr="0" ftr="0" dt="0"/>
  <p:txStyles>
    <p:titleStyle>
      <a:lvl1pPr algn="l" defTabSz="408331" rtl="0" eaLnBrk="1" latinLnBrk="0" hangingPunct="1">
        <a:spcBef>
          <a:spcPct val="0"/>
        </a:spcBef>
        <a:buNone/>
        <a:defRPr sz="49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0" indent="0" algn="l" defTabSz="408331" rtl="0" eaLnBrk="1" latinLnBrk="0" hangingPunct="1">
        <a:spcBef>
          <a:spcPct val="20000"/>
        </a:spcBef>
        <a:buFont typeface="Arial"/>
        <a:buNone/>
        <a:defRPr sz="3000" kern="1200" cap="none" baseline="0">
          <a:solidFill>
            <a:srgbClr val="25303B"/>
          </a:solidFill>
          <a:latin typeface="+mn-lt"/>
          <a:ea typeface="+mn-ea"/>
          <a:cs typeface="+mn-cs"/>
        </a:defRPr>
      </a:lvl1pPr>
      <a:lvl2pPr marL="663538" indent="-255207" algn="l" defTabSz="40833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827" indent="-204166" algn="l" defTabSz="40833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158" indent="-204166" algn="l" defTabSz="40833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489" indent="-204166" algn="l" defTabSz="40833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819" indent="-204166" algn="l" defTabSz="40833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150" indent="-204166" algn="l" defTabSz="40833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481" indent="-204166" algn="l" defTabSz="40833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812" indent="-204166" algn="l" defTabSz="40833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31" algn="l" defTabSz="408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61" algn="l" defTabSz="408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93" algn="l" defTabSz="408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23" algn="l" defTabSz="408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654" algn="l" defTabSz="408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984" algn="l" defTabSz="408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316" algn="l" defTabSz="408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646" algn="l" defTabSz="408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69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k.hodson@york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mailto:mark.hodson@york.ac.uk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ark.hodson@york.ac.uk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hodson@york.ac.uk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hodson@york.ac.uk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hodson@york.ac.uk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hodson@york.ac.uk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ark.hodson@york.ac.uk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hodson@york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hodson@york.ac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hodson@york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hodson@york.ac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hodson@york.ac.uk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hodson@york.ac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hodson@york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mailto:mark.hodson@york.ac.uk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mailto:mark.hodson@york.ac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mailto:mark.hodson@york.ac.u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10895"/>
            <a:ext cx="8229600" cy="8580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Additions of ochre to soil increase the retention of organic carbon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7" y="3374129"/>
            <a:ext cx="1125752" cy="1125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6940" y="3340742"/>
            <a:ext cx="7570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Mark E Hodson, </a:t>
            </a:r>
            <a:r>
              <a:rPr lang="en-GB" dirty="0" err="1" smtClean="0"/>
              <a:t>Mahmuda</a:t>
            </a:r>
            <a:r>
              <a:rPr lang="en-GB" dirty="0" smtClean="0"/>
              <a:t> Islam, </a:t>
            </a:r>
            <a:r>
              <a:rPr lang="en-GB" dirty="0" err="1" smtClean="0"/>
              <a:t>Matty</a:t>
            </a:r>
            <a:r>
              <a:rPr lang="en-GB" dirty="0" smtClean="0"/>
              <a:t> Metcalf, Amy CM Wright</a:t>
            </a:r>
          </a:p>
          <a:p>
            <a:r>
              <a:rPr lang="en-GB" dirty="0" smtClean="0"/>
              <a:t>Dept. Environment and Geography, University of York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Hodson ME, </a:t>
            </a:r>
            <a:r>
              <a:rPr lang="en-GB" dirty="0" err="1"/>
              <a:t>Mahmuda</a:t>
            </a:r>
            <a:r>
              <a:rPr lang="en-GB" dirty="0"/>
              <a:t> I, Metcalf M, Wright A (2023) Amendments of waste ochre from former coal mines can potentially be used to increase soil carbon persistence. </a:t>
            </a:r>
            <a:r>
              <a:rPr lang="en-GB" i="1" dirty="0"/>
              <a:t>Applied Geochemistry</a:t>
            </a:r>
            <a:r>
              <a:rPr lang="en-GB" dirty="0"/>
              <a:t> 151 105618. doi.org/10/1016/</a:t>
            </a:r>
            <a:r>
              <a:rPr lang="en-GB" dirty="0" err="1"/>
              <a:t>j.apgeochem</a:t>
            </a:r>
            <a:r>
              <a:rPr lang="en-GB" dirty="0"/>
              <a:t>/2023/105618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4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5896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2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6849595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experiment 1 – available 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076" y="1483613"/>
            <a:ext cx="30586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 smtClean="0"/>
              <a:t>Ochres </a:t>
            </a:r>
            <a:r>
              <a:rPr lang="en-GB" sz="2500" dirty="0"/>
              <a:t>reduced C export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Ochres reduced extractable 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Ochres reduced plant biomass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Ochres reduced available 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191" y="1483613"/>
            <a:ext cx="4049101" cy="24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4479" y="2216164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8506" y="2196794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7050" y="1848081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4010" y="1644666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877795" y="2529336"/>
            <a:ext cx="207046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Available P / mg kg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2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7573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2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6849595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experiment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3048" y="1507453"/>
            <a:ext cx="63144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 smtClean="0"/>
              <a:t>One soil (5.6% OM)</a:t>
            </a:r>
            <a:endParaRPr lang="en-GB" sz="2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One </a:t>
            </a:r>
            <a:r>
              <a:rPr lang="en-GB" sz="2500" dirty="0" smtClean="0"/>
              <a:t>ochre (5 </a:t>
            </a:r>
            <a:r>
              <a:rPr lang="en-GB" sz="2500" dirty="0" err="1" smtClean="0"/>
              <a:t>wt</a:t>
            </a:r>
            <a:r>
              <a:rPr lang="en-GB" sz="2500" dirty="0" smtClean="0"/>
              <a:t>%)</a:t>
            </a:r>
            <a:endParaRPr lang="en-GB" sz="2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Two different, realistic P </a:t>
            </a:r>
            <a:r>
              <a:rPr lang="en-GB" sz="2500" dirty="0" smtClean="0"/>
              <a:t>levels as KH</a:t>
            </a:r>
            <a:r>
              <a:rPr lang="en-GB" sz="2500" baseline="-25000" dirty="0" smtClean="0"/>
              <a:t>2</a:t>
            </a:r>
            <a:r>
              <a:rPr lang="en-GB" sz="2500" dirty="0" smtClean="0"/>
              <a:t>PO</a:t>
            </a:r>
            <a:r>
              <a:rPr lang="en-GB" sz="2500" baseline="-25000" dirty="0" smtClean="0"/>
              <a:t>4</a:t>
            </a:r>
            <a:endParaRPr lang="en-GB" sz="2500" baseline="-25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Grow wheat for 42 days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Collect leachate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Measure soil and plant properties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2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8867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713" y="1494149"/>
            <a:ext cx="4049100" cy="243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3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6849595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experiment 2 – leached 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415" y="1481574"/>
            <a:ext cx="45636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 smtClean="0"/>
              <a:t>Ochres </a:t>
            </a:r>
            <a:r>
              <a:rPr lang="en-GB" sz="2500" dirty="0"/>
              <a:t>reduced C </a:t>
            </a:r>
            <a:r>
              <a:rPr lang="en-GB" sz="2500" dirty="0" smtClean="0"/>
              <a:t>export</a:t>
            </a:r>
            <a:endParaRPr lang="en-GB" sz="2500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846073" y="1179425"/>
            <a:ext cx="7951" cy="30745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51916" y="1543488"/>
            <a:ext cx="9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ochre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305894" y="1543488"/>
            <a:ext cx="686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Ochre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256037" y="2081272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25297" y="2038688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90076" y="1487361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b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61583" y="2697595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24118" y="2728971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095622" y="2359175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462852" y="2539872"/>
            <a:ext cx="242999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Exported C / mg kg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3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8540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889" y="1474601"/>
            <a:ext cx="4049100" cy="243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3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6849595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experiment 2 – leached 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415" y="1481574"/>
            <a:ext cx="45636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 smtClean="0"/>
              <a:t>Ochres </a:t>
            </a:r>
            <a:r>
              <a:rPr lang="en-GB" sz="2500" dirty="0"/>
              <a:t>reduced C export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Ochres limited P </a:t>
            </a:r>
            <a:r>
              <a:rPr lang="en-GB" sz="2500" dirty="0" smtClean="0"/>
              <a:t>export</a:t>
            </a:r>
            <a:endParaRPr lang="en-GB" sz="25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846073" y="1179425"/>
            <a:ext cx="7951" cy="30745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1916" y="1543488"/>
            <a:ext cx="9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ochre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305894" y="1543488"/>
            <a:ext cx="686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Ochre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56042" y="3183935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aA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818585" y="295309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b</a:t>
            </a:r>
            <a:r>
              <a:rPr lang="en-GB" sz="1200" dirty="0" err="1" smtClean="0"/>
              <a:t>A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84214" y="1742852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cA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48133" y="3248928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aA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92739" y="3275824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aB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064232" y="3060662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bB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80104" y="2522620"/>
            <a:ext cx="242999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Exported P / mg kg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3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5102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951" y="1483559"/>
            <a:ext cx="4045792" cy="2428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3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6849595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experiment 2 – available 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415" y="1481574"/>
            <a:ext cx="45636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 smtClean="0"/>
              <a:t>Ochres </a:t>
            </a:r>
            <a:r>
              <a:rPr lang="en-GB" sz="2500" dirty="0"/>
              <a:t>reduced C export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Ochres limited P export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P </a:t>
            </a:r>
            <a:r>
              <a:rPr lang="en-GB" sz="2500" dirty="0" smtClean="0"/>
              <a:t>was still plant available</a:t>
            </a:r>
            <a:endParaRPr lang="en-GB" sz="25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846073" y="1179425"/>
            <a:ext cx="7951" cy="30745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1916" y="1543488"/>
            <a:ext cx="9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ochre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305894" y="1543488"/>
            <a:ext cx="686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Ochre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15700" y="308308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aA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780478" y="22628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b</a:t>
            </a:r>
            <a:r>
              <a:rPr lang="en-GB" sz="1200" dirty="0" err="1" smtClean="0"/>
              <a:t>A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351981" y="202748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bA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16765" y="3197383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aA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88263" y="2330044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bB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053026" y="1671140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cA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80104" y="2522620"/>
            <a:ext cx="242999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Available P / mg kg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3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704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26" y="1442298"/>
            <a:ext cx="4114547" cy="2469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3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7348127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experiment 2 – plant biomass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415" y="1481574"/>
            <a:ext cx="456361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 smtClean="0"/>
              <a:t>Ochres </a:t>
            </a:r>
            <a:r>
              <a:rPr lang="en-GB" sz="2500" dirty="0"/>
              <a:t>reduced C export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Ochres limited P export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P </a:t>
            </a:r>
            <a:r>
              <a:rPr lang="en-GB" sz="2500" dirty="0" smtClean="0"/>
              <a:t>still plant available</a:t>
            </a:r>
            <a:endParaRPr lang="en-GB" sz="2500" dirty="0"/>
          </a:p>
          <a:p>
            <a:pPr marL="198835" indent="-198835">
              <a:buFont typeface="Arial" panose="020B0604020202020204" pitchFamily="34" charset="0"/>
              <a:buChar char="•"/>
            </a:pPr>
            <a:r>
              <a:rPr lang="en-GB" sz="2500" dirty="0" smtClean="0"/>
              <a:t>Plant biomass unaffected by ochre additions when P added</a:t>
            </a:r>
            <a:endParaRPr lang="en-GB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6402183" y="17452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bA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911802" y="285389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aB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042765" y="17452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bA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7371" y="2129358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aA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35658" y="181516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bA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9004" y="184499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bA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15469" y="3739760"/>
            <a:ext cx="87576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This demonstrates that </a:t>
            </a:r>
            <a:r>
              <a:rPr lang="en-GB" sz="2500" dirty="0" err="1"/>
              <a:t>agronomically</a:t>
            </a:r>
            <a:r>
              <a:rPr lang="en-GB" sz="2500" dirty="0"/>
              <a:t> realistic P fertiliser levels compensate for P </a:t>
            </a:r>
            <a:r>
              <a:rPr lang="en-GB" sz="2500" dirty="0" smtClean="0"/>
              <a:t>sorption with minimal eutrophication risk and </a:t>
            </a:r>
            <a:r>
              <a:rPr lang="en-GB" sz="2500" dirty="0"/>
              <a:t>C is still locked up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854025" y="1179425"/>
            <a:ext cx="5445" cy="2641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1916" y="1543488"/>
            <a:ext cx="9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ochre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305894" y="1543488"/>
            <a:ext cx="686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Ochre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480104" y="2522620"/>
            <a:ext cx="242999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Airdry</a:t>
            </a:r>
            <a:r>
              <a:rPr lang="en-GB" dirty="0" smtClean="0"/>
              <a:t> plant biomass / g</a:t>
            </a:r>
            <a:endParaRPr lang="en-GB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3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95845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7134267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carbon?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2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5415" y="1481574"/>
            <a:ext cx="87739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ASSUMPTIONS AHEAD!</a:t>
            </a:r>
          </a:p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Reduction in hot water extractable carbon = non-labile</a:t>
            </a:r>
          </a:p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c. 300 mg kg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C moved to non-labile pool</a:t>
            </a:r>
          </a:p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c. 0.5 </a:t>
            </a:r>
            <a:r>
              <a:rPr lang="en-GB" sz="2000" dirty="0" err="1" smtClean="0"/>
              <a:t>wt</a:t>
            </a:r>
            <a:r>
              <a:rPr lang="en-GB" sz="2000" dirty="0" smtClean="0"/>
              <a:t>% increase in OC held in soil</a:t>
            </a:r>
          </a:p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c. 3.96t CO</a:t>
            </a:r>
            <a:r>
              <a:rPr lang="en-GB" sz="2000" baseline="-25000" dirty="0" smtClean="0"/>
              <a:t>2eq</a:t>
            </a:r>
            <a:r>
              <a:rPr lang="en-GB" sz="2000" dirty="0" smtClean="0"/>
              <a:t> ha</a:t>
            </a:r>
            <a:r>
              <a:rPr lang="en-GB" sz="2000" baseline="30000" dirty="0" smtClean="0"/>
              <a:t>-1</a:t>
            </a:r>
          </a:p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Carbon cost of transport and application of 0.007-0.022t CO</a:t>
            </a:r>
            <a:r>
              <a:rPr lang="en-GB" sz="2000" baseline="-25000" dirty="0" smtClean="0"/>
              <a:t>2eq</a:t>
            </a:r>
            <a:r>
              <a:rPr lang="en-GB" sz="2000" dirty="0" smtClean="0"/>
              <a:t> per tonne of material (Lefebvre et al., 2019; </a:t>
            </a:r>
            <a:r>
              <a:rPr lang="en-GB" sz="2000" dirty="0" err="1" smtClean="0"/>
              <a:t>Moorsdorf</a:t>
            </a:r>
            <a:r>
              <a:rPr lang="en-GB" sz="2000" dirty="0" smtClean="0"/>
              <a:t> et al., 2014)</a:t>
            </a:r>
          </a:p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Still gives a net reduction in carbon emissions</a:t>
            </a:r>
          </a:p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2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5664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7134267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But….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07" y="3295308"/>
            <a:ext cx="91010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8571" y="1535653"/>
            <a:ext cx="88077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c. 5000 t per year waste ochre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Could treat 0.5 km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of land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c. 100 million t per year Fe-rich sludge produced globally (Chen et al., 2015)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Could treat 10 000 km</a:t>
            </a:r>
            <a:r>
              <a:rPr lang="en-GB" sz="2000" baseline="30000" dirty="0" smtClean="0"/>
              <a:t>2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Retain 3.96 Mt CO</a:t>
            </a:r>
            <a:r>
              <a:rPr lang="en-GB" sz="2000" baseline="-25000" dirty="0" smtClean="0"/>
              <a:t>2 </a:t>
            </a:r>
            <a:r>
              <a:rPr lang="en-GB" sz="2000" baseline="-25000" dirty="0" err="1" smtClean="0"/>
              <a:t>eq</a:t>
            </a:r>
            <a:endParaRPr lang="en-GB" sz="2000" baseline="-250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And it’s a one off treatment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3076" y="4380093"/>
            <a:ext cx="827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Questions / discussion to </a:t>
            </a:r>
            <a:r>
              <a:rPr lang="en-GB" sz="2000" b="1" dirty="0" smtClean="0">
                <a:hlinkClick r:id="rId3"/>
              </a:rPr>
              <a:t>mark.hodson@york.ac.uk</a:t>
            </a:r>
            <a:r>
              <a:rPr lang="en-GB" sz="2000" b="1" dirty="0" smtClean="0"/>
              <a:t> OR DM @</a:t>
            </a:r>
            <a:r>
              <a:rPr lang="en-GB" sz="2000" b="1" dirty="0" err="1" smtClean="0"/>
              <a:t>MarkEHodson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513" y="4263469"/>
            <a:ext cx="633931" cy="516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3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3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928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7134267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07" y="3295308"/>
            <a:ext cx="91010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8571" y="1138706"/>
            <a:ext cx="88077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Amendments of waste ochre from former coal </a:t>
            </a:r>
            <a:r>
              <a:rPr lang="en-GB" sz="2000" dirty="0" smtClean="0"/>
              <a:t>mines </a:t>
            </a:r>
            <a:r>
              <a:rPr lang="en-GB" sz="2000" dirty="0" smtClean="0"/>
              <a:t>increases organic carbon retention in soil – a good thing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Need </a:t>
            </a:r>
            <a:r>
              <a:rPr lang="en-GB" sz="2000" dirty="0" err="1" smtClean="0"/>
              <a:t>agronomically</a:t>
            </a:r>
            <a:r>
              <a:rPr lang="en-GB" sz="2000" dirty="0" smtClean="0"/>
              <a:t> realistic phosphorus </a:t>
            </a:r>
            <a:r>
              <a:rPr lang="en-GB" sz="2000" dirty="0" smtClean="0"/>
              <a:t>applications to counter reduced phosphorus availability and consequent reduced plant growth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Trace metals (and As) in </a:t>
            </a:r>
            <a:r>
              <a:rPr lang="en-GB" sz="2000" dirty="0" smtClean="0"/>
              <a:t>ochres are not an issue (data not shown)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Amendments could </a:t>
            </a:r>
            <a:r>
              <a:rPr lang="en-GB" sz="2000" dirty="0" smtClean="0"/>
              <a:t>offset carbon emissions </a:t>
            </a:r>
            <a:r>
              <a:rPr lang="en-GB" sz="2000" dirty="0" smtClean="0"/>
              <a:t>locally</a:t>
            </a:r>
            <a:endParaRPr lang="en-GB" sz="20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Regardless of other issues there is not enough waste for this to be a viable carbon sequestration strategy to combat climate change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3076" y="4380093"/>
            <a:ext cx="827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Questions / discussion to </a:t>
            </a:r>
            <a:r>
              <a:rPr lang="en-GB" sz="2000" b="1" dirty="0" smtClean="0">
                <a:hlinkClick r:id="rId3"/>
              </a:rPr>
              <a:t>mark.hodson@york.ac.uk</a:t>
            </a:r>
            <a:r>
              <a:rPr lang="en-GB" sz="2000" b="1" dirty="0" smtClean="0"/>
              <a:t> OR DM @</a:t>
            </a:r>
            <a:r>
              <a:rPr lang="en-GB" sz="2000" b="1" dirty="0" err="1" smtClean="0"/>
              <a:t>MarkEHodson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513" y="4263469"/>
            <a:ext cx="633931" cy="516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3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3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5701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7030749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Rationale – soil organic carbon is good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3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6" t="14242" r="2356" b="8010"/>
          <a:stretch/>
        </p:blipFill>
        <p:spPr>
          <a:xfrm>
            <a:off x="118661" y="1577885"/>
            <a:ext cx="4709975" cy="2709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41" y="4882553"/>
            <a:ext cx="7576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Image from </a:t>
            </a:r>
            <a:r>
              <a:rPr lang="en-GB" dirty="0" err="1" smtClean="0"/>
              <a:t>PitchCare</a:t>
            </a:r>
            <a:r>
              <a:rPr lang="en-GB" dirty="0" smtClean="0"/>
              <a:t> Magazine, Martin Ward, 2014         </a:t>
            </a:r>
            <a:r>
              <a:rPr lang="en-GB" dirty="0" smtClean="0"/>
              <a:t>Graph </a:t>
            </a:r>
            <a:r>
              <a:rPr lang="en-GB" dirty="0" smtClean="0"/>
              <a:t>from GlobalChange.gov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2" r="27358"/>
          <a:stretch/>
        </p:blipFill>
        <p:spPr>
          <a:xfrm>
            <a:off x="8126945" y="1577885"/>
            <a:ext cx="744028" cy="1156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78" y="1577885"/>
            <a:ext cx="3140625" cy="238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7968422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Rationale – Fe oxides adsorb </a:t>
            </a:r>
            <a:br>
              <a:rPr lang="en-US" dirty="0" smtClean="0"/>
            </a:br>
            <a:r>
              <a:rPr lang="en-US" dirty="0" smtClean="0"/>
              <a:t>organic carbon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3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4705" y="4882552"/>
            <a:ext cx="694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Images from </a:t>
            </a:r>
            <a:r>
              <a:rPr lang="en-GB" sz="1200" dirty="0" err="1" smtClean="0"/>
              <a:t>Bao</a:t>
            </a:r>
            <a:r>
              <a:rPr lang="en-GB" sz="1200" dirty="0" smtClean="0"/>
              <a:t> et al. (2022) </a:t>
            </a:r>
            <a:r>
              <a:rPr lang="en-GB" sz="1200" dirty="0" err="1" smtClean="0"/>
              <a:t>Crit</a:t>
            </a:r>
            <a:r>
              <a:rPr lang="en-GB" sz="1200" dirty="0" smtClean="0"/>
              <a:t> Rev Environ </a:t>
            </a:r>
            <a:r>
              <a:rPr lang="en-GB" sz="1200" dirty="0" err="1" smtClean="0"/>
              <a:t>Sci</a:t>
            </a:r>
            <a:r>
              <a:rPr lang="en-GB" sz="1200" dirty="0" smtClean="0"/>
              <a:t> </a:t>
            </a:r>
            <a:r>
              <a:rPr lang="en-GB" sz="1200" dirty="0" err="1" smtClean="0"/>
              <a:t>Technol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" r="1628"/>
          <a:stretch/>
        </p:blipFill>
        <p:spPr>
          <a:xfrm>
            <a:off x="376792" y="1665424"/>
            <a:ext cx="2515264" cy="1625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92" y="3325344"/>
            <a:ext cx="3504092" cy="15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7968422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Rationale – Ochre is an Fe-oxide </a:t>
            </a:r>
            <a:br>
              <a:rPr lang="en-US" dirty="0" smtClean="0"/>
            </a:br>
            <a:r>
              <a:rPr lang="en-US" dirty="0" smtClean="0"/>
              <a:t>waste product from former coal mines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3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6297" y="4882552"/>
            <a:ext cx="7670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Images from </a:t>
            </a:r>
            <a:r>
              <a:rPr lang="en-GB" sz="1200" dirty="0" smtClean="0"/>
              <a:t>Keith </a:t>
            </a:r>
            <a:r>
              <a:rPr lang="en-GB" sz="1200" dirty="0" smtClean="0"/>
              <a:t>Pattison / Café Royal Books, the UK Coal Authority website</a:t>
            </a: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424" y="3423860"/>
            <a:ext cx="1842206" cy="136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424" y="1682127"/>
            <a:ext cx="2565990" cy="16773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" y="1682127"/>
            <a:ext cx="3591019" cy="2303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5674" y="1682127"/>
            <a:ext cx="2250405" cy="150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7" y="593725"/>
            <a:ext cx="6635868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Batch experiments – ochres sorb organic carbon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3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842" y="1475117"/>
            <a:ext cx="5408907" cy="3246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077" y="1518248"/>
            <a:ext cx="28470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Two soils (3.5, 5.6 % 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Multiple ochres (5, 10 </a:t>
            </a:r>
            <a:r>
              <a:rPr lang="en-GB" dirty="0" err="1" smtClean="0"/>
              <a:t>wt</a:t>
            </a:r>
            <a:r>
              <a:rPr lang="en-GB" dirty="0" smtClean="0"/>
              <a:t>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Shake them together for 24 hours in suspension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Typically ochre amendments reduce DOC (and 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Least well performing ochres: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lower surface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lower Fe oxide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higher Na content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2404767" y="2553418"/>
            <a:ext cx="248920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Dissolved organic C / </a:t>
            </a:r>
            <a:r>
              <a:rPr lang="en-GB" dirty="0"/>
              <a:t>m</a:t>
            </a:r>
            <a:r>
              <a:rPr lang="en-GB" dirty="0" smtClean="0"/>
              <a:t>g L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3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8085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6849595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experiment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3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076" y="1236091"/>
            <a:ext cx="64446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/>
              <a:t>One soil (5.6% 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/>
              <a:t>Three ochres (5 </a:t>
            </a:r>
            <a:r>
              <a:rPr lang="en-GB" sz="2500" dirty="0" err="1" smtClean="0"/>
              <a:t>wt</a:t>
            </a:r>
            <a:r>
              <a:rPr lang="en-GB" sz="2500" dirty="0" smtClean="0"/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/>
              <a:t>Grow wheat for 42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/>
              <a:t>Water 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/>
              <a:t>Collect leachate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 smtClean="0"/>
              <a:t>Measure soil and plant properties</a:t>
            </a:r>
            <a:endParaRPr lang="en-GB" sz="2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27" y="1552706"/>
            <a:ext cx="3415256" cy="2561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3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2371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2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6849595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experiment 1 – leached 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840" y="1483613"/>
            <a:ext cx="5056619" cy="32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076" y="1483613"/>
            <a:ext cx="30586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 smtClean="0"/>
              <a:t>Ochres </a:t>
            </a:r>
            <a:r>
              <a:rPr lang="en-GB" sz="2500" dirty="0"/>
              <a:t>reduced C </a:t>
            </a:r>
            <a:r>
              <a:rPr lang="en-GB" sz="2500" dirty="0" smtClean="0"/>
              <a:t>export</a:t>
            </a:r>
            <a:endParaRPr lang="en-GB" sz="2500" dirty="0"/>
          </a:p>
        </p:txBody>
      </p:sp>
      <p:sp>
        <p:nvSpPr>
          <p:cNvPr id="2" name="Freeform 1"/>
          <p:cNvSpPr/>
          <p:nvPr/>
        </p:nvSpPr>
        <p:spPr>
          <a:xfrm>
            <a:off x="4373592" y="2950314"/>
            <a:ext cx="2579298" cy="853934"/>
          </a:xfrm>
          <a:custGeom>
            <a:avLst/>
            <a:gdLst>
              <a:gd name="connsiteX0" fmla="*/ 0 w 2863970"/>
              <a:gd name="connsiteY0" fmla="*/ 224287 h 629728"/>
              <a:gd name="connsiteX1" fmla="*/ 776378 w 2863970"/>
              <a:gd name="connsiteY1" fmla="*/ 8627 h 629728"/>
              <a:gd name="connsiteX2" fmla="*/ 931653 w 2863970"/>
              <a:gd name="connsiteY2" fmla="*/ 25879 h 629728"/>
              <a:gd name="connsiteX3" fmla="*/ 1854680 w 2863970"/>
              <a:gd name="connsiteY3" fmla="*/ 77638 h 629728"/>
              <a:gd name="connsiteX4" fmla="*/ 2527540 w 2863970"/>
              <a:gd name="connsiteY4" fmla="*/ 0 h 629728"/>
              <a:gd name="connsiteX5" fmla="*/ 2863970 w 2863970"/>
              <a:gd name="connsiteY5" fmla="*/ 0 h 629728"/>
              <a:gd name="connsiteX6" fmla="*/ 2820838 w 2863970"/>
              <a:gd name="connsiteY6" fmla="*/ 517585 h 629728"/>
              <a:gd name="connsiteX7" fmla="*/ 1992702 w 2863970"/>
              <a:gd name="connsiteY7" fmla="*/ 569344 h 629728"/>
              <a:gd name="connsiteX8" fmla="*/ 1233578 w 2863970"/>
              <a:gd name="connsiteY8" fmla="*/ 396815 h 629728"/>
              <a:gd name="connsiteX9" fmla="*/ 690114 w 2863970"/>
              <a:gd name="connsiteY9" fmla="*/ 560717 h 629728"/>
              <a:gd name="connsiteX10" fmla="*/ 8627 w 2863970"/>
              <a:gd name="connsiteY10" fmla="*/ 629728 h 629728"/>
              <a:gd name="connsiteX11" fmla="*/ 0 w 2863970"/>
              <a:gd name="connsiteY11" fmla="*/ 224287 h 629728"/>
              <a:gd name="connsiteX0" fmla="*/ 0 w 2863970"/>
              <a:gd name="connsiteY0" fmla="*/ 448493 h 853934"/>
              <a:gd name="connsiteX1" fmla="*/ 691711 w 2863970"/>
              <a:gd name="connsiteY1" fmla="*/ 0 h 853934"/>
              <a:gd name="connsiteX2" fmla="*/ 931653 w 2863970"/>
              <a:gd name="connsiteY2" fmla="*/ 250085 h 853934"/>
              <a:gd name="connsiteX3" fmla="*/ 1854680 w 2863970"/>
              <a:gd name="connsiteY3" fmla="*/ 301844 h 853934"/>
              <a:gd name="connsiteX4" fmla="*/ 2527540 w 2863970"/>
              <a:gd name="connsiteY4" fmla="*/ 224206 h 853934"/>
              <a:gd name="connsiteX5" fmla="*/ 2863970 w 2863970"/>
              <a:gd name="connsiteY5" fmla="*/ 224206 h 853934"/>
              <a:gd name="connsiteX6" fmla="*/ 2820838 w 2863970"/>
              <a:gd name="connsiteY6" fmla="*/ 741791 h 853934"/>
              <a:gd name="connsiteX7" fmla="*/ 1992702 w 2863970"/>
              <a:gd name="connsiteY7" fmla="*/ 793550 h 853934"/>
              <a:gd name="connsiteX8" fmla="*/ 1233578 w 2863970"/>
              <a:gd name="connsiteY8" fmla="*/ 621021 h 853934"/>
              <a:gd name="connsiteX9" fmla="*/ 690114 w 2863970"/>
              <a:gd name="connsiteY9" fmla="*/ 784923 h 853934"/>
              <a:gd name="connsiteX10" fmla="*/ 8627 w 2863970"/>
              <a:gd name="connsiteY10" fmla="*/ 853934 h 853934"/>
              <a:gd name="connsiteX11" fmla="*/ 0 w 2863970"/>
              <a:gd name="connsiteY11" fmla="*/ 448493 h 853934"/>
              <a:gd name="connsiteX0" fmla="*/ 0 w 2863970"/>
              <a:gd name="connsiteY0" fmla="*/ 448493 h 853934"/>
              <a:gd name="connsiteX1" fmla="*/ 691711 w 2863970"/>
              <a:gd name="connsiteY1" fmla="*/ 0 h 853934"/>
              <a:gd name="connsiteX2" fmla="*/ 1261853 w 2863970"/>
              <a:gd name="connsiteY2" fmla="*/ 4552 h 853934"/>
              <a:gd name="connsiteX3" fmla="*/ 1854680 w 2863970"/>
              <a:gd name="connsiteY3" fmla="*/ 301844 h 853934"/>
              <a:gd name="connsiteX4" fmla="*/ 2527540 w 2863970"/>
              <a:gd name="connsiteY4" fmla="*/ 224206 h 853934"/>
              <a:gd name="connsiteX5" fmla="*/ 2863970 w 2863970"/>
              <a:gd name="connsiteY5" fmla="*/ 224206 h 853934"/>
              <a:gd name="connsiteX6" fmla="*/ 2820838 w 2863970"/>
              <a:gd name="connsiteY6" fmla="*/ 741791 h 853934"/>
              <a:gd name="connsiteX7" fmla="*/ 1992702 w 2863970"/>
              <a:gd name="connsiteY7" fmla="*/ 793550 h 853934"/>
              <a:gd name="connsiteX8" fmla="*/ 1233578 w 2863970"/>
              <a:gd name="connsiteY8" fmla="*/ 621021 h 853934"/>
              <a:gd name="connsiteX9" fmla="*/ 690114 w 2863970"/>
              <a:gd name="connsiteY9" fmla="*/ 784923 h 853934"/>
              <a:gd name="connsiteX10" fmla="*/ 8627 w 2863970"/>
              <a:gd name="connsiteY10" fmla="*/ 853934 h 853934"/>
              <a:gd name="connsiteX11" fmla="*/ 0 w 2863970"/>
              <a:gd name="connsiteY11" fmla="*/ 448493 h 853934"/>
              <a:gd name="connsiteX0" fmla="*/ 0 w 2863970"/>
              <a:gd name="connsiteY0" fmla="*/ 448493 h 853934"/>
              <a:gd name="connsiteX1" fmla="*/ 691711 w 2863970"/>
              <a:gd name="connsiteY1" fmla="*/ 0 h 853934"/>
              <a:gd name="connsiteX2" fmla="*/ 1261853 w 2863970"/>
              <a:gd name="connsiteY2" fmla="*/ 4552 h 853934"/>
              <a:gd name="connsiteX3" fmla="*/ 2007080 w 2863970"/>
              <a:gd name="connsiteY3" fmla="*/ 149444 h 853934"/>
              <a:gd name="connsiteX4" fmla="*/ 2527540 w 2863970"/>
              <a:gd name="connsiteY4" fmla="*/ 224206 h 853934"/>
              <a:gd name="connsiteX5" fmla="*/ 2863970 w 2863970"/>
              <a:gd name="connsiteY5" fmla="*/ 224206 h 853934"/>
              <a:gd name="connsiteX6" fmla="*/ 2820838 w 2863970"/>
              <a:gd name="connsiteY6" fmla="*/ 741791 h 853934"/>
              <a:gd name="connsiteX7" fmla="*/ 1992702 w 2863970"/>
              <a:gd name="connsiteY7" fmla="*/ 793550 h 853934"/>
              <a:gd name="connsiteX8" fmla="*/ 1233578 w 2863970"/>
              <a:gd name="connsiteY8" fmla="*/ 621021 h 853934"/>
              <a:gd name="connsiteX9" fmla="*/ 690114 w 2863970"/>
              <a:gd name="connsiteY9" fmla="*/ 784923 h 853934"/>
              <a:gd name="connsiteX10" fmla="*/ 8627 w 2863970"/>
              <a:gd name="connsiteY10" fmla="*/ 853934 h 853934"/>
              <a:gd name="connsiteX11" fmla="*/ 0 w 2863970"/>
              <a:gd name="connsiteY11" fmla="*/ 448493 h 853934"/>
              <a:gd name="connsiteX0" fmla="*/ 0 w 2863970"/>
              <a:gd name="connsiteY0" fmla="*/ 448493 h 853934"/>
              <a:gd name="connsiteX1" fmla="*/ 691711 w 2863970"/>
              <a:gd name="connsiteY1" fmla="*/ 0 h 853934"/>
              <a:gd name="connsiteX2" fmla="*/ 1261853 w 2863970"/>
              <a:gd name="connsiteY2" fmla="*/ 4552 h 853934"/>
              <a:gd name="connsiteX3" fmla="*/ 2007080 w 2863970"/>
              <a:gd name="connsiteY3" fmla="*/ 149444 h 853934"/>
              <a:gd name="connsiteX4" fmla="*/ 2455573 w 2863970"/>
              <a:gd name="connsiteY4" fmla="*/ 156472 h 853934"/>
              <a:gd name="connsiteX5" fmla="*/ 2863970 w 2863970"/>
              <a:gd name="connsiteY5" fmla="*/ 224206 h 853934"/>
              <a:gd name="connsiteX6" fmla="*/ 2820838 w 2863970"/>
              <a:gd name="connsiteY6" fmla="*/ 741791 h 853934"/>
              <a:gd name="connsiteX7" fmla="*/ 1992702 w 2863970"/>
              <a:gd name="connsiteY7" fmla="*/ 793550 h 853934"/>
              <a:gd name="connsiteX8" fmla="*/ 1233578 w 2863970"/>
              <a:gd name="connsiteY8" fmla="*/ 621021 h 853934"/>
              <a:gd name="connsiteX9" fmla="*/ 690114 w 2863970"/>
              <a:gd name="connsiteY9" fmla="*/ 784923 h 853934"/>
              <a:gd name="connsiteX10" fmla="*/ 8627 w 2863970"/>
              <a:gd name="connsiteY10" fmla="*/ 853934 h 853934"/>
              <a:gd name="connsiteX11" fmla="*/ 0 w 2863970"/>
              <a:gd name="connsiteY11" fmla="*/ 448493 h 853934"/>
              <a:gd name="connsiteX0" fmla="*/ 0 w 2820838"/>
              <a:gd name="connsiteY0" fmla="*/ 448493 h 853934"/>
              <a:gd name="connsiteX1" fmla="*/ 691711 w 2820838"/>
              <a:gd name="connsiteY1" fmla="*/ 0 h 853934"/>
              <a:gd name="connsiteX2" fmla="*/ 1261853 w 2820838"/>
              <a:gd name="connsiteY2" fmla="*/ 4552 h 853934"/>
              <a:gd name="connsiteX3" fmla="*/ 2007080 w 2820838"/>
              <a:gd name="connsiteY3" fmla="*/ 149444 h 853934"/>
              <a:gd name="connsiteX4" fmla="*/ 2455573 w 2820838"/>
              <a:gd name="connsiteY4" fmla="*/ 156472 h 853934"/>
              <a:gd name="connsiteX5" fmla="*/ 2622430 w 2820838"/>
              <a:gd name="connsiteY5" fmla="*/ 163821 h 853934"/>
              <a:gd name="connsiteX6" fmla="*/ 2820838 w 2820838"/>
              <a:gd name="connsiteY6" fmla="*/ 741791 h 853934"/>
              <a:gd name="connsiteX7" fmla="*/ 1992702 w 2820838"/>
              <a:gd name="connsiteY7" fmla="*/ 793550 h 853934"/>
              <a:gd name="connsiteX8" fmla="*/ 1233578 w 2820838"/>
              <a:gd name="connsiteY8" fmla="*/ 621021 h 853934"/>
              <a:gd name="connsiteX9" fmla="*/ 690114 w 2820838"/>
              <a:gd name="connsiteY9" fmla="*/ 784923 h 853934"/>
              <a:gd name="connsiteX10" fmla="*/ 8627 w 2820838"/>
              <a:gd name="connsiteY10" fmla="*/ 853934 h 853934"/>
              <a:gd name="connsiteX11" fmla="*/ 0 w 2820838"/>
              <a:gd name="connsiteY11" fmla="*/ 448493 h 853934"/>
              <a:gd name="connsiteX0" fmla="*/ 0 w 2622430"/>
              <a:gd name="connsiteY0" fmla="*/ 448493 h 853934"/>
              <a:gd name="connsiteX1" fmla="*/ 691711 w 2622430"/>
              <a:gd name="connsiteY1" fmla="*/ 0 h 853934"/>
              <a:gd name="connsiteX2" fmla="*/ 1261853 w 2622430"/>
              <a:gd name="connsiteY2" fmla="*/ 4552 h 853934"/>
              <a:gd name="connsiteX3" fmla="*/ 2007080 w 2622430"/>
              <a:gd name="connsiteY3" fmla="*/ 149444 h 853934"/>
              <a:gd name="connsiteX4" fmla="*/ 2455573 w 2622430"/>
              <a:gd name="connsiteY4" fmla="*/ 156472 h 853934"/>
              <a:gd name="connsiteX5" fmla="*/ 2622430 w 2622430"/>
              <a:gd name="connsiteY5" fmla="*/ 163821 h 853934"/>
              <a:gd name="connsiteX6" fmla="*/ 2510287 w 2622430"/>
              <a:gd name="connsiteY6" fmla="*/ 733164 h 853934"/>
              <a:gd name="connsiteX7" fmla="*/ 1992702 w 2622430"/>
              <a:gd name="connsiteY7" fmla="*/ 793550 h 853934"/>
              <a:gd name="connsiteX8" fmla="*/ 1233578 w 2622430"/>
              <a:gd name="connsiteY8" fmla="*/ 621021 h 853934"/>
              <a:gd name="connsiteX9" fmla="*/ 690114 w 2622430"/>
              <a:gd name="connsiteY9" fmla="*/ 784923 h 853934"/>
              <a:gd name="connsiteX10" fmla="*/ 8627 w 2622430"/>
              <a:gd name="connsiteY10" fmla="*/ 853934 h 853934"/>
              <a:gd name="connsiteX11" fmla="*/ 0 w 2622430"/>
              <a:gd name="connsiteY11" fmla="*/ 448493 h 853934"/>
              <a:gd name="connsiteX0" fmla="*/ 0 w 2579298"/>
              <a:gd name="connsiteY0" fmla="*/ 448493 h 853934"/>
              <a:gd name="connsiteX1" fmla="*/ 691711 w 2579298"/>
              <a:gd name="connsiteY1" fmla="*/ 0 h 853934"/>
              <a:gd name="connsiteX2" fmla="*/ 1261853 w 2579298"/>
              <a:gd name="connsiteY2" fmla="*/ 4552 h 853934"/>
              <a:gd name="connsiteX3" fmla="*/ 2007080 w 2579298"/>
              <a:gd name="connsiteY3" fmla="*/ 149444 h 853934"/>
              <a:gd name="connsiteX4" fmla="*/ 2455573 w 2579298"/>
              <a:gd name="connsiteY4" fmla="*/ 156472 h 853934"/>
              <a:gd name="connsiteX5" fmla="*/ 2579298 w 2579298"/>
              <a:gd name="connsiteY5" fmla="*/ 163821 h 853934"/>
              <a:gd name="connsiteX6" fmla="*/ 2510287 w 2579298"/>
              <a:gd name="connsiteY6" fmla="*/ 733164 h 853934"/>
              <a:gd name="connsiteX7" fmla="*/ 1992702 w 2579298"/>
              <a:gd name="connsiteY7" fmla="*/ 793550 h 853934"/>
              <a:gd name="connsiteX8" fmla="*/ 1233578 w 2579298"/>
              <a:gd name="connsiteY8" fmla="*/ 621021 h 853934"/>
              <a:gd name="connsiteX9" fmla="*/ 690114 w 2579298"/>
              <a:gd name="connsiteY9" fmla="*/ 784923 h 853934"/>
              <a:gd name="connsiteX10" fmla="*/ 8627 w 2579298"/>
              <a:gd name="connsiteY10" fmla="*/ 853934 h 853934"/>
              <a:gd name="connsiteX11" fmla="*/ 0 w 2579298"/>
              <a:gd name="connsiteY11" fmla="*/ 448493 h 85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9298" h="853934">
                <a:moveTo>
                  <a:pt x="0" y="448493"/>
                </a:moveTo>
                <a:lnTo>
                  <a:pt x="691711" y="0"/>
                </a:lnTo>
                <a:cubicBezTo>
                  <a:pt x="794612" y="22866"/>
                  <a:pt x="1157705" y="4552"/>
                  <a:pt x="1261853" y="4552"/>
                </a:cubicBezTo>
                <a:lnTo>
                  <a:pt x="2007080" y="149444"/>
                </a:lnTo>
                <a:lnTo>
                  <a:pt x="2455573" y="156472"/>
                </a:lnTo>
                <a:lnTo>
                  <a:pt x="2579298" y="163821"/>
                </a:lnTo>
                <a:lnTo>
                  <a:pt x="2510287" y="733164"/>
                </a:lnTo>
                <a:lnTo>
                  <a:pt x="1992702" y="793550"/>
                </a:lnTo>
                <a:lnTo>
                  <a:pt x="1233578" y="621021"/>
                </a:lnTo>
                <a:lnTo>
                  <a:pt x="690114" y="784923"/>
                </a:lnTo>
                <a:lnTo>
                  <a:pt x="8627" y="853934"/>
                </a:lnTo>
                <a:lnTo>
                  <a:pt x="0" y="448493"/>
                </a:lnTo>
                <a:close/>
              </a:path>
            </a:pathLst>
          </a:custGeom>
          <a:solidFill>
            <a:srgbClr val="53C31E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eeform 2"/>
          <p:cNvSpPr/>
          <p:nvPr/>
        </p:nvSpPr>
        <p:spPr>
          <a:xfrm>
            <a:off x="4362451" y="1803400"/>
            <a:ext cx="2558692" cy="1714500"/>
          </a:xfrm>
          <a:custGeom>
            <a:avLst/>
            <a:gdLst>
              <a:gd name="connsiteX0" fmla="*/ 12700 w 2476500"/>
              <a:gd name="connsiteY0" fmla="*/ 1231900 h 1714500"/>
              <a:gd name="connsiteX1" fmla="*/ 755650 w 2476500"/>
              <a:gd name="connsiteY1" fmla="*/ 908050 h 1714500"/>
              <a:gd name="connsiteX2" fmla="*/ 1149350 w 2476500"/>
              <a:gd name="connsiteY2" fmla="*/ 25400 h 1714500"/>
              <a:gd name="connsiteX3" fmla="*/ 1593850 w 2476500"/>
              <a:gd name="connsiteY3" fmla="*/ 0 h 1714500"/>
              <a:gd name="connsiteX4" fmla="*/ 2063750 w 2476500"/>
              <a:gd name="connsiteY4" fmla="*/ 565150 h 1714500"/>
              <a:gd name="connsiteX5" fmla="*/ 2476500 w 2476500"/>
              <a:gd name="connsiteY5" fmla="*/ 228600 h 1714500"/>
              <a:gd name="connsiteX6" fmla="*/ 2457450 w 2476500"/>
              <a:gd name="connsiteY6" fmla="*/ 1301750 h 1714500"/>
              <a:gd name="connsiteX7" fmla="*/ 2019300 w 2476500"/>
              <a:gd name="connsiteY7" fmla="*/ 1530350 h 1714500"/>
              <a:gd name="connsiteX8" fmla="*/ 1593850 w 2476500"/>
              <a:gd name="connsiteY8" fmla="*/ 908050 h 1714500"/>
              <a:gd name="connsiteX9" fmla="*/ 1123950 w 2476500"/>
              <a:gd name="connsiteY9" fmla="*/ 920750 h 1714500"/>
              <a:gd name="connsiteX10" fmla="*/ 730250 w 2476500"/>
              <a:gd name="connsiteY10" fmla="*/ 1504950 h 1714500"/>
              <a:gd name="connsiteX11" fmla="*/ 0 w 2476500"/>
              <a:gd name="connsiteY11" fmla="*/ 1714500 h 1714500"/>
              <a:gd name="connsiteX12" fmla="*/ 12700 w 2476500"/>
              <a:gd name="connsiteY12" fmla="*/ 1231900 h 1714500"/>
              <a:gd name="connsiteX0" fmla="*/ 12700 w 2476500"/>
              <a:gd name="connsiteY0" fmla="*/ 1231900 h 1714500"/>
              <a:gd name="connsiteX1" fmla="*/ 755650 w 2476500"/>
              <a:gd name="connsiteY1" fmla="*/ 908050 h 1714500"/>
              <a:gd name="connsiteX2" fmla="*/ 1149350 w 2476500"/>
              <a:gd name="connsiteY2" fmla="*/ 25400 h 1714500"/>
              <a:gd name="connsiteX3" fmla="*/ 1593850 w 2476500"/>
              <a:gd name="connsiteY3" fmla="*/ 0 h 1714500"/>
              <a:gd name="connsiteX4" fmla="*/ 2063750 w 2476500"/>
              <a:gd name="connsiteY4" fmla="*/ 565150 h 1714500"/>
              <a:gd name="connsiteX5" fmla="*/ 2476500 w 2476500"/>
              <a:gd name="connsiteY5" fmla="*/ 228600 h 1714500"/>
              <a:gd name="connsiteX6" fmla="*/ 2457450 w 2476500"/>
              <a:gd name="connsiteY6" fmla="*/ 1301750 h 1714500"/>
              <a:gd name="connsiteX7" fmla="*/ 2019300 w 2476500"/>
              <a:gd name="connsiteY7" fmla="*/ 1530350 h 1714500"/>
              <a:gd name="connsiteX8" fmla="*/ 1593850 w 2476500"/>
              <a:gd name="connsiteY8" fmla="*/ 908050 h 1714500"/>
              <a:gd name="connsiteX9" fmla="*/ 1123950 w 2476500"/>
              <a:gd name="connsiteY9" fmla="*/ 920750 h 1714500"/>
              <a:gd name="connsiteX10" fmla="*/ 730250 w 2476500"/>
              <a:gd name="connsiteY10" fmla="*/ 1504950 h 1714500"/>
              <a:gd name="connsiteX11" fmla="*/ 0 w 2476500"/>
              <a:gd name="connsiteY11" fmla="*/ 1714500 h 1714500"/>
              <a:gd name="connsiteX12" fmla="*/ 12700 w 2476500"/>
              <a:gd name="connsiteY12" fmla="*/ 1231900 h 1714500"/>
              <a:gd name="connsiteX0" fmla="*/ 12700 w 2545511"/>
              <a:gd name="connsiteY0" fmla="*/ 1231900 h 1714500"/>
              <a:gd name="connsiteX1" fmla="*/ 755650 w 2545511"/>
              <a:gd name="connsiteY1" fmla="*/ 908050 h 1714500"/>
              <a:gd name="connsiteX2" fmla="*/ 1149350 w 2545511"/>
              <a:gd name="connsiteY2" fmla="*/ 25400 h 1714500"/>
              <a:gd name="connsiteX3" fmla="*/ 1593850 w 2545511"/>
              <a:gd name="connsiteY3" fmla="*/ 0 h 1714500"/>
              <a:gd name="connsiteX4" fmla="*/ 2063750 w 2545511"/>
              <a:gd name="connsiteY4" fmla="*/ 565150 h 1714500"/>
              <a:gd name="connsiteX5" fmla="*/ 2545511 w 2545511"/>
              <a:gd name="connsiteY5" fmla="*/ 228600 h 1714500"/>
              <a:gd name="connsiteX6" fmla="*/ 2457450 w 2545511"/>
              <a:gd name="connsiteY6" fmla="*/ 1301750 h 1714500"/>
              <a:gd name="connsiteX7" fmla="*/ 2019300 w 2545511"/>
              <a:gd name="connsiteY7" fmla="*/ 1530350 h 1714500"/>
              <a:gd name="connsiteX8" fmla="*/ 1593850 w 2545511"/>
              <a:gd name="connsiteY8" fmla="*/ 908050 h 1714500"/>
              <a:gd name="connsiteX9" fmla="*/ 1123950 w 2545511"/>
              <a:gd name="connsiteY9" fmla="*/ 920750 h 1714500"/>
              <a:gd name="connsiteX10" fmla="*/ 730250 w 2545511"/>
              <a:gd name="connsiteY10" fmla="*/ 1504950 h 1714500"/>
              <a:gd name="connsiteX11" fmla="*/ 0 w 2545511"/>
              <a:gd name="connsiteY11" fmla="*/ 1714500 h 1714500"/>
              <a:gd name="connsiteX12" fmla="*/ 12700 w 2545511"/>
              <a:gd name="connsiteY12" fmla="*/ 1231900 h 1714500"/>
              <a:gd name="connsiteX0" fmla="*/ 12700 w 2545511"/>
              <a:gd name="connsiteY0" fmla="*/ 1231900 h 1714500"/>
              <a:gd name="connsiteX1" fmla="*/ 755650 w 2545511"/>
              <a:gd name="connsiteY1" fmla="*/ 908050 h 1714500"/>
              <a:gd name="connsiteX2" fmla="*/ 1149350 w 2545511"/>
              <a:gd name="connsiteY2" fmla="*/ 25400 h 1714500"/>
              <a:gd name="connsiteX3" fmla="*/ 1593850 w 2545511"/>
              <a:gd name="connsiteY3" fmla="*/ 0 h 1714500"/>
              <a:gd name="connsiteX4" fmla="*/ 2063750 w 2545511"/>
              <a:gd name="connsiteY4" fmla="*/ 565150 h 1714500"/>
              <a:gd name="connsiteX5" fmla="*/ 2545511 w 2545511"/>
              <a:gd name="connsiteY5" fmla="*/ 228600 h 1714500"/>
              <a:gd name="connsiteX6" fmla="*/ 2509209 w 2545511"/>
              <a:gd name="connsiteY6" fmla="*/ 1301750 h 1714500"/>
              <a:gd name="connsiteX7" fmla="*/ 2019300 w 2545511"/>
              <a:gd name="connsiteY7" fmla="*/ 1530350 h 1714500"/>
              <a:gd name="connsiteX8" fmla="*/ 1593850 w 2545511"/>
              <a:gd name="connsiteY8" fmla="*/ 908050 h 1714500"/>
              <a:gd name="connsiteX9" fmla="*/ 1123950 w 2545511"/>
              <a:gd name="connsiteY9" fmla="*/ 920750 h 1714500"/>
              <a:gd name="connsiteX10" fmla="*/ 730250 w 2545511"/>
              <a:gd name="connsiteY10" fmla="*/ 1504950 h 1714500"/>
              <a:gd name="connsiteX11" fmla="*/ 0 w 2545511"/>
              <a:gd name="connsiteY11" fmla="*/ 1714500 h 1714500"/>
              <a:gd name="connsiteX12" fmla="*/ 12700 w 2545511"/>
              <a:gd name="connsiteY12" fmla="*/ 1231900 h 1714500"/>
              <a:gd name="connsiteX0" fmla="*/ 12700 w 2545511"/>
              <a:gd name="connsiteY0" fmla="*/ 1231900 h 1714500"/>
              <a:gd name="connsiteX1" fmla="*/ 755650 w 2545511"/>
              <a:gd name="connsiteY1" fmla="*/ 908050 h 1714500"/>
              <a:gd name="connsiteX2" fmla="*/ 1149350 w 2545511"/>
              <a:gd name="connsiteY2" fmla="*/ 25400 h 1714500"/>
              <a:gd name="connsiteX3" fmla="*/ 1593850 w 2545511"/>
              <a:gd name="connsiteY3" fmla="*/ 0 h 1714500"/>
              <a:gd name="connsiteX4" fmla="*/ 2063750 w 2545511"/>
              <a:gd name="connsiteY4" fmla="*/ 565150 h 1714500"/>
              <a:gd name="connsiteX5" fmla="*/ 2374780 w 2545511"/>
              <a:gd name="connsiteY5" fmla="*/ 344577 h 1714500"/>
              <a:gd name="connsiteX6" fmla="*/ 2545511 w 2545511"/>
              <a:gd name="connsiteY6" fmla="*/ 228600 h 1714500"/>
              <a:gd name="connsiteX7" fmla="*/ 2509209 w 2545511"/>
              <a:gd name="connsiteY7" fmla="*/ 1301750 h 1714500"/>
              <a:gd name="connsiteX8" fmla="*/ 2019300 w 2545511"/>
              <a:gd name="connsiteY8" fmla="*/ 1530350 h 1714500"/>
              <a:gd name="connsiteX9" fmla="*/ 1593850 w 2545511"/>
              <a:gd name="connsiteY9" fmla="*/ 908050 h 1714500"/>
              <a:gd name="connsiteX10" fmla="*/ 1123950 w 2545511"/>
              <a:gd name="connsiteY10" fmla="*/ 920750 h 1714500"/>
              <a:gd name="connsiteX11" fmla="*/ 730250 w 2545511"/>
              <a:gd name="connsiteY11" fmla="*/ 1504950 h 1714500"/>
              <a:gd name="connsiteX12" fmla="*/ 0 w 2545511"/>
              <a:gd name="connsiteY12" fmla="*/ 1714500 h 1714500"/>
              <a:gd name="connsiteX13" fmla="*/ 12700 w 2545511"/>
              <a:gd name="connsiteY13" fmla="*/ 1231900 h 1714500"/>
              <a:gd name="connsiteX0" fmla="*/ 12700 w 2545511"/>
              <a:gd name="connsiteY0" fmla="*/ 1231900 h 1714500"/>
              <a:gd name="connsiteX1" fmla="*/ 755650 w 2545511"/>
              <a:gd name="connsiteY1" fmla="*/ 908050 h 1714500"/>
              <a:gd name="connsiteX2" fmla="*/ 1149350 w 2545511"/>
              <a:gd name="connsiteY2" fmla="*/ 25400 h 1714500"/>
              <a:gd name="connsiteX3" fmla="*/ 1593850 w 2545511"/>
              <a:gd name="connsiteY3" fmla="*/ 0 h 1714500"/>
              <a:gd name="connsiteX4" fmla="*/ 2063750 w 2545511"/>
              <a:gd name="connsiteY4" fmla="*/ 565150 h 1714500"/>
              <a:gd name="connsiteX5" fmla="*/ 2504176 w 2545511"/>
              <a:gd name="connsiteY5" fmla="*/ 275565 h 1714500"/>
              <a:gd name="connsiteX6" fmla="*/ 2545511 w 2545511"/>
              <a:gd name="connsiteY6" fmla="*/ 228600 h 1714500"/>
              <a:gd name="connsiteX7" fmla="*/ 2509209 w 2545511"/>
              <a:gd name="connsiteY7" fmla="*/ 1301750 h 1714500"/>
              <a:gd name="connsiteX8" fmla="*/ 2019300 w 2545511"/>
              <a:gd name="connsiteY8" fmla="*/ 1530350 h 1714500"/>
              <a:gd name="connsiteX9" fmla="*/ 1593850 w 2545511"/>
              <a:gd name="connsiteY9" fmla="*/ 908050 h 1714500"/>
              <a:gd name="connsiteX10" fmla="*/ 1123950 w 2545511"/>
              <a:gd name="connsiteY10" fmla="*/ 920750 h 1714500"/>
              <a:gd name="connsiteX11" fmla="*/ 730250 w 2545511"/>
              <a:gd name="connsiteY11" fmla="*/ 1504950 h 1714500"/>
              <a:gd name="connsiteX12" fmla="*/ 0 w 2545511"/>
              <a:gd name="connsiteY12" fmla="*/ 1714500 h 1714500"/>
              <a:gd name="connsiteX13" fmla="*/ 12700 w 2545511"/>
              <a:gd name="connsiteY13" fmla="*/ 1231900 h 1714500"/>
              <a:gd name="connsiteX0" fmla="*/ 12700 w 2511005"/>
              <a:gd name="connsiteY0" fmla="*/ 1231900 h 1714500"/>
              <a:gd name="connsiteX1" fmla="*/ 755650 w 2511005"/>
              <a:gd name="connsiteY1" fmla="*/ 908050 h 1714500"/>
              <a:gd name="connsiteX2" fmla="*/ 1149350 w 2511005"/>
              <a:gd name="connsiteY2" fmla="*/ 25400 h 1714500"/>
              <a:gd name="connsiteX3" fmla="*/ 1593850 w 2511005"/>
              <a:gd name="connsiteY3" fmla="*/ 0 h 1714500"/>
              <a:gd name="connsiteX4" fmla="*/ 2063750 w 2511005"/>
              <a:gd name="connsiteY4" fmla="*/ 565150 h 1714500"/>
              <a:gd name="connsiteX5" fmla="*/ 2504176 w 2511005"/>
              <a:gd name="connsiteY5" fmla="*/ 275565 h 1714500"/>
              <a:gd name="connsiteX6" fmla="*/ 2511005 w 2511005"/>
              <a:gd name="connsiteY6" fmla="*/ 254480 h 1714500"/>
              <a:gd name="connsiteX7" fmla="*/ 2509209 w 2511005"/>
              <a:gd name="connsiteY7" fmla="*/ 1301750 h 1714500"/>
              <a:gd name="connsiteX8" fmla="*/ 2019300 w 2511005"/>
              <a:gd name="connsiteY8" fmla="*/ 1530350 h 1714500"/>
              <a:gd name="connsiteX9" fmla="*/ 1593850 w 2511005"/>
              <a:gd name="connsiteY9" fmla="*/ 908050 h 1714500"/>
              <a:gd name="connsiteX10" fmla="*/ 1123950 w 2511005"/>
              <a:gd name="connsiteY10" fmla="*/ 920750 h 1714500"/>
              <a:gd name="connsiteX11" fmla="*/ 730250 w 2511005"/>
              <a:gd name="connsiteY11" fmla="*/ 1504950 h 1714500"/>
              <a:gd name="connsiteX12" fmla="*/ 0 w 2511005"/>
              <a:gd name="connsiteY12" fmla="*/ 1714500 h 1714500"/>
              <a:gd name="connsiteX13" fmla="*/ 12700 w 2511005"/>
              <a:gd name="connsiteY13" fmla="*/ 1231900 h 1714500"/>
              <a:gd name="connsiteX0" fmla="*/ 12700 w 2715774"/>
              <a:gd name="connsiteY0" fmla="*/ 1231900 h 1714500"/>
              <a:gd name="connsiteX1" fmla="*/ 755650 w 2715774"/>
              <a:gd name="connsiteY1" fmla="*/ 908050 h 1714500"/>
              <a:gd name="connsiteX2" fmla="*/ 1149350 w 2715774"/>
              <a:gd name="connsiteY2" fmla="*/ 25400 h 1714500"/>
              <a:gd name="connsiteX3" fmla="*/ 1593850 w 2715774"/>
              <a:gd name="connsiteY3" fmla="*/ 0 h 1714500"/>
              <a:gd name="connsiteX4" fmla="*/ 2063750 w 2715774"/>
              <a:gd name="connsiteY4" fmla="*/ 565150 h 1714500"/>
              <a:gd name="connsiteX5" fmla="*/ 2504176 w 2715774"/>
              <a:gd name="connsiteY5" fmla="*/ 275565 h 1714500"/>
              <a:gd name="connsiteX6" fmla="*/ 2715774 w 2715774"/>
              <a:gd name="connsiteY6" fmla="*/ 279193 h 1714500"/>
              <a:gd name="connsiteX7" fmla="*/ 2509209 w 2715774"/>
              <a:gd name="connsiteY7" fmla="*/ 1301750 h 1714500"/>
              <a:gd name="connsiteX8" fmla="*/ 2019300 w 2715774"/>
              <a:gd name="connsiteY8" fmla="*/ 1530350 h 1714500"/>
              <a:gd name="connsiteX9" fmla="*/ 1593850 w 2715774"/>
              <a:gd name="connsiteY9" fmla="*/ 908050 h 1714500"/>
              <a:gd name="connsiteX10" fmla="*/ 1123950 w 2715774"/>
              <a:gd name="connsiteY10" fmla="*/ 920750 h 1714500"/>
              <a:gd name="connsiteX11" fmla="*/ 730250 w 2715774"/>
              <a:gd name="connsiteY11" fmla="*/ 1504950 h 1714500"/>
              <a:gd name="connsiteX12" fmla="*/ 0 w 2715774"/>
              <a:gd name="connsiteY12" fmla="*/ 1714500 h 1714500"/>
              <a:gd name="connsiteX13" fmla="*/ 12700 w 2715774"/>
              <a:gd name="connsiteY13" fmla="*/ 1231900 h 1714500"/>
              <a:gd name="connsiteX0" fmla="*/ 12700 w 2715774"/>
              <a:gd name="connsiteY0" fmla="*/ 1231900 h 1714500"/>
              <a:gd name="connsiteX1" fmla="*/ 755650 w 2715774"/>
              <a:gd name="connsiteY1" fmla="*/ 908050 h 1714500"/>
              <a:gd name="connsiteX2" fmla="*/ 1149350 w 2715774"/>
              <a:gd name="connsiteY2" fmla="*/ 25400 h 1714500"/>
              <a:gd name="connsiteX3" fmla="*/ 1593850 w 2715774"/>
              <a:gd name="connsiteY3" fmla="*/ 0 h 1714500"/>
              <a:gd name="connsiteX4" fmla="*/ 2063750 w 2715774"/>
              <a:gd name="connsiteY4" fmla="*/ 565150 h 1714500"/>
              <a:gd name="connsiteX5" fmla="*/ 2468871 w 2715774"/>
              <a:gd name="connsiteY5" fmla="*/ 236729 h 1714500"/>
              <a:gd name="connsiteX6" fmla="*/ 2715774 w 2715774"/>
              <a:gd name="connsiteY6" fmla="*/ 279193 h 1714500"/>
              <a:gd name="connsiteX7" fmla="*/ 2509209 w 2715774"/>
              <a:gd name="connsiteY7" fmla="*/ 1301750 h 1714500"/>
              <a:gd name="connsiteX8" fmla="*/ 2019300 w 2715774"/>
              <a:gd name="connsiteY8" fmla="*/ 1530350 h 1714500"/>
              <a:gd name="connsiteX9" fmla="*/ 1593850 w 2715774"/>
              <a:gd name="connsiteY9" fmla="*/ 908050 h 1714500"/>
              <a:gd name="connsiteX10" fmla="*/ 1123950 w 2715774"/>
              <a:gd name="connsiteY10" fmla="*/ 920750 h 1714500"/>
              <a:gd name="connsiteX11" fmla="*/ 730250 w 2715774"/>
              <a:gd name="connsiteY11" fmla="*/ 1504950 h 1714500"/>
              <a:gd name="connsiteX12" fmla="*/ 0 w 2715774"/>
              <a:gd name="connsiteY12" fmla="*/ 1714500 h 1714500"/>
              <a:gd name="connsiteX13" fmla="*/ 12700 w 2715774"/>
              <a:gd name="connsiteY13" fmla="*/ 1231900 h 1714500"/>
              <a:gd name="connsiteX0" fmla="*/ 12700 w 2532188"/>
              <a:gd name="connsiteY0" fmla="*/ 1231900 h 1714500"/>
              <a:gd name="connsiteX1" fmla="*/ 755650 w 2532188"/>
              <a:gd name="connsiteY1" fmla="*/ 908050 h 1714500"/>
              <a:gd name="connsiteX2" fmla="*/ 1149350 w 2532188"/>
              <a:gd name="connsiteY2" fmla="*/ 25400 h 1714500"/>
              <a:gd name="connsiteX3" fmla="*/ 1593850 w 2532188"/>
              <a:gd name="connsiteY3" fmla="*/ 0 h 1714500"/>
              <a:gd name="connsiteX4" fmla="*/ 2063750 w 2532188"/>
              <a:gd name="connsiteY4" fmla="*/ 565150 h 1714500"/>
              <a:gd name="connsiteX5" fmla="*/ 2468871 w 2532188"/>
              <a:gd name="connsiteY5" fmla="*/ 236729 h 1714500"/>
              <a:gd name="connsiteX6" fmla="*/ 2532188 w 2532188"/>
              <a:gd name="connsiteY6" fmla="*/ 254480 h 1714500"/>
              <a:gd name="connsiteX7" fmla="*/ 2509209 w 2532188"/>
              <a:gd name="connsiteY7" fmla="*/ 1301750 h 1714500"/>
              <a:gd name="connsiteX8" fmla="*/ 2019300 w 2532188"/>
              <a:gd name="connsiteY8" fmla="*/ 1530350 h 1714500"/>
              <a:gd name="connsiteX9" fmla="*/ 1593850 w 2532188"/>
              <a:gd name="connsiteY9" fmla="*/ 908050 h 1714500"/>
              <a:gd name="connsiteX10" fmla="*/ 1123950 w 2532188"/>
              <a:gd name="connsiteY10" fmla="*/ 920750 h 1714500"/>
              <a:gd name="connsiteX11" fmla="*/ 730250 w 2532188"/>
              <a:gd name="connsiteY11" fmla="*/ 1504950 h 1714500"/>
              <a:gd name="connsiteX12" fmla="*/ 0 w 2532188"/>
              <a:gd name="connsiteY12" fmla="*/ 1714500 h 1714500"/>
              <a:gd name="connsiteX13" fmla="*/ 12700 w 2532188"/>
              <a:gd name="connsiteY13" fmla="*/ 1231900 h 1714500"/>
              <a:gd name="connsiteX0" fmla="*/ 12700 w 2558692"/>
              <a:gd name="connsiteY0" fmla="*/ 1231900 h 1714500"/>
              <a:gd name="connsiteX1" fmla="*/ 755650 w 2558692"/>
              <a:gd name="connsiteY1" fmla="*/ 908050 h 1714500"/>
              <a:gd name="connsiteX2" fmla="*/ 1149350 w 2558692"/>
              <a:gd name="connsiteY2" fmla="*/ 25400 h 1714500"/>
              <a:gd name="connsiteX3" fmla="*/ 1593850 w 2558692"/>
              <a:gd name="connsiteY3" fmla="*/ 0 h 1714500"/>
              <a:gd name="connsiteX4" fmla="*/ 2063750 w 2558692"/>
              <a:gd name="connsiteY4" fmla="*/ 565150 h 1714500"/>
              <a:gd name="connsiteX5" fmla="*/ 2468871 w 2558692"/>
              <a:gd name="connsiteY5" fmla="*/ 236729 h 1714500"/>
              <a:gd name="connsiteX6" fmla="*/ 2558692 w 2558692"/>
              <a:gd name="connsiteY6" fmla="*/ 247854 h 1714500"/>
              <a:gd name="connsiteX7" fmla="*/ 2509209 w 2558692"/>
              <a:gd name="connsiteY7" fmla="*/ 1301750 h 1714500"/>
              <a:gd name="connsiteX8" fmla="*/ 2019300 w 2558692"/>
              <a:gd name="connsiteY8" fmla="*/ 1530350 h 1714500"/>
              <a:gd name="connsiteX9" fmla="*/ 1593850 w 2558692"/>
              <a:gd name="connsiteY9" fmla="*/ 908050 h 1714500"/>
              <a:gd name="connsiteX10" fmla="*/ 1123950 w 2558692"/>
              <a:gd name="connsiteY10" fmla="*/ 920750 h 1714500"/>
              <a:gd name="connsiteX11" fmla="*/ 730250 w 2558692"/>
              <a:gd name="connsiteY11" fmla="*/ 1504950 h 1714500"/>
              <a:gd name="connsiteX12" fmla="*/ 0 w 2558692"/>
              <a:gd name="connsiteY12" fmla="*/ 1714500 h 1714500"/>
              <a:gd name="connsiteX13" fmla="*/ 12700 w 2558692"/>
              <a:gd name="connsiteY13" fmla="*/ 1231900 h 1714500"/>
              <a:gd name="connsiteX0" fmla="*/ 12700 w 2558692"/>
              <a:gd name="connsiteY0" fmla="*/ 1231900 h 1714500"/>
              <a:gd name="connsiteX1" fmla="*/ 755650 w 2558692"/>
              <a:gd name="connsiteY1" fmla="*/ 908050 h 1714500"/>
              <a:gd name="connsiteX2" fmla="*/ 1149350 w 2558692"/>
              <a:gd name="connsiteY2" fmla="*/ 25400 h 1714500"/>
              <a:gd name="connsiteX3" fmla="*/ 1593850 w 2558692"/>
              <a:gd name="connsiteY3" fmla="*/ 0 h 1714500"/>
              <a:gd name="connsiteX4" fmla="*/ 2063750 w 2558692"/>
              <a:gd name="connsiteY4" fmla="*/ 565150 h 1714500"/>
              <a:gd name="connsiteX5" fmla="*/ 2462245 w 2558692"/>
              <a:gd name="connsiteY5" fmla="*/ 223476 h 1714500"/>
              <a:gd name="connsiteX6" fmla="*/ 2558692 w 2558692"/>
              <a:gd name="connsiteY6" fmla="*/ 247854 h 1714500"/>
              <a:gd name="connsiteX7" fmla="*/ 2509209 w 2558692"/>
              <a:gd name="connsiteY7" fmla="*/ 1301750 h 1714500"/>
              <a:gd name="connsiteX8" fmla="*/ 2019300 w 2558692"/>
              <a:gd name="connsiteY8" fmla="*/ 1530350 h 1714500"/>
              <a:gd name="connsiteX9" fmla="*/ 1593850 w 2558692"/>
              <a:gd name="connsiteY9" fmla="*/ 908050 h 1714500"/>
              <a:gd name="connsiteX10" fmla="*/ 1123950 w 2558692"/>
              <a:gd name="connsiteY10" fmla="*/ 920750 h 1714500"/>
              <a:gd name="connsiteX11" fmla="*/ 730250 w 2558692"/>
              <a:gd name="connsiteY11" fmla="*/ 1504950 h 1714500"/>
              <a:gd name="connsiteX12" fmla="*/ 0 w 2558692"/>
              <a:gd name="connsiteY12" fmla="*/ 1714500 h 1714500"/>
              <a:gd name="connsiteX13" fmla="*/ 12700 w 2558692"/>
              <a:gd name="connsiteY13" fmla="*/ 1231900 h 1714500"/>
              <a:gd name="connsiteX0" fmla="*/ 12700 w 2558692"/>
              <a:gd name="connsiteY0" fmla="*/ 1231900 h 1714500"/>
              <a:gd name="connsiteX1" fmla="*/ 755650 w 2558692"/>
              <a:gd name="connsiteY1" fmla="*/ 908050 h 1714500"/>
              <a:gd name="connsiteX2" fmla="*/ 1149350 w 2558692"/>
              <a:gd name="connsiteY2" fmla="*/ 25400 h 1714500"/>
              <a:gd name="connsiteX3" fmla="*/ 1593850 w 2558692"/>
              <a:gd name="connsiteY3" fmla="*/ 0 h 1714500"/>
              <a:gd name="connsiteX4" fmla="*/ 2063750 w 2558692"/>
              <a:gd name="connsiteY4" fmla="*/ 565150 h 1714500"/>
              <a:gd name="connsiteX5" fmla="*/ 2462245 w 2558692"/>
              <a:gd name="connsiteY5" fmla="*/ 223476 h 1714500"/>
              <a:gd name="connsiteX6" fmla="*/ 2558692 w 2558692"/>
              <a:gd name="connsiteY6" fmla="*/ 247854 h 1714500"/>
              <a:gd name="connsiteX7" fmla="*/ 2535713 w 2558692"/>
              <a:gd name="connsiteY7" fmla="*/ 1301750 h 1714500"/>
              <a:gd name="connsiteX8" fmla="*/ 2019300 w 2558692"/>
              <a:gd name="connsiteY8" fmla="*/ 1530350 h 1714500"/>
              <a:gd name="connsiteX9" fmla="*/ 1593850 w 2558692"/>
              <a:gd name="connsiteY9" fmla="*/ 908050 h 1714500"/>
              <a:gd name="connsiteX10" fmla="*/ 1123950 w 2558692"/>
              <a:gd name="connsiteY10" fmla="*/ 920750 h 1714500"/>
              <a:gd name="connsiteX11" fmla="*/ 730250 w 2558692"/>
              <a:gd name="connsiteY11" fmla="*/ 1504950 h 1714500"/>
              <a:gd name="connsiteX12" fmla="*/ 0 w 2558692"/>
              <a:gd name="connsiteY12" fmla="*/ 1714500 h 1714500"/>
              <a:gd name="connsiteX13" fmla="*/ 12700 w 2558692"/>
              <a:gd name="connsiteY13" fmla="*/ 12319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8692" h="1714500">
                <a:moveTo>
                  <a:pt x="12700" y="1231900"/>
                </a:moveTo>
                <a:lnTo>
                  <a:pt x="755650" y="908050"/>
                </a:lnTo>
                <a:lnTo>
                  <a:pt x="1149350" y="25400"/>
                </a:lnTo>
                <a:lnTo>
                  <a:pt x="1593850" y="0"/>
                </a:lnTo>
                <a:lnTo>
                  <a:pt x="2063750" y="565150"/>
                </a:lnTo>
                <a:lnTo>
                  <a:pt x="2462245" y="223476"/>
                </a:lnTo>
                <a:lnTo>
                  <a:pt x="2558692" y="247854"/>
                </a:lnTo>
                <a:cubicBezTo>
                  <a:pt x="2558093" y="596944"/>
                  <a:pt x="2536312" y="952660"/>
                  <a:pt x="2535713" y="1301750"/>
                </a:cubicBezTo>
                <a:lnTo>
                  <a:pt x="2019300" y="1530350"/>
                </a:lnTo>
                <a:lnTo>
                  <a:pt x="1593850" y="908050"/>
                </a:lnTo>
                <a:lnTo>
                  <a:pt x="1123950" y="920750"/>
                </a:lnTo>
                <a:lnTo>
                  <a:pt x="730250" y="1504950"/>
                </a:lnTo>
                <a:lnTo>
                  <a:pt x="0" y="1714500"/>
                </a:lnTo>
                <a:lnTo>
                  <a:pt x="12700" y="1231900"/>
                </a:lnTo>
                <a:close/>
              </a:path>
            </a:pathLst>
          </a:custGeom>
          <a:solidFill>
            <a:srgbClr val="00B0F0">
              <a:alpha val="4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396426" y="2690706"/>
            <a:ext cx="275274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Weekly exported OC / mg kg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157953" y="2621695"/>
            <a:ext cx="245419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Total exported OC / mg kg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523064" y="4088925"/>
            <a:ext cx="49827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Day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2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6813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2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7030750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experiment 1 – extractable 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076" y="1483613"/>
            <a:ext cx="30586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 smtClean="0"/>
              <a:t>Ochres </a:t>
            </a:r>
            <a:r>
              <a:rPr lang="en-GB" sz="2500" dirty="0"/>
              <a:t>reduced C export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Ochres reduced extractable </a:t>
            </a:r>
            <a:r>
              <a:rPr lang="en-GB" sz="2500" dirty="0" smtClean="0"/>
              <a:t>C</a:t>
            </a:r>
            <a:endParaRPr lang="en-GB" sz="2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080"/>
          <a:stretch/>
        </p:blipFill>
        <p:spPr>
          <a:xfrm>
            <a:off x="6324759" y="1483613"/>
            <a:ext cx="2776109" cy="1773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45442" y="1423424"/>
            <a:ext cx="188635" cy="20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4063" y="1533450"/>
            <a:ext cx="188635" cy="20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3477" y="1727198"/>
            <a:ext cx="193316" cy="20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40181" y="1761140"/>
            <a:ext cx="193316" cy="20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b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166" y="1483806"/>
            <a:ext cx="2955844" cy="17739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902881" y="1430936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5737956" y="1592535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514213" y="191597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b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122855" y="2032034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b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181578" y="2086229"/>
            <a:ext cx="207046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Cold water extractable C / mg kg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191153" y="2078175"/>
            <a:ext cx="207046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Hot water extractable C / mg kg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2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0704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23826" y="797743"/>
            <a:ext cx="18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hlinkClick r:id="rId2"/>
              </a:rPr>
              <a:t>mark.hodson@york.ac.uk</a:t>
            </a:r>
            <a:endParaRPr lang="en-GB" sz="1200" b="1" dirty="0"/>
          </a:p>
          <a:p>
            <a:pPr algn="r"/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endParaRPr lang="en-GB" sz="1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818BF0-B098-F74C-A066-941B60D7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76" y="593725"/>
            <a:ext cx="7177399" cy="57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experiment 1 – plant biomass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076" y="1483613"/>
            <a:ext cx="30586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 smtClean="0"/>
              <a:t>Ochres </a:t>
            </a:r>
            <a:r>
              <a:rPr lang="en-GB" sz="2500" dirty="0"/>
              <a:t>reduced C export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Ochres reduced extractable 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500" dirty="0"/>
              <a:t>Ochres reduced plant </a:t>
            </a:r>
            <a:r>
              <a:rPr lang="en-GB" sz="2500" dirty="0" smtClean="0"/>
              <a:t>biomass</a:t>
            </a:r>
            <a:endParaRPr lang="en-GB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461" y="1259408"/>
            <a:ext cx="5828538" cy="3497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4961" y="26043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11241" y="31132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04625" y="26250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01259" y="139293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49610" y="2698057"/>
            <a:ext cx="221012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Airdry</a:t>
            </a:r>
            <a:r>
              <a:rPr lang="en-GB" dirty="0" smtClean="0"/>
              <a:t> plant </a:t>
            </a:r>
            <a:r>
              <a:rPr lang="en-GB" dirty="0" err="1" smtClean="0"/>
              <a:t>bioamss</a:t>
            </a:r>
            <a:r>
              <a:rPr lang="en-GB" dirty="0" smtClean="0"/>
              <a:t> / g </a:t>
            </a:r>
            <a:endParaRPr lang="en-GB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16" y="4871264"/>
            <a:ext cx="780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hlinkClick r:id="rId2"/>
              </a:rPr>
              <a:t>Email: mark.hodson@york.ac.uk</a:t>
            </a:r>
            <a:r>
              <a:rPr lang="en-GB" sz="1200" b="1" dirty="0"/>
              <a:t>	</a:t>
            </a:r>
            <a:r>
              <a:rPr lang="en-GB" sz="1200" b="1" dirty="0" smtClean="0"/>
              <a:t>	Twitter: </a:t>
            </a:r>
            <a:r>
              <a:rPr lang="en-GB" sz="1200" b="1" dirty="0" smtClean="0"/>
              <a:t>@</a:t>
            </a:r>
            <a:r>
              <a:rPr lang="en-GB" sz="1200" b="1" dirty="0" err="1" smtClean="0"/>
              <a:t>MarkEHodson</a:t>
            </a:r>
            <a:r>
              <a:rPr lang="en-GB" sz="1200" b="1" dirty="0" smtClean="0"/>
              <a:t> 		</a:t>
            </a:r>
            <a:r>
              <a:rPr lang="en-GB" sz="1200" i="1" dirty="0" smtClean="0"/>
              <a:t>Paper: </a:t>
            </a:r>
            <a:r>
              <a:rPr lang="en-GB" sz="1200" i="1" dirty="0" smtClean="0"/>
              <a:t>Applied </a:t>
            </a:r>
            <a:r>
              <a:rPr lang="en-GB" sz="1200" i="1" dirty="0"/>
              <a:t>Geochemistry</a:t>
            </a:r>
            <a:r>
              <a:rPr lang="en-GB" sz="1200" dirty="0"/>
              <a:t> 151 105618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6561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uoy-powerpoint-widescreen</Template>
  <TotalTime>2293</TotalTime>
  <Words>1054</Words>
  <Application>Microsoft Office PowerPoint</Application>
  <PresentationFormat>Custom</PresentationFormat>
  <Paragraphs>205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Office Theme</vt:lpstr>
      <vt:lpstr>Additions of ochre to soil increase the retention of organic carbon</vt:lpstr>
      <vt:lpstr>Rationale – soil organic carbon is good</vt:lpstr>
      <vt:lpstr>Rationale – Fe oxides adsorb  organic carbon</vt:lpstr>
      <vt:lpstr>Rationale – Ochre is an Fe-oxide  waste product from former coal mines</vt:lpstr>
      <vt:lpstr>Batch experiments – ochres sorb organic carbon</vt:lpstr>
      <vt:lpstr>Plant experiment 1</vt:lpstr>
      <vt:lpstr>Plant experiment 1 – leached C</vt:lpstr>
      <vt:lpstr>Plant experiment 1 – extractable C</vt:lpstr>
      <vt:lpstr>Plant experiment 1 – plant biomass</vt:lpstr>
      <vt:lpstr>Plant experiment 1 – available P</vt:lpstr>
      <vt:lpstr>Plant experiment 2</vt:lpstr>
      <vt:lpstr>Plant experiment 2 – leached C</vt:lpstr>
      <vt:lpstr>Plant experiment 2 – leached P</vt:lpstr>
      <vt:lpstr>Plant experiment 2 – available P</vt:lpstr>
      <vt:lpstr>Plant experiment 2 – plant biomass</vt:lpstr>
      <vt:lpstr>How much carbon?</vt:lpstr>
      <vt:lpstr>But….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 Hodson</cp:lastModifiedBy>
  <cp:revision>140</cp:revision>
  <cp:lastPrinted>2023-04-21T08:00:39Z</cp:lastPrinted>
  <dcterms:created xsi:type="dcterms:W3CDTF">2018-04-16T10:49:56Z</dcterms:created>
  <dcterms:modified xsi:type="dcterms:W3CDTF">2023-04-24T18:56:40Z</dcterms:modified>
</cp:coreProperties>
</file>