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312" r:id="rId2"/>
    <p:sldId id="347" r:id="rId3"/>
    <p:sldId id="381" r:id="rId4"/>
    <p:sldId id="382" r:id="rId5"/>
    <p:sldId id="377" r:id="rId6"/>
    <p:sldId id="348" r:id="rId7"/>
    <p:sldId id="316" r:id="rId8"/>
    <p:sldId id="353" r:id="rId9"/>
    <p:sldId id="317" r:id="rId10"/>
    <p:sldId id="350" r:id="rId11"/>
    <p:sldId id="383" r:id="rId12"/>
    <p:sldId id="385" r:id="rId13"/>
    <p:sldId id="386" r:id="rId14"/>
    <p:sldId id="388" r:id="rId15"/>
    <p:sldId id="387" r:id="rId16"/>
    <p:sldId id="389" r:id="rId17"/>
    <p:sldId id="390" r:id="rId18"/>
    <p:sldId id="391" r:id="rId19"/>
    <p:sldId id="363" r:id="rId20"/>
    <p:sldId id="346" r:id="rId21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s Van Uytven" initials="EVU" lastIdx="16" clrIdx="0">
    <p:extLst>
      <p:ext uri="{19B8F6BF-5375-455C-9EA6-DF929625EA0E}">
        <p15:presenceInfo xmlns:p15="http://schemas.microsoft.com/office/powerpoint/2012/main" userId="S-1-5-21-4060015860-3155939536-3220560164-407419" providerId="AD"/>
      </p:ext>
    </p:extLst>
  </p:cmAuthor>
  <p:cmAuthor id="2" name="Windows" initials="W" lastIdx="1" clrIdx="1">
    <p:extLst>
      <p:ext uri="{19B8F6BF-5375-455C-9EA6-DF929625EA0E}">
        <p15:presenceInfo xmlns:p15="http://schemas.microsoft.com/office/powerpoint/2012/main" userId="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66FF33"/>
    <a:srgbClr val="33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86443" autoAdjust="0"/>
  </p:normalViewPr>
  <p:slideViewPr>
    <p:cSldViewPr snapToGrid="0">
      <p:cViewPr varScale="1">
        <p:scale>
          <a:sx n="85" d="100"/>
          <a:sy n="85" d="100"/>
        </p:scale>
        <p:origin x="350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63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4D49D-DF5C-4BF5-920F-C4FA02656C76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386A-1302-4FD2-A618-978E5F3BB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321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CFC3A-1BA8-4322-8DA2-0C389EB9390B}" type="datetimeFigureOut">
              <a:rPr lang="es-BO" smtClean="0"/>
              <a:t>24/4/2023</a:t>
            </a:fld>
            <a:endParaRPr lang="es-B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BC118-C678-4E3E-BE10-E6E722C9E575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58468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41710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59827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11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29801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3015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13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87716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14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01922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73548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270674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67190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18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6508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19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97592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2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23028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20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8318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3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96180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4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68745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5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7490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6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7718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7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0913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8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657716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BC118-C678-4E3E-BE10-E6E722C9E575}" type="slidenum">
              <a:rPr lang="es-BO" smtClean="0"/>
              <a:t>9</a:t>
            </a:fld>
            <a:endParaRPr lang="es-B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1256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341C9-9B6B-4734-9E98-F3CB99DB9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28CECB-405B-41E3-8EAE-26806D308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E44227-BCA8-4922-9DCF-A75A9E24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77CA2-7402-4371-B36B-37B787628B70}" type="datetime1">
              <a:rPr lang="es-BO" smtClean="0"/>
              <a:t>24/4/2023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C04558-B2F2-41EA-BBAF-61E54A8E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3E4128-F127-4BB9-9907-15F0A7075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Algerian" panose="04020705040A02060702" pitchFamily="82" charset="0"/>
              </a:defRPr>
            </a:lvl1pPr>
          </a:lstStyle>
          <a:p>
            <a:fld id="{0FCF4603-EAD8-48A9-BB3E-E0C9D49EBB33}" type="slidenum">
              <a:rPr lang="es-BO" smtClean="0"/>
              <a:pPr/>
              <a:t>‹#›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2511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8C3DFF-549E-4404-A8F2-B61EF6A9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DEA95C-ECF8-4E58-8325-BBA3D0133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ACC99-EB52-4248-8371-52F16049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4F39-FB46-44C2-967D-BF9862B7EA32}" type="datetime1">
              <a:rPr lang="es-BO" smtClean="0"/>
              <a:t>24/4/2023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7357C6-7FF5-4232-BF99-3612BD15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A3C012-F332-4D9C-B4BE-67EC9DF4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0334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B93C0B-C2B6-4D70-806E-3232E0DA7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CD75FB-F938-49CB-9D39-66C978B17A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22A9E0-4A70-49DA-9E39-D4E42EDF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23B-D4DE-4175-8463-21D378A49D02}" type="datetime1">
              <a:rPr lang="es-BO" smtClean="0"/>
              <a:t>24/4/2023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52594-7BAE-4766-8C6E-94320851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43E493-E88E-407C-AC9B-2D0C828F6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3869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F5457-3CE9-4E95-9BC6-DE7518B1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B95B1D-26C8-4B12-88D1-74C85F97A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470239-B220-477E-AE70-244D13E3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360DA-7914-47EF-B6A5-33EC93069DFF}" type="datetime1">
              <a:rPr lang="es-BO" smtClean="0"/>
              <a:t>24/4/2023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EDD8D0-A5FA-4AE5-A377-3D6FFC54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D4664E-DCB5-4C10-992F-0A1974A30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85469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B92AB2-00B9-435B-AEB5-8A6F2459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A330FA-77FB-4AC6-92B6-44E50B578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018CD-EC5E-4A11-80CF-27C37141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12F35-BE6D-44CC-947A-984885C47A18}" type="datetime1">
              <a:rPr lang="es-BO" smtClean="0"/>
              <a:t>24/4/2023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6AC390-1F53-440B-A9A0-D3CE10789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4C8287-9DD7-453C-BD1F-910AC6ED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4043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497A4-9A04-4E0D-9F84-5A997D50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29808A-45CA-48D8-8116-D39EB6718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F324DF-6690-4C26-B7D9-2CEF53652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52581A-A8EB-4706-A8D8-DF95CE5B5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5E4B-C471-4C77-BF13-3BCBE44FB2AC}" type="datetime1">
              <a:rPr lang="es-BO" smtClean="0"/>
              <a:t>24/4/2023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FDC569-6BD1-469D-8A1F-28180F8D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27CB7B-AF29-4D06-877C-FF4D464E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9977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933433-1478-4BA6-8766-2546C6012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E9DB35-EC80-4198-9CF8-681F47694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78C79D-DC3D-4577-9F3C-D437E51CE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33A1838-B716-4385-9846-840F7A8AE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948DAC-33BA-4D22-B16E-8B058A1B4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0A9000F-083F-4D6C-8DDD-F35FE650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68351-E83F-418A-85B5-BAFC82912F4E}" type="datetime1">
              <a:rPr lang="es-BO" smtClean="0"/>
              <a:t>24/4/2023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945403E-68A9-4DC7-B904-4C7388CA3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A4088F4-74DC-4DC3-8FC6-F2B49580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4716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DB810-797F-458F-BC0E-8D4593FF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B34E2E-1915-4F35-9507-448CC187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B7E5-ED54-449D-9996-57AED5DF0E0B}" type="datetime1">
              <a:rPr lang="es-BO" smtClean="0"/>
              <a:t>24/4/2023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F64947-22FA-409D-AE3B-C8D93362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328191-A144-4A4D-B04A-3FA9212A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9799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062380-80C2-432F-8258-4D844D18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BF1B-699E-42C1-A11B-D53184833129}" type="datetime1">
              <a:rPr lang="es-BO" smtClean="0"/>
              <a:t>24/4/2023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ED62B8-3C44-45EE-B4C6-1333DB2B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080E07-2D52-4FFC-B8C4-533C79B4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72907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F1BF1-3C1B-4F6E-8D38-D2512F98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9B6955-E6B7-4FB7-A178-AF8BCE7D1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4E2644-F699-4FB1-92FF-C65136786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C26EE3-8A8D-4221-95AA-A0ED796CE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A78E-90B5-44D2-9602-D91AD4397101}" type="datetime1">
              <a:rPr lang="es-BO" smtClean="0"/>
              <a:t>24/4/2023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292531-BE0B-4D15-A806-97F390E7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4901EE-67F1-4BE4-A810-C12C50C9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659688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928652-7C0B-4E61-8D1A-7CAA2328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3D262A-E210-49F2-B74F-3B8A58A64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8417D7-CD93-40A2-ADE2-2B9D8A655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BE4906-A5A0-434B-907E-67CDC449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0165D-A7BF-4290-9551-8E3179AC82F4}" type="datetime1">
              <a:rPr lang="es-BO" smtClean="0"/>
              <a:t>24/4/2023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FC5CD8-4CE7-43FA-8470-E8AD2EB5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D6E185-4D2A-497C-B963-51F2983B1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/>
              <a:t>‹#›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2579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E62FEF-FECB-4AED-B748-3D77198F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CA38DA-3B5C-4F43-89B7-BCCDE7590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B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EC5C39-236A-4CE1-A9D5-88017F81B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81272-FE67-4124-9391-8E2846BC3FED}" type="datetime1">
              <a:rPr lang="es-BO" smtClean="0"/>
              <a:t>24/4/2023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A0CA02-EBBD-4E99-AF7D-1D1FCF75A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384DC2-D3AA-49C5-A3D7-F0CD16055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5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accent1"/>
                </a:solidFill>
                <a:latin typeface="Algerian" panose="04020705040A02060702" pitchFamily="82" charset="0"/>
              </a:defRPr>
            </a:lvl1pPr>
          </a:lstStyle>
          <a:p>
            <a:fld id="{0FCF4603-EAD8-48A9-BB3E-E0C9D49EBB33}" type="slidenum">
              <a:rPr lang="es-BO" smtClean="0"/>
              <a:pPr/>
              <a:t>‹#›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98913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F7A88-1DDC-46D1-AFFA-6E905FF79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515607"/>
            <a:ext cx="12191999" cy="482219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novel approach to improve the accuracy of locating agricultural tile drain and ditch networks</a:t>
            </a:r>
            <a:b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BO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0" y="111945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ítulo 2">
            <a:extLst>
              <a:ext uri="{FF2B5EF4-FFF2-40B4-BE49-F238E27FC236}">
                <a16:creationId xmlns:a16="http://schemas.microsoft.com/office/drawing/2014/main" id="{FEDE8AC8-5F3C-4023-B74E-AAB55F404098}"/>
              </a:ext>
            </a:extLst>
          </p:cNvPr>
          <p:cNvSpPr txBox="1">
            <a:spLocks/>
          </p:cNvSpPr>
          <p:nvPr/>
        </p:nvSpPr>
        <p:spPr>
          <a:xfrm>
            <a:off x="3930869" y="4971596"/>
            <a:ext cx="4330262" cy="794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BO" sz="20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2D67AD-9C53-4CB1-BFE3-28545BCC7368}"/>
              </a:ext>
            </a:extLst>
          </p:cNvPr>
          <p:cNvSpPr/>
          <p:nvPr/>
        </p:nvSpPr>
        <p:spPr>
          <a:xfrm>
            <a:off x="5157278" y="633780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9390284-B4A0-4EE6-B15E-9B6187961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12138"/>
          <a:stretch/>
        </p:blipFill>
        <p:spPr>
          <a:xfrm>
            <a:off x="3425839" y="13463"/>
            <a:ext cx="6037941" cy="1082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4A5BFC-1FEF-4A04-A596-73AC90C51AFE}"/>
              </a:ext>
            </a:extLst>
          </p:cNvPr>
          <p:cNvSpPr txBox="1"/>
          <p:nvPr/>
        </p:nvSpPr>
        <p:spPr>
          <a:xfrm>
            <a:off x="2983814" y="4224269"/>
            <a:ext cx="58197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By: </a:t>
            </a:r>
          </a:p>
          <a:p>
            <a:pPr algn="ctr"/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Estifanos Addisu,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Shahla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Yadollahi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Fatima-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Ezzahra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Riakhi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Imeshi Weerasinghe, Charlotte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Wirion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Jiri Nossent , Ann van Griensven</a:t>
            </a:r>
          </a:p>
        </p:txBody>
      </p:sp>
    </p:spTree>
    <p:extLst>
      <p:ext uri="{BB962C8B-B14F-4D97-AF65-F5344CB8AC3E}">
        <p14:creationId xmlns:p14="http://schemas.microsoft.com/office/powerpoint/2010/main" val="22930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6"/>
    </mc:Choice>
    <mc:Fallback xmlns="">
      <p:transition spd="slow" advTm="197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RS based approach (Ontario – Canada)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3002914-475D-47E6-8DAB-6C47502DD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8" t="4428" b="3108"/>
          <a:stretch/>
        </p:blipFill>
        <p:spPr bwMode="auto">
          <a:xfrm>
            <a:off x="394020" y="1729577"/>
            <a:ext cx="5730680" cy="40291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EE7927BF-A6D2-4C31-8A9F-E1FD741A0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2" t="4533" r="1603" b="3233"/>
          <a:stretch/>
        </p:blipFill>
        <p:spPr bwMode="auto">
          <a:xfrm>
            <a:off x="6535638" y="1729576"/>
            <a:ext cx="5632080" cy="4029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71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RS based approach (Ontario – Canada)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ACD9782-B4DA-475F-9BBA-AF97D1A7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1" t="4079" r="1923" b="4367"/>
          <a:stretch/>
        </p:blipFill>
        <p:spPr bwMode="auto">
          <a:xfrm>
            <a:off x="95021" y="1918292"/>
            <a:ext cx="5561342" cy="3934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464DF0C-318C-45EE-A5A1-C6B306C8E9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70" t="4079" b="3686"/>
          <a:stretch/>
        </p:blipFill>
        <p:spPr bwMode="auto">
          <a:xfrm>
            <a:off x="6504952" y="1918292"/>
            <a:ext cx="5635510" cy="3934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D72D9A-63C1-4E06-A790-81EBEBDDCCED}"/>
              </a:ext>
            </a:extLst>
          </p:cNvPr>
          <p:cNvSpPr/>
          <p:nvPr/>
        </p:nvSpPr>
        <p:spPr>
          <a:xfrm>
            <a:off x="6504952" y="6107305"/>
            <a:ext cx="497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Accuracy of 87.8%</a:t>
            </a:r>
          </a:p>
        </p:txBody>
      </p:sp>
    </p:spTree>
    <p:extLst>
      <p:ext uri="{BB962C8B-B14F-4D97-AF65-F5344CB8AC3E}">
        <p14:creationId xmlns:p14="http://schemas.microsoft.com/office/powerpoint/2010/main" val="2669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RS based approach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Kleine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Nete - Belgium)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E42B6D8-45BF-4F4A-AA26-77CB96C07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2" t="3173" r="19391" b="15017"/>
          <a:stretch/>
        </p:blipFill>
        <p:spPr bwMode="auto">
          <a:xfrm>
            <a:off x="3249841" y="1756746"/>
            <a:ext cx="5233570" cy="4498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72DC01-AC3D-472A-B2D2-211DDD88A441}"/>
              </a:ext>
            </a:extLst>
          </p:cNvPr>
          <p:cNvSpPr/>
          <p:nvPr/>
        </p:nvSpPr>
        <p:spPr>
          <a:xfrm>
            <a:off x="3249841" y="6376246"/>
            <a:ext cx="497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Accuracy of 17.3%</a:t>
            </a:r>
          </a:p>
        </p:txBody>
      </p:sp>
    </p:spTree>
    <p:extLst>
      <p:ext uri="{BB962C8B-B14F-4D97-AF65-F5344CB8AC3E}">
        <p14:creationId xmlns:p14="http://schemas.microsoft.com/office/powerpoint/2010/main" val="18774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DTC (Ontario - Canada)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9D86C95-773A-4AF5-8659-58F05BC006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" t="4533" r="1763" b="3460"/>
          <a:stretch/>
        </p:blipFill>
        <p:spPr bwMode="auto">
          <a:xfrm>
            <a:off x="249381" y="1759565"/>
            <a:ext cx="5757138" cy="4086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AF76D-34CD-44EE-A5C9-E5AAF58E9E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0" t="4532" r="1763" b="3913"/>
          <a:stretch/>
        </p:blipFill>
        <p:spPr bwMode="auto">
          <a:xfrm>
            <a:off x="6328798" y="1759565"/>
            <a:ext cx="5815250" cy="4086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6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DTC (Ontario - Canada)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EAFBDF3-6EB0-4BBF-A767-9B3F90054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3" t="4720" r="848" b="3733"/>
          <a:stretch/>
        </p:blipFill>
        <p:spPr bwMode="auto">
          <a:xfrm>
            <a:off x="2910851" y="1369159"/>
            <a:ext cx="6424522" cy="44771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7E1552-2150-423B-B2BA-6ACAB25BA751}"/>
              </a:ext>
            </a:extLst>
          </p:cNvPr>
          <p:cNvSpPr/>
          <p:nvPr/>
        </p:nvSpPr>
        <p:spPr>
          <a:xfrm>
            <a:off x="2910851" y="6188473"/>
            <a:ext cx="497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Accuracy of 96.7%</a:t>
            </a:r>
          </a:p>
        </p:txBody>
      </p:sp>
    </p:spTree>
    <p:extLst>
      <p:ext uri="{BB962C8B-B14F-4D97-AF65-F5344CB8AC3E}">
        <p14:creationId xmlns:p14="http://schemas.microsoft.com/office/powerpoint/2010/main" val="38484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DTC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Kleine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Nete)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27E787E-1CC1-4959-A6D9-72E3A7AC6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09" t="4514" r="12462" b="7229"/>
          <a:stretch/>
        </p:blipFill>
        <p:spPr bwMode="auto">
          <a:xfrm>
            <a:off x="0" y="1799767"/>
            <a:ext cx="3729133" cy="3258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26F13967-9620-4AA3-AC4C-78EE54591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2" t="3694" r="7827" b="2489"/>
          <a:stretch/>
        </p:blipFill>
        <p:spPr bwMode="auto">
          <a:xfrm>
            <a:off x="3999231" y="1799767"/>
            <a:ext cx="3734790" cy="3258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F4ACD89-35BD-4161-9133-D776DBFB29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77" t="3900" r="13623" b="9887"/>
          <a:stretch/>
        </p:blipFill>
        <p:spPr bwMode="auto">
          <a:xfrm>
            <a:off x="8255330" y="1799767"/>
            <a:ext cx="3777784" cy="3258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15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DTC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Kleine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Nete)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9EED3A03-6044-49C0-B21D-397A75DC7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6" t="3079" r="21615" b="15006"/>
          <a:stretch/>
        </p:blipFill>
        <p:spPr bwMode="auto">
          <a:xfrm>
            <a:off x="3243745" y="1389744"/>
            <a:ext cx="5704510" cy="51031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047C46-72A9-4CC8-8226-6DE699841497}"/>
              </a:ext>
            </a:extLst>
          </p:cNvPr>
          <p:cNvSpPr/>
          <p:nvPr/>
        </p:nvSpPr>
        <p:spPr>
          <a:xfrm>
            <a:off x="3378706" y="6463035"/>
            <a:ext cx="497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Accuracy of 58%</a:t>
            </a:r>
          </a:p>
        </p:txBody>
      </p:sp>
    </p:spTree>
    <p:extLst>
      <p:ext uri="{BB962C8B-B14F-4D97-AF65-F5344CB8AC3E}">
        <p14:creationId xmlns:p14="http://schemas.microsoft.com/office/powerpoint/2010/main" val="14819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 Additional technique based on groundwater (Ontario - Canada)</a:t>
            </a:r>
          </a:p>
        </p:txBody>
      </p:sp>
      <p:pic>
        <p:nvPicPr>
          <p:cNvPr id="6" name="Picture 5" descr="Scatter chart&#10;&#10;Description automatically generated with medium confidence">
            <a:extLst>
              <a:ext uri="{FF2B5EF4-FFF2-40B4-BE49-F238E27FC236}">
                <a16:creationId xmlns:a16="http://schemas.microsoft.com/office/drawing/2014/main" id="{EF211FD8-6707-40DC-88FB-395B46E1F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4" t="4927" r="2029" b="4151"/>
          <a:stretch/>
        </p:blipFill>
        <p:spPr bwMode="auto">
          <a:xfrm>
            <a:off x="0" y="1911369"/>
            <a:ext cx="5946256" cy="4110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92BA7E4-64BB-4EA1-82D7-B2BF8E528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" t="4926" b="3933"/>
          <a:stretch/>
        </p:blipFill>
        <p:spPr bwMode="auto">
          <a:xfrm>
            <a:off x="6525224" y="1911369"/>
            <a:ext cx="5642494" cy="3878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9FAB78-0D8B-4A19-A691-C53D59CE25D5}"/>
              </a:ext>
            </a:extLst>
          </p:cNvPr>
          <p:cNvSpPr/>
          <p:nvPr/>
        </p:nvSpPr>
        <p:spPr>
          <a:xfrm>
            <a:off x="6208549" y="6177080"/>
            <a:ext cx="4975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Additional 19.4 km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area identified</a:t>
            </a:r>
          </a:p>
        </p:txBody>
      </p:sp>
    </p:spTree>
    <p:extLst>
      <p:ext uri="{BB962C8B-B14F-4D97-AF65-F5344CB8AC3E}">
        <p14:creationId xmlns:p14="http://schemas.microsoft.com/office/powerpoint/2010/main" val="350073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B5BF306B-4733-4DAA-AF4F-3A604B426AA5}"/>
              </a:ext>
            </a:extLst>
          </p:cNvPr>
          <p:cNvSpPr txBox="1">
            <a:spLocks/>
          </p:cNvSpPr>
          <p:nvPr/>
        </p:nvSpPr>
        <p:spPr>
          <a:xfrm>
            <a:off x="249381" y="0"/>
            <a:ext cx="11918337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443635-D80B-48CC-9D4D-38284A16A0AA}"/>
              </a:ext>
            </a:extLst>
          </p:cNvPr>
          <p:cNvSpPr/>
          <p:nvPr/>
        </p:nvSpPr>
        <p:spPr>
          <a:xfrm>
            <a:off x="394020" y="680920"/>
            <a:ext cx="10945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Additional technique based on groundwater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Kleine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Nete - Belgium)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FB3B124-D3F7-4CBC-8797-1C593D3F11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0" b="2505"/>
          <a:stretch/>
        </p:blipFill>
        <p:spPr bwMode="auto">
          <a:xfrm>
            <a:off x="249381" y="1749032"/>
            <a:ext cx="5404377" cy="392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CC51DC3-D04F-4DFD-9758-A2A0A9AA9E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" t="615" r="5660" b="3330"/>
          <a:stretch/>
        </p:blipFill>
        <p:spPr bwMode="auto">
          <a:xfrm>
            <a:off x="6239649" y="1749032"/>
            <a:ext cx="5384904" cy="392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990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AB7173-88B2-4C1D-80A4-BC1458F64F2D}"/>
              </a:ext>
            </a:extLst>
          </p:cNvPr>
          <p:cNvSpPr/>
          <p:nvPr/>
        </p:nvSpPr>
        <p:spPr>
          <a:xfrm>
            <a:off x="4628637" y="39712"/>
            <a:ext cx="2872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lnSpc>
                <a:spcPct val="100000"/>
              </a:lnSpc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D78E9-DE43-4405-A3AA-D0610BF9A13F}"/>
              </a:ext>
            </a:extLst>
          </p:cNvPr>
          <p:cNvSpPr/>
          <p:nvPr/>
        </p:nvSpPr>
        <p:spPr>
          <a:xfrm>
            <a:off x="316917" y="1265964"/>
            <a:ext cx="11540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RS approach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indicated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 accuracy of 87.8%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case study 1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useful method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6CA7A5-DBBB-4C7B-ADFE-FB6F21D5C697}"/>
              </a:ext>
            </a:extLst>
          </p:cNvPr>
          <p:cNvSpPr/>
          <p:nvPr/>
        </p:nvSpPr>
        <p:spPr>
          <a:xfrm>
            <a:off x="497030" y="2131596"/>
            <a:ext cx="11665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1" indent="0">
              <a:lnSpc>
                <a:spcPct val="100000"/>
              </a:lnSpc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But for the second case study, it resulted in poor performance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the method is not always accurate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FF0C9A-860A-4FFF-B40A-E6279F835BCE}"/>
              </a:ext>
            </a:extLst>
          </p:cNvPr>
          <p:cNvSpPr/>
          <p:nvPr/>
        </p:nvSpPr>
        <p:spPr>
          <a:xfrm>
            <a:off x="294405" y="3272375"/>
            <a:ext cx="1154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indent="-457200">
              <a:lnSpc>
                <a:spcPct val="100000"/>
              </a:lnSpc>
              <a:buFont typeface="+mj-lt"/>
              <a:buAutoNum type="arabicPeriod" startAt="2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DTC resulted in 96.75 and 58% accuracy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the first and second case study area, respectively.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1A0A1C-997A-4ADC-9B4D-A2F9E1036113}"/>
              </a:ext>
            </a:extLst>
          </p:cNvPr>
          <p:cNvSpPr/>
          <p:nvPr/>
        </p:nvSpPr>
        <p:spPr>
          <a:xfrm>
            <a:off x="294405" y="4751709"/>
            <a:ext cx="11540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292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novel approach of using groundwater increased the accuracy of RS by 19.4km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area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77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1"/>
    </mc:Choice>
    <mc:Fallback xmlns="">
      <p:transition spd="slow" advTm="8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"/>
          <p:cNvSpPr txBox="1">
            <a:spLocks/>
          </p:cNvSpPr>
          <p:nvPr/>
        </p:nvSpPr>
        <p:spPr>
          <a:xfrm>
            <a:off x="3454977" y="-12246"/>
            <a:ext cx="5282045" cy="44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Introduction and Problem statement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448800" y="6551301"/>
            <a:ext cx="2743200" cy="365125"/>
          </a:xfrm>
        </p:spPr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ile drainage impacts yield and nitrogen | American Society of Agronomy">
            <a:extLst>
              <a:ext uri="{FF2B5EF4-FFF2-40B4-BE49-F238E27FC236}">
                <a16:creationId xmlns:a16="http://schemas.microsoft.com/office/drawing/2014/main" id="{0521988F-4B37-4008-967B-457AD55C2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700" y="1972860"/>
            <a:ext cx="5933871" cy="445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le Drainage: Good or Bad? - Vermont Association of Conservation Districts">
            <a:extLst>
              <a:ext uri="{FF2B5EF4-FFF2-40B4-BE49-F238E27FC236}">
                <a16:creationId xmlns:a16="http://schemas.microsoft.com/office/drawing/2014/main" id="{2C10E84B-AB54-404C-ADB6-830FB83CA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6" y="1647115"/>
            <a:ext cx="4610911" cy="477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D5CDC928-5C5D-433F-A92D-FF118124507E}"/>
              </a:ext>
            </a:extLst>
          </p:cNvPr>
          <p:cNvSpPr/>
          <p:nvPr/>
        </p:nvSpPr>
        <p:spPr>
          <a:xfrm>
            <a:off x="223736" y="1020589"/>
            <a:ext cx="10283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Drainage units (subsurface – tile drains / surface – ditches are needed!)</a:t>
            </a:r>
          </a:p>
        </p:txBody>
      </p:sp>
    </p:spTree>
    <p:extLst>
      <p:ext uri="{BB962C8B-B14F-4D97-AF65-F5344CB8AC3E}">
        <p14:creationId xmlns:p14="http://schemas.microsoft.com/office/powerpoint/2010/main" val="20790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5"/>
    </mc:Choice>
    <mc:Fallback xmlns="">
      <p:transition spd="slow" advTm="3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2"/>
          <p:cNvSpPr>
            <a:spLocks noGrp="1"/>
          </p:cNvSpPr>
          <p:nvPr>
            <p:ph type="ctrTitle"/>
          </p:nvPr>
        </p:nvSpPr>
        <p:spPr>
          <a:xfrm>
            <a:off x="4362511" y="1807769"/>
            <a:ext cx="2829791" cy="681588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Bradley Hand ITC" panose="03070402050302030203" pitchFamily="66" charset="0"/>
              </a:rPr>
              <a:t>How will this affect the hydrology? Next question</a:t>
            </a:r>
          </a:p>
        </p:txBody>
      </p:sp>
      <p:pic>
        <p:nvPicPr>
          <p:cNvPr id="4100" name="Picture 4" descr="YLMSportScience on Twitter: &quot;#ThankYou | You are now &gt;20.000 to ...">
            <a:extLst>
              <a:ext uri="{FF2B5EF4-FFF2-40B4-BE49-F238E27FC236}">
                <a16:creationId xmlns:a16="http://schemas.microsoft.com/office/drawing/2014/main" id="{F5A848C5-9F9B-45F0-96C5-80302AF95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6" t="7204" r="1616" b="13292"/>
          <a:stretch/>
        </p:blipFill>
        <p:spPr bwMode="auto">
          <a:xfrm>
            <a:off x="2039862" y="3076317"/>
            <a:ext cx="3558736" cy="378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694E834-7642-4CCB-8067-B9E8CEDCE71D}"/>
              </a:ext>
            </a:extLst>
          </p:cNvPr>
          <p:cNvSpPr/>
          <p:nvPr/>
        </p:nvSpPr>
        <p:spPr>
          <a:xfrm>
            <a:off x="3823916" y="1204888"/>
            <a:ext cx="3906982" cy="1772763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62BD5D-C62E-4C22-B3BE-25644ADE1AAB}"/>
              </a:ext>
            </a:extLst>
          </p:cNvPr>
          <p:cNvSpPr txBox="1"/>
          <p:nvPr/>
        </p:nvSpPr>
        <p:spPr>
          <a:xfrm>
            <a:off x="3911597" y="4369732"/>
            <a:ext cx="693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radley Hand ITC" panose="03070402050302030203" pitchFamily="66" charset="0"/>
                <a:ea typeface="+mj-ea"/>
                <a:cs typeface="+mj-cs"/>
              </a:rPr>
              <a:t>for your time</a:t>
            </a:r>
          </a:p>
        </p:txBody>
      </p:sp>
      <p:cxnSp>
        <p:nvCxnSpPr>
          <p:cNvPr id="11" name="Conector recto 4">
            <a:extLst>
              <a:ext uri="{FF2B5EF4-FFF2-40B4-BE49-F238E27FC236}">
                <a16:creationId xmlns:a16="http://schemas.microsoft.com/office/drawing/2014/main" id="{D77DD387-2ADB-44EE-A7FB-96008211AEAC}"/>
              </a:ext>
            </a:extLst>
          </p:cNvPr>
          <p:cNvCxnSpPr/>
          <p:nvPr/>
        </p:nvCxnSpPr>
        <p:spPr>
          <a:xfrm>
            <a:off x="0" y="112984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A0D5483-C9D3-4445-BD15-3F2D52216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1" b="12138"/>
          <a:stretch/>
        </p:blipFill>
        <p:spPr>
          <a:xfrm>
            <a:off x="3077029" y="37878"/>
            <a:ext cx="6037941" cy="108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6"/>
    </mc:Choice>
    <mc:Fallback xmlns="">
      <p:transition spd="slow" advTm="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"/>
          <p:cNvSpPr txBox="1">
            <a:spLocks/>
          </p:cNvSpPr>
          <p:nvPr/>
        </p:nvSpPr>
        <p:spPr>
          <a:xfrm>
            <a:off x="3454977" y="-12246"/>
            <a:ext cx="5282045" cy="44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Introduction and Problem statement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448800" y="6551301"/>
            <a:ext cx="2743200" cy="365125"/>
          </a:xfrm>
        </p:spPr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5CDC928-5C5D-433F-A92D-FF118124507E}"/>
              </a:ext>
            </a:extLst>
          </p:cNvPr>
          <p:cNvSpPr/>
          <p:nvPr/>
        </p:nvSpPr>
        <p:spPr>
          <a:xfrm>
            <a:off x="230220" y="738487"/>
            <a:ext cx="1173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Advantages and disadvantages of drainage units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C6859-7DBB-4AF8-A1C0-EA50080E11C3}"/>
              </a:ext>
            </a:extLst>
          </p:cNvPr>
          <p:cNvSpPr/>
          <p:nvPr/>
        </p:nvSpPr>
        <p:spPr>
          <a:xfrm>
            <a:off x="1290535" y="1439434"/>
            <a:ext cx="3310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4D3CF2-9358-4FA4-8F2F-50933EB10CE7}"/>
              </a:ext>
            </a:extLst>
          </p:cNvPr>
          <p:cNvSpPr/>
          <p:nvPr/>
        </p:nvSpPr>
        <p:spPr>
          <a:xfrm>
            <a:off x="7081698" y="1439434"/>
            <a:ext cx="3310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B639D5-91AC-4CFF-ACD2-1CD6452071D3}"/>
              </a:ext>
            </a:extLst>
          </p:cNvPr>
          <p:cNvSpPr/>
          <p:nvPr/>
        </p:nvSpPr>
        <p:spPr>
          <a:xfrm>
            <a:off x="865761" y="3379120"/>
            <a:ext cx="40077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Increases crop productivity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Consistent yields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Fewer plant diseases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A02214-0088-43F6-8125-278F63736653}"/>
              </a:ext>
            </a:extLst>
          </p:cNvPr>
          <p:cNvSpPr/>
          <p:nvPr/>
        </p:nvSpPr>
        <p:spPr>
          <a:xfrm>
            <a:off x="6553199" y="2301902"/>
            <a:ext cx="40077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water loss from GW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ET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pollutant transport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vulnerability to drought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salinity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Impact on water quality </a:t>
            </a:r>
          </a:p>
        </p:txBody>
      </p:sp>
    </p:spTree>
    <p:extLst>
      <p:ext uri="{BB962C8B-B14F-4D97-AF65-F5344CB8AC3E}">
        <p14:creationId xmlns:p14="http://schemas.microsoft.com/office/powerpoint/2010/main" val="118436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5"/>
    </mc:Choice>
    <mc:Fallback xmlns="">
      <p:transition spd="slow" advTm="3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"/>
          <p:cNvSpPr txBox="1">
            <a:spLocks/>
          </p:cNvSpPr>
          <p:nvPr/>
        </p:nvSpPr>
        <p:spPr>
          <a:xfrm>
            <a:off x="3454977" y="-12246"/>
            <a:ext cx="5282045" cy="44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Introduction and Problem statement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448800" y="6551301"/>
            <a:ext cx="2743200" cy="365125"/>
          </a:xfrm>
        </p:spPr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5CDC928-5C5D-433F-A92D-FF118124507E}"/>
              </a:ext>
            </a:extLst>
          </p:cNvPr>
          <p:cNvSpPr/>
          <p:nvPr/>
        </p:nvSpPr>
        <p:spPr>
          <a:xfrm>
            <a:off x="230220" y="738487"/>
            <a:ext cx="1173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Hence, they are important elements to investigate further!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B639D5-91AC-4CFF-ACD2-1CD6452071D3}"/>
              </a:ext>
            </a:extLst>
          </p:cNvPr>
          <p:cNvSpPr/>
          <p:nvPr/>
        </p:nvSpPr>
        <p:spPr>
          <a:xfrm>
            <a:off x="230220" y="1842753"/>
            <a:ext cx="5710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However, their location is not well identified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4834ABB-0FAE-475C-A98B-0E1D7BAF2B2F}"/>
              </a:ext>
            </a:extLst>
          </p:cNvPr>
          <p:cNvCxnSpPr>
            <a:cxnSpLocks/>
          </p:cNvCxnSpPr>
          <p:nvPr/>
        </p:nvCxnSpPr>
        <p:spPr>
          <a:xfrm>
            <a:off x="5486400" y="2042808"/>
            <a:ext cx="8949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6D951BB-E5A5-4D6F-B450-05915D9CC259}"/>
              </a:ext>
            </a:extLst>
          </p:cNvPr>
          <p:cNvSpPr/>
          <p:nvPr/>
        </p:nvSpPr>
        <p:spPr>
          <a:xfrm>
            <a:off x="6491592" y="1688865"/>
            <a:ext cx="36738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Keep in mind agricultural drainage started centuries ago (2000 BC)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87FF8D-22C4-4167-8A18-D4E7D73FD9AA}"/>
              </a:ext>
            </a:extLst>
          </p:cNvPr>
          <p:cNvCxnSpPr>
            <a:stCxn id="12" idx="2"/>
          </p:cNvCxnSpPr>
          <p:nvPr/>
        </p:nvCxnSpPr>
        <p:spPr>
          <a:xfrm flipH="1">
            <a:off x="8287966" y="2704528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D3A063-7CD7-462D-8E37-EBBA31F8CC50}"/>
              </a:ext>
            </a:extLst>
          </p:cNvPr>
          <p:cNvCxnSpPr/>
          <p:nvPr/>
        </p:nvCxnSpPr>
        <p:spPr>
          <a:xfrm>
            <a:off x="5689022" y="3618928"/>
            <a:ext cx="4905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1106DB-3000-4F11-B75F-61236A495F1A}"/>
              </a:ext>
            </a:extLst>
          </p:cNvPr>
          <p:cNvCxnSpPr/>
          <p:nvPr/>
        </p:nvCxnSpPr>
        <p:spPr>
          <a:xfrm>
            <a:off x="5690681" y="3618928"/>
            <a:ext cx="0" cy="33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037ADE-32CA-4311-AE69-5B2440E4389A}"/>
              </a:ext>
            </a:extLst>
          </p:cNvPr>
          <p:cNvCxnSpPr/>
          <p:nvPr/>
        </p:nvCxnSpPr>
        <p:spPr>
          <a:xfrm>
            <a:off x="10595005" y="3618928"/>
            <a:ext cx="0" cy="33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C9E895B-81F8-45CE-87D4-A74ABA1EE60E}"/>
              </a:ext>
            </a:extLst>
          </p:cNvPr>
          <p:cNvSpPr/>
          <p:nvPr/>
        </p:nvSpPr>
        <p:spPr>
          <a:xfrm>
            <a:off x="3715136" y="4176357"/>
            <a:ext cx="33082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Decision tree classification (DTC)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B77EB9-B8E2-468B-AE9E-206FCACE292D}"/>
              </a:ext>
            </a:extLst>
          </p:cNvPr>
          <p:cNvSpPr/>
          <p:nvPr/>
        </p:nvSpPr>
        <p:spPr>
          <a:xfrm>
            <a:off x="9452005" y="4176357"/>
            <a:ext cx="2285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Remote sensing-based approaches (RS)</a:t>
            </a:r>
          </a:p>
        </p:txBody>
      </p:sp>
      <p:pic>
        <p:nvPicPr>
          <p:cNvPr id="22" name="Picture 2" descr="smiley face question mark - Cerca amb Google | Funny emoticons, Funny emoji,  Fun facts">
            <a:extLst>
              <a:ext uri="{FF2B5EF4-FFF2-40B4-BE49-F238E27FC236}">
                <a16:creationId xmlns:a16="http://schemas.microsoft.com/office/drawing/2014/main" id="{5E8576D8-05EC-484F-91EF-766D2625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818" y="5049576"/>
            <a:ext cx="1492296" cy="16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5"/>
    </mc:Choice>
    <mc:Fallback xmlns="">
      <p:transition spd="slow" advTm="3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448800" y="6551301"/>
            <a:ext cx="2743200" cy="365125"/>
          </a:xfrm>
        </p:spPr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BC1460-0689-4BBD-9D1E-0CB347752FDD}"/>
              </a:ext>
            </a:extLst>
          </p:cNvPr>
          <p:cNvSpPr/>
          <p:nvPr/>
        </p:nvSpPr>
        <p:spPr>
          <a:xfrm>
            <a:off x="546421" y="1392914"/>
            <a:ext cx="10945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Apply already existing methodologies of drainage unit identification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EE6D3BFC-0D48-44DA-ADDF-43AEE2C29CC7}"/>
              </a:ext>
            </a:extLst>
          </p:cNvPr>
          <p:cNvSpPr txBox="1">
            <a:spLocks/>
          </p:cNvSpPr>
          <p:nvPr/>
        </p:nvSpPr>
        <p:spPr>
          <a:xfrm>
            <a:off x="44787" y="0"/>
            <a:ext cx="12147211" cy="6059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Research 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50C33-9B44-478E-8819-E5AB1801BBA9}"/>
              </a:ext>
            </a:extLst>
          </p:cNvPr>
          <p:cNvSpPr txBox="1"/>
          <p:nvPr/>
        </p:nvSpPr>
        <p:spPr>
          <a:xfrm>
            <a:off x="546421" y="3394953"/>
            <a:ext cx="10677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Apply novel additional filtering technique to improve the accuracy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651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5"/>
    </mc:Choice>
    <mc:Fallback xmlns="">
      <p:transition spd="slow" advTm="32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89F6E5C2-9129-4F2B-B33A-9FEB866242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Study area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methodology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6AAC46-DEE3-406E-AEEB-18C5EA5CC2B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347280"/>
            <a:ext cx="5888190" cy="3292814"/>
            <a:chOff x="0" y="0"/>
            <a:chExt cx="9506028" cy="5317259"/>
          </a:xfrm>
        </p:grpSpPr>
        <p:pic>
          <p:nvPicPr>
            <p:cNvPr id="7" name="Content Placeholder 3">
              <a:extLst>
                <a:ext uri="{FF2B5EF4-FFF2-40B4-BE49-F238E27FC236}">
                  <a16:creationId xmlns:a16="http://schemas.microsoft.com/office/drawing/2014/main" id="{C0E442DB-0A3C-48CF-9A35-8262A3A0BEE9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3825"/>
              <a:ext cx="5756841" cy="407343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0EE3F3-00E3-4F05-B4CB-2BF4A0F051A9}"/>
                </a:ext>
              </a:extLst>
            </p:cNvPr>
            <p:cNvCxnSpPr/>
            <p:nvPr/>
          </p:nvCxnSpPr>
          <p:spPr>
            <a:xfrm flipV="1">
              <a:off x="3408166" y="3562350"/>
              <a:ext cx="3668658" cy="175490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5685A96-9324-40F9-A172-2F97A7184264}"/>
                </a:ext>
              </a:extLst>
            </p:cNvPr>
            <p:cNvCxnSpPr/>
            <p:nvPr/>
          </p:nvCxnSpPr>
          <p:spPr>
            <a:xfrm flipV="1">
              <a:off x="3410026" y="1781175"/>
              <a:ext cx="1237594" cy="344239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66F388-5601-4A4A-8FBB-4E626427A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7620" y="0"/>
              <a:ext cx="4858408" cy="3562350"/>
            </a:xfrm>
            <a:prstGeom prst="rect">
              <a:avLst/>
            </a:prstGeom>
          </p:spPr>
        </p:pic>
      </p:grpSp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B478F834-4939-48C9-A4AC-401BB939C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85" t="9852" r="5941" b="20161"/>
          <a:stretch/>
        </p:blipFill>
        <p:spPr bwMode="auto">
          <a:xfrm>
            <a:off x="6096000" y="3102786"/>
            <a:ext cx="5895773" cy="3390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53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08"/>
    </mc:Choice>
    <mc:Fallback xmlns="">
      <p:transition spd="slow" advTm="6380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ítulo 2">
            <a:extLst>
              <a:ext uri="{FF2B5EF4-FFF2-40B4-BE49-F238E27FC236}">
                <a16:creationId xmlns:a16="http://schemas.microsoft.com/office/drawing/2014/main" id="{C18936DF-2909-4435-9C63-B897265410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Study area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BCCF13-725C-4848-BBD4-BAA856247AB2}"/>
              </a:ext>
            </a:extLst>
          </p:cNvPr>
          <p:cNvSpPr/>
          <p:nvPr/>
        </p:nvSpPr>
        <p:spPr>
          <a:xfrm>
            <a:off x="313339" y="1090212"/>
            <a:ext cx="10945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Two already existing approaches applied  DTC and 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18D99-8516-48D0-BE09-AA7847879837}"/>
              </a:ext>
            </a:extLst>
          </p:cNvPr>
          <p:cNvSpPr/>
          <p:nvPr/>
        </p:nvSpPr>
        <p:spPr>
          <a:xfrm>
            <a:off x="313339" y="1835999"/>
            <a:ext cx="10945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1. Decision tree classification (DTC) – based on different land use, drainage class and slope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8846830-BFB6-48A7-B982-86F91932E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9" t="4514" r="12462" b="7229"/>
          <a:stretch/>
        </p:blipFill>
        <p:spPr bwMode="auto">
          <a:xfrm>
            <a:off x="0" y="2581786"/>
            <a:ext cx="3937536" cy="3440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2F1B01D7-4F27-494F-B883-D8052C605B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12" t="3694" r="7827" b="2489"/>
          <a:stretch/>
        </p:blipFill>
        <p:spPr bwMode="auto">
          <a:xfrm>
            <a:off x="3937536" y="2581786"/>
            <a:ext cx="4051951" cy="35351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CC40ADD-5F2C-45C7-8FE1-9787C93960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77" t="3900" r="13623" b="9887"/>
          <a:stretch/>
        </p:blipFill>
        <p:spPr bwMode="auto">
          <a:xfrm>
            <a:off x="8093403" y="2487173"/>
            <a:ext cx="4098597" cy="3535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8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57"/>
    </mc:Choice>
    <mc:Fallback xmlns="">
      <p:transition spd="slow" advTm="14095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ítulo 2">
            <a:extLst>
              <a:ext uri="{FF2B5EF4-FFF2-40B4-BE49-F238E27FC236}">
                <a16:creationId xmlns:a16="http://schemas.microsoft.com/office/drawing/2014/main" id="{0B267B28-569F-4F21-8D73-9B1BFE5252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Study area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36E337-CB70-4F26-B53A-F2812476B264}"/>
              </a:ext>
            </a:extLst>
          </p:cNvPr>
          <p:cNvSpPr/>
          <p:nvPr/>
        </p:nvSpPr>
        <p:spPr>
          <a:xfrm>
            <a:off x="157696" y="999421"/>
            <a:ext cx="10945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2. RS-based approach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ADD240-13CF-4FE5-A384-F72FFEC3487C}"/>
              </a:ext>
            </a:extLst>
          </p:cNvPr>
          <p:cNvSpPr txBox="1"/>
          <p:nvPr/>
        </p:nvSpPr>
        <p:spPr>
          <a:xfrm>
            <a:off x="1006813" y="1674674"/>
            <a:ext cx="61186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-               Applying orbit file</a:t>
            </a:r>
          </a:p>
          <a:p>
            <a:r>
              <a:rPr lang="en-US" sz="2000" dirty="0"/>
              <a:t>-	Thermal noise removal</a:t>
            </a:r>
          </a:p>
          <a:p>
            <a:r>
              <a:rPr lang="en-US" sz="2000" dirty="0"/>
              <a:t>-	Radiometric calibration</a:t>
            </a:r>
          </a:p>
          <a:p>
            <a:r>
              <a:rPr lang="en-US" sz="2000" dirty="0"/>
              <a:t>-	Speckle filtration</a:t>
            </a:r>
          </a:p>
          <a:p>
            <a:r>
              <a:rPr lang="en-US" sz="2000" dirty="0"/>
              <a:t>-	Terrain correction</a:t>
            </a:r>
          </a:p>
          <a:p>
            <a:r>
              <a:rPr lang="en-US" sz="2000" dirty="0"/>
              <a:t>-	Subset the study area out of the whole tile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BBBB3A-64D8-4C84-831D-2AA46E8F3785}"/>
              </a:ext>
            </a:extLst>
          </p:cNvPr>
          <p:cNvCxnSpPr/>
          <p:nvPr/>
        </p:nvCxnSpPr>
        <p:spPr>
          <a:xfrm>
            <a:off x="6935821" y="2671630"/>
            <a:ext cx="11673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C91C866-F794-42A8-89B1-F9B5573D4F20}"/>
              </a:ext>
            </a:extLst>
          </p:cNvPr>
          <p:cNvSpPr txBox="1"/>
          <p:nvPr/>
        </p:nvSpPr>
        <p:spPr>
          <a:xfrm>
            <a:off x="8506838" y="2486964"/>
            <a:ext cx="3420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/>
              <a:t>https://github.com/google/snappy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BF644DD-1E52-4180-814A-E7AFE9F03AC1}"/>
              </a:ext>
            </a:extLst>
          </p:cNvPr>
          <p:cNvSpPr/>
          <p:nvPr/>
        </p:nvSpPr>
        <p:spPr>
          <a:xfrm>
            <a:off x="6510553" y="1796280"/>
            <a:ext cx="318052" cy="17543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4E4AD8-153C-4E3E-B6D0-1B96923FEEAD}"/>
              </a:ext>
            </a:extLst>
          </p:cNvPr>
          <p:cNvCxnSpPr/>
          <p:nvPr/>
        </p:nvCxnSpPr>
        <p:spPr>
          <a:xfrm>
            <a:off x="1272032" y="4134679"/>
            <a:ext cx="96479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820319F-2333-4F44-B229-A8E39A1DC1CB}"/>
              </a:ext>
            </a:extLst>
          </p:cNvPr>
          <p:cNvSpPr/>
          <p:nvPr/>
        </p:nvSpPr>
        <p:spPr>
          <a:xfrm>
            <a:off x="157696" y="4422590"/>
            <a:ext cx="109452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Major steps: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Select a date with significant rainfall event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e.g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around 25 mm)</a:t>
            </a:r>
          </a:p>
          <a:p>
            <a:pPr marL="457200" indent="-4572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Acquire surface reflectance imagery for days before and after the rainfall event</a:t>
            </a:r>
          </a:p>
          <a:p>
            <a:pPr marL="457200" indent="-4572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Deduct the imagery values after and before the rainfall event</a:t>
            </a:r>
          </a:p>
          <a:p>
            <a:pPr marL="457200" indent="-4572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43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88"/>
    </mc:Choice>
    <mc:Fallback xmlns="">
      <p:transition spd="slow" advTm="11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4603-EAD8-48A9-BB3E-E0C9D49EBB33}" type="slidenum">
              <a:rPr lang="es-BO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s-BO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BF25D-8F93-424F-808F-AD25F2DD38D9}"/>
              </a:ext>
            </a:extLst>
          </p:cNvPr>
          <p:cNvSpPr/>
          <p:nvPr/>
        </p:nvSpPr>
        <p:spPr>
          <a:xfrm>
            <a:off x="157696" y="999421"/>
            <a:ext cx="10945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3. What do you think is missing?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F0758143-DF6A-452F-A455-68016047BBE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026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Study area 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pic>
        <p:nvPicPr>
          <p:cNvPr id="3074" name="Picture 2" descr="smiley face question mark - Cerca amb Google | Funny emoticons, Funny emoji,  Fun facts">
            <a:extLst>
              <a:ext uri="{FF2B5EF4-FFF2-40B4-BE49-F238E27FC236}">
                <a16:creationId xmlns:a16="http://schemas.microsoft.com/office/drawing/2014/main" id="{E257DC4E-CB9D-4CFD-8FEC-8AF05EF5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566" y="1199476"/>
            <a:ext cx="3944464" cy="44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oundwater cartoons • Hydrology.nl">
            <a:extLst>
              <a:ext uri="{FF2B5EF4-FFF2-40B4-BE49-F238E27FC236}">
                <a16:creationId xmlns:a16="http://schemas.microsoft.com/office/drawing/2014/main" id="{060AAA0B-B0D5-4D0C-AC36-D26A0B202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40" y="1601847"/>
            <a:ext cx="3711237" cy="50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727A89-11B0-8E18-11C4-3471506513E5}"/>
              </a:ext>
            </a:extLst>
          </p:cNvPr>
          <p:cNvSpPr/>
          <p:nvPr/>
        </p:nvSpPr>
        <p:spPr>
          <a:xfrm>
            <a:off x="5433823" y="5881096"/>
            <a:ext cx="5970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Groundwater is the cause for drainage unit application, but its not used in any of the methods to identify drainage units</a:t>
            </a:r>
          </a:p>
        </p:txBody>
      </p:sp>
    </p:spTree>
    <p:extLst>
      <p:ext uri="{BB962C8B-B14F-4D97-AF65-F5344CB8AC3E}">
        <p14:creationId xmlns:p14="http://schemas.microsoft.com/office/powerpoint/2010/main" val="319589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88"/>
    </mc:Choice>
    <mc:Fallback xmlns="">
      <p:transition spd="slow" advTm="115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30.3|30.2|27.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569</Words>
  <Application>Microsoft Office PowerPoint</Application>
  <PresentationFormat>Widescreen</PresentationFormat>
  <Paragraphs>129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Algerian</vt:lpstr>
      <vt:lpstr>Arial</vt:lpstr>
      <vt:lpstr>Bradley Hand ITC</vt:lpstr>
      <vt:lpstr>Calibri</vt:lpstr>
      <vt:lpstr>Calibri Light</vt:lpstr>
      <vt:lpstr>Tema de Office</vt:lpstr>
      <vt:lpstr>A novel approach to improve the accuracy of locating agricultural tile drain and ditch networks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this affect the hydrology? Next question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among probability distribution functions for SPEI estimation to monitor drought in Ethiopia  By Estifanos Addisu Yimer</dc:title>
  <dc:creator>Estifanos Addisu Yimer</dc:creator>
  <cp:lastModifiedBy>Estifanos Addisu Yimer</cp:lastModifiedBy>
  <cp:revision>1287</cp:revision>
  <dcterms:created xsi:type="dcterms:W3CDTF">2018-04-04T17:45:37Z</dcterms:created>
  <dcterms:modified xsi:type="dcterms:W3CDTF">2023-04-24T22:02:44Z</dcterms:modified>
</cp:coreProperties>
</file>