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90" r:id="rId4"/>
    <p:sldId id="262" r:id="rId5"/>
    <p:sldId id="263" r:id="rId6"/>
    <p:sldId id="280" r:id="rId7"/>
    <p:sldId id="297" r:id="rId8"/>
    <p:sldId id="275" r:id="rId9"/>
    <p:sldId id="298" r:id="rId10"/>
    <p:sldId id="299" r:id="rId11"/>
    <p:sldId id="266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B98EF-B294-4920-B7C4-452AC81AD3D4}" v="52" dt="2023-04-23T14:36:04.637"/>
    <p1510:client id="{6DF1915C-2571-B8FF-5B48-D733AB7D3B68}" v="14" dt="2023-04-23T15:31:44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DFE32-6070-495E-9040-C64D0BB4F3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A9A88-562D-4CFB-97DC-F3D3AB6B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0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A9A88-562D-4CFB-97DC-F3D3AB6B78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74F8-9087-2EC1-65FC-1C3B5F18D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093EA-8C6F-5E2C-752B-F8F48CBEA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9F0DD-5828-261E-CEBB-AEAA72AF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ADEA-CD5A-326B-80C1-19350EF9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E479-F342-3396-F3F0-81864695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B81B-50BB-B8EF-DC41-926BC5A5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1E476-6535-C30F-ACA2-8A7058D7C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D05FE-911F-E3C2-00D2-25B7B891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963CD-708D-CCDB-27F6-0856C2A6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D6B6-AADC-8028-4437-1A838F7B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22126-2436-ACD8-E212-2DD7A3146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16C3-34F2-9BE1-B3A4-D37D4902A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33BE-19BD-95C1-7966-764E571E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4AD3A-FFFD-785E-9C79-53FC6ED1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6B4ED-5E8A-7F5C-53F7-6D947B13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A583-A2AE-D2F7-8FE1-E0DFD881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672D-5BF2-47DC-4F86-C672935FE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700E9-6DC4-B012-4605-3EDA7D15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3F9E9-DF6A-1502-E6FA-54857671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8544-AB6F-E8AF-C770-12F970C8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D900-7727-23D6-EA0C-77976EA2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33D0D-A70D-AE86-D38D-11B302A8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7F86-E31C-EBC1-C18C-0FFFA2F5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F0D4E-935B-B8AA-3C4B-A3CC2540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55F5-F949-2707-82AF-8287D6D8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B415-B393-C62C-C19F-9A60F519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C9CAE-7892-A008-0800-D73C20F30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FA643-A2AF-A9C7-A381-D15005A30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89658-E3F5-0AAF-4FD5-43990161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7D00B-78F4-0376-26CD-45E8F529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52E33-2DD6-8292-AF0B-B9C5A412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9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326B-6114-29A9-514A-BB010BD2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6EC0C-43C1-E980-76A4-EAAC619B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32DF1-6D1F-715A-37A0-AC5C97EA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6B758-49E6-EF52-09A7-11B436DEE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DB441-69BD-B416-C491-D9CB52588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730CF-6A56-CC9C-376B-62FE445A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B711C-1EAA-9747-1F3C-2476D495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DD617-D081-E994-E092-ACB225E8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C88F-7D5C-CDC4-CC15-63287775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63C57-9EF2-6AFD-6DB4-096A0C1A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9F546-529D-D9A5-A228-0FC29581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B9ABC-A099-6A7A-B9CA-1B50CCF8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D5782-A9D7-C71F-BA25-2F963329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785DC-A546-F569-AD6F-C9C81920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8DABC-0647-BFC7-34A6-7196679B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138-1DD2-759C-BBF2-CBD6AE68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BA21-CB0D-F180-2A33-C0440314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6393F-92FB-FCDF-DB7C-C0EB0BBB0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2819-F257-76B3-8ADC-7FFCFE16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AA460-C3FD-DEA0-36FC-F7152598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0E9B-940A-9C5D-D0D5-9205EBF4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5239-B38C-950D-8584-DAF603F7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91772-8673-55D4-EC2D-C5F6E3021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0C507-1CE6-F281-2602-D43CB4DC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16FE-DD23-954C-287E-A1487CA2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F945F-7FB7-7C5F-D705-D7272307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ED6F4-4978-14D6-E24A-0C144C4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7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F5794-C22F-2622-F822-B8293087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D2FB2-F104-1FA0-6A8F-48DAE78E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3E893-467A-4CFE-0D10-B6067E9C7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FB675-7E67-0E34-F6B0-822F449B4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5205-49E7-7F3A-D930-94F733D66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6716E-9C0E-445E-AB1D-7B3053D6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yjamal@ufl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7" name="Picture 24">
            <a:extLst>
              <a:ext uri="{FF2B5EF4-FFF2-40B4-BE49-F238E27FC236}">
                <a16:creationId xmlns:a16="http://schemas.microsoft.com/office/drawing/2014/main" id="{FDD0AB96-588E-9D23-E4E2-94DCDA0A1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0"/>
          <a:stretch/>
        </p:blipFill>
        <p:spPr>
          <a:xfrm>
            <a:off x="6606253" y="1473984"/>
            <a:ext cx="4942280" cy="3910031"/>
          </a:xfrm>
          <a:prstGeom prst="rect">
            <a:avLst/>
          </a:prstGeom>
        </p:spPr>
      </p:pic>
      <p:pic>
        <p:nvPicPr>
          <p:cNvPr id="4" name="Picture 3" descr="A picture containing text, outdoor, dark, day&#10;&#10;Description automatically generated">
            <a:extLst>
              <a:ext uri="{FF2B5EF4-FFF2-40B4-BE49-F238E27FC236}">
                <a16:creationId xmlns:a16="http://schemas.microsoft.com/office/drawing/2014/main" id="{CD9287CE-B2ED-8258-E286-52E15648D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48"/>
            <a:ext cx="12188951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450F3-DC23-5DD5-42DB-8DDF34D5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2036260"/>
            <a:ext cx="10730548" cy="2702794"/>
          </a:xfrm>
        </p:spPr>
        <p:txBody>
          <a:bodyPr>
            <a:normAutofit/>
          </a:bodyPr>
          <a:lstStyle/>
          <a:p>
            <a:pPr algn="l"/>
            <a:r>
              <a:rPr lang="en-US" sz="4100">
                <a:solidFill>
                  <a:schemeClr val="bg1"/>
                </a:solidFill>
              </a:rPr>
              <a:t>Variability and the odds of Total and Pathogenic Vibrio abundance in Chesapeake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479D0-A43D-5D7A-57D5-6988AFC2A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00" y="5023033"/>
            <a:ext cx="4620584" cy="77549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Mayank Gangwar, Kyle Brumfield, </a:t>
            </a:r>
            <a:r>
              <a:rPr lang="en-US" err="1">
                <a:solidFill>
                  <a:schemeClr val="bg1"/>
                </a:solidFill>
              </a:rPr>
              <a:t>Moiz</a:t>
            </a:r>
            <a:r>
              <a:rPr lang="en-US">
                <a:solidFill>
                  <a:schemeClr val="bg1"/>
                </a:solidFill>
              </a:rPr>
              <a:t> Usmani, </a:t>
            </a:r>
            <a:r>
              <a:rPr lang="en-US" b="1">
                <a:solidFill>
                  <a:schemeClr val="bg1"/>
                </a:solidFill>
              </a:rPr>
              <a:t>Yusuf Jamal*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Antar</a:t>
            </a:r>
            <a:r>
              <a:rPr lang="en-US">
                <a:solidFill>
                  <a:schemeClr val="bg1"/>
                </a:solidFill>
              </a:rPr>
              <a:t> Jutla, Anwar Huq, and Rita Colwell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496D8-367A-7517-EC72-53D4B3EE75A8}"/>
              </a:ext>
            </a:extLst>
          </p:cNvPr>
          <p:cNvSpPr txBox="1"/>
          <p:nvPr/>
        </p:nvSpPr>
        <p:spPr>
          <a:xfrm>
            <a:off x="477980" y="6214533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April 24,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8CB3A-D09C-16DF-15BC-E8D1DBE3D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6667" r="-16667"/>
          <a:stretch/>
        </p:blipFill>
        <p:spPr>
          <a:xfrm>
            <a:off x="-151487" y="237989"/>
            <a:ext cx="2915235" cy="5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5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1F64-50A5-FE05-B097-AD20CD7F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Vibrio Vulnificus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9666-2BAE-E2D1-135B-3CD7B957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F7667-376E-D17E-75A7-3BAF2BEB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D1588-7EAE-7F83-F675-82CB9FD6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016C-E320-F0E3-2DAF-BF28DBC4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359B8-5ADD-C44C-DB4C-086F1D9BD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04" y="1870076"/>
            <a:ext cx="3669409" cy="4145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601C69-0215-051A-D925-A55B298C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64" y="1851604"/>
            <a:ext cx="3557871" cy="4182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EA59E-4354-0250-7030-BB4EE8C59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08"/>
          <a:stretch/>
        </p:blipFill>
        <p:spPr>
          <a:xfrm>
            <a:off x="1864911" y="5923721"/>
            <a:ext cx="3557871" cy="141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DFA350-960E-04D3-7AAC-9E47977E1BD1}"/>
              </a:ext>
            </a:extLst>
          </p:cNvPr>
          <p:cNvSpPr txBox="1"/>
          <p:nvPr/>
        </p:nvSpPr>
        <p:spPr>
          <a:xfrm>
            <a:off x="2211794" y="1646238"/>
            <a:ext cx="273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Collection period – 2009-2012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0FAFD-A279-7121-EA75-C18D743500F0}"/>
              </a:ext>
            </a:extLst>
          </p:cNvPr>
          <p:cNvSpPr txBox="1"/>
          <p:nvPr/>
        </p:nvSpPr>
        <p:spPr>
          <a:xfrm>
            <a:off x="6936182" y="1609797"/>
            <a:ext cx="273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Collection period – 2019-2022 </a:t>
            </a:r>
          </a:p>
        </p:txBody>
      </p:sp>
    </p:spTree>
    <p:extLst>
      <p:ext uri="{BB962C8B-B14F-4D97-AF65-F5344CB8AC3E}">
        <p14:creationId xmlns:p14="http://schemas.microsoft.com/office/powerpoint/2010/main" val="165595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7CE2-79FE-BA08-2299-7BA95437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100C-A6B5-95D6-7C35-1471AD93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err="1"/>
              <a:t>Vibrio</a:t>
            </a:r>
            <a:r>
              <a:rPr lang="en-US" err="1"/>
              <a:t>s</a:t>
            </a:r>
            <a:r>
              <a:rPr lang="en-US"/>
              <a:t> presence is observed in the majority of the samples.</a:t>
            </a:r>
          </a:p>
          <a:p>
            <a:r>
              <a:rPr lang="en-US"/>
              <a:t>Occurrence is more relevant when the likelihood of </a:t>
            </a:r>
            <a:r>
              <a:rPr lang="en-US" i="1"/>
              <a:t>Vibrio</a:t>
            </a:r>
            <a:r>
              <a:rPr lang="en-US"/>
              <a:t>-associated illness in humans </a:t>
            </a:r>
          </a:p>
          <a:p>
            <a:r>
              <a:rPr lang="en-US"/>
              <a:t>Only occurrence is not sufficient to find the threshold for environmental variables.</a:t>
            </a:r>
          </a:p>
          <a:p>
            <a:r>
              <a:rPr lang="en-US"/>
              <a:t>New data incorporation has increased representativeness and variability, </a:t>
            </a:r>
          </a:p>
          <a:p>
            <a:r>
              <a:rPr lang="en-US"/>
              <a:t>enhanced ability to detect trends over time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7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29F4-9956-ED70-6517-75461150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387" y="33377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                               Thank You</a:t>
            </a:r>
            <a:br>
              <a:rPr lang="en-US" dirty="0"/>
            </a:br>
            <a:r>
              <a:rPr lang="en-US" sz="2800" dirty="0">
                <a:latin typeface="Calibri"/>
                <a:cs typeface="Times New Roman"/>
              </a:rPr>
              <a:t>For any questions </a:t>
            </a:r>
            <a:endParaRPr lang="en-US">
              <a:latin typeface="Calibri"/>
              <a:cs typeface="Calibri Light"/>
            </a:endParaRPr>
          </a:p>
          <a:p>
            <a:r>
              <a:rPr lang="en-US" sz="2800" dirty="0">
                <a:latin typeface="Calibri"/>
                <a:cs typeface="Times New Roman"/>
              </a:rPr>
              <a:t>Contact: </a:t>
            </a:r>
            <a:r>
              <a:rPr lang="en-US" sz="2800" dirty="0">
                <a:latin typeface="Calibri"/>
                <a:cs typeface="Times New Roman"/>
                <a:hlinkClick r:id="rId2"/>
              </a:rPr>
              <a:t>mayankgangwar@ufl.edu</a:t>
            </a:r>
            <a:endParaRPr lang="en-US">
              <a:latin typeface="Calibri"/>
              <a:cs typeface="Calibri Light" panose="020F0302020204030204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247C2-7C27-5835-679D-45D62940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8F0C-8233-4120-B39F-68B570EC9047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D75E-10F8-2037-335C-1517EAF9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6BEBD-7D7F-A0DC-6273-DEC37908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</p:spTree>
    <p:extLst>
      <p:ext uri="{BB962C8B-B14F-4D97-AF65-F5344CB8AC3E}">
        <p14:creationId xmlns:p14="http://schemas.microsoft.com/office/powerpoint/2010/main" val="31396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389E-02D4-0726-0585-A2DAECA7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DF03-0A3A-F4EF-7E74-0AD8172F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sz="2600"/>
              <a:t>Climate change is causing shifts in the distribution of pathogens and their vectors, this leads to an increased risk of outbreaks in new areas.</a:t>
            </a:r>
          </a:p>
          <a:p>
            <a:pPr algn="just"/>
            <a:endParaRPr lang="en-US" sz="2600"/>
          </a:p>
          <a:p>
            <a:pPr algn="just"/>
            <a:r>
              <a:rPr lang="en-US" sz="2600"/>
              <a:t>Climate variability is creating conditions that allow infections to spread widely and establish themselves as endemics in specific places.</a:t>
            </a:r>
          </a:p>
          <a:p>
            <a:pPr algn="just"/>
            <a:endParaRPr lang="en-US" sz="2600"/>
          </a:p>
          <a:p>
            <a:pPr algn="just"/>
            <a:r>
              <a:rPr lang="en-US" sz="2600"/>
              <a:t>The likelihood of negative and pervasive repercussions on ecosystems, the environment, and human well-being is the main problem with climate variability.</a:t>
            </a:r>
          </a:p>
          <a:p>
            <a:pPr algn="just"/>
            <a:endParaRPr lang="en-US" sz="2600"/>
          </a:p>
          <a:p>
            <a:pPr algn="just"/>
            <a:r>
              <a:rPr lang="en-US" sz="2600"/>
              <a:t>Unknown linkages between environmental, climatic, and weather processes and sociological determinants, which will directly affect the spread of disease and have detrimental effects on the human population.</a:t>
            </a:r>
          </a:p>
          <a:p>
            <a:pPr algn="just"/>
            <a:endParaRPr lang="en-US" sz="2600"/>
          </a:p>
          <a:p>
            <a:pPr algn="just"/>
            <a:r>
              <a:rPr lang="en-US" sz="2600"/>
              <a:t>The distribution of pathogens and their adaptation to various ecological factors remains uncertain with climate variability.</a:t>
            </a:r>
          </a:p>
          <a:p>
            <a:pPr algn="just"/>
            <a:endParaRPr lang="en-US" sz="2600"/>
          </a:p>
          <a:p>
            <a:pPr algn="just"/>
            <a:r>
              <a:rPr lang="en-US" sz="2600"/>
              <a:t>Due to factors including population expansion and urbanization, the burden of infectious diseases is anticipated to rise in the coming years.</a:t>
            </a:r>
          </a:p>
          <a:p>
            <a:pPr algn="just"/>
            <a:endParaRPr lang="en-US" sz="2600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70FA-AEF3-66A8-E6A4-AC44C030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416F-D43E-F0F8-669D-7BCA6515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F6F1-9E93-EF48-413B-031413D0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B8DA-9A9D-B8CB-9026-C062660B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2FA9-5867-CD6E-68CB-E7B1816D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emergence, transmission, and persistence behavior of a pathogen are closely linked and play a critical role in the spread and persistence of infectious diseases.</a:t>
            </a:r>
          </a:p>
          <a:p>
            <a:endParaRPr lang="en-US" sz="800"/>
          </a:p>
          <a:p>
            <a:r>
              <a:rPr lang="en-US" sz="2000"/>
              <a:t>Emerging pathogen- novel genetic traits (can have increased virulence or transmissibility).</a:t>
            </a:r>
          </a:p>
          <a:p>
            <a:r>
              <a:rPr lang="en-US" sz="2000"/>
              <a:t>Transmission - routes can vary depending on the pathogen and the host species</a:t>
            </a:r>
          </a:p>
          <a:p>
            <a:r>
              <a:rPr lang="en-US" sz="2000"/>
              <a:t>Persistence - viable and infectious in the environment or within a host population.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69B5-E4EE-E3BE-1121-A1208704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CC10-6309-5B96-3B17-4654A018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4331-38CE-E9EB-FBBC-FBCD6AAE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E030F2-522D-F3D5-DD7E-B33C14FBF90F}"/>
              </a:ext>
            </a:extLst>
          </p:cNvPr>
          <p:cNvGrpSpPr/>
          <p:nvPr/>
        </p:nvGrpSpPr>
        <p:grpSpPr>
          <a:xfrm>
            <a:off x="5076692" y="471487"/>
            <a:ext cx="7067815" cy="5705476"/>
            <a:chOff x="6683491" y="1199025"/>
            <a:chExt cx="5413523" cy="47541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1F6E60-83F4-5EAF-E795-8E61DFBE6D5C}"/>
                </a:ext>
              </a:extLst>
            </p:cNvPr>
            <p:cNvGrpSpPr/>
            <p:nvPr/>
          </p:nvGrpSpPr>
          <p:grpSpPr>
            <a:xfrm>
              <a:off x="6683491" y="1199025"/>
              <a:ext cx="5413523" cy="4754100"/>
              <a:chOff x="6683491" y="1199025"/>
              <a:chExt cx="5413523" cy="4754100"/>
            </a:xfrm>
          </p:grpSpPr>
          <p:pic>
            <p:nvPicPr>
              <p:cNvPr id="11" name="Picture 10" descr="Diagram, venn diagram&#10;&#10;Description automatically generated">
                <a:extLst>
                  <a:ext uri="{FF2B5EF4-FFF2-40B4-BE49-F238E27FC236}">
                    <a16:creationId xmlns:a16="http://schemas.microsoft.com/office/drawing/2014/main" id="{1A63D1A1-7163-8D99-F2A9-53C656ED9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3491" y="1199025"/>
                <a:ext cx="5413523" cy="4754100"/>
              </a:xfrm>
              <a:prstGeom prst="rect">
                <a:avLst/>
              </a:prstGeom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F49D1AD-12BB-EF40-837E-1758D3FF3CE4}"/>
                  </a:ext>
                </a:extLst>
              </p:cNvPr>
              <p:cNvSpPr/>
              <p:nvPr/>
            </p:nvSpPr>
            <p:spPr>
              <a:xfrm>
                <a:off x="9060874" y="3488772"/>
                <a:ext cx="668523" cy="595254"/>
              </a:xfrm>
              <a:custGeom>
                <a:avLst/>
                <a:gdLst>
                  <a:gd name="connsiteX0" fmla="*/ 358815 w 717629"/>
                  <a:gd name="connsiteY0" fmla="*/ 0 h 665202"/>
                  <a:gd name="connsiteX1" fmla="*/ 434192 w 717629"/>
                  <a:gd name="connsiteY1" fmla="*/ 82936 h 665202"/>
                  <a:gd name="connsiteX2" fmla="*/ 710767 w 717629"/>
                  <a:gd name="connsiteY2" fmla="*/ 593764 h 665202"/>
                  <a:gd name="connsiteX3" fmla="*/ 717629 w 717629"/>
                  <a:gd name="connsiteY3" fmla="*/ 620452 h 665202"/>
                  <a:gd name="connsiteX4" fmla="*/ 662749 w 717629"/>
                  <a:gd name="connsiteY4" fmla="*/ 634563 h 665202"/>
                  <a:gd name="connsiteX5" fmla="*/ 358815 w 717629"/>
                  <a:gd name="connsiteY5" fmla="*/ 665202 h 665202"/>
                  <a:gd name="connsiteX6" fmla="*/ 54881 w 717629"/>
                  <a:gd name="connsiteY6" fmla="*/ 634563 h 665202"/>
                  <a:gd name="connsiteX7" fmla="*/ 0 w 717629"/>
                  <a:gd name="connsiteY7" fmla="*/ 620452 h 665202"/>
                  <a:gd name="connsiteX8" fmla="*/ 6862 w 717629"/>
                  <a:gd name="connsiteY8" fmla="*/ 593764 h 665202"/>
                  <a:gd name="connsiteX9" fmla="*/ 283437 w 717629"/>
                  <a:gd name="connsiteY9" fmla="*/ 82936 h 665202"/>
                  <a:gd name="connsiteX10" fmla="*/ 358815 w 717629"/>
                  <a:gd name="connsiteY10" fmla="*/ 0 h 66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629" h="665202">
                    <a:moveTo>
                      <a:pt x="358815" y="0"/>
                    </a:moveTo>
                    <a:lnTo>
                      <a:pt x="434192" y="82936"/>
                    </a:lnTo>
                    <a:cubicBezTo>
                      <a:pt x="557129" y="231901"/>
                      <a:pt x="652016" y="404872"/>
                      <a:pt x="710767" y="593764"/>
                    </a:cubicBezTo>
                    <a:lnTo>
                      <a:pt x="717629" y="620452"/>
                    </a:lnTo>
                    <a:lnTo>
                      <a:pt x="662749" y="634563"/>
                    </a:lnTo>
                    <a:cubicBezTo>
                      <a:pt x="564575" y="654652"/>
                      <a:pt x="462927" y="665202"/>
                      <a:pt x="358815" y="665202"/>
                    </a:cubicBezTo>
                    <a:cubicBezTo>
                      <a:pt x="254703" y="665202"/>
                      <a:pt x="153055" y="654652"/>
                      <a:pt x="54881" y="634563"/>
                    </a:cubicBezTo>
                    <a:lnTo>
                      <a:pt x="0" y="620452"/>
                    </a:lnTo>
                    <a:lnTo>
                      <a:pt x="6862" y="593764"/>
                    </a:lnTo>
                    <a:cubicBezTo>
                      <a:pt x="65613" y="404872"/>
                      <a:pt x="160500" y="231901"/>
                      <a:pt x="283437" y="82936"/>
                    </a:cubicBezTo>
                    <a:lnTo>
                      <a:pt x="358815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02158" tIns="527833" rIns="402159" bIns="1131071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None/>
                </a:pPr>
                <a:endParaRPr lang="en-US" sz="1200" kern="12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36FB6F-338D-8816-51E0-3C957D97E1DC}"/>
                </a:ext>
              </a:extLst>
            </p:cNvPr>
            <p:cNvSpPr txBox="1"/>
            <p:nvPr/>
          </p:nvSpPr>
          <p:spPr>
            <a:xfrm>
              <a:off x="9238432" y="3649956"/>
              <a:ext cx="345054" cy="35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/>
                <a:t>High risk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C84E4C-12E6-9F12-A2FC-A4E48C84C826}"/>
                </a:ext>
              </a:extLst>
            </p:cNvPr>
            <p:cNvSpPr txBox="1"/>
            <p:nvPr/>
          </p:nvSpPr>
          <p:spPr>
            <a:xfrm>
              <a:off x="6715796" y="1363960"/>
              <a:ext cx="1255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Climate Variability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7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BFA7-097D-464F-84C5-F45781F5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9D26-3536-440A-A4CA-D86062C9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797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Old Data</a:t>
            </a:r>
          </a:p>
          <a:p>
            <a:r>
              <a:rPr lang="en-US"/>
              <a:t>Two Sites</a:t>
            </a:r>
          </a:p>
          <a:p>
            <a:pPr lvl="1"/>
            <a:r>
              <a:rPr lang="en-US"/>
              <a:t>Chester River - 39°05.09'N, 76°09.50'W and </a:t>
            </a:r>
          </a:p>
          <a:p>
            <a:pPr lvl="1"/>
            <a:r>
              <a:rPr lang="en-US"/>
              <a:t>Tangier Sound - 38°10.97'N, 75°57.90’W </a:t>
            </a:r>
          </a:p>
          <a:p>
            <a:r>
              <a:rPr lang="en-US"/>
              <a:t>Duration- June, 2009, to August, 2012</a:t>
            </a:r>
          </a:p>
          <a:p>
            <a:r>
              <a:rPr lang="en-US"/>
              <a:t>Frequency</a:t>
            </a:r>
          </a:p>
          <a:p>
            <a:pPr lvl="1"/>
            <a:r>
              <a:rPr lang="en-US"/>
              <a:t>warmer months of June through August – twice / month</a:t>
            </a:r>
          </a:p>
          <a:p>
            <a:pPr lvl="1"/>
            <a:r>
              <a:rPr lang="en-US"/>
              <a:t>September to May – once / month</a:t>
            </a:r>
          </a:p>
          <a:p>
            <a:r>
              <a:rPr lang="en-US"/>
              <a:t>Samples – 54</a:t>
            </a:r>
          </a:p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E449B26-AA80-5597-FC8E-0EF9767A99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1" t="4653" r="8882" b="15883"/>
          <a:stretch/>
        </p:blipFill>
        <p:spPr>
          <a:xfrm>
            <a:off x="7891669" y="2406452"/>
            <a:ext cx="2975115" cy="29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90B3-6B73-D51B-4CA9-738232AD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7686-77E7-FF19-DB0F-8D6868A2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985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New Data</a:t>
            </a:r>
          </a:p>
          <a:p>
            <a:r>
              <a:rPr lang="en-US"/>
              <a:t>Duration – April 2019 to August 2022</a:t>
            </a:r>
          </a:p>
          <a:p>
            <a:r>
              <a:rPr lang="en-US"/>
              <a:t>More sites were sampled </a:t>
            </a:r>
          </a:p>
          <a:p>
            <a:pPr lvl="1"/>
            <a:r>
              <a:rPr lang="en-US"/>
              <a:t>Broad Creek	</a:t>
            </a:r>
          </a:p>
          <a:p>
            <a:pPr lvl="1"/>
            <a:r>
              <a:rPr lang="en-US" err="1"/>
              <a:t>Choptank</a:t>
            </a:r>
            <a:r>
              <a:rPr lang="en-US"/>
              <a:t> River	</a:t>
            </a:r>
          </a:p>
          <a:p>
            <a:pPr lvl="1"/>
            <a:r>
              <a:rPr lang="en-US"/>
              <a:t>Cox Creek</a:t>
            </a:r>
          </a:p>
          <a:p>
            <a:pPr lvl="1"/>
            <a:r>
              <a:rPr lang="en-US"/>
              <a:t>Goose Creek</a:t>
            </a:r>
          </a:p>
          <a:p>
            <a:pPr lvl="1"/>
            <a:r>
              <a:rPr lang="en-US" err="1"/>
              <a:t>Manokin</a:t>
            </a:r>
            <a:r>
              <a:rPr lang="en-US"/>
              <a:t> River</a:t>
            </a:r>
          </a:p>
          <a:p>
            <a:pPr lvl="1"/>
            <a:r>
              <a:rPr lang="en-US"/>
              <a:t>Patuxent River</a:t>
            </a:r>
          </a:p>
          <a:p>
            <a:pPr lvl="1"/>
            <a:r>
              <a:rPr lang="en-US"/>
              <a:t>St. Mary's River</a:t>
            </a:r>
          </a:p>
          <a:p>
            <a:pPr lvl="1"/>
            <a:r>
              <a:rPr lang="en-US"/>
              <a:t>Upper Patuxent River</a:t>
            </a:r>
          </a:p>
          <a:p>
            <a:pPr lvl="1"/>
            <a:r>
              <a:rPr lang="en-US"/>
              <a:t>Wicomico River	</a:t>
            </a:r>
          </a:p>
          <a:p>
            <a:r>
              <a:rPr lang="en-US"/>
              <a:t>Samples -86</a:t>
            </a:r>
          </a:p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C79E73B-A7AA-E9D4-9BA8-FDA58874A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4" t="13043" r="9418" b="15592"/>
          <a:stretch/>
        </p:blipFill>
        <p:spPr>
          <a:xfrm>
            <a:off x="7950315" y="2574524"/>
            <a:ext cx="2915214" cy="32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88E50-669B-0397-A7A5-AE961FCE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EB8FD-6FCF-D68C-B871-6B49B060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27FF-3770-6FA7-A1AD-DB0CD498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D74B17-5FEF-6C35-A3F5-4C42F0ED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99F58AB-DF28-14F1-A6CA-50C1D1A8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369904" cy="1911488"/>
          </a:xfrm>
        </p:spPr>
        <p:txBody>
          <a:bodyPr>
            <a:normAutofit fontScale="85000" lnSpcReduction="20000"/>
          </a:bodyPr>
          <a:lstStyle/>
          <a:p>
            <a:r>
              <a:rPr lang="en-US" sz="2800"/>
              <a:t>In-situ observations for water temperature, conductivity, salinity, total dissolved solids, chlorophyll-a, pH, dissolved oxygen, and turbidity were obtained for water and oyster samples.</a:t>
            </a:r>
          </a:p>
          <a:p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04C7840-2784-D0FE-F8A6-A522E168EA15}"/>
              </a:ext>
            </a:extLst>
          </p:cNvPr>
          <p:cNvSpPr txBox="1">
            <a:spLocks/>
          </p:cNvSpPr>
          <p:nvPr/>
        </p:nvSpPr>
        <p:spPr>
          <a:xfrm>
            <a:off x="1576763" y="5994569"/>
            <a:ext cx="5198165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/>
              <a:t>Figure: Densities of genetic markers populations</a:t>
            </a:r>
          </a:p>
        </p:txBody>
      </p:sp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49F5F26F-672D-0C40-25F5-0A361C76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19" y="45354"/>
            <a:ext cx="5588858" cy="419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FC7820-5E9A-7C3F-EF83-30C299D9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99971"/>
            <a:ext cx="62579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0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2F1D-D798-DE73-E672-B237B8CC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14E2-9322-88C2-7117-3A507D54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378B6-0BDA-E33B-7296-B4A9E4EC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6ECDB-4F95-60A8-23BD-0B4AA28C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28C6-BFBF-FFD5-A82C-430B8100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A4D4A-BB06-DF51-05D3-6A8E16CC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2071660"/>
            <a:ext cx="3776248" cy="3046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FAE09-AC72-2E20-D5FB-C6A98D4C1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55" y="1825625"/>
            <a:ext cx="7067975" cy="4046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7912F2-34BC-6876-6D10-E74DEA36B11C}"/>
              </a:ext>
            </a:extLst>
          </p:cNvPr>
          <p:cNvSpPr txBox="1"/>
          <p:nvPr/>
        </p:nvSpPr>
        <p:spPr>
          <a:xfrm>
            <a:off x="7044359" y="5929428"/>
            <a:ext cx="3679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Figure. Percentage of data in the range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802BA-D3DB-5D66-2382-8C1784A9ACA3}"/>
              </a:ext>
            </a:extLst>
          </p:cNvPr>
          <p:cNvSpPr txBox="1"/>
          <p:nvPr/>
        </p:nvSpPr>
        <p:spPr>
          <a:xfrm>
            <a:off x="1146313" y="5099700"/>
            <a:ext cx="6097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Figure. Sampling comparisons</a:t>
            </a:r>
          </a:p>
        </p:txBody>
      </p:sp>
    </p:spTree>
    <p:extLst>
      <p:ext uri="{BB962C8B-B14F-4D97-AF65-F5344CB8AC3E}">
        <p14:creationId xmlns:p14="http://schemas.microsoft.com/office/powerpoint/2010/main" val="223530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2346-792C-FDBE-A9A6-57B9832C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Odds Ratio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623A-8C16-BA99-6E8B-A74CEED1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3243332"/>
          </a:xfrm>
        </p:spPr>
        <p:txBody>
          <a:bodyPr>
            <a:normAutofit lnSpcReduction="10000"/>
          </a:bodyPr>
          <a:lstStyle/>
          <a:p>
            <a:r>
              <a:rPr lang="en-US"/>
              <a:t>Statistical analysis showed the weak correlation.</a:t>
            </a:r>
          </a:p>
          <a:p>
            <a:r>
              <a:rPr lang="en-US"/>
              <a:t>Odds Ratio (OR) is used determine epidemiological associations</a:t>
            </a:r>
          </a:p>
          <a:p>
            <a:r>
              <a:rPr lang="en-US"/>
              <a:t>OR determines how likely an exposure will cause a particular occurrence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D8438-4C78-5CA6-5349-3E515338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27831-C943-2CB4-8742-AE079AE8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93D32-A4CF-FF09-E8A4-1BA43B3E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80F8A8-CBB0-B482-0191-921409C3AFC0}"/>
                  </a:ext>
                </a:extLst>
              </p:cNvPr>
              <p:cNvSpPr txBox="1"/>
              <p:nvPr/>
            </p:nvSpPr>
            <p:spPr>
              <a:xfrm>
                <a:off x="-331888" y="5048092"/>
                <a:ext cx="7074529" cy="53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𝑑𝑑𝑠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𝑜𝑑𝑑𝑠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𝑒𝑥𝑝𝑜𝑠𝑒𝑑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𝑔𝑟𝑜𝑢𝑝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𝑜𝑑𝑑𝑠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𝑛𝑜𝑛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𝑒𝑥𝑝𝑜𝑠𝑒𝑑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80F8A8-CBB0-B482-0191-921409C3A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888" y="5048092"/>
                <a:ext cx="7074529" cy="539635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2FF95D1-52D6-83AC-42F7-3662D82BC896}"/>
              </a:ext>
            </a:extLst>
          </p:cNvPr>
          <p:cNvGrpSpPr/>
          <p:nvPr/>
        </p:nvGrpSpPr>
        <p:grpSpPr>
          <a:xfrm>
            <a:off x="5897217" y="1825625"/>
            <a:ext cx="5800725" cy="3639324"/>
            <a:chOff x="6096000" y="2587352"/>
            <a:chExt cx="5800725" cy="3639324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1CC14A10-DC62-615E-021C-00995C5CEFEE}"/>
                </a:ext>
              </a:extLst>
            </p:cNvPr>
            <p:cNvSpPr txBox="1">
              <a:spLocks/>
            </p:cNvSpPr>
            <p:nvPr/>
          </p:nvSpPr>
          <p:spPr>
            <a:xfrm>
              <a:off x="6433038" y="5564248"/>
              <a:ext cx="5365652" cy="6624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2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Figure: Odds Ratio heatmap for </a:t>
              </a:r>
              <a:r>
                <a:rPr lang="en-US" sz="1200">
                  <a:latin typeface="Calibri" panose="020F0502020204030204" pitchFamily="34" charset="0"/>
                  <a:ea typeface="Calibri" panose="020F0502020204030204" pitchFamily="34" charset="0"/>
                </a:rPr>
                <a:t>total (TLH) and pathogenic (TDH and TRH) </a:t>
              </a:r>
              <a:r>
                <a:rPr lang="en-US" sz="1200" i="1">
                  <a:latin typeface="Calibri" panose="020F0502020204030204" pitchFamily="34" charset="0"/>
                  <a:ea typeface="Calibri" panose="020F0502020204030204" pitchFamily="34" charset="0"/>
                </a:rPr>
                <a:t>VP </a:t>
              </a:r>
              <a:r>
                <a:rPr lang="en-US" sz="12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 total </a:t>
              </a:r>
              <a:r>
                <a:rPr lang="en-US" sz="1200" i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VV</a:t>
              </a:r>
              <a:r>
                <a:rPr lang="en-US" sz="12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(VVH)</a:t>
              </a:r>
              <a:endParaRPr lang="en-US" sz="12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7E665E-492D-67B8-3037-E84B172F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587352"/>
              <a:ext cx="5800725" cy="300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69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F170-3416-EA39-ACB3-15672CBE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Vibrio Parahaemolyticus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21418-CE47-2B0B-0528-108D6984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CA40-8F11-43F9-E782-F8A974AA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Variability and the odds of Total and Pathogenic Vibrio abundance in Chesapeake 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7044-18E2-0EAD-0A3B-717D141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716E-9C0E-445E-AB1D-7B3053D6728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BD03C-6476-4B9C-F732-AAD5A800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63" y="1825625"/>
            <a:ext cx="3769473" cy="4351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1F178B-26B2-EF09-14B7-3E84129A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069" y="1912770"/>
            <a:ext cx="3637797" cy="4177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3E26A6-AE3F-09B3-8C05-B045580088D6}"/>
              </a:ext>
            </a:extLst>
          </p:cNvPr>
          <p:cNvSpPr txBox="1"/>
          <p:nvPr/>
        </p:nvSpPr>
        <p:spPr>
          <a:xfrm>
            <a:off x="2211794" y="1646238"/>
            <a:ext cx="273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Collection period – 2009-2012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6F002-99B6-C543-6CEF-9FD8F909C38A}"/>
              </a:ext>
            </a:extLst>
          </p:cNvPr>
          <p:cNvSpPr txBox="1"/>
          <p:nvPr/>
        </p:nvSpPr>
        <p:spPr>
          <a:xfrm>
            <a:off x="6936182" y="1619736"/>
            <a:ext cx="273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Collection period – 2019-2022 </a:t>
            </a:r>
          </a:p>
        </p:txBody>
      </p:sp>
    </p:spTree>
    <p:extLst>
      <p:ext uri="{BB962C8B-B14F-4D97-AF65-F5344CB8AC3E}">
        <p14:creationId xmlns:p14="http://schemas.microsoft.com/office/powerpoint/2010/main" val="279604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Variability and the odds of Total and Pathogenic Vibrio abundance in Chesapeake Bay</vt:lpstr>
      <vt:lpstr>Introduction</vt:lpstr>
      <vt:lpstr>Introduction</vt:lpstr>
      <vt:lpstr>Data Collection</vt:lpstr>
      <vt:lpstr>PowerPoint Presentation</vt:lpstr>
      <vt:lpstr>PowerPoint Presentation</vt:lpstr>
      <vt:lpstr>Differential evaluation</vt:lpstr>
      <vt:lpstr>Odds Ratio</vt:lpstr>
      <vt:lpstr>Vibrio Parahaemolyticus</vt:lpstr>
      <vt:lpstr>Vibrio Vulnificus</vt:lpstr>
      <vt:lpstr>Findings</vt:lpstr>
      <vt:lpstr>                               Thank You For any questions  Contact: mayankgangwar@ufl.edu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Gangwar,Mayank</dc:creator>
  <cp:lastModifiedBy>Yusuf Jamal</cp:lastModifiedBy>
  <cp:revision>9</cp:revision>
  <dcterms:created xsi:type="dcterms:W3CDTF">2023-01-23T21:30:58Z</dcterms:created>
  <dcterms:modified xsi:type="dcterms:W3CDTF">2023-05-05T18:57:13Z</dcterms:modified>
</cp:coreProperties>
</file>