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60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387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027"/>
    <a:srgbClr val="EEE9C2"/>
    <a:srgbClr val="FA9D5A"/>
    <a:srgbClr val="98C6DC"/>
    <a:srgbClr val="416FAF"/>
    <a:srgbClr val="406EAD"/>
    <a:srgbClr val="2D4E79"/>
    <a:srgbClr val="004800"/>
    <a:srgbClr val="1F4E79"/>
    <a:srgbClr val="13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3181FA-6FE6-4B23-BBC2-44EFBE223DF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12872E-04BC-4FF3-96CF-494D27057C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5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290" y="5737515"/>
            <a:ext cx="2743200" cy="365125"/>
          </a:xfrm>
        </p:spPr>
        <p:txBody>
          <a:bodyPr/>
          <a:lstStyle/>
          <a:p>
            <a:fld id="{6BF79B2F-B3AA-4EC2-A90C-5FA786257439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2F17-4063-488C-AF6A-61D492C7553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4894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B2F-B3AA-4EC2-A90C-5FA786257439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2F17-4063-488C-AF6A-61D492C7553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2060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B2F-B3AA-4EC2-A90C-5FA786257439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2F17-4063-488C-AF6A-61D492C7553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403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 userDrawn="1"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194"/>
          <p:cNvSpPr txBox="1"/>
          <p:nvPr userDrawn="1"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086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 userDrawn="1"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194"/>
          <p:cNvSpPr txBox="1"/>
          <p:nvPr userDrawn="1"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443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 userDrawn="1"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194"/>
          <p:cNvSpPr txBox="1"/>
          <p:nvPr userDrawn="1"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3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64927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 userDrawn="1"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194"/>
          <p:cNvSpPr txBox="1"/>
          <p:nvPr userDrawn="1"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4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09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 userDrawn="1"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194"/>
          <p:cNvSpPr txBox="1"/>
          <p:nvPr userDrawn="1"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5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3600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 userDrawn="1"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194"/>
          <p:cNvSpPr txBox="1"/>
          <p:nvPr userDrawn="1"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6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31850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 userDrawn="1"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194"/>
          <p:cNvSpPr txBox="1"/>
          <p:nvPr userDrawn="1"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7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5770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 userDrawn="1"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194"/>
          <p:cNvSpPr txBox="1"/>
          <p:nvPr userDrawn="1"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8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1102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B2F-B3AA-4EC2-A90C-5FA786257439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2F17-4063-488C-AF6A-61D492C7553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1205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 userDrawn="1"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194"/>
          <p:cNvSpPr txBox="1"/>
          <p:nvPr userDrawn="1"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9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6403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 userDrawn="1"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194"/>
          <p:cNvSpPr txBox="1"/>
          <p:nvPr userDrawn="1"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10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1654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 userDrawn="1"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 userDrawn="1"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1724021" y="879753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solidFill>
                  <a:srgbClr val="1F4E79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724021" y="2426153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rgbClr val="1F4E79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739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B2F-B3AA-4EC2-A90C-5FA786257439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2F17-4063-488C-AF6A-61D492C7553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2294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B2F-B3AA-4EC2-A90C-5FA786257439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2F17-4063-488C-AF6A-61D492C7553C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782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B2F-B3AA-4EC2-A90C-5FA786257439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2F17-4063-488C-AF6A-61D492C7553C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5124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B2F-B3AA-4EC2-A90C-5FA786257439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2F17-4063-488C-AF6A-61D492C7553C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824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B2F-B3AA-4EC2-A90C-5FA786257439}" type="datetimeFigureOut">
              <a:rPr lang="en-US" smtClean="0"/>
              <a:t>4/23/2023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2F17-4063-488C-AF6A-61D492C7553C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122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B2F-B3AA-4EC2-A90C-5FA786257439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2F17-4063-488C-AF6A-61D492C7553C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819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B2F-B3AA-4EC2-A90C-5FA786257439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2F17-4063-488C-AF6A-61D492C7553C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8055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9B2F-B3AA-4EC2-A90C-5FA786257439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2F17-4063-488C-AF6A-61D492C7553C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1586" y="6187415"/>
            <a:ext cx="12211401" cy="719999"/>
            <a:chOff x="-11586" y="6187415"/>
            <a:chExt cx="12211401" cy="719999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 flipH="1">
              <a:off x="6004102" y="6187415"/>
              <a:ext cx="6187898" cy="719999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04" y="6191099"/>
              <a:ext cx="6183405" cy="675619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11586" y="6240985"/>
              <a:ext cx="6239755" cy="642592"/>
              <a:chOff x="806439" y="3322257"/>
              <a:chExt cx="4577664" cy="849313"/>
            </a:xfrm>
          </p:grpSpPr>
          <p:sp>
            <p:nvSpPr>
              <p:cNvPr id="21" name="Rectangle 6"/>
              <p:cNvSpPr>
                <a:spLocks noChangeArrowheads="1"/>
              </p:cNvSpPr>
              <p:nvPr userDrawn="1"/>
            </p:nvSpPr>
            <p:spPr bwMode="auto">
              <a:xfrm>
                <a:off x="814939" y="3659864"/>
                <a:ext cx="4535600" cy="49053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2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806495" y="3327020"/>
                <a:ext cx="4553569" cy="801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 userDrawn="1"/>
            </p:nvSpPr>
            <p:spPr bwMode="auto">
              <a:xfrm>
                <a:off x="806439" y="3638170"/>
                <a:ext cx="4544100" cy="49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4" name="Freeform 8"/>
              <p:cNvSpPr>
                <a:spLocks noEditPoints="1"/>
              </p:cNvSpPr>
              <p:nvPr userDrawn="1"/>
            </p:nvSpPr>
            <p:spPr bwMode="auto">
              <a:xfrm>
                <a:off x="814940" y="3371366"/>
                <a:ext cx="4569163" cy="690562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5" name="AutoShape 81"/>
              <p:cNvSpPr>
                <a:spLocks noChangeAspect="1" noChangeArrowheads="1" noTextEdit="1"/>
              </p:cNvSpPr>
              <p:nvPr/>
            </p:nvSpPr>
            <p:spPr bwMode="auto">
              <a:xfrm>
                <a:off x="808900" y="3322257"/>
                <a:ext cx="4557514" cy="849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6" name="Rectangle 84"/>
              <p:cNvSpPr>
                <a:spLocks noChangeArrowheads="1"/>
              </p:cNvSpPr>
              <p:nvPr/>
            </p:nvSpPr>
            <p:spPr bwMode="auto">
              <a:xfrm>
                <a:off x="808102" y="3627057"/>
                <a:ext cx="4556725" cy="544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flipH="1">
              <a:off x="6009497" y="6496418"/>
              <a:ext cx="6182503" cy="3711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 dirty="0"/>
            </a:p>
          </p:txBody>
        </p:sp>
        <p:sp>
          <p:nvSpPr>
            <p:cNvPr id="12" name="AutoShape 4"/>
            <p:cNvSpPr>
              <a:spLocks noChangeAspect="1" noChangeArrowheads="1" noTextEdit="1"/>
            </p:cNvSpPr>
            <p:nvPr/>
          </p:nvSpPr>
          <p:spPr bwMode="auto">
            <a:xfrm flipH="1">
              <a:off x="5996538" y="6243782"/>
              <a:ext cx="6195386" cy="60655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 flipH="1">
              <a:off x="6009497" y="6479198"/>
              <a:ext cx="6182503" cy="37114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 flipH="1">
              <a:off x="5999945" y="6260754"/>
              <a:ext cx="6199870" cy="522481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 flipH="1">
              <a:off x="5987898" y="6240178"/>
              <a:ext cx="6200754" cy="64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 flipH="1">
              <a:off x="5990057" y="6470790"/>
              <a:ext cx="6199680" cy="41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613" y="6397889"/>
              <a:ext cx="1920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CARE-C</a:t>
              </a:r>
              <a:endPara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5354600" y="6290700"/>
              <a:ext cx="760513" cy="451327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 flipH="1">
              <a:off x="6102254" y="6290700"/>
              <a:ext cx="760513" cy="451327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" r="1" b="15284"/>
            <a:stretch/>
          </p:blipFill>
          <p:spPr>
            <a:xfrm>
              <a:off x="10872617" y="6512086"/>
              <a:ext cx="1116846" cy="327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840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6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‹Nº›</a:t>
            </a:fld>
            <a:endParaRPr lang="en" sz="16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528765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4" r:id="rId3"/>
    <p:sldLayoutId id="2147483675" r:id="rId4"/>
    <p:sldLayoutId id="2147483676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2" b="4837"/>
          <a:stretch/>
        </p:blipFill>
        <p:spPr>
          <a:xfrm>
            <a:off x="0" y="0"/>
            <a:ext cx="12192000" cy="3253333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088948" y="5068702"/>
            <a:ext cx="10202091" cy="5156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ClrTx/>
              <a:buSzTx/>
              <a:defRPr/>
            </a:pPr>
            <a:r>
              <a:rPr lang="en-GB" sz="2800" b="0" dirty="0">
                <a:solidFill>
                  <a:schemeClr val="tx2"/>
                </a:solidFill>
                <a:latin typeface="Arial Narrow" panose="020B0606020202030204" pitchFamily="34" charset="0"/>
              </a:rPr>
              <a:t>George </a:t>
            </a:r>
            <a:r>
              <a:rPr lang="en-GB" sz="2800" b="0" dirty="0" err="1">
                <a:solidFill>
                  <a:schemeClr val="tx2"/>
                </a:solidFill>
                <a:latin typeface="Arial Narrow" panose="020B0606020202030204" pitchFamily="34" charset="0"/>
              </a:rPr>
              <a:t>Zittis</a:t>
            </a:r>
            <a:r>
              <a:rPr lang="en-GB" sz="2800" b="0" dirty="0">
                <a:solidFill>
                  <a:schemeClr val="tx2"/>
                </a:solidFill>
                <a:latin typeface="Arial Narrow" panose="020B0606020202030204" pitchFamily="34" charset="0"/>
              </a:rPr>
              <a:t>, </a:t>
            </a:r>
            <a:r>
              <a:rPr lang="en-GB" sz="2800" b="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Diego</a:t>
            </a:r>
            <a:r>
              <a:rPr lang="el-GR" sz="2800" b="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u="sng" dirty="0">
                <a:solidFill>
                  <a:schemeClr val="tx2"/>
                </a:solidFill>
                <a:latin typeface="Arial Narrow" panose="020B0606020202030204" pitchFamily="34" charset="0"/>
              </a:rPr>
              <a:t>Urdiales</a:t>
            </a:r>
            <a:r>
              <a:rPr lang="en-GB" sz="2800" b="0" u="sng" dirty="0">
                <a:solidFill>
                  <a:schemeClr val="tx2"/>
                </a:solidFill>
                <a:latin typeface="Arial Narrow" panose="020B0606020202030204" pitchFamily="34" charset="0"/>
              </a:rPr>
              <a:t> Flores</a:t>
            </a:r>
            <a:r>
              <a:rPr lang="en-GB" sz="2800" b="0" dirty="0">
                <a:solidFill>
                  <a:schemeClr val="tx2"/>
                </a:solidFill>
                <a:latin typeface="Arial Narrow" panose="020B0606020202030204" pitchFamily="34" charset="0"/>
              </a:rPr>
              <a:t>, Annalisa </a:t>
            </a:r>
            <a:r>
              <a:rPr lang="en-GB" sz="2800" b="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Cherchi</a:t>
            </a:r>
            <a:r>
              <a:rPr lang="en-GB" sz="28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 </a:t>
            </a:r>
            <a:r>
              <a:rPr lang="en-GB" sz="2800" b="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PanosHadjinicolaou</a:t>
            </a:r>
            <a:r>
              <a:rPr lang="en-GB" sz="28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</a:t>
            </a:r>
            <a:endParaRPr lang="en-GB" sz="2800" b="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0958" y="3429000"/>
            <a:ext cx="10390081" cy="1134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4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changes </a:t>
            </a:r>
            <a:r>
              <a:rPr lang="en-US" sz="34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distribution of global Mediterranean climate-type regions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ADCA48-4089-11EA-F666-38C213631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" y="89261"/>
            <a:ext cx="3758084" cy="12824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4604" t="7135" r="15872" b="6160"/>
          <a:stretch/>
        </p:blipFill>
        <p:spPr>
          <a:xfrm>
            <a:off x="4153989" y="125825"/>
            <a:ext cx="1358537" cy="13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197F6A-2590-2D42-8ED4-BFDAEABE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05" y="-93902"/>
            <a:ext cx="10515600" cy="732747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Q1/Q2: 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Temporal and Spatial Distribution of MED</a:t>
            </a:r>
          </a:p>
        </p:txBody>
      </p:sp>
      <p:pic>
        <p:nvPicPr>
          <p:cNvPr id="3" name="Picture 2" descr="C:\Users\d.flores\Documents\Thesis\EGU 2023\Summarize_KG_AREAs\MED_PRESENT_FUTURE_1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r="29214" b="30479"/>
          <a:stretch/>
        </p:blipFill>
        <p:spPr bwMode="auto">
          <a:xfrm>
            <a:off x="856514" y="638845"/>
            <a:ext cx="4414981" cy="556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d.flores\Documents\Thesis\EGU 2023\Summarize_KG_AREAs\MED_PRESENT_FUTURE_1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5" t="73153" r="-1673" b="446"/>
          <a:stretch/>
        </p:blipFill>
        <p:spPr bwMode="auto">
          <a:xfrm>
            <a:off x="6431423" y="3443238"/>
            <a:ext cx="2789066" cy="270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d.flores\Documents\Thesis\EGU 2023\Summarize_KG_AREAs\MED_PRESENT_FUTURE_1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55" t="72231" r="26216" b="2173"/>
          <a:stretch/>
        </p:blipFill>
        <p:spPr bwMode="auto">
          <a:xfrm>
            <a:off x="4727021" y="678105"/>
            <a:ext cx="7114158" cy="2709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625263" y="3546104"/>
            <a:ext cx="2273166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Poleward and eastward expansion.</a:t>
            </a:r>
          </a:p>
          <a:p>
            <a:pPr>
              <a:spcBef>
                <a:spcPts val="200"/>
              </a:spcBef>
            </a:pPr>
            <a:endParaRPr lang="en-US" kern="1400" spc="-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Projected Area is around </a:t>
            </a:r>
            <a:r>
              <a:rPr lang="en-US" b="1" u="sng" kern="1400" spc="-5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21 % </a:t>
            </a:r>
            <a:r>
              <a:rPr lang="en-US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Observed.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197F6A-2590-2D42-8ED4-BFDAEABE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41" y="0"/>
            <a:ext cx="10515600" cy="732747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Q1/Q2: Temporal 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and Spatial Distribution 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of NAC</a:t>
            </a:r>
            <a:endParaRPr lang="en-US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C:\Users\d.flores\Documents\Thesis\EGU 2023\Summarize_KG_AREAs\NAC_PRESENT_FUTURE_1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r="36548" b="30900"/>
          <a:stretch/>
        </p:blipFill>
        <p:spPr bwMode="auto">
          <a:xfrm>
            <a:off x="1138504" y="643464"/>
            <a:ext cx="3528291" cy="554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d.flores\Documents\Thesis\EGU 2023\Summarize_KG_AREAs\NAC_PRESENT_FUTURE_1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8" t="73240" r="-368" b="301"/>
          <a:stretch/>
        </p:blipFill>
        <p:spPr bwMode="auto">
          <a:xfrm>
            <a:off x="6178106" y="3462096"/>
            <a:ext cx="2900218" cy="27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d.flores\Documents\Thesis\EGU 2023\Summarize_KG_AREAs\NAC_PRESENT_FUTURE_1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0" t="72360" r="26043" b="1181"/>
          <a:stretch/>
        </p:blipFill>
        <p:spPr bwMode="auto">
          <a:xfrm>
            <a:off x="4516582" y="546478"/>
            <a:ext cx="6750469" cy="29156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317254" y="3417455"/>
            <a:ext cx="2618072" cy="268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Astonishing, poleward and eastward expansion (prominent from </a:t>
            </a:r>
            <a:r>
              <a:rPr lang="en-US" b="1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b="1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 to 50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b="1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 </a:t>
            </a:r>
            <a:r>
              <a:rPr lang="en-US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kern="1400" spc="-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Projected Area is around </a:t>
            </a:r>
            <a:r>
              <a:rPr lang="en-US" b="1" u="sng" kern="1400" spc="-5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b="1" u="sng" kern="1400" spc="-5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1 % </a:t>
            </a:r>
            <a:r>
              <a:rPr lang="en-US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b="1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</a:t>
            </a:r>
          </a:p>
          <a:p>
            <a:pPr algn="just">
              <a:spcBef>
                <a:spcPts val="200"/>
              </a:spcBef>
            </a:pPr>
            <a:r>
              <a:rPr lang="en-US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Observed </a:t>
            </a:r>
            <a:r>
              <a:rPr lang="en-US" kern="1400" spc="-5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Csa</a:t>
            </a:r>
            <a:r>
              <a:rPr lang="en-US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</a:t>
            </a:r>
          </a:p>
          <a:p>
            <a:pPr algn="just">
              <a:spcBef>
                <a:spcPts val="200"/>
              </a:spcBef>
            </a:pPr>
            <a:r>
              <a:rPr lang="en-US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kern="1400" spc="-5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Csb</a:t>
            </a:r>
            <a:r>
              <a:rPr lang="en-US" kern="1400" spc="-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categories.</a:t>
            </a:r>
            <a:endParaRPr lang="en-US" kern="1400" spc="-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197F6A-2590-2D42-8ED4-BFDAEABE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80" y="-129362"/>
            <a:ext cx="10515600" cy="732747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Q2: 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Temperature Projections</a:t>
            </a:r>
          </a:p>
        </p:txBody>
      </p:sp>
      <p:pic>
        <p:nvPicPr>
          <p:cNvPr id="7" name="Picture 6" descr="C:\Users\d.flores\Documents\Thesis\News_Results\December_2022\MicrosoftTeams-image (5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385"/>
            <a:ext cx="4726539" cy="27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d.flores\Documents\Thesis\News_Results\December_2022\MicrosoftTeams-image (3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3440"/>
            <a:ext cx="6829660" cy="2783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293894" y="674644"/>
            <a:ext cx="675032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u="sng" kern="1400" spc="-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Northern Hemisphere:</a:t>
            </a:r>
          </a:p>
          <a:p>
            <a:pPr algn="just">
              <a:spcBef>
                <a:spcPts val="200"/>
              </a:spcBef>
            </a:pPr>
            <a:endParaRPr lang="en-US" kern="1400" spc="-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en-US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every degree of global warming, mean temperature anomaly ensemble will likely increase by </a:t>
            </a:r>
            <a:r>
              <a:rPr lang="en-US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above 1 °C </a:t>
            </a:r>
            <a:r>
              <a:rPr lang="en-US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of the </a:t>
            </a:r>
            <a:r>
              <a:rPr lang="en-US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Mediterranean Basin and North America.</a:t>
            </a:r>
          </a:p>
          <a:p>
            <a:pPr algn="just">
              <a:spcBef>
                <a:spcPts val="200"/>
              </a:spcBef>
            </a:pPr>
            <a:endParaRPr lang="en-US" kern="1400" spc="-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0134" y="3571354"/>
            <a:ext cx="5231866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u="sng" kern="1400" spc="-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Southern Hemisphere:</a:t>
            </a:r>
          </a:p>
          <a:p>
            <a:pPr algn="just">
              <a:spcBef>
                <a:spcPts val="200"/>
              </a:spcBef>
            </a:pPr>
            <a:endParaRPr lang="en-US" kern="1400" spc="-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en-US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 and SAF  </a:t>
            </a:r>
            <a:r>
              <a:rPr lang="en-US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mean temperature anomaly ensemble will increase by </a:t>
            </a:r>
            <a:r>
              <a:rPr lang="en-US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0.5 °C for every GWL</a:t>
            </a:r>
          </a:p>
          <a:p>
            <a:pPr algn="just">
              <a:spcBef>
                <a:spcPts val="200"/>
              </a:spcBef>
            </a:pPr>
            <a:endParaRPr lang="en-US" b="1" kern="1400" spc="-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en-US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lang="en-US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mean temperature ensemble will be close to </a:t>
            </a:r>
            <a:r>
              <a:rPr lang="en-US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GWL</a:t>
            </a:r>
            <a:r>
              <a:rPr lang="en-US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8784" y="868009"/>
            <a:ext cx="8354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7523" y="874467"/>
            <a:ext cx="8691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0654" y="3684036"/>
            <a:ext cx="8178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8266" y="3664522"/>
            <a:ext cx="7825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20119" y="3709354"/>
            <a:ext cx="8178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197F6A-2590-2D42-8ED4-BFDAEABE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61" y="-165900"/>
            <a:ext cx="10515600" cy="732747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Q2: 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Precipitation Projections</a:t>
            </a:r>
          </a:p>
        </p:txBody>
      </p:sp>
      <p:pic>
        <p:nvPicPr>
          <p:cNvPr id="7" name="Picture 6" descr="C:\Users\d.flores\Documents\Thesis\News_Results\December_2022\MicrosoftTeams-image (6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520"/>
            <a:ext cx="4970380" cy="300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d.flores\Documents\Thesis\News_Results\December_2022\MicrosoftTeams-image (4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4880"/>
            <a:ext cx="73275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970380" y="929756"/>
            <a:ext cx="722162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u="sng" kern="1400" spc="-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Northern Hemisphere:</a:t>
            </a:r>
          </a:p>
          <a:p>
            <a:pPr algn="just">
              <a:spcBef>
                <a:spcPts val="200"/>
              </a:spcBef>
            </a:pPr>
            <a:endParaRPr lang="en-US" b="1" i="1" u="sng" kern="1400" spc="-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every degree of global warming, mean rainfall will likely decrease by about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4-5 %  in Mediterranean Basin.</a:t>
            </a:r>
          </a:p>
          <a:p>
            <a:pPr algn="just">
              <a:spcBef>
                <a:spcPts val="200"/>
              </a:spcBef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contrary, for every degree of global warming, mean rainfall will likely increase by about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North America-California.</a:t>
            </a:r>
          </a:p>
        </p:txBody>
      </p:sp>
      <p:sp>
        <p:nvSpPr>
          <p:cNvPr id="9" name="Rectangle 8"/>
          <p:cNvSpPr/>
          <p:nvPr/>
        </p:nvSpPr>
        <p:spPr>
          <a:xfrm>
            <a:off x="7327500" y="3484880"/>
            <a:ext cx="4764506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u="sng" kern="1400" spc="-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Southern Hemisphere:</a:t>
            </a:r>
          </a:p>
          <a:p>
            <a:pPr algn="just">
              <a:spcBef>
                <a:spcPts val="200"/>
              </a:spcBef>
            </a:pPr>
            <a:endParaRPr lang="en-US" b="1" i="1" u="sng" kern="1400" spc="-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additional degree of global warming, mean rainfall will likely decrease by about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4-5 %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while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this decrease is more pronounced (nearly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kern="1400" spc="-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5802" y="782869"/>
            <a:ext cx="8354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4541" y="789327"/>
            <a:ext cx="8691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8528" y="3796687"/>
            <a:ext cx="8178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5246" y="3790229"/>
            <a:ext cx="7825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06446" y="3796687"/>
            <a:ext cx="8178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D30ED8-12B0-EE4C-ADA8-C151713A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91" y="0"/>
            <a:ext cx="10515600" cy="732747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A49FD8B6-3364-45FC-B158-24D2DC654B06}"/>
              </a:ext>
            </a:extLst>
          </p:cNvPr>
          <p:cNvSpPr txBox="1"/>
          <p:nvPr/>
        </p:nvSpPr>
        <p:spPr>
          <a:xfrm>
            <a:off x="230910" y="960784"/>
            <a:ext cx="11776362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C" sz="2000" b="1" dirty="0" smtClean="0">
                <a:solidFill>
                  <a:srgbClr val="406E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Q1: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The spatial extent of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Csa/Csb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regions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has declined by 8.5 % in the past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120 years. </a:t>
            </a:r>
            <a:endParaRPr lang="es-EC" sz="2000" dirty="0">
              <a:solidFill>
                <a:srgbClr val="406E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C" sz="2000" b="1" dirty="0" smtClean="0">
                <a:solidFill>
                  <a:srgbClr val="406E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Q1: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Most changed to BSk and BSh regimes (hot –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semiarid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C" sz="2000" b="1" dirty="0" smtClean="0">
                <a:solidFill>
                  <a:srgbClr val="406E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analysis highlights a robust poleward/eastward expansion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zones at the expense of cooler climates over three regions, corresponding 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21% increase in their area in the MED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41% increase in NAC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12.2% increase in SAC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C" sz="2000" dirty="0">
                <a:solidFill>
                  <a:srgbClr val="406E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C" sz="2000" b="1" dirty="0" smtClean="0">
                <a:solidFill>
                  <a:srgbClr val="406E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every additional degree of global warming, mean rainfall will likely decrease by about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4-5 %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most of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SAF, and SAU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while 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this decrease is more pronounced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near 10%).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the contrary, for every degree of global warming, mean rainfall will likely increase by about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5% in NAC.</a:t>
            </a:r>
            <a:endParaRPr lang="es-EC" sz="2000" dirty="0">
              <a:solidFill>
                <a:srgbClr val="406E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C" sz="2000" b="1" dirty="0" smtClean="0">
                <a:solidFill>
                  <a:srgbClr val="406E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Q2: </a:t>
            </a: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temperature will likely increase more than</a:t>
            </a:r>
            <a:r>
              <a:rPr lang="en-US" sz="2000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1°C </a:t>
            </a: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of the </a:t>
            </a:r>
            <a:r>
              <a:rPr lang="en-US" sz="2000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Mediterranean Basin and North America </a:t>
            </a: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every degree of GWL</a:t>
            </a:r>
            <a:r>
              <a:rPr lang="en-US" sz="2000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SAC and SAF  </a:t>
            </a: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mean temperature anomaly ensemble will increase a slower pace than the global average (~</a:t>
            </a:r>
            <a:r>
              <a:rPr lang="en-US" sz="2000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0.5 °C </a:t>
            </a: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every °C of GW)</a:t>
            </a:r>
            <a:r>
              <a:rPr lang="en-US" sz="2000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s-EC" sz="2400" dirty="0">
              <a:solidFill>
                <a:srgbClr val="406E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s-EC" sz="2400" dirty="0">
              <a:solidFill>
                <a:srgbClr val="406E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s-EC" sz="2400" dirty="0">
              <a:solidFill>
                <a:srgbClr val="406EA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6045" y="1401141"/>
            <a:ext cx="7959910" cy="1546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/>
              <a:t>Thank you for your </a:t>
            </a:r>
            <a:br>
              <a:rPr lang="en-US" dirty="0"/>
            </a:br>
            <a:r>
              <a:rPr lang="en-US" dirty="0"/>
              <a:t>attention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02" y="5024176"/>
            <a:ext cx="1603778" cy="1603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89" y="5722476"/>
            <a:ext cx="253984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845B67-BBBF-F7CF-6471-6F03813E2B6C}"/>
              </a:ext>
            </a:extLst>
          </p:cNvPr>
          <p:cNvSpPr txBox="1"/>
          <p:nvPr/>
        </p:nvSpPr>
        <p:spPr>
          <a:xfrm>
            <a:off x="416083" y="4133420"/>
            <a:ext cx="6206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solidFill>
                  <a:schemeClr val="bg1"/>
                </a:solidFill>
              </a:rPr>
              <a:t>Acknowledgments. </a:t>
            </a:r>
            <a:r>
              <a:rPr lang="en-GB" sz="1600" dirty="0">
                <a:solidFill>
                  <a:schemeClr val="bg1"/>
                </a:solidFill>
              </a:rPr>
              <a:t>This research was supported by the EMME-CARE project that has received funding from the European Union’s Horizon 2020 Research and Innovation Programme, under Grant Agreement No. 856612, as well as matching co-funding by the Government of the Republic of </a:t>
            </a:r>
            <a:r>
              <a:rPr lang="en-GB" sz="1600" dirty="0" smtClean="0">
                <a:solidFill>
                  <a:schemeClr val="bg1"/>
                </a:solidFill>
              </a:rPr>
              <a:t>Cyprus</a:t>
            </a:r>
            <a:endParaRPr lang="en-CY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uropean Union Flag Free Stock Photo - Public Domain Pictures">
            <a:extLst>
              <a:ext uri="{FF2B5EF4-FFF2-40B4-BE49-F238E27FC236}">
                <a16:creationId xmlns:a16="http://schemas.microsoft.com/office/drawing/2014/main" id="{1C97AA7E-0457-EB4C-A0D2-44489655A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19946" r="4059" b="21016"/>
          <a:stretch/>
        </p:blipFill>
        <p:spPr bwMode="auto">
          <a:xfrm>
            <a:off x="3907539" y="5722476"/>
            <a:ext cx="1136303" cy="72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C1E5C-0DB9-DCE3-FD50-E5495A33D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00" y="5526239"/>
            <a:ext cx="3228499" cy="11017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14604" t="7135" r="15872" b="6160"/>
          <a:stretch/>
        </p:blipFill>
        <p:spPr>
          <a:xfrm>
            <a:off x="8930162" y="4180765"/>
            <a:ext cx="1358537" cy="13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197F6A-2590-2D42-8ED4-BFDAEABE32A3}"/>
              </a:ext>
            </a:extLst>
          </p:cNvPr>
          <p:cNvSpPr txBox="1">
            <a:spLocks/>
          </p:cNvSpPr>
          <p:nvPr/>
        </p:nvSpPr>
        <p:spPr>
          <a:xfrm>
            <a:off x="558298" y="117761"/>
            <a:ext cx="10515600" cy="526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</a:rPr>
              <a:t>Köppen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-Geiger climate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3400" b="1" smtClean="0">
                <a:solidFill>
                  <a:schemeClr val="accent1">
                    <a:lumMod val="50000"/>
                  </a:schemeClr>
                </a:solidFill>
              </a:rPr>
              <a:t>lasification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15" descr="C:\Users\d.flores\Documents\Thesis\News_Results\NEW_NEW\Split\Split\Global_Koeppen_Historical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t="4146" b="5509"/>
          <a:stretch/>
        </p:blipFill>
        <p:spPr bwMode="auto">
          <a:xfrm>
            <a:off x="5445759" y="644369"/>
            <a:ext cx="6633203" cy="5516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8329461" y="1930400"/>
            <a:ext cx="1459345" cy="572655"/>
          </a:xfrm>
          <a:prstGeom prst="round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25400" cmpd="sng">
            <a:solidFill>
              <a:srgbClr val="416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30130" y="2208640"/>
            <a:ext cx="314961" cy="572655"/>
          </a:xfrm>
          <a:prstGeom prst="round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25400" cmpd="sng">
            <a:solidFill>
              <a:srgbClr val="416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533116" y="3682515"/>
            <a:ext cx="314961" cy="572655"/>
          </a:xfrm>
          <a:prstGeom prst="round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25400" cmpd="sng">
            <a:solidFill>
              <a:srgbClr val="416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935694" y="3815953"/>
            <a:ext cx="497841" cy="572655"/>
          </a:xfrm>
          <a:prstGeom prst="round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25400" cmpd="sng">
            <a:solidFill>
              <a:srgbClr val="416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0449288" y="3921760"/>
            <a:ext cx="1249219" cy="563624"/>
          </a:xfrm>
          <a:prstGeom prst="round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25400" cmpd="sng">
            <a:solidFill>
              <a:srgbClr val="416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36338" y="2249357"/>
            <a:ext cx="8531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42239" y="3778477"/>
            <a:ext cx="8531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28679" y="3937274"/>
            <a:ext cx="8531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609056" y="4403763"/>
            <a:ext cx="8531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6235" y="2052232"/>
            <a:ext cx="9698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34149" r="40346"/>
          <a:stretch/>
        </p:blipFill>
        <p:spPr>
          <a:xfrm>
            <a:off x="1398853" y="1836349"/>
            <a:ext cx="2368410" cy="26490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74431" r="6994"/>
          <a:stretch/>
        </p:blipFill>
        <p:spPr>
          <a:xfrm>
            <a:off x="3678869" y="1836349"/>
            <a:ext cx="1728500" cy="26517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841" r="79970"/>
          <a:stretch/>
        </p:blipFill>
        <p:spPr>
          <a:xfrm>
            <a:off x="61626" y="1836349"/>
            <a:ext cx="1556021" cy="2651760"/>
          </a:xfrm>
          <a:prstGeom prst="rect">
            <a:avLst/>
          </a:prstGeom>
        </p:spPr>
      </p:pic>
      <p:sp>
        <p:nvSpPr>
          <p:cNvPr id="40" name="Horizontal Scroll 39"/>
          <p:cNvSpPr/>
          <p:nvPr/>
        </p:nvSpPr>
        <p:spPr>
          <a:xfrm rot="537012">
            <a:off x="519768" y="3111265"/>
            <a:ext cx="923580" cy="499724"/>
          </a:xfrm>
          <a:prstGeom prst="horizontalScroll">
            <a:avLst/>
          </a:prstGeom>
          <a:solidFill>
            <a:srgbClr val="D7302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orizontal Scroll 40"/>
          <p:cNvSpPr/>
          <p:nvPr/>
        </p:nvSpPr>
        <p:spPr>
          <a:xfrm rot="539413">
            <a:off x="430572" y="3752248"/>
            <a:ext cx="933376" cy="520124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Csb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4390" y="5004426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100" dirty="0"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wet winters</a:t>
            </a:r>
            <a:r>
              <a:rPr lang="en-US" kern="100" dirty="0"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, and </a:t>
            </a:r>
            <a:r>
              <a:rPr lang="en-US" b="1" kern="100" dirty="0"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hot or warm dry summers</a:t>
            </a:r>
            <a:r>
              <a:rPr lang="en-US" kern="100" dirty="0"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.</a:t>
            </a:r>
            <a:endParaRPr lang="en-US" kern="100" dirty="0">
              <a:latin typeface="Arial" panose="020B0604020202020204" pitchFamily="34" charset="0"/>
              <a:ea typeface="Liberation Serif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4849" y="54440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winter storm tracks and summer </a:t>
            </a:r>
            <a:r>
              <a:rPr lang="en-US" b="1" kern="100" dirty="0"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subtropical anticyclones</a:t>
            </a:r>
            <a:r>
              <a:rPr lang="en-US" kern="100" dirty="0"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.</a:t>
            </a:r>
            <a:endParaRPr lang="en-US" kern="100" dirty="0">
              <a:latin typeface="Arial" panose="020B0604020202020204" pitchFamily="34" charset="0"/>
              <a:ea typeface="Liberation Serif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d.flores\Dropbox\Plots\Supplementary_Material\Population_K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5548" r="1699" b="6513"/>
          <a:stretch/>
        </p:blipFill>
        <p:spPr bwMode="auto">
          <a:xfrm>
            <a:off x="1031630" y="1122363"/>
            <a:ext cx="9873670" cy="4253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197F6A-2590-2D42-8ED4-BFDAEABE32A3}"/>
              </a:ext>
            </a:extLst>
          </p:cNvPr>
          <p:cNvSpPr txBox="1">
            <a:spLocks/>
          </p:cNvSpPr>
          <p:nvPr/>
        </p:nvSpPr>
        <p:spPr>
          <a:xfrm>
            <a:off x="493643" y="0"/>
            <a:ext cx="10515600" cy="748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Population in Mediterranean climate-type regions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86691" y="5334283"/>
            <a:ext cx="1041861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1600" b="1" dirty="0">
                <a:ln w="0"/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population in million for 2020 from Socioeconomic Data and Applications Center (SEDAC) at Columbia University and Earth’s land surface in percentage and 31 categories of </a:t>
            </a:r>
            <a:r>
              <a:rPr lang="en-US" sz="1600" b="1" dirty="0" err="1">
                <a:ln w="0"/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Köppen</a:t>
            </a:r>
            <a:r>
              <a:rPr lang="en-US" sz="1600" b="1" dirty="0">
                <a:ln w="0"/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Geiger Climate Classification for the period 1991-2020 from CRU dataset.</a:t>
            </a:r>
            <a:endParaRPr lang="en-US" sz="1600" b="1" cap="none" spc="0" dirty="0">
              <a:ln w="0"/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8041" y="1300500"/>
            <a:ext cx="5855853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MCRs =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Csa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Csb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MCRs ~ 2 % Earth’s Land Surface</a:t>
            </a:r>
          </a:p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MCRs ~ 700 million inhabitants (10%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global)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9B711-9E7F-299A-76AE-C0B5B0703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54458"/>
            <a:ext cx="12039600" cy="4902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83DB15-0E38-DF7B-C064-FB7FA4B22DC9}"/>
              </a:ext>
            </a:extLst>
          </p:cNvPr>
          <p:cNvSpPr/>
          <p:nvPr/>
        </p:nvSpPr>
        <p:spPr>
          <a:xfrm rot="3081689">
            <a:off x="7680902" y="2557641"/>
            <a:ext cx="803037" cy="785661"/>
          </a:xfrm>
          <a:prstGeom prst="ellipse">
            <a:avLst/>
          </a:prstGeom>
          <a:solidFill>
            <a:schemeClr val="bg1">
              <a:lumMod val="95000"/>
              <a:alpha val="4041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F1D61-C36C-CAA7-0CFC-DC7EF1BEBAF8}"/>
              </a:ext>
            </a:extLst>
          </p:cNvPr>
          <p:cNvSpPr/>
          <p:nvPr/>
        </p:nvSpPr>
        <p:spPr>
          <a:xfrm>
            <a:off x="152400" y="5756658"/>
            <a:ext cx="52140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IPCC AR6: Summary for policymakers (2021)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7A4F40-680B-0857-DA28-26AF242E5DF1}"/>
              </a:ext>
            </a:extLst>
          </p:cNvPr>
          <p:cNvSpPr/>
          <p:nvPr/>
        </p:nvSpPr>
        <p:spPr>
          <a:xfrm rot="3081689">
            <a:off x="4125461" y="2127236"/>
            <a:ext cx="803037" cy="785661"/>
          </a:xfrm>
          <a:prstGeom prst="ellipse">
            <a:avLst/>
          </a:prstGeom>
          <a:solidFill>
            <a:schemeClr val="bg1">
              <a:lumMod val="95000"/>
              <a:alpha val="4041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A2107B-959B-1517-C42A-737276AADE8D}"/>
              </a:ext>
            </a:extLst>
          </p:cNvPr>
          <p:cNvSpPr/>
          <p:nvPr/>
        </p:nvSpPr>
        <p:spPr>
          <a:xfrm rot="3081689">
            <a:off x="5497739" y="4408922"/>
            <a:ext cx="803037" cy="785661"/>
          </a:xfrm>
          <a:prstGeom prst="ellipse">
            <a:avLst/>
          </a:prstGeom>
          <a:solidFill>
            <a:schemeClr val="bg1">
              <a:lumMod val="95000"/>
              <a:alpha val="4041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61AA19-68A2-076F-39BE-1EDCBB625B94}"/>
              </a:ext>
            </a:extLst>
          </p:cNvPr>
          <p:cNvSpPr/>
          <p:nvPr/>
        </p:nvSpPr>
        <p:spPr>
          <a:xfrm rot="3081689">
            <a:off x="7680962" y="4461446"/>
            <a:ext cx="803037" cy="785661"/>
          </a:xfrm>
          <a:prstGeom prst="ellipse">
            <a:avLst/>
          </a:prstGeom>
          <a:solidFill>
            <a:schemeClr val="bg1">
              <a:lumMod val="95000"/>
              <a:alpha val="4041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966979-E4AA-B271-7431-BB101A746A45}"/>
              </a:ext>
            </a:extLst>
          </p:cNvPr>
          <p:cNvSpPr/>
          <p:nvPr/>
        </p:nvSpPr>
        <p:spPr>
          <a:xfrm rot="3081689">
            <a:off x="10497789" y="4620902"/>
            <a:ext cx="803037" cy="785661"/>
          </a:xfrm>
          <a:prstGeom prst="ellipse">
            <a:avLst/>
          </a:prstGeom>
          <a:solidFill>
            <a:schemeClr val="bg1">
              <a:lumMod val="95000"/>
              <a:alpha val="4041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37BB72-9C34-1113-DD89-E7E8467C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9" y="119415"/>
            <a:ext cx="10515600" cy="748145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Common</a:t>
            </a:r>
            <a:r>
              <a:rPr lang="el-GR" sz="3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challenges in MCRs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1FA61-6970-D1E8-A6BE-C5B906FCA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0" y="996110"/>
            <a:ext cx="12096000" cy="486577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83DB15-0E38-DF7B-C064-FB7FA4B22DC9}"/>
              </a:ext>
            </a:extLst>
          </p:cNvPr>
          <p:cNvSpPr/>
          <p:nvPr/>
        </p:nvSpPr>
        <p:spPr>
          <a:xfrm rot="3081689">
            <a:off x="7489980" y="2734153"/>
            <a:ext cx="803037" cy="785661"/>
          </a:xfrm>
          <a:prstGeom prst="ellipse">
            <a:avLst/>
          </a:prstGeom>
          <a:solidFill>
            <a:schemeClr val="bg1">
              <a:lumMod val="95000"/>
              <a:alpha val="4041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7A4F40-680B-0857-DA28-26AF242E5DF1}"/>
              </a:ext>
            </a:extLst>
          </p:cNvPr>
          <p:cNvSpPr/>
          <p:nvPr/>
        </p:nvSpPr>
        <p:spPr>
          <a:xfrm rot="3081689">
            <a:off x="4024973" y="2247819"/>
            <a:ext cx="803037" cy="785661"/>
          </a:xfrm>
          <a:prstGeom prst="ellipse">
            <a:avLst/>
          </a:prstGeom>
          <a:solidFill>
            <a:schemeClr val="bg1">
              <a:lumMod val="95000"/>
              <a:alpha val="4041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A2107B-959B-1517-C42A-737276AADE8D}"/>
              </a:ext>
            </a:extLst>
          </p:cNvPr>
          <p:cNvSpPr/>
          <p:nvPr/>
        </p:nvSpPr>
        <p:spPr>
          <a:xfrm rot="3081689">
            <a:off x="5338171" y="4479260"/>
            <a:ext cx="803037" cy="785661"/>
          </a:xfrm>
          <a:prstGeom prst="ellipse">
            <a:avLst/>
          </a:prstGeom>
          <a:solidFill>
            <a:schemeClr val="bg1">
              <a:lumMod val="95000"/>
              <a:alpha val="4041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61AA19-68A2-076F-39BE-1EDCBB625B94}"/>
              </a:ext>
            </a:extLst>
          </p:cNvPr>
          <p:cNvSpPr/>
          <p:nvPr/>
        </p:nvSpPr>
        <p:spPr>
          <a:xfrm rot="3081689">
            <a:off x="7489978" y="4540518"/>
            <a:ext cx="803037" cy="785661"/>
          </a:xfrm>
          <a:prstGeom prst="ellipse">
            <a:avLst/>
          </a:prstGeom>
          <a:solidFill>
            <a:schemeClr val="bg1">
              <a:lumMod val="95000"/>
              <a:alpha val="4041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966979-E4AA-B271-7431-BB101A746A45}"/>
              </a:ext>
            </a:extLst>
          </p:cNvPr>
          <p:cNvSpPr/>
          <p:nvPr/>
        </p:nvSpPr>
        <p:spPr>
          <a:xfrm rot="3081689">
            <a:off x="10266675" y="4701292"/>
            <a:ext cx="803037" cy="785661"/>
          </a:xfrm>
          <a:prstGeom prst="ellipse">
            <a:avLst/>
          </a:prstGeom>
          <a:solidFill>
            <a:schemeClr val="bg1">
              <a:lumMod val="95000"/>
              <a:alpha val="4041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34BD20-9C12-16A5-A0A0-05B50CF86F4A}"/>
              </a:ext>
            </a:extLst>
          </p:cNvPr>
          <p:cNvSpPr/>
          <p:nvPr/>
        </p:nvSpPr>
        <p:spPr>
          <a:xfrm>
            <a:off x="152400" y="5756658"/>
            <a:ext cx="52140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IPCC AR6: Summary for policymakers (2021)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22475BB-D211-0174-AA60-2ACCD4011728}"/>
              </a:ext>
            </a:extLst>
          </p:cNvPr>
          <p:cNvSpPr txBox="1">
            <a:spLocks/>
          </p:cNvSpPr>
          <p:nvPr/>
        </p:nvSpPr>
        <p:spPr>
          <a:xfrm>
            <a:off x="481889" y="119415"/>
            <a:ext cx="10515600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400" b="1">
                <a:solidFill>
                  <a:schemeClr val="accent1">
                    <a:lumMod val="50000"/>
                  </a:schemeClr>
                </a:solidFill>
              </a:rPr>
              <a:t>Common</a:t>
            </a:r>
            <a:r>
              <a:rPr lang="el-GR" sz="3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400" b="1">
                <a:solidFill>
                  <a:schemeClr val="accent1">
                    <a:lumMod val="50000"/>
                  </a:schemeClr>
                </a:solidFill>
              </a:rPr>
              <a:t>challenges in MCRs</a:t>
            </a:r>
            <a:endParaRPr lang="en-US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EA47-00D3-0C46-B867-CEE3F353D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29" y="1342237"/>
            <a:ext cx="11081288" cy="39701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0" i="1" dirty="0" smtClean="0">
                <a:solidFill>
                  <a:srgbClr val="000000"/>
                </a:solidFill>
                <a:effectLst/>
              </a:rPr>
              <a:t>Two </a:t>
            </a:r>
            <a:r>
              <a:rPr lang="en-US" sz="2400" b="0" i="1" dirty="0">
                <a:solidFill>
                  <a:srgbClr val="000000"/>
                </a:solidFill>
                <a:effectLst/>
              </a:rPr>
              <a:t>research questions motivated this study: 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0" i="1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algn="just" fontAlgn="base">
              <a:lnSpc>
                <a:spcPct val="100000"/>
              </a:lnSpc>
            </a:pPr>
            <a:r>
              <a:rPr lang="en-US" sz="2400" b="1" dirty="0" smtClean="0">
                <a:solidFill>
                  <a:srgbClr val="406EAD"/>
                </a:solidFill>
              </a:rPr>
              <a:t>Q1: </a:t>
            </a:r>
            <a:r>
              <a:rPr lang="en-US" sz="2400" dirty="0">
                <a:solidFill>
                  <a:srgbClr val="000000"/>
                </a:solidFill>
              </a:rPr>
              <a:t>How have the main climate characteristics of Mediterranean climate-type regions changed during the last 120 years? </a:t>
            </a:r>
          </a:p>
          <a:p>
            <a:pPr algn="just" fontAlgn="base"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 algn="just" fontAlgn="base">
              <a:lnSpc>
                <a:spcPct val="100000"/>
              </a:lnSpc>
            </a:pPr>
            <a:r>
              <a:rPr lang="en-US" sz="2400" b="1" dirty="0" smtClean="0">
                <a:solidFill>
                  <a:srgbClr val="406EAD"/>
                </a:solidFill>
              </a:rPr>
              <a:t>Q2: </a:t>
            </a:r>
            <a:r>
              <a:rPr lang="en-US" sz="2400" dirty="0">
                <a:solidFill>
                  <a:srgbClr val="000000"/>
                </a:solidFill>
              </a:rPr>
              <a:t>What will be the future regional response of MCRs under different Global Warming Levels?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D30ED8-12B0-EE4C-ADA8-C151713A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73" y="128700"/>
            <a:ext cx="10515600" cy="732747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Research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197F6A-2590-2D42-8ED4-BFDAEABE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41" y="0"/>
            <a:ext cx="10515600" cy="73274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Q3: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814533"/>
            <a:ext cx="7477760" cy="516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30160" y="732747"/>
            <a:ext cx="4561840" cy="826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kern="100" dirty="0" smtClean="0"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Five CMIP6 </a:t>
            </a:r>
            <a:r>
              <a:rPr lang="en-US" sz="2200" kern="100" dirty="0"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G</a:t>
            </a:r>
            <a:r>
              <a:rPr lang="en-US" sz="2200" kern="100" dirty="0" smtClean="0"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lobal Models with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bias correction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statistically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downscaled.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as usual scenario (SSP5-8.5).</a:t>
            </a:r>
          </a:p>
          <a:p>
            <a:pPr marL="914400"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Historical: 1850-2014</a:t>
            </a:r>
          </a:p>
          <a:p>
            <a:pPr marL="914400"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Future: 2015-2100</a:t>
            </a:r>
          </a:p>
          <a:p>
            <a:pPr lvl="1">
              <a:lnSpc>
                <a:spcPct val="110000"/>
              </a:lnSpc>
            </a:pPr>
            <a:endParaRPr lang="en-US" sz="2200" kern="100" dirty="0">
              <a:latin typeface="Arial" panose="020B0604020202020204" pitchFamily="34" charset="0"/>
              <a:ea typeface="Liberation Serif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kern="100" dirty="0" smtClean="0"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Spatial resolution (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0.5°x 0.5°).</a:t>
            </a:r>
            <a:endParaRPr lang="en-US" sz="2200" kern="100" dirty="0">
              <a:latin typeface="Arial" panose="020B0604020202020204" pitchFamily="34" charset="0"/>
              <a:ea typeface="Liberation Serif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kern="100" dirty="0" smtClean="0"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Temporal resolution (daily)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Precipitation.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Tmin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Tmax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Tmean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lnSpc>
                <a:spcPct val="110000"/>
              </a:lnSpc>
            </a:pPr>
            <a:endParaRPr lang="en-US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kern="100" dirty="0" smtClean="0">
              <a:latin typeface="Arial" panose="020B0604020202020204" pitchFamily="34" charset="0"/>
              <a:ea typeface="Liberation Serif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kern="100" dirty="0"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400" b="1" kern="100" dirty="0">
              <a:latin typeface="Times New Roman" panose="02020603050405020304" pitchFamily="18" charset="0"/>
              <a:ea typeface="Liberation Serif"/>
              <a:cs typeface="Times New Roman" panose="02020603050405020304" pitchFamily="18" charset="0"/>
            </a:endParaRPr>
          </a:p>
          <a:p>
            <a:r>
              <a:rPr lang="en-US" sz="2400" kern="1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2400" b="1" kern="1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197F6A-2590-2D42-8ED4-BFDAEABE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41" y="0"/>
            <a:ext cx="10515600" cy="732747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Q1/Q2: 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Method</a:t>
            </a:r>
          </a:p>
        </p:txBody>
      </p:sp>
      <p:pic>
        <p:nvPicPr>
          <p:cNvPr id="5" name="Picture 4" descr="C:\Users\d.flores\Documents\Thesis\News_Results\NEW_NEW\Split\Split\Global_Koeppen_Historical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t="4146" b="17943"/>
          <a:stretch/>
        </p:blipFill>
        <p:spPr bwMode="auto">
          <a:xfrm>
            <a:off x="2428535" y="594294"/>
            <a:ext cx="2927927" cy="165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d.flores\Documents\Thesis\News_Results\NEW_NEW\Split\Split\Global_Koeppen_Historical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t="4146" b="17037"/>
          <a:stretch/>
        </p:blipFill>
        <p:spPr bwMode="auto">
          <a:xfrm>
            <a:off x="2620829" y="3490711"/>
            <a:ext cx="2658340" cy="15880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3069" y="4018304"/>
            <a:ext cx="1851259" cy="532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CMIP6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SSP5-8.5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945" y="774335"/>
            <a:ext cx="1729510" cy="532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(CRU)</a:t>
            </a:r>
          </a:p>
        </p:txBody>
      </p:sp>
      <p:cxnSp>
        <p:nvCxnSpPr>
          <p:cNvPr id="10" name="Straight Arrow Connector 9"/>
          <p:cNvCxnSpPr>
            <a:stCxn id="3" idx="3"/>
            <a:endCxn id="7" idx="1"/>
          </p:cNvCxnSpPr>
          <p:nvPr/>
        </p:nvCxnSpPr>
        <p:spPr>
          <a:xfrm>
            <a:off x="1954328" y="4284718"/>
            <a:ext cx="6665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5811300" y="564686"/>
            <a:ext cx="1754909" cy="1055065"/>
          </a:xfrm>
          <a:prstGeom prst="right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Observed (CRU)</a:t>
            </a:r>
          </a:p>
        </p:txBody>
      </p:sp>
      <p:cxnSp>
        <p:nvCxnSpPr>
          <p:cNvPr id="14" name="Straight Arrow Connector 13"/>
          <p:cNvCxnSpPr>
            <a:stCxn id="5" idx="3"/>
            <a:endCxn id="11" idx="1"/>
          </p:cNvCxnSpPr>
          <p:nvPr/>
        </p:nvCxnSpPr>
        <p:spPr>
          <a:xfrm flipV="1">
            <a:off x="5356462" y="1092219"/>
            <a:ext cx="454838" cy="329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20" idx="1"/>
          </p:cNvCxnSpPr>
          <p:nvPr/>
        </p:nvCxnSpPr>
        <p:spPr>
          <a:xfrm>
            <a:off x="5279169" y="4284718"/>
            <a:ext cx="605625" cy="3146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5884794" y="4236783"/>
            <a:ext cx="1671046" cy="725163"/>
          </a:xfrm>
          <a:prstGeom prst="right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GWLs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872" y="1814319"/>
            <a:ext cx="1969655" cy="5328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(ISI-MIP)</a:t>
            </a:r>
          </a:p>
        </p:txBody>
      </p:sp>
      <p:cxnSp>
        <p:nvCxnSpPr>
          <p:cNvPr id="24" name="Straight Arrow Connector 23"/>
          <p:cNvCxnSpPr>
            <a:stCxn id="8" idx="3"/>
          </p:cNvCxnSpPr>
          <p:nvPr/>
        </p:nvCxnSpPr>
        <p:spPr>
          <a:xfrm>
            <a:off x="1893455" y="1040749"/>
            <a:ext cx="537441" cy="2044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3"/>
          </p:cNvCxnSpPr>
          <p:nvPr/>
        </p:nvCxnSpPr>
        <p:spPr>
          <a:xfrm flipV="1">
            <a:off x="2013527" y="1836839"/>
            <a:ext cx="503759" cy="2438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5811109" y="3275506"/>
            <a:ext cx="1754909" cy="725163"/>
          </a:xfrm>
          <a:prstGeom prst="right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Historical </a:t>
            </a:r>
          </a:p>
        </p:txBody>
      </p:sp>
      <p:cxnSp>
        <p:nvCxnSpPr>
          <p:cNvPr id="29" name="Straight Arrow Connector 28"/>
          <p:cNvCxnSpPr>
            <a:stCxn id="7" idx="3"/>
            <a:endCxn id="28" idx="1"/>
          </p:cNvCxnSpPr>
          <p:nvPr/>
        </p:nvCxnSpPr>
        <p:spPr>
          <a:xfrm flipV="1">
            <a:off x="5279169" y="3638088"/>
            <a:ext cx="531940" cy="6466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9" idx="1"/>
          </p:cNvCxnSpPr>
          <p:nvPr/>
        </p:nvCxnSpPr>
        <p:spPr>
          <a:xfrm>
            <a:off x="5268190" y="1842012"/>
            <a:ext cx="643083" cy="3689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5911273" y="1683467"/>
            <a:ext cx="1754909" cy="1055065"/>
          </a:xfrm>
          <a:prstGeom prst="right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Observed (ISI-MIP)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7" b="28215"/>
          <a:stretch/>
        </p:blipFill>
        <p:spPr>
          <a:xfrm>
            <a:off x="7649011" y="669226"/>
            <a:ext cx="1902692" cy="77357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7" b="28215"/>
          <a:stretch/>
        </p:blipFill>
        <p:spPr>
          <a:xfrm>
            <a:off x="7722764" y="1849355"/>
            <a:ext cx="1902692" cy="77357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7" b="28215"/>
          <a:stretch/>
        </p:blipFill>
        <p:spPr>
          <a:xfrm>
            <a:off x="7645098" y="3215884"/>
            <a:ext cx="1902692" cy="77357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7" b="28215"/>
          <a:stretch/>
        </p:blipFill>
        <p:spPr>
          <a:xfrm>
            <a:off x="7621729" y="4121354"/>
            <a:ext cx="1902692" cy="773570"/>
          </a:xfrm>
          <a:prstGeom prst="rect">
            <a:avLst/>
          </a:prstGeom>
        </p:spPr>
      </p:pic>
      <p:sp>
        <p:nvSpPr>
          <p:cNvPr id="58" name="Horizontal Scroll 57"/>
          <p:cNvSpPr/>
          <p:nvPr/>
        </p:nvSpPr>
        <p:spPr>
          <a:xfrm rot="537012">
            <a:off x="10438258" y="1079904"/>
            <a:ext cx="1339273" cy="783800"/>
          </a:xfrm>
          <a:prstGeom prst="horizontalScroll">
            <a:avLst/>
          </a:prstGeom>
          <a:solidFill>
            <a:srgbClr val="D7302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Horizontal Scroll 58"/>
          <p:cNvSpPr/>
          <p:nvPr/>
        </p:nvSpPr>
        <p:spPr>
          <a:xfrm rot="539413">
            <a:off x="10434772" y="2153755"/>
            <a:ext cx="1339273" cy="783800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Csb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Arrow Connector 59"/>
          <p:cNvCxnSpPr>
            <a:stCxn id="2" idx="3"/>
            <a:endCxn id="58" idx="1"/>
          </p:cNvCxnSpPr>
          <p:nvPr/>
        </p:nvCxnSpPr>
        <p:spPr>
          <a:xfrm>
            <a:off x="9551703" y="1056011"/>
            <a:ext cx="894709" cy="3116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" idx="3"/>
            <a:endCxn id="59" idx="1"/>
          </p:cNvCxnSpPr>
          <p:nvPr/>
        </p:nvCxnSpPr>
        <p:spPr>
          <a:xfrm>
            <a:off x="9551703" y="1056011"/>
            <a:ext cx="891295" cy="13850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6" name="Right Arrow 75"/>
          <p:cNvSpPr/>
          <p:nvPr/>
        </p:nvSpPr>
        <p:spPr>
          <a:xfrm rot="4752664">
            <a:off x="10353218" y="3659852"/>
            <a:ext cx="1732894" cy="1055065"/>
          </a:xfrm>
          <a:prstGeom prst="right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1344163" y="5635938"/>
            <a:ext cx="725842" cy="573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0743108" y="5385016"/>
            <a:ext cx="760092" cy="5737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Change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0090334" y="5129481"/>
            <a:ext cx="760092" cy="5737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Change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9403907" y="4853026"/>
            <a:ext cx="760092" cy="5737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Change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9536902" y="1471805"/>
            <a:ext cx="844855" cy="21204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56" idx="3"/>
            <a:endCxn id="59" idx="1"/>
          </p:cNvCxnSpPr>
          <p:nvPr/>
        </p:nvCxnSpPr>
        <p:spPr>
          <a:xfrm flipV="1">
            <a:off x="9547790" y="2441014"/>
            <a:ext cx="895208" cy="11616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9466275" y="2531831"/>
            <a:ext cx="892113" cy="18439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55" idx="3"/>
            <a:endCxn id="59" idx="1"/>
          </p:cNvCxnSpPr>
          <p:nvPr/>
        </p:nvCxnSpPr>
        <p:spPr>
          <a:xfrm>
            <a:off x="9625456" y="2236140"/>
            <a:ext cx="817542" cy="2048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9476453" y="1640799"/>
            <a:ext cx="905304" cy="26993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58" idx="1"/>
          </p:cNvCxnSpPr>
          <p:nvPr/>
        </p:nvCxnSpPr>
        <p:spPr>
          <a:xfrm flipV="1">
            <a:off x="9635634" y="1367625"/>
            <a:ext cx="810778" cy="8356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197F6A-2590-2D42-8ED4-BFDAEABE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544" y="0"/>
            <a:ext cx="12432144" cy="732747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Q1/Q2: 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Temporal Distribution of MCRs</a:t>
            </a:r>
          </a:p>
        </p:txBody>
      </p:sp>
      <p:pic>
        <p:nvPicPr>
          <p:cNvPr id="3" name="Picture 2" descr="C:\Users\d.flores\Documents\Thesis\EGU 2023\Summarize_KG_AREAs\Past_Future_MedTC_TOTAL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8"/>
          <a:stretch/>
        </p:blipFill>
        <p:spPr bwMode="auto">
          <a:xfrm>
            <a:off x="0" y="646546"/>
            <a:ext cx="7561641" cy="55510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700185" y="1375767"/>
            <a:ext cx="4348479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significant MCRs changes during the last 120 years and projected.</a:t>
            </a: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000" kern="1400" spc="-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CMIP6 ensemble (Historical) represents well the  </a:t>
            </a:r>
            <a:r>
              <a:rPr lang="en-US" sz="2000" kern="1400" spc="-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Csa</a:t>
            </a: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2000" kern="1400" spc="-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Csb</a:t>
            </a: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global area.</a:t>
            </a: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000" kern="1400" spc="-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clear increase of </a:t>
            </a:r>
            <a:r>
              <a:rPr lang="en-US" sz="2000" kern="1400" spc="-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Csa</a:t>
            </a: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category (hot summer) and a decrease </a:t>
            </a:r>
            <a:r>
              <a:rPr lang="en-US" sz="2000" kern="1400" spc="-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Csb</a:t>
            </a:r>
            <a:r>
              <a:rPr lang="en-US" sz="2000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areas ( Warm- summer).</a:t>
            </a: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000" kern="1400" spc="-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kern="1400" spc="-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kern="1400" spc="-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kern="1400" spc="-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9257" y="6341623"/>
            <a:ext cx="44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lerio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21141</TotalTime>
  <Words>778</Words>
  <Application>Microsoft Office PowerPoint</Application>
  <PresentationFormat>Panorámica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Arial Narrow</vt:lpstr>
      <vt:lpstr>Arvo</vt:lpstr>
      <vt:lpstr>Calibri</vt:lpstr>
      <vt:lpstr>Courier New</vt:lpstr>
      <vt:lpstr>Liberation Serif</vt:lpstr>
      <vt:lpstr>Roboto</vt:lpstr>
      <vt:lpstr>Roboto Condensed</vt:lpstr>
      <vt:lpstr>Roboto Condensed Light</vt:lpstr>
      <vt:lpstr>Times New Roman</vt:lpstr>
      <vt:lpstr>Wingdings</vt:lpstr>
      <vt:lpstr>Office Theme</vt:lpstr>
      <vt:lpstr>Salerio template</vt:lpstr>
      <vt:lpstr>Presentación de PowerPoint</vt:lpstr>
      <vt:lpstr>Presentación de PowerPoint</vt:lpstr>
      <vt:lpstr>Presentación de PowerPoint</vt:lpstr>
      <vt:lpstr>Common challenges in MCRs</vt:lpstr>
      <vt:lpstr>Presentación de PowerPoint</vt:lpstr>
      <vt:lpstr>Research objectives</vt:lpstr>
      <vt:lpstr>Q3: Data</vt:lpstr>
      <vt:lpstr>Q1/Q2: Method</vt:lpstr>
      <vt:lpstr>Q1/Q2: Temporal Distribution of MCRs</vt:lpstr>
      <vt:lpstr>Q1/Q2: Temporal and Spatial Distribution of MED</vt:lpstr>
      <vt:lpstr>Q1/Q2: Temporal and Spatial Distribution of NAC</vt:lpstr>
      <vt:lpstr>Q2: Temperature Projections</vt:lpstr>
      <vt:lpstr>Q2: Precipitation Projections</vt:lpstr>
      <vt:lpstr>Conclusions</vt:lpstr>
      <vt:lpstr>Thank you for your  attention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Hernán Urdiales Flores</dc:creator>
  <cp:lastModifiedBy>Lenovo</cp:lastModifiedBy>
  <cp:revision>507</cp:revision>
  <cp:lastPrinted>2019-07-18T13:32:35Z</cp:lastPrinted>
  <dcterms:created xsi:type="dcterms:W3CDTF">2018-04-26T12:18:44Z</dcterms:created>
  <dcterms:modified xsi:type="dcterms:W3CDTF">2023-04-23T17:01:50Z</dcterms:modified>
</cp:coreProperties>
</file>