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93" r:id="rId4"/>
    <p:sldId id="295" r:id="rId5"/>
    <p:sldId id="279" r:id="rId6"/>
    <p:sldId id="266" r:id="rId7"/>
    <p:sldId id="296" r:id="rId8"/>
    <p:sldId id="297" r:id="rId9"/>
    <p:sldId id="272" r:id="rId10"/>
    <p:sldId id="298" r:id="rId11"/>
    <p:sldId id="299" r:id="rId12"/>
    <p:sldId id="300" r:id="rId13"/>
    <p:sldId id="301" r:id="rId14"/>
    <p:sldId id="302" r:id="rId15"/>
    <p:sldId id="3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A68F-5347-D0AA-0D36-3E896F635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728F05-CB22-A31F-113D-4311759BB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D230F-8FE9-67B1-5583-714120A0D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4245-8090-47A0-8089-23409E577725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D3455-C67C-BC40-E641-DA5476309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0D0D5-B37A-BA06-4A2C-EBF8A7D9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A03D-C0F1-4B70-805A-E242588B9A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64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79FF7-EC19-6616-32E2-3D07856BC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1F253-4FE5-C5FB-6224-9CA7383C6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983A8-424A-CA41-F0FC-2D99D330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4245-8090-47A0-8089-23409E577725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32AA2-9B2D-BFDA-B8AB-2F3403CA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716B5-5312-70AB-CD3D-71EF6F6BE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A03D-C0F1-4B70-805A-E242588B9A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789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390DA7-028F-B601-5CD9-FB56E03BA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06848-1850-CB5E-35BC-8C7D06277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2F83E-E700-CA4B-0E04-AC035BC4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4245-8090-47A0-8089-23409E577725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6426B-58B1-E5E3-A91B-43869BA19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2B7C8-13B7-7748-2DDE-76A821418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A03D-C0F1-4B70-805A-E242588B9A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430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4A652-9D0A-B849-BE0C-5868A242F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52776-2973-8AE1-8A87-A8B3E5DD5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53B6A-E6D4-B525-1D45-77A5DFC4A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4245-8090-47A0-8089-23409E577725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44BE8-CBA9-F0AD-AEA8-27BBEE68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E525D-A1A0-BAE8-8D60-719714B7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A03D-C0F1-4B70-805A-E242588B9A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119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9AD6-A50D-FFBA-6E01-D1FF08C0F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C6A8F-EAF0-32B7-348D-492EA93D1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B449C-D812-B107-7DE2-F8B6BD4D2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4245-8090-47A0-8089-23409E577725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F42AE-09BA-E471-C2D3-9A29F85AE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468D4-F4C6-B125-5657-9DEF5619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A03D-C0F1-4B70-805A-E242588B9A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100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7EB1-0291-86AB-371B-17BE6C352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B422A-F3DF-E8FE-9495-E28E25E13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7D6F9-7509-BF99-646F-8B94E05E9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36590-04D9-69CA-FBB0-ECAB10B2D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4245-8090-47A0-8089-23409E577725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B4E31-0B14-9562-EED7-F9A487741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15B46-7053-6C86-5F31-39944FC3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A03D-C0F1-4B70-805A-E242588B9A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53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4216-78B2-0821-BEAA-8701A87B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579BF-D1C6-3016-ADC2-4409D7BC4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E4819-28DB-F531-1575-B5CFB5D4D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7ABF17-601E-EE9E-9404-44D4A469D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20C71E-2612-8946-5416-545196D11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B54A70-DE10-CD83-CCDB-2EAA2539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4245-8090-47A0-8089-23409E577725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FA050E-C354-3666-117A-5F4947552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8479B6-4449-35F7-2A6E-33243AE8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A03D-C0F1-4B70-805A-E242588B9A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626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8547D-8F79-BD0D-FA8B-FEFCDF156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24B104-850C-FDC8-2B78-3A571DF04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4245-8090-47A0-8089-23409E577725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58CB0D-4F06-CADF-7CB4-7F111C450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230A8-1FDB-A9E4-CDE3-A51CDA66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A03D-C0F1-4B70-805A-E242588B9A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493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6A4E95-B778-2BBF-23D2-615A740D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4245-8090-47A0-8089-23409E577725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96219-96B1-9EBC-20BF-E1886E856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B958E-2CE3-CF1C-BE70-344B1AF5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A03D-C0F1-4B70-805A-E242588B9A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583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C821B-90BE-8B08-5C1E-0EC506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51C60-E536-B801-E438-CFD47A204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DD0F5-1E6C-A650-B831-3E8537CD6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6E525-3859-AE08-6B46-EF02EFF74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4245-8090-47A0-8089-23409E577725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07087-0B63-C3D2-C6A0-EC625861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C818F-3818-93D8-AF74-AD8D5EAD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A03D-C0F1-4B70-805A-E242588B9A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233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C165C-E37E-A5C4-250D-3852335D0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4D5317-59E1-A8D9-D13F-7E7AEECAAE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77572-6F03-B6C0-0E08-7A8A374C1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21473-B5CA-3B9C-F2D7-B93760D34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4245-8090-47A0-8089-23409E577725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C9B7C2-835D-D1E1-1C6C-CC048DEF6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57947-391D-F885-DD75-DCD87AFDD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A03D-C0F1-4B70-805A-E242588B9A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178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4661AC-8B97-CF7A-5411-2749083DB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AF4A9-B6EA-6DB3-826C-456CBE1C8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FA5FC-B44E-180F-CE38-2C22F0966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04245-8090-47A0-8089-23409E577725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5D8CF-1498-5B90-B3E0-12D14096D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34922-52B9-E2E1-4962-603701F46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8A03D-C0F1-4B70-805A-E242588B9A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852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2.emf"/><Relationship Id="rId7" Type="http://schemas.openxmlformats.org/officeDocument/2006/relationships/image" Target="../media/image15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7.wmf"/><Relationship Id="rId5" Type="http://schemas.openxmlformats.org/officeDocument/2006/relationships/image" Target="../media/image14.e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3.emf"/><Relationship Id="rId9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B2E9-D3E7-4DAC-A9A2-F630BD97D6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Fireworks: A Major source of elemental aerosols during Diwali in Delhi-NCR</a:t>
            </a:r>
            <a:b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37569-285E-485D-B47F-EB3653E44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87688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Comparative study of 2019,2020,2021 Diwali</a:t>
            </a:r>
          </a:p>
          <a:p>
            <a:endParaRPr lang="en-US" dirty="0"/>
          </a:p>
          <a:p>
            <a:r>
              <a:rPr lang="en-US" dirty="0"/>
              <a:t>By</a:t>
            </a:r>
          </a:p>
          <a:p>
            <a:r>
              <a:rPr lang="en-IN" dirty="0"/>
              <a:t>MOHD FAISAL</a:t>
            </a:r>
          </a:p>
          <a:p>
            <a:r>
              <a:rPr lang="en-IN" dirty="0"/>
              <a:t>IIT DELHI</a:t>
            </a:r>
          </a:p>
        </p:txBody>
      </p:sp>
    </p:spTree>
    <p:extLst>
      <p:ext uri="{BB962C8B-B14F-4D97-AF65-F5344CB8AC3E}">
        <p14:creationId xmlns:p14="http://schemas.microsoft.com/office/powerpoint/2010/main" val="3600802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B0C604B-3779-BB91-CE8C-6756FC4BE23D}"/>
              </a:ext>
            </a:extLst>
          </p:cNvPr>
          <p:cNvGraphicFramePr>
            <a:graphicFrameLocks noGrp="1"/>
          </p:cNvGraphicFramePr>
          <p:nvPr/>
        </p:nvGraphicFramePr>
        <p:xfrm>
          <a:off x="5884434" y="4342296"/>
          <a:ext cx="5211196" cy="1860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2799">
                  <a:extLst>
                    <a:ext uri="{9D8B030D-6E8A-4147-A177-3AD203B41FA5}">
                      <a16:colId xmlns:a16="http://schemas.microsoft.com/office/drawing/2014/main" val="3377391968"/>
                    </a:ext>
                  </a:extLst>
                </a:gridCol>
                <a:gridCol w="1256633">
                  <a:extLst>
                    <a:ext uri="{9D8B030D-6E8A-4147-A177-3AD203B41FA5}">
                      <a16:colId xmlns:a16="http://schemas.microsoft.com/office/drawing/2014/main" val="2735068862"/>
                    </a:ext>
                  </a:extLst>
                </a:gridCol>
                <a:gridCol w="1348965">
                  <a:extLst>
                    <a:ext uri="{9D8B030D-6E8A-4147-A177-3AD203B41FA5}">
                      <a16:colId xmlns:a16="http://schemas.microsoft.com/office/drawing/2014/main" val="207642883"/>
                    </a:ext>
                  </a:extLst>
                </a:gridCol>
                <a:gridCol w="1302799">
                  <a:extLst>
                    <a:ext uri="{9D8B030D-6E8A-4147-A177-3AD203B41FA5}">
                      <a16:colId xmlns:a16="http://schemas.microsoft.com/office/drawing/2014/main" val="2931337239"/>
                    </a:ext>
                  </a:extLst>
                </a:gridCol>
              </a:tblGrid>
              <a:tr h="452892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I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2019</a:t>
                      </a:r>
                      <a:endParaRPr lang="en-I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solidFill>
                            <a:srgbClr val="FF0000"/>
                          </a:solidFill>
                          <a:effectLst/>
                        </a:rPr>
                        <a:t>2020</a:t>
                      </a:r>
                      <a:endParaRPr lang="en-IN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solidFill>
                            <a:srgbClr val="FF0000"/>
                          </a:solidFill>
                          <a:effectLst/>
                        </a:rPr>
                        <a:t>2021</a:t>
                      </a:r>
                      <a:endParaRPr lang="en-IN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78359777"/>
                  </a:ext>
                </a:extLst>
              </a:tr>
              <a:tr h="56535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Max</a:t>
                      </a:r>
                      <a:endParaRPr lang="en-I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I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  <a:endParaRPr lang="en-I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n-I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0136961"/>
                  </a:ext>
                </a:extLst>
              </a:tr>
              <a:tr h="42108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solidFill>
                            <a:srgbClr val="FF0000"/>
                          </a:solidFill>
                          <a:effectLst/>
                        </a:rPr>
                        <a:t>Min</a:t>
                      </a:r>
                      <a:endParaRPr lang="en-IN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I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I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I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9439625"/>
                  </a:ext>
                </a:extLst>
              </a:tr>
              <a:tr h="42108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Average</a:t>
                      </a:r>
                      <a:endParaRPr lang="en-I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  <a:endParaRPr lang="en-I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I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  <a:endParaRPr lang="en-I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9515636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E24E74B-B364-63B7-C84F-61AC25797EA2}"/>
              </a:ext>
            </a:extLst>
          </p:cNvPr>
          <p:cNvSpPr txBox="1"/>
          <p:nvPr/>
        </p:nvSpPr>
        <p:spPr>
          <a:xfrm>
            <a:off x="2582328" y="6455572"/>
            <a:ext cx="732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12h average PM</a:t>
            </a:r>
            <a:r>
              <a:rPr lang="en-US" b="1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during Diwali night </a:t>
            </a:r>
            <a:r>
              <a:rPr lang="en-I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&lt; 2020 &lt; 2021</a:t>
            </a:r>
            <a:endParaRPr lang="en-IN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9313" y="-13648"/>
            <a:ext cx="66529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Diwali Fireworks Comparison 2019-21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DFA6F-E14C-4377-9BFB-2BD008D1FE1E}"/>
              </a:ext>
            </a:extLst>
          </p:cNvPr>
          <p:cNvSpPr txBox="1"/>
          <p:nvPr/>
        </p:nvSpPr>
        <p:spPr>
          <a:xfrm>
            <a:off x="7598825" y="3874682"/>
            <a:ext cx="23094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</a:rPr>
              <a:t>Total PM</a:t>
            </a:r>
            <a:r>
              <a:rPr lang="en-IN" sz="2000" b="1" baseline="-25000" dirty="0">
                <a:solidFill>
                  <a:srgbClr val="FF0000"/>
                </a:solidFill>
              </a:rPr>
              <a:t>2.5</a:t>
            </a:r>
            <a:r>
              <a:rPr lang="en-IN" sz="2000" b="1" dirty="0">
                <a:solidFill>
                  <a:srgbClr val="FF0000"/>
                </a:solidFill>
              </a:rPr>
              <a:t> (</a:t>
            </a:r>
            <a:r>
              <a:rPr lang="el-GR" sz="2000" b="1" dirty="0">
                <a:solidFill>
                  <a:srgbClr val="FF0000"/>
                </a:solidFill>
              </a:rPr>
              <a:t>μ</a:t>
            </a:r>
            <a:r>
              <a:rPr lang="en-US" sz="2000" b="1" dirty="0">
                <a:solidFill>
                  <a:srgbClr val="FF0000"/>
                </a:solidFill>
              </a:rPr>
              <a:t>g/m</a:t>
            </a:r>
            <a:r>
              <a:rPr lang="en-US" sz="2000" b="1" baseline="30000" dirty="0">
                <a:solidFill>
                  <a:srgbClr val="FF0000"/>
                </a:solidFill>
              </a:rPr>
              <a:t>3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  <a:endParaRPr lang="en-IN" sz="2000" b="1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8DE93A-5D69-DED1-1093-AAA3E05FA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050" y="475956"/>
            <a:ext cx="6083487" cy="31760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E71532-A406-C05F-6E6B-7222175C6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8471" y="441839"/>
            <a:ext cx="6503737" cy="32967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DCD961-B357-31C5-B750-9832C6305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0125" y="3357694"/>
            <a:ext cx="6168788" cy="3207062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7861333-6E4A-452D-9AD9-38BD41E1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83524"/>
            <a:ext cx="2743200" cy="365125"/>
          </a:xfrm>
        </p:spPr>
        <p:txBody>
          <a:bodyPr/>
          <a:lstStyle/>
          <a:p>
            <a:r>
              <a:rPr lang="en-US" sz="1500" dirty="0"/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3379997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7FC65FA-EA70-447A-BCCB-8E86C854E2CC}"/>
              </a:ext>
            </a:extLst>
          </p:cNvPr>
          <p:cNvGraphicFramePr>
            <a:graphicFrameLocks noGrp="1"/>
          </p:cNvGraphicFramePr>
          <p:nvPr/>
        </p:nvGraphicFramePr>
        <p:xfrm>
          <a:off x="6389407" y="4161760"/>
          <a:ext cx="5211196" cy="1860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2799">
                  <a:extLst>
                    <a:ext uri="{9D8B030D-6E8A-4147-A177-3AD203B41FA5}">
                      <a16:colId xmlns:a16="http://schemas.microsoft.com/office/drawing/2014/main" val="3377391968"/>
                    </a:ext>
                  </a:extLst>
                </a:gridCol>
                <a:gridCol w="1302799">
                  <a:extLst>
                    <a:ext uri="{9D8B030D-6E8A-4147-A177-3AD203B41FA5}">
                      <a16:colId xmlns:a16="http://schemas.microsoft.com/office/drawing/2014/main" val="2735068862"/>
                    </a:ext>
                  </a:extLst>
                </a:gridCol>
                <a:gridCol w="1302799">
                  <a:extLst>
                    <a:ext uri="{9D8B030D-6E8A-4147-A177-3AD203B41FA5}">
                      <a16:colId xmlns:a16="http://schemas.microsoft.com/office/drawing/2014/main" val="207642883"/>
                    </a:ext>
                  </a:extLst>
                </a:gridCol>
                <a:gridCol w="1302799">
                  <a:extLst>
                    <a:ext uri="{9D8B030D-6E8A-4147-A177-3AD203B41FA5}">
                      <a16:colId xmlns:a16="http://schemas.microsoft.com/office/drawing/2014/main" val="2931337239"/>
                    </a:ext>
                  </a:extLst>
                </a:gridCol>
              </a:tblGrid>
              <a:tr h="452892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I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2019</a:t>
                      </a:r>
                      <a:endParaRPr lang="en-I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solidFill>
                            <a:srgbClr val="FF0000"/>
                          </a:solidFill>
                          <a:effectLst/>
                        </a:rPr>
                        <a:t>2020</a:t>
                      </a:r>
                      <a:endParaRPr lang="en-IN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solidFill>
                            <a:srgbClr val="FF0000"/>
                          </a:solidFill>
                          <a:effectLst/>
                        </a:rPr>
                        <a:t>2021</a:t>
                      </a:r>
                      <a:endParaRPr lang="en-IN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78359777"/>
                  </a:ext>
                </a:extLst>
              </a:tr>
              <a:tr h="56535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solidFill>
                            <a:srgbClr val="FF0000"/>
                          </a:solidFill>
                          <a:effectLst/>
                        </a:rPr>
                        <a:t>Max</a:t>
                      </a:r>
                      <a:endParaRPr lang="en-IN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294.8</a:t>
                      </a:r>
                      <a:endParaRPr lang="en-I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175.6</a:t>
                      </a:r>
                      <a:endParaRPr lang="en-I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206.5</a:t>
                      </a:r>
                      <a:endParaRPr lang="en-I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0136961"/>
                  </a:ext>
                </a:extLst>
              </a:tr>
              <a:tr h="42108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solidFill>
                            <a:srgbClr val="FF0000"/>
                          </a:solidFill>
                          <a:effectLst/>
                        </a:rPr>
                        <a:t>Min</a:t>
                      </a:r>
                      <a:endParaRPr lang="en-IN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46.8</a:t>
                      </a:r>
                      <a:endParaRPr lang="en-I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46.9</a:t>
                      </a:r>
                      <a:endParaRPr lang="en-I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79.7</a:t>
                      </a:r>
                      <a:endParaRPr lang="en-I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9439625"/>
                  </a:ext>
                </a:extLst>
              </a:tr>
              <a:tr h="42108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solidFill>
                            <a:srgbClr val="FF0000"/>
                          </a:solidFill>
                          <a:effectLst/>
                        </a:rPr>
                        <a:t>Average</a:t>
                      </a:r>
                      <a:endParaRPr lang="en-IN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175.0</a:t>
                      </a:r>
                      <a:endParaRPr lang="en-I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116.7</a:t>
                      </a:r>
                      <a:endParaRPr lang="en-I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151.3</a:t>
                      </a:r>
                      <a:endParaRPr lang="en-I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9515636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A4DFA6F-E14C-4377-9BFB-2BD008D1FE1E}"/>
              </a:ext>
            </a:extLst>
          </p:cNvPr>
          <p:cNvSpPr txBox="1"/>
          <p:nvPr/>
        </p:nvSpPr>
        <p:spPr>
          <a:xfrm>
            <a:off x="1142641" y="6389247"/>
            <a:ext cx="8861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12-hour average concentration of metals during Diwali night </a:t>
            </a:r>
            <a:r>
              <a:rPr lang="en-IN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IN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2020 &lt; 2021 &lt; 2019</a:t>
            </a:r>
            <a:endParaRPr lang="en-IN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DFA6F-E14C-4377-9BFB-2BD008D1FE1E}"/>
              </a:ext>
            </a:extLst>
          </p:cNvPr>
          <p:cNvSpPr txBox="1"/>
          <p:nvPr/>
        </p:nvSpPr>
        <p:spPr>
          <a:xfrm>
            <a:off x="7994613" y="3654576"/>
            <a:ext cx="26369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</a:rPr>
              <a:t>PM</a:t>
            </a:r>
            <a:r>
              <a:rPr lang="en-IN" sz="2000" b="1" baseline="-25000" dirty="0">
                <a:solidFill>
                  <a:srgbClr val="FF0000"/>
                </a:solidFill>
              </a:rPr>
              <a:t>2.5, EL</a:t>
            </a:r>
            <a:r>
              <a:rPr lang="en-IN" sz="2000" b="1" dirty="0">
                <a:solidFill>
                  <a:srgbClr val="FF0000"/>
                </a:solidFill>
              </a:rPr>
              <a:t> (</a:t>
            </a:r>
            <a:r>
              <a:rPr lang="el-GR" sz="2000" b="1" dirty="0">
                <a:solidFill>
                  <a:srgbClr val="FF0000"/>
                </a:solidFill>
              </a:rPr>
              <a:t>μ</a:t>
            </a:r>
            <a:r>
              <a:rPr lang="en-US" sz="2000" b="1" dirty="0">
                <a:solidFill>
                  <a:srgbClr val="FF0000"/>
                </a:solidFill>
              </a:rPr>
              <a:t>g/m</a:t>
            </a:r>
            <a:r>
              <a:rPr lang="en-US" sz="2000" b="1" baseline="30000" dirty="0">
                <a:solidFill>
                  <a:srgbClr val="FF0000"/>
                </a:solidFill>
              </a:rPr>
              <a:t>3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  <a:endParaRPr lang="en-IN" sz="2000" b="1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292C99-719B-6649-0449-603595AAD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35"/>
            <a:ext cx="5986520" cy="33520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B63F6E-6F64-9771-C9A5-C1617A8FD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876" y="514299"/>
            <a:ext cx="6384160" cy="31367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70E3EC-E5AC-9CB2-2DEF-D9B77B79B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815"/>
            <a:ext cx="6626095" cy="314277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073FCFE-906E-DD86-C6F8-18CC94E2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83524"/>
            <a:ext cx="2743200" cy="365125"/>
          </a:xfrm>
        </p:spPr>
        <p:txBody>
          <a:bodyPr/>
          <a:lstStyle/>
          <a:p>
            <a:r>
              <a:rPr lang="en-US" sz="1500" dirty="0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15774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D06C219-C735-4339-A509-17F65BC781E3}"/>
              </a:ext>
            </a:extLst>
          </p:cNvPr>
          <p:cNvGraphicFramePr>
            <a:graphicFrameLocks noGrp="1"/>
          </p:cNvGraphicFramePr>
          <p:nvPr/>
        </p:nvGraphicFramePr>
        <p:xfrm>
          <a:off x="5509980" y="3823356"/>
          <a:ext cx="6117914" cy="1698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7256">
                  <a:extLst>
                    <a:ext uri="{9D8B030D-6E8A-4147-A177-3AD203B41FA5}">
                      <a16:colId xmlns:a16="http://schemas.microsoft.com/office/drawing/2014/main" val="401278233"/>
                    </a:ext>
                  </a:extLst>
                </a:gridCol>
                <a:gridCol w="1471048">
                  <a:extLst>
                    <a:ext uri="{9D8B030D-6E8A-4147-A177-3AD203B41FA5}">
                      <a16:colId xmlns:a16="http://schemas.microsoft.com/office/drawing/2014/main" val="3744169062"/>
                    </a:ext>
                  </a:extLst>
                </a:gridCol>
                <a:gridCol w="1526041">
                  <a:extLst>
                    <a:ext uri="{9D8B030D-6E8A-4147-A177-3AD203B41FA5}">
                      <a16:colId xmlns:a16="http://schemas.microsoft.com/office/drawing/2014/main" val="3924659899"/>
                    </a:ext>
                  </a:extLst>
                </a:gridCol>
                <a:gridCol w="1333569">
                  <a:extLst>
                    <a:ext uri="{9D8B030D-6E8A-4147-A177-3AD203B41FA5}">
                      <a16:colId xmlns:a16="http://schemas.microsoft.com/office/drawing/2014/main" val="2716895175"/>
                    </a:ext>
                  </a:extLst>
                </a:gridCol>
              </a:tblGrid>
              <a:tr h="424733">
                <a:tc>
                  <a:txBody>
                    <a:bodyPr/>
                    <a:lstStyle/>
                    <a:p>
                      <a:pPr algn="ctr" fontAlgn="b"/>
                      <a:endParaRPr lang="en-I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2019</a:t>
                      </a:r>
                      <a:endParaRPr lang="en-IN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2020</a:t>
                      </a:r>
                      <a:endParaRPr lang="en-IN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2021</a:t>
                      </a:r>
                      <a:endParaRPr lang="en-I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082007083"/>
                  </a:ext>
                </a:extLst>
              </a:tr>
              <a:tr h="42473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solidFill>
                            <a:srgbClr val="FF0000"/>
                          </a:solidFill>
                          <a:effectLst/>
                        </a:rPr>
                        <a:t>Max</a:t>
                      </a:r>
                      <a:endParaRPr lang="en-IN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242.4</a:t>
                      </a:r>
                      <a:endParaRPr lang="en-I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166.6</a:t>
                      </a:r>
                      <a:endParaRPr lang="en-I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200.1</a:t>
                      </a:r>
                      <a:endParaRPr lang="en-I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27172125"/>
                  </a:ext>
                </a:extLst>
              </a:tr>
              <a:tr h="42473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Min</a:t>
                      </a:r>
                      <a:endParaRPr lang="en-I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33.9</a:t>
                      </a:r>
                      <a:endParaRPr lang="en-I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29.6</a:t>
                      </a:r>
                      <a:endParaRPr lang="en-I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64.8</a:t>
                      </a:r>
                      <a:endParaRPr lang="en-I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47063211"/>
                  </a:ext>
                </a:extLst>
              </a:tr>
              <a:tr h="42473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solidFill>
                            <a:srgbClr val="FF0000"/>
                          </a:solidFill>
                          <a:effectLst/>
                        </a:rPr>
                        <a:t>Average</a:t>
                      </a:r>
                      <a:endParaRPr lang="en-IN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154.0</a:t>
                      </a:r>
                      <a:endParaRPr lang="en-I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108.8</a:t>
                      </a:r>
                      <a:endParaRPr lang="en-I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137.4</a:t>
                      </a:r>
                      <a:endParaRPr lang="en-I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9201118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EFAD87D-DF9E-47DC-9A13-8669402D9C16}"/>
              </a:ext>
            </a:extLst>
          </p:cNvPr>
          <p:cNvSpPr txBox="1"/>
          <p:nvPr/>
        </p:nvSpPr>
        <p:spPr>
          <a:xfrm>
            <a:off x="1049406" y="5875783"/>
            <a:ext cx="94320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800" b="1" dirty="0">
                <a:solidFill>
                  <a:srgbClr val="46464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12h average concentration of firework factor during Diwali night </a:t>
            </a:r>
            <a:r>
              <a:rPr lang="en-IN" sz="1800" b="1" dirty="0">
                <a:solidFill>
                  <a:srgbClr val="46464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IN" b="1" dirty="0">
                <a:solidFill>
                  <a:srgbClr val="46464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2020 &lt; 2021 &lt; 2019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b="1" dirty="0">
                <a:solidFill>
                  <a:srgbClr val="464646"/>
                </a:solidFill>
                <a:latin typeface="Times New Roman" panose="02020603050405020304" pitchFamily="18" charset="0"/>
              </a:rPr>
              <a:t>Impact of lockdown (2020) and increasing firecracker restrictions (2021)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b="1" dirty="0">
                <a:solidFill>
                  <a:srgbClr val="464646"/>
                </a:solidFill>
                <a:latin typeface="Times New Roman" panose="02020603050405020304" pitchFamily="18" charset="0"/>
              </a:rPr>
              <a:t>Other sources were relatively more important in 2020 and 2021 – further analysis underway</a:t>
            </a:r>
            <a:endParaRPr lang="en-IN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4DFA6F-E14C-4377-9BFB-2BD008D1FE1E}"/>
              </a:ext>
            </a:extLst>
          </p:cNvPr>
          <p:cNvSpPr txBox="1"/>
          <p:nvPr/>
        </p:nvSpPr>
        <p:spPr>
          <a:xfrm>
            <a:off x="7287904" y="3340677"/>
            <a:ext cx="2934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</a:rPr>
              <a:t>Fireworks Factor (</a:t>
            </a:r>
            <a:r>
              <a:rPr lang="el-GR" sz="2000" b="1" dirty="0">
                <a:solidFill>
                  <a:srgbClr val="FF0000"/>
                </a:solidFill>
              </a:rPr>
              <a:t>μ</a:t>
            </a:r>
            <a:r>
              <a:rPr lang="en-US" sz="2000" b="1" dirty="0">
                <a:solidFill>
                  <a:srgbClr val="FF0000"/>
                </a:solidFill>
              </a:rPr>
              <a:t>g/m</a:t>
            </a:r>
            <a:r>
              <a:rPr lang="en-US" sz="2000" b="1" baseline="30000" dirty="0">
                <a:solidFill>
                  <a:srgbClr val="FF0000"/>
                </a:solidFill>
              </a:rPr>
              <a:t>3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  <a:endParaRPr lang="en-IN" sz="2000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8DD4B8-A95C-DC40-D842-8310491F0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108" y="218364"/>
            <a:ext cx="6139178" cy="30005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05BFF7-85A2-2A63-92F7-FF249C8D2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075" y="142773"/>
            <a:ext cx="6159898" cy="3048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1E2025-6E25-CFAC-32B4-6B1106690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2108" y="3490308"/>
            <a:ext cx="5662421" cy="2385474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5DF049F-C0A6-E1F3-DB52-AFC4D6C89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83524"/>
            <a:ext cx="2743200" cy="365125"/>
          </a:xfrm>
        </p:spPr>
        <p:txBody>
          <a:bodyPr/>
          <a:lstStyle/>
          <a:p>
            <a:r>
              <a:rPr lang="en-US" sz="1500" dirty="0"/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781907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60B1-DBD1-58AE-EDB9-9355FA98F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5438"/>
            <a:ext cx="10515600" cy="2852737"/>
          </a:xfrm>
        </p:spPr>
        <p:txBody>
          <a:bodyPr/>
          <a:lstStyle/>
          <a:p>
            <a:r>
              <a:rPr lang="en-IN" dirty="0" err="1"/>
              <a:t>Fireworks:Also</a:t>
            </a:r>
            <a:r>
              <a:rPr lang="en-IN" dirty="0"/>
              <a:t> a source of </a:t>
            </a:r>
            <a:r>
              <a:rPr lang="en-IN" dirty="0" err="1"/>
              <a:t>oragnics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B0448-E138-4508-8530-F9F9D6F6E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0785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632584-AD3F-9BFB-1EAD-DE26CD91119A}"/>
              </a:ext>
            </a:extLst>
          </p:cNvPr>
          <p:cNvGraphicFramePr>
            <a:graphicFrameLocks noGrp="1"/>
          </p:cNvGraphicFramePr>
          <p:nvPr/>
        </p:nvGraphicFramePr>
        <p:xfrm>
          <a:off x="313318" y="1447800"/>
          <a:ext cx="3365302" cy="2294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8338">
                  <a:extLst>
                    <a:ext uri="{9D8B030D-6E8A-4147-A177-3AD203B41FA5}">
                      <a16:colId xmlns:a16="http://schemas.microsoft.com/office/drawing/2014/main" val="3082232182"/>
                    </a:ext>
                  </a:extLst>
                </a:gridCol>
                <a:gridCol w="698988">
                  <a:extLst>
                    <a:ext uri="{9D8B030D-6E8A-4147-A177-3AD203B41FA5}">
                      <a16:colId xmlns:a16="http://schemas.microsoft.com/office/drawing/2014/main" val="1282848370"/>
                    </a:ext>
                  </a:extLst>
                </a:gridCol>
                <a:gridCol w="698988">
                  <a:extLst>
                    <a:ext uri="{9D8B030D-6E8A-4147-A177-3AD203B41FA5}">
                      <a16:colId xmlns:a16="http://schemas.microsoft.com/office/drawing/2014/main" val="1440161205"/>
                    </a:ext>
                  </a:extLst>
                </a:gridCol>
                <a:gridCol w="698988">
                  <a:extLst>
                    <a:ext uri="{9D8B030D-6E8A-4147-A177-3AD203B41FA5}">
                      <a16:colId xmlns:a16="http://schemas.microsoft.com/office/drawing/2014/main" val="423738640"/>
                    </a:ext>
                  </a:extLst>
                </a:gridCol>
              </a:tblGrid>
              <a:tr h="57355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(</a:t>
                      </a:r>
                      <a:r>
                        <a:rPr lang="en-US" sz="1100">
                          <a:effectLst/>
                        </a:rPr>
                        <a:t>21:00 hrs-06:00 hrs</a:t>
                      </a:r>
                      <a:r>
                        <a:rPr lang="en-IN" sz="1100">
                          <a:effectLst/>
                        </a:rPr>
                        <a:t>)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PD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DD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FD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0321594"/>
                  </a:ext>
                </a:extLst>
              </a:tr>
              <a:tr h="57355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Organics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113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295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-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8220189"/>
                  </a:ext>
                </a:extLst>
              </a:tr>
              <a:tr h="57355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NH3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42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-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322623"/>
                  </a:ext>
                </a:extLst>
              </a:tr>
              <a:tr h="57355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NO3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35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-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2086285"/>
                  </a:ext>
                </a:extLst>
              </a:tr>
            </a:tbl>
          </a:graphicData>
        </a:graphic>
      </p:graphicFrame>
      <p:pic>
        <p:nvPicPr>
          <p:cNvPr id="4" name="Picture 3" descr="A picture containing line chart&#10;&#10;Description automatically generated">
            <a:extLst>
              <a:ext uri="{FF2B5EF4-FFF2-40B4-BE49-F238E27FC236}">
                <a16:creationId xmlns:a16="http://schemas.microsoft.com/office/drawing/2014/main" id="{56F1E9B0-FEEF-6442-E6A3-97530F8453A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025608" y="1357278"/>
            <a:ext cx="3803636" cy="2620050"/>
          </a:xfrm>
          <a:prstGeom prst="rect">
            <a:avLst/>
          </a:prstGeom>
          <a:noFill/>
          <a:ln>
            <a:noFill/>
            <a:prstDash/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9956FC3-3223-504C-AC3D-142EE92DEB08}"/>
              </a:ext>
            </a:extLst>
          </p:cNvPr>
          <p:cNvCxnSpPr/>
          <p:nvPr/>
        </p:nvCxnSpPr>
        <p:spPr>
          <a:xfrm>
            <a:off x="3678620" y="2505075"/>
            <a:ext cx="398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27F154F-CE75-308F-FD38-A39AD0CAC012}"/>
              </a:ext>
            </a:extLst>
          </p:cNvPr>
          <p:cNvSpPr txBox="1"/>
          <p:nvPr/>
        </p:nvSpPr>
        <p:spPr>
          <a:xfrm>
            <a:off x="2571750" y="311597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Fireworks: Also, a source of organics</a:t>
            </a:r>
            <a:endParaRPr lang="en-IN" sz="32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3E80B3-1DDA-A572-F281-D38B9457A024}"/>
              </a:ext>
            </a:extLst>
          </p:cNvPr>
          <p:cNvGrpSpPr/>
          <p:nvPr/>
        </p:nvGrpSpPr>
        <p:grpSpPr>
          <a:xfrm>
            <a:off x="7984378" y="1091789"/>
            <a:ext cx="4026647" cy="3006254"/>
            <a:chOff x="2875412" y="8106352"/>
            <a:chExt cx="2153788" cy="132367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36B4789-9299-C2C4-A784-E3CF1B4E88BE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8" t="9837" r="1460" b="3817"/>
            <a:stretch/>
          </p:blipFill>
          <p:spPr>
            <a:xfrm>
              <a:off x="2875412" y="8266175"/>
              <a:ext cx="2153788" cy="1163850"/>
            </a:xfrm>
            <a:prstGeom prst="rect">
              <a:avLst/>
            </a:prstGeom>
            <a:noFill/>
            <a:ln w="19050">
              <a:noFill/>
              <a:prstDash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604A65B-2E65-2EC4-C8F4-EF1D2D40E9F0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80" t="-1307" r="12449" b="86771"/>
            <a:stretch/>
          </p:blipFill>
          <p:spPr>
            <a:xfrm>
              <a:off x="4194333" y="8106352"/>
              <a:ext cx="575396" cy="195950"/>
            </a:xfrm>
            <a:prstGeom prst="rect">
              <a:avLst/>
            </a:prstGeom>
            <a:noFill/>
            <a:ln w="19050">
              <a:noFill/>
              <a:prstDash/>
            </a:ln>
          </p:spPr>
        </p:pic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9CCF8CD-3736-9FDE-52A6-825F2F229334}"/>
              </a:ext>
            </a:extLst>
          </p:cNvPr>
          <p:cNvCxnSpPr/>
          <p:nvPr/>
        </p:nvCxnSpPr>
        <p:spPr>
          <a:xfrm>
            <a:off x="7442002" y="2428875"/>
            <a:ext cx="3872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59F61DF-7AA9-3A2A-2986-7FA6FC0B7131}"/>
              </a:ext>
            </a:extLst>
          </p:cNvPr>
          <p:cNvSpPr txBox="1"/>
          <p:nvPr/>
        </p:nvSpPr>
        <p:spPr>
          <a:xfrm>
            <a:off x="381000" y="4170951"/>
            <a:ext cx="1099185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800" dirty="0">
                <a:effectLst/>
                <a:ea typeface="Times New Roman" panose="02020603050405020304" pitchFamily="18" charset="0"/>
              </a:rPr>
              <a:t>FW-OOA is likely mixed with the aerosol produced by the burning of binding agents, such as dextrin or shell paper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FW-OOA is related to the  organic aerosol released from FW, as shown by co-varying trends with the K and the elemental fireworks factor during Diwali night.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Mass spectra of the FW-OOA was similar to the MO-OOA (more oxidized organic aerosol) factors that indicates that FW-OOA was highly oxidized or secondary, having been  rapidly oxidized in the high temperatures of FW burning.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9493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8103-AB3A-F88A-64C7-2E45AD17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Conclusions and Future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9AC0AA-A780-DA90-FAFB-1DBB34C0139B}"/>
              </a:ext>
            </a:extLst>
          </p:cNvPr>
          <p:cNvSpPr txBox="1"/>
          <p:nvPr/>
        </p:nvSpPr>
        <p:spPr>
          <a:xfrm>
            <a:off x="571500" y="1388914"/>
            <a:ext cx="10858500" cy="2887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marR="130810" indent="-172720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57810" algn="l"/>
              </a:tabLst>
            </a:pPr>
            <a:r>
              <a:rPr lang="en-US" sz="1800" dirty="0">
                <a:cs typeface="Calibri"/>
              </a:rPr>
              <a:t>This work demonstrates the potential influence of firecracker combustion and stubble burning on PM</a:t>
            </a:r>
            <a:r>
              <a:rPr lang="en-US" sz="1800" baseline="-25000" dirty="0">
                <a:cs typeface="Calibri"/>
              </a:rPr>
              <a:t>2.5</a:t>
            </a:r>
            <a:r>
              <a:rPr lang="en-US" sz="1800" dirty="0">
                <a:cs typeface="Calibri"/>
              </a:rPr>
              <a:t> aerosol concentration after Diwali night. The results of this work can be essential for guiding policies and to control strategies to alleviate haze events in such firework events.</a:t>
            </a:r>
          </a:p>
          <a:p>
            <a:pPr marL="257175" marR="130810" indent="-172720" algn="just">
              <a:spcBef>
                <a:spcPts val="105"/>
              </a:spcBef>
              <a:buFont typeface="Arial MT"/>
              <a:buChar char="•"/>
              <a:tabLst>
                <a:tab pos="257810" algn="l"/>
              </a:tabLst>
            </a:pPr>
            <a:r>
              <a:rPr lang="en-US" sz="1800" dirty="0">
                <a:cs typeface="Calibri"/>
              </a:rPr>
              <a:t>The reported enhancement in the mass concentration of elemental metals like </a:t>
            </a:r>
            <a:r>
              <a:rPr lang="en-US" sz="1800" b="1" dirty="0">
                <a:cs typeface="Calibri"/>
              </a:rPr>
              <a:t>Al</a:t>
            </a:r>
            <a:r>
              <a:rPr lang="en-US" sz="1800" dirty="0">
                <a:cs typeface="Calibri"/>
              </a:rPr>
              <a:t>, </a:t>
            </a:r>
            <a:r>
              <a:rPr lang="en-US" sz="1800" b="1" dirty="0">
                <a:cs typeface="Calibri"/>
              </a:rPr>
              <a:t>Ba</a:t>
            </a:r>
            <a:r>
              <a:rPr lang="en-US" sz="1800" dirty="0">
                <a:cs typeface="Calibri"/>
              </a:rPr>
              <a:t>, </a:t>
            </a:r>
            <a:r>
              <a:rPr lang="en-US" sz="1800" b="1" dirty="0">
                <a:cs typeface="Calibri"/>
              </a:rPr>
              <a:t>Cl</a:t>
            </a:r>
            <a:r>
              <a:rPr lang="en-US" sz="1800" dirty="0">
                <a:cs typeface="Calibri"/>
              </a:rPr>
              <a:t>, </a:t>
            </a:r>
            <a:r>
              <a:rPr lang="en-US" sz="1800" b="1" dirty="0">
                <a:cs typeface="Calibri"/>
              </a:rPr>
              <a:t>Pb</a:t>
            </a:r>
            <a:r>
              <a:rPr lang="en-US" sz="1800" dirty="0">
                <a:cs typeface="Calibri"/>
              </a:rPr>
              <a:t>, and </a:t>
            </a:r>
            <a:r>
              <a:rPr lang="en-US" sz="1800" b="1" dirty="0">
                <a:cs typeface="Calibri"/>
              </a:rPr>
              <a:t>Mn</a:t>
            </a:r>
            <a:r>
              <a:rPr lang="en-US" sz="1800" dirty="0">
                <a:cs typeface="Calibri"/>
              </a:rPr>
              <a:t> poses a severe threat to the health of the exposed population as the average mass concentration of these species exceeded the standard EPA risk-based levels by orders of magnitude during the DD phase. Moreover, possible carcinogens like </a:t>
            </a:r>
            <a:r>
              <a:rPr lang="en-US" sz="1800" b="1" dirty="0">
                <a:cs typeface="Calibri"/>
              </a:rPr>
              <a:t>As</a:t>
            </a:r>
            <a:r>
              <a:rPr lang="en-US" sz="1800" dirty="0">
                <a:cs typeface="Calibri"/>
              </a:rPr>
              <a:t> also exceeded the risk-based concentration by magnitude.</a:t>
            </a:r>
          </a:p>
          <a:p>
            <a:pPr marL="257175" marR="130810" indent="-172720" algn="just">
              <a:spcBef>
                <a:spcPts val="105"/>
              </a:spcBef>
              <a:buFont typeface="Arial MT"/>
              <a:buChar char="•"/>
              <a:tabLst>
                <a:tab pos="257810" algn="l"/>
              </a:tabLst>
            </a:pPr>
            <a:r>
              <a:rPr lang="en-IN" sz="1800" dirty="0">
                <a:effectLst/>
                <a:ea typeface="Times New Roman" panose="02020603050405020304" pitchFamily="18" charset="0"/>
              </a:rPr>
              <a:t>The Diwali festival frequently overlaps with the harvesting season and increased stubble-burning events negatively influence ambient air quality. These overlapping occurrences often make determining either impact on ambient air pollution challenging. </a:t>
            </a:r>
            <a:endParaRPr lang="en-IN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7AF0B5-D38A-5A45-B807-59CECC7EC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969" y="4011513"/>
            <a:ext cx="4533324" cy="284648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685973-7551-61A9-B919-9170856C1F12}"/>
              </a:ext>
            </a:extLst>
          </p:cNvPr>
          <p:cNvCxnSpPr/>
          <p:nvPr/>
        </p:nvCxnSpPr>
        <p:spPr>
          <a:xfrm>
            <a:off x="5588000" y="3992880"/>
            <a:ext cx="1584960" cy="50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A8F90E6-99F2-4DBD-49FD-89EA7554F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4553675"/>
            <a:ext cx="2983482" cy="21437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4F8C38-6BAF-525B-799F-BA2B37FBCB8F}"/>
              </a:ext>
            </a:extLst>
          </p:cNvPr>
          <p:cNvSpPr txBox="1"/>
          <p:nvPr/>
        </p:nvSpPr>
        <p:spPr>
          <a:xfrm>
            <a:off x="1330960" y="4276884"/>
            <a:ext cx="2087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Future Work</a:t>
            </a:r>
            <a:endParaRPr lang="en-IN" sz="1400" b="1" dirty="0"/>
          </a:p>
        </p:txBody>
      </p:sp>
    </p:spTree>
    <p:extLst>
      <p:ext uri="{BB962C8B-B14F-4D97-AF65-F5344CB8AC3E}">
        <p14:creationId xmlns:p14="http://schemas.microsoft.com/office/powerpoint/2010/main" val="2371367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90E93-2AC4-4FD0-8105-13AC7300A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highlights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285022-D90D-4FC7-A539-3B2B2334D55F}"/>
              </a:ext>
            </a:extLst>
          </p:cNvPr>
          <p:cNvSpPr txBox="1"/>
          <p:nvPr/>
        </p:nvSpPr>
        <p:spPr>
          <a:xfrm>
            <a:off x="340285" y="1690688"/>
            <a:ext cx="11564670" cy="348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Fireworks are a direct and indirect sources of various organic and inorganic particles.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Fireworks  during </a:t>
            </a:r>
            <a:r>
              <a:rPr lang="en-I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diwali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release large amounts of K+, Cl−, 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burning of firecrackers elevated PM2.5 in a short time.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burning of firecrackers changed the chemical compositions of PM2.5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Average concentration on Diwali day 2020 was 107ug/m3, around 1.5 times less than (154ug/m3) compared to 2019 Diwali day, whereas concertation increase to 137 ug/m3 in 2021.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67960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72B57-E458-4470-10E6-53EB312F2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IN" dirty="0"/>
          </a:p>
        </p:txBody>
      </p:sp>
      <p:pic>
        <p:nvPicPr>
          <p:cNvPr id="4" name="Content Placeholder 3" descr="A picture containing text&#10;&#10;Description automatically generated">
            <a:extLst>
              <a:ext uri="{FF2B5EF4-FFF2-40B4-BE49-F238E27FC236}">
                <a16:creationId xmlns:a16="http://schemas.microsoft.com/office/drawing/2014/main" id="{3D094D0B-1776-CA75-1319-A3F8CEA4C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8" y="1690688"/>
            <a:ext cx="5002830" cy="4275989"/>
          </a:xfrm>
          <a:prstGeom prst="rect">
            <a:avLst/>
          </a:prstGeom>
        </p:spPr>
      </p:pic>
      <p:pic>
        <p:nvPicPr>
          <p:cNvPr id="7" name="Picture 6" descr="Air pollution in Delhi was 16 times worse than prescribed limit on Diwali  night - India Today">
            <a:extLst>
              <a:ext uri="{FF2B5EF4-FFF2-40B4-BE49-F238E27FC236}">
                <a16:creationId xmlns:a16="http://schemas.microsoft.com/office/drawing/2014/main" id="{1C93E542-1BB5-9861-3F2E-5DE61B5BB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0"/>
          <a:stretch/>
        </p:blipFill>
        <p:spPr bwMode="auto">
          <a:xfrm>
            <a:off x="5300371" y="1743978"/>
            <a:ext cx="5913545" cy="416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07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7E300-DB56-F77D-4552-5162061A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119"/>
            <a:ext cx="10515600" cy="1325563"/>
          </a:xfrm>
        </p:spPr>
        <p:txBody>
          <a:bodyPr/>
          <a:lstStyle/>
          <a:p>
            <a:r>
              <a:rPr lang="en-US" dirty="0"/>
              <a:t>Data and Methods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4E1D59-8339-78A1-0BB2-6E3E4EDE2AD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3875" y="1275941"/>
            <a:ext cx="10515600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b="1" dirty="0"/>
              <a:t>Instrumentation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ea typeface="Times New Roman" panose="02020603050405020304" pitchFamily="18" charset="0"/>
              </a:rPr>
              <a:t>Xact 625i Ambient Metal Monitor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ea typeface="Times New Roman" panose="02020603050405020304" pitchFamily="18" charset="0"/>
              </a:rPr>
              <a:t>Quadruple-Aerosol Chemical Speciation Monitor .</a:t>
            </a:r>
          </a:p>
          <a:p>
            <a:pPr algn="just"/>
            <a:endParaRPr lang="en-IN" sz="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930DF8-A2DF-7CCB-4F50-E6C9C0277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855199"/>
            <a:ext cx="4374275" cy="3121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191025-5152-64AD-08D5-58DD6F7BB25B}"/>
              </a:ext>
            </a:extLst>
          </p:cNvPr>
          <p:cNvSpPr txBox="1"/>
          <p:nvPr/>
        </p:nvSpPr>
        <p:spPr>
          <a:xfrm>
            <a:off x="5695950" y="1275941"/>
            <a:ext cx="609600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Methodology</a:t>
            </a:r>
          </a:p>
          <a:p>
            <a:pPr algn="just"/>
            <a:r>
              <a:rPr lang="en-IN" sz="1800" dirty="0">
                <a:ea typeface="Times New Roman" panose="02020603050405020304" pitchFamily="18" charset="0"/>
              </a:rPr>
              <a:t>A</a:t>
            </a:r>
            <a:r>
              <a:rPr lang="en-IN" sz="1800" dirty="0">
                <a:effectLst/>
                <a:ea typeface="Times New Roman" panose="02020603050405020304" pitchFamily="18" charset="0"/>
              </a:rPr>
              <a:t> multivariate method was applied for factor analyses known as the Positive Matrix Factorization (PMF) (</a:t>
            </a:r>
            <a:r>
              <a:rPr lang="en-IN" sz="1800" dirty="0" err="1">
                <a:effectLst/>
                <a:ea typeface="Times New Roman" panose="02020603050405020304" pitchFamily="18" charset="0"/>
              </a:rPr>
              <a:t>Paatero</a:t>
            </a:r>
            <a:r>
              <a:rPr lang="en-IN" sz="1800" dirty="0">
                <a:effectLst/>
                <a:ea typeface="Times New Roman" panose="02020603050405020304" pitchFamily="18" charset="0"/>
              </a:rPr>
              <a:t> and Tapper, 1994). </a:t>
            </a:r>
            <a:endParaRPr lang="en-IN" sz="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0C316C-BE4F-24F4-5DC6-9E78EE9EA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50" y="2691713"/>
            <a:ext cx="5972175" cy="332582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292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A800A7-1497-9940-77B7-BC600BEB4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521" y="209418"/>
            <a:ext cx="6858957" cy="1886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678C5E-94E3-39CF-FE0A-0EC56582B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2704901"/>
            <a:ext cx="6099197" cy="3148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B93CB7-3B44-FD2F-DEDB-EAE60B5F1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446" y="2488057"/>
            <a:ext cx="7078063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63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41" y="909726"/>
            <a:ext cx="12031159" cy="45351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0" y="5619741"/>
            <a:ext cx="5975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Manchanda, C., 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Kumar, M., Singh V.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(2020).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characterization of PM2.5 bound species during the Diwali fireworks in Delhi: An insight from source apportionment and airborne hazardous elements.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Preprint: https://arxiv.org/abs/2011.14402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0841" y="145740"/>
            <a:ext cx="10450717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Quantifying the impact of Diwali fireworks on PM concentration in Delhi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4804" y="5619741"/>
            <a:ext cx="65542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--Extended Pre-Diwali phase (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ePD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(20</a:t>
            </a:r>
            <a:r>
              <a:rPr lang="en-US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October 2019 24:00 IST – 27</a:t>
            </a:r>
            <a:r>
              <a:rPr lang="en-US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October 2019 18:00 IST)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--Pre-Diwali (PD) (25</a:t>
            </a:r>
            <a:r>
              <a:rPr lang="en-US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October 2019 24:00 IST – 27</a:t>
            </a:r>
            <a:r>
              <a:rPr lang="en-US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October 2019 18:00 IST)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--During Diwali (DD) (27</a:t>
            </a:r>
            <a:r>
              <a:rPr lang="en-US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October 2019 18:00 IST – 28</a:t>
            </a:r>
            <a:r>
              <a:rPr lang="en-US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October 2019 6:00 IST)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--Following Diwali (FD) (28</a:t>
            </a:r>
            <a:r>
              <a:rPr lang="en-US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October 2019 6:00 IST – 31</a:t>
            </a:r>
            <a:r>
              <a:rPr lang="en-US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October 2019 24:00 IST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864804" y="5477664"/>
            <a:ext cx="0" cy="12382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312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119" y="732698"/>
            <a:ext cx="8462202" cy="29872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27095" y="187304"/>
            <a:ext cx="10450717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Quantifying the impact of Diwali fireworks on PM concentration in Delhi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80814"/>
            <a:ext cx="12192000" cy="26877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0837" y="3910649"/>
            <a:ext cx="115590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PMF resolved Fireworks factor and corresponding temporal variation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095" y="1749267"/>
            <a:ext cx="34082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bound metallic concentration during Diwali in Delhi v/s the EPA risk based screening levels for industrial and residential air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77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E9454-5730-7DA9-9998-935830055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Extending fireworks study to the multiyear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6BD74-593F-2273-23C0-3790D17427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5993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E8BA5C13-60AA-6C3B-1A17-DFAD06957146}"/>
              </a:ext>
            </a:extLst>
          </p:cNvPr>
          <p:cNvGrpSpPr/>
          <p:nvPr/>
        </p:nvGrpSpPr>
        <p:grpSpPr>
          <a:xfrm>
            <a:off x="416554" y="118143"/>
            <a:ext cx="11964632" cy="6669084"/>
            <a:chOff x="61895" y="-57525"/>
            <a:chExt cx="11964632" cy="6669084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68B9166-340F-4352-8694-AA6CF52FAE89}"/>
                </a:ext>
              </a:extLst>
            </p:cNvPr>
            <p:cNvGrpSpPr/>
            <p:nvPr/>
          </p:nvGrpSpPr>
          <p:grpSpPr>
            <a:xfrm>
              <a:off x="61895" y="1354152"/>
              <a:ext cx="11720672" cy="4610736"/>
              <a:chOff x="-380589" y="2273951"/>
              <a:chExt cx="12520954" cy="4621916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571878B-2231-3486-8A3E-BF17FE84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380589" y="2273951"/>
                <a:ext cx="5077699" cy="3847340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6698409-6FA8-928B-067B-AB68FC19861F}"/>
                  </a:ext>
                </a:extLst>
              </p:cNvPr>
              <p:cNvSpPr/>
              <p:nvPr/>
            </p:nvSpPr>
            <p:spPr>
              <a:xfrm>
                <a:off x="8439150" y="2895115"/>
                <a:ext cx="600075" cy="195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FEB2979-4734-8ED9-3CA2-2EDCE2BFCA82}"/>
                  </a:ext>
                </a:extLst>
              </p:cNvPr>
              <p:cNvSpPr/>
              <p:nvPr/>
            </p:nvSpPr>
            <p:spPr>
              <a:xfrm>
                <a:off x="11540290" y="3541538"/>
                <a:ext cx="600075" cy="195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AAB41A2-AF9C-BE40-2D09-A98DE2A4A0A6}"/>
                  </a:ext>
                </a:extLst>
              </p:cNvPr>
              <p:cNvSpPr/>
              <p:nvPr/>
            </p:nvSpPr>
            <p:spPr>
              <a:xfrm>
                <a:off x="9508305" y="5052043"/>
                <a:ext cx="600075" cy="195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ACF970E-BFFF-BB89-C2E5-506FF00B70DB}"/>
                  </a:ext>
                </a:extLst>
              </p:cNvPr>
              <p:cNvSpPr txBox="1"/>
              <p:nvPr/>
            </p:nvSpPr>
            <p:spPr>
              <a:xfrm>
                <a:off x="5349644" y="6528540"/>
                <a:ext cx="2324049" cy="367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Elemental PM</a:t>
                </a:r>
                <a:r>
                  <a:rPr lang="en-US" b="1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2.5</a:t>
                </a:r>
                <a:endParaRPr lang="en-IN" b="1" baseline="-25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0CD730E-1190-2E97-99A8-91C06BD5D2B7}"/>
                  </a:ext>
                </a:extLst>
              </p:cNvPr>
              <p:cNvSpPr txBox="1"/>
              <p:nvPr/>
            </p:nvSpPr>
            <p:spPr>
              <a:xfrm>
                <a:off x="678960" y="6121292"/>
                <a:ext cx="2324049" cy="367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PM</a:t>
                </a:r>
                <a:r>
                  <a:rPr lang="en-US" b="1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2.5</a:t>
                </a:r>
                <a:endParaRPr lang="en-IN" b="1" baseline="-25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4C9AAE-A29E-8453-080D-D9428824D12A}"/>
                </a:ext>
              </a:extLst>
            </p:cNvPr>
            <p:cNvGrpSpPr/>
            <p:nvPr/>
          </p:nvGrpSpPr>
          <p:grpSpPr>
            <a:xfrm>
              <a:off x="4396599" y="-57525"/>
              <a:ext cx="7629928" cy="2635081"/>
              <a:chOff x="-43594" y="572580"/>
              <a:chExt cx="11369441" cy="3830955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FB188D2E-D66D-A004-CD03-A3480D01B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3594" y="611378"/>
                <a:ext cx="4540896" cy="3477915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ED851DFA-3C20-AC1E-1B8F-E39FB461CA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6974" y="572580"/>
                <a:ext cx="4731571" cy="3623954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2CB422A2-0414-4B4F-852C-C88E9DFB7E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94273" y="779579"/>
                <a:ext cx="4731574" cy="3623956"/>
              </a:xfrm>
              <a:prstGeom prst="rect">
                <a:avLst/>
              </a:prstGeom>
            </p:spPr>
          </p:pic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DB25A76-3E56-DB7F-AA43-90626E427AE9}"/>
                </a:ext>
              </a:extLst>
            </p:cNvPr>
            <p:cNvGrpSpPr/>
            <p:nvPr/>
          </p:nvGrpSpPr>
          <p:grpSpPr>
            <a:xfrm>
              <a:off x="4884273" y="2538824"/>
              <a:ext cx="7073454" cy="4072735"/>
              <a:chOff x="441406" y="654540"/>
              <a:chExt cx="11446398" cy="6048901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531F184-52E5-BDDC-9F96-310801E755CD}"/>
                  </a:ext>
                </a:extLst>
              </p:cNvPr>
              <p:cNvSpPr/>
              <p:nvPr/>
            </p:nvSpPr>
            <p:spPr>
              <a:xfrm>
                <a:off x="441406" y="654540"/>
                <a:ext cx="11446398" cy="60473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FBCB1309-9E06-5075-65DD-3E6EB85C050A}"/>
                  </a:ext>
                </a:extLst>
              </p:cNvPr>
              <p:cNvGrpSpPr/>
              <p:nvPr/>
            </p:nvGrpSpPr>
            <p:grpSpPr>
              <a:xfrm>
                <a:off x="557373" y="679228"/>
                <a:ext cx="11302216" cy="6024213"/>
                <a:chOff x="557373" y="679228"/>
                <a:chExt cx="11302216" cy="6024213"/>
              </a:xfrm>
            </p:grpSpPr>
            <p:graphicFrame>
              <p:nvGraphicFramePr>
                <p:cNvPr id="79" name="Object 78">
                  <a:extLst>
                    <a:ext uri="{FF2B5EF4-FFF2-40B4-BE49-F238E27FC236}">
                      <a16:creationId xmlns:a16="http://schemas.microsoft.com/office/drawing/2014/main" id="{109D3413-7939-2EDA-EF68-A87B67A18021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57373" y="679228"/>
                <a:ext cx="5234573" cy="292662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Graph" r:id="rId6" imgW="4983840" imgH="2786400" progId="Origin95.Graph">
                        <p:embed/>
                      </p:oleObj>
                    </mc:Choice>
                    <mc:Fallback>
                      <p:oleObj name="Graph" r:id="rId6" imgW="4983840" imgH="2786400" progId="Origin95.Graph">
                        <p:embed/>
                        <p:pic>
                          <p:nvPicPr>
                            <p:cNvPr id="79" name="Object 78">
                              <a:extLst>
                                <a:ext uri="{FF2B5EF4-FFF2-40B4-BE49-F238E27FC236}">
                                  <a16:creationId xmlns:a16="http://schemas.microsoft.com/office/drawing/2014/main" id="{109D3413-7939-2EDA-EF68-A87B67A18021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57373" y="679228"/>
                              <a:ext cx="5234573" cy="292662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0" name="Object 79">
                  <a:extLst>
                    <a:ext uri="{FF2B5EF4-FFF2-40B4-BE49-F238E27FC236}">
                      <a16:creationId xmlns:a16="http://schemas.microsoft.com/office/drawing/2014/main" id="{43365D24-AE36-136E-D7D8-CCC6A8452535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545111" y="1082003"/>
                <a:ext cx="6314478" cy="310147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Graph" r:id="rId8" imgW="5662440" imgH="2782080" progId="Origin95.Graph">
                        <p:embed/>
                      </p:oleObj>
                    </mc:Choice>
                    <mc:Fallback>
                      <p:oleObj name="Graph" r:id="rId8" imgW="5662440" imgH="2782080" progId="Origin95.Graph">
                        <p:embed/>
                        <p:pic>
                          <p:nvPicPr>
                            <p:cNvPr id="80" name="Object 79">
                              <a:extLst>
                                <a:ext uri="{FF2B5EF4-FFF2-40B4-BE49-F238E27FC236}">
                                  <a16:creationId xmlns:a16="http://schemas.microsoft.com/office/drawing/2014/main" id="{43365D24-AE36-136E-D7D8-CCC6A8452535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545111" y="1082003"/>
                              <a:ext cx="6314478" cy="310147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1" name="Object 80">
                  <a:extLst>
                    <a:ext uri="{FF2B5EF4-FFF2-40B4-BE49-F238E27FC236}">
                      <a16:creationId xmlns:a16="http://schemas.microsoft.com/office/drawing/2014/main" id="{73E855F5-4BB6-6B3F-B0CA-D5D067158CC7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511892" y="3715413"/>
                <a:ext cx="6314478" cy="29880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Graph" r:id="rId10" imgW="6071400" imgH="2873520" progId="Origin95.Graph">
                        <p:embed/>
                      </p:oleObj>
                    </mc:Choice>
                    <mc:Fallback>
                      <p:oleObj name="Graph" r:id="rId10" imgW="6071400" imgH="2873520" progId="Origin95.Graph">
                        <p:embed/>
                        <p:pic>
                          <p:nvPicPr>
                            <p:cNvPr id="81" name="Object 80">
                              <a:extLst>
                                <a:ext uri="{FF2B5EF4-FFF2-40B4-BE49-F238E27FC236}">
                                  <a16:creationId xmlns:a16="http://schemas.microsoft.com/office/drawing/2014/main" id="{73E855F5-4BB6-6B3F-B0CA-D5D067158CC7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511892" y="3715413"/>
                              <a:ext cx="6314478" cy="298802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82" name="Arrow: Bent 81">
              <a:extLst>
                <a:ext uri="{FF2B5EF4-FFF2-40B4-BE49-F238E27FC236}">
                  <a16:creationId xmlns:a16="http://schemas.microsoft.com/office/drawing/2014/main" id="{F1579FA7-0B30-599B-9EF3-BF3F2F853EDB}"/>
                </a:ext>
              </a:extLst>
            </p:cNvPr>
            <p:cNvSpPr/>
            <p:nvPr/>
          </p:nvSpPr>
          <p:spPr>
            <a:xfrm flipV="1">
              <a:off x="3798073" y="5213171"/>
              <a:ext cx="1016978" cy="690908"/>
            </a:xfrm>
            <a:prstGeom prst="ben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9690965D-670F-B310-5F17-EBF51DEF3F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42581" y="1876811"/>
              <a:ext cx="271050" cy="11323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256E1F6F-19A6-852D-EECC-E969B32A63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34743" y="1652817"/>
              <a:ext cx="1130364" cy="130574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68DABA1D-06F3-B094-F8C8-FD3316B583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74016" y="1973813"/>
              <a:ext cx="561721" cy="285193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D13D5E0-1356-5947-53E7-7E9483830BFD}"/>
              </a:ext>
            </a:extLst>
          </p:cNvPr>
          <p:cNvSpPr txBox="1"/>
          <p:nvPr/>
        </p:nvSpPr>
        <p:spPr>
          <a:xfrm>
            <a:off x="752475" y="514350"/>
            <a:ext cx="3998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Summary of the Results</a:t>
            </a:r>
          </a:p>
        </p:txBody>
      </p:sp>
    </p:spTree>
    <p:extLst>
      <p:ext uri="{BB962C8B-B14F-4D97-AF65-F5344CB8AC3E}">
        <p14:creationId xmlns:p14="http://schemas.microsoft.com/office/powerpoint/2010/main" val="3710188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774</Words>
  <Application>Microsoft Office PowerPoint</Application>
  <PresentationFormat>Widescreen</PresentationFormat>
  <Paragraphs>120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MT</vt:lpstr>
      <vt:lpstr>Calibri</vt:lpstr>
      <vt:lpstr>Calibri Light</vt:lpstr>
      <vt:lpstr>Times New Roman</vt:lpstr>
      <vt:lpstr>Wingdings</vt:lpstr>
      <vt:lpstr>Office Theme</vt:lpstr>
      <vt:lpstr>Graph</vt:lpstr>
      <vt:lpstr>Fireworks: A Major source of elemental aerosols during Diwali in Delhi-NCR </vt:lpstr>
      <vt:lpstr>Research highlights</vt:lpstr>
      <vt:lpstr>Introduction</vt:lpstr>
      <vt:lpstr>Data and Methods</vt:lpstr>
      <vt:lpstr>PowerPoint Presentation</vt:lpstr>
      <vt:lpstr>PowerPoint Presentation</vt:lpstr>
      <vt:lpstr>PowerPoint Presentation</vt:lpstr>
      <vt:lpstr>Extending fireworks study to the multiyear</vt:lpstr>
      <vt:lpstr>PowerPoint Presentation</vt:lpstr>
      <vt:lpstr>PowerPoint Presentation</vt:lpstr>
      <vt:lpstr>PowerPoint Presentation</vt:lpstr>
      <vt:lpstr>PowerPoint Presentation</vt:lpstr>
      <vt:lpstr>Fireworks:Also a source of oragnics</vt:lpstr>
      <vt:lpstr>PowerPoint Presentation</vt:lpstr>
      <vt:lpstr>Conclusions and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Fireworks: A Major source of elemental aerosols during Diwali in Delhi-NCR </dc:title>
  <dc:creator>Mohd Faisal</dc:creator>
  <cp:lastModifiedBy>Mohd Faisal</cp:lastModifiedBy>
  <cp:revision>1</cp:revision>
  <dcterms:created xsi:type="dcterms:W3CDTF">2023-04-24T21:17:11Z</dcterms:created>
  <dcterms:modified xsi:type="dcterms:W3CDTF">2023-04-24T21:21:30Z</dcterms:modified>
</cp:coreProperties>
</file>