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2" r:id="rId2"/>
    <p:sldId id="313" r:id="rId3"/>
    <p:sldId id="401" r:id="rId4"/>
    <p:sldId id="400" r:id="rId5"/>
    <p:sldId id="408" r:id="rId6"/>
    <p:sldId id="405" r:id="rId7"/>
    <p:sldId id="409" r:id="rId8"/>
    <p:sldId id="258" r:id="rId9"/>
    <p:sldId id="259" r:id="rId10"/>
    <p:sldId id="260" r:id="rId11"/>
    <p:sldId id="261" r:id="rId12"/>
    <p:sldId id="414" r:id="rId13"/>
    <p:sldId id="262" r:id="rId14"/>
    <p:sldId id="264" r:id="rId15"/>
    <p:sldId id="265" r:id="rId16"/>
    <p:sldId id="415" r:id="rId17"/>
    <p:sldId id="398" r:id="rId18"/>
    <p:sldId id="26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oJin" userId="037e7c5b-95da-4c41-965c-721154d80756" providerId="ADAL" clId="{D3B32AA2-F333-4880-A8D4-129D99ACD5D8}"/>
    <pc:docChg chg="undo redo custSel addSld modSld sldOrd">
      <pc:chgData name="GuoJin" userId="037e7c5b-95da-4c41-965c-721154d80756" providerId="ADAL" clId="{D3B32AA2-F333-4880-A8D4-129D99ACD5D8}" dt="2023-04-11T13:07:44.112" v="535" actId="14100"/>
      <pc:docMkLst>
        <pc:docMk/>
      </pc:docMkLst>
      <pc:sldChg chg="modSp mod">
        <pc:chgData name="GuoJin" userId="037e7c5b-95da-4c41-965c-721154d80756" providerId="ADAL" clId="{D3B32AA2-F333-4880-A8D4-129D99ACD5D8}" dt="2023-04-11T12:28:01.527" v="462" actId="403"/>
        <pc:sldMkLst>
          <pc:docMk/>
          <pc:sldMk cId="2574085205" sldId="258"/>
        </pc:sldMkLst>
        <pc:spChg chg="mod">
          <ac:chgData name="GuoJin" userId="037e7c5b-95da-4c41-965c-721154d80756" providerId="ADAL" clId="{D3B32AA2-F333-4880-A8D4-129D99ACD5D8}" dt="2023-04-11T12:26:22.927" v="455" actId="1076"/>
          <ac:spMkLst>
            <pc:docMk/>
            <pc:sldMk cId="2574085205" sldId="258"/>
            <ac:spMk id="5" creationId="{154150BB-6394-4E53-AADB-DD4811C2B52D}"/>
          </ac:spMkLst>
        </pc:spChg>
        <pc:spChg chg="mod">
          <ac:chgData name="GuoJin" userId="037e7c5b-95da-4c41-965c-721154d80756" providerId="ADAL" clId="{D3B32AA2-F333-4880-A8D4-129D99ACD5D8}" dt="2023-04-11T12:28:01.527" v="462" actId="403"/>
          <ac:spMkLst>
            <pc:docMk/>
            <pc:sldMk cId="2574085205" sldId="258"/>
            <ac:spMk id="12" creationId="{8B4F9893-5443-46AE-9A80-3584842EB330}"/>
          </ac:spMkLst>
        </pc:spChg>
      </pc:sldChg>
      <pc:sldChg chg="modSp mod">
        <pc:chgData name="GuoJin" userId="037e7c5b-95da-4c41-965c-721154d80756" providerId="ADAL" clId="{D3B32AA2-F333-4880-A8D4-129D99ACD5D8}" dt="2023-04-11T12:28:28.940" v="466" actId="14100"/>
        <pc:sldMkLst>
          <pc:docMk/>
          <pc:sldMk cId="3343731338" sldId="259"/>
        </pc:sldMkLst>
        <pc:spChg chg="mod">
          <ac:chgData name="GuoJin" userId="037e7c5b-95da-4c41-965c-721154d80756" providerId="ADAL" clId="{D3B32AA2-F333-4880-A8D4-129D99ACD5D8}" dt="2023-04-11T12:26:26.607" v="456" actId="1076"/>
          <ac:spMkLst>
            <pc:docMk/>
            <pc:sldMk cId="3343731338" sldId="259"/>
            <ac:spMk id="35" creationId="{B29671C6-EB23-4290-858F-2A1B4F4D4D71}"/>
          </ac:spMkLst>
        </pc:spChg>
        <pc:spChg chg="mod">
          <ac:chgData name="GuoJin" userId="037e7c5b-95da-4c41-965c-721154d80756" providerId="ADAL" clId="{D3B32AA2-F333-4880-A8D4-129D99ACD5D8}" dt="2023-04-11T12:28:13.914" v="463" actId="14100"/>
          <ac:spMkLst>
            <pc:docMk/>
            <pc:sldMk cId="3343731338" sldId="259"/>
            <ac:spMk id="38" creationId="{B30F66E1-0FD1-4545-AE9F-E5C34689EA0E}"/>
          </ac:spMkLst>
        </pc:spChg>
        <pc:spChg chg="mod">
          <ac:chgData name="GuoJin" userId="037e7c5b-95da-4c41-965c-721154d80756" providerId="ADAL" clId="{D3B32AA2-F333-4880-A8D4-129D99ACD5D8}" dt="2023-04-11T12:28:28.940" v="466" actId="14100"/>
          <ac:spMkLst>
            <pc:docMk/>
            <pc:sldMk cId="3343731338" sldId="259"/>
            <ac:spMk id="41" creationId="{E7BDBB26-7BB1-4FB1-A39A-E2E958161C24}"/>
          </ac:spMkLst>
        </pc:spChg>
        <pc:picChg chg="mod">
          <ac:chgData name="GuoJin" userId="037e7c5b-95da-4c41-965c-721154d80756" providerId="ADAL" clId="{D3B32AA2-F333-4880-A8D4-129D99ACD5D8}" dt="2023-04-11T12:28:26.709" v="465" actId="1076"/>
          <ac:picMkLst>
            <pc:docMk/>
            <pc:sldMk cId="3343731338" sldId="259"/>
            <ac:picMk id="40" creationId="{44C9B0D7-81FF-4E9C-BC71-B66B20A354C4}"/>
          </ac:picMkLst>
        </pc:picChg>
      </pc:sldChg>
      <pc:sldChg chg="addSp delSp modSp mod">
        <pc:chgData name="GuoJin" userId="037e7c5b-95da-4c41-965c-721154d80756" providerId="ADAL" clId="{D3B32AA2-F333-4880-A8D4-129D99ACD5D8}" dt="2023-04-11T12:09:24.697" v="233" actId="14100"/>
        <pc:sldMkLst>
          <pc:docMk/>
          <pc:sldMk cId="3564705574" sldId="260"/>
        </pc:sldMkLst>
        <pc:picChg chg="del mod">
          <ac:chgData name="GuoJin" userId="037e7c5b-95da-4c41-965c-721154d80756" providerId="ADAL" clId="{D3B32AA2-F333-4880-A8D4-129D99ACD5D8}" dt="2023-04-11T12:09:16.339" v="229" actId="478"/>
          <ac:picMkLst>
            <pc:docMk/>
            <pc:sldMk cId="3564705574" sldId="260"/>
            <ac:picMk id="2" creationId="{4E7DBDBF-2DAB-45DC-AA8A-F25E1FC06CE3}"/>
          </ac:picMkLst>
        </pc:picChg>
        <pc:picChg chg="add mod ord modCrop">
          <ac:chgData name="GuoJin" userId="037e7c5b-95da-4c41-965c-721154d80756" providerId="ADAL" clId="{D3B32AA2-F333-4880-A8D4-129D99ACD5D8}" dt="2023-04-11T12:09:24.697" v="233" actId="14100"/>
          <ac:picMkLst>
            <pc:docMk/>
            <pc:sldMk cId="3564705574" sldId="260"/>
            <ac:picMk id="11" creationId="{D401E0B4-54BF-491C-B389-5FA6F74F3A24}"/>
          </ac:picMkLst>
        </pc:picChg>
      </pc:sldChg>
      <pc:sldChg chg="addSp delSp modSp mod addAnim delAnim modAnim">
        <pc:chgData name="GuoJin" userId="037e7c5b-95da-4c41-965c-721154d80756" providerId="ADAL" clId="{D3B32AA2-F333-4880-A8D4-129D99ACD5D8}" dt="2023-04-11T12:29:35.939" v="488"/>
        <pc:sldMkLst>
          <pc:docMk/>
          <pc:sldMk cId="2598813773" sldId="261"/>
        </pc:sldMkLst>
        <pc:spChg chg="mod">
          <ac:chgData name="GuoJin" userId="037e7c5b-95da-4c41-965c-721154d80756" providerId="ADAL" clId="{D3B32AA2-F333-4880-A8D4-129D99ACD5D8}" dt="2023-04-11T12:29:35.939" v="488"/>
          <ac:spMkLst>
            <pc:docMk/>
            <pc:sldMk cId="2598813773" sldId="261"/>
            <ac:spMk id="6" creationId="{73345573-5950-4C7C-BEB0-35113CAE00DF}"/>
          </ac:spMkLst>
        </pc:spChg>
        <pc:spChg chg="mod topLvl">
          <ac:chgData name="GuoJin" userId="037e7c5b-95da-4c41-965c-721154d80756" providerId="ADAL" clId="{D3B32AA2-F333-4880-A8D4-129D99ACD5D8}" dt="2023-04-11T12:10:03.121" v="236" actId="165"/>
          <ac:spMkLst>
            <pc:docMk/>
            <pc:sldMk cId="2598813773" sldId="261"/>
            <ac:spMk id="12" creationId="{A0E4A04C-D1C9-4413-8204-5F7D736FC74E}"/>
          </ac:spMkLst>
        </pc:spChg>
        <pc:spChg chg="add mod">
          <ac:chgData name="GuoJin" userId="037e7c5b-95da-4c41-965c-721154d80756" providerId="ADAL" clId="{D3B32AA2-F333-4880-A8D4-129D99ACD5D8}" dt="2023-04-11T12:28:44.175" v="468" actId="1076"/>
          <ac:spMkLst>
            <pc:docMk/>
            <pc:sldMk cId="2598813773" sldId="261"/>
            <ac:spMk id="13" creationId="{3F8122EC-850F-4848-854C-9D24343AAA67}"/>
          </ac:spMkLst>
        </pc:spChg>
        <pc:spChg chg="mod topLvl">
          <ac:chgData name="GuoJin" userId="037e7c5b-95da-4c41-965c-721154d80756" providerId="ADAL" clId="{D3B32AA2-F333-4880-A8D4-129D99ACD5D8}" dt="2023-04-11T12:10:06.969" v="237" actId="165"/>
          <ac:spMkLst>
            <pc:docMk/>
            <pc:sldMk cId="2598813773" sldId="261"/>
            <ac:spMk id="14" creationId="{BCF45889-5B2B-478D-9887-A56725DFAA1F}"/>
          </ac:spMkLst>
        </pc:spChg>
        <pc:spChg chg="mod">
          <ac:chgData name="GuoJin" userId="037e7c5b-95da-4c41-965c-721154d80756" providerId="ADAL" clId="{D3B32AA2-F333-4880-A8D4-129D99ACD5D8}" dt="2023-04-11T12:10:22.463" v="244" actId="1076"/>
          <ac:spMkLst>
            <pc:docMk/>
            <pc:sldMk cId="2598813773" sldId="261"/>
            <ac:spMk id="21" creationId="{9D260DA3-FADA-4AC5-876F-E35CBCE0C458}"/>
          </ac:spMkLst>
        </pc:spChg>
        <pc:grpChg chg="add del">
          <ac:chgData name="GuoJin" userId="037e7c5b-95da-4c41-965c-721154d80756" providerId="ADAL" clId="{D3B32AA2-F333-4880-A8D4-129D99ACD5D8}" dt="2023-04-11T12:10:03.121" v="236" actId="165"/>
          <ac:grpSpMkLst>
            <pc:docMk/>
            <pc:sldMk cId="2598813773" sldId="261"/>
            <ac:grpSpMk id="15" creationId="{0AAF8DA8-64FB-4F0E-9FFB-3F813AB4CE8C}"/>
          </ac:grpSpMkLst>
        </pc:grpChg>
        <pc:grpChg chg="del">
          <ac:chgData name="GuoJin" userId="037e7c5b-95da-4c41-965c-721154d80756" providerId="ADAL" clId="{D3B32AA2-F333-4880-A8D4-129D99ACD5D8}" dt="2023-04-11T12:10:06.969" v="237" actId="165"/>
          <ac:grpSpMkLst>
            <pc:docMk/>
            <pc:sldMk cId="2598813773" sldId="261"/>
            <ac:grpSpMk id="16" creationId="{E8F1FCB9-5EC0-41D1-8A2E-3540475ADDD4}"/>
          </ac:grpSpMkLst>
        </pc:grpChg>
        <pc:picChg chg="del mod topLvl">
          <ac:chgData name="GuoJin" userId="037e7c5b-95da-4c41-965c-721154d80756" providerId="ADAL" clId="{D3B32AA2-F333-4880-A8D4-129D99ACD5D8}" dt="2023-04-11T12:10:08.506" v="238" actId="478"/>
          <ac:picMkLst>
            <pc:docMk/>
            <pc:sldMk cId="2598813773" sldId="261"/>
            <ac:picMk id="2" creationId="{8B683992-D454-464C-BAE1-08199FBEB6C3}"/>
          </ac:picMkLst>
        </pc:picChg>
        <pc:picChg chg="del mod topLvl">
          <ac:chgData name="GuoJin" userId="037e7c5b-95da-4c41-965c-721154d80756" providerId="ADAL" clId="{D3B32AA2-F333-4880-A8D4-129D99ACD5D8}" dt="2023-04-11T12:10:10.155" v="239" actId="478"/>
          <ac:picMkLst>
            <pc:docMk/>
            <pc:sldMk cId="2598813773" sldId="261"/>
            <ac:picMk id="8" creationId="{736DBBF2-64C6-42BA-8A44-205F343D8664}"/>
          </ac:picMkLst>
        </pc:picChg>
        <pc:picChg chg="add mod">
          <ac:chgData name="GuoJin" userId="037e7c5b-95da-4c41-965c-721154d80756" providerId="ADAL" clId="{D3B32AA2-F333-4880-A8D4-129D99ACD5D8}" dt="2023-04-11T12:10:17.748" v="243" actId="1076"/>
          <ac:picMkLst>
            <pc:docMk/>
            <pc:sldMk cId="2598813773" sldId="261"/>
            <ac:picMk id="11" creationId="{CC2638FC-200C-4EE8-9AF7-043F2DC4CE52}"/>
          </ac:picMkLst>
        </pc:picChg>
      </pc:sldChg>
      <pc:sldChg chg="modSp mod">
        <pc:chgData name="GuoJin" userId="037e7c5b-95da-4c41-965c-721154d80756" providerId="ADAL" clId="{D3B32AA2-F333-4880-A8D4-129D99ACD5D8}" dt="2023-04-11T12:29:40.329" v="490"/>
        <pc:sldMkLst>
          <pc:docMk/>
          <pc:sldMk cId="2677121756" sldId="262"/>
        </pc:sldMkLst>
        <pc:spChg chg="mod">
          <ac:chgData name="GuoJin" userId="037e7c5b-95da-4c41-965c-721154d80756" providerId="ADAL" clId="{D3B32AA2-F333-4880-A8D4-129D99ACD5D8}" dt="2023-04-11T12:29:40.329" v="490"/>
          <ac:spMkLst>
            <pc:docMk/>
            <pc:sldMk cId="2677121756" sldId="262"/>
            <ac:spMk id="6" creationId="{3D193F30-CD9B-43EF-8616-DA80781FD129}"/>
          </ac:spMkLst>
        </pc:spChg>
      </pc:sldChg>
      <pc:sldChg chg="modSp mod">
        <pc:chgData name="GuoJin" userId="037e7c5b-95da-4c41-965c-721154d80756" providerId="ADAL" clId="{D3B32AA2-F333-4880-A8D4-129D99ACD5D8}" dt="2023-04-11T12:26:41.879" v="460" actId="1076"/>
        <pc:sldMkLst>
          <pc:docMk/>
          <pc:sldMk cId="1485630348" sldId="264"/>
        </pc:sldMkLst>
        <pc:spChg chg="mod">
          <ac:chgData name="GuoJin" userId="037e7c5b-95da-4c41-965c-721154d80756" providerId="ADAL" clId="{D3B32AA2-F333-4880-A8D4-129D99ACD5D8}" dt="2023-04-11T12:26:41.879" v="460" actId="1076"/>
          <ac:spMkLst>
            <pc:docMk/>
            <pc:sldMk cId="1485630348" sldId="264"/>
            <ac:spMk id="8" creationId="{CCC00A7D-7B1E-44A8-8AC3-7EACBCFA8EEF}"/>
          </ac:spMkLst>
        </pc:spChg>
      </pc:sldChg>
      <pc:sldChg chg="addSp modSp mod">
        <pc:chgData name="GuoJin" userId="037e7c5b-95da-4c41-965c-721154d80756" providerId="ADAL" clId="{D3B32AA2-F333-4880-A8D4-129D99ACD5D8}" dt="2023-04-11T12:26:44.995" v="461" actId="1076"/>
        <pc:sldMkLst>
          <pc:docMk/>
          <pc:sldMk cId="1702266140" sldId="265"/>
        </pc:sldMkLst>
        <pc:spChg chg="mod">
          <ac:chgData name="GuoJin" userId="037e7c5b-95da-4c41-965c-721154d80756" providerId="ADAL" clId="{D3B32AA2-F333-4880-A8D4-129D99ACD5D8}" dt="2023-04-11T12:24:00.778" v="443" actId="1076"/>
          <ac:spMkLst>
            <pc:docMk/>
            <pc:sldMk cId="1702266140" sldId="265"/>
            <ac:spMk id="5" creationId="{452E2EBE-7A33-4CA1-923B-CA8C1146C045}"/>
          </ac:spMkLst>
        </pc:spChg>
        <pc:spChg chg="mod">
          <ac:chgData name="GuoJin" userId="037e7c5b-95da-4c41-965c-721154d80756" providerId="ADAL" clId="{D3B32AA2-F333-4880-A8D4-129D99ACD5D8}" dt="2023-04-11T12:26:44.995" v="461" actId="1076"/>
          <ac:spMkLst>
            <pc:docMk/>
            <pc:sldMk cId="1702266140" sldId="265"/>
            <ac:spMk id="6" creationId="{8E2DE1F1-10F0-4C3B-B384-72E0A8D75D15}"/>
          </ac:spMkLst>
        </pc:spChg>
        <pc:spChg chg="add mod">
          <ac:chgData name="GuoJin" userId="037e7c5b-95da-4c41-965c-721154d80756" providerId="ADAL" clId="{D3B32AA2-F333-4880-A8D4-129D99ACD5D8}" dt="2023-04-11T12:24:53.156" v="449" actId="1076"/>
          <ac:spMkLst>
            <pc:docMk/>
            <pc:sldMk cId="1702266140" sldId="265"/>
            <ac:spMk id="8" creationId="{95429A39-B512-4DD9-86F5-F783AC1E4B59}"/>
          </ac:spMkLst>
        </pc:spChg>
      </pc:sldChg>
      <pc:sldChg chg="addSp modSp mod">
        <pc:chgData name="GuoJin" userId="037e7c5b-95da-4c41-965c-721154d80756" providerId="ADAL" clId="{D3B32AA2-F333-4880-A8D4-129D99ACD5D8}" dt="2023-04-11T12:03:30.540" v="212" actId="14100"/>
        <pc:sldMkLst>
          <pc:docMk/>
          <pc:sldMk cId="400189088" sldId="312"/>
        </pc:sldMkLst>
        <pc:spChg chg="add mod">
          <ac:chgData name="GuoJin" userId="037e7c5b-95da-4c41-965c-721154d80756" providerId="ADAL" clId="{D3B32AA2-F333-4880-A8D4-129D99ACD5D8}" dt="2023-04-11T12:03:30.540" v="212" actId="14100"/>
          <ac:spMkLst>
            <pc:docMk/>
            <pc:sldMk cId="400189088" sldId="312"/>
            <ac:spMk id="2" creationId="{A122C076-325C-47F3-95AC-462F6BB84ABB}"/>
          </ac:spMkLst>
        </pc:spChg>
        <pc:spChg chg="mod">
          <ac:chgData name="GuoJin" userId="037e7c5b-95da-4c41-965c-721154d80756" providerId="ADAL" clId="{D3B32AA2-F333-4880-A8D4-129D99ACD5D8}" dt="2023-04-11T12:02:51.872" v="180" actId="14100"/>
          <ac:spMkLst>
            <pc:docMk/>
            <pc:sldMk cId="400189088" sldId="312"/>
            <ac:spMk id="11" creationId="{55675BC2-29E9-4A3B-B272-D0E9374551D0}"/>
          </ac:spMkLst>
        </pc:spChg>
      </pc:sldChg>
      <pc:sldChg chg="modSp mod ord">
        <pc:chgData name="GuoJin" userId="037e7c5b-95da-4c41-965c-721154d80756" providerId="ADAL" clId="{D3B32AA2-F333-4880-A8D4-129D99ACD5D8}" dt="2023-04-11T12:34:44.577" v="493" actId="21"/>
        <pc:sldMkLst>
          <pc:docMk/>
          <pc:sldMk cId="1412136746" sldId="398"/>
        </pc:sldMkLst>
        <pc:spChg chg="mod">
          <ac:chgData name="GuoJin" userId="037e7c5b-95da-4c41-965c-721154d80756" providerId="ADAL" clId="{D3B32AA2-F333-4880-A8D4-129D99ACD5D8}" dt="2023-04-11T12:26:08.299" v="452" actId="1076"/>
          <ac:spMkLst>
            <pc:docMk/>
            <pc:sldMk cId="1412136746" sldId="398"/>
            <ac:spMk id="3" creationId="{B3C8402F-A591-454C-A517-FDFA9150E1AA}"/>
          </ac:spMkLst>
        </pc:spChg>
        <pc:spChg chg="mod">
          <ac:chgData name="GuoJin" userId="037e7c5b-95da-4c41-965c-721154d80756" providerId="ADAL" clId="{D3B32AA2-F333-4880-A8D4-129D99ACD5D8}" dt="2023-04-11T12:34:44.577" v="493" actId="21"/>
          <ac:spMkLst>
            <pc:docMk/>
            <pc:sldMk cId="1412136746" sldId="398"/>
            <ac:spMk id="16" creationId="{1A0B47FD-49D6-4D7E-BDE1-9BE9B953BFA9}"/>
          </ac:spMkLst>
        </pc:spChg>
        <pc:spChg chg="mod">
          <ac:chgData name="GuoJin" userId="037e7c5b-95da-4c41-965c-721154d80756" providerId="ADAL" clId="{D3B32AA2-F333-4880-A8D4-129D99ACD5D8}" dt="2023-04-11T12:07:21.310" v="221" actId="14100"/>
          <ac:spMkLst>
            <pc:docMk/>
            <pc:sldMk cId="1412136746" sldId="398"/>
            <ac:spMk id="25" creationId="{27A47623-102B-4029-9A51-800AFB111B75}"/>
          </ac:spMkLst>
        </pc:spChg>
        <pc:picChg chg="mod">
          <ac:chgData name="GuoJin" userId="037e7c5b-95da-4c41-965c-721154d80756" providerId="ADAL" clId="{D3B32AA2-F333-4880-A8D4-129D99ACD5D8}" dt="2023-04-11T12:07:12.059" v="219" actId="1076"/>
          <ac:picMkLst>
            <pc:docMk/>
            <pc:sldMk cId="1412136746" sldId="398"/>
            <ac:picMk id="5" creationId="{A41E87AE-1E11-48FD-AFA1-90A2B779DC99}"/>
          </ac:picMkLst>
        </pc:picChg>
      </pc:sldChg>
      <pc:sldChg chg="addSp delSp modSp mod">
        <pc:chgData name="GuoJin" userId="037e7c5b-95da-4c41-965c-721154d80756" providerId="ADAL" clId="{D3B32AA2-F333-4880-A8D4-129D99ACD5D8}" dt="2023-04-11T12:38:14.981" v="533" actId="20577"/>
        <pc:sldMkLst>
          <pc:docMk/>
          <pc:sldMk cId="798978932" sldId="405"/>
        </pc:sldMkLst>
        <pc:spChg chg="add del mod">
          <ac:chgData name="GuoJin" userId="037e7c5b-95da-4c41-965c-721154d80756" providerId="ADAL" clId="{D3B32AA2-F333-4880-A8D4-129D99ACD5D8}" dt="2023-04-11T12:35:09.413" v="499" actId="478"/>
          <ac:spMkLst>
            <pc:docMk/>
            <pc:sldMk cId="798978932" sldId="405"/>
            <ac:spMk id="14" creationId="{1EA0333C-1D2B-45C4-985D-F1B51A61CF3C}"/>
          </ac:spMkLst>
        </pc:spChg>
        <pc:spChg chg="add mod">
          <ac:chgData name="GuoJin" userId="037e7c5b-95da-4c41-965c-721154d80756" providerId="ADAL" clId="{D3B32AA2-F333-4880-A8D4-129D99ACD5D8}" dt="2023-04-11T12:37:54.960" v="527" actId="20577"/>
          <ac:spMkLst>
            <pc:docMk/>
            <pc:sldMk cId="798978932" sldId="405"/>
            <ac:spMk id="16" creationId="{0489793E-4059-4470-8FFC-B0653D14FFB6}"/>
          </ac:spMkLst>
        </pc:spChg>
        <pc:spChg chg="add mod">
          <ac:chgData name="GuoJin" userId="037e7c5b-95da-4c41-965c-721154d80756" providerId="ADAL" clId="{D3B32AA2-F333-4880-A8D4-129D99ACD5D8}" dt="2023-04-11T12:38:09.339" v="530" actId="20577"/>
          <ac:spMkLst>
            <pc:docMk/>
            <pc:sldMk cId="798978932" sldId="405"/>
            <ac:spMk id="17" creationId="{F8CBEDF7-73A1-440B-9089-5D693CABF8B1}"/>
          </ac:spMkLst>
        </pc:spChg>
        <pc:spChg chg="add mod">
          <ac:chgData name="GuoJin" userId="037e7c5b-95da-4c41-965c-721154d80756" providerId="ADAL" clId="{D3B32AA2-F333-4880-A8D4-129D99ACD5D8}" dt="2023-04-11T12:38:14.981" v="533" actId="20577"/>
          <ac:spMkLst>
            <pc:docMk/>
            <pc:sldMk cId="798978932" sldId="405"/>
            <ac:spMk id="19" creationId="{0828BFCC-E751-4504-8A32-AD96728E1BE3}"/>
          </ac:spMkLst>
        </pc:spChg>
        <pc:spChg chg="mod">
          <ac:chgData name="GuoJin" userId="037e7c5b-95da-4c41-965c-721154d80756" providerId="ADAL" clId="{D3B32AA2-F333-4880-A8D4-129D99ACD5D8}" dt="2023-04-11T12:06:47.827" v="213" actId="404"/>
          <ac:spMkLst>
            <pc:docMk/>
            <pc:sldMk cId="798978932" sldId="405"/>
            <ac:spMk id="24" creationId="{6C30F120-56A5-4BEB-991F-263A48E87C22}"/>
          </ac:spMkLst>
        </pc:spChg>
        <pc:spChg chg="mod">
          <ac:chgData name="GuoJin" userId="037e7c5b-95da-4c41-965c-721154d80756" providerId="ADAL" clId="{D3B32AA2-F333-4880-A8D4-129D99ACD5D8}" dt="2023-04-11T12:35:27.986" v="507" actId="1076"/>
          <ac:spMkLst>
            <pc:docMk/>
            <pc:sldMk cId="798978932" sldId="405"/>
            <ac:spMk id="25" creationId="{6CF9E1D1-43E8-41F7-BD03-664CCE92D929}"/>
          </ac:spMkLst>
        </pc:spChg>
        <pc:spChg chg="mod">
          <ac:chgData name="GuoJin" userId="037e7c5b-95da-4c41-965c-721154d80756" providerId="ADAL" clId="{D3B32AA2-F333-4880-A8D4-129D99ACD5D8}" dt="2023-04-11T12:26:14.057" v="453" actId="1076"/>
          <ac:spMkLst>
            <pc:docMk/>
            <pc:sldMk cId="798978932" sldId="405"/>
            <ac:spMk id="31" creationId="{D6620F0A-FDF4-46CC-813E-9538102D516A}"/>
          </ac:spMkLst>
        </pc:spChg>
      </pc:sldChg>
      <pc:sldChg chg="modSp mod">
        <pc:chgData name="GuoJin" userId="037e7c5b-95da-4c41-965c-721154d80756" providerId="ADAL" clId="{D3B32AA2-F333-4880-A8D4-129D99ACD5D8}" dt="2023-04-11T12:26:00.638" v="451" actId="1076"/>
        <pc:sldMkLst>
          <pc:docMk/>
          <pc:sldMk cId="2263788830" sldId="408"/>
        </pc:sldMkLst>
        <pc:spChg chg="mod">
          <ac:chgData name="GuoJin" userId="037e7c5b-95da-4c41-965c-721154d80756" providerId="ADAL" clId="{D3B32AA2-F333-4880-A8D4-129D99ACD5D8}" dt="2023-04-11T12:26:00.638" v="451" actId="1076"/>
          <ac:spMkLst>
            <pc:docMk/>
            <pc:sldMk cId="2263788830" sldId="408"/>
            <ac:spMk id="4" creationId="{04A98701-AAB6-4F1E-8EE9-6D78F2FBF81F}"/>
          </ac:spMkLst>
        </pc:spChg>
        <pc:spChg chg="mod">
          <ac:chgData name="GuoJin" userId="037e7c5b-95da-4c41-965c-721154d80756" providerId="ADAL" clId="{D3B32AA2-F333-4880-A8D4-129D99ACD5D8}" dt="2023-04-11T12:06:56.780" v="215" actId="1076"/>
          <ac:spMkLst>
            <pc:docMk/>
            <pc:sldMk cId="2263788830" sldId="408"/>
            <ac:spMk id="17" creationId="{9DC59BA3-FE05-47D0-AAD5-20AE1C0A250A}"/>
          </ac:spMkLst>
        </pc:spChg>
        <pc:spChg chg="mod">
          <ac:chgData name="GuoJin" userId="037e7c5b-95da-4c41-965c-721154d80756" providerId="ADAL" clId="{D3B32AA2-F333-4880-A8D4-129D99ACD5D8}" dt="2023-04-11T12:07:02.352" v="217" actId="1076"/>
          <ac:spMkLst>
            <pc:docMk/>
            <pc:sldMk cId="2263788830" sldId="408"/>
            <ac:spMk id="18" creationId="{5A94DA02-B566-4385-B822-81FFBAB874BF}"/>
          </ac:spMkLst>
        </pc:spChg>
      </pc:sldChg>
      <pc:sldChg chg="modSp mod">
        <pc:chgData name="GuoJin" userId="037e7c5b-95da-4c41-965c-721154d80756" providerId="ADAL" clId="{D3B32AA2-F333-4880-A8D4-129D99ACD5D8}" dt="2023-04-11T13:07:44.112" v="535" actId="14100"/>
        <pc:sldMkLst>
          <pc:docMk/>
          <pc:sldMk cId="451067450" sldId="409"/>
        </pc:sldMkLst>
        <pc:spChg chg="mod">
          <ac:chgData name="GuoJin" userId="037e7c5b-95da-4c41-965c-721154d80756" providerId="ADAL" clId="{D3B32AA2-F333-4880-A8D4-129D99ACD5D8}" dt="2023-04-11T12:07:45.170" v="224" actId="1076"/>
          <ac:spMkLst>
            <pc:docMk/>
            <pc:sldMk cId="451067450" sldId="409"/>
            <ac:spMk id="2" creationId="{783B7030-51F1-4C42-BB51-5E800A8F8371}"/>
          </ac:spMkLst>
        </pc:spChg>
        <pc:spChg chg="mod">
          <ac:chgData name="GuoJin" userId="037e7c5b-95da-4c41-965c-721154d80756" providerId="ADAL" clId="{D3B32AA2-F333-4880-A8D4-129D99ACD5D8}" dt="2023-04-11T13:07:44.112" v="535" actId="14100"/>
          <ac:spMkLst>
            <pc:docMk/>
            <pc:sldMk cId="451067450" sldId="409"/>
            <ac:spMk id="5" creationId="{94AE5573-5FED-4D5A-875B-E7CD56487070}"/>
          </ac:spMkLst>
        </pc:spChg>
        <pc:spChg chg="mod">
          <ac:chgData name="GuoJin" userId="037e7c5b-95da-4c41-965c-721154d80756" providerId="ADAL" clId="{D3B32AA2-F333-4880-A8D4-129D99ACD5D8}" dt="2023-04-11T12:26:19.012" v="454" actId="1076"/>
          <ac:spMkLst>
            <pc:docMk/>
            <pc:sldMk cId="451067450" sldId="409"/>
            <ac:spMk id="6" creationId="{0125C0FD-CD4A-4096-9ACC-005292885E73}"/>
          </ac:spMkLst>
        </pc:spChg>
        <pc:picChg chg="mod ord">
          <ac:chgData name="GuoJin" userId="037e7c5b-95da-4c41-965c-721154d80756" providerId="ADAL" clId="{D3B32AA2-F333-4880-A8D4-129D99ACD5D8}" dt="2023-04-11T12:07:41.779" v="223" actId="167"/>
          <ac:picMkLst>
            <pc:docMk/>
            <pc:sldMk cId="451067450" sldId="409"/>
            <ac:picMk id="3" creationId="{01D606F8-A5E5-4C56-AA58-80A0A1924764}"/>
          </ac:picMkLst>
        </pc:picChg>
      </pc:sldChg>
      <pc:sldChg chg="addSp delSp modSp mod">
        <pc:chgData name="GuoJin" userId="037e7c5b-95da-4c41-965c-721154d80756" providerId="ADAL" clId="{D3B32AA2-F333-4880-A8D4-129D99ACD5D8}" dt="2023-04-11T12:29:28.342" v="486" actId="20577"/>
        <pc:sldMkLst>
          <pc:docMk/>
          <pc:sldMk cId="1346697271" sldId="414"/>
        </pc:sldMkLst>
        <pc:spChg chg="mod">
          <ac:chgData name="GuoJin" userId="037e7c5b-95da-4c41-965c-721154d80756" providerId="ADAL" clId="{D3B32AA2-F333-4880-A8D4-129D99ACD5D8}" dt="2023-04-11T12:29:28.342" v="486" actId="20577"/>
          <ac:spMkLst>
            <pc:docMk/>
            <pc:sldMk cId="1346697271" sldId="414"/>
            <ac:spMk id="6" creationId="{73345573-5950-4C7C-BEB0-35113CAE00DF}"/>
          </ac:spMkLst>
        </pc:spChg>
        <pc:spChg chg="del">
          <ac:chgData name="GuoJin" userId="037e7c5b-95da-4c41-965c-721154d80756" providerId="ADAL" clId="{D3B32AA2-F333-4880-A8D4-129D99ACD5D8}" dt="2023-04-11T12:13:27.859" v="271" actId="478"/>
          <ac:spMkLst>
            <pc:docMk/>
            <pc:sldMk cId="1346697271" sldId="414"/>
            <ac:spMk id="9" creationId="{B93C4965-4552-4C25-8A45-726B25A4FCE4}"/>
          </ac:spMkLst>
        </pc:spChg>
        <pc:spChg chg="mod">
          <ac:chgData name="GuoJin" userId="037e7c5b-95da-4c41-965c-721154d80756" providerId="ADAL" clId="{D3B32AA2-F333-4880-A8D4-129D99ACD5D8}" dt="2023-04-11T12:14:17.174" v="281" actId="1076"/>
          <ac:spMkLst>
            <pc:docMk/>
            <pc:sldMk cId="1346697271" sldId="414"/>
            <ac:spMk id="17" creationId="{BC37B9FF-4D92-488F-BCE6-B12AA8A09648}"/>
          </ac:spMkLst>
        </pc:spChg>
        <pc:spChg chg="mod">
          <ac:chgData name="GuoJin" userId="037e7c5b-95da-4c41-965c-721154d80756" providerId="ADAL" clId="{D3B32AA2-F333-4880-A8D4-129D99ACD5D8}" dt="2023-04-11T12:13:24.876" v="270" actId="1076"/>
          <ac:spMkLst>
            <pc:docMk/>
            <pc:sldMk cId="1346697271" sldId="414"/>
            <ac:spMk id="18" creationId="{743BFFAB-2C2D-4ABC-9E16-7F1B9B507295}"/>
          </ac:spMkLst>
        </pc:spChg>
        <pc:spChg chg="mod">
          <ac:chgData name="GuoJin" userId="037e7c5b-95da-4c41-965c-721154d80756" providerId="ADAL" clId="{D3B32AA2-F333-4880-A8D4-129D99ACD5D8}" dt="2023-04-11T12:13:31.847" v="272" actId="1076"/>
          <ac:spMkLst>
            <pc:docMk/>
            <pc:sldMk cId="1346697271" sldId="414"/>
            <ac:spMk id="19" creationId="{B685459D-2C48-4257-A29F-BF414CE4E865}"/>
          </ac:spMkLst>
        </pc:spChg>
        <pc:spChg chg="add del mod">
          <ac:chgData name="GuoJin" userId="037e7c5b-95da-4c41-965c-721154d80756" providerId="ADAL" clId="{D3B32AA2-F333-4880-A8D4-129D99ACD5D8}" dt="2023-04-11T12:28:58.537" v="472"/>
          <ac:spMkLst>
            <pc:docMk/>
            <pc:sldMk cId="1346697271" sldId="414"/>
            <ac:spMk id="20" creationId="{6DFEEBFB-4503-49E5-8756-F86DAC4E4334}"/>
          </ac:spMkLst>
        </pc:spChg>
        <pc:spChg chg="mod">
          <ac:chgData name="GuoJin" userId="037e7c5b-95da-4c41-965c-721154d80756" providerId="ADAL" clId="{D3B32AA2-F333-4880-A8D4-129D99ACD5D8}" dt="2023-04-11T12:22:32.206" v="441" actId="14100"/>
          <ac:spMkLst>
            <pc:docMk/>
            <pc:sldMk cId="1346697271" sldId="414"/>
            <ac:spMk id="21" creationId="{9D260DA3-FADA-4AC5-876F-E35CBCE0C458}"/>
          </ac:spMkLst>
        </pc:spChg>
        <pc:spChg chg="add mod">
          <ac:chgData name="GuoJin" userId="037e7c5b-95da-4c41-965c-721154d80756" providerId="ADAL" clId="{D3B32AA2-F333-4880-A8D4-129D99ACD5D8}" dt="2023-04-11T12:28:56.917" v="471" actId="571"/>
          <ac:spMkLst>
            <pc:docMk/>
            <pc:sldMk cId="1346697271" sldId="414"/>
            <ac:spMk id="23" creationId="{622EF592-59D7-45DA-8215-55BF53A01574}"/>
          </ac:spMkLst>
        </pc:spChg>
        <pc:spChg chg="mod">
          <ac:chgData name="GuoJin" userId="037e7c5b-95da-4c41-965c-721154d80756" providerId="ADAL" clId="{D3B32AA2-F333-4880-A8D4-129D99ACD5D8}" dt="2023-04-11T12:22:42.382" v="442" actId="404"/>
          <ac:spMkLst>
            <pc:docMk/>
            <pc:sldMk cId="1346697271" sldId="414"/>
            <ac:spMk id="25" creationId="{70443FDB-6148-4AC9-AE73-DF3442B68EF3}"/>
          </ac:spMkLst>
        </pc:spChg>
        <pc:spChg chg="add del mod">
          <ac:chgData name="GuoJin" userId="037e7c5b-95da-4c41-965c-721154d80756" providerId="ADAL" clId="{D3B32AA2-F333-4880-A8D4-129D99ACD5D8}" dt="2023-04-11T12:22:26.602" v="439" actId="478"/>
          <ac:spMkLst>
            <pc:docMk/>
            <pc:sldMk cId="1346697271" sldId="414"/>
            <ac:spMk id="27" creationId="{CA92778F-E4F5-43DC-B522-C1C819520D95}"/>
          </ac:spMkLst>
        </pc:spChg>
        <pc:picChg chg="del">
          <ac:chgData name="GuoJin" userId="037e7c5b-95da-4c41-965c-721154d80756" providerId="ADAL" clId="{D3B32AA2-F333-4880-A8D4-129D99ACD5D8}" dt="2023-04-11T12:12:47.134" v="249" actId="478"/>
          <ac:picMkLst>
            <pc:docMk/>
            <pc:sldMk cId="1346697271" sldId="414"/>
            <ac:picMk id="3" creationId="{2EC38A0E-82C2-43D3-A918-C526D129DC0F}"/>
          </ac:picMkLst>
        </pc:picChg>
        <pc:picChg chg="del">
          <ac:chgData name="GuoJin" userId="037e7c5b-95da-4c41-965c-721154d80756" providerId="ADAL" clId="{D3B32AA2-F333-4880-A8D4-129D99ACD5D8}" dt="2023-04-11T12:12:48.766" v="251" actId="478"/>
          <ac:picMkLst>
            <pc:docMk/>
            <pc:sldMk cId="1346697271" sldId="414"/>
            <ac:picMk id="4" creationId="{1CB0008B-6FBD-4F8C-89F7-74411F54177C}"/>
          </ac:picMkLst>
        </pc:picChg>
        <pc:picChg chg="del mod">
          <ac:chgData name="GuoJin" userId="037e7c5b-95da-4c41-965c-721154d80756" providerId="ADAL" clId="{D3B32AA2-F333-4880-A8D4-129D99ACD5D8}" dt="2023-04-11T12:13:11.557" v="266" actId="478"/>
          <ac:picMkLst>
            <pc:docMk/>
            <pc:sldMk cId="1346697271" sldId="414"/>
            <ac:picMk id="5" creationId="{4ED32422-54B0-4191-84CB-EFB29B440ED0}"/>
          </ac:picMkLst>
        </pc:picChg>
        <pc:picChg chg="add mod ord">
          <ac:chgData name="GuoJin" userId="037e7c5b-95da-4c41-965c-721154d80756" providerId="ADAL" clId="{D3B32AA2-F333-4880-A8D4-129D99ACD5D8}" dt="2023-04-11T12:13:21.486" v="269" actId="167"/>
          <ac:picMkLst>
            <pc:docMk/>
            <pc:sldMk cId="1346697271" sldId="414"/>
            <ac:picMk id="16" creationId="{30B0DFC6-AAD0-4381-B689-BEABEC96ECA1}"/>
          </ac:picMkLst>
        </pc:picChg>
        <pc:cxnChg chg="mod">
          <ac:chgData name="GuoJin" userId="037e7c5b-95da-4c41-965c-721154d80756" providerId="ADAL" clId="{D3B32AA2-F333-4880-A8D4-129D99ACD5D8}" dt="2023-04-11T12:13:41.520" v="274" actId="14100"/>
          <ac:cxnSpMkLst>
            <pc:docMk/>
            <pc:sldMk cId="1346697271" sldId="414"/>
            <ac:cxnSpMk id="11" creationId="{2AC26D89-7930-4632-9825-0ADA62F907CD}"/>
          </ac:cxnSpMkLst>
        </pc:cxnChg>
        <pc:cxnChg chg="mod">
          <ac:chgData name="GuoJin" userId="037e7c5b-95da-4c41-965c-721154d80756" providerId="ADAL" clId="{D3B32AA2-F333-4880-A8D4-129D99ACD5D8}" dt="2023-04-11T12:13:49.855" v="277" actId="14100"/>
          <ac:cxnSpMkLst>
            <pc:docMk/>
            <pc:sldMk cId="1346697271" sldId="414"/>
            <ac:cxnSpMk id="22" creationId="{7AEBE589-4E46-4AA5-B9C5-FF6B72030048}"/>
          </ac:cxnSpMkLst>
        </pc:cxnChg>
      </pc:sldChg>
      <pc:sldChg chg="new">
        <pc:chgData name="GuoJin" userId="037e7c5b-95da-4c41-965c-721154d80756" providerId="ADAL" clId="{D3B32AA2-F333-4880-A8D4-129D99ACD5D8}" dt="2023-04-11T12:25:19.963" v="450" actId="680"/>
        <pc:sldMkLst>
          <pc:docMk/>
          <pc:sldMk cId="2124777646" sldId="4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67986-4F74-4640-AE7F-B3B93A333C69}" type="datetimeFigureOut">
              <a:rPr lang="zh-CN" altLang="en-US" smtClean="0"/>
              <a:t>2023/4/11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224EF-3CB3-4C93-8001-2434E2E58CAB}" type="slidenum">
              <a:rPr lang="zh-CN" altLang="en-US" smtClean="0"/>
              <a:t>‹#›</a:t>
            </a:fld>
            <a:endParaRPr lang="zh-CN" altLang="en-US"/>
          </a:p>
        </p:txBody>
      </p:sp>
    </p:spTree>
    <p:extLst>
      <p:ext uri="{BB962C8B-B14F-4D97-AF65-F5344CB8AC3E}">
        <p14:creationId xmlns:p14="http://schemas.microsoft.com/office/powerpoint/2010/main" val="349435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STIXTwoText"/>
              </a:rPr>
              <a:t>In the magnetosheath, the density of the highly charged ions is enhanced as the solar wind slows down after the bow shock. The solar wind cannot directly penetrate the magnetopause, and thus, the plasma with solar wind origin is quite tenuous inside the magnetosphere. This leads to a sharp boundary at the magnetopause in terms of the soft X-ray emissivity. The cusps are special regions on the magnetopause. The solar wind plasma can enter directly, and thus, the X-ray emissivity is expected to be higher inside of the cusps.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Times New Roman" panose="02020603050405020304" pitchFamily="18" charset="0"/>
                <a:cs typeface="Times New Roman" panose="02020603050405020304" pitchFamily="18" charset="0"/>
              </a:rPr>
              <a:t>This leads to a sharp boundary at the magnetopause in terms of the soft X-ray emissivity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2DA6769-2E9E-4FFF-96C2-B66B9CE6D8C3}" type="slidenum">
              <a:rPr lang="zh-CN" altLang="en-US" smtClean="0"/>
              <a:t>3</a:t>
            </a:fld>
            <a:endParaRPr lang="zh-CN" altLang="en-US"/>
          </a:p>
        </p:txBody>
      </p:sp>
    </p:spTree>
    <p:extLst>
      <p:ext uri="{BB962C8B-B14F-4D97-AF65-F5344CB8AC3E}">
        <p14:creationId xmlns:p14="http://schemas.microsoft.com/office/powerpoint/2010/main" val="197082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𝑂</m:t>
                        </m:r>
                      </m:e>
                      <m:sup>
                        <m:r>
                          <a:rPr lang="en-US" altLang="zh-CN" b="0" i="1" smtClean="0">
                            <a:latin typeface="Cambria Math" panose="02040503050406030204" pitchFamily="18" charset="0"/>
                          </a:rPr>
                          <m:t>7+</m:t>
                        </m:r>
                      </m:sup>
                    </m:sSup>
                  </m:oMath>
                </a14:m>
                <a:r>
                  <a:rPr lang="en-US" altLang="zh-CN" dirty="0"/>
                  <a:t> </a:t>
                </a:r>
                <a:r>
                  <a:rPr lang="zh-CN" altLang="en-US" dirty="0"/>
                  <a:t>怎么读？</a:t>
                </a:r>
                <a:endParaRPr lang="en-US" altLang="zh-CN" dirty="0"/>
              </a:p>
              <a:p>
                <a:r>
                  <a:rPr lang="en-US" altLang="zh-CN" dirty="0"/>
                  <a:t>We usually use this expression for the overall soft X-ray and EUV power density, the Px is the X-ray emissivity, and the integration of the Px is the X ray intensity </a:t>
                </a:r>
                <a:r>
                  <a:rPr lang="en-US" altLang="zh-CN" dirty="0" err="1"/>
                  <a:t>Ix</a:t>
                </a:r>
                <a:r>
                  <a:rPr lang="en-US" altLang="zh-CN" dirty="0"/>
                  <a:t>.</a:t>
                </a:r>
              </a:p>
              <a:p>
                <a:r>
                  <a:rPr lang="en-US" altLang="zh-CN" dirty="0"/>
                  <a:t>In this expression, the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𝛼</m:t>
                        </m:r>
                      </m:e>
                      <m:sub>
                        <m:r>
                          <a:rPr lang="en-US" altLang="zh-CN" b="0" i="1" smtClean="0">
                            <a:latin typeface="Cambria Math" panose="02040503050406030204" pitchFamily="18" charset="0"/>
                          </a:rPr>
                          <m:t>𝑋</m:t>
                        </m:r>
                      </m:sub>
                    </m:sSub>
                  </m:oMath>
                </a14:m>
                <a:r>
                  <a:rPr lang="en-US" altLang="zh-CN" dirty="0"/>
                  <a:t> is a constant, the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𝐻</m:t>
                        </m:r>
                      </m:sub>
                    </m:sSub>
                  </m:oMath>
                </a14:m>
                <a:r>
                  <a:rPr lang="en-US" altLang="zh-CN" sz="1200" b="0" i="0" kern="1200" dirty="0">
                    <a:solidFill>
                      <a:schemeClr val="tx1"/>
                    </a:solidFill>
                    <a:effectLst/>
                    <a:latin typeface="+mn-lt"/>
                    <a:ea typeface="+mn-ea"/>
                    <a:cs typeface="+mn-cs"/>
                  </a:rPr>
                  <a:t> is proportional to the inverse of r,</a:t>
                </a:r>
                <a:r>
                  <a:rPr lang="en-US" altLang="zh-CN" sz="1200" b="0" i="0" kern="1200" baseline="0" dirty="0">
                    <a:solidFill>
                      <a:schemeClr val="tx1"/>
                    </a:solidFill>
                    <a:effectLst/>
                    <a:latin typeface="+mn-lt"/>
                    <a:ea typeface="+mn-ea"/>
                    <a:cs typeface="+mn-cs"/>
                  </a:rPr>
                  <a:t> and r is the distance from the center of the Earth.</a:t>
                </a:r>
                <a:endParaRPr lang="en-US" altLang="zh-CN" dirty="0"/>
              </a:p>
              <a:p>
                <a:pPr algn="l"/>
                <a:r>
                  <a:rPr lang="en-US" altLang="zh-CN" sz="1800" b="1" i="0" u="none" strike="noStrike" baseline="0" dirty="0">
                    <a:latin typeface="Arial" panose="020B0604020202020204" pitchFamily="34" charset="0"/>
                  </a:rPr>
                  <a:t>For example</a:t>
                </a:r>
                <a:r>
                  <a:rPr lang="zh-CN" altLang="en-US" sz="1800" b="1" i="0" u="none" strike="noStrike" baseline="0" dirty="0">
                    <a:latin typeface="Arial" panose="020B0604020202020204" pitchFamily="34" charset="0"/>
                  </a:rPr>
                  <a:t>，</a:t>
                </a:r>
                <a:r>
                  <a:rPr lang="en-US" altLang="zh-CN" sz="1800" b="1" i="0" u="none" strike="noStrike" baseline="0" dirty="0">
                    <a:latin typeface="Arial" panose="020B0604020202020204" pitchFamily="34" charset="0"/>
                  </a:rPr>
                  <a:t>the charge exchange reaction of 07+ with a neutral atom or molecule can be represented by </a:t>
                </a:r>
                <a:endParaRPr lang="zh-CN" altLang="en-US" dirty="0"/>
              </a:p>
            </p:txBody>
          </p:sp>
        </mc:Choice>
        <mc:Fallback xmlns="">
          <p:sp>
            <p:nvSpPr>
              <p:cNvPr id="3" name="备注占位符 2"/>
              <p:cNvSpPr>
                <a:spLocks noGrp="1"/>
              </p:cNvSpPr>
              <p:nvPr>
                <p:ph type="body" idx="1"/>
              </p:nvPr>
            </p:nvSpPr>
            <p:spPr/>
            <p:txBody>
              <a:bodyPr/>
              <a:lstStyle/>
              <a:p>
                <a:r>
                  <a:rPr lang="en-US" altLang="zh-CN" b="0" i="0">
                    <a:latin typeface="Cambria Math" panose="02040503050406030204" pitchFamily="18" charset="0"/>
                  </a:rPr>
                  <a:t>𝑂^(7+)</a:t>
                </a:r>
                <a:r>
                  <a:rPr lang="en-US" altLang="zh-CN" dirty="0"/>
                  <a:t> </a:t>
                </a:r>
                <a:r>
                  <a:rPr lang="zh-CN" altLang="en-US" dirty="0"/>
                  <a:t>怎么读？</a:t>
                </a:r>
                <a:endParaRPr lang="en-US" altLang="zh-CN" dirty="0"/>
              </a:p>
              <a:p>
                <a:r>
                  <a:rPr lang="en-US" altLang="zh-CN" dirty="0"/>
                  <a:t>We usually use this expression for the overall soft X-ray and EUV power density, the Px is the X-ray emissivity, and the integration of the Px is the X ray intensity </a:t>
                </a:r>
                <a:r>
                  <a:rPr lang="en-US" altLang="zh-CN" dirty="0" err="1"/>
                  <a:t>Ix</a:t>
                </a:r>
                <a:r>
                  <a:rPr lang="en-US" altLang="zh-CN" dirty="0"/>
                  <a:t>.</a:t>
                </a:r>
              </a:p>
              <a:p>
                <a:r>
                  <a:rPr lang="en-US" altLang="zh-CN" dirty="0"/>
                  <a:t>In this expression, the </a:t>
                </a:r>
                <a:r>
                  <a:rPr lang="zh-CN" altLang="en-US" i="0">
                    <a:latin typeface="Cambria Math" panose="02040503050406030204" pitchFamily="18" charset="0"/>
                  </a:rPr>
                  <a:t>𝛼</a:t>
                </a:r>
                <a:r>
                  <a:rPr lang="en-US" altLang="zh-CN" i="0">
                    <a:latin typeface="Cambria Math" panose="02040503050406030204" pitchFamily="18" charset="0"/>
                  </a:rPr>
                  <a:t>_</a:t>
                </a:r>
                <a:r>
                  <a:rPr lang="en-US" altLang="zh-CN" b="0" i="0">
                    <a:latin typeface="Cambria Math" panose="02040503050406030204" pitchFamily="18" charset="0"/>
                  </a:rPr>
                  <a:t>𝑋</a:t>
                </a:r>
                <a:r>
                  <a:rPr lang="en-US" altLang="zh-CN" dirty="0"/>
                  <a:t> is a constant, the </a:t>
                </a:r>
                <a:r>
                  <a:rPr lang="en-US" altLang="zh-CN" b="0" i="0">
                    <a:latin typeface="Cambria Math" panose="02040503050406030204" pitchFamily="18" charset="0"/>
                  </a:rPr>
                  <a:t>𝑛_𝐻</a:t>
                </a:r>
                <a:r>
                  <a:rPr lang="en-US" altLang="zh-CN" sz="1200" b="0" i="0" kern="1200" dirty="0">
                    <a:solidFill>
                      <a:schemeClr val="tx1"/>
                    </a:solidFill>
                    <a:effectLst/>
                    <a:latin typeface="+mn-lt"/>
                    <a:ea typeface="+mn-ea"/>
                    <a:cs typeface="+mn-cs"/>
                  </a:rPr>
                  <a:t> is proportional to the inverse of r,</a:t>
                </a:r>
                <a:r>
                  <a:rPr lang="en-US" altLang="zh-CN" sz="1200" b="0" i="0" kern="1200" baseline="0" dirty="0">
                    <a:solidFill>
                      <a:schemeClr val="tx1"/>
                    </a:solidFill>
                    <a:effectLst/>
                    <a:latin typeface="+mn-lt"/>
                    <a:ea typeface="+mn-ea"/>
                    <a:cs typeface="+mn-cs"/>
                  </a:rPr>
                  <a:t> and r is the distance from the center of the Earth.</a:t>
                </a:r>
                <a:endParaRPr lang="en-US" altLang="zh-CN" dirty="0"/>
              </a:p>
              <a:p>
                <a:pPr algn="l"/>
                <a:r>
                  <a:rPr lang="en-US" altLang="zh-CN" sz="1800" b="1" i="0" u="none" strike="noStrike" baseline="0" dirty="0">
                    <a:latin typeface="Arial" panose="020B0604020202020204" pitchFamily="34" charset="0"/>
                  </a:rPr>
                  <a:t>For example</a:t>
                </a:r>
                <a:r>
                  <a:rPr lang="zh-CN" altLang="en-US" sz="1800" b="1" i="0" u="none" strike="noStrike" baseline="0" dirty="0">
                    <a:latin typeface="Arial" panose="020B0604020202020204" pitchFamily="34" charset="0"/>
                  </a:rPr>
                  <a:t>，</a:t>
                </a:r>
                <a:r>
                  <a:rPr lang="en-US" altLang="zh-CN" sz="1800" b="1" i="0" u="none" strike="noStrike" baseline="0" dirty="0">
                    <a:latin typeface="Arial" panose="020B0604020202020204" pitchFamily="34" charset="0"/>
                  </a:rPr>
                  <a:t>the charge exchange reaction of 07+ with a neutral atom or molecule can be represented by </a:t>
                </a:r>
                <a:endParaRPr lang="zh-CN" altLang="en-US" dirty="0"/>
              </a:p>
            </p:txBody>
          </p:sp>
        </mc:Fallback>
      </mc:AlternateContent>
      <p:sp>
        <p:nvSpPr>
          <p:cNvPr id="4" name="灯片编号占位符 3"/>
          <p:cNvSpPr>
            <a:spLocks noGrp="1"/>
          </p:cNvSpPr>
          <p:nvPr>
            <p:ph type="sldNum" sz="quarter" idx="5"/>
          </p:nvPr>
        </p:nvSpPr>
        <p:spPr/>
        <p:txBody>
          <a:bodyPr/>
          <a:lstStyle/>
          <a:p>
            <a:fld id="{72DA6769-2E9E-4FFF-96C2-B66B9CE6D8C3}" type="slidenum">
              <a:rPr lang="zh-CN" altLang="en-US" smtClean="0"/>
              <a:t>4</a:t>
            </a:fld>
            <a:endParaRPr lang="zh-CN" altLang="en-US"/>
          </a:p>
        </p:txBody>
      </p:sp>
    </p:spTree>
    <p:extLst>
      <p:ext uri="{BB962C8B-B14F-4D97-AF65-F5344CB8AC3E}">
        <p14:creationId xmlns:p14="http://schemas.microsoft.com/office/powerpoint/2010/main" val="122134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TFA</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方法中，首先需要分析</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射线成像图，得出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射线强度的极大值方向，以此作为真实磁层顶的切线方向。然后，使用含可变参数的磁层顶模型获得一系列磁层顶位形，并计算出这些位形的切线。</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通过对比</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射线成像图</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得出的磁层顶切向方向与模型反演得到的磁层顶切线方向，</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找到最匹配的磁层顶位形，此即为三维磁层顶的反演结果</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p>
          <a:p>
            <a:endParaRPr lang="zh-CN" altLang="en-US" dirty="0"/>
          </a:p>
        </p:txBody>
      </p:sp>
      <p:sp>
        <p:nvSpPr>
          <p:cNvPr id="4" name="灯片编号占位符 3"/>
          <p:cNvSpPr>
            <a:spLocks noGrp="1"/>
          </p:cNvSpPr>
          <p:nvPr>
            <p:ph type="sldNum" sz="quarter" idx="5"/>
          </p:nvPr>
        </p:nvSpPr>
        <p:spPr/>
        <p:txBody>
          <a:bodyPr/>
          <a:lstStyle/>
          <a:p>
            <a:fld id="{BB0DE64B-3FD4-45EA-995D-9766B7B5C584}" type="slidenum">
              <a:rPr lang="zh-CN" altLang="en-US" smtClean="0"/>
              <a:t>5</a:t>
            </a:fld>
            <a:endParaRPr lang="zh-CN" altLang="en-US"/>
          </a:p>
        </p:txBody>
      </p:sp>
    </p:spTree>
    <p:extLst>
      <p:ext uri="{BB962C8B-B14F-4D97-AF65-F5344CB8AC3E}">
        <p14:creationId xmlns:p14="http://schemas.microsoft.com/office/powerpoint/2010/main" val="367102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r>
                  <a:rPr lang="en-US" altLang="zh-CN" sz="1800" b="0" i="0" u="none" strike="noStrike" baseline="0" dirty="0">
                    <a:latin typeface="STIXTwoText"/>
                  </a:rPr>
                  <a:t>The maximum gradient of </a:t>
                </a:r>
                <a:r>
                  <a:rPr lang="en-US" altLang="zh-CN" sz="1800" b="0" i="0" u="none" strike="noStrike" baseline="0" dirty="0" err="1">
                    <a:latin typeface="STIXTwoText"/>
                  </a:rPr>
                  <a:t>Ix</a:t>
                </a:r>
                <a:r>
                  <a:rPr lang="en-US" altLang="zh-CN" sz="1800" b="0" i="0" u="none" strike="noStrike" baseline="0" dirty="0">
                    <a:latin typeface="STIXTwoText"/>
                  </a:rPr>
                  <a:t> near the magnetopause is marked by the thick dashed line, and beyond the dashed line is the magnetosheath. </a:t>
                </a:r>
              </a:p>
              <a:p>
                <a:pPr algn="l"/>
                <a:r>
                  <a:rPr lang="en-US" altLang="zh-CN" sz="1800" b="0" i="0" u="none" strike="noStrike" baseline="0" dirty="0">
                    <a:latin typeface="STIXTwoText"/>
                  </a:rPr>
                  <a:t>The two red regions with very high X-ray emissions are the cusps.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cs typeface="Times New Roman" panose="02020603050405020304" pitchFamily="18" charset="0"/>
                  </a:rPr>
                  <a:t>The location with a sharp variation of </a:t>
                </a:r>
                <a14:m>
                  <m:oMath xmlns:m="http://schemas.openxmlformats.org/officeDocument/2006/math">
                    <m:sSub>
                      <m:sSubPr>
                        <m:ctrlPr>
                          <a:rPr lang="en-US" altLang="zh-CN" sz="1800" b="0" i="1" u="none" strike="noStrike" baseline="0" smtClean="0">
                            <a:latin typeface="Cambria Math" panose="02040503050406030204" pitchFamily="18" charset="0"/>
                            <a:cs typeface="Times New Roman" panose="02020603050405020304" pitchFamily="18" charset="0"/>
                          </a:rPr>
                        </m:ctrlPr>
                      </m:sSubPr>
                      <m:e>
                        <m:r>
                          <a:rPr lang="en-US" altLang="zh-CN" sz="1800" b="0" i="1" u="none" strike="noStrike" baseline="0" smtClean="0">
                            <a:latin typeface="Cambria Math" panose="02040503050406030204" pitchFamily="18" charset="0"/>
                            <a:cs typeface="Times New Roman" panose="02020603050405020304" pitchFamily="18" charset="0"/>
                          </a:rPr>
                          <m:t>𝐼</m:t>
                        </m:r>
                      </m:e>
                      <m:sub>
                        <m:r>
                          <a:rPr lang="en-US" altLang="zh-CN" sz="1800" b="0" i="1" u="none" strike="noStrike" baseline="0" smtClean="0">
                            <a:latin typeface="Cambria Math" panose="02040503050406030204" pitchFamily="18" charset="0"/>
                            <a:cs typeface="Times New Roman" panose="02020603050405020304" pitchFamily="18" charset="0"/>
                          </a:rPr>
                          <m:t>𝑥</m:t>
                        </m:r>
                      </m:sub>
                    </m:sSub>
                  </m:oMath>
                </a14:m>
                <a:r>
                  <a:rPr lang="en-US" altLang="zh-CN" sz="1800" b="0" i="0" u="none" strike="noStrike" baseline="0" dirty="0">
                    <a:cs typeface="Times New Roman" panose="02020603050405020304" pitchFamily="18" charset="0"/>
                  </a:rPr>
                  <a:t> could potentially indicate the position of a boundary</a:t>
                </a:r>
                <a:endParaRPr lang="en-US" altLang="zh-CN" sz="2800" dirty="0"/>
              </a:p>
              <a:p>
                <a:pPr algn="l"/>
                <a:endParaRPr lang="en-US" altLang="zh-CN" sz="1800" b="0" i="0" u="none" strike="noStrike" baseline="0" dirty="0">
                  <a:latin typeface="STIXTwoText"/>
                </a:endParaRPr>
              </a:p>
            </p:txBody>
          </p:sp>
        </mc:Choice>
        <mc:Fallback xmlns="">
          <p:sp>
            <p:nvSpPr>
              <p:cNvPr id="3" name="备注占位符 2"/>
              <p:cNvSpPr>
                <a:spLocks noGrp="1"/>
              </p:cNvSpPr>
              <p:nvPr>
                <p:ph type="body" idx="1"/>
              </p:nvPr>
            </p:nvSpPr>
            <p:spPr/>
            <p:txBody>
              <a:bodyPr/>
              <a:lstStyle/>
              <a:p>
                <a:pPr algn="l"/>
                <a:r>
                  <a:rPr lang="en-US" altLang="zh-CN" sz="1800" b="0" i="0" u="none" strike="noStrike" baseline="0" dirty="0">
                    <a:latin typeface="STIXTwoText"/>
                  </a:rPr>
                  <a:t>The maximum gradient of </a:t>
                </a:r>
                <a:r>
                  <a:rPr lang="en-US" altLang="zh-CN" sz="1800" b="0" i="0" u="none" strike="noStrike" baseline="0" dirty="0" err="1">
                    <a:latin typeface="STIXTwoText"/>
                  </a:rPr>
                  <a:t>Ix</a:t>
                </a:r>
                <a:r>
                  <a:rPr lang="en-US" altLang="zh-CN" sz="1800" b="0" i="0" u="none" strike="noStrike" baseline="0" dirty="0">
                    <a:latin typeface="STIXTwoText"/>
                  </a:rPr>
                  <a:t> near the magnetopause is marked by the thick dashed line, and beyond the dashed line is the magnetosheath. </a:t>
                </a:r>
              </a:p>
              <a:p>
                <a:pPr algn="l"/>
                <a:r>
                  <a:rPr lang="en-US" altLang="zh-CN" sz="1800" b="0" i="0" u="none" strike="noStrike" baseline="0" dirty="0">
                    <a:latin typeface="STIXTwoText"/>
                  </a:rPr>
                  <a:t>The two red regions with very high X-ray emissions are the cusps.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cs typeface="Times New Roman" panose="02020603050405020304" pitchFamily="18" charset="0"/>
                  </a:rPr>
                  <a:t>The location with a sharp variation of </a:t>
                </a:r>
                <a:r>
                  <a:rPr lang="en-US" altLang="zh-CN" sz="1800" b="0" i="0" u="none" strike="noStrike" baseline="0">
                    <a:latin typeface="Cambria Math" panose="02040503050406030204" pitchFamily="18" charset="0"/>
                    <a:cs typeface="Times New Roman" panose="02020603050405020304" pitchFamily="18" charset="0"/>
                  </a:rPr>
                  <a:t>𝐼_𝑥</a:t>
                </a:r>
                <a:r>
                  <a:rPr lang="en-US" altLang="zh-CN" sz="1800" b="0" i="0" u="none" strike="noStrike" baseline="0" dirty="0">
                    <a:cs typeface="Times New Roman" panose="02020603050405020304" pitchFamily="18" charset="0"/>
                  </a:rPr>
                  <a:t> could potentially indicate the position of a boundary</a:t>
                </a:r>
                <a:endParaRPr lang="en-US" altLang="zh-CN" sz="2800" dirty="0"/>
              </a:p>
              <a:p>
                <a:pPr algn="l"/>
                <a:endParaRPr lang="en-US" altLang="zh-CN" sz="1800" b="0" i="0" u="none" strike="noStrike" baseline="0" dirty="0">
                  <a:latin typeface="STIXTwoText"/>
                </a:endParaRPr>
              </a:p>
            </p:txBody>
          </p:sp>
        </mc:Fallback>
      </mc:AlternateContent>
      <p:sp>
        <p:nvSpPr>
          <p:cNvPr id="4" name="灯片编号占位符 3"/>
          <p:cNvSpPr>
            <a:spLocks noGrp="1"/>
          </p:cNvSpPr>
          <p:nvPr>
            <p:ph type="sldNum" sz="quarter" idx="5"/>
          </p:nvPr>
        </p:nvSpPr>
        <p:spPr/>
        <p:txBody>
          <a:bodyPr/>
          <a:lstStyle/>
          <a:p>
            <a:fld id="{72DA6769-2E9E-4FFF-96C2-B66B9CE6D8C3}" type="slidenum">
              <a:rPr lang="zh-CN" altLang="en-US" smtClean="0"/>
              <a:t>6</a:t>
            </a:fld>
            <a:endParaRPr lang="zh-CN" altLang="en-US"/>
          </a:p>
        </p:txBody>
      </p:sp>
    </p:spTree>
    <p:extLst>
      <p:ext uri="{BB962C8B-B14F-4D97-AF65-F5344CB8AC3E}">
        <p14:creationId xmlns:p14="http://schemas.microsoft.com/office/powerpoint/2010/main" val="183609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magnetosheath is turbulent because of many plasma waves and structures.</a:t>
            </a:r>
          </a:p>
          <a:p>
            <a:endParaRPr lang="zh-CN" altLang="en-US" dirty="0"/>
          </a:p>
        </p:txBody>
      </p:sp>
      <p:sp>
        <p:nvSpPr>
          <p:cNvPr id="4" name="灯片编号占位符 3"/>
          <p:cNvSpPr>
            <a:spLocks noGrp="1"/>
          </p:cNvSpPr>
          <p:nvPr>
            <p:ph type="sldNum" sz="quarter" idx="5"/>
          </p:nvPr>
        </p:nvSpPr>
        <p:spPr/>
        <p:txBody>
          <a:bodyPr/>
          <a:lstStyle/>
          <a:p>
            <a:fld id="{BB0DE64B-3FD4-45EA-995D-9766B7B5C584}" type="slidenum">
              <a:rPr lang="zh-CN" altLang="en-US" smtClean="0"/>
              <a:t>8</a:t>
            </a:fld>
            <a:endParaRPr lang="zh-CN" altLang="en-US"/>
          </a:p>
        </p:txBody>
      </p:sp>
    </p:spTree>
    <p:extLst>
      <p:ext uri="{BB962C8B-B14F-4D97-AF65-F5344CB8AC3E}">
        <p14:creationId xmlns:p14="http://schemas.microsoft.com/office/powerpoint/2010/main" val="284922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In this model, a spherical coordinate system (</a:t>
                </a:r>
                <a14:m>
                  <m:oMath xmlns:m="http://schemas.openxmlformats.org/officeDocument/2006/math">
                    <m:r>
                      <a:rPr lang="en-US" altLang="zh-CN" sz="12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𝑟</m:t>
                    </m:r>
                    <m:r>
                      <a:rPr lang="en-US" altLang="zh-CN" sz="12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 </m:t>
                    </m:r>
                    <m:r>
                      <m:rPr>
                        <m:nor/>
                      </m:rPr>
                      <a:rPr lang="en-US" altLang="zh-CN" sz="1200" i="1">
                        <a:solidFill>
                          <a:srgbClr val="000000"/>
                        </a:solidFill>
                        <a:effectLst/>
                        <a:ea typeface="等线" panose="02010600030101010101" pitchFamily="2" charset="-122"/>
                      </a:rPr>
                      <m:t>θ</m:t>
                    </m:r>
                    <m:r>
                      <a:rPr lang="en-US" altLang="zh-CN" sz="12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 </m:t>
                    </m:r>
                    <m:r>
                      <m:rPr>
                        <m:nor/>
                      </m:rPr>
                      <a:rPr lang="en-US" altLang="zh-CN" sz="1200" i="1">
                        <a:solidFill>
                          <a:srgbClr val="000000"/>
                        </a:solidFill>
                        <a:effectLst/>
                        <a:ea typeface="等线" panose="02010600030101010101" pitchFamily="2" charset="-122"/>
                      </a:rPr>
                      <m:t>φ</m:t>
                    </m:r>
                  </m:oMath>
                </a14:m>
                <a:r>
                  <a:rPr lang="en-US" altLang="zh-CN" sz="1200" dirty="0">
                    <a:solidFill>
                      <a:srgbClr val="000000"/>
                    </a:solidFill>
                    <a:effectLst/>
                    <a:ea typeface="等线" panose="02010600030101010101" pitchFamily="2" charset="-122"/>
                  </a:rPr>
                  <a:t>) is used</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The Earth is located at </a:t>
                </a:r>
                <a:r>
                  <a:rPr lang="en-US" altLang="zh-CN" sz="1200" i="1" dirty="0">
                    <a:solidFill>
                      <a:srgbClr val="000000"/>
                    </a:solidFill>
                    <a:effectLst/>
                    <a:ea typeface="等线" panose="02010600030101010101" pitchFamily="2" charset="-122"/>
                  </a:rPr>
                  <a:t>r </a:t>
                </a:r>
                <a:r>
                  <a:rPr lang="en-US" altLang="zh-CN" sz="1200" dirty="0">
                    <a:solidFill>
                      <a:srgbClr val="000000"/>
                    </a:solidFill>
                    <a:effectLst/>
                    <a:ea typeface="等线" panose="02010600030101010101" pitchFamily="2" charset="-122"/>
                  </a:rPr>
                  <a:t>= 0. </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Solar wind inflow boundary conditions are applied for the outer boundary, and outflow boundary conditions are utilized at the tailward boundary</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Initially, the Earth’s dipole magnetic field is limited to </a:t>
                </a:r>
                <a14:m>
                  <m:oMath xmlns:m="http://schemas.openxmlformats.org/officeDocument/2006/math">
                    <m:r>
                      <m:rPr>
                        <m:nor/>
                      </m:rPr>
                      <a:rPr lang="en-US" altLang="zh-CN" sz="1200" i="1" smtClean="0">
                        <a:solidFill>
                          <a:srgbClr val="000000"/>
                        </a:solidFill>
                        <a:effectLst/>
                        <a:ea typeface="等线" panose="02010600030101010101" pitchFamily="2" charset="-122"/>
                      </a:rPr>
                      <m:t> </m:t>
                    </m:r>
                    <m:r>
                      <m:rPr>
                        <m:nor/>
                      </m:rPr>
                      <a:rPr lang="en-US" altLang="zh-CN" sz="1200" i="1" smtClean="0">
                        <a:solidFill>
                          <a:srgbClr val="000000"/>
                        </a:solidFill>
                        <a:effectLst/>
                        <a:ea typeface="等线" panose="02010600030101010101" pitchFamily="2" charset="-122"/>
                      </a:rPr>
                      <m:t>r</m:t>
                    </m:r>
                    <m:r>
                      <m:rPr>
                        <m:nor/>
                      </m:rPr>
                      <a:rPr lang="en-US" altLang="zh-CN" sz="1200" i="1" smtClean="0">
                        <a:solidFill>
                          <a:srgbClr val="000000"/>
                        </a:solidFill>
                        <a:effectLst/>
                        <a:ea typeface="等线" panose="02010600030101010101" pitchFamily="2" charset="-122"/>
                      </a:rPr>
                      <m:t> </m:t>
                    </m:r>
                    <m:r>
                      <m:rPr>
                        <m:nor/>
                      </m:rPr>
                      <a:rPr lang="en-US" altLang="zh-CN" sz="1200" smtClean="0">
                        <a:solidFill>
                          <a:srgbClr val="000000"/>
                        </a:solidFill>
                        <a:effectLst/>
                        <a:ea typeface="等线" panose="02010600030101010101" pitchFamily="2" charset="-122"/>
                      </a:rPr>
                      <m:t>≤ 10</m:t>
                    </m:r>
                    <m:r>
                      <a:rPr lang="en-US" altLang="zh-CN" sz="1200" b="0" i="1" smtClean="0">
                        <a:solidFill>
                          <a:srgbClr val="000000"/>
                        </a:solidFill>
                        <a:effectLst/>
                        <a:latin typeface="Cambria Math" panose="02040503050406030204" pitchFamily="18" charset="0"/>
                        <a:ea typeface="等线" panose="02010600030101010101" pitchFamily="2" charset="-122"/>
                      </a:rPr>
                      <m:t> </m:t>
                    </m:r>
                    <m:sSub>
                      <m:sSubPr>
                        <m:ctrlPr>
                          <a:rPr lang="en-US" altLang="zh-CN" i="1">
                            <a:solidFill>
                              <a:srgbClr val="000000"/>
                            </a:solidFill>
                            <a:latin typeface="Cambria Math" panose="02040503050406030204" pitchFamily="18" charset="0"/>
                            <a:ea typeface="等线" panose="02010600030101010101" pitchFamily="2" charset="-122"/>
                          </a:rPr>
                        </m:ctrlPr>
                      </m:sSubPr>
                      <m:e>
                        <m:r>
                          <a:rPr lang="en-US" altLang="zh-CN" i="1">
                            <a:solidFill>
                              <a:srgbClr val="000000"/>
                            </a:solidFill>
                            <a:latin typeface="Cambria Math" panose="02040503050406030204" pitchFamily="18" charset="0"/>
                            <a:ea typeface="等线" panose="02010600030101010101" pitchFamily="2" charset="-122"/>
                          </a:rPr>
                          <m:t>𝑅</m:t>
                        </m:r>
                      </m:e>
                      <m:sub>
                        <m:r>
                          <a:rPr lang="en-US" altLang="zh-CN" i="1">
                            <a:solidFill>
                              <a:srgbClr val="000000"/>
                            </a:solidFill>
                            <a:latin typeface="Cambria Math" panose="02040503050406030204" pitchFamily="18" charset="0"/>
                            <a:ea typeface="等线" panose="02010600030101010101" pitchFamily="2" charset="-122"/>
                          </a:rPr>
                          <m:t>𝐸</m:t>
                        </m:r>
                      </m:sub>
                    </m:sSub>
                  </m:oMath>
                </a14:m>
                <a:r>
                  <a:rPr lang="en-US" altLang="zh-CN" sz="1200" dirty="0">
                    <a:solidFill>
                      <a:srgbClr val="000000"/>
                    </a:solidFill>
                    <a:effectLst/>
                    <a:ea typeface="等线" panose="02010600030101010101" pitchFamily="2" charset="-122"/>
                  </a:rPr>
                  <a:t>, and it interacts with the uniform solar wind placed in </a:t>
                </a:r>
                <a:r>
                  <a:rPr lang="en-US" altLang="zh-CN" sz="1200" i="1" dirty="0">
                    <a:solidFill>
                      <a:srgbClr val="000000"/>
                    </a:solidFill>
                    <a:effectLst/>
                    <a:ea typeface="等线" panose="02010600030101010101" pitchFamily="2" charset="-122"/>
                  </a:rPr>
                  <a:t>r </a:t>
                </a:r>
                <a:r>
                  <a:rPr lang="en-US" altLang="zh-CN" sz="1200" dirty="0">
                    <a:solidFill>
                      <a:srgbClr val="000000"/>
                    </a:solidFill>
                    <a:effectLst/>
                    <a:ea typeface="等线" panose="02010600030101010101" pitchFamily="2" charset="-122"/>
                  </a:rPr>
                  <a:t>&gt; 10 </a:t>
                </a:r>
                <a14:m>
                  <m:oMath xmlns:m="http://schemas.openxmlformats.org/officeDocument/2006/math">
                    <m:sSub>
                      <m:sSubPr>
                        <m:ctrlPr>
                          <a:rPr lang="en-US" altLang="zh-CN" i="1">
                            <a:solidFill>
                              <a:srgbClr val="000000"/>
                            </a:solidFill>
                            <a:latin typeface="Cambria Math" panose="02040503050406030204" pitchFamily="18" charset="0"/>
                            <a:ea typeface="等线" panose="02010600030101010101" pitchFamily="2" charset="-122"/>
                          </a:rPr>
                        </m:ctrlPr>
                      </m:sSubPr>
                      <m:e>
                        <m:r>
                          <a:rPr lang="en-US" altLang="zh-CN" i="1">
                            <a:solidFill>
                              <a:srgbClr val="000000"/>
                            </a:solidFill>
                            <a:latin typeface="Cambria Math" panose="02040503050406030204" pitchFamily="18" charset="0"/>
                            <a:ea typeface="等线" panose="02010600030101010101" pitchFamily="2" charset="-122"/>
                          </a:rPr>
                          <m:t>𝑅</m:t>
                        </m:r>
                      </m:e>
                      <m:sub>
                        <m:r>
                          <a:rPr lang="en-US" altLang="zh-CN" i="1">
                            <a:solidFill>
                              <a:srgbClr val="000000"/>
                            </a:solidFill>
                            <a:latin typeface="Cambria Math" panose="02040503050406030204" pitchFamily="18" charset="0"/>
                            <a:ea typeface="等线" panose="02010600030101010101" pitchFamily="2" charset="-122"/>
                          </a:rPr>
                          <m:t>𝐸</m:t>
                        </m:r>
                      </m:sub>
                    </m:sSub>
                  </m:oMath>
                </a14:m>
                <a:r>
                  <a:rPr lang="en-US" altLang="zh-CN" sz="1200" dirty="0">
                    <a:solidFill>
                      <a:srgbClr val="000000"/>
                    </a:solidFill>
                    <a:effectLst/>
                    <a:ea typeface="等线" panose="02010600030101010101" pitchFamily="2" charset="-122"/>
                  </a:rPr>
                  <a:t>.</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The inner boundary at </a:t>
                </a:r>
                <a:r>
                  <a:rPr lang="en-US" altLang="zh-CN" sz="1200" i="1" dirty="0">
                    <a:solidFill>
                      <a:srgbClr val="000000"/>
                    </a:solidFill>
                    <a:effectLst/>
                    <a:ea typeface="等线" panose="02010600030101010101" pitchFamily="2" charset="-122"/>
                  </a:rPr>
                  <a:t>r </a:t>
                </a:r>
                <a:r>
                  <a:rPr lang="en-US" altLang="zh-CN" sz="1200" dirty="0">
                    <a:solidFill>
                      <a:srgbClr val="000000"/>
                    </a:solidFill>
                    <a:effectLst/>
                    <a:ea typeface="等线" panose="02010600030101010101" pitchFamily="2" charset="-122"/>
                  </a:rPr>
                  <a:t>= 3 </a:t>
                </a:r>
                <a14:m>
                  <m:oMath xmlns:m="http://schemas.openxmlformats.org/officeDocument/2006/math">
                    <m:sSub>
                      <m:sSubPr>
                        <m:ctrlPr>
                          <a:rPr lang="en-US" altLang="zh-CN" i="1" smtClean="0">
                            <a:solidFill>
                              <a:srgbClr val="000000"/>
                            </a:solidFill>
                            <a:latin typeface="Cambria Math" panose="02040503050406030204" pitchFamily="18" charset="0"/>
                            <a:ea typeface="等线" panose="02010600030101010101" pitchFamily="2" charset="-122"/>
                          </a:rPr>
                        </m:ctrlPr>
                      </m:sSubPr>
                      <m:e>
                        <m:r>
                          <a:rPr lang="en-US" altLang="zh-CN" i="1">
                            <a:solidFill>
                              <a:srgbClr val="000000"/>
                            </a:solidFill>
                            <a:latin typeface="Cambria Math" panose="02040503050406030204" pitchFamily="18" charset="0"/>
                            <a:ea typeface="等线" panose="02010600030101010101" pitchFamily="2" charset="-122"/>
                          </a:rPr>
                          <m:t>𝑅</m:t>
                        </m:r>
                      </m:e>
                      <m:sub>
                        <m:r>
                          <a:rPr lang="en-US" altLang="zh-CN" i="1">
                            <a:solidFill>
                              <a:srgbClr val="000000"/>
                            </a:solidFill>
                            <a:latin typeface="Cambria Math" panose="02040503050406030204" pitchFamily="18" charset="0"/>
                            <a:ea typeface="等线" panose="02010600030101010101" pitchFamily="2" charset="-122"/>
                          </a:rPr>
                          <m:t>𝐸</m:t>
                        </m:r>
                      </m:sub>
                    </m:sSub>
                    <m:r>
                      <a:rPr lang="en-US" altLang="zh-CN" i="1">
                        <a:solidFill>
                          <a:srgbClr val="000000"/>
                        </a:solidFill>
                        <a:latin typeface="Cambria Math" panose="02040503050406030204" pitchFamily="18" charset="0"/>
                        <a:ea typeface="等线" panose="02010600030101010101" pitchFamily="2" charset="-122"/>
                      </a:rPr>
                      <m:t> </m:t>
                    </m:r>
                  </m:oMath>
                </a14:m>
                <a:r>
                  <a:rPr lang="en-US" altLang="zh-CN" sz="1200" dirty="0">
                    <a:solidFill>
                      <a:srgbClr val="000000"/>
                    </a:solidFill>
                    <a:effectLst/>
                    <a:ea typeface="等线" panose="02010600030101010101" pitchFamily="2" charset="-122"/>
                  </a:rPr>
                  <a:t>is perfectly conducting. </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In this model, a spherical coordinate system (</a:t>
                </a:r>
                <a:r>
                  <a:rPr lang="en-US" altLang="zh-CN" sz="1200" i="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a:t>𝑟, "</a:t>
                </a:r>
                <a:r>
                  <a:rPr lang="en-US" altLang="zh-CN" sz="1200" i="0">
                    <a:solidFill>
                      <a:srgbClr val="000000"/>
                    </a:solidFill>
                    <a:effectLst/>
                    <a:latin typeface="Cambria Math" panose="02040503050406030204" pitchFamily="18" charset="0"/>
                    <a:ea typeface="等线" panose="02010600030101010101" pitchFamily="2" charset="-122"/>
                  </a:rPr>
                  <a:t>θ"</a:t>
                </a:r>
                <a:r>
                  <a:rPr lang="en-US" altLang="zh-CN" sz="1200" i="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a:t>, "</a:t>
                </a:r>
                <a:r>
                  <a:rPr lang="en-US" altLang="zh-CN" sz="1200" i="0">
                    <a:solidFill>
                      <a:srgbClr val="000000"/>
                    </a:solidFill>
                    <a:effectLst/>
                    <a:latin typeface="Cambria Math" panose="02040503050406030204" pitchFamily="18" charset="0"/>
                    <a:ea typeface="等线" panose="02010600030101010101" pitchFamily="2" charset="-122"/>
                  </a:rPr>
                  <a:t>φ</a:t>
                </a:r>
                <a:r>
                  <a:rPr lang="zh-CN" altLang="en-US" sz="1200" i="0">
                    <a:solidFill>
                      <a:srgbClr val="000000"/>
                    </a:solidFill>
                    <a:effectLst/>
                    <a:ea typeface="等线" panose="02010600030101010101" pitchFamily="2" charset="-122"/>
                  </a:rPr>
                  <a:t>"</a:t>
                </a:r>
                <a:r>
                  <a:rPr lang="en-US" altLang="zh-CN" sz="1200" dirty="0">
                    <a:solidFill>
                      <a:srgbClr val="000000"/>
                    </a:solidFill>
                    <a:effectLst/>
                    <a:ea typeface="等线" panose="02010600030101010101" pitchFamily="2" charset="-122"/>
                  </a:rPr>
                  <a:t>) is used</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The Earth is located at </a:t>
                </a:r>
                <a:r>
                  <a:rPr lang="en-US" altLang="zh-CN" sz="1200" i="1" dirty="0">
                    <a:solidFill>
                      <a:srgbClr val="000000"/>
                    </a:solidFill>
                    <a:effectLst/>
                    <a:ea typeface="等线" panose="02010600030101010101" pitchFamily="2" charset="-122"/>
                  </a:rPr>
                  <a:t>r </a:t>
                </a:r>
                <a:r>
                  <a:rPr lang="en-US" altLang="zh-CN" sz="1200" dirty="0">
                    <a:solidFill>
                      <a:srgbClr val="000000"/>
                    </a:solidFill>
                    <a:effectLst/>
                    <a:ea typeface="等线" panose="02010600030101010101" pitchFamily="2" charset="-122"/>
                  </a:rPr>
                  <a:t>= 0. </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Solar wind inflow boundary conditions are applied for the outer boundary, and outflow boundary conditions are utilized at the tailward boundary</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Initially, the Earth’s dipole magnetic field is limited to </a:t>
                </a:r>
                <a:r>
                  <a:rPr lang="en-US" altLang="zh-CN" sz="1200" i="0">
                    <a:solidFill>
                      <a:srgbClr val="000000"/>
                    </a:solidFill>
                    <a:effectLst/>
                    <a:latin typeface="Cambria Math" panose="02040503050406030204" pitchFamily="18" charset="0"/>
                    <a:ea typeface="等线" panose="02010600030101010101" pitchFamily="2" charset="-122"/>
                  </a:rPr>
                  <a:t>" r ≤ 10</a:t>
                </a:r>
                <a:r>
                  <a:rPr lang="en-US" altLang="zh-CN" sz="1200" b="0" i="0">
                    <a:solidFill>
                      <a:srgbClr val="000000"/>
                    </a:solidFill>
                    <a:effectLst/>
                    <a:latin typeface="Cambria Math" panose="02040503050406030204" pitchFamily="18" charset="0"/>
                    <a:ea typeface="等线" panose="02010600030101010101" pitchFamily="2" charset="-122"/>
                  </a:rPr>
                  <a:t>" </a:t>
                </a:r>
                <a:r>
                  <a:rPr lang="en-US" altLang="zh-CN" i="0">
                    <a:solidFill>
                      <a:srgbClr val="000000"/>
                    </a:solidFill>
                    <a:latin typeface="Cambria Math" panose="02040503050406030204" pitchFamily="18" charset="0"/>
                    <a:ea typeface="等线" panose="02010600030101010101" pitchFamily="2" charset="-122"/>
                  </a:rPr>
                  <a:t>𝑅_𝐸</a:t>
                </a:r>
                <a:r>
                  <a:rPr lang="en-US" altLang="zh-CN" sz="1200" dirty="0">
                    <a:solidFill>
                      <a:srgbClr val="000000"/>
                    </a:solidFill>
                    <a:effectLst/>
                    <a:ea typeface="等线" panose="02010600030101010101" pitchFamily="2" charset="-122"/>
                  </a:rPr>
                  <a:t>, and it interacts with the uniform solar wind placed in </a:t>
                </a:r>
                <a:r>
                  <a:rPr lang="en-US" altLang="zh-CN" sz="1200" i="1" dirty="0">
                    <a:solidFill>
                      <a:srgbClr val="000000"/>
                    </a:solidFill>
                    <a:effectLst/>
                    <a:ea typeface="等线" panose="02010600030101010101" pitchFamily="2" charset="-122"/>
                  </a:rPr>
                  <a:t>r </a:t>
                </a:r>
                <a:r>
                  <a:rPr lang="en-US" altLang="zh-CN" sz="1200" dirty="0">
                    <a:solidFill>
                      <a:srgbClr val="000000"/>
                    </a:solidFill>
                    <a:effectLst/>
                    <a:ea typeface="等线" panose="02010600030101010101" pitchFamily="2" charset="-122"/>
                  </a:rPr>
                  <a:t>&gt; 10 </a:t>
                </a:r>
                <a:r>
                  <a:rPr lang="en-US" altLang="zh-CN" i="0">
                    <a:solidFill>
                      <a:srgbClr val="000000"/>
                    </a:solidFill>
                    <a:latin typeface="Cambria Math" panose="02040503050406030204" pitchFamily="18" charset="0"/>
                    <a:ea typeface="等线" panose="02010600030101010101" pitchFamily="2" charset="-122"/>
                  </a:rPr>
                  <a:t>𝑅_𝐸</a:t>
                </a:r>
                <a:r>
                  <a:rPr lang="en-US" altLang="zh-CN" sz="1200" dirty="0">
                    <a:solidFill>
                      <a:srgbClr val="000000"/>
                    </a:solidFill>
                    <a:effectLst/>
                    <a:ea typeface="等线" panose="02010600030101010101" pitchFamily="2" charset="-122"/>
                  </a:rPr>
                  <a:t>.</a:t>
                </a:r>
              </a:p>
              <a:p>
                <a:pPr marL="285750" indent="-285750">
                  <a:spcBef>
                    <a:spcPts val="600"/>
                  </a:spcBef>
                  <a:spcAft>
                    <a:spcPts val="600"/>
                  </a:spcAft>
                  <a:buFont typeface="Arial" panose="020B0604020202020204" pitchFamily="34" charset="0"/>
                  <a:buChar char="•"/>
                </a:pPr>
                <a:r>
                  <a:rPr lang="en-US" altLang="zh-CN" sz="1200" dirty="0">
                    <a:solidFill>
                      <a:srgbClr val="000000"/>
                    </a:solidFill>
                    <a:effectLst/>
                    <a:ea typeface="等线" panose="02010600030101010101" pitchFamily="2" charset="-122"/>
                  </a:rPr>
                  <a:t>The inner boundary at </a:t>
                </a:r>
                <a:r>
                  <a:rPr lang="en-US" altLang="zh-CN" sz="1200" i="1" dirty="0">
                    <a:solidFill>
                      <a:srgbClr val="000000"/>
                    </a:solidFill>
                    <a:effectLst/>
                    <a:ea typeface="等线" panose="02010600030101010101" pitchFamily="2" charset="-122"/>
                  </a:rPr>
                  <a:t>r </a:t>
                </a:r>
                <a:r>
                  <a:rPr lang="en-US" altLang="zh-CN" sz="1200" dirty="0">
                    <a:solidFill>
                      <a:srgbClr val="000000"/>
                    </a:solidFill>
                    <a:effectLst/>
                    <a:ea typeface="等线" panose="02010600030101010101" pitchFamily="2" charset="-122"/>
                  </a:rPr>
                  <a:t>= 3 </a:t>
                </a:r>
                <a:r>
                  <a:rPr lang="en-US" altLang="zh-CN" i="0">
                    <a:solidFill>
                      <a:srgbClr val="000000"/>
                    </a:solidFill>
                    <a:latin typeface="Cambria Math" panose="02040503050406030204" pitchFamily="18" charset="0"/>
                    <a:ea typeface="等线" panose="02010600030101010101" pitchFamily="2" charset="-122"/>
                  </a:rPr>
                  <a:t>𝑅_𝐸  </a:t>
                </a:r>
                <a:r>
                  <a:rPr lang="en-US" altLang="zh-CN" sz="1200" dirty="0">
                    <a:solidFill>
                      <a:srgbClr val="000000"/>
                    </a:solidFill>
                    <a:effectLst/>
                    <a:ea typeface="等线" panose="02010600030101010101" pitchFamily="2" charset="-122"/>
                  </a:rPr>
                  <a:t>is perfectly conducting. </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BB0DE64B-3FD4-45EA-995D-9766B7B5C584}" type="slidenum">
              <a:rPr lang="zh-CN" altLang="en-US" smtClean="0"/>
              <a:t>9</a:t>
            </a:fld>
            <a:endParaRPr lang="zh-CN" altLang="en-US"/>
          </a:p>
        </p:txBody>
      </p:sp>
    </p:spTree>
    <p:extLst>
      <p:ext uri="{BB962C8B-B14F-4D97-AF65-F5344CB8AC3E}">
        <p14:creationId xmlns:p14="http://schemas.microsoft.com/office/powerpoint/2010/main" val="193393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DE64B-3FD4-45EA-995D-9766B7B5C584}" type="slidenum">
              <a:rPr lang="zh-CN" altLang="en-US" smtClean="0"/>
              <a:t>11</a:t>
            </a:fld>
            <a:endParaRPr lang="zh-CN" altLang="en-US"/>
          </a:p>
        </p:txBody>
      </p:sp>
    </p:spTree>
    <p:extLst>
      <p:ext uri="{BB962C8B-B14F-4D97-AF65-F5344CB8AC3E}">
        <p14:creationId xmlns:p14="http://schemas.microsoft.com/office/powerpoint/2010/main" val="83538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DE64B-3FD4-45EA-995D-9766B7B5C584}" type="slidenum">
              <a:rPr lang="zh-CN" altLang="en-US" smtClean="0"/>
              <a:t>12</a:t>
            </a:fld>
            <a:endParaRPr lang="zh-CN" altLang="en-US"/>
          </a:p>
        </p:txBody>
      </p:sp>
    </p:spTree>
    <p:extLst>
      <p:ext uri="{BB962C8B-B14F-4D97-AF65-F5344CB8AC3E}">
        <p14:creationId xmlns:p14="http://schemas.microsoft.com/office/powerpoint/2010/main" val="163318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STIXTwoText"/>
              </a:rPr>
              <a:t>maximum </a:t>
            </a:r>
            <a:r>
              <a:rPr lang="en-US" altLang="zh-CN" sz="1800" b="0" i="1" u="none" strike="noStrike" baseline="0" dirty="0">
                <a:latin typeface="STIXTwoText-Italic"/>
              </a:rPr>
              <a:t>PX </a:t>
            </a:r>
            <a:r>
              <a:rPr lang="en-US" altLang="zh-CN" sz="1800" b="0" i="0" u="none" strike="noStrike" baseline="0" dirty="0">
                <a:latin typeface="STIXTwoText"/>
              </a:rPr>
              <a:t>occurs in the cusp region where the neutral density is higher. </a:t>
            </a:r>
            <a:r>
              <a:rPr lang="en-US" altLang="zh-CN" sz="1800" b="0" i="1" u="none" strike="noStrike" baseline="0" dirty="0">
                <a:latin typeface="STIXTwoText-Italic"/>
              </a:rPr>
              <a:t>PX </a:t>
            </a:r>
            <a:r>
              <a:rPr lang="en-US" altLang="zh-CN" sz="1800" b="0" i="0" u="none" strike="noStrike" baseline="0" dirty="0">
                <a:latin typeface="STIXTwoText"/>
              </a:rPr>
              <a:t>near the subsolar magnetopause is enhanced with an increasing solar wind number density, and the reasons for this enhancement are as follows: (1) increased number density in the solar wind, (2) increased thermal pressure in the magnetosheath caused by a stronger bow shock, and (3) larger neutral density as the magnetopause is closer to the Earth.</a:t>
            </a:r>
          </a:p>
        </p:txBody>
      </p:sp>
      <p:sp>
        <p:nvSpPr>
          <p:cNvPr id="4" name="灯片编号占位符 3"/>
          <p:cNvSpPr>
            <a:spLocks noGrp="1"/>
          </p:cNvSpPr>
          <p:nvPr>
            <p:ph type="sldNum" sz="quarter" idx="5"/>
          </p:nvPr>
        </p:nvSpPr>
        <p:spPr/>
        <p:txBody>
          <a:bodyPr/>
          <a:lstStyle/>
          <a:p>
            <a:fld id="{72DA6769-2E9E-4FFF-96C2-B66B9CE6D8C3}" type="slidenum">
              <a:rPr lang="zh-CN" altLang="en-US" smtClean="0"/>
              <a:t>17</a:t>
            </a:fld>
            <a:endParaRPr lang="zh-CN" altLang="en-US"/>
          </a:p>
        </p:txBody>
      </p:sp>
    </p:spTree>
    <p:extLst>
      <p:ext uri="{BB962C8B-B14F-4D97-AF65-F5344CB8AC3E}">
        <p14:creationId xmlns:p14="http://schemas.microsoft.com/office/powerpoint/2010/main" val="183609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4EC055-0453-4FB4-9D03-1D22817BE07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7CC8F7E-3942-478B-964E-A677ABF124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B4B6A40-5A14-40E6-91DD-7CCC4E4DDDDA}"/>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3E8FD32D-ACD3-4366-9DC5-119F84B02D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9D2C7C-CACA-4666-B44F-3DA4F484F5C3}"/>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349096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3E80D7-A317-4C9C-A760-DA1111654A0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2DDEF61-B004-4E34-A25E-8C22B7C1AA3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BA95C7-1587-4A21-B95E-9DF08AC670CF}"/>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6481C349-F472-4C04-8029-48CB29A6BE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68F0F1-A6F1-43F3-9D78-422C2A4477B7}"/>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307819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63B4B2-170C-4F1F-8A4E-02197D8DB0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D3D1510-D1FE-4719-A308-7AAFB6BDA68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62E72C-CF6C-492C-8944-2F2F5D32578F}"/>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317A1AF2-088D-4C60-B76F-9249BF2DE2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008374-4F9D-4740-8DD2-C9BA91635B60}"/>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424906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956191-FCB4-43E6-81FF-AF45666D25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68266E-8AB6-47B7-A1FC-44E1C13E671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519689-1E11-4494-A561-0F0084E3BBB6}"/>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463F5ECE-B188-41C9-A5B6-1ADD80D598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3117D4-3B51-4B42-B19C-9C435A5A3D67}"/>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310982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8F0E3-7672-4AE0-9F7E-C155F1531C7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502570B-388A-4480-88F3-C0B32632B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D317C3-B451-4123-A8DC-2266495552BD}"/>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49FAF538-BBF7-4AAA-8235-D8777CC72F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26087E-4EA3-4764-9A24-FFFBF786A6EB}"/>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152206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124462-D4F8-4BE1-BE0C-3A03C6E8D3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6B796C-2A4E-4D25-98D7-D968431EEE6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B7BEEC7-5B0C-49A6-8E64-CB68ECEB1B3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90C224-8BC5-4E6B-ABF4-5DFBD23686FC}"/>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DCB49958-9FCB-4335-86F5-5C1962926D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05BF39E-8358-4879-8464-D6B2984678F9}"/>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221002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CDCB0-8A7A-401F-8DCF-C5778126541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5DBF7D4-407F-4ABD-9D34-77B1C0BA8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E42948E-78DE-41AF-AE39-9F12079529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D377F6C-4F1C-4D79-8E04-EA4DDC485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D960CC-4ADE-4C86-902D-54E63391530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DEFB9F9-28A0-451A-85F5-04CBFB44D5A4}"/>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8" name="页脚占位符 7">
            <a:extLst>
              <a:ext uri="{FF2B5EF4-FFF2-40B4-BE49-F238E27FC236}">
                <a16:creationId xmlns:a16="http://schemas.microsoft.com/office/drawing/2014/main" id="{FAAD6165-8720-4F37-8D8B-69CFB9B81A0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7820BEE-D44A-46AB-B4A5-139F3372E11F}"/>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289628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7C5B6-18E7-418B-A804-09AD3628584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A6857F-5DC8-4868-AF12-5AA2FA4CD5DC}"/>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4" name="页脚占位符 3">
            <a:extLst>
              <a:ext uri="{FF2B5EF4-FFF2-40B4-BE49-F238E27FC236}">
                <a16:creationId xmlns:a16="http://schemas.microsoft.com/office/drawing/2014/main" id="{FD13A9F7-1340-4F7F-AE6A-036BD00F30D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9AC14C2-0A8B-4368-9E01-B2F578DA0418}"/>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413041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1CF2D9D-E871-4817-A62C-CD837B8E9C08}"/>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3" name="页脚占位符 2">
            <a:extLst>
              <a:ext uri="{FF2B5EF4-FFF2-40B4-BE49-F238E27FC236}">
                <a16:creationId xmlns:a16="http://schemas.microsoft.com/office/drawing/2014/main" id="{49BDAE67-EB7D-489D-90E6-26FFDF214A1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F5AE8C-87DD-4C93-8710-1F72A3304740}"/>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386340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5E3828-E14A-4928-934F-2F012634A5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AA2691-3E54-474A-8EA4-61FEEFA07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DAE0C6-D7A7-4A09-894C-812E30207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2F9864-EBD4-4C2F-A263-A0E8705F40D7}"/>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39013B62-6928-45F0-81B3-C0CF793EDE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CA4FE-654F-4D70-969F-937A518D04F8}"/>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253092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5F30C-D23E-433D-B2BA-03AD1FA754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7FAF8A2-804D-436D-BCE0-768EEC730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59D6E2-766C-42D8-9EE4-46245CBD0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BDBAE61-8B4D-4DA9-BA3A-89664FFDDEC2}"/>
              </a:ext>
            </a:extLst>
          </p:cNvPr>
          <p:cNvSpPr>
            <a:spLocks noGrp="1"/>
          </p:cNvSpPr>
          <p:nvPr>
            <p:ph type="dt" sz="half" idx="10"/>
          </p:nvPr>
        </p:nvSpPr>
        <p:spPr/>
        <p:txBody>
          <a:bodyPr/>
          <a:lstStyle/>
          <a:p>
            <a:fld id="{A678F836-5E37-44C9-BB22-7B5F3491003B}"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CBE98972-84B7-43DA-888C-B13198B0B0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19B7C6-A07C-41A8-B9E1-FDC57D2ACACF}"/>
              </a:ext>
            </a:extLst>
          </p:cNvPr>
          <p:cNvSpPr>
            <a:spLocks noGrp="1"/>
          </p:cNvSpPr>
          <p:nvPr>
            <p:ph type="sldNum" sz="quarter" idx="12"/>
          </p:nvPr>
        </p:nvSpPr>
        <p:spPr/>
        <p:txBody>
          <a:body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427602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75A26A2-7836-44FA-8969-2529898B6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40F5D2D-78A2-48DB-BB43-FA07B98A8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DAA37B7-8ACF-451D-81E1-B4EFC947E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8F836-5E37-44C9-BB22-7B5F3491003B}"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1325D6FB-58C2-4C9C-AF41-AF5FFDD09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434FD6-C085-4901-9598-86693C2D5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34833-24F9-4BD0-8222-8E696002096F}" type="slidenum">
              <a:rPr lang="zh-CN" altLang="en-US" smtClean="0"/>
              <a:t>‹#›</a:t>
            </a:fld>
            <a:endParaRPr lang="zh-CN" altLang="en-US"/>
          </a:p>
        </p:txBody>
      </p:sp>
    </p:spTree>
    <p:extLst>
      <p:ext uri="{BB962C8B-B14F-4D97-AF65-F5344CB8AC3E}">
        <p14:creationId xmlns:p14="http://schemas.microsoft.com/office/powerpoint/2010/main" val="373288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4.tiff"/><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mailto:gj0507@mail.ustc.edu.c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23C1A2F-98A9-45E8-9171-E62320E26AA9}"/>
              </a:ext>
            </a:extLst>
          </p:cNvPr>
          <p:cNvSpPr txBox="1"/>
          <p:nvPr/>
        </p:nvSpPr>
        <p:spPr>
          <a:xfrm>
            <a:off x="148878" y="1050779"/>
            <a:ext cx="11849893" cy="1665521"/>
          </a:xfrm>
          <a:prstGeom prst="rect">
            <a:avLst/>
          </a:prstGeom>
          <a:noFill/>
        </p:spPr>
        <p:txBody>
          <a:bodyPr wrap="square">
            <a:spAutoFit/>
          </a:bodyPr>
          <a:lstStyle/>
          <a:p>
            <a:pPr algn="ctr">
              <a:lnSpc>
                <a:spcPct val="150000"/>
              </a:lnSpc>
              <a:spcBef>
                <a:spcPts val="600"/>
              </a:spcBef>
              <a:spcAft>
                <a:spcPts val="600"/>
              </a:spcAft>
            </a:pPr>
            <a:r>
              <a:rPr lang="en-US" altLang="zh-CN" sz="3600" b="1" dirty="0">
                <a:effectLst/>
                <a:latin typeface="Arial Rounded MT Bold" panose="020F0704030504030204" pitchFamily="34" charset="0"/>
                <a:ea typeface="MyriadPro-Regular" panose="020B0503030403020204" pitchFamily="34" charset="0"/>
                <a:cs typeface="Times New Roman" panose="02020603050405020304" pitchFamily="18" charset="0"/>
              </a:rPr>
              <a:t>Global Hybrid Simulations of Soft X-ray emissions in the Earth’s Magnetosheath</a:t>
            </a:r>
            <a:endParaRPr lang="zh-CN" altLang="zh-CN" sz="3200" dirty="0">
              <a:effectLst/>
              <a:latin typeface="Arial Rounded MT Bold" panose="020F0704030504030204" pitchFamily="34" charset="0"/>
              <a:ea typeface="等线" panose="02010600030101010101" pitchFamily="2" charset="-122"/>
              <a:cs typeface="Times New Roman" panose="02020603050405020304" pitchFamily="18" charset="0"/>
            </a:endParaRPr>
          </a:p>
        </p:txBody>
      </p:sp>
      <p:grpSp>
        <p:nvGrpSpPr>
          <p:cNvPr id="6" name="组合 5">
            <a:extLst>
              <a:ext uri="{FF2B5EF4-FFF2-40B4-BE49-F238E27FC236}">
                <a16:creationId xmlns:a16="http://schemas.microsoft.com/office/drawing/2014/main" id="{04E7244B-E01D-40E6-8252-C1C47AF35874}"/>
              </a:ext>
            </a:extLst>
          </p:cNvPr>
          <p:cNvGrpSpPr/>
          <p:nvPr/>
        </p:nvGrpSpPr>
        <p:grpSpPr>
          <a:xfrm>
            <a:off x="7817685" y="104938"/>
            <a:ext cx="4181087" cy="777811"/>
            <a:chOff x="7817685" y="104938"/>
            <a:chExt cx="4181087" cy="777811"/>
          </a:xfrm>
        </p:grpSpPr>
        <p:pic>
          <p:nvPicPr>
            <p:cNvPr id="8" name="图片 7">
              <a:extLst>
                <a:ext uri="{FF2B5EF4-FFF2-40B4-BE49-F238E27FC236}">
                  <a16:creationId xmlns:a16="http://schemas.microsoft.com/office/drawing/2014/main" id="{8D923F11-4284-4A5E-B7D6-10C8D4F66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7087" y="104938"/>
              <a:ext cx="801685" cy="777811"/>
            </a:xfrm>
            <a:prstGeom prst="rect">
              <a:avLst/>
            </a:prstGeom>
          </p:spPr>
        </p:pic>
        <p:pic>
          <p:nvPicPr>
            <p:cNvPr id="10" name="图片 9">
              <a:extLst>
                <a:ext uri="{FF2B5EF4-FFF2-40B4-BE49-F238E27FC236}">
                  <a16:creationId xmlns:a16="http://schemas.microsoft.com/office/drawing/2014/main" id="{14AFCE3B-566B-431B-A07B-2C77F9F2F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685" y="198946"/>
              <a:ext cx="3241531" cy="647476"/>
            </a:xfrm>
            <a:prstGeom prst="rect">
              <a:avLst/>
            </a:prstGeom>
          </p:spPr>
        </p:pic>
      </p:grpSp>
      <p:sp>
        <p:nvSpPr>
          <p:cNvPr id="11" name="文本框 10">
            <a:extLst>
              <a:ext uri="{FF2B5EF4-FFF2-40B4-BE49-F238E27FC236}">
                <a16:creationId xmlns:a16="http://schemas.microsoft.com/office/drawing/2014/main" id="{55675BC2-29E9-4A3B-B272-D0E9374551D0}"/>
              </a:ext>
            </a:extLst>
          </p:cNvPr>
          <p:cNvSpPr txBox="1"/>
          <p:nvPr/>
        </p:nvSpPr>
        <p:spPr>
          <a:xfrm>
            <a:off x="629174" y="2920657"/>
            <a:ext cx="11182525" cy="2672526"/>
          </a:xfrm>
          <a:prstGeom prst="rect">
            <a:avLst/>
          </a:prstGeom>
          <a:noFill/>
        </p:spPr>
        <p:txBody>
          <a:bodyPr wrap="square">
            <a:spAutoFit/>
          </a:bodyPr>
          <a:lstStyle/>
          <a:p>
            <a:pPr algn="ctr">
              <a:lnSpc>
                <a:spcPct val="150000"/>
              </a:lnSpc>
            </a:pPr>
            <a:r>
              <a:rPr lang="en-US" altLang="zh-CN" sz="2000" b="1" dirty="0" err="1">
                <a:ea typeface="宋体" panose="02010600030101010101" pitchFamily="2" charset="-122"/>
                <a:cs typeface="Times New Roman" panose="02020603050405020304" pitchFamily="18" charset="0"/>
              </a:rPr>
              <a:t>Jin</a:t>
            </a:r>
            <a:r>
              <a:rPr lang="en-US" altLang="zh-CN" sz="2000" b="1" dirty="0">
                <a:ea typeface="宋体" panose="02010600030101010101" pitchFamily="2" charset="-122"/>
                <a:cs typeface="Times New Roman" panose="02020603050405020304" pitchFamily="18" charset="0"/>
              </a:rPr>
              <a:t> Guo(</a:t>
            </a:r>
            <a:r>
              <a:rPr lang="zh-CN" altLang="en-US" sz="2000" b="1" dirty="0">
                <a:ea typeface="宋体" panose="02010600030101010101" pitchFamily="2" charset="-122"/>
                <a:cs typeface="Times New Roman" panose="02020603050405020304" pitchFamily="18" charset="0"/>
              </a:rPr>
              <a:t>郭进</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1</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Tianran</a:t>
            </a:r>
            <a:r>
              <a:rPr lang="en-US" altLang="zh-CN" sz="2000" b="1" dirty="0">
                <a:ea typeface="宋体" panose="02010600030101010101" pitchFamily="2" charset="-122"/>
                <a:cs typeface="Times New Roman" panose="02020603050405020304" pitchFamily="18" charset="0"/>
              </a:rPr>
              <a:t> Sun(</a:t>
            </a:r>
            <a:r>
              <a:rPr lang="zh-CN" altLang="en-US" sz="2000" b="1" dirty="0">
                <a:ea typeface="宋体" panose="02010600030101010101" pitchFamily="2" charset="-122"/>
                <a:cs typeface="Times New Roman" panose="02020603050405020304" pitchFamily="18" charset="0"/>
              </a:rPr>
              <a:t>孙天然</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2</a:t>
            </a:r>
            <a:r>
              <a:rPr lang="en-US" altLang="zh-CN" sz="2000" b="1" dirty="0">
                <a:ea typeface="宋体" panose="02010600030101010101" pitchFamily="2" charset="-122"/>
                <a:cs typeface="Times New Roman" panose="02020603050405020304" pitchFamily="18" charset="0"/>
              </a:rPr>
              <a:t>, San Lu(</a:t>
            </a:r>
            <a:r>
              <a:rPr lang="zh-CN" altLang="en-US" sz="2000" b="1" dirty="0">
                <a:ea typeface="宋体" panose="02010600030101010101" pitchFamily="2" charset="-122"/>
                <a:cs typeface="Times New Roman" panose="02020603050405020304" pitchFamily="18" charset="0"/>
              </a:rPr>
              <a:t>卢三</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1</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Quanming</a:t>
            </a:r>
            <a:r>
              <a:rPr lang="en-US" altLang="zh-CN" sz="2000" b="1" dirty="0">
                <a:ea typeface="宋体" panose="02010600030101010101" pitchFamily="2" charset="-122"/>
                <a:cs typeface="Times New Roman" panose="02020603050405020304" pitchFamily="18" charset="0"/>
              </a:rPr>
              <a:t> Lu(</a:t>
            </a:r>
            <a:r>
              <a:rPr lang="zh-CN" altLang="en-US" sz="2000" b="1" dirty="0">
                <a:ea typeface="宋体" panose="02010600030101010101" pitchFamily="2" charset="-122"/>
                <a:cs typeface="Times New Roman" panose="02020603050405020304" pitchFamily="18" charset="0"/>
              </a:rPr>
              <a:t>陆全明</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1</a:t>
            </a:r>
            <a:r>
              <a:rPr lang="en-US" altLang="zh-CN" sz="2000" b="1" dirty="0">
                <a:ea typeface="宋体" panose="02010600030101010101" pitchFamily="2" charset="-122"/>
                <a:cs typeface="Times New Roman" panose="02020603050405020304" pitchFamily="18" charset="0"/>
              </a:rPr>
              <a:t>, Yu Lin(</a:t>
            </a:r>
            <a:r>
              <a:rPr lang="zh-CN" altLang="en-US" sz="2000" b="1" dirty="0">
                <a:ea typeface="宋体" panose="02010600030101010101" pitchFamily="2" charset="-122"/>
                <a:cs typeface="Times New Roman" panose="02020603050405020304" pitchFamily="18" charset="0"/>
              </a:rPr>
              <a:t>林郁</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3</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Xueyi</a:t>
            </a:r>
            <a:r>
              <a:rPr lang="en-US" altLang="zh-CN" sz="2000" b="1" dirty="0">
                <a:ea typeface="宋体" panose="02010600030101010101" pitchFamily="2" charset="-122"/>
                <a:cs typeface="Times New Roman" panose="02020603050405020304" pitchFamily="18" charset="0"/>
              </a:rPr>
              <a:t> Wang(</a:t>
            </a:r>
            <a:r>
              <a:rPr lang="zh-CN" altLang="en-US" sz="2000" b="1" dirty="0">
                <a:ea typeface="宋体" panose="02010600030101010101" pitchFamily="2" charset="-122"/>
                <a:cs typeface="Times New Roman" panose="02020603050405020304" pitchFamily="18" charset="0"/>
              </a:rPr>
              <a:t>汪学毅</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3</a:t>
            </a:r>
            <a:r>
              <a:rPr lang="en-US" altLang="zh-CN" sz="2000" b="1" dirty="0">
                <a:ea typeface="宋体" panose="02010600030101010101" pitchFamily="2" charset="-122"/>
                <a:cs typeface="Times New Roman" panose="02020603050405020304" pitchFamily="18" charset="0"/>
              </a:rPr>
              <a:t>, Chi Wang(</a:t>
            </a:r>
            <a:r>
              <a:rPr lang="zh-CN" altLang="en-US" sz="2000" b="1" dirty="0">
                <a:ea typeface="宋体" panose="02010600030101010101" pitchFamily="2" charset="-122"/>
                <a:cs typeface="Times New Roman" panose="02020603050405020304" pitchFamily="18" charset="0"/>
              </a:rPr>
              <a:t>王赤</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2</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Rongsheng</a:t>
            </a:r>
            <a:r>
              <a:rPr lang="en-US" altLang="zh-CN" sz="2000" b="1" dirty="0">
                <a:ea typeface="宋体" panose="02010600030101010101" pitchFamily="2" charset="-122"/>
                <a:cs typeface="Times New Roman" panose="02020603050405020304" pitchFamily="18" charset="0"/>
              </a:rPr>
              <a:t> Wang(</a:t>
            </a:r>
            <a:r>
              <a:rPr lang="zh-CN" altLang="en-US" sz="2000" b="1" dirty="0">
                <a:ea typeface="宋体" panose="02010600030101010101" pitchFamily="2" charset="-122"/>
                <a:cs typeface="Times New Roman" panose="02020603050405020304" pitchFamily="18" charset="0"/>
              </a:rPr>
              <a:t>王荣生</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1</a:t>
            </a:r>
            <a:r>
              <a:rPr lang="en-US" altLang="zh-CN" sz="2000" b="1" dirty="0">
                <a:ea typeface="宋体" panose="02010600030101010101" pitchFamily="2" charset="-122"/>
                <a:cs typeface="Times New Roman" panose="02020603050405020304" pitchFamily="18" charset="0"/>
              </a:rPr>
              <a:t>, Kai Huang(</a:t>
            </a:r>
            <a:r>
              <a:rPr lang="zh-CN" altLang="en-US" sz="2000" b="1" dirty="0">
                <a:ea typeface="宋体" panose="02010600030101010101" pitchFamily="2" charset="-122"/>
                <a:cs typeface="Times New Roman" panose="02020603050405020304" pitchFamily="18" charset="0"/>
              </a:rPr>
              <a:t>黄楷</a:t>
            </a:r>
            <a:r>
              <a:rPr lang="en-US" altLang="zh-CN" sz="2000" b="1" dirty="0">
                <a:ea typeface="宋体" panose="02010600030101010101" pitchFamily="2" charset="-122"/>
                <a:cs typeface="Times New Roman" panose="02020603050405020304" pitchFamily="18" charset="0"/>
              </a:rPr>
              <a:t>)</a:t>
            </a:r>
            <a:r>
              <a:rPr lang="en-US" altLang="zh-CN" sz="2000" b="1" baseline="30000" dirty="0">
                <a:ea typeface="宋体" panose="02010600030101010101" pitchFamily="2" charset="-122"/>
                <a:cs typeface="Times New Roman" panose="02020603050405020304" pitchFamily="18" charset="0"/>
              </a:rPr>
              <a:t>1</a:t>
            </a:r>
          </a:p>
          <a:p>
            <a:pPr>
              <a:lnSpc>
                <a:spcPct val="150000"/>
              </a:lnSpc>
            </a:pPr>
            <a:endParaRPr lang="en-US" altLang="zh-CN" sz="2000" b="1" dirty="0">
              <a:ea typeface="宋体" panose="02010600030101010101" pitchFamily="2" charset="-122"/>
              <a:cs typeface="Times New Roman" panose="02020603050405020304" pitchFamily="18" charset="0"/>
            </a:endParaRPr>
          </a:p>
          <a:p>
            <a:pPr>
              <a:lnSpc>
                <a:spcPct val="150000"/>
              </a:lnSpc>
            </a:pPr>
            <a:r>
              <a:rPr lang="en-US" altLang="zh-CN" baseline="30000" dirty="0">
                <a:ea typeface="宋体" panose="02010600030101010101" pitchFamily="2" charset="-122"/>
                <a:cs typeface="Times New Roman" panose="02020603050405020304" pitchFamily="18" charset="0"/>
              </a:rPr>
              <a:t>1</a:t>
            </a:r>
            <a:r>
              <a:rPr lang="en-US" altLang="zh-CN" dirty="0">
                <a:ea typeface="宋体" panose="02010600030101010101" pitchFamily="2" charset="-122"/>
                <a:cs typeface="Times New Roman" panose="02020603050405020304" pitchFamily="18" charset="0"/>
              </a:rPr>
              <a:t>University of</a:t>
            </a:r>
            <a:r>
              <a:rPr lang="zh-CN" altLang="en-US" dirty="0">
                <a:ea typeface="宋体" panose="02010600030101010101" pitchFamily="2" charset="-122"/>
                <a:cs typeface="Times New Roman" panose="02020603050405020304" pitchFamily="18" charset="0"/>
              </a:rPr>
              <a:t> </a:t>
            </a:r>
            <a:r>
              <a:rPr lang="en-US" altLang="zh-CN" dirty="0">
                <a:ea typeface="宋体" panose="02010600030101010101" pitchFamily="2" charset="-122"/>
                <a:cs typeface="Times New Roman" panose="02020603050405020304" pitchFamily="18" charset="0"/>
              </a:rPr>
              <a:t>Science</a:t>
            </a:r>
            <a:r>
              <a:rPr lang="zh-CN" altLang="en-US" dirty="0">
                <a:ea typeface="宋体" panose="02010600030101010101" pitchFamily="2" charset="-122"/>
                <a:cs typeface="Times New Roman" panose="02020603050405020304" pitchFamily="18" charset="0"/>
              </a:rPr>
              <a:t> </a:t>
            </a:r>
            <a:r>
              <a:rPr lang="en-US" altLang="zh-CN" dirty="0">
                <a:ea typeface="宋体" panose="02010600030101010101" pitchFamily="2" charset="-122"/>
                <a:cs typeface="Times New Roman" panose="02020603050405020304" pitchFamily="18" charset="0"/>
              </a:rPr>
              <a:t>and</a:t>
            </a:r>
            <a:r>
              <a:rPr lang="zh-CN" altLang="en-US" dirty="0">
                <a:ea typeface="宋体" panose="02010600030101010101" pitchFamily="2" charset="-122"/>
                <a:cs typeface="Times New Roman" panose="02020603050405020304" pitchFamily="18" charset="0"/>
              </a:rPr>
              <a:t> </a:t>
            </a:r>
            <a:r>
              <a:rPr lang="en-US" altLang="zh-CN" dirty="0">
                <a:ea typeface="宋体" panose="02010600030101010101" pitchFamily="2" charset="-122"/>
                <a:cs typeface="Times New Roman" panose="02020603050405020304" pitchFamily="18" charset="0"/>
              </a:rPr>
              <a:t>Technology of China, Hefei, China</a:t>
            </a:r>
          </a:p>
          <a:p>
            <a:pPr>
              <a:lnSpc>
                <a:spcPct val="150000"/>
              </a:lnSpc>
            </a:pPr>
            <a:r>
              <a:rPr lang="en-US" altLang="zh-CN" baseline="30000" dirty="0">
                <a:ea typeface="宋体" panose="02010600030101010101" pitchFamily="2" charset="-122"/>
                <a:cs typeface="Times New Roman" panose="02020603050405020304" pitchFamily="18" charset="0"/>
              </a:rPr>
              <a:t>2</a:t>
            </a:r>
            <a:r>
              <a:rPr lang="en-US" altLang="zh-CN" dirty="0">
                <a:ea typeface="宋体" panose="02010600030101010101" pitchFamily="2" charset="-122"/>
                <a:cs typeface="Times New Roman" panose="02020603050405020304" pitchFamily="18" charset="0"/>
              </a:rPr>
              <a:t>National Space Science Center, Chinese Academy of Sciences, Beijing, China</a:t>
            </a:r>
          </a:p>
          <a:p>
            <a:pPr>
              <a:lnSpc>
                <a:spcPct val="150000"/>
              </a:lnSpc>
            </a:pPr>
            <a:r>
              <a:rPr lang="en-US" altLang="zh-CN" baseline="30000" dirty="0">
                <a:ea typeface="宋体" panose="02010600030101010101" pitchFamily="2" charset="-122"/>
                <a:cs typeface="Times New Roman" panose="02020603050405020304" pitchFamily="18" charset="0"/>
              </a:rPr>
              <a:t>3</a:t>
            </a:r>
            <a:r>
              <a:rPr lang="en-US" altLang="zh-CN" dirty="0">
                <a:ea typeface="宋体" panose="02010600030101010101" pitchFamily="2" charset="-122"/>
                <a:cs typeface="Times New Roman" panose="02020603050405020304" pitchFamily="18" charset="0"/>
              </a:rPr>
              <a:t>Auburn University, Auburn, Alabama, USA</a:t>
            </a:r>
          </a:p>
        </p:txBody>
      </p:sp>
      <p:sp>
        <p:nvSpPr>
          <p:cNvPr id="2" name="文本框 1">
            <a:extLst>
              <a:ext uri="{FF2B5EF4-FFF2-40B4-BE49-F238E27FC236}">
                <a16:creationId xmlns:a16="http://schemas.microsoft.com/office/drawing/2014/main" id="{A122C076-325C-47F3-95AC-462F6BB84ABB}"/>
              </a:ext>
            </a:extLst>
          </p:cNvPr>
          <p:cNvSpPr txBox="1"/>
          <p:nvPr/>
        </p:nvSpPr>
        <p:spPr>
          <a:xfrm>
            <a:off x="8825218" y="6283354"/>
            <a:ext cx="2139193" cy="369332"/>
          </a:xfrm>
          <a:prstGeom prst="rect">
            <a:avLst/>
          </a:prstGeom>
          <a:noFill/>
        </p:spPr>
        <p:txBody>
          <a:bodyPr wrap="square" rtlCol="0">
            <a:spAutoFit/>
          </a:bodyPr>
          <a:lstStyle/>
          <a:p>
            <a:r>
              <a:rPr lang="en-US" altLang="zh-CN" dirty="0"/>
              <a:t>2023.4.11 </a:t>
            </a:r>
            <a:r>
              <a:rPr lang="zh-CN" altLang="en-US" dirty="0"/>
              <a:t>福州</a:t>
            </a:r>
          </a:p>
        </p:txBody>
      </p:sp>
    </p:spTree>
    <p:extLst>
      <p:ext uri="{BB962C8B-B14F-4D97-AF65-F5344CB8AC3E}">
        <p14:creationId xmlns:p14="http://schemas.microsoft.com/office/powerpoint/2010/main" val="40018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01E0B4-54BF-491C-B389-5FA6F74F3A24}"/>
              </a:ext>
            </a:extLst>
          </p:cNvPr>
          <p:cNvPicPr/>
          <p:nvPr/>
        </p:nvPicPr>
        <p:blipFill rotWithShape="1">
          <a:blip r:embed="rId2"/>
          <a:srcRect b="39191"/>
          <a:stretch/>
        </p:blipFill>
        <p:spPr>
          <a:xfrm>
            <a:off x="96910" y="962477"/>
            <a:ext cx="5901218" cy="5768574"/>
          </a:xfrm>
          <a:prstGeom prst="rect">
            <a:avLst/>
          </a:prstGeom>
        </p:spPr>
      </p:pic>
      <p:pic>
        <p:nvPicPr>
          <p:cNvPr id="3" name="图片 2">
            <a:extLst>
              <a:ext uri="{FF2B5EF4-FFF2-40B4-BE49-F238E27FC236}">
                <a16:creationId xmlns:a16="http://schemas.microsoft.com/office/drawing/2014/main" id="{3D0211B9-B47E-4641-B4C6-5FCCA451DD79}"/>
              </a:ext>
            </a:extLst>
          </p:cNvPr>
          <p:cNvPicPr/>
          <p:nvPr/>
        </p:nvPicPr>
        <p:blipFill rotWithShape="1">
          <a:blip r:embed="rId3"/>
          <a:srcRect l="12279" t="61918" r="11747"/>
          <a:stretch/>
        </p:blipFill>
        <p:spPr>
          <a:xfrm>
            <a:off x="6320099" y="1032883"/>
            <a:ext cx="5070216" cy="4005262"/>
          </a:xfrm>
          <a:prstGeom prst="rect">
            <a:avLst/>
          </a:prstGeom>
        </p:spPr>
      </p:pic>
      <p:sp>
        <p:nvSpPr>
          <p:cNvPr id="4" name="文本框 3">
            <a:extLst>
              <a:ext uri="{FF2B5EF4-FFF2-40B4-BE49-F238E27FC236}">
                <a16:creationId xmlns:a16="http://schemas.microsoft.com/office/drawing/2014/main" id="{5EEAA3F9-CC9E-4908-90AC-0DC27664FCD2}"/>
              </a:ext>
            </a:extLst>
          </p:cNvPr>
          <p:cNvSpPr txBox="1"/>
          <p:nvPr/>
        </p:nvSpPr>
        <p:spPr>
          <a:xfrm>
            <a:off x="0" y="61074"/>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 Results: X-ray emissivity obtained from Case 1</a:t>
            </a:r>
          </a:p>
        </p:txBody>
      </p:sp>
      <p:pic>
        <p:nvPicPr>
          <p:cNvPr id="5" name="图片 4">
            <a:extLst>
              <a:ext uri="{FF2B5EF4-FFF2-40B4-BE49-F238E27FC236}">
                <a16:creationId xmlns:a16="http://schemas.microsoft.com/office/drawing/2014/main" id="{ED708DDB-73FF-4CEC-8118-54925A55C4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8" name="文本框 7">
            <a:extLst>
              <a:ext uri="{FF2B5EF4-FFF2-40B4-BE49-F238E27FC236}">
                <a16:creationId xmlns:a16="http://schemas.microsoft.com/office/drawing/2014/main" id="{BDA93530-8C28-4097-8BF1-C77B52DC8E22}"/>
              </a:ext>
            </a:extLst>
          </p:cNvPr>
          <p:cNvSpPr txBox="1"/>
          <p:nvPr/>
        </p:nvSpPr>
        <p:spPr>
          <a:xfrm>
            <a:off x="2071688" y="634305"/>
            <a:ext cx="2109787" cy="369332"/>
          </a:xfrm>
          <a:prstGeom prst="rect">
            <a:avLst/>
          </a:prstGeom>
          <a:noFill/>
        </p:spPr>
        <p:txBody>
          <a:bodyPr wrap="square">
            <a:spAutoFit/>
          </a:bodyPr>
          <a:lstStyle/>
          <a:p>
            <a:r>
              <a:rPr lang="en-US" altLang="zh-CN" sz="1800" dirty="0">
                <a:solidFill>
                  <a:srgbClr val="000000"/>
                </a:solidFill>
                <a:effectLst/>
                <a:ea typeface="等线" panose="02010600030101010101" pitchFamily="2" charset="-122"/>
              </a:rPr>
              <a:t>X-ray emissivity</a:t>
            </a: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7F88326-E640-40FB-AA10-B311C8DF949E}"/>
                  </a:ext>
                </a:extLst>
              </p:cNvPr>
              <p:cNvSpPr txBox="1"/>
              <p:nvPr/>
            </p:nvSpPr>
            <p:spPr>
              <a:xfrm>
                <a:off x="630875" y="3162348"/>
                <a:ext cx="1515745" cy="89832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𝟐𝟎</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𝟕</m:t>
                      </m:r>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𝟎𝟕</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9" name="文本框 8">
                <a:extLst>
                  <a:ext uri="{FF2B5EF4-FFF2-40B4-BE49-F238E27FC236}">
                    <a16:creationId xmlns:a16="http://schemas.microsoft.com/office/drawing/2014/main" id="{D7F88326-E640-40FB-AA10-B311C8DF949E}"/>
                  </a:ext>
                </a:extLst>
              </p:cNvPr>
              <p:cNvSpPr txBox="1">
                <a:spLocks noRot="1" noChangeAspect="1" noMove="1" noResize="1" noEditPoints="1" noAdjustHandles="1" noChangeArrowheads="1" noChangeShapeType="1" noTextEdit="1"/>
              </p:cNvSpPr>
              <p:nvPr/>
            </p:nvSpPr>
            <p:spPr>
              <a:xfrm>
                <a:off x="630875" y="3162348"/>
                <a:ext cx="1515745" cy="898323"/>
              </a:xfrm>
              <a:prstGeom prst="rect">
                <a:avLst/>
              </a:prstGeom>
              <a:blipFill>
                <a:blip r:embed="rId5"/>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D727ED7D-F1F0-4969-8198-EC18B3F145F6}"/>
              </a:ext>
            </a:extLst>
          </p:cNvPr>
          <p:cNvSpPr txBox="1"/>
          <p:nvPr/>
        </p:nvSpPr>
        <p:spPr>
          <a:xfrm>
            <a:off x="8438489" y="777811"/>
            <a:ext cx="1181762" cy="369332"/>
          </a:xfrm>
          <a:prstGeom prst="rect">
            <a:avLst/>
          </a:prstGeom>
          <a:noFill/>
        </p:spPr>
        <p:txBody>
          <a:bodyPr wrap="square">
            <a:spAutoFit/>
          </a:bodyPr>
          <a:lstStyle/>
          <a:p>
            <a:r>
              <a:rPr lang="en-US" altLang="zh-CN" sz="1800" dirty="0">
                <a:solidFill>
                  <a:srgbClr val="000000"/>
                </a:solidFill>
                <a:effectLst/>
                <a:ea typeface="等线" panose="02010600030101010101" pitchFamily="2" charset="-122"/>
              </a:rPr>
              <a:t>3-D view</a:t>
            </a:r>
            <a:endParaRPr lang="zh-CN" altLang="en-US" dirty="0"/>
          </a:p>
        </p:txBody>
      </p:sp>
      <p:sp>
        <p:nvSpPr>
          <p:cNvPr id="14" name="文本框 13">
            <a:extLst>
              <a:ext uri="{FF2B5EF4-FFF2-40B4-BE49-F238E27FC236}">
                <a16:creationId xmlns:a16="http://schemas.microsoft.com/office/drawing/2014/main" id="{16821DB4-CE22-43A4-81C1-4EF0D3D96BF8}"/>
              </a:ext>
            </a:extLst>
          </p:cNvPr>
          <p:cNvSpPr txBox="1"/>
          <p:nvPr/>
        </p:nvSpPr>
        <p:spPr>
          <a:xfrm>
            <a:off x="6320099" y="5363452"/>
            <a:ext cx="5716268" cy="923330"/>
          </a:xfrm>
          <a:prstGeom prst="rect">
            <a:avLst/>
          </a:prstGeom>
          <a:noFill/>
        </p:spPr>
        <p:txBody>
          <a:bodyPr wrap="square">
            <a:spAutoFit/>
          </a:bodyPr>
          <a:lstStyle/>
          <a:p>
            <a:pPr marL="285750" indent="-285750">
              <a:buFont typeface="Arial" panose="020B0604020202020204" pitchFamily="34" charset="0"/>
              <a:buChar char="•"/>
            </a:pPr>
            <a:r>
              <a:rPr lang="en-US" altLang="zh-CN" dirty="0"/>
              <a:t>The X-ray emissivity is high in the magnetosheath and the cusps, whereas it is low in the magnetosphere and the solar wind</a:t>
            </a:r>
            <a:endParaRPr lang="zh-CN" altLang="en-US" dirty="0"/>
          </a:p>
        </p:txBody>
      </p:sp>
    </p:spTree>
    <p:extLst>
      <p:ext uri="{BB962C8B-B14F-4D97-AF65-F5344CB8AC3E}">
        <p14:creationId xmlns:p14="http://schemas.microsoft.com/office/powerpoint/2010/main" val="356470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BCF45889-5B2B-478D-9887-A56725DFAA1F}"/>
                  </a:ext>
                </a:extLst>
              </p:cNvPr>
              <p:cNvSpPr txBox="1"/>
              <p:nvPr/>
            </p:nvSpPr>
            <p:spPr>
              <a:xfrm>
                <a:off x="4216652" y="674786"/>
                <a:ext cx="2813615" cy="646331"/>
              </a:xfrm>
              <a:prstGeom prst="rect">
                <a:avLst/>
              </a:prstGeom>
              <a:noFill/>
            </p:spPr>
            <p:txBody>
              <a:bodyPr wrap="square">
                <a:spAutoFit/>
              </a:bodyPr>
              <a:lstStyle/>
              <a:p>
                <a:pPr algn="ctr"/>
                <a:r>
                  <a:rPr lang="en-US" altLang="zh-CN" sz="1800" dirty="0">
                    <a:solidFill>
                      <a:srgbClr val="000000"/>
                    </a:solidFill>
                    <a:effectLst/>
                    <a:latin typeface="Arial" panose="020B0604020202020204" pitchFamily="34" charset="0"/>
                    <a:ea typeface="等线" panose="02010600030101010101" pitchFamily="2" charset="-122"/>
                    <a:cs typeface="Arial" panose="020B0604020202020204" pitchFamily="34" charset="0"/>
                  </a:rPr>
                  <a:t>The fluctuation of X-ray emissivity </a:t>
                </a:r>
                <a14:m>
                  <m:oMath xmlns:m="http://schemas.openxmlformats.org/officeDocument/2006/math">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𝑋</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acc>
                      <m:accPr>
                        <m:chr m:val="̅"/>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𝑋</m:t>
                            </m:r>
                          </m:sub>
                        </m:sSub>
                      </m:e>
                    </m:acc>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acc>
                      <m:accPr>
                        <m:chr m:val="̅"/>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𝑋</m:t>
                            </m:r>
                          </m:sub>
                        </m:sSub>
                      </m:e>
                    </m:acc>
                  </m:oMath>
                </a14:m>
                <a:endParaRPr lang="zh-CN" altLang="en-US" dirty="0">
                  <a:latin typeface="Arial" panose="020B0604020202020204" pitchFamily="34" charset="0"/>
                  <a:cs typeface="Arial" panose="020B0604020202020204" pitchFamily="34" charset="0"/>
                </a:endParaRPr>
              </a:p>
            </p:txBody>
          </p:sp>
        </mc:Choice>
        <mc:Fallback>
          <p:sp>
            <p:nvSpPr>
              <p:cNvPr id="14" name="文本框 13">
                <a:extLst>
                  <a:ext uri="{FF2B5EF4-FFF2-40B4-BE49-F238E27FC236}">
                    <a16:creationId xmlns:a16="http://schemas.microsoft.com/office/drawing/2014/main" id="{BCF45889-5B2B-478D-9887-A56725DFAA1F}"/>
                  </a:ext>
                </a:extLst>
              </p:cNvPr>
              <p:cNvSpPr txBox="1">
                <a:spLocks noRot="1" noChangeAspect="1" noMove="1" noResize="1" noEditPoints="1" noAdjustHandles="1" noChangeArrowheads="1" noChangeShapeType="1" noTextEdit="1"/>
              </p:cNvSpPr>
              <p:nvPr/>
            </p:nvSpPr>
            <p:spPr>
              <a:xfrm>
                <a:off x="4216652" y="674786"/>
                <a:ext cx="2813615" cy="646331"/>
              </a:xfrm>
              <a:prstGeom prst="rect">
                <a:avLst/>
              </a:prstGeom>
              <a:blipFill>
                <a:blip r:embed="rId3"/>
                <a:stretch>
                  <a:fillRect t="-5660" b="-14151"/>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73345573-5950-4C7C-BEB0-35113CAE00DF}"/>
              </a:ext>
            </a:extLst>
          </p:cNvPr>
          <p:cNvSpPr txBox="1"/>
          <p:nvPr/>
        </p:nvSpPr>
        <p:spPr>
          <a:xfrm>
            <a:off x="0" y="0"/>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Results: Fluctuation of X-ray emissivity in the magnetosheath (Case 1)</a:t>
            </a:r>
          </a:p>
        </p:txBody>
      </p:sp>
      <p:pic>
        <p:nvPicPr>
          <p:cNvPr id="7" name="图片 6">
            <a:extLst>
              <a:ext uri="{FF2B5EF4-FFF2-40B4-BE49-F238E27FC236}">
                <a16:creationId xmlns:a16="http://schemas.microsoft.com/office/drawing/2014/main" id="{E0FD2EFC-61E4-447F-AF8F-525B52417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A0E4A04C-D1C9-4413-8204-5F7D736FC74E}"/>
                  </a:ext>
                </a:extLst>
              </p:cNvPr>
              <p:cNvSpPr txBox="1"/>
              <p:nvPr/>
            </p:nvSpPr>
            <p:spPr>
              <a:xfrm>
                <a:off x="275005" y="674785"/>
                <a:ext cx="3222041" cy="646331"/>
              </a:xfrm>
              <a:prstGeom prst="rect">
                <a:avLst/>
              </a:prstGeom>
              <a:noFill/>
            </p:spPr>
            <p:txBody>
              <a:bodyPr wrap="square">
                <a:spAutoFit/>
              </a:bodyPr>
              <a:lstStyle/>
              <a:p>
                <a:pPr algn="ctr"/>
                <a:r>
                  <a:rPr lang="en-US" altLang="zh-CN" sz="1800" dirty="0">
                    <a:solidFill>
                      <a:srgbClr val="000000"/>
                    </a:solidFill>
                    <a:effectLst/>
                    <a:latin typeface="Arial" panose="020B0604020202020204" pitchFamily="34" charset="0"/>
                    <a:ea typeface="等线" panose="02010600030101010101" pitchFamily="2" charset="-122"/>
                    <a:cs typeface="Arial" panose="020B0604020202020204" pitchFamily="34" charset="0"/>
                  </a:rPr>
                  <a:t>The average X-ray emissivity in line of sight (LOS) </a:t>
                </a:r>
                <a14:m>
                  <m:oMath xmlns:m="http://schemas.openxmlformats.org/officeDocument/2006/math">
                    <m:acc>
                      <m:accPr>
                        <m:chr m:val="̅"/>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18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𝑋</m:t>
                            </m:r>
                          </m:sub>
                        </m:sSub>
                      </m:e>
                    </m:acc>
                  </m:oMath>
                </a14:m>
                <a:endParaRPr lang="zh-CN" altLang="en-US" dirty="0">
                  <a:latin typeface="Arial" panose="020B0604020202020204" pitchFamily="34" charset="0"/>
                  <a:cs typeface="Arial" panose="020B0604020202020204" pitchFamily="34" charset="0"/>
                </a:endParaRPr>
              </a:p>
            </p:txBody>
          </p:sp>
        </mc:Choice>
        <mc:Fallback>
          <p:sp>
            <p:nvSpPr>
              <p:cNvPr id="12" name="文本框 11">
                <a:extLst>
                  <a:ext uri="{FF2B5EF4-FFF2-40B4-BE49-F238E27FC236}">
                    <a16:creationId xmlns:a16="http://schemas.microsoft.com/office/drawing/2014/main" id="{A0E4A04C-D1C9-4413-8204-5F7D736FC74E}"/>
                  </a:ext>
                </a:extLst>
              </p:cNvPr>
              <p:cNvSpPr txBox="1">
                <a:spLocks noRot="1" noChangeAspect="1" noMove="1" noResize="1" noEditPoints="1" noAdjustHandles="1" noChangeArrowheads="1" noChangeShapeType="1" noTextEdit="1"/>
              </p:cNvSpPr>
              <p:nvPr/>
            </p:nvSpPr>
            <p:spPr>
              <a:xfrm>
                <a:off x="275005" y="674785"/>
                <a:ext cx="3222041" cy="646331"/>
              </a:xfrm>
              <a:prstGeom prst="rect">
                <a:avLst/>
              </a:prstGeom>
              <a:blipFill>
                <a:blip r:embed="rId5"/>
                <a:stretch>
                  <a:fillRect l="-378" t="-5660" r="-1890" b="-14151"/>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9D260DA3-FADA-4AC5-876F-E35CBCE0C458}"/>
              </a:ext>
            </a:extLst>
          </p:cNvPr>
          <p:cNvSpPr txBox="1"/>
          <p:nvPr/>
        </p:nvSpPr>
        <p:spPr>
          <a:xfrm>
            <a:off x="7638663" y="2505670"/>
            <a:ext cx="4447003" cy="923330"/>
          </a:xfrm>
          <a:prstGeom prst="rect">
            <a:avLst/>
          </a:prstGeom>
          <a:noFill/>
        </p:spPr>
        <p:txBody>
          <a:bodyPr wrap="square">
            <a:spAutoFit/>
          </a:bodyPr>
          <a:lstStyle/>
          <a:p>
            <a:pPr marL="285750" indent="-285750">
              <a:buFont typeface="Arial" panose="020B0604020202020204" pitchFamily="34" charset="0"/>
              <a:buChar char="•"/>
            </a:pPr>
            <a:r>
              <a:rPr lang="en-US" altLang="zh-CN" dirty="0"/>
              <a:t>There is a large amplitude fluctuation (up to 160%) of the X-ray emissivity in the magnetosheath</a:t>
            </a:r>
            <a:endParaRPr lang="zh-CN" altLang="en-US" dirty="0"/>
          </a:p>
        </p:txBody>
      </p:sp>
      <p:pic>
        <p:nvPicPr>
          <p:cNvPr id="11" name="图片 10">
            <a:extLst>
              <a:ext uri="{FF2B5EF4-FFF2-40B4-BE49-F238E27FC236}">
                <a16:creationId xmlns:a16="http://schemas.microsoft.com/office/drawing/2014/main" id="{CC2638FC-200C-4EE8-9AF7-043F2DC4CE52}"/>
              </a:ext>
            </a:extLst>
          </p:cNvPr>
          <p:cNvPicPr/>
          <p:nvPr/>
        </p:nvPicPr>
        <p:blipFill>
          <a:blip r:embed="rId6"/>
          <a:stretch>
            <a:fillRect/>
          </a:stretch>
        </p:blipFill>
        <p:spPr>
          <a:xfrm>
            <a:off x="0" y="1252951"/>
            <a:ext cx="7638663" cy="5281585"/>
          </a:xfrm>
          <a:prstGeom prst="rect">
            <a:avLst/>
          </a:prstGeom>
        </p:spPr>
      </p:pic>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3F8122EC-850F-4848-854C-9D24343AAA67}"/>
                  </a:ext>
                </a:extLst>
              </p:cNvPr>
              <p:cNvSpPr txBox="1"/>
              <p:nvPr/>
            </p:nvSpPr>
            <p:spPr>
              <a:xfrm>
                <a:off x="1419440" y="4965981"/>
                <a:ext cx="1515745" cy="89832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𝟐𝟎</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𝟕</m:t>
                      </m:r>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𝟎𝟕</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p:sp>
            <p:nvSpPr>
              <p:cNvPr id="13" name="文本框 12">
                <a:extLst>
                  <a:ext uri="{FF2B5EF4-FFF2-40B4-BE49-F238E27FC236}">
                    <a16:creationId xmlns:a16="http://schemas.microsoft.com/office/drawing/2014/main" id="{3F8122EC-850F-4848-854C-9D24343AAA67}"/>
                  </a:ext>
                </a:extLst>
              </p:cNvPr>
              <p:cNvSpPr txBox="1">
                <a:spLocks noRot="1" noChangeAspect="1" noMove="1" noResize="1" noEditPoints="1" noAdjustHandles="1" noChangeArrowheads="1" noChangeShapeType="1" noTextEdit="1"/>
              </p:cNvSpPr>
              <p:nvPr/>
            </p:nvSpPr>
            <p:spPr>
              <a:xfrm>
                <a:off x="1419440" y="4965981"/>
                <a:ext cx="1515745" cy="898323"/>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9881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0B0DFC6-AAD0-4381-B689-BEABEC96ECA1}"/>
              </a:ext>
            </a:extLst>
          </p:cNvPr>
          <p:cNvPicPr/>
          <p:nvPr/>
        </p:nvPicPr>
        <p:blipFill>
          <a:blip r:embed="rId3"/>
          <a:stretch>
            <a:fillRect/>
          </a:stretch>
        </p:blipFill>
        <p:spPr>
          <a:xfrm>
            <a:off x="509953" y="765230"/>
            <a:ext cx="6134968" cy="6052243"/>
          </a:xfrm>
          <a:prstGeom prst="rect">
            <a:avLst/>
          </a:prstGeom>
        </p:spPr>
      </p:pic>
      <p:sp>
        <p:nvSpPr>
          <p:cNvPr id="6" name="文本框 5">
            <a:extLst>
              <a:ext uri="{FF2B5EF4-FFF2-40B4-BE49-F238E27FC236}">
                <a16:creationId xmlns:a16="http://schemas.microsoft.com/office/drawing/2014/main" id="{73345573-5950-4C7C-BEB0-35113CAE00DF}"/>
              </a:ext>
            </a:extLst>
          </p:cNvPr>
          <p:cNvSpPr txBox="1"/>
          <p:nvPr/>
        </p:nvSpPr>
        <p:spPr>
          <a:xfrm>
            <a:off x="0" y="8036"/>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Results: MP boundary (Case 1)</a:t>
            </a:r>
          </a:p>
        </p:txBody>
      </p:sp>
      <p:pic>
        <p:nvPicPr>
          <p:cNvPr id="7" name="图片 6">
            <a:extLst>
              <a:ext uri="{FF2B5EF4-FFF2-40B4-BE49-F238E27FC236}">
                <a16:creationId xmlns:a16="http://schemas.microsoft.com/office/drawing/2014/main" id="{E0FD2EFC-61E4-447F-AF8F-525B52417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17" name="文本框 16">
            <a:extLst>
              <a:ext uri="{FF2B5EF4-FFF2-40B4-BE49-F238E27FC236}">
                <a16:creationId xmlns:a16="http://schemas.microsoft.com/office/drawing/2014/main" id="{BC37B9FF-4D92-488F-BCE6-B12AA8A09648}"/>
              </a:ext>
            </a:extLst>
          </p:cNvPr>
          <p:cNvSpPr txBox="1"/>
          <p:nvPr/>
        </p:nvSpPr>
        <p:spPr>
          <a:xfrm>
            <a:off x="4278522" y="802933"/>
            <a:ext cx="1571625" cy="369332"/>
          </a:xfrm>
          <a:prstGeom prst="rect">
            <a:avLst/>
          </a:prstGeom>
          <a:noFill/>
        </p:spPr>
        <p:txBody>
          <a:bodyPr wrap="square" rtlCol="0">
            <a:spAutoFit/>
          </a:bodyPr>
          <a:lstStyle/>
          <a:p>
            <a:r>
              <a:rPr lang="en-US" altLang="zh-CN" dirty="0"/>
              <a:t>X-ray image</a:t>
            </a:r>
            <a:endParaRPr lang="zh-CN" altLang="en-US" dirty="0"/>
          </a:p>
        </p:txBody>
      </p:sp>
      <p:sp>
        <p:nvSpPr>
          <p:cNvPr id="21" name="文本框 20">
            <a:extLst>
              <a:ext uri="{FF2B5EF4-FFF2-40B4-BE49-F238E27FC236}">
                <a16:creationId xmlns:a16="http://schemas.microsoft.com/office/drawing/2014/main" id="{9D260DA3-FADA-4AC5-876F-E35CBCE0C458}"/>
              </a:ext>
            </a:extLst>
          </p:cNvPr>
          <p:cNvSpPr txBox="1"/>
          <p:nvPr/>
        </p:nvSpPr>
        <p:spPr>
          <a:xfrm>
            <a:off x="6664704" y="3701059"/>
            <a:ext cx="5398666" cy="1200329"/>
          </a:xfrm>
          <a:prstGeom prst="rect">
            <a:avLst/>
          </a:prstGeom>
          <a:noFill/>
        </p:spPr>
        <p:txBody>
          <a:bodyPr wrap="square">
            <a:spAutoFit/>
          </a:bodyPr>
          <a:lstStyle/>
          <a:p>
            <a:pPr marL="285750" indent="-285750">
              <a:buFont typeface="Arial" panose="020B0604020202020204" pitchFamily="34" charset="0"/>
              <a:buChar char="•"/>
            </a:pPr>
            <a:r>
              <a:rPr lang="en-US" altLang="zh-CN" dirty="0"/>
              <a:t>Although there is a large amplitude fluctuation of the X-ray emissivity in the magnetosheath, the maximum X-ray intensity matches the tangent directions of the magnetopause well</a:t>
            </a:r>
            <a:endParaRPr lang="zh-CN" altLang="en-US" dirty="0"/>
          </a:p>
        </p:txBody>
      </p:sp>
      <p:sp>
        <p:nvSpPr>
          <p:cNvPr id="18" name="文本框 17">
            <a:extLst>
              <a:ext uri="{FF2B5EF4-FFF2-40B4-BE49-F238E27FC236}">
                <a16:creationId xmlns:a16="http://schemas.microsoft.com/office/drawing/2014/main" id="{743BFFAB-2C2D-4ABC-9E16-7F1B9B507295}"/>
              </a:ext>
            </a:extLst>
          </p:cNvPr>
          <p:cNvSpPr txBox="1"/>
          <p:nvPr/>
        </p:nvSpPr>
        <p:spPr>
          <a:xfrm>
            <a:off x="960332" y="4255057"/>
            <a:ext cx="952500" cy="369332"/>
          </a:xfrm>
          <a:prstGeom prst="rect">
            <a:avLst/>
          </a:prstGeom>
          <a:noFill/>
        </p:spPr>
        <p:txBody>
          <a:bodyPr wrap="square" rtlCol="0">
            <a:spAutoFit/>
          </a:bodyPr>
          <a:lstStyle/>
          <a:p>
            <a:r>
              <a:rPr lang="en-US" altLang="zh-CN" dirty="0">
                <a:solidFill>
                  <a:srgbClr val="FF9999"/>
                </a:solidFill>
              </a:rPr>
              <a:t>cusp</a:t>
            </a:r>
            <a:endParaRPr lang="zh-CN" altLang="en-US" dirty="0">
              <a:solidFill>
                <a:srgbClr val="FF9999"/>
              </a:solidFill>
            </a:endParaRPr>
          </a:p>
        </p:txBody>
      </p:sp>
      <p:sp>
        <p:nvSpPr>
          <p:cNvPr id="19" name="文本框 18">
            <a:extLst>
              <a:ext uri="{FF2B5EF4-FFF2-40B4-BE49-F238E27FC236}">
                <a16:creationId xmlns:a16="http://schemas.microsoft.com/office/drawing/2014/main" id="{B685459D-2C48-4257-A29F-BF414CE4E865}"/>
              </a:ext>
            </a:extLst>
          </p:cNvPr>
          <p:cNvSpPr txBox="1"/>
          <p:nvPr/>
        </p:nvSpPr>
        <p:spPr>
          <a:xfrm>
            <a:off x="1932615" y="4255057"/>
            <a:ext cx="952500" cy="369332"/>
          </a:xfrm>
          <a:prstGeom prst="rect">
            <a:avLst/>
          </a:prstGeom>
          <a:noFill/>
        </p:spPr>
        <p:txBody>
          <a:bodyPr wrap="square" rtlCol="0">
            <a:spAutoFit/>
          </a:bodyPr>
          <a:lstStyle/>
          <a:p>
            <a:r>
              <a:rPr lang="en-US" altLang="zh-CN" dirty="0"/>
              <a:t>MP</a:t>
            </a:r>
            <a:endParaRPr lang="zh-CN" altLang="en-US" dirty="0"/>
          </a:p>
        </p:txBody>
      </p:sp>
      <p:cxnSp>
        <p:nvCxnSpPr>
          <p:cNvPr id="11" name="直接连接符 10">
            <a:extLst>
              <a:ext uri="{FF2B5EF4-FFF2-40B4-BE49-F238E27FC236}">
                <a16:creationId xmlns:a16="http://schemas.microsoft.com/office/drawing/2014/main" id="{2AC26D89-7930-4632-9825-0ADA62F907CD}"/>
              </a:ext>
            </a:extLst>
          </p:cNvPr>
          <p:cNvCxnSpPr>
            <a:cxnSpLocks/>
          </p:cNvCxnSpPr>
          <p:nvPr/>
        </p:nvCxnSpPr>
        <p:spPr>
          <a:xfrm>
            <a:off x="3959604" y="2409530"/>
            <a:ext cx="2072080" cy="0"/>
          </a:xfrm>
          <a:prstGeom prst="line">
            <a:avLst/>
          </a:prstGeom>
          <a:ln w="1905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7AEBE589-4E46-4AA5-B9C5-FF6B72030048}"/>
              </a:ext>
            </a:extLst>
          </p:cNvPr>
          <p:cNvCxnSpPr>
            <a:cxnSpLocks/>
            <a:endCxn id="19" idx="3"/>
          </p:cNvCxnSpPr>
          <p:nvPr/>
        </p:nvCxnSpPr>
        <p:spPr>
          <a:xfrm flipH="1">
            <a:off x="2885115" y="2409530"/>
            <a:ext cx="1770775" cy="2030193"/>
          </a:xfrm>
          <a:prstGeom prst="straightConnector1">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70443FDB-6148-4AC9-AE73-DF3442B68EF3}"/>
                  </a:ext>
                </a:extLst>
              </p:cNvPr>
              <p:cNvSpPr txBox="1"/>
              <p:nvPr/>
            </p:nvSpPr>
            <p:spPr>
              <a:xfrm>
                <a:off x="6644922" y="838885"/>
                <a:ext cx="5418448" cy="2031325"/>
              </a:xfrm>
              <a:prstGeom prst="rect">
                <a:avLst/>
              </a:prstGeom>
              <a:noFill/>
            </p:spPr>
            <p:txBody>
              <a:bodyPr wrap="square">
                <a:spAutoFit/>
              </a:bodyPr>
              <a:lstStyle/>
              <a:p>
                <a:pPr marL="342900" indent="-342900">
                  <a:spcBef>
                    <a:spcPts val="600"/>
                  </a:spcBef>
                  <a:spcAft>
                    <a:spcPts val="600"/>
                  </a:spcAft>
                  <a:buAutoNum type="alphaLcParenBoth"/>
                </a:pPr>
                <a:r>
                  <a:rPr lang="en-US" altLang="zh-CN" sz="1600" dirty="0">
                    <a:solidFill>
                      <a:srgbClr val="000000"/>
                    </a:solidFill>
                    <a:effectLst/>
                    <a:latin typeface="Arial" panose="020B0604020202020204" pitchFamily="34" charset="0"/>
                    <a:ea typeface="等线" panose="02010600030101010101" pitchFamily="2" charset="-122"/>
                    <a:cs typeface="Arial" panose="020B0604020202020204" pitchFamily="34" charset="0"/>
                  </a:rPr>
                  <a:t>Black lines: the LOS tangent to the MP</a:t>
                </a:r>
                <a:endParaRPr lang="en-US" altLang="zh-CN" sz="1600" dirty="0">
                  <a:solidFill>
                    <a:srgbClr val="000000"/>
                  </a:solidFill>
                  <a:latin typeface="Arial" panose="020B0604020202020204" pitchFamily="34" charset="0"/>
                  <a:ea typeface="等线" panose="02010600030101010101" pitchFamily="2" charset="-122"/>
                  <a:cs typeface="Arial" panose="020B0604020202020204" pitchFamily="34" charset="0"/>
                </a:endParaRPr>
              </a:p>
              <a:p>
                <a:pPr marL="342900" indent="-342900">
                  <a:spcBef>
                    <a:spcPts val="600"/>
                  </a:spcBef>
                  <a:spcAft>
                    <a:spcPts val="600"/>
                  </a:spcAft>
                  <a:buAutoNum type="alphaLcParenBoth"/>
                </a:pPr>
                <a:r>
                  <a:rPr lang="en-US" altLang="zh-CN" sz="1600" dirty="0">
                    <a:solidFill>
                      <a:srgbClr val="000000"/>
                    </a:solidFill>
                    <a:latin typeface="Arial" panose="020B0604020202020204" pitchFamily="34" charset="0"/>
                    <a:ea typeface="等线" panose="02010600030101010101" pitchFamily="2" charset="-122"/>
                    <a:cs typeface="Arial" panose="020B0604020202020204" pitchFamily="34" charset="0"/>
                  </a:rPr>
                  <a:t>White dashed line : maximum </a:t>
                </a:r>
                <a14:m>
                  <m:oMath xmlns:m="http://schemas.openxmlformats.org/officeDocument/2006/math">
                    <m:sSub>
                      <m:sSubPr>
                        <m:ctrlPr>
                          <a:rPr lang="zh-CN" altLang="zh-CN" sz="1600">
                            <a:solidFill>
                              <a:srgbClr val="000000"/>
                            </a:solidFill>
                            <a:latin typeface="Arial" panose="020B0604020202020204" pitchFamily="34" charset="0"/>
                            <a:ea typeface="等线" panose="02010600030101010101" pitchFamily="2" charset="-122"/>
                            <a:cs typeface="Arial" panose="020B0604020202020204" pitchFamily="34" charset="0"/>
                          </a:rPr>
                        </m:ctrlPr>
                      </m:sSubPr>
                      <m:e>
                        <m:r>
                          <a:rPr lang="en-US" altLang="zh-CN" sz="1600">
                            <a:solidFill>
                              <a:srgbClr val="000000"/>
                            </a:solidFill>
                            <a:latin typeface="Arial" panose="020B0604020202020204" pitchFamily="34" charset="0"/>
                            <a:ea typeface="等线" panose="02010600030101010101" pitchFamily="2" charset="-122"/>
                            <a:cs typeface="Arial" panose="020B0604020202020204" pitchFamily="34" charset="0"/>
                          </a:rPr>
                          <m:t>𝐼</m:t>
                        </m:r>
                      </m:e>
                      <m:sub>
                        <m:r>
                          <a:rPr lang="en-US" altLang="zh-CN" sz="1600">
                            <a:solidFill>
                              <a:srgbClr val="000000"/>
                            </a:solidFill>
                            <a:latin typeface="Arial" panose="020B0604020202020204" pitchFamily="34" charset="0"/>
                            <a:ea typeface="等线" panose="02010600030101010101" pitchFamily="2" charset="-122"/>
                            <a:cs typeface="Arial" panose="020B0604020202020204" pitchFamily="34" charset="0"/>
                          </a:rPr>
                          <m:t>𝑋</m:t>
                        </m:r>
                      </m:sub>
                    </m:sSub>
                  </m:oMath>
                </a14:m>
                <a:br>
                  <a:rPr lang="en-US" altLang="zh-CN" sz="1600" dirty="0">
                    <a:solidFill>
                      <a:srgbClr val="000000"/>
                    </a:solidFill>
                    <a:latin typeface="Arial" panose="020B0604020202020204" pitchFamily="34" charset="0"/>
                    <a:ea typeface="等线" panose="02010600030101010101" pitchFamily="2" charset="-122"/>
                    <a:cs typeface="Arial" panose="020B0604020202020204" pitchFamily="34" charset="0"/>
                  </a:rPr>
                </a:br>
                <a:r>
                  <a:rPr lang="en-US" altLang="zh-CN" sz="1600" dirty="0">
                    <a:solidFill>
                      <a:srgbClr val="000000"/>
                    </a:solidFill>
                    <a:latin typeface="Arial" panose="020B0604020202020204" pitchFamily="34" charset="0"/>
                    <a:ea typeface="等线" panose="02010600030101010101" pitchFamily="2" charset="-122"/>
                    <a:cs typeface="Arial" panose="020B0604020202020204" pitchFamily="34" charset="0"/>
                  </a:rPr>
                  <a:t>Black dots: tangent directions of magnetopause</a:t>
                </a:r>
              </a:p>
              <a:p>
                <a:pPr marL="342900" indent="-342900">
                  <a:spcBef>
                    <a:spcPts val="600"/>
                  </a:spcBef>
                  <a:spcAft>
                    <a:spcPts val="600"/>
                  </a:spcAft>
                  <a:buFontTx/>
                  <a:buAutoNum type="alphaLcParenBoth"/>
                </a:pPr>
                <a:r>
                  <a:rPr lang="en-US" altLang="zh-CN" sz="1600" dirty="0">
                    <a:solidFill>
                      <a:srgbClr val="000000"/>
                    </a:solidFill>
                    <a:effectLst/>
                    <a:ea typeface="等线" panose="02010600030101010101" pitchFamily="2" charset="-122"/>
                  </a:rPr>
                  <a:t>Spatial profiles of the </a:t>
                </a:r>
                <a14:m>
                  <m:oMath xmlns:m="http://schemas.openxmlformats.org/officeDocument/2006/math">
                    <m:sSub>
                      <m:sSubPr>
                        <m:ctrlPr>
                          <a:rPr lang="zh-CN" altLang="zh-CN" sz="16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6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𝑋</m:t>
                        </m:r>
                      </m:sub>
                    </m:sSub>
                  </m:oMath>
                </a14:m>
                <a:r>
                  <a:rPr lang="en-US" altLang="zh-CN" sz="1600" dirty="0">
                    <a:solidFill>
                      <a:srgbClr val="000000"/>
                    </a:solidFill>
                    <a:effectLst/>
                    <a:ea typeface="等线" panose="02010600030101010101" pitchFamily="2" charset="-122"/>
                  </a:rPr>
                  <a:t> as a function of </a:t>
                </a:r>
                <a14:m>
                  <m:oMath xmlns:m="http://schemas.openxmlformats.org/officeDocument/2006/math">
                    <m:r>
                      <a:rPr lang="en-US" altLang="zh-CN" sz="16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𝜙</m:t>
                    </m:r>
                    <m:r>
                      <a:rPr lang="en-US" altLang="zh-CN" sz="16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=0</m:t>
                    </m:r>
                  </m:oMath>
                </a14:m>
                <a:endParaRPr lang="zh-CN" altLang="en-US" sz="1600" dirty="0"/>
              </a:p>
              <a:p>
                <a:pPr marL="342900" indent="-342900">
                  <a:spcBef>
                    <a:spcPts val="600"/>
                  </a:spcBef>
                  <a:spcAft>
                    <a:spcPts val="600"/>
                  </a:spcAft>
                  <a:buAutoNum type="alphaLcParenBoth"/>
                </a:pPr>
                <a:r>
                  <a:rPr lang="en-US" altLang="zh-CN" sz="1600" dirty="0">
                    <a:solidFill>
                      <a:srgbClr val="000000"/>
                    </a:solidFill>
                    <a:ea typeface="等线" panose="02010600030101010101" pitchFamily="2" charset="-122"/>
                  </a:rPr>
                  <a:t>Time-averaged soft X-ray image from t = 471 to t = 564 s</a:t>
                </a:r>
                <a:endParaRPr lang="zh-CN" altLang="en-US" sz="1600" dirty="0">
                  <a:solidFill>
                    <a:srgbClr val="000000"/>
                  </a:solidFill>
                  <a:ea typeface="等线" panose="02010600030101010101" pitchFamily="2" charset="-122"/>
                </a:endParaRPr>
              </a:p>
            </p:txBody>
          </p:sp>
        </mc:Choice>
        <mc:Fallback>
          <p:sp>
            <p:nvSpPr>
              <p:cNvPr id="25" name="文本框 24">
                <a:extLst>
                  <a:ext uri="{FF2B5EF4-FFF2-40B4-BE49-F238E27FC236}">
                    <a16:creationId xmlns:a16="http://schemas.microsoft.com/office/drawing/2014/main" id="{70443FDB-6148-4AC9-AE73-DF3442B68EF3}"/>
                  </a:ext>
                </a:extLst>
              </p:cNvPr>
              <p:cNvSpPr txBox="1">
                <a:spLocks noRot="1" noChangeAspect="1" noMove="1" noResize="1" noEditPoints="1" noAdjustHandles="1" noChangeArrowheads="1" noChangeShapeType="1" noTextEdit="1"/>
              </p:cNvSpPr>
              <p:nvPr/>
            </p:nvSpPr>
            <p:spPr>
              <a:xfrm>
                <a:off x="6644922" y="838885"/>
                <a:ext cx="5418448" cy="2031325"/>
              </a:xfrm>
              <a:prstGeom prst="rect">
                <a:avLst/>
              </a:prstGeom>
              <a:blipFill>
                <a:blip r:embed="rId5"/>
                <a:stretch>
                  <a:fillRect l="-450" t="-901" b="-30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4669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9CE9CD8-70E5-480A-9CD2-32371823C406}"/>
              </a:ext>
            </a:extLst>
          </p:cNvPr>
          <p:cNvPicPr/>
          <p:nvPr/>
        </p:nvPicPr>
        <p:blipFill rotWithShape="1">
          <a:blip r:embed="rId2" cstate="print">
            <a:extLst>
              <a:ext uri="{28A0092B-C50C-407E-A947-70E740481C1C}">
                <a14:useLocalDpi xmlns:a14="http://schemas.microsoft.com/office/drawing/2010/main" val="0"/>
              </a:ext>
            </a:extLst>
          </a:blip>
          <a:srcRect l="6407" r="8317" b="67129"/>
          <a:stretch/>
        </p:blipFill>
        <p:spPr bwMode="auto">
          <a:xfrm>
            <a:off x="137000" y="656985"/>
            <a:ext cx="8389940" cy="4573037"/>
          </a:xfrm>
          <a:prstGeom prst="rect">
            <a:avLst/>
          </a:prstGeom>
          <a:extLst>
            <a:ext uri="{53640926-AAD7-44D8-BBD7-CCE9431645EC}">
              <a14:shadowObscured xmlns:a14="http://schemas.microsoft.com/office/drawing/2010/main"/>
            </a:ext>
          </a:extLst>
        </p:spPr>
      </p:pic>
      <p:pic>
        <p:nvPicPr>
          <p:cNvPr id="3" name="图片 2">
            <a:extLst>
              <a:ext uri="{FF2B5EF4-FFF2-40B4-BE49-F238E27FC236}">
                <a16:creationId xmlns:a16="http://schemas.microsoft.com/office/drawing/2014/main" id="{697A8F5F-14A8-4C07-AD51-CE3FB7DE529C}"/>
              </a:ext>
            </a:extLst>
          </p:cNvPr>
          <p:cNvPicPr/>
          <p:nvPr/>
        </p:nvPicPr>
        <p:blipFill rotWithShape="1">
          <a:blip r:embed="rId2" cstate="print">
            <a:extLst>
              <a:ext uri="{28A0092B-C50C-407E-A947-70E740481C1C}">
                <a14:useLocalDpi xmlns:a14="http://schemas.microsoft.com/office/drawing/2010/main" val="0"/>
              </a:ext>
            </a:extLst>
          </a:blip>
          <a:srcRect l="6448" t="32871" r="8318" b="34311"/>
          <a:stretch/>
        </p:blipFill>
        <p:spPr bwMode="auto">
          <a:xfrm>
            <a:off x="1296985" y="1423043"/>
            <a:ext cx="8389941" cy="432685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 name="图片 4">
            <a:extLst>
              <a:ext uri="{FF2B5EF4-FFF2-40B4-BE49-F238E27FC236}">
                <a16:creationId xmlns:a16="http://schemas.microsoft.com/office/drawing/2014/main" id="{D8CAF7E4-220F-4146-A381-419DD48BCAA5}"/>
              </a:ext>
            </a:extLst>
          </p:cNvPr>
          <p:cNvPicPr/>
          <p:nvPr/>
        </p:nvPicPr>
        <p:blipFill rotWithShape="1">
          <a:blip r:embed="rId2" cstate="print">
            <a:extLst>
              <a:ext uri="{28A0092B-C50C-407E-A947-70E740481C1C}">
                <a14:useLocalDpi xmlns:a14="http://schemas.microsoft.com/office/drawing/2010/main" val="0"/>
              </a:ext>
            </a:extLst>
          </a:blip>
          <a:srcRect l="5847" t="65886" r="8877" b="1243"/>
          <a:stretch/>
        </p:blipFill>
        <p:spPr bwMode="auto">
          <a:xfrm>
            <a:off x="2313303" y="2223888"/>
            <a:ext cx="8389940" cy="457303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文本框 5">
            <a:extLst>
              <a:ext uri="{FF2B5EF4-FFF2-40B4-BE49-F238E27FC236}">
                <a16:creationId xmlns:a16="http://schemas.microsoft.com/office/drawing/2014/main" id="{3D193F30-CD9B-43EF-8616-DA80781FD129}"/>
              </a:ext>
            </a:extLst>
          </p:cNvPr>
          <p:cNvSpPr txBox="1"/>
          <p:nvPr/>
        </p:nvSpPr>
        <p:spPr>
          <a:xfrm>
            <a:off x="0" y="0"/>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Results</a:t>
            </a:r>
            <a:r>
              <a:rPr lang="en-US" altLang="zh-CN" sz="2400" b="1" dirty="0">
                <a:latin typeface="Arial Rounded MT Bold" panose="020F0704030504030204" pitchFamily="34" charset="0"/>
              </a:rPr>
              <a:t>: MP boundary identified with different satellite positions </a:t>
            </a:r>
            <a:r>
              <a:rPr lang="en-US" altLang="zh-CN" sz="2400" b="1" dirty="0">
                <a:latin typeface="Arial Rounded MT Bold" panose="020F0704030504030204" pitchFamily="34" charset="0"/>
                <a:ea typeface="宋体"/>
              </a:rPr>
              <a:t>(Case 1)</a:t>
            </a:r>
          </a:p>
        </p:txBody>
      </p:sp>
      <p:pic>
        <p:nvPicPr>
          <p:cNvPr id="7" name="图片 6">
            <a:extLst>
              <a:ext uri="{FF2B5EF4-FFF2-40B4-BE49-F238E27FC236}">
                <a16:creationId xmlns:a16="http://schemas.microsoft.com/office/drawing/2014/main" id="{42EA4932-A890-4398-B624-93DC8BA66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10" name="文本框 9">
            <a:extLst>
              <a:ext uri="{FF2B5EF4-FFF2-40B4-BE49-F238E27FC236}">
                <a16:creationId xmlns:a16="http://schemas.microsoft.com/office/drawing/2014/main" id="{3947E642-0053-49F6-8D68-15C13441361A}"/>
              </a:ext>
            </a:extLst>
          </p:cNvPr>
          <p:cNvSpPr txBox="1"/>
          <p:nvPr/>
        </p:nvSpPr>
        <p:spPr>
          <a:xfrm>
            <a:off x="5079523" y="616206"/>
            <a:ext cx="6217127" cy="646331"/>
          </a:xfrm>
          <a:prstGeom prst="rect">
            <a:avLst/>
          </a:prstGeom>
          <a:noFill/>
        </p:spPr>
        <p:txBody>
          <a:bodyPr wrap="square">
            <a:spAutoFit/>
          </a:bodyPr>
          <a:lstStyle/>
          <a:p>
            <a:pPr marL="285750" indent="-285750">
              <a:buFont typeface="Arial" panose="020B0604020202020204" pitchFamily="34" charset="0"/>
              <a:buChar char="•"/>
            </a:pPr>
            <a:r>
              <a:rPr lang="en-US" altLang="zh-CN" dirty="0"/>
              <a:t>The magnetopause boundary can be identified with different positions of the satellite</a:t>
            </a:r>
            <a:endParaRPr lang="zh-CN" altLang="en-US" dirty="0"/>
          </a:p>
        </p:txBody>
      </p:sp>
    </p:spTree>
    <p:extLst>
      <p:ext uri="{BB962C8B-B14F-4D97-AF65-F5344CB8AC3E}">
        <p14:creationId xmlns:p14="http://schemas.microsoft.com/office/powerpoint/2010/main" val="267712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0E7CFD7-26BB-43C2-9040-565D2B1D8844}"/>
              </a:ext>
            </a:extLst>
          </p:cNvPr>
          <p:cNvPicPr/>
          <p:nvPr/>
        </p:nvPicPr>
        <p:blipFill rotWithShape="1">
          <a:blip r:embed="rId2" cstate="print">
            <a:extLst>
              <a:ext uri="{28A0092B-C50C-407E-A947-70E740481C1C}">
                <a14:useLocalDpi xmlns:a14="http://schemas.microsoft.com/office/drawing/2010/main" val="0"/>
              </a:ext>
            </a:extLst>
          </a:blip>
          <a:srcRect l="48712" t="755" r="9980" b="66312"/>
          <a:stretch/>
        </p:blipFill>
        <p:spPr bwMode="auto">
          <a:xfrm>
            <a:off x="0" y="583813"/>
            <a:ext cx="3927157" cy="4505276"/>
          </a:xfrm>
          <a:prstGeom prst="rect">
            <a:avLst/>
          </a:prstGeom>
          <a:noFill/>
          <a:ln>
            <a:noFill/>
          </a:ln>
          <a:extLst>
            <a:ext uri="{53640926-AAD7-44D8-BBD7-CCE9431645EC}">
              <a14:shadowObscured xmlns:a14="http://schemas.microsoft.com/office/drawing/2010/main"/>
            </a:ext>
          </a:extLst>
        </p:spPr>
      </p:pic>
      <p:pic>
        <p:nvPicPr>
          <p:cNvPr id="3" name="图片 2">
            <a:extLst>
              <a:ext uri="{FF2B5EF4-FFF2-40B4-BE49-F238E27FC236}">
                <a16:creationId xmlns:a16="http://schemas.microsoft.com/office/drawing/2014/main" id="{60A550FD-4A0C-46A6-88A3-8D775FA29A18}"/>
              </a:ext>
            </a:extLst>
          </p:cNvPr>
          <p:cNvPicPr/>
          <p:nvPr/>
        </p:nvPicPr>
        <p:blipFill rotWithShape="1">
          <a:blip r:embed="rId2" cstate="print">
            <a:extLst>
              <a:ext uri="{28A0092B-C50C-407E-A947-70E740481C1C}">
                <a14:useLocalDpi xmlns:a14="http://schemas.microsoft.com/office/drawing/2010/main" val="0"/>
              </a:ext>
            </a:extLst>
          </a:blip>
          <a:srcRect l="49145" t="37843" r="9980" b="35688"/>
          <a:stretch/>
        </p:blipFill>
        <p:spPr bwMode="auto">
          <a:xfrm>
            <a:off x="4056855" y="1222791"/>
            <a:ext cx="3883977" cy="3556738"/>
          </a:xfrm>
          <a:prstGeom prst="rect">
            <a:avLst/>
          </a:prstGeom>
          <a:noFill/>
          <a:ln>
            <a:noFill/>
          </a:ln>
          <a:extLst>
            <a:ext uri="{53640926-AAD7-44D8-BBD7-CCE9431645EC}">
              <a14:shadowObscured xmlns:a14="http://schemas.microsoft.com/office/drawing/2010/main"/>
            </a:ext>
          </a:extLst>
        </p:spPr>
      </p:pic>
      <p:pic>
        <p:nvPicPr>
          <p:cNvPr id="4" name="图片 3">
            <a:extLst>
              <a:ext uri="{FF2B5EF4-FFF2-40B4-BE49-F238E27FC236}">
                <a16:creationId xmlns:a16="http://schemas.microsoft.com/office/drawing/2014/main" id="{0395E7A9-1373-4E5C-A069-60C3B8C1620C}"/>
              </a:ext>
            </a:extLst>
          </p:cNvPr>
          <p:cNvPicPr/>
          <p:nvPr/>
        </p:nvPicPr>
        <p:blipFill rotWithShape="1">
          <a:blip r:embed="rId2" cstate="print">
            <a:extLst>
              <a:ext uri="{28A0092B-C50C-407E-A947-70E740481C1C}">
                <a14:useLocalDpi xmlns:a14="http://schemas.microsoft.com/office/drawing/2010/main" val="0"/>
              </a:ext>
            </a:extLst>
          </a:blip>
          <a:srcRect l="49580" t="70622" r="9980" b="2755"/>
          <a:stretch/>
        </p:blipFill>
        <p:spPr bwMode="auto">
          <a:xfrm>
            <a:off x="8094661" y="1239280"/>
            <a:ext cx="3802698" cy="354024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58D143C-4786-4BEE-9532-F49D8CC6D852}"/>
                  </a:ext>
                </a:extLst>
              </p:cNvPr>
              <p:cNvSpPr txBox="1"/>
              <p:nvPr/>
            </p:nvSpPr>
            <p:spPr>
              <a:xfrm>
                <a:off x="510061" y="3316168"/>
                <a:ext cx="1515745" cy="89178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𝟕</m:t>
                      </m:r>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𝟎𝟕</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5" name="文本框 4">
                <a:extLst>
                  <a:ext uri="{FF2B5EF4-FFF2-40B4-BE49-F238E27FC236}">
                    <a16:creationId xmlns:a16="http://schemas.microsoft.com/office/drawing/2014/main" id="{458D143C-4786-4BEE-9532-F49D8CC6D852}"/>
                  </a:ext>
                </a:extLst>
              </p:cNvPr>
              <p:cNvSpPr txBox="1">
                <a:spLocks noRot="1" noChangeAspect="1" noMove="1" noResize="1" noEditPoints="1" noAdjustHandles="1" noChangeArrowheads="1" noChangeShapeType="1" noTextEdit="1"/>
              </p:cNvSpPr>
              <p:nvPr/>
            </p:nvSpPr>
            <p:spPr>
              <a:xfrm>
                <a:off x="510061" y="3316168"/>
                <a:ext cx="1515745" cy="89178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D174AED-2282-49D8-B145-D50ACF5666DE}"/>
                  </a:ext>
                </a:extLst>
              </p:cNvPr>
              <p:cNvSpPr txBox="1"/>
              <p:nvPr/>
            </p:nvSpPr>
            <p:spPr>
              <a:xfrm>
                <a:off x="5904863" y="1458793"/>
                <a:ext cx="1515745" cy="89832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𝟐𝟎</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6" name="文本框 5">
                <a:extLst>
                  <a:ext uri="{FF2B5EF4-FFF2-40B4-BE49-F238E27FC236}">
                    <a16:creationId xmlns:a16="http://schemas.microsoft.com/office/drawing/2014/main" id="{0D174AED-2282-49D8-B145-D50ACF5666DE}"/>
                  </a:ext>
                </a:extLst>
              </p:cNvPr>
              <p:cNvSpPr txBox="1">
                <a:spLocks noRot="1" noChangeAspect="1" noMove="1" noResize="1" noEditPoints="1" noAdjustHandles="1" noChangeArrowheads="1" noChangeShapeType="1" noTextEdit="1"/>
              </p:cNvSpPr>
              <p:nvPr/>
            </p:nvSpPr>
            <p:spPr>
              <a:xfrm>
                <a:off x="5904863" y="1458793"/>
                <a:ext cx="1515745" cy="89832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E5ACF20-D8A1-4C1E-A2DD-1E15CF377FF7}"/>
                  </a:ext>
                </a:extLst>
              </p:cNvPr>
              <p:cNvSpPr txBox="1"/>
              <p:nvPr/>
            </p:nvSpPr>
            <p:spPr>
              <a:xfrm>
                <a:off x="8480265" y="3316168"/>
                <a:ext cx="1515745" cy="89832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7" name="文本框 6">
                <a:extLst>
                  <a:ext uri="{FF2B5EF4-FFF2-40B4-BE49-F238E27FC236}">
                    <a16:creationId xmlns:a16="http://schemas.microsoft.com/office/drawing/2014/main" id="{7E5ACF20-D8A1-4C1E-A2DD-1E15CF377FF7}"/>
                  </a:ext>
                </a:extLst>
              </p:cNvPr>
              <p:cNvSpPr txBox="1">
                <a:spLocks noRot="1" noChangeAspect="1" noMove="1" noResize="1" noEditPoints="1" noAdjustHandles="1" noChangeArrowheads="1" noChangeShapeType="1" noTextEdit="1"/>
              </p:cNvSpPr>
              <p:nvPr/>
            </p:nvSpPr>
            <p:spPr>
              <a:xfrm>
                <a:off x="8480265" y="3316168"/>
                <a:ext cx="1515745" cy="898323"/>
              </a:xfrm>
              <a:prstGeom prst="rect">
                <a:avLst/>
              </a:prstGeom>
              <a:blipFill>
                <a:blip r:embed="rId5"/>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CCC00A7D-7B1E-44A8-8AC3-7EACBCFA8EEF}"/>
              </a:ext>
            </a:extLst>
          </p:cNvPr>
          <p:cNvSpPr txBox="1"/>
          <p:nvPr/>
        </p:nvSpPr>
        <p:spPr>
          <a:xfrm>
            <a:off x="0" y="4147"/>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Results</a:t>
            </a:r>
            <a:r>
              <a:rPr lang="en-US" altLang="zh-CN" sz="2400" b="1" dirty="0">
                <a:latin typeface="Arial Rounded MT Bold" panose="020F0704030504030204" pitchFamily="34" charset="0"/>
              </a:rPr>
              <a:t>: MP boundary identified with different solar wind conditions</a:t>
            </a:r>
            <a:endParaRPr lang="en-US" altLang="zh-CN" sz="2400" b="1" dirty="0">
              <a:latin typeface="Arial Rounded MT Bold" panose="020F0704030504030204" pitchFamily="34" charset="0"/>
              <a:ea typeface="宋体"/>
            </a:endParaRPr>
          </a:p>
        </p:txBody>
      </p:sp>
      <p:pic>
        <p:nvPicPr>
          <p:cNvPr id="9" name="图片 8">
            <a:extLst>
              <a:ext uri="{FF2B5EF4-FFF2-40B4-BE49-F238E27FC236}">
                <a16:creationId xmlns:a16="http://schemas.microsoft.com/office/drawing/2014/main" id="{198CBBB5-F3EF-46E1-AECB-8D34AAA0DB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10" name="文本框 9">
            <a:extLst>
              <a:ext uri="{FF2B5EF4-FFF2-40B4-BE49-F238E27FC236}">
                <a16:creationId xmlns:a16="http://schemas.microsoft.com/office/drawing/2014/main" id="{518EFD10-17CC-4CE8-AEE0-17030CAE64CE}"/>
              </a:ext>
            </a:extLst>
          </p:cNvPr>
          <p:cNvSpPr txBox="1"/>
          <p:nvPr/>
        </p:nvSpPr>
        <p:spPr>
          <a:xfrm>
            <a:off x="1363106" y="971460"/>
            <a:ext cx="1752600" cy="369332"/>
          </a:xfrm>
          <a:prstGeom prst="rect">
            <a:avLst/>
          </a:prstGeom>
          <a:noFill/>
        </p:spPr>
        <p:txBody>
          <a:bodyPr wrap="square" rtlCol="0">
            <a:spAutoFit/>
          </a:bodyPr>
          <a:lstStyle/>
          <a:p>
            <a:r>
              <a:rPr lang="en-US" altLang="zh-CN" dirty="0"/>
              <a:t>Case 2</a:t>
            </a:r>
            <a:endParaRPr lang="zh-CN" altLang="en-US" dirty="0"/>
          </a:p>
        </p:txBody>
      </p:sp>
      <p:sp>
        <p:nvSpPr>
          <p:cNvPr id="11" name="文本框 10">
            <a:extLst>
              <a:ext uri="{FF2B5EF4-FFF2-40B4-BE49-F238E27FC236}">
                <a16:creationId xmlns:a16="http://schemas.microsoft.com/office/drawing/2014/main" id="{21F15CD2-4328-40D5-A5B7-A80F0B96A931}"/>
              </a:ext>
            </a:extLst>
          </p:cNvPr>
          <p:cNvSpPr txBox="1"/>
          <p:nvPr/>
        </p:nvSpPr>
        <p:spPr>
          <a:xfrm>
            <a:off x="5388847" y="971460"/>
            <a:ext cx="1752600" cy="369332"/>
          </a:xfrm>
          <a:prstGeom prst="rect">
            <a:avLst/>
          </a:prstGeom>
          <a:noFill/>
        </p:spPr>
        <p:txBody>
          <a:bodyPr wrap="square" rtlCol="0">
            <a:spAutoFit/>
          </a:bodyPr>
          <a:lstStyle/>
          <a:p>
            <a:r>
              <a:rPr lang="en-US" altLang="zh-CN" dirty="0"/>
              <a:t>Case 3</a:t>
            </a:r>
            <a:endParaRPr lang="zh-CN" altLang="en-US" dirty="0"/>
          </a:p>
        </p:txBody>
      </p:sp>
      <p:sp>
        <p:nvSpPr>
          <p:cNvPr id="12" name="文本框 11">
            <a:extLst>
              <a:ext uri="{FF2B5EF4-FFF2-40B4-BE49-F238E27FC236}">
                <a16:creationId xmlns:a16="http://schemas.microsoft.com/office/drawing/2014/main" id="{E1CC65C0-7DA3-4BE4-A9BE-76DD715F8D3E}"/>
              </a:ext>
            </a:extLst>
          </p:cNvPr>
          <p:cNvSpPr txBox="1"/>
          <p:nvPr/>
        </p:nvSpPr>
        <p:spPr>
          <a:xfrm>
            <a:off x="9272824" y="971460"/>
            <a:ext cx="1752600" cy="369332"/>
          </a:xfrm>
          <a:prstGeom prst="rect">
            <a:avLst/>
          </a:prstGeom>
          <a:noFill/>
        </p:spPr>
        <p:txBody>
          <a:bodyPr wrap="square" rtlCol="0">
            <a:spAutoFit/>
          </a:bodyPr>
          <a:lstStyle/>
          <a:p>
            <a:r>
              <a:rPr lang="en-US" altLang="zh-CN" dirty="0"/>
              <a:t>Case 4</a:t>
            </a:r>
            <a:endParaRPr lang="zh-CN" altLang="en-US" dirty="0"/>
          </a:p>
        </p:txBody>
      </p:sp>
      <p:sp>
        <p:nvSpPr>
          <p:cNvPr id="16" name="文本框 15">
            <a:extLst>
              <a:ext uri="{FF2B5EF4-FFF2-40B4-BE49-F238E27FC236}">
                <a16:creationId xmlns:a16="http://schemas.microsoft.com/office/drawing/2014/main" id="{9764E76C-0AB3-408B-94F4-2729B1DE4B9B}"/>
              </a:ext>
            </a:extLst>
          </p:cNvPr>
          <p:cNvSpPr txBox="1"/>
          <p:nvPr/>
        </p:nvSpPr>
        <p:spPr>
          <a:xfrm>
            <a:off x="376237" y="5047349"/>
            <a:ext cx="10834688" cy="1077218"/>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zh-CN" dirty="0"/>
              <a:t>In Cases 2 and 3, the tangent directions of the magnetopause match the maximum X-ray intensity well</a:t>
            </a:r>
          </a:p>
          <a:p>
            <a:pPr marL="285750" indent="-285750">
              <a:spcBef>
                <a:spcPts val="600"/>
              </a:spcBef>
              <a:spcAft>
                <a:spcPts val="600"/>
              </a:spcAft>
              <a:buFont typeface="Arial" panose="020B0604020202020204" pitchFamily="34" charset="0"/>
              <a:buChar char="•"/>
            </a:pPr>
            <a:r>
              <a:rPr lang="en-US" altLang="zh-CN" dirty="0"/>
              <a:t>In Case 4, the tangent directions of the 3-D magnetopause deviate from the maximum X-ray intensity in some localized regions, while the general shape of the magnetopause is identified. </a:t>
            </a:r>
            <a:endParaRPr lang="zh-CN" altLang="en-US" dirty="0"/>
          </a:p>
        </p:txBody>
      </p:sp>
    </p:spTree>
    <p:extLst>
      <p:ext uri="{BB962C8B-B14F-4D97-AF65-F5344CB8AC3E}">
        <p14:creationId xmlns:p14="http://schemas.microsoft.com/office/powerpoint/2010/main" val="148563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52E2EBE-7A33-4CA1-923B-CA8C1146C045}"/>
              </a:ext>
            </a:extLst>
          </p:cNvPr>
          <p:cNvSpPr txBox="1"/>
          <p:nvPr/>
        </p:nvSpPr>
        <p:spPr>
          <a:xfrm>
            <a:off x="595312" y="926845"/>
            <a:ext cx="11001375" cy="3113096"/>
          </a:xfrm>
          <a:prstGeom prst="rect">
            <a:avLst/>
          </a:prstGeom>
          <a:noFill/>
        </p:spPr>
        <p:txBody>
          <a:bodyPr wrap="square">
            <a:spAutoFit/>
          </a:bodyPr>
          <a:lstStyle/>
          <a:p>
            <a:pPr marL="285750" indent="-285750">
              <a:lnSpc>
                <a:spcPct val="150000"/>
              </a:lnSpc>
              <a:spcBef>
                <a:spcPts val="600"/>
              </a:spcBef>
              <a:spcAft>
                <a:spcPts val="600"/>
              </a:spcAft>
              <a:buFont typeface="Arial" panose="020B0604020202020204" pitchFamily="34" charset="0"/>
              <a:buChar char="•"/>
            </a:pPr>
            <a:r>
              <a:rPr lang="en-US" altLang="zh-CN" sz="2000" dirty="0"/>
              <a:t>3-D global hybrid simulation is applied to estimate the soft X-ray imaging of Earth’s magnetosheath under different solar wind conditions</a:t>
            </a:r>
          </a:p>
          <a:p>
            <a:pPr marL="285750" indent="-285750">
              <a:lnSpc>
                <a:spcPct val="150000"/>
              </a:lnSpc>
              <a:spcBef>
                <a:spcPts val="600"/>
              </a:spcBef>
              <a:spcAft>
                <a:spcPts val="600"/>
              </a:spcAft>
              <a:buFont typeface="Arial" panose="020B0604020202020204" pitchFamily="34" charset="0"/>
              <a:buChar char="•"/>
            </a:pPr>
            <a:r>
              <a:rPr lang="en-US" altLang="zh-CN" sz="2000" dirty="0"/>
              <a:t>Plasma waves and local structures in the magnetosheath lead to large amplitude fluctuations of X-ray emissivity. </a:t>
            </a:r>
          </a:p>
          <a:p>
            <a:pPr marL="285750" indent="-285750">
              <a:lnSpc>
                <a:spcPct val="150000"/>
              </a:lnSpc>
              <a:spcBef>
                <a:spcPts val="600"/>
              </a:spcBef>
              <a:spcAft>
                <a:spcPts val="600"/>
              </a:spcAft>
              <a:buFont typeface="Arial" panose="020B0604020202020204" pitchFamily="34" charset="0"/>
              <a:buChar char="•"/>
            </a:pPr>
            <a:r>
              <a:rPr lang="en-US" altLang="zh-CN" sz="2000" dirty="0"/>
              <a:t>The influence of magnetosheath fluctuations on identifying magnetopause boundary in the X-ray image is limited under different solar wind conditions and viewing geometries. </a:t>
            </a:r>
          </a:p>
        </p:txBody>
      </p:sp>
      <p:sp>
        <p:nvSpPr>
          <p:cNvPr id="6" name="文本框 5">
            <a:extLst>
              <a:ext uri="{FF2B5EF4-FFF2-40B4-BE49-F238E27FC236}">
                <a16:creationId xmlns:a16="http://schemas.microsoft.com/office/drawing/2014/main" id="{8E2DE1F1-10F0-4C3B-B384-72E0A8D75D15}"/>
              </a:ext>
            </a:extLst>
          </p:cNvPr>
          <p:cNvSpPr txBox="1"/>
          <p:nvPr/>
        </p:nvSpPr>
        <p:spPr>
          <a:xfrm>
            <a:off x="0" y="0"/>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Conclusions</a:t>
            </a:r>
          </a:p>
        </p:txBody>
      </p:sp>
      <p:pic>
        <p:nvPicPr>
          <p:cNvPr id="7" name="图片 6">
            <a:extLst>
              <a:ext uri="{FF2B5EF4-FFF2-40B4-BE49-F238E27FC236}">
                <a16:creationId xmlns:a16="http://schemas.microsoft.com/office/drawing/2014/main" id="{67D2C918-1245-4B41-9A65-6D4B792CD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8" name="文本框 7">
            <a:extLst>
              <a:ext uri="{FF2B5EF4-FFF2-40B4-BE49-F238E27FC236}">
                <a16:creationId xmlns:a16="http://schemas.microsoft.com/office/drawing/2014/main" id="{95429A39-B512-4DD9-86F5-F783AC1E4B59}"/>
              </a:ext>
            </a:extLst>
          </p:cNvPr>
          <p:cNvSpPr txBox="1"/>
          <p:nvPr/>
        </p:nvSpPr>
        <p:spPr>
          <a:xfrm>
            <a:off x="2770465" y="5192677"/>
            <a:ext cx="6144936" cy="461665"/>
          </a:xfrm>
          <a:prstGeom prst="rect">
            <a:avLst/>
          </a:prstGeom>
          <a:noFill/>
        </p:spPr>
        <p:txBody>
          <a:bodyPr wrap="square">
            <a:spAutoFit/>
          </a:bodyPr>
          <a:lstStyle/>
          <a:p>
            <a:pPr algn="ctr">
              <a:spcBef>
                <a:spcPts val="600"/>
              </a:spcBef>
              <a:spcAft>
                <a:spcPts val="600"/>
              </a:spcAft>
            </a:pPr>
            <a:r>
              <a:rPr lang="en-US" altLang="zh-CN" sz="2400" b="1" dirty="0">
                <a:latin typeface="Arial Rounded MT Bold" panose="020F0704030504030204" pitchFamily="34" charset="0"/>
                <a:ea typeface="宋体" panose="02010600030101010101" pitchFamily="2" charset="-122"/>
              </a:rPr>
              <a:t>Contact me: </a:t>
            </a:r>
            <a:r>
              <a:rPr lang="en-US" altLang="zh-CN" sz="2400" b="1" dirty="0">
                <a:latin typeface="Arial Rounded MT Bold" panose="020F0704030504030204" pitchFamily="34" charset="0"/>
                <a:ea typeface="宋体" panose="02010600030101010101" pitchFamily="2" charset="-122"/>
                <a:hlinkClick r:id="rId3"/>
              </a:rPr>
              <a:t>gj0507@mail.ustc.edu.cn</a:t>
            </a:r>
            <a:r>
              <a:rPr lang="en-US" altLang="zh-CN" sz="2400" b="1" dirty="0">
                <a:latin typeface="Arial Rounded MT Bold" panose="020F0704030504030204" pitchFamily="34" charset="0"/>
                <a:ea typeface="宋体" panose="02010600030101010101" pitchFamily="2" charset="-122"/>
              </a:rPr>
              <a:t> </a:t>
            </a:r>
          </a:p>
        </p:txBody>
      </p:sp>
    </p:spTree>
    <p:extLst>
      <p:ext uri="{BB962C8B-B14F-4D97-AF65-F5344CB8AC3E}">
        <p14:creationId xmlns:p14="http://schemas.microsoft.com/office/powerpoint/2010/main" val="170226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DFB3C-7220-4982-906F-D7FAB6E64A3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D091DE8-EDC1-4DD6-AE76-763D73976D05}"/>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212477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3C8402F-A591-454C-A517-FDFA9150E1AA}"/>
              </a:ext>
            </a:extLst>
          </p:cNvPr>
          <p:cNvSpPr txBox="1"/>
          <p:nvPr/>
        </p:nvSpPr>
        <p:spPr>
          <a:xfrm>
            <a:off x="0" y="0"/>
            <a:ext cx="12192000"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Soft X-ray Imaging of the Cusps and Magnetosheath: MHD Simulations</a:t>
            </a:r>
          </a:p>
        </p:txBody>
      </p:sp>
      <p:pic>
        <p:nvPicPr>
          <p:cNvPr id="8" name="图片 7">
            <a:extLst>
              <a:ext uri="{FF2B5EF4-FFF2-40B4-BE49-F238E27FC236}">
                <a16:creationId xmlns:a16="http://schemas.microsoft.com/office/drawing/2014/main" id="{7A636C95-A7FA-4EE2-9536-EE6341D34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24" name="文本框 23">
            <a:extLst>
              <a:ext uri="{FF2B5EF4-FFF2-40B4-BE49-F238E27FC236}">
                <a16:creationId xmlns:a16="http://schemas.microsoft.com/office/drawing/2014/main" id="{6C30F120-56A5-4BEB-991F-263A48E87C22}"/>
              </a:ext>
            </a:extLst>
          </p:cNvPr>
          <p:cNvSpPr txBox="1"/>
          <p:nvPr/>
        </p:nvSpPr>
        <p:spPr>
          <a:xfrm>
            <a:off x="9569848" y="6488668"/>
            <a:ext cx="2426889" cy="338554"/>
          </a:xfrm>
          <a:prstGeom prst="rect">
            <a:avLst/>
          </a:prstGeom>
          <a:noFill/>
        </p:spPr>
        <p:txBody>
          <a:bodyPr wrap="square">
            <a:spAutoFit/>
          </a:bodyPr>
          <a:lstStyle/>
          <a:p>
            <a:r>
              <a:rPr lang="en-US" altLang="zh-CN" sz="1600" b="1" i="1" dirty="0">
                <a:solidFill>
                  <a:schemeClr val="accent1">
                    <a:lumMod val="60000"/>
                    <a:lumOff val="40000"/>
                  </a:schemeClr>
                </a:solidFill>
                <a:cs typeface="Times New Roman" panose="02020603050405020304" pitchFamily="18" charset="0"/>
              </a:rPr>
              <a:t>Sun et al., 2019 </a:t>
            </a:r>
            <a:endParaRPr lang="zh-CN" altLang="en-US" sz="1600" dirty="0"/>
          </a:p>
        </p:txBody>
      </p:sp>
      <p:cxnSp>
        <p:nvCxnSpPr>
          <p:cNvPr id="4" name="直接连接符 3">
            <a:extLst>
              <a:ext uri="{FF2B5EF4-FFF2-40B4-BE49-F238E27FC236}">
                <a16:creationId xmlns:a16="http://schemas.microsoft.com/office/drawing/2014/main" id="{CD20FBB6-B324-41EC-A75D-840B72F125F4}"/>
              </a:ext>
            </a:extLst>
          </p:cNvPr>
          <p:cNvCxnSpPr>
            <a:cxnSpLocks/>
          </p:cNvCxnSpPr>
          <p:nvPr/>
        </p:nvCxnSpPr>
        <p:spPr>
          <a:xfrm>
            <a:off x="5212572" y="2150485"/>
            <a:ext cx="2350278" cy="1602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A41E87AE-1E11-48FD-AFA1-90A2B779DC99}"/>
              </a:ext>
            </a:extLst>
          </p:cNvPr>
          <p:cNvPicPr>
            <a:picLocks noChangeAspect="1"/>
          </p:cNvPicPr>
          <p:nvPr/>
        </p:nvPicPr>
        <p:blipFill>
          <a:blip r:embed="rId4"/>
          <a:stretch>
            <a:fillRect/>
          </a:stretch>
        </p:blipFill>
        <p:spPr>
          <a:xfrm>
            <a:off x="0" y="1184686"/>
            <a:ext cx="5419221" cy="2339445"/>
          </a:xfrm>
          <a:prstGeom prst="rect">
            <a:avLst/>
          </a:prstGeom>
        </p:spPr>
      </p:pic>
      <p:pic>
        <p:nvPicPr>
          <p:cNvPr id="11" name="图片 10">
            <a:extLst>
              <a:ext uri="{FF2B5EF4-FFF2-40B4-BE49-F238E27FC236}">
                <a16:creationId xmlns:a16="http://schemas.microsoft.com/office/drawing/2014/main" id="{14194268-CE06-4F93-BE06-3BE438980CB7}"/>
              </a:ext>
            </a:extLst>
          </p:cNvPr>
          <p:cNvPicPr>
            <a:picLocks noChangeAspect="1"/>
          </p:cNvPicPr>
          <p:nvPr/>
        </p:nvPicPr>
        <p:blipFill>
          <a:blip r:embed="rId5"/>
          <a:stretch>
            <a:fillRect/>
          </a:stretch>
        </p:blipFill>
        <p:spPr>
          <a:xfrm>
            <a:off x="5237788" y="953626"/>
            <a:ext cx="6572654" cy="5408655"/>
          </a:xfrm>
          <a:prstGeom prst="rect">
            <a:avLst/>
          </a:prstGeom>
        </p:spPr>
      </p:pic>
      <p:sp>
        <p:nvSpPr>
          <p:cNvPr id="25" name="矩形 24">
            <a:extLst>
              <a:ext uri="{FF2B5EF4-FFF2-40B4-BE49-F238E27FC236}">
                <a16:creationId xmlns:a16="http://schemas.microsoft.com/office/drawing/2014/main" id="{27A47623-102B-4029-9A51-800AFB111B75}"/>
              </a:ext>
            </a:extLst>
          </p:cNvPr>
          <p:cNvSpPr/>
          <p:nvPr/>
        </p:nvSpPr>
        <p:spPr>
          <a:xfrm>
            <a:off x="276226" y="2098966"/>
            <a:ext cx="4936346" cy="7281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1A0B47FD-49D6-4D7E-BDE1-9BE9B953BFA9}"/>
              </a:ext>
            </a:extLst>
          </p:cNvPr>
          <p:cNvSpPr txBox="1"/>
          <p:nvPr/>
        </p:nvSpPr>
        <p:spPr>
          <a:xfrm>
            <a:off x="276225" y="3751761"/>
            <a:ext cx="4629149" cy="64633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altLang="zh-CN" dirty="0"/>
              <a:t>The denser the ions in the solar wind, the larger the </a:t>
            </a:r>
            <a:r>
              <a:rPr lang="en-US" altLang="zh-CN" i="1" dirty="0"/>
              <a:t>P</a:t>
            </a:r>
            <a:r>
              <a:rPr lang="en-US" altLang="zh-CN" i="1" baseline="-25000" dirty="0"/>
              <a:t>x</a:t>
            </a:r>
            <a:endParaRPr lang="zh-CN" altLang="en-US" dirty="0"/>
          </a:p>
        </p:txBody>
      </p:sp>
    </p:spTree>
    <p:extLst>
      <p:ext uri="{BB962C8B-B14F-4D97-AF65-F5344CB8AC3E}">
        <p14:creationId xmlns:p14="http://schemas.microsoft.com/office/powerpoint/2010/main" val="141213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114EDDC-0361-49B4-A47B-F954D2E0EC56}"/>
              </a:ext>
            </a:extLst>
          </p:cNvPr>
          <p:cNvPicPr/>
          <p:nvPr/>
        </p:nvPicPr>
        <p:blipFill>
          <a:blip r:embed="rId2"/>
          <a:stretch>
            <a:fillRect/>
          </a:stretch>
        </p:blipFill>
        <p:spPr>
          <a:xfrm>
            <a:off x="77468" y="664701"/>
            <a:ext cx="7580631" cy="6132226"/>
          </a:xfrm>
          <a:prstGeom prst="rect">
            <a:avLst/>
          </a:prstGeom>
        </p:spPr>
      </p:pic>
      <p:sp>
        <p:nvSpPr>
          <p:cNvPr id="3" name="文本框 2">
            <a:extLst>
              <a:ext uri="{FF2B5EF4-FFF2-40B4-BE49-F238E27FC236}">
                <a16:creationId xmlns:a16="http://schemas.microsoft.com/office/drawing/2014/main" id="{C64F6377-5237-4C75-B523-A8D17086A4D3}"/>
              </a:ext>
            </a:extLst>
          </p:cNvPr>
          <p:cNvSpPr txBox="1"/>
          <p:nvPr/>
        </p:nvSpPr>
        <p:spPr>
          <a:xfrm>
            <a:off x="0" y="61074"/>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Results</a:t>
            </a:r>
            <a:r>
              <a:rPr lang="en-US" altLang="zh-CN" sz="2400" b="1" dirty="0">
                <a:latin typeface="Arial Rounded MT Bold" panose="020F0704030504030204" pitchFamily="34" charset="0"/>
              </a:rPr>
              <a:t>: X-ray emissivity under different solar wind conditions</a:t>
            </a:r>
            <a:endParaRPr lang="en-US" altLang="zh-CN" sz="2400" b="1" dirty="0">
              <a:latin typeface="Arial Rounded MT Bold" panose="020F0704030504030204" pitchFamily="34" charset="0"/>
              <a:ea typeface="宋体"/>
            </a:endParaRPr>
          </a:p>
        </p:txBody>
      </p:sp>
      <p:pic>
        <p:nvPicPr>
          <p:cNvPr id="4" name="图片 3">
            <a:extLst>
              <a:ext uri="{FF2B5EF4-FFF2-40B4-BE49-F238E27FC236}">
                <a16:creationId xmlns:a16="http://schemas.microsoft.com/office/drawing/2014/main" id="{1CBFC9D1-B0C8-4E1B-BFFC-75172E56F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A69F983-CF73-4C24-BD89-6C5A10BFDF50}"/>
                  </a:ext>
                </a:extLst>
              </p:cNvPr>
              <p:cNvSpPr txBox="1"/>
              <p:nvPr/>
            </p:nvSpPr>
            <p:spPr>
              <a:xfrm>
                <a:off x="722630" y="3099093"/>
                <a:ext cx="1515745" cy="89178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𝟕</m:t>
                      </m:r>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𝟎𝟕</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7" name="文本框 6">
                <a:extLst>
                  <a:ext uri="{FF2B5EF4-FFF2-40B4-BE49-F238E27FC236}">
                    <a16:creationId xmlns:a16="http://schemas.microsoft.com/office/drawing/2014/main" id="{FA69F983-CF73-4C24-BD89-6C5A10BFDF50}"/>
                  </a:ext>
                </a:extLst>
              </p:cNvPr>
              <p:cNvSpPr txBox="1">
                <a:spLocks noRot="1" noChangeAspect="1" noMove="1" noResize="1" noEditPoints="1" noAdjustHandles="1" noChangeArrowheads="1" noChangeShapeType="1" noTextEdit="1"/>
              </p:cNvSpPr>
              <p:nvPr/>
            </p:nvSpPr>
            <p:spPr>
              <a:xfrm>
                <a:off x="722630" y="3099093"/>
                <a:ext cx="1515745" cy="89178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31E1AAF-9F51-4B5E-AC41-D82618DCCE57}"/>
                  </a:ext>
                </a:extLst>
              </p:cNvPr>
              <p:cNvSpPr txBox="1"/>
              <p:nvPr/>
            </p:nvSpPr>
            <p:spPr>
              <a:xfrm>
                <a:off x="3008630" y="3099092"/>
                <a:ext cx="1515745" cy="89832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𝟐𝟎</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8" name="文本框 7">
                <a:extLst>
                  <a:ext uri="{FF2B5EF4-FFF2-40B4-BE49-F238E27FC236}">
                    <a16:creationId xmlns:a16="http://schemas.microsoft.com/office/drawing/2014/main" id="{C31E1AAF-9F51-4B5E-AC41-D82618DCCE57}"/>
                  </a:ext>
                </a:extLst>
              </p:cNvPr>
              <p:cNvSpPr txBox="1">
                <a:spLocks noRot="1" noChangeAspect="1" noMove="1" noResize="1" noEditPoints="1" noAdjustHandles="1" noChangeArrowheads="1" noChangeShapeType="1" noTextEdit="1"/>
              </p:cNvSpPr>
              <p:nvPr/>
            </p:nvSpPr>
            <p:spPr>
              <a:xfrm>
                <a:off x="3008630" y="3099092"/>
                <a:ext cx="1515745" cy="89832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8A741E1-6AC6-4218-AC3E-5B34938F69C5}"/>
                  </a:ext>
                </a:extLst>
              </p:cNvPr>
              <p:cNvSpPr txBox="1"/>
              <p:nvPr/>
            </p:nvSpPr>
            <p:spPr>
              <a:xfrm>
                <a:off x="5632610" y="3099092"/>
                <a:ext cx="1515745" cy="898323"/>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en-US" sz="1200" b="1" i="1" smtClean="0">
                              <a:solidFill>
                                <a:schemeClr val="bg1"/>
                              </a:solidFill>
                              <a:latin typeface="Cambria Math" panose="02040503050406030204" pitchFamily="18" charset="0"/>
                            </a:rPr>
                          </m:ctrlPr>
                        </m:sSubPr>
                        <m:e>
                          <m:r>
                            <a:rPr lang="zh-CN" altLang="en-US" sz="1200" b="1" i="1">
                              <a:solidFill>
                                <a:schemeClr val="bg1"/>
                              </a:solidFill>
                              <a:latin typeface="Cambria Math" panose="02040503050406030204" pitchFamily="18" charset="0"/>
                            </a:rPr>
                            <m:t>𝑵</m:t>
                          </m:r>
                        </m:e>
                        <m:sub>
                          <m:r>
                            <a:rPr lang="zh-CN" altLang="en-US" sz="1200" b="1" i="1">
                              <a:solidFill>
                                <a:schemeClr val="bg1"/>
                              </a:solidFill>
                              <a:latin typeface="Cambria Math" panose="02040503050406030204" pitchFamily="18" charset="0"/>
                            </a:rPr>
                            <m:t>𝒊</m:t>
                          </m:r>
                          <m:r>
                            <a:rPr lang="zh-CN" altLang="en-US" sz="1200" b="1" i="0">
                              <a:solidFill>
                                <a:schemeClr val="bg1"/>
                              </a:solidFill>
                              <a:latin typeface="Cambria Math" panose="02040503050406030204" pitchFamily="18" charset="0"/>
                            </a:rPr>
                            <m:t>𝟎</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sSup>
                        <m:sSupPr>
                          <m:ctrlPr>
                            <a:rPr lang="zh-CN" altLang="zh-CN" sz="1200" b="1" i="1">
                              <a:solidFill>
                                <a:schemeClr val="bg1"/>
                              </a:solidFill>
                              <a:latin typeface="Cambria Math" panose="02040503050406030204" pitchFamily="18" charset="0"/>
                            </a:rPr>
                          </m:ctrlPr>
                        </m:sSupPr>
                        <m:e>
                          <m:r>
                            <a:rPr lang="en-US" altLang="zh-CN" sz="1200" b="1" i="1">
                              <a:solidFill>
                                <a:schemeClr val="bg1"/>
                              </a:solidFill>
                              <a:latin typeface="Cambria Math" panose="02040503050406030204" pitchFamily="18" charset="0"/>
                            </a:rPr>
                            <m:t>𝒄𝒎</m:t>
                          </m:r>
                        </m:e>
                        <m:sup>
                          <m:r>
                            <a:rPr lang="en-US" altLang="zh-CN" sz="1200" b="1" i="1">
                              <a:solidFill>
                                <a:schemeClr val="bg1"/>
                              </a:solidFill>
                              <a:latin typeface="Cambria Math" panose="02040503050406030204" pitchFamily="18" charset="0"/>
                            </a:rPr>
                            <m:t>−</m:t>
                          </m:r>
                          <m:r>
                            <a:rPr lang="en-US" altLang="zh-CN" sz="1200" b="1" i="1">
                              <a:solidFill>
                                <a:schemeClr val="bg1"/>
                              </a:solidFill>
                              <a:latin typeface="Cambria Math" panose="02040503050406030204" pitchFamily="18" charset="0"/>
                            </a:rPr>
                            <m:t>𝟑</m:t>
                          </m:r>
                        </m:sup>
                      </m:sSup>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𝒔𝒘𝒚</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i="1" dirty="0">
                  <a:solidFill>
                    <a:schemeClr val="bg1"/>
                  </a:solidFill>
                  <a:latin typeface="Cambria Math" panose="02040503050406030204" pitchFamily="18"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200" b="1" i="1">
                              <a:solidFill>
                                <a:schemeClr val="bg1"/>
                              </a:solidFill>
                              <a:latin typeface="Cambria Math" panose="02040503050406030204" pitchFamily="18" charset="0"/>
                            </a:rPr>
                          </m:ctrlPr>
                        </m:sSubPr>
                        <m:e>
                          <m:r>
                            <a:rPr lang="en-US" altLang="zh-CN" sz="1200" b="1" i="1">
                              <a:solidFill>
                                <a:schemeClr val="bg1"/>
                              </a:solidFill>
                              <a:latin typeface="Cambria Math" panose="02040503050406030204" pitchFamily="18" charset="0"/>
                            </a:rPr>
                            <m:t>𝑩</m:t>
                          </m:r>
                        </m:e>
                        <m:sub>
                          <m:r>
                            <a:rPr lang="en-US" altLang="zh-CN" sz="1200" b="1" i="1">
                              <a:solidFill>
                                <a:schemeClr val="bg1"/>
                              </a:solidFill>
                              <a:latin typeface="Cambria Math" panose="02040503050406030204" pitchFamily="18" charset="0"/>
                            </a:rPr>
                            <m:t>𝒔𝒘</m:t>
                          </m:r>
                          <m:r>
                            <a:rPr lang="en-US" altLang="zh-CN" sz="1200" b="1" i="1" smtClean="0">
                              <a:solidFill>
                                <a:schemeClr val="bg1"/>
                              </a:solidFill>
                              <a:latin typeface="Cambria Math" panose="02040503050406030204" pitchFamily="18" charset="0"/>
                            </a:rPr>
                            <m:t>𝒛</m:t>
                          </m:r>
                        </m:sub>
                      </m:sSub>
                      <m:r>
                        <a:rPr lang="en-US" altLang="zh-CN" sz="1200" b="1" i="1" smtClean="0">
                          <a:solidFill>
                            <a:schemeClr val="bg1"/>
                          </a:solidFill>
                          <a:latin typeface="Cambria Math" panose="02040503050406030204" pitchFamily="18" charset="0"/>
                        </a:rPr>
                        <m:t>=−</m:t>
                      </m:r>
                      <m:r>
                        <a:rPr lang="en-US" altLang="zh-CN" sz="1200" b="1" i="1" smtClean="0">
                          <a:solidFill>
                            <a:schemeClr val="bg1"/>
                          </a:solidFill>
                          <a:latin typeface="Cambria Math" panose="02040503050406030204" pitchFamily="18" charset="0"/>
                        </a:rPr>
                        <m:t>𝟓</m:t>
                      </m:r>
                      <m:r>
                        <a:rPr lang="en-US" altLang="zh-CN" sz="1200" b="1" i="1" smtClean="0">
                          <a:solidFill>
                            <a:schemeClr val="bg1"/>
                          </a:solidFill>
                          <a:latin typeface="Cambria Math" panose="02040503050406030204" pitchFamily="18" charset="0"/>
                        </a:rPr>
                        <m:t> </m:t>
                      </m:r>
                      <m:r>
                        <a:rPr lang="en-US" altLang="zh-CN" sz="1200" b="1" i="1" smtClean="0">
                          <a:solidFill>
                            <a:schemeClr val="bg1"/>
                          </a:solidFill>
                          <a:latin typeface="Cambria Math" panose="02040503050406030204" pitchFamily="18" charset="0"/>
                        </a:rPr>
                        <m:t>𝒏𝑻</m:t>
                      </m:r>
                    </m:oMath>
                  </m:oMathPara>
                </a14:m>
                <a:endParaRPr lang="en-US" altLang="zh-CN" sz="1200" b="1" dirty="0">
                  <a:solidFill>
                    <a:schemeClr val="bg1"/>
                  </a:solidFill>
                </a:endParaRPr>
              </a:p>
            </p:txBody>
          </p:sp>
        </mc:Choice>
        <mc:Fallback xmlns="">
          <p:sp>
            <p:nvSpPr>
              <p:cNvPr id="9" name="文本框 8">
                <a:extLst>
                  <a:ext uri="{FF2B5EF4-FFF2-40B4-BE49-F238E27FC236}">
                    <a16:creationId xmlns:a16="http://schemas.microsoft.com/office/drawing/2014/main" id="{18A741E1-6AC6-4218-AC3E-5B34938F69C5}"/>
                  </a:ext>
                </a:extLst>
              </p:cNvPr>
              <p:cNvSpPr txBox="1">
                <a:spLocks noRot="1" noChangeAspect="1" noMove="1" noResize="1" noEditPoints="1" noAdjustHandles="1" noChangeArrowheads="1" noChangeShapeType="1" noTextEdit="1"/>
              </p:cNvSpPr>
              <p:nvPr/>
            </p:nvSpPr>
            <p:spPr>
              <a:xfrm>
                <a:off x="5632610" y="3099092"/>
                <a:ext cx="1515745" cy="898323"/>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031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A636C95-A7FA-4EE2-9536-EE6341D34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10" name="文本框 9">
            <a:extLst>
              <a:ext uri="{FF2B5EF4-FFF2-40B4-BE49-F238E27FC236}">
                <a16:creationId xmlns:a16="http://schemas.microsoft.com/office/drawing/2014/main" id="{6874DC5B-5BD1-4903-9BDF-5004AAE578EF}"/>
              </a:ext>
            </a:extLst>
          </p:cNvPr>
          <p:cNvSpPr txBox="1"/>
          <p:nvPr/>
        </p:nvSpPr>
        <p:spPr>
          <a:xfrm>
            <a:off x="780813" y="893349"/>
            <a:ext cx="2683933" cy="646331"/>
          </a:xfrm>
          <a:prstGeom prst="rect">
            <a:avLst/>
          </a:prstGeom>
          <a:noFill/>
        </p:spPr>
        <p:txBody>
          <a:bodyPr wrap="square" rtlCol="0">
            <a:spAutoFit/>
          </a:bodyPr>
          <a:lstStyle/>
          <a:p>
            <a:r>
              <a:rPr lang="en-US" altLang="zh-CN" sz="3600" b="1" dirty="0">
                <a:solidFill>
                  <a:prstClr val="black"/>
                </a:solidFill>
                <a:latin typeface="Arial Rounded MT Bold" panose="020F0704030504030204" pitchFamily="34" charset="0"/>
                <a:ea typeface="宋体"/>
              </a:rPr>
              <a:t>Outlines</a:t>
            </a:r>
            <a:endParaRPr lang="zh-CN" altLang="en-US" sz="3600" b="1" dirty="0">
              <a:solidFill>
                <a:prstClr val="black"/>
              </a:solidFill>
              <a:latin typeface="Arial Rounded MT Bold" panose="020F0704030504030204" pitchFamily="34" charset="0"/>
              <a:ea typeface="宋体"/>
            </a:endParaRPr>
          </a:p>
        </p:txBody>
      </p:sp>
      <p:sp>
        <p:nvSpPr>
          <p:cNvPr id="12" name="文本框 11">
            <a:extLst>
              <a:ext uri="{FF2B5EF4-FFF2-40B4-BE49-F238E27FC236}">
                <a16:creationId xmlns:a16="http://schemas.microsoft.com/office/drawing/2014/main" id="{0E655AB9-F7D6-48C6-BEBC-5873BBF21D8D}"/>
              </a:ext>
            </a:extLst>
          </p:cNvPr>
          <p:cNvSpPr txBox="1"/>
          <p:nvPr/>
        </p:nvSpPr>
        <p:spPr>
          <a:xfrm>
            <a:off x="780813" y="1691545"/>
            <a:ext cx="10773011" cy="3565400"/>
          </a:xfrm>
          <a:prstGeom prst="rect">
            <a:avLst/>
          </a:prstGeom>
          <a:noFill/>
        </p:spPr>
        <p:txBody>
          <a:bodyPr wrap="square" rtlCol="0">
            <a:spAutoFit/>
          </a:bodyPr>
          <a:lstStyle/>
          <a:p>
            <a:pPr>
              <a:lnSpc>
                <a:spcPct val="150000"/>
              </a:lnSpc>
              <a:spcBef>
                <a:spcPts val="1200"/>
              </a:spcBef>
              <a:spcAft>
                <a:spcPts val="1200"/>
              </a:spcAft>
            </a:pPr>
            <a:r>
              <a:rPr lang="en-US" altLang="zh-CN" sz="2400" b="1" dirty="0">
                <a:solidFill>
                  <a:prstClr val="black"/>
                </a:solidFill>
                <a:ea typeface="宋体"/>
                <a:cs typeface="Times New Roman" panose="02020603050405020304" pitchFamily="18" charset="0"/>
              </a:rPr>
              <a:t>Introduction</a:t>
            </a:r>
            <a:r>
              <a:rPr lang="en-US" altLang="zh-CN" sz="2400" dirty="0">
                <a:solidFill>
                  <a:prstClr val="black"/>
                </a:solidFill>
                <a:ea typeface="宋体"/>
                <a:cs typeface="Times New Roman" panose="02020603050405020304" pitchFamily="18" charset="0"/>
              </a:rPr>
              <a:t> </a:t>
            </a:r>
          </a:p>
          <a:p>
            <a:pPr marL="285750" indent="-285750">
              <a:lnSpc>
                <a:spcPct val="150000"/>
              </a:lnSpc>
              <a:spcBef>
                <a:spcPts val="600"/>
              </a:spcBef>
              <a:spcAft>
                <a:spcPts val="600"/>
              </a:spcAft>
              <a:buFont typeface="Arial" panose="020B0604020202020204" pitchFamily="34" charset="0"/>
              <a:buChar char="•"/>
            </a:pPr>
            <a:r>
              <a:rPr lang="en-US" altLang="zh-CN" sz="2400" dirty="0">
                <a:solidFill>
                  <a:srgbClr val="000000"/>
                </a:solidFill>
                <a:cs typeface="Times New Roman" panose="02020603050405020304" pitchFamily="18" charset="0"/>
              </a:rPr>
              <a:t>Soft X-ray Imaging of the Magnetopause, Cusps and Magnetosheath</a:t>
            </a:r>
          </a:p>
          <a:p>
            <a:pPr marL="285750" indent="-285750">
              <a:lnSpc>
                <a:spcPct val="150000"/>
              </a:lnSpc>
              <a:spcBef>
                <a:spcPts val="600"/>
              </a:spcBef>
              <a:spcAft>
                <a:spcPts val="600"/>
              </a:spcAft>
              <a:buFont typeface="Arial" panose="020B0604020202020204" pitchFamily="34" charset="0"/>
              <a:buChar char="•"/>
            </a:pPr>
            <a:r>
              <a:rPr lang="en-US" altLang="zh-CN" sz="2400" dirty="0">
                <a:solidFill>
                  <a:prstClr val="black"/>
                </a:solidFill>
                <a:cs typeface="Times New Roman" panose="02020603050405020304" pitchFamily="18" charset="0"/>
              </a:rPr>
              <a:t>Identifying the magnetopause by using tangent fitting approach (TFA)</a:t>
            </a:r>
          </a:p>
          <a:p>
            <a:pPr>
              <a:lnSpc>
                <a:spcPct val="150000"/>
              </a:lnSpc>
              <a:spcBef>
                <a:spcPts val="600"/>
              </a:spcBef>
              <a:spcAft>
                <a:spcPts val="600"/>
              </a:spcAft>
            </a:pPr>
            <a:r>
              <a:rPr lang="en-US" altLang="zh-CN" sz="2400" b="1" dirty="0">
                <a:solidFill>
                  <a:prstClr val="black"/>
                </a:solidFill>
                <a:ea typeface="宋体"/>
                <a:cs typeface="Times New Roman" panose="02020603050405020304" pitchFamily="18" charset="0"/>
              </a:rPr>
              <a:t>Simulation Model &amp; Results</a:t>
            </a:r>
          </a:p>
          <a:p>
            <a:pPr>
              <a:lnSpc>
                <a:spcPct val="150000"/>
              </a:lnSpc>
              <a:spcBef>
                <a:spcPts val="1200"/>
              </a:spcBef>
              <a:spcAft>
                <a:spcPts val="1200"/>
              </a:spcAft>
            </a:pPr>
            <a:r>
              <a:rPr lang="en-US" altLang="zh-CN" sz="2400" b="1" dirty="0">
                <a:solidFill>
                  <a:prstClr val="black"/>
                </a:solidFill>
                <a:ea typeface="宋体"/>
                <a:cs typeface="Times New Roman" panose="02020603050405020304" pitchFamily="18" charset="0"/>
              </a:rPr>
              <a:t>Conclusion</a:t>
            </a:r>
            <a:endParaRPr lang="zh-CN" altLang="en-US" sz="2400" b="1" dirty="0">
              <a:solidFill>
                <a:prstClr val="black"/>
              </a:solidFill>
              <a:ea typeface="宋体"/>
              <a:cs typeface="Times New Roman" panose="02020603050405020304" pitchFamily="18" charset="0"/>
            </a:endParaRPr>
          </a:p>
        </p:txBody>
      </p:sp>
      <p:grpSp>
        <p:nvGrpSpPr>
          <p:cNvPr id="13" name="组合 12">
            <a:extLst>
              <a:ext uri="{FF2B5EF4-FFF2-40B4-BE49-F238E27FC236}">
                <a16:creationId xmlns:a16="http://schemas.microsoft.com/office/drawing/2014/main" id="{028C4DE2-8E9B-45A1-90F2-F327CBCC3931}"/>
              </a:ext>
            </a:extLst>
          </p:cNvPr>
          <p:cNvGrpSpPr/>
          <p:nvPr/>
        </p:nvGrpSpPr>
        <p:grpSpPr>
          <a:xfrm>
            <a:off x="8010913" y="0"/>
            <a:ext cx="4181087" cy="777811"/>
            <a:chOff x="7817685" y="104938"/>
            <a:chExt cx="4181087" cy="777811"/>
          </a:xfrm>
        </p:grpSpPr>
        <p:pic>
          <p:nvPicPr>
            <p:cNvPr id="14" name="图片 13">
              <a:extLst>
                <a:ext uri="{FF2B5EF4-FFF2-40B4-BE49-F238E27FC236}">
                  <a16:creationId xmlns:a16="http://schemas.microsoft.com/office/drawing/2014/main" id="{0FF5E822-22B2-4EB9-8DF0-27083870D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7087" y="104938"/>
              <a:ext cx="801685" cy="777811"/>
            </a:xfrm>
            <a:prstGeom prst="rect">
              <a:avLst/>
            </a:prstGeom>
          </p:spPr>
        </p:pic>
        <p:pic>
          <p:nvPicPr>
            <p:cNvPr id="15" name="图片 14">
              <a:extLst>
                <a:ext uri="{FF2B5EF4-FFF2-40B4-BE49-F238E27FC236}">
                  <a16:creationId xmlns:a16="http://schemas.microsoft.com/office/drawing/2014/main" id="{E54A9B80-F667-487C-9D19-721B5301E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685" y="198946"/>
              <a:ext cx="3241531" cy="647476"/>
            </a:xfrm>
            <a:prstGeom prst="rect">
              <a:avLst/>
            </a:prstGeom>
          </p:spPr>
        </p:pic>
      </p:grpSp>
    </p:spTree>
    <p:extLst>
      <p:ext uri="{BB962C8B-B14F-4D97-AF65-F5344CB8AC3E}">
        <p14:creationId xmlns:p14="http://schemas.microsoft.com/office/powerpoint/2010/main" val="275936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0DD9C4E-211B-4334-BA64-ACA973AB14BD}"/>
              </a:ext>
            </a:extLst>
          </p:cNvPr>
          <p:cNvSpPr txBox="1"/>
          <p:nvPr/>
        </p:nvSpPr>
        <p:spPr>
          <a:xfrm>
            <a:off x="0" y="61074"/>
            <a:ext cx="11324492" cy="523220"/>
          </a:xfrm>
          <a:prstGeom prst="rect">
            <a:avLst/>
          </a:prstGeom>
          <a:solidFill>
            <a:schemeClr val="bg1">
              <a:lumMod val="85000"/>
            </a:schemeClr>
          </a:solidFill>
        </p:spPr>
        <p:txBody>
          <a:bodyPr wrap="square" rtlCol="0">
            <a:spAutoFit/>
          </a:bodyPr>
          <a:lstStyle/>
          <a:p>
            <a:r>
              <a:rPr lang="en-US" altLang="zh-CN" sz="2800" b="1" dirty="0">
                <a:latin typeface="Arial Rounded MT Bold" panose="020F0704030504030204" pitchFamily="34" charset="0"/>
                <a:ea typeface="宋体"/>
              </a:rPr>
              <a:t>The magnetosphere of Earth</a:t>
            </a:r>
          </a:p>
        </p:txBody>
      </p:sp>
      <p:pic>
        <p:nvPicPr>
          <p:cNvPr id="7" name="图片 6">
            <a:extLst>
              <a:ext uri="{FF2B5EF4-FFF2-40B4-BE49-F238E27FC236}">
                <a16:creationId xmlns:a16="http://schemas.microsoft.com/office/drawing/2014/main" id="{BCB2E624-3DC1-4676-9CDC-19CF50645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11" name="文本框 10">
            <a:extLst>
              <a:ext uri="{FF2B5EF4-FFF2-40B4-BE49-F238E27FC236}">
                <a16:creationId xmlns:a16="http://schemas.microsoft.com/office/drawing/2014/main" id="{0DB7908E-191C-4BD7-A367-E4D8BD465C00}"/>
              </a:ext>
            </a:extLst>
          </p:cNvPr>
          <p:cNvSpPr txBox="1"/>
          <p:nvPr/>
        </p:nvSpPr>
        <p:spPr>
          <a:xfrm>
            <a:off x="6315075" y="2057168"/>
            <a:ext cx="5672739" cy="3247043"/>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n-US" altLang="zh-CN" sz="1800" b="0" i="0" u="none" strike="noStrike" baseline="0" dirty="0">
                <a:cs typeface="Times New Roman" panose="02020603050405020304" pitchFamily="18" charset="0"/>
              </a:rPr>
              <a:t>There is dense solar wind ions and neutral atoms (or molecules) in the magnetosheath</a:t>
            </a:r>
          </a:p>
          <a:p>
            <a:pPr marL="285750" indent="-285750" algn="just">
              <a:spcBef>
                <a:spcPts val="600"/>
              </a:spcBef>
              <a:spcAft>
                <a:spcPts val="600"/>
              </a:spcAft>
              <a:buFont typeface="Arial" panose="020B0604020202020204" pitchFamily="34" charset="0"/>
              <a:buChar char="•"/>
            </a:pPr>
            <a:r>
              <a:rPr lang="en-US" altLang="zh-CN" sz="1800" b="0" i="0" u="none" strike="noStrike" baseline="0" dirty="0">
                <a:cs typeface="Times New Roman" panose="02020603050405020304" pitchFamily="18" charset="0"/>
              </a:rPr>
              <a:t>The solar wind cannot directly penetrate the magnetopause, and thus, the plasma with solar wind origin is quite tenuous inside the magnetosphere. </a:t>
            </a:r>
            <a:endParaRPr lang="en-US" altLang="zh-CN" dirty="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altLang="zh-CN" sz="1800" b="0" i="0" u="none" strike="noStrike" baseline="0" dirty="0">
                <a:cs typeface="Times New Roman" panose="02020603050405020304" pitchFamily="18" charset="0"/>
              </a:rPr>
              <a:t>The solar wind plasma can enter into the cusp directly, and thus, th</a:t>
            </a:r>
            <a:r>
              <a:rPr lang="en-US" altLang="zh-CN" dirty="0">
                <a:cs typeface="Times New Roman" panose="02020603050405020304" pitchFamily="18" charset="0"/>
              </a:rPr>
              <a:t>e </a:t>
            </a:r>
            <a:r>
              <a:rPr lang="en-US" altLang="zh-CN" sz="1800" b="0" i="0" u="none" strike="noStrike" baseline="0" dirty="0">
                <a:cs typeface="Times New Roman" panose="02020603050405020304" pitchFamily="18" charset="0"/>
              </a:rPr>
              <a:t>solar wind ions is expected to be high inside of the cusps.</a:t>
            </a:r>
          </a:p>
          <a:p>
            <a:endParaRPr lang="zh-CN" altLang="en-US" dirty="0"/>
          </a:p>
        </p:txBody>
      </p:sp>
      <p:pic>
        <p:nvPicPr>
          <p:cNvPr id="8" name="Picture 2">
            <a:extLst>
              <a:ext uri="{FF2B5EF4-FFF2-40B4-BE49-F238E27FC236}">
                <a16:creationId xmlns:a16="http://schemas.microsoft.com/office/drawing/2014/main" id="{D0AAB90F-3942-420B-98F3-118AC6A37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86" y="1220911"/>
            <a:ext cx="5742054" cy="441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3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C1309AE-B977-4375-A755-E8F5C9999360}"/>
              </a:ext>
            </a:extLst>
          </p:cNvPr>
          <p:cNvPicPr>
            <a:picLocks noChangeAspect="1"/>
          </p:cNvPicPr>
          <p:nvPr/>
        </p:nvPicPr>
        <p:blipFill>
          <a:blip r:embed="rId3"/>
          <a:stretch>
            <a:fillRect/>
          </a:stretch>
        </p:blipFill>
        <p:spPr>
          <a:xfrm>
            <a:off x="7076281" y="1100955"/>
            <a:ext cx="4714876" cy="3270555"/>
          </a:xfrm>
          <a:prstGeom prst="rect">
            <a:avLst/>
          </a:prstGeom>
        </p:spPr>
      </p:pic>
      <p:sp>
        <p:nvSpPr>
          <p:cNvPr id="2" name="文本框 1">
            <a:extLst>
              <a:ext uri="{FF2B5EF4-FFF2-40B4-BE49-F238E27FC236}">
                <a16:creationId xmlns:a16="http://schemas.microsoft.com/office/drawing/2014/main" id="{8C86A682-D4BA-4F99-8CBA-8864C9BCAA84}"/>
              </a:ext>
            </a:extLst>
          </p:cNvPr>
          <p:cNvSpPr txBox="1"/>
          <p:nvPr/>
        </p:nvSpPr>
        <p:spPr>
          <a:xfrm>
            <a:off x="0" y="61074"/>
            <a:ext cx="11210925" cy="523220"/>
          </a:xfrm>
          <a:prstGeom prst="rect">
            <a:avLst/>
          </a:prstGeom>
          <a:solidFill>
            <a:schemeClr val="bg1">
              <a:lumMod val="85000"/>
            </a:schemeClr>
          </a:solidFill>
        </p:spPr>
        <p:txBody>
          <a:bodyPr wrap="square" rtlCol="0">
            <a:spAutoFit/>
          </a:bodyPr>
          <a:lstStyle/>
          <a:p>
            <a:r>
              <a:rPr lang="en-US" altLang="zh-CN" sz="2800" b="1" dirty="0">
                <a:latin typeface="Arial Rounded MT Bold" panose="020F0704030504030204" pitchFamily="34" charset="0"/>
                <a:ea typeface="宋体"/>
              </a:rPr>
              <a:t>X-ray emission by the solar wind charge exchange mechanism</a:t>
            </a:r>
          </a:p>
        </p:txBody>
      </p:sp>
      <p:pic>
        <p:nvPicPr>
          <p:cNvPr id="8" name="图片 7">
            <a:extLst>
              <a:ext uri="{FF2B5EF4-FFF2-40B4-BE49-F238E27FC236}">
                <a16:creationId xmlns:a16="http://schemas.microsoft.com/office/drawing/2014/main" id="{7A636C95-A7FA-4EE2-9536-EE6341D34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931C323B-DFB5-4588-B4D3-640E70654F66}"/>
                  </a:ext>
                </a:extLst>
              </p:cNvPr>
              <p:cNvSpPr txBox="1"/>
              <p:nvPr/>
            </p:nvSpPr>
            <p:spPr>
              <a:xfrm>
                <a:off x="561975" y="1152998"/>
                <a:ext cx="27803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𝑂</m:t>
                          </m:r>
                        </m:e>
                        <m:sup>
                          <m:r>
                            <a:rPr lang="en-US" altLang="zh-CN" b="0" i="1" smtClean="0">
                              <a:latin typeface="Cambria Math" panose="02040503050406030204" pitchFamily="18" charset="0"/>
                            </a:rPr>
                            <m:t>7+</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𝑂</m:t>
                          </m:r>
                        </m:e>
                        <m:sup>
                          <m:r>
                            <a:rPr lang="en-US" altLang="zh-CN" b="0" i="1" smtClean="0">
                              <a:latin typeface="Cambria Math" panose="02040503050406030204" pitchFamily="18" charset="0"/>
                            </a:rPr>
                            <m:t>6+</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𝑀</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h</m:t>
                      </m:r>
                      <m:r>
                        <a:rPr lang="zh-CN" altLang="en-US" b="0" i="1" smtClean="0">
                          <a:latin typeface="Cambria Math" panose="02040503050406030204" pitchFamily="18" charset="0"/>
                        </a:rPr>
                        <m:t>𝜐</m:t>
                      </m:r>
                    </m:oMath>
                  </m:oMathPara>
                </a14:m>
                <a:endParaRPr lang="zh-CN" altLang="en-US" dirty="0"/>
              </a:p>
            </p:txBody>
          </p:sp>
        </mc:Choice>
        <mc:Fallback xmlns="">
          <p:sp>
            <p:nvSpPr>
              <p:cNvPr id="4" name="文本框 3">
                <a:extLst>
                  <a:ext uri="{FF2B5EF4-FFF2-40B4-BE49-F238E27FC236}">
                    <a16:creationId xmlns:a16="http://schemas.microsoft.com/office/drawing/2014/main" id="{931C323B-DFB5-4588-B4D3-640E70654F66}"/>
                  </a:ext>
                </a:extLst>
              </p:cNvPr>
              <p:cNvSpPr txBox="1">
                <a:spLocks noRot="1" noChangeAspect="1" noMove="1" noResize="1" noEditPoints="1" noAdjustHandles="1" noChangeArrowheads="1" noChangeShapeType="1" noTextEdit="1"/>
              </p:cNvSpPr>
              <p:nvPr/>
            </p:nvSpPr>
            <p:spPr>
              <a:xfrm>
                <a:off x="561975" y="1152998"/>
                <a:ext cx="2780313" cy="276999"/>
              </a:xfrm>
              <a:prstGeom prst="rect">
                <a:avLst/>
              </a:prstGeom>
              <a:blipFill>
                <a:blip r:embed="rId5"/>
                <a:stretch>
                  <a:fillRect l="-1316" t="-2174" r="-439"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118036D-892D-4006-912D-319152EE7E5F}"/>
                  </a:ext>
                </a:extLst>
              </p:cNvPr>
              <p:cNvSpPr txBox="1"/>
              <p:nvPr/>
            </p:nvSpPr>
            <p:spPr>
              <a:xfrm>
                <a:off x="142874" y="1672709"/>
                <a:ext cx="7762876" cy="1365374"/>
              </a:xfrm>
              <a:prstGeom prst="rect">
                <a:avLst/>
              </a:prstGeom>
              <a:noFill/>
            </p:spPr>
            <p:txBody>
              <a:bodyPr wrap="square">
                <a:spAutoFit/>
              </a:bodyPr>
              <a:lstStyle/>
              <a:p>
                <a:pPr marL="285750" indent="-285750">
                  <a:spcBef>
                    <a:spcPts val="600"/>
                  </a:spcBef>
                  <a:buFont typeface="Arial" panose="020B0604020202020204" pitchFamily="34" charset="0"/>
                  <a:buChar char="•"/>
                </a:pP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𝑂</m:t>
                        </m:r>
                      </m:e>
                      <m:sup>
                        <m:r>
                          <a:rPr lang="en-US" altLang="zh-CN" b="0" i="1" smtClean="0">
                            <a:latin typeface="Cambria Math" panose="02040503050406030204" pitchFamily="18" charset="0"/>
                          </a:rPr>
                          <m:t>7+</m:t>
                        </m:r>
                      </m:sup>
                    </m:sSup>
                  </m:oMath>
                </a14:m>
                <a:r>
                  <a:rPr lang="en-US" altLang="zh-CN" dirty="0">
                    <a:cs typeface="Times New Roman" panose="02020603050405020304" pitchFamily="18" charset="0"/>
                  </a:rPr>
                  <a:t> from the solar wind is in high charge states; </a:t>
                </a:r>
              </a:p>
              <a:p>
                <a:pPr marL="285750" indent="-285750">
                  <a:spcBef>
                    <a:spcPts val="600"/>
                  </a:spcBef>
                  <a:buFont typeface="Arial" panose="020B0604020202020204" pitchFamily="34" charset="0"/>
                  <a:buChar char="•"/>
                </a:pPr>
                <a:r>
                  <a:rPr lang="en-US" altLang="zh-CN" dirty="0">
                    <a:cs typeface="Times New Roman" panose="02020603050405020304" pitchFamily="18" charset="0"/>
                  </a:rPr>
                  <a:t>The neutral </a:t>
                </a:r>
                <a14:m>
                  <m:oMath xmlns:m="http://schemas.openxmlformats.org/officeDocument/2006/math">
                    <m:r>
                      <a:rPr lang="en-US" altLang="zh-CN" b="0" i="1" smtClean="0">
                        <a:latin typeface="Cambria Math" panose="02040503050406030204" pitchFamily="18" charset="0"/>
                      </a:rPr>
                      <m:t>𝑀</m:t>
                    </m:r>
                  </m:oMath>
                </a14:m>
                <a:r>
                  <a:rPr lang="zh-CN" altLang="en-US" dirty="0">
                    <a:cs typeface="Times New Roman" panose="02020603050405020304" pitchFamily="18" charset="0"/>
                  </a:rPr>
                  <a:t> </a:t>
                </a:r>
                <a:r>
                  <a:rPr lang="en-US" altLang="zh-CN" dirty="0">
                    <a:cs typeface="Times New Roman" panose="02020603050405020304" pitchFamily="18" charset="0"/>
                  </a:rPr>
                  <a:t>could be </a:t>
                </a:r>
                <a14:m>
                  <m:oMath xmlns:m="http://schemas.openxmlformats.org/officeDocument/2006/math">
                    <m:r>
                      <a:rPr lang="en-US" altLang="zh-CN" b="0" i="1" smtClean="0">
                        <a:latin typeface="Cambria Math" panose="02040503050406030204" pitchFamily="18" charset="0"/>
                      </a:rPr>
                      <m:t>𝐻</m:t>
                    </m:r>
                    <m:r>
                      <a:rPr lang="en-US" altLang="zh-CN" b="0" i="1" smtClean="0">
                        <a:latin typeface="Cambria Math" panose="02040503050406030204" pitchFamily="18" charset="0"/>
                      </a:rPr>
                      <m:t>…</m:t>
                    </m:r>
                  </m:oMath>
                </a14:m>
                <a:r>
                  <a:rPr lang="en-US" altLang="zh-CN" dirty="0">
                    <a:cs typeface="Times New Roman" panose="02020603050405020304" pitchFamily="18" charset="0"/>
                  </a:rPr>
                  <a:t> in the </a:t>
                </a:r>
                <a:r>
                  <a:rPr lang="en-US" altLang="zh-CN" dirty="0" err="1">
                    <a:cs typeface="Times New Roman" panose="02020603050405020304" pitchFamily="18" charset="0"/>
                  </a:rPr>
                  <a:t>geospace</a:t>
                </a:r>
                <a:r>
                  <a:rPr lang="en-US" altLang="zh-CN" dirty="0">
                    <a:cs typeface="Times New Roman" panose="02020603050405020304" pitchFamily="18" charset="0"/>
                  </a:rPr>
                  <a:t> environment</a:t>
                </a:r>
              </a:p>
              <a:p>
                <a:pPr marL="285750" indent="-285750">
                  <a:spcBef>
                    <a:spcPts val="600"/>
                  </a:spcBef>
                  <a:buFont typeface="Arial" panose="020B0604020202020204" pitchFamily="34" charset="0"/>
                  <a:buChar char="•"/>
                </a:pPr>
                <a:r>
                  <a:rPr lang="en-US" altLang="zh-CN" dirty="0">
                    <a:cs typeface="Times New Roman" panose="02020603050405020304" pitchFamily="18" charset="0"/>
                  </a:rPr>
                  <a:t>The resulting ion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𝑂</m:t>
                        </m:r>
                      </m:e>
                      <m:sup>
                        <m:r>
                          <a:rPr lang="en-US" altLang="zh-CN" b="0" i="1" smtClean="0">
                            <a:latin typeface="Cambria Math" panose="02040503050406030204" pitchFamily="18" charset="0"/>
                          </a:rPr>
                          <m:t>6+</m:t>
                        </m:r>
                      </m:sup>
                    </m:sSup>
                  </m:oMath>
                </a14:m>
                <a:r>
                  <a:rPr lang="zh-CN" altLang="en-US" dirty="0">
                    <a:cs typeface="Times New Roman" panose="02020603050405020304" pitchFamily="18" charset="0"/>
                  </a:rPr>
                  <a:t> </a:t>
                </a:r>
                <a:r>
                  <a:rPr lang="en-US" altLang="zh-CN" dirty="0">
                    <a:cs typeface="Times New Roman" panose="02020603050405020304" pitchFamily="18" charset="0"/>
                  </a:rPr>
                  <a:t>is highly excited and hence emits an X-ray or extreme ultraviolet photon, </a:t>
                </a:r>
                <a:r>
                  <a:rPr lang="en-US" altLang="zh-CN" dirty="0"/>
                  <a:t>when it decays to a lower-energy state</a:t>
                </a:r>
                <a:endParaRPr lang="zh-CN" altLang="en-US" dirty="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2118036D-892D-4006-912D-319152EE7E5F}"/>
                  </a:ext>
                </a:extLst>
              </p:cNvPr>
              <p:cNvSpPr txBox="1">
                <a:spLocks noRot="1" noChangeAspect="1" noMove="1" noResize="1" noEditPoints="1" noAdjustHandles="1" noChangeArrowheads="1" noChangeShapeType="1" noTextEdit="1"/>
              </p:cNvSpPr>
              <p:nvPr/>
            </p:nvSpPr>
            <p:spPr>
              <a:xfrm>
                <a:off x="142874" y="1672709"/>
                <a:ext cx="7762876" cy="1365374"/>
              </a:xfrm>
              <a:prstGeom prst="rect">
                <a:avLst/>
              </a:prstGeom>
              <a:blipFill>
                <a:blip r:embed="rId6"/>
                <a:stretch>
                  <a:fillRect l="-471" t="-1786"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F330CC3-A731-43B3-B119-667EE900C2A5}"/>
                  </a:ext>
                </a:extLst>
              </p:cNvPr>
              <p:cNvSpPr txBox="1"/>
              <p:nvPr/>
            </p:nvSpPr>
            <p:spPr>
              <a:xfrm>
                <a:off x="561974" y="3115750"/>
                <a:ext cx="4714876" cy="656013"/>
              </a:xfrm>
              <a:prstGeom prst="rect">
                <a:avLst/>
              </a:prstGeom>
              <a:noFill/>
            </p:spPr>
            <p:txBody>
              <a:bodyPr wrap="square">
                <a:spAutoFit/>
              </a:bodyPr>
              <a:lstStyle/>
              <a:p>
                <a:r>
                  <a:rPr lang="en-US" altLang="zh-CN" dirty="0">
                    <a:cs typeface="Times New Roman" panose="02020603050405020304" pitchFamily="18" charset="0"/>
                  </a:rPr>
                  <a:t>X-ray emissivity:</a:t>
                </a:r>
                <a14:m>
                  <m:oMath xmlns:m="http://schemas.openxmlformats.org/officeDocument/2006/math">
                    <m:r>
                      <a:rPr lang="en-US" altLang="zh-CN" b="0" i="0" smtClean="0">
                        <a:latin typeface="Cambria Math" panose="02040503050406030204" pitchFamily="18" charset="0"/>
                      </a:rPr>
                      <m:t> </m:t>
                    </m:r>
                    <m:sSub>
                      <m:sSubPr>
                        <m:ctrlPr>
                          <a:rPr lang="en-US" altLang="zh-CN" i="1" smtClean="0">
                            <a:latin typeface="Cambria Math" panose="02040503050406030204" pitchFamily="18" charset="0"/>
                          </a:rPr>
                        </m:ctrlPr>
                      </m:sSub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𝑋</m:t>
                            </m:r>
                          </m:sub>
                        </m:sSub>
                        <m:r>
                          <a:rPr lang="en-US" altLang="zh-CN" b="0" i="1" smtClean="0">
                            <a:latin typeface="Cambria Math" panose="02040503050406030204" pitchFamily="18" charset="0"/>
                          </a:rPr>
                          <m:t>=</m:t>
                        </m:r>
                        <m:r>
                          <a:rPr lang="zh-CN" altLang="en-US" i="1">
                            <a:latin typeface="Cambria Math" panose="02040503050406030204" pitchFamily="18" charset="0"/>
                          </a:rPr>
                          <m:t>𝛼</m:t>
                        </m:r>
                      </m:e>
                      <m:sub>
                        <m:r>
                          <a:rPr lang="en-US" altLang="zh-CN" i="1">
                            <a:latin typeface="Cambria Math" panose="02040503050406030204" pitchFamily="18" charset="0"/>
                          </a:rPr>
                          <m:t>𝑋</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𝐻</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𝑆𝑊</m:t>
                        </m:r>
                      </m:sub>
                    </m:sSub>
                    <m:rad>
                      <m:radPr>
                        <m:degHide m:val="on"/>
                        <m:ctrlPr>
                          <a:rPr lang="en-US" altLang="zh-CN" i="1">
                            <a:latin typeface="Cambria Math" panose="02040503050406030204" pitchFamily="18" charset="0"/>
                          </a:rPr>
                        </m:ctrlPr>
                      </m:radPr>
                      <m:deg/>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𝑢</m:t>
                            </m:r>
                          </m:e>
                          <m:sub>
                            <m:r>
                              <a:rPr lang="en-US" altLang="zh-CN" i="1">
                                <a:latin typeface="Cambria Math" panose="02040503050406030204" pitchFamily="18" charset="0"/>
                              </a:rPr>
                              <m:t>𝑆𝑊</m:t>
                            </m:r>
                          </m:sub>
                          <m:sup>
                            <m:r>
                              <a:rPr lang="en-US" altLang="zh-CN" i="1">
                                <a:latin typeface="Cambria Math" panose="02040503050406030204" pitchFamily="18" charset="0"/>
                              </a:rPr>
                              <m:t>2</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𝑢</m:t>
                            </m:r>
                          </m:e>
                          <m:sub>
                            <m:r>
                              <a:rPr lang="en-US" altLang="zh-CN" i="1">
                                <a:latin typeface="Cambria Math" panose="02040503050406030204" pitchFamily="18" charset="0"/>
                              </a:rPr>
                              <m:t>𝑡h</m:t>
                            </m:r>
                          </m:sub>
                          <m:sup>
                            <m:r>
                              <a:rPr lang="en-US" altLang="zh-CN" i="1">
                                <a:latin typeface="Cambria Math" panose="02040503050406030204" pitchFamily="18" charset="0"/>
                              </a:rPr>
                              <m:t>2</m:t>
                            </m:r>
                          </m:sup>
                        </m:sSubSup>
                      </m:e>
                    </m:rad>
                    <m:r>
                      <a:rPr lang="en-US" altLang="zh-CN" b="0" i="0" smtClean="0">
                        <a:latin typeface="Cambria Math" panose="02040503050406030204" pitchFamily="18" charset="0"/>
                      </a:rPr>
                      <m:t>,</m:t>
                    </m:r>
                    <m:r>
                      <a:rPr lang="en-US" altLang="zh-CN" b="0" i="1" smtClean="0">
                        <a:latin typeface="Cambria Math" panose="02040503050406030204" pitchFamily="18" charset="0"/>
                      </a:rPr>
                      <m:t>  </m:t>
                    </m:r>
                  </m:oMath>
                </a14:m>
                <a:endParaRPr lang="zh-CN" altLang="en-US" dirty="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5F330CC3-A731-43B3-B119-667EE900C2A5}"/>
                  </a:ext>
                </a:extLst>
              </p:cNvPr>
              <p:cNvSpPr txBox="1">
                <a:spLocks noRot="1" noChangeAspect="1" noMove="1" noResize="1" noEditPoints="1" noAdjustHandles="1" noChangeArrowheads="1" noChangeShapeType="1" noTextEdit="1"/>
              </p:cNvSpPr>
              <p:nvPr/>
            </p:nvSpPr>
            <p:spPr>
              <a:xfrm>
                <a:off x="561974" y="3115750"/>
                <a:ext cx="4714876" cy="656013"/>
              </a:xfrm>
              <a:prstGeom prst="rect">
                <a:avLst/>
              </a:prstGeom>
              <a:blipFill>
                <a:blip r:embed="rId7"/>
                <a:stretch>
                  <a:fillRect l="-10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F3B8EAA-E885-44B3-A6E4-FE9C1910E662}"/>
                  </a:ext>
                </a:extLst>
              </p:cNvPr>
              <p:cNvSpPr txBox="1"/>
              <p:nvPr/>
            </p:nvSpPr>
            <p:spPr>
              <a:xfrm>
                <a:off x="142874" y="4661464"/>
                <a:ext cx="8505826" cy="1447704"/>
              </a:xfrm>
              <a:prstGeom prst="rect">
                <a:avLst/>
              </a:prstGeom>
              <a:noFill/>
            </p:spPr>
            <p:txBody>
              <a:bodyPr wrap="square">
                <a:spAutoFit/>
              </a:bodyPr>
              <a:lstStyle/>
              <a:p>
                <a:pPr marL="285750" indent="-285750">
                  <a:spcBef>
                    <a:spcPts val="600"/>
                  </a:spcBef>
                  <a:buFont typeface="Arial" panose="020B0604020202020204" pitchFamily="34" charset="0"/>
                  <a:buChar char="•"/>
                </a:pP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𝛼</m:t>
                        </m:r>
                      </m:e>
                      <m:sub>
                        <m:r>
                          <a:rPr lang="en-US" altLang="zh-CN" i="1">
                            <a:latin typeface="Cambria Math" panose="02040503050406030204" pitchFamily="18" charset="0"/>
                          </a:rPr>
                          <m:t>𝑋</m:t>
                        </m:r>
                      </m:sub>
                    </m:sSub>
                    <m:r>
                      <a:rPr lang="en-US" altLang="zh-CN" i="1">
                        <a:latin typeface="Cambria Math" panose="02040503050406030204" pitchFamily="18" charset="0"/>
                      </a:rPr>
                      <m:t>=1</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10</m:t>
                        </m:r>
                      </m:e>
                      <m:sup>
                        <m:r>
                          <a:rPr lang="en-US" altLang="zh-CN" i="1">
                            <a:latin typeface="Cambria Math" panose="02040503050406030204" pitchFamily="18" charset="0"/>
                            <a:ea typeface="Cambria Math" panose="02040503050406030204" pitchFamily="18" charset="0"/>
                          </a:rPr>
                          <m:t>−15</m:t>
                        </m:r>
                      </m:sup>
                    </m:sSup>
                    <m:r>
                      <a:rPr lang="en-US" altLang="zh-CN" i="1">
                        <a:latin typeface="Cambria Math" panose="02040503050406030204" pitchFamily="18" charset="0"/>
                        <a:ea typeface="Cambria Math" panose="02040503050406030204" pitchFamily="18" charset="0"/>
                      </a:rPr>
                      <m:t>𝑒𝑉</m:t>
                    </m:r>
                    <m:r>
                      <a:rPr lang="en-US" altLang="zh-CN" i="1">
                        <a:latin typeface="Cambria Math" panose="02040503050406030204" pitchFamily="18" charset="0"/>
                        <a:ea typeface="Cambria Math" panose="02040503050406030204" pitchFamily="18" charset="0"/>
                      </a:rPr>
                      <m:t> </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𝑐𝑚</m:t>
                        </m:r>
                      </m:e>
                      <m:sup>
                        <m:r>
                          <a:rPr lang="en-US" altLang="zh-CN" i="1">
                            <a:latin typeface="Cambria Math" panose="02040503050406030204" pitchFamily="18" charset="0"/>
                            <a:ea typeface="Cambria Math" panose="02040503050406030204" pitchFamily="18" charset="0"/>
                          </a:rPr>
                          <m:t>2</m:t>
                        </m:r>
                      </m:sup>
                    </m:sSup>
                  </m:oMath>
                </a14:m>
                <a:r>
                  <a:rPr lang="zh-CN" altLang="en-US" dirty="0">
                    <a:cs typeface="Times New Roman" panose="02020603050405020304" pitchFamily="18" charset="0"/>
                  </a:rPr>
                  <a:t> </a:t>
                </a:r>
                <a:r>
                  <a:rPr lang="en-US" altLang="zh-CN" dirty="0">
                    <a:cs typeface="Times New Roman" panose="02020603050405020304" pitchFamily="18" charset="0"/>
                  </a:rPr>
                  <a:t>is interaction efficiency factor;</a:t>
                </a:r>
              </a:p>
              <a:p>
                <a:pPr marL="285750" indent="-285750">
                  <a:spcBef>
                    <a:spcPts val="600"/>
                  </a:spcBef>
                  <a:buFont typeface="Arial" panose="020B0604020202020204" pitchFamily="34" charset="0"/>
                  <a:buChar char="•"/>
                </a:pP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𝐻</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25(10</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𝐸</m:t>
                            </m:r>
                          </m:sub>
                        </m:sSub>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e>
                      <m:sup>
                        <m:r>
                          <a:rPr lang="en-US" altLang="zh-CN" b="0" i="1" smtClean="0">
                            <a:latin typeface="Cambria Math" panose="02040503050406030204" pitchFamily="18" charset="0"/>
                          </a:rPr>
                          <m:t>3</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𝑐𝑚</m:t>
                        </m:r>
                      </m:e>
                      <m:sup>
                        <m:r>
                          <a:rPr lang="en-US" altLang="zh-CN" b="0" i="1" smtClean="0">
                            <a:latin typeface="Cambria Math" panose="02040503050406030204" pitchFamily="18" charset="0"/>
                          </a:rPr>
                          <m:t>−3</m:t>
                        </m:r>
                      </m:sup>
                    </m:sSup>
                  </m:oMath>
                </a14:m>
                <a:r>
                  <a:rPr lang="en-US" altLang="zh-CN" dirty="0">
                    <a:cs typeface="Times New Roman" panose="02020603050405020304" pitchFamily="18" charset="0"/>
                  </a:rPr>
                  <a:t> is the number density of exospheric hydrogen;</a:t>
                </a:r>
              </a:p>
              <a:p>
                <a:pPr marL="285750" indent="-285750">
                  <a:spcBef>
                    <a:spcPts val="600"/>
                  </a:spcBef>
                  <a:buFont typeface="Arial" panose="020B0604020202020204" pitchFamily="34" charset="0"/>
                  <a:buChar char="•"/>
                </a:pP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𝑆𝑊</m:t>
                        </m:r>
                      </m:sub>
                    </m:sSub>
                  </m:oMath>
                </a14:m>
                <a:r>
                  <a:rPr lang="zh-CN" altLang="en-US" dirty="0">
                    <a:cs typeface="Times New Roman" panose="02020603050405020304" pitchFamily="18" charset="0"/>
                  </a:rPr>
                  <a:t> </a:t>
                </a:r>
                <a:r>
                  <a:rPr lang="en-US" altLang="zh-CN" dirty="0">
                    <a:cs typeface="Times New Roman" panose="02020603050405020304" pitchFamily="18" charset="0"/>
                  </a:rPr>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𝑆𝑊</m:t>
                        </m:r>
                      </m:sub>
                    </m:sSub>
                  </m:oMath>
                </a14:m>
                <a:r>
                  <a:rPr lang="zh-CN" altLang="en-US" dirty="0">
                    <a:cs typeface="Times New Roman" panose="02020603050405020304" pitchFamily="18" charset="0"/>
                  </a:rPr>
                  <a:t> </a:t>
                </a:r>
                <a:r>
                  <a:rPr lang="en-US" altLang="zh-CN" dirty="0">
                    <a:cs typeface="Times New Roman" panose="02020603050405020304" pitchFamily="18" charset="0"/>
                  </a:rPr>
                  <a:t>are the number density and velocity of solar wind proton;</a:t>
                </a:r>
              </a:p>
              <a:p>
                <a:pPr marL="285750" indent="-285750">
                  <a:spcBef>
                    <a:spcPts val="600"/>
                  </a:spcBef>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𝑡h</m:t>
                        </m:r>
                      </m:sub>
                    </m:sSub>
                  </m:oMath>
                </a14:m>
                <a:r>
                  <a:rPr lang="zh-CN" altLang="en-US" dirty="0">
                    <a:cs typeface="Times New Roman" panose="02020603050405020304" pitchFamily="18" charset="0"/>
                  </a:rPr>
                  <a:t> </a:t>
                </a:r>
                <a:r>
                  <a:rPr lang="en-US" altLang="zh-CN" dirty="0">
                    <a:cs typeface="Times New Roman" panose="02020603050405020304" pitchFamily="18" charset="0"/>
                  </a:rPr>
                  <a:t>is the plasma thermal speed.</a:t>
                </a:r>
                <a:endParaRPr lang="zh-CN" altLang="en-US" dirty="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0F3B8EAA-E885-44B3-A6E4-FE9C1910E662}"/>
                  </a:ext>
                </a:extLst>
              </p:cNvPr>
              <p:cNvSpPr txBox="1">
                <a:spLocks noRot="1" noChangeAspect="1" noMove="1" noResize="1" noEditPoints="1" noAdjustHandles="1" noChangeArrowheads="1" noChangeShapeType="1" noTextEdit="1"/>
              </p:cNvSpPr>
              <p:nvPr/>
            </p:nvSpPr>
            <p:spPr>
              <a:xfrm>
                <a:off x="142874" y="4661464"/>
                <a:ext cx="8505826" cy="1447704"/>
              </a:xfrm>
              <a:prstGeom prst="rect">
                <a:avLst/>
              </a:prstGeom>
              <a:blipFill>
                <a:blip r:embed="rId8"/>
                <a:stretch>
                  <a:fillRect l="-430" t="-1688" b="-6329"/>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9A1F32CE-1563-4A6D-95FF-3E1D45BE13B9}"/>
              </a:ext>
            </a:extLst>
          </p:cNvPr>
          <p:cNvSpPr txBox="1"/>
          <p:nvPr/>
        </p:nvSpPr>
        <p:spPr>
          <a:xfrm>
            <a:off x="561975" y="6466488"/>
            <a:ext cx="4829176" cy="338554"/>
          </a:xfrm>
          <a:prstGeom prst="rect">
            <a:avLst/>
          </a:prstGeom>
          <a:noFill/>
        </p:spPr>
        <p:txBody>
          <a:bodyPr wrap="square" rtlCol="0">
            <a:spAutoFit/>
          </a:bodyPr>
          <a:lstStyle/>
          <a:p>
            <a:r>
              <a:rPr lang="en-US" altLang="zh-CN" sz="1600" b="1" i="1" dirty="0">
                <a:solidFill>
                  <a:schemeClr val="accent1">
                    <a:lumMod val="60000"/>
                    <a:lumOff val="40000"/>
                  </a:schemeClr>
                </a:solidFill>
                <a:cs typeface="Times New Roman" panose="02020603050405020304" pitchFamily="18" charset="0"/>
              </a:rPr>
              <a:t>Cravens &amp; Robertson, 2001; Sun et al., 2015 …</a:t>
            </a:r>
            <a:endParaRPr lang="zh-CN" altLang="en-US" sz="1600" b="1" i="1" dirty="0">
              <a:solidFill>
                <a:schemeClr val="accent1">
                  <a:lumMod val="60000"/>
                  <a:lumOff val="40000"/>
                </a:schemeClr>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0BDCA91-8777-45FF-AF24-49152095F6A6}"/>
                  </a:ext>
                </a:extLst>
              </p:cNvPr>
              <p:cNvSpPr txBox="1"/>
              <p:nvPr/>
            </p:nvSpPr>
            <p:spPr>
              <a:xfrm>
                <a:off x="561974" y="3845941"/>
                <a:ext cx="3219450" cy="492379"/>
              </a:xfrm>
              <a:prstGeom prst="rect">
                <a:avLst/>
              </a:prstGeom>
              <a:noFill/>
            </p:spPr>
            <p:txBody>
              <a:bodyPr wrap="square">
                <a:spAutoFit/>
              </a:bodyPr>
              <a:lstStyle/>
              <a:p>
                <a:r>
                  <a:rPr lang="en-US" altLang="zh-CN" dirty="0">
                    <a:cs typeface="Times New Roman" panose="02020603050405020304" pitchFamily="18" charset="0"/>
                  </a:rPr>
                  <a:t>X-ray intensity: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𝑋</m:t>
                        </m:r>
                      </m:sub>
                    </m:sSub>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4</m:t>
                        </m:r>
                        <m:r>
                          <a:rPr lang="zh-CN" altLang="en-US" b="0" i="1" smtClean="0">
                            <a:latin typeface="Cambria Math" panose="02040503050406030204" pitchFamily="18" charset="0"/>
                          </a:rPr>
                          <m:t>𝜋</m:t>
                        </m:r>
                      </m:den>
                    </m:f>
                    <m:nary>
                      <m:naryPr>
                        <m:limLoc m:val="undOvr"/>
                        <m:subHide m:val="on"/>
                        <m:supHide m:val="on"/>
                        <m:ctrlPr>
                          <a:rPr lang="en-US" altLang="zh-CN" i="1" smtClean="0">
                            <a:latin typeface="Cambria Math" panose="02040503050406030204" pitchFamily="18" charset="0"/>
                          </a:rPr>
                        </m:ctrlPr>
                      </m:naryPr>
                      <m:sub/>
                      <m:sup/>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𝑋</m:t>
                            </m:r>
                          </m:sub>
                        </m:sSub>
                        <m:r>
                          <a:rPr lang="en-US" altLang="zh-CN" b="0" i="1" smtClean="0">
                            <a:latin typeface="Cambria Math" panose="02040503050406030204" pitchFamily="18" charset="0"/>
                          </a:rPr>
                          <m:t>𝑑𝑟</m:t>
                        </m:r>
                      </m:e>
                    </m:nary>
                  </m:oMath>
                </a14:m>
                <a:endParaRPr lang="zh-CN" altLang="en-US" dirty="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90BDCA91-8777-45FF-AF24-49152095F6A6}"/>
                  </a:ext>
                </a:extLst>
              </p:cNvPr>
              <p:cNvSpPr txBox="1">
                <a:spLocks noRot="1" noChangeAspect="1" noMove="1" noResize="1" noEditPoints="1" noAdjustHandles="1" noChangeArrowheads="1" noChangeShapeType="1" noTextEdit="1"/>
              </p:cNvSpPr>
              <p:nvPr/>
            </p:nvSpPr>
            <p:spPr>
              <a:xfrm>
                <a:off x="561974" y="3845941"/>
                <a:ext cx="3219450" cy="492379"/>
              </a:xfrm>
              <a:prstGeom prst="rect">
                <a:avLst/>
              </a:prstGeom>
              <a:blipFill>
                <a:blip r:embed="rId9"/>
                <a:stretch>
                  <a:fillRect l="-1515" t="-98765" r="-5114" b="-156790"/>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4ED82B19-E53D-4185-A4EE-F049BBD92576}"/>
              </a:ext>
            </a:extLst>
          </p:cNvPr>
          <p:cNvSpPr txBox="1"/>
          <p:nvPr/>
        </p:nvSpPr>
        <p:spPr>
          <a:xfrm>
            <a:off x="8648700" y="4322910"/>
            <a:ext cx="1990725" cy="338554"/>
          </a:xfrm>
          <a:prstGeom prst="rect">
            <a:avLst/>
          </a:prstGeom>
          <a:noFill/>
        </p:spPr>
        <p:txBody>
          <a:bodyPr wrap="square" rtlCol="0">
            <a:spAutoFit/>
          </a:bodyPr>
          <a:lstStyle/>
          <a:p>
            <a:r>
              <a:rPr lang="en-US" altLang="zh-CN" sz="1600" b="1" i="1" dirty="0">
                <a:solidFill>
                  <a:schemeClr val="accent1">
                    <a:lumMod val="60000"/>
                    <a:lumOff val="40000"/>
                  </a:schemeClr>
                </a:solidFill>
                <a:cs typeface="Times New Roman" panose="02020603050405020304" pitchFamily="18" charset="0"/>
              </a:rPr>
              <a:t>From </a:t>
            </a:r>
            <a:r>
              <a:rPr lang="en-US" altLang="zh-CN" sz="1600" b="1" i="1" dirty="0" err="1">
                <a:solidFill>
                  <a:schemeClr val="accent1">
                    <a:lumMod val="60000"/>
                    <a:lumOff val="40000"/>
                  </a:schemeClr>
                </a:solidFill>
                <a:cs typeface="Times New Roman" panose="02020603050405020304" pitchFamily="18" charset="0"/>
              </a:rPr>
              <a:t>Snios</a:t>
            </a:r>
            <a:r>
              <a:rPr lang="en-US" altLang="zh-CN" sz="1600" b="1" i="1" dirty="0">
                <a:solidFill>
                  <a:schemeClr val="accent1">
                    <a:lumMod val="60000"/>
                    <a:lumOff val="40000"/>
                  </a:schemeClr>
                </a:solidFill>
                <a:cs typeface="Times New Roman" panose="02020603050405020304" pitchFamily="18" charset="0"/>
              </a:rPr>
              <a:t>, 2016</a:t>
            </a:r>
            <a:endParaRPr lang="zh-CN" altLang="en-US" sz="1600" b="1" i="1" dirty="0">
              <a:solidFill>
                <a:schemeClr val="accent1">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159579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4A98701-AAB6-4F1E-8EE9-6D78F2FBF81F}"/>
              </a:ext>
            </a:extLst>
          </p:cNvPr>
          <p:cNvSpPr txBox="1"/>
          <p:nvPr/>
        </p:nvSpPr>
        <p:spPr>
          <a:xfrm>
            <a:off x="0" y="0"/>
            <a:ext cx="11210925" cy="523220"/>
          </a:xfrm>
          <a:prstGeom prst="rect">
            <a:avLst/>
          </a:prstGeom>
          <a:solidFill>
            <a:schemeClr val="bg1">
              <a:lumMod val="85000"/>
            </a:schemeClr>
          </a:solidFill>
        </p:spPr>
        <p:txBody>
          <a:bodyPr wrap="square" rtlCol="0">
            <a:spAutoFit/>
          </a:bodyPr>
          <a:lstStyle/>
          <a:p>
            <a:r>
              <a:rPr lang="en-US" altLang="zh-CN" sz="2800" b="1" dirty="0">
                <a:latin typeface="Arial Rounded MT Bold" panose="020F0704030504030204" pitchFamily="34" charset="0"/>
                <a:ea typeface="+mj-ea"/>
              </a:rPr>
              <a:t>Soft X-ray imaging of the magnetosheath and the cusps</a:t>
            </a:r>
          </a:p>
        </p:txBody>
      </p:sp>
      <p:pic>
        <p:nvPicPr>
          <p:cNvPr id="5" name="图片 4">
            <a:extLst>
              <a:ext uri="{FF2B5EF4-FFF2-40B4-BE49-F238E27FC236}">
                <a16:creationId xmlns:a16="http://schemas.microsoft.com/office/drawing/2014/main" id="{EDD42F7C-094B-471D-BD5B-41DAB4F301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pic>
        <p:nvPicPr>
          <p:cNvPr id="6" name="图片 5">
            <a:extLst>
              <a:ext uri="{FF2B5EF4-FFF2-40B4-BE49-F238E27FC236}">
                <a16:creationId xmlns:a16="http://schemas.microsoft.com/office/drawing/2014/main" id="{CD809FDA-0C61-4C79-8D9E-99857A189D00}"/>
              </a:ext>
            </a:extLst>
          </p:cNvPr>
          <p:cNvPicPr>
            <a:picLocks noChangeAspect="1"/>
          </p:cNvPicPr>
          <p:nvPr/>
        </p:nvPicPr>
        <p:blipFill>
          <a:blip r:embed="rId4"/>
          <a:stretch>
            <a:fillRect/>
          </a:stretch>
        </p:blipFill>
        <p:spPr>
          <a:xfrm>
            <a:off x="7266557" y="1782929"/>
            <a:ext cx="4282351" cy="4219003"/>
          </a:xfrm>
          <a:prstGeom prst="rect">
            <a:avLst/>
          </a:prstGeom>
        </p:spPr>
      </p:pic>
      <p:sp>
        <p:nvSpPr>
          <p:cNvPr id="7" name="文本框 6">
            <a:extLst>
              <a:ext uri="{FF2B5EF4-FFF2-40B4-BE49-F238E27FC236}">
                <a16:creationId xmlns:a16="http://schemas.microsoft.com/office/drawing/2014/main" id="{A25DFF25-EC68-411A-B123-DBA4D762A274}"/>
              </a:ext>
            </a:extLst>
          </p:cNvPr>
          <p:cNvSpPr txBox="1"/>
          <p:nvPr/>
        </p:nvSpPr>
        <p:spPr>
          <a:xfrm>
            <a:off x="7179972" y="1017000"/>
            <a:ext cx="4455520" cy="646331"/>
          </a:xfrm>
          <a:prstGeom prst="rect">
            <a:avLst/>
          </a:prstGeom>
          <a:noFill/>
        </p:spPr>
        <p:txBody>
          <a:bodyPr wrap="square" rtlCol="0">
            <a:spAutoFit/>
          </a:bodyPr>
          <a:lstStyle/>
          <a:p>
            <a:pPr algn="ctr"/>
            <a:r>
              <a:rPr lang="en-US" altLang="zh-CN" dirty="0"/>
              <a:t>Solar wind Magnetosphere Ionosphere Link Explorer (SMILE)</a:t>
            </a:r>
            <a:endParaRPr lang="zh-CN" altLang="en-US" dirty="0"/>
          </a:p>
        </p:txBody>
      </p:sp>
      <p:sp>
        <p:nvSpPr>
          <p:cNvPr id="8" name="文本框 7">
            <a:extLst>
              <a:ext uri="{FF2B5EF4-FFF2-40B4-BE49-F238E27FC236}">
                <a16:creationId xmlns:a16="http://schemas.microsoft.com/office/drawing/2014/main" id="{A6B8006F-75F8-4F4B-956D-4176577D8A1A}"/>
              </a:ext>
            </a:extLst>
          </p:cNvPr>
          <p:cNvSpPr txBox="1"/>
          <p:nvPr/>
        </p:nvSpPr>
        <p:spPr>
          <a:xfrm>
            <a:off x="8482134" y="6001932"/>
            <a:ext cx="2039978" cy="338554"/>
          </a:xfrm>
          <a:prstGeom prst="rect">
            <a:avLst/>
          </a:prstGeom>
          <a:noFill/>
        </p:spPr>
        <p:txBody>
          <a:bodyPr wrap="square" rtlCol="0">
            <a:spAutoFit/>
          </a:bodyPr>
          <a:lstStyle/>
          <a:p>
            <a:r>
              <a:rPr lang="en-US" altLang="zh-CN" sz="1600" b="1" i="1" dirty="0">
                <a:solidFill>
                  <a:schemeClr val="accent1">
                    <a:lumMod val="60000"/>
                    <a:lumOff val="40000"/>
                  </a:schemeClr>
                </a:solidFill>
                <a:latin typeface="Arial" panose="020B0604020202020204" pitchFamily="34" charset="0"/>
                <a:cs typeface="Arial" panose="020B0604020202020204" pitchFamily="34" charset="0"/>
              </a:rPr>
              <a:t>SMILE red book</a:t>
            </a:r>
            <a:endParaRPr lang="zh-CN" altLang="en-US" sz="1600" b="1" i="1"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B133DD47-E56F-42D6-9B49-D6D4DC434B49}"/>
              </a:ext>
            </a:extLst>
          </p:cNvPr>
          <p:cNvPicPr>
            <a:picLocks noChangeAspect="1"/>
          </p:cNvPicPr>
          <p:nvPr/>
        </p:nvPicPr>
        <p:blipFill>
          <a:blip r:embed="rId5"/>
          <a:stretch>
            <a:fillRect/>
          </a:stretch>
        </p:blipFill>
        <p:spPr>
          <a:xfrm>
            <a:off x="100167" y="808123"/>
            <a:ext cx="4051281" cy="2903545"/>
          </a:xfrm>
          <a:prstGeom prst="rect">
            <a:avLst/>
          </a:prstGeom>
        </p:spPr>
      </p:pic>
      <p:pic>
        <p:nvPicPr>
          <p:cNvPr id="16" name="图片 15">
            <a:extLst>
              <a:ext uri="{FF2B5EF4-FFF2-40B4-BE49-F238E27FC236}">
                <a16:creationId xmlns:a16="http://schemas.microsoft.com/office/drawing/2014/main" id="{B80C5EE2-BFF1-4F55-897A-5CBCB6815EC8}"/>
              </a:ext>
            </a:extLst>
          </p:cNvPr>
          <p:cNvPicPr>
            <a:picLocks noChangeAspect="1"/>
          </p:cNvPicPr>
          <p:nvPr/>
        </p:nvPicPr>
        <p:blipFill>
          <a:blip r:embed="rId6"/>
          <a:stretch>
            <a:fillRect/>
          </a:stretch>
        </p:blipFill>
        <p:spPr>
          <a:xfrm>
            <a:off x="193714" y="3893381"/>
            <a:ext cx="3749636" cy="2655357"/>
          </a:xfrm>
          <a:prstGeom prst="rect">
            <a:avLst/>
          </a:prstGeom>
        </p:spPr>
      </p:pic>
      <p:sp>
        <p:nvSpPr>
          <p:cNvPr id="17" name="文本框 16">
            <a:extLst>
              <a:ext uri="{FF2B5EF4-FFF2-40B4-BE49-F238E27FC236}">
                <a16:creationId xmlns:a16="http://schemas.microsoft.com/office/drawing/2014/main" id="{9DC59BA3-FE05-47D0-AAD5-20AE1C0A250A}"/>
              </a:ext>
            </a:extLst>
          </p:cNvPr>
          <p:cNvSpPr txBox="1"/>
          <p:nvPr/>
        </p:nvSpPr>
        <p:spPr>
          <a:xfrm>
            <a:off x="575549" y="3596943"/>
            <a:ext cx="2985966" cy="338554"/>
          </a:xfrm>
          <a:prstGeom prst="rect">
            <a:avLst/>
          </a:prstGeom>
          <a:noFill/>
        </p:spPr>
        <p:txBody>
          <a:bodyPr wrap="square" rtlCol="0">
            <a:spAutoFit/>
          </a:bodyPr>
          <a:lstStyle/>
          <a:p>
            <a:r>
              <a:rPr lang="en-US" altLang="zh-CN" sz="1600" b="1" i="1" dirty="0">
                <a:solidFill>
                  <a:schemeClr val="accent1">
                    <a:lumMod val="60000"/>
                    <a:lumOff val="40000"/>
                  </a:schemeClr>
                </a:solidFill>
                <a:latin typeface="Arial" panose="020B0604020202020204" pitchFamily="34" charset="0"/>
                <a:cs typeface="Arial" panose="020B0604020202020204" pitchFamily="34" charset="0"/>
              </a:rPr>
              <a:t>Robertson &amp; Cravens, 2003</a:t>
            </a:r>
            <a:endParaRPr lang="zh-CN" altLang="en-US" sz="16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5A94DA02-B566-4385-B822-81FFBAB874BF}"/>
              </a:ext>
            </a:extLst>
          </p:cNvPr>
          <p:cNvSpPr txBox="1"/>
          <p:nvPr/>
        </p:nvSpPr>
        <p:spPr>
          <a:xfrm>
            <a:off x="632824" y="6500488"/>
            <a:ext cx="2985966" cy="338554"/>
          </a:xfrm>
          <a:prstGeom prst="rect">
            <a:avLst/>
          </a:prstGeom>
          <a:noFill/>
        </p:spPr>
        <p:txBody>
          <a:bodyPr wrap="square" rtlCol="0">
            <a:spAutoFit/>
          </a:bodyPr>
          <a:lstStyle/>
          <a:p>
            <a:r>
              <a:rPr lang="en-US" altLang="zh-CN" sz="1600" b="1" i="1" dirty="0">
                <a:solidFill>
                  <a:schemeClr val="accent1">
                    <a:lumMod val="60000"/>
                    <a:lumOff val="40000"/>
                  </a:schemeClr>
                </a:solidFill>
                <a:latin typeface="Arial" panose="020B0604020202020204" pitchFamily="34" charset="0"/>
                <a:cs typeface="Arial" panose="020B0604020202020204" pitchFamily="34" charset="0"/>
              </a:rPr>
              <a:t>Robertson et al., 2006</a:t>
            </a:r>
            <a:endParaRPr lang="zh-CN" altLang="en-US" sz="16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F08E8477-07D4-40C1-AB18-B3810448E371}"/>
              </a:ext>
            </a:extLst>
          </p:cNvPr>
          <p:cNvSpPr txBox="1"/>
          <p:nvPr/>
        </p:nvSpPr>
        <p:spPr>
          <a:xfrm>
            <a:off x="3943349" y="1592506"/>
            <a:ext cx="2314575" cy="923330"/>
          </a:xfrm>
          <a:prstGeom prst="rect">
            <a:avLst/>
          </a:prstGeom>
          <a:noFill/>
        </p:spPr>
        <p:txBody>
          <a:bodyPr wrap="square" rtlCol="0">
            <a:spAutoFit/>
          </a:bodyPr>
          <a:lstStyle/>
          <a:p>
            <a:r>
              <a:rPr lang="en-US" altLang="zh-CN" b="1" dirty="0"/>
              <a:t>Model: </a:t>
            </a:r>
            <a:r>
              <a:rPr lang="en-US" altLang="zh-CN" dirty="0"/>
              <a:t>X-ray emission from the magnetosheath </a:t>
            </a:r>
            <a:endParaRPr lang="zh-CN" altLang="en-US" dirty="0"/>
          </a:p>
        </p:txBody>
      </p:sp>
      <p:sp>
        <p:nvSpPr>
          <p:cNvPr id="20" name="文本框 19">
            <a:extLst>
              <a:ext uri="{FF2B5EF4-FFF2-40B4-BE49-F238E27FC236}">
                <a16:creationId xmlns:a16="http://schemas.microsoft.com/office/drawing/2014/main" id="{02C8AC42-319B-4DA2-8D54-15F9C3B1EFBB}"/>
              </a:ext>
            </a:extLst>
          </p:cNvPr>
          <p:cNvSpPr txBox="1"/>
          <p:nvPr/>
        </p:nvSpPr>
        <p:spPr>
          <a:xfrm>
            <a:off x="4017217" y="4803829"/>
            <a:ext cx="2314575" cy="923330"/>
          </a:xfrm>
          <a:prstGeom prst="rect">
            <a:avLst/>
          </a:prstGeom>
          <a:noFill/>
        </p:spPr>
        <p:txBody>
          <a:bodyPr wrap="square" rtlCol="0">
            <a:spAutoFit/>
          </a:bodyPr>
          <a:lstStyle/>
          <a:p>
            <a:r>
              <a:rPr lang="en-US" altLang="zh-CN" b="1" dirty="0"/>
              <a:t>MHD simulation: </a:t>
            </a:r>
            <a:r>
              <a:rPr lang="en-US" altLang="zh-CN" dirty="0"/>
              <a:t>X-ray emission from the cusps</a:t>
            </a:r>
            <a:endParaRPr lang="zh-CN" altLang="en-US" dirty="0"/>
          </a:p>
        </p:txBody>
      </p:sp>
    </p:spTree>
    <p:extLst>
      <p:ext uri="{BB962C8B-B14F-4D97-AF65-F5344CB8AC3E}">
        <p14:creationId xmlns:p14="http://schemas.microsoft.com/office/powerpoint/2010/main" val="226378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A636C95-A7FA-4EE2-9536-EE6341D34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pic>
        <p:nvPicPr>
          <p:cNvPr id="7" name="图片 6">
            <a:extLst>
              <a:ext uri="{FF2B5EF4-FFF2-40B4-BE49-F238E27FC236}">
                <a16:creationId xmlns:a16="http://schemas.microsoft.com/office/drawing/2014/main" id="{7E9C089F-2E28-4F31-AACD-FC4A9FEAE02F}"/>
              </a:ext>
            </a:extLst>
          </p:cNvPr>
          <p:cNvPicPr>
            <a:picLocks noChangeAspect="1"/>
          </p:cNvPicPr>
          <p:nvPr/>
        </p:nvPicPr>
        <p:blipFill rotWithShape="1">
          <a:blip r:embed="rId4"/>
          <a:srcRect l="59200" t="8144"/>
          <a:stretch/>
        </p:blipFill>
        <p:spPr>
          <a:xfrm>
            <a:off x="-4175" y="1765131"/>
            <a:ext cx="3421856" cy="3178384"/>
          </a:xfrm>
          <a:prstGeom prst="rect">
            <a:avLst/>
          </a:prstGeom>
        </p:spPr>
      </p:pic>
      <p:sp>
        <p:nvSpPr>
          <p:cNvPr id="18" name="文本框 17">
            <a:extLst>
              <a:ext uri="{FF2B5EF4-FFF2-40B4-BE49-F238E27FC236}">
                <a16:creationId xmlns:a16="http://schemas.microsoft.com/office/drawing/2014/main" id="{F5513427-DD18-4BF4-9472-B8B1B5540CEE}"/>
              </a:ext>
            </a:extLst>
          </p:cNvPr>
          <p:cNvSpPr txBox="1"/>
          <p:nvPr/>
        </p:nvSpPr>
        <p:spPr>
          <a:xfrm>
            <a:off x="287528" y="1395799"/>
            <a:ext cx="3319462" cy="369332"/>
          </a:xfrm>
          <a:prstGeom prst="rect">
            <a:avLst/>
          </a:prstGeom>
          <a:noFill/>
        </p:spPr>
        <p:txBody>
          <a:bodyPr wrap="square" rtlCol="0">
            <a:spAutoFit/>
          </a:bodyPr>
          <a:lstStyle/>
          <a:p>
            <a:r>
              <a:rPr lang="en-US" altLang="zh-CN" dirty="0">
                <a:cs typeface="Times New Roman" panose="02020603050405020304" pitchFamily="18" charset="0"/>
              </a:rPr>
              <a:t>Point A (7.95, 0.32, 17.73) </a:t>
            </a:r>
            <a:r>
              <a:rPr lang="en-US" altLang="zh-CN" i="1" dirty="0">
                <a:cs typeface="Times New Roman" panose="02020603050405020304" pitchFamily="18" charset="0"/>
              </a:rPr>
              <a:t>R</a:t>
            </a:r>
            <a:r>
              <a:rPr lang="en-US" altLang="zh-CN" i="1" baseline="-25000" dirty="0">
                <a:cs typeface="Times New Roman" panose="02020603050405020304" pitchFamily="18" charset="0"/>
              </a:rPr>
              <a:t>E</a:t>
            </a:r>
            <a:endParaRPr lang="zh-CN" altLang="en-US" i="1" baseline="-25000" dirty="0">
              <a:cs typeface="Times New Roman" panose="02020603050405020304" pitchFamily="18" charset="0"/>
            </a:endParaRPr>
          </a:p>
        </p:txBody>
      </p:sp>
      <p:sp>
        <p:nvSpPr>
          <p:cNvPr id="24" name="文本框 23">
            <a:extLst>
              <a:ext uri="{FF2B5EF4-FFF2-40B4-BE49-F238E27FC236}">
                <a16:creationId xmlns:a16="http://schemas.microsoft.com/office/drawing/2014/main" id="{6C30F120-56A5-4BEB-991F-263A48E87C22}"/>
              </a:ext>
            </a:extLst>
          </p:cNvPr>
          <p:cNvSpPr txBox="1"/>
          <p:nvPr/>
        </p:nvSpPr>
        <p:spPr>
          <a:xfrm>
            <a:off x="9569848" y="6488668"/>
            <a:ext cx="2426889" cy="338554"/>
          </a:xfrm>
          <a:prstGeom prst="rect">
            <a:avLst/>
          </a:prstGeom>
          <a:noFill/>
        </p:spPr>
        <p:txBody>
          <a:bodyPr wrap="square">
            <a:spAutoFit/>
          </a:bodyPr>
          <a:lstStyle/>
          <a:p>
            <a:r>
              <a:rPr lang="en-US" altLang="zh-CN" sz="1600" b="1" i="1" dirty="0">
                <a:solidFill>
                  <a:schemeClr val="accent1">
                    <a:lumMod val="60000"/>
                    <a:lumOff val="40000"/>
                  </a:schemeClr>
                </a:solidFill>
                <a:cs typeface="Times New Roman" panose="02020603050405020304" pitchFamily="18" charset="0"/>
              </a:rPr>
              <a:t>Sun et al., 2019  </a:t>
            </a:r>
            <a:endParaRPr lang="zh-CN" altLang="en-US" sz="1600" dirty="0"/>
          </a:p>
        </p:txBody>
      </p:sp>
      <p:cxnSp>
        <p:nvCxnSpPr>
          <p:cNvPr id="4" name="直接连接符 3">
            <a:extLst>
              <a:ext uri="{FF2B5EF4-FFF2-40B4-BE49-F238E27FC236}">
                <a16:creationId xmlns:a16="http://schemas.microsoft.com/office/drawing/2014/main" id="{CD20FBB6-B324-41EC-A75D-840B72F125F4}"/>
              </a:ext>
            </a:extLst>
          </p:cNvPr>
          <p:cNvCxnSpPr>
            <a:cxnSpLocks/>
          </p:cNvCxnSpPr>
          <p:nvPr/>
        </p:nvCxnSpPr>
        <p:spPr>
          <a:xfrm>
            <a:off x="5212572" y="2150485"/>
            <a:ext cx="2350278" cy="1602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D008914C-5656-4F7D-A4B2-AF2C48D98200}"/>
              </a:ext>
            </a:extLst>
          </p:cNvPr>
          <p:cNvPicPr>
            <a:picLocks noChangeAspect="1"/>
          </p:cNvPicPr>
          <p:nvPr/>
        </p:nvPicPr>
        <p:blipFill>
          <a:blip r:embed="rId5"/>
          <a:stretch>
            <a:fillRect/>
          </a:stretch>
        </p:blipFill>
        <p:spPr>
          <a:xfrm>
            <a:off x="3898693" y="766501"/>
            <a:ext cx="7848600" cy="4810147"/>
          </a:xfrm>
          <a:prstGeom prst="rect">
            <a:avLst/>
          </a:prstGeom>
        </p:spPr>
      </p:pic>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6CF9E1D1-43E8-41F7-BD03-664CCE92D929}"/>
                  </a:ext>
                </a:extLst>
              </p:cNvPr>
              <p:cNvSpPr txBox="1"/>
              <p:nvPr/>
            </p:nvSpPr>
            <p:spPr>
              <a:xfrm>
                <a:off x="379206" y="5716786"/>
                <a:ext cx="11006934" cy="80021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zh-CN" i="1" dirty="0"/>
                  <a:t>P</a:t>
                </a:r>
                <a:r>
                  <a:rPr lang="en-US" altLang="zh-CN" i="1" baseline="-25000" dirty="0"/>
                  <a:t>x</a:t>
                </a:r>
                <a:r>
                  <a:rPr lang="en-US" altLang="zh-CN" dirty="0"/>
                  <a:t> is enhanced in the magnetosheath and the cusps</a:t>
                </a:r>
              </a:p>
              <a:p>
                <a:pPr marL="285750" indent="-285750">
                  <a:spcBef>
                    <a:spcPts val="600"/>
                  </a:spcBef>
                  <a:spcAft>
                    <a:spcPts val="600"/>
                  </a:spcAft>
                  <a:buFont typeface="Arial" panose="020B0604020202020204" pitchFamily="34" charset="0"/>
                  <a:buChar char="•"/>
                </a:pPr>
                <a:r>
                  <a:rPr lang="en-US" altLang="zh-CN" dirty="0"/>
                  <a:t>The maximum of </a:t>
                </a:r>
                <a14:m>
                  <m:oMath xmlns:m="http://schemas.openxmlformats.org/officeDocument/2006/math">
                    <m:sSub>
                      <m:sSubPr>
                        <m:ctrlPr>
                          <a:rPr lang="en-US" altLang="zh-CN" sz="1800" b="0" i="1" u="none" strike="noStrike" baseline="0" smtClean="0">
                            <a:latin typeface="Cambria Math" panose="02040503050406030204" pitchFamily="18" charset="0"/>
                            <a:cs typeface="Times New Roman" panose="02020603050405020304" pitchFamily="18" charset="0"/>
                          </a:rPr>
                        </m:ctrlPr>
                      </m:sSubPr>
                      <m:e>
                        <m:r>
                          <a:rPr lang="en-US" altLang="zh-CN" sz="1800" b="0" i="1" u="none" strike="noStrike" baseline="0" smtClean="0">
                            <a:latin typeface="Cambria Math" panose="02040503050406030204" pitchFamily="18" charset="0"/>
                            <a:cs typeface="Times New Roman" panose="02020603050405020304" pitchFamily="18" charset="0"/>
                          </a:rPr>
                          <m:t>𝐼</m:t>
                        </m:r>
                      </m:e>
                      <m:sub>
                        <m:r>
                          <a:rPr lang="en-US" altLang="zh-CN" sz="1800" b="0" i="1" u="none" strike="noStrike" baseline="0" smtClean="0">
                            <a:latin typeface="Cambria Math" panose="02040503050406030204" pitchFamily="18" charset="0"/>
                            <a:cs typeface="Times New Roman" panose="02020603050405020304" pitchFamily="18" charset="0"/>
                          </a:rPr>
                          <m:t>𝑥</m:t>
                        </m:r>
                      </m:sub>
                    </m:sSub>
                  </m:oMath>
                </a14:m>
                <a:r>
                  <a:rPr lang="en-US" altLang="zh-CN" dirty="0"/>
                  <a:t> in the magnetosheath coincides with the tangent direction of the magnetopause.</a:t>
                </a:r>
                <a:endParaRPr lang="zh-CN" altLang="en-US" dirty="0"/>
              </a:p>
            </p:txBody>
          </p:sp>
        </mc:Choice>
        <mc:Fallback>
          <p:sp>
            <p:nvSpPr>
              <p:cNvPr id="25" name="文本框 24">
                <a:extLst>
                  <a:ext uri="{FF2B5EF4-FFF2-40B4-BE49-F238E27FC236}">
                    <a16:creationId xmlns:a16="http://schemas.microsoft.com/office/drawing/2014/main" id="{6CF9E1D1-43E8-41F7-BD03-664CCE92D929}"/>
                  </a:ext>
                </a:extLst>
              </p:cNvPr>
              <p:cNvSpPr txBox="1">
                <a:spLocks noRot="1" noChangeAspect="1" noMove="1" noResize="1" noEditPoints="1" noAdjustHandles="1" noChangeArrowheads="1" noChangeShapeType="1" noTextEdit="1"/>
              </p:cNvSpPr>
              <p:nvPr/>
            </p:nvSpPr>
            <p:spPr>
              <a:xfrm>
                <a:off x="379206" y="5716786"/>
                <a:ext cx="11006934" cy="800219"/>
              </a:xfrm>
              <a:prstGeom prst="rect">
                <a:avLst/>
              </a:prstGeom>
              <a:blipFill>
                <a:blip r:embed="rId6"/>
                <a:stretch>
                  <a:fillRect l="-332" t="-4580" b="-11450"/>
                </a:stretch>
              </a:blipFill>
            </p:spPr>
            <p:txBody>
              <a:bodyPr/>
              <a:lstStyle/>
              <a:p>
                <a:r>
                  <a:rPr lang="zh-CN" altLang="en-US">
                    <a:noFill/>
                  </a:rPr>
                  <a:t> </a:t>
                </a:r>
              </a:p>
            </p:txBody>
          </p:sp>
        </mc:Fallback>
      </mc:AlternateContent>
      <p:cxnSp>
        <p:nvCxnSpPr>
          <p:cNvPr id="27" name="直接箭头连接符 26">
            <a:extLst>
              <a:ext uri="{FF2B5EF4-FFF2-40B4-BE49-F238E27FC236}">
                <a16:creationId xmlns:a16="http://schemas.microsoft.com/office/drawing/2014/main" id="{0850F99B-0BBD-459B-967F-3A8F88A11919}"/>
              </a:ext>
            </a:extLst>
          </p:cNvPr>
          <p:cNvCxnSpPr>
            <a:cxnSpLocks/>
          </p:cNvCxnSpPr>
          <p:nvPr/>
        </p:nvCxnSpPr>
        <p:spPr>
          <a:xfrm>
            <a:off x="5471802" y="1981200"/>
            <a:ext cx="0" cy="1447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4BAED103-F34D-4D4E-821C-CF3EEEC6CC4A}"/>
              </a:ext>
            </a:extLst>
          </p:cNvPr>
          <p:cNvCxnSpPr>
            <a:cxnSpLocks/>
          </p:cNvCxnSpPr>
          <p:nvPr/>
        </p:nvCxnSpPr>
        <p:spPr>
          <a:xfrm>
            <a:off x="7801838" y="2050921"/>
            <a:ext cx="0" cy="1447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DDF8CB2E-4A20-4A21-B54D-76D9074612BC}"/>
              </a:ext>
            </a:extLst>
          </p:cNvPr>
          <p:cNvCxnSpPr>
            <a:cxnSpLocks/>
          </p:cNvCxnSpPr>
          <p:nvPr/>
        </p:nvCxnSpPr>
        <p:spPr>
          <a:xfrm>
            <a:off x="10256320" y="1981200"/>
            <a:ext cx="0" cy="1447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D6620F0A-FDF4-46CC-813E-9538102D516A}"/>
              </a:ext>
            </a:extLst>
          </p:cNvPr>
          <p:cNvSpPr txBox="1"/>
          <p:nvPr/>
        </p:nvSpPr>
        <p:spPr>
          <a:xfrm>
            <a:off x="-4175" y="-6223"/>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Magnetopause identification in the X-ray images: MHD Simulations</a:t>
            </a: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0489793E-4059-4470-8FFC-B0653D14FFB6}"/>
                  </a:ext>
                </a:extLst>
              </p:cNvPr>
              <p:cNvSpPr txBox="1"/>
              <p:nvPr/>
            </p:nvSpPr>
            <p:spPr>
              <a:xfrm>
                <a:off x="4691446" y="549429"/>
                <a:ext cx="1560711" cy="338554"/>
              </a:xfrm>
              <a:prstGeom prst="rect">
                <a:avLst/>
              </a:prstGeom>
              <a:noFill/>
            </p:spPr>
            <p:txBody>
              <a:bodyPr wrap="square">
                <a:spAutoFit/>
              </a:bodyPr>
              <a:lstStyle/>
              <a:p>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𝑆𝑊</m:t>
                        </m:r>
                      </m:sub>
                    </m:sSub>
                    <m:r>
                      <a:rPr lang="en-US" altLang="zh-CN" sz="1600" b="0" i="1" smtClean="0">
                        <a:latin typeface="Cambria Math" panose="02040503050406030204" pitchFamily="18" charset="0"/>
                      </a:rPr>
                      <m:t>=5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𝑐𝑚</m:t>
                        </m:r>
                      </m:e>
                      <m:sup>
                        <m:r>
                          <a:rPr lang="en-US" altLang="zh-CN" sz="1600" b="0" i="1" smtClean="0">
                            <a:latin typeface="Cambria Math" panose="02040503050406030204" pitchFamily="18" charset="0"/>
                          </a:rPr>
                          <m:t>−3</m:t>
                        </m:r>
                      </m:sup>
                    </m:sSup>
                  </m:oMath>
                </a14:m>
                <a:r>
                  <a:rPr lang="zh-CN" altLang="en-US" sz="1600" dirty="0">
                    <a:cs typeface="Times New Roman" panose="02020603050405020304" pitchFamily="18" charset="0"/>
                  </a:rPr>
                  <a:t> </a:t>
                </a:r>
                <a:endParaRPr lang="zh-CN" altLang="en-US" dirty="0"/>
              </a:p>
            </p:txBody>
          </p:sp>
        </mc:Choice>
        <mc:Fallback>
          <p:sp>
            <p:nvSpPr>
              <p:cNvPr id="16" name="文本框 15">
                <a:extLst>
                  <a:ext uri="{FF2B5EF4-FFF2-40B4-BE49-F238E27FC236}">
                    <a16:creationId xmlns:a16="http://schemas.microsoft.com/office/drawing/2014/main" id="{0489793E-4059-4470-8FFC-B0653D14FFB6}"/>
                  </a:ext>
                </a:extLst>
              </p:cNvPr>
              <p:cNvSpPr txBox="1">
                <a:spLocks noRot="1" noChangeAspect="1" noMove="1" noResize="1" noEditPoints="1" noAdjustHandles="1" noChangeArrowheads="1" noChangeShapeType="1" noTextEdit="1"/>
              </p:cNvSpPr>
              <p:nvPr/>
            </p:nvSpPr>
            <p:spPr>
              <a:xfrm>
                <a:off x="4691446" y="549429"/>
                <a:ext cx="1560711"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F8CBEDF7-73A1-440B-9089-5D693CABF8B1}"/>
                  </a:ext>
                </a:extLst>
              </p:cNvPr>
              <p:cNvSpPr txBox="1"/>
              <p:nvPr/>
            </p:nvSpPr>
            <p:spPr>
              <a:xfrm>
                <a:off x="7260524" y="572898"/>
                <a:ext cx="1560711" cy="338554"/>
              </a:xfrm>
              <a:prstGeom prst="rect">
                <a:avLst/>
              </a:prstGeom>
              <a:noFill/>
            </p:spPr>
            <p:txBody>
              <a:bodyPr wrap="square">
                <a:spAutoFit/>
              </a:bodyPr>
              <a:lstStyle/>
              <a:p>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𝑆𝑊</m:t>
                        </m:r>
                      </m:sub>
                    </m:sSub>
                    <m:r>
                      <a:rPr lang="en-US" altLang="zh-CN" sz="1600" b="0" i="1" smtClean="0">
                        <a:latin typeface="Cambria Math" panose="02040503050406030204" pitchFamily="18" charset="0"/>
                      </a:rPr>
                      <m:t>=20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𝑐𝑚</m:t>
                        </m:r>
                      </m:e>
                      <m:sup>
                        <m:r>
                          <a:rPr lang="en-US" altLang="zh-CN" sz="1600" b="0" i="1" smtClean="0">
                            <a:latin typeface="Cambria Math" panose="02040503050406030204" pitchFamily="18" charset="0"/>
                          </a:rPr>
                          <m:t>−3</m:t>
                        </m:r>
                      </m:sup>
                    </m:sSup>
                  </m:oMath>
                </a14:m>
                <a:r>
                  <a:rPr lang="zh-CN" altLang="en-US" sz="1600" dirty="0">
                    <a:cs typeface="Times New Roman" panose="02020603050405020304" pitchFamily="18" charset="0"/>
                  </a:rPr>
                  <a:t> </a:t>
                </a:r>
                <a:endParaRPr lang="zh-CN" altLang="en-US" dirty="0"/>
              </a:p>
            </p:txBody>
          </p:sp>
        </mc:Choice>
        <mc:Fallback>
          <p:sp>
            <p:nvSpPr>
              <p:cNvPr id="17" name="文本框 16">
                <a:extLst>
                  <a:ext uri="{FF2B5EF4-FFF2-40B4-BE49-F238E27FC236}">
                    <a16:creationId xmlns:a16="http://schemas.microsoft.com/office/drawing/2014/main" id="{F8CBEDF7-73A1-440B-9089-5D693CABF8B1}"/>
                  </a:ext>
                </a:extLst>
              </p:cNvPr>
              <p:cNvSpPr txBox="1">
                <a:spLocks noRot="1" noChangeAspect="1" noMove="1" noResize="1" noEditPoints="1" noAdjustHandles="1" noChangeArrowheads="1" noChangeShapeType="1" noTextEdit="1"/>
              </p:cNvSpPr>
              <p:nvPr/>
            </p:nvSpPr>
            <p:spPr>
              <a:xfrm>
                <a:off x="7260524" y="572898"/>
                <a:ext cx="1560711" cy="33855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0828BFCC-E751-4504-8A32-AD96728E1BE3}"/>
                  </a:ext>
                </a:extLst>
              </p:cNvPr>
              <p:cNvSpPr txBox="1"/>
              <p:nvPr/>
            </p:nvSpPr>
            <p:spPr>
              <a:xfrm>
                <a:off x="9683752" y="560265"/>
                <a:ext cx="1560711" cy="338554"/>
              </a:xfrm>
              <a:prstGeom prst="rect">
                <a:avLst/>
              </a:prstGeom>
              <a:noFill/>
            </p:spPr>
            <p:txBody>
              <a:bodyPr wrap="square">
                <a:spAutoFit/>
              </a:bodyPr>
              <a:lstStyle/>
              <a:p>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i="1">
                            <a:latin typeface="Cambria Math" panose="02040503050406030204" pitchFamily="18" charset="0"/>
                          </a:rPr>
                          <m:t>𝑆𝑊</m:t>
                        </m:r>
                      </m:sub>
                    </m:sSub>
                    <m:r>
                      <a:rPr lang="en-US" altLang="zh-CN" sz="1600" b="0" i="1" smtClean="0">
                        <a:latin typeface="Cambria Math" panose="02040503050406030204" pitchFamily="18" charset="0"/>
                      </a:rPr>
                      <m:t>=35 </m:t>
                    </m:r>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𝑐𝑚</m:t>
                        </m:r>
                      </m:e>
                      <m:sup>
                        <m:r>
                          <a:rPr lang="en-US" altLang="zh-CN" sz="1600" b="0" i="1" smtClean="0">
                            <a:latin typeface="Cambria Math" panose="02040503050406030204" pitchFamily="18" charset="0"/>
                          </a:rPr>
                          <m:t>−3</m:t>
                        </m:r>
                      </m:sup>
                    </m:sSup>
                  </m:oMath>
                </a14:m>
                <a:r>
                  <a:rPr lang="zh-CN" altLang="en-US" sz="1600" dirty="0">
                    <a:cs typeface="Times New Roman" panose="02020603050405020304" pitchFamily="18" charset="0"/>
                  </a:rPr>
                  <a:t> </a:t>
                </a:r>
                <a:endParaRPr lang="zh-CN" altLang="en-US" dirty="0"/>
              </a:p>
            </p:txBody>
          </p:sp>
        </mc:Choice>
        <mc:Fallback>
          <p:sp>
            <p:nvSpPr>
              <p:cNvPr id="19" name="文本框 18">
                <a:extLst>
                  <a:ext uri="{FF2B5EF4-FFF2-40B4-BE49-F238E27FC236}">
                    <a16:creationId xmlns:a16="http://schemas.microsoft.com/office/drawing/2014/main" id="{0828BFCC-E751-4504-8A32-AD96728E1BE3}"/>
                  </a:ext>
                </a:extLst>
              </p:cNvPr>
              <p:cNvSpPr txBox="1">
                <a:spLocks noRot="1" noChangeAspect="1" noMove="1" noResize="1" noEditPoints="1" noAdjustHandles="1" noChangeArrowheads="1" noChangeShapeType="1" noTextEdit="1"/>
              </p:cNvSpPr>
              <p:nvPr/>
            </p:nvSpPr>
            <p:spPr>
              <a:xfrm>
                <a:off x="9683752" y="560265"/>
                <a:ext cx="1560711" cy="338554"/>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897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1D606F8-A5E5-4C56-AA58-80A0A1924764}"/>
              </a:ext>
            </a:extLst>
          </p:cNvPr>
          <p:cNvPicPr>
            <a:picLocks noChangeAspect="1"/>
          </p:cNvPicPr>
          <p:nvPr/>
        </p:nvPicPr>
        <p:blipFill>
          <a:blip r:embed="rId2"/>
          <a:stretch>
            <a:fillRect/>
          </a:stretch>
        </p:blipFill>
        <p:spPr>
          <a:xfrm>
            <a:off x="408705" y="1022791"/>
            <a:ext cx="5687295" cy="5082896"/>
          </a:xfrm>
          <a:prstGeom prst="rect">
            <a:avLst/>
          </a:prstGeom>
        </p:spPr>
      </p:pic>
      <p:sp>
        <p:nvSpPr>
          <p:cNvPr id="2" name="文本框 1">
            <a:extLst>
              <a:ext uri="{FF2B5EF4-FFF2-40B4-BE49-F238E27FC236}">
                <a16:creationId xmlns:a16="http://schemas.microsoft.com/office/drawing/2014/main" id="{783B7030-51F1-4C42-BB51-5E800A8F8371}"/>
              </a:ext>
            </a:extLst>
          </p:cNvPr>
          <p:cNvSpPr txBox="1"/>
          <p:nvPr/>
        </p:nvSpPr>
        <p:spPr>
          <a:xfrm>
            <a:off x="1043350" y="752313"/>
            <a:ext cx="4282351" cy="369332"/>
          </a:xfrm>
          <a:prstGeom prst="rect">
            <a:avLst/>
          </a:prstGeom>
          <a:noFill/>
        </p:spPr>
        <p:txBody>
          <a:bodyPr wrap="square">
            <a:spAutoFit/>
          </a:bodyPr>
          <a:lstStyle/>
          <a:p>
            <a:pPr algn="ctr"/>
            <a:r>
              <a:rPr lang="en-US" altLang="zh-CN" dirty="0">
                <a:cs typeface="Times New Roman" panose="02020603050405020304" pitchFamily="18" charset="0"/>
              </a:rPr>
              <a:t>T</a:t>
            </a:r>
            <a:r>
              <a:rPr lang="en-US" altLang="zh-CN" sz="1800" b="0" i="0" u="none" strike="noStrike" baseline="0" dirty="0">
                <a:cs typeface="Times New Roman" panose="02020603050405020304" pitchFamily="18" charset="0"/>
              </a:rPr>
              <a:t>angent fitting approach (TFA)</a:t>
            </a:r>
            <a:endParaRPr lang="zh-CN" altLang="en-US" dirty="0">
              <a:cs typeface="Times New Roman" panose="02020603050405020304" pitchFamily="18" charset="0"/>
            </a:endParaRPr>
          </a:p>
        </p:txBody>
      </p:sp>
      <p:sp>
        <p:nvSpPr>
          <p:cNvPr id="4" name="文本框 3">
            <a:extLst>
              <a:ext uri="{FF2B5EF4-FFF2-40B4-BE49-F238E27FC236}">
                <a16:creationId xmlns:a16="http://schemas.microsoft.com/office/drawing/2014/main" id="{1F774123-14BE-4160-9282-2F3DE0D50F66}"/>
              </a:ext>
            </a:extLst>
          </p:cNvPr>
          <p:cNvSpPr txBox="1"/>
          <p:nvPr/>
        </p:nvSpPr>
        <p:spPr>
          <a:xfrm>
            <a:off x="2414744" y="6364209"/>
            <a:ext cx="2039978" cy="338554"/>
          </a:xfrm>
          <a:prstGeom prst="rect">
            <a:avLst/>
          </a:prstGeom>
          <a:noFill/>
        </p:spPr>
        <p:txBody>
          <a:bodyPr wrap="square" rtlCol="0">
            <a:spAutoFit/>
          </a:bodyPr>
          <a:lstStyle/>
          <a:p>
            <a:r>
              <a:rPr lang="en-US" altLang="zh-CN" sz="1600" b="1" i="1" dirty="0">
                <a:solidFill>
                  <a:schemeClr val="accent1">
                    <a:lumMod val="60000"/>
                    <a:lumOff val="40000"/>
                  </a:schemeClr>
                </a:solidFill>
                <a:latin typeface="Arial" panose="020B0604020202020204" pitchFamily="34" charset="0"/>
                <a:cs typeface="Arial" panose="020B0604020202020204" pitchFamily="34" charset="0"/>
              </a:rPr>
              <a:t>Sun et al., 2020</a:t>
            </a:r>
            <a:endParaRPr lang="zh-CN" altLang="en-US" sz="16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94AE5573-5FED-4D5A-875B-E7CD56487070}"/>
              </a:ext>
            </a:extLst>
          </p:cNvPr>
          <p:cNvSpPr/>
          <p:nvPr/>
        </p:nvSpPr>
        <p:spPr>
          <a:xfrm>
            <a:off x="447675" y="2541864"/>
            <a:ext cx="2533650" cy="22901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125C0FD-CD4A-4096-9ACC-005292885E73}"/>
              </a:ext>
            </a:extLst>
          </p:cNvPr>
          <p:cNvSpPr txBox="1"/>
          <p:nvPr/>
        </p:nvSpPr>
        <p:spPr>
          <a:xfrm>
            <a:off x="0" y="0"/>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Identifying the magnetopause by using tangent fitting approach (TFA)</a:t>
            </a:r>
          </a:p>
        </p:txBody>
      </p:sp>
      <p:pic>
        <p:nvPicPr>
          <p:cNvPr id="7" name="图片 6">
            <a:extLst>
              <a:ext uri="{FF2B5EF4-FFF2-40B4-BE49-F238E27FC236}">
                <a16:creationId xmlns:a16="http://schemas.microsoft.com/office/drawing/2014/main" id="{54C09485-921E-4CCB-978B-AB33F12C3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pic>
        <p:nvPicPr>
          <p:cNvPr id="9" name="图片 8">
            <a:extLst>
              <a:ext uri="{FF2B5EF4-FFF2-40B4-BE49-F238E27FC236}">
                <a16:creationId xmlns:a16="http://schemas.microsoft.com/office/drawing/2014/main" id="{25E7698E-F57C-43EB-9618-2DB24C6975BA}"/>
              </a:ext>
            </a:extLst>
          </p:cNvPr>
          <p:cNvPicPr>
            <a:picLocks noChangeAspect="1"/>
          </p:cNvPicPr>
          <p:nvPr/>
        </p:nvPicPr>
        <p:blipFill rotWithShape="1">
          <a:blip r:embed="rId4"/>
          <a:srcRect r="50650"/>
          <a:stretch/>
        </p:blipFill>
        <p:spPr>
          <a:xfrm>
            <a:off x="6369051" y="517977"/>
            <a:ext cx="3614738" cy="3105150"/>
          </a:xfrm>
          <a:prstGeom prst="rect">
            <a:avLst/>
          </a:prstGeom>
        </p:spPr>
      </p:pic>
      <p:pic>
        <p:nvPicPr>
          <p:cNvPr id="10" name="图片 9">
            <a:extLst>
              <a:ext uri="{FF2B5EF4-FFF2-40B4-BE49-F238E27FC236}">
                <a16:creationId xmlns:a16="http://schemas.microsoft.com/office/drawing/2014/main" id="{78D89735-1B00-4BE7-976B-072A4F5B9F08}"/>
              </a:ext>
            </a:extLst>
          </p:cNvPr>
          <p:cNvPicPr>
            <a:picLocks noChangeAspect="1"/>
          </p:cNvPicPr>
          <p:nvPr/>
        </p:nvPicPr>
        <p:blipFill rotWithShape="1">
          <a:blip r:embed="rId4"/>
          <a:srcRect l="54551"/>
          <a:stretch/>
        </p:blipFill>
        <p:spPr>
          <a:xfrm>
            <a:off x="6309956" y="3523114"/>
            <a:ext cx="3328987" cy="3105150"/>
          </a:xfrm>
          <a:prstGeom prst="rect">
            <a:avLst/>
          </a:prstGeom>
        </p:spPr>
      </p:pic>
      <p:sp>
        <p:nvSpPr>
          <p:cNvPr id="14" name="文本框 13">
            <a:extLst>
              <a:ext uri="{FF2B5EF4-FFF2-40B4-BE49-F238E27FC236}">
                <a16:creationId xmlns:a16="http://schemas.microsoft.com/office/drawing/2014/main" id="{40395ED7-F875-4A80-ADB6-7D869E95A534}"/>
              </a:ext>
            </a:extLst>
          </p:cNvPr>
          <p:cNvSpPr txBox="1"/>
          <p:nvPr/>
        </p:nvSpPr>
        <p:spPr>
          <a:xfrm>
            <a:off x="9550763" y="4677459"/>
            <a:ext cx="2193562" cy="646331"/>
          </a:xfrm>
          <a:prstGeom prst="rect">
            <a:avLst/>
          </a:prstGeom>
          <a:noFill/>
        </p:spPr>
        <p:txBody>
          <a:bodyPr wrap="square">
            <a:spAutoFit/>
          </a:bodyPr>
          <a:lstStyle/>
          <a:p>
            <a:r>
              <a:rPr lang="en-US" altLang="zh-CN" dirty="0"/>
              <a:t>Reconstructed 3-D magnetopause</a:t>
            </a:r>
            <a:endParaRPr lang="zh-CN" altLang="en-US" dirty="0"/>
          </a:p>
        </p:txBody>
      </p:sp>
      <p:sp>
        <p:nvSpPr>
          <p:cNvPr id="18" name="文本框 17">
            <a:extLst>
              <a:ext uri="{FF2B5EF4-FFF2-40B4-BE49-F238E27FC236}">
                <a16:creationId xmlns:a16="http://schemas.microsoft.com/office/drawing/2014/main" id="{E0719E4F-E91A-49F0-A406-6BF25D0A8DCB}"/>
              </a:ext>
            </a:extLst>
          </p:cNvPr>
          <p:cNvSpPr txBox="1"/>
          <p:nvPr/>
        </p:nvSpPr>
        <p:spPr>
          <a:xfrm>
            <a:off x="9738089" y="1404675"/>
            <a:ext cx="2193562" cy="923330"/>
          </a:xfrm>
          <a:prstGeom prst="rect">
            <a:avLst/>
          </a:prstGeom>
          <a:noFill/>
        </p:spPr>
        <p:txBody>
          <a:bodyPr wrap="square">
            <a:spAutoFit/>
          </a:bodyPr>
          <a:lstStyle/>
          <a:p>
            <a:r>
              <a:rPr lang="en-US" altLang="zh-CN" dirty="0"/>
              <a:t>Simulated X-ray image inside the FOV</a:t>
            </a:r>
            <a:endParaRPr lang="zh-CN" altLang="en-US" dirty="0"/>
          </a:p>
        </p:txBody>
      </p:sp>
    </p:spTree>
    <p:extLst>
      <p:ext uri="{BB962C8B-B14F-4D97-AF65-F5344CB8AC3E}">
        <p14:creationId xmlns:p14="http://schemas.microsoft.com/office/powerpoint/2010/main" val="45106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verse instability of Alfven wave : Cluster observations and heuristic  explication. Olga Alexandrova LESIA, Observatoire de Paris, France. Summer  school. - ppt download">
            <a:extLst>
              <a:ext uri="{FF2B5EF4-FFF2-40B4-BE49-F238E27FC236}">
                <a16:creationId xmlns:a16="http://schemas.microsoft.com/office/drawing/2014/main" id="{59445F14-5BEA-4255-8601-B26839A96C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33" t="25139" r="48021" b="15417"/>
          <a:stretch/>
        </p:blipFill>
        <p:spPr bwMode="auto">
          <a:xfrm>
            <a:off x="152400" y="915649"/>
            <a:ext cx="5381623" cy="51994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AE39EBA-D2C4-4A56-928F-30905A6B553D}"/>
                  </a:ext>
                </a:extLst>
              </p:cNvPr>
              <p:cNvSpPr txBox="1"/>
              <p:nvPr/>
            </p:nvSpPr>
            <p:spPr>
              <a:xfrm>
                <a:off x="5534023" y="1170721"/>
                <a:ext cx="6105524" cy="298184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i="1">
                            <a:latin typeface="Cambria Math" panose="02040503050406030204" pitchFamily="18" charset="0"/>
                            <a:ea typeface="Cambria Math" panose="02040503050406030204" pitchFamily="18" charset="0"/>
                          </a:rPr>
                          <m:t>⊥</m:t>
                        </m:r>
                      </m:sub>
                    </m:sSub>
                    <m:r>
                      <a:rPr lang="en-US" altLang="zh-CN" i="1">
                        <a:latin typeface="Cambria Math" panose="02040503050406030204" pitchFamily="18" charset="0"/>
                        <a:ea typeface="Cambria Math" panose="02040503050406030204" pitchFamily="18" charset="0"/>
                      </a:rPr>
                      <m:t> </m:t>
                    </m:r>
                  </m:oMath>
                </a14:m>
                <a:r>
                  <a:rPr lang="en-US" altLang="zh-CN" dirty="0"/>
                  <a:t>magnetosheath: Alfven ion cyclotron (AIC) waves and mirror waves caused by ion temperature anisotropy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rPr>
                      <m:t>&gt;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r>
                          <a:rPr lang="en-US" altLang="zh-CN" i="1" smtClean="0">
                            <a:latin typeface="Cambria Math" panose="02040503050406030204" pitchFamily="18" charset="0"/>
                            <a:ea typeface="Cambria Math" panose="02040503050406030204" pitchFamily="18" charset="0"/>
                          </a:rPr>
                          <m:t>∥</m:t>
                        </m:r>
                      </m:sub>
                    </m:sSub>
                  </m:oMath>
                </a14:m>
                <a:r>
                  <a:rPr lang="en-US" altLang="zh-CN" dirty="0"/>
                  <a:t>) </a:t>
                </a:r>
              </a:p>
              <a:p>
                <a:pPr>
                  <a:spcBef>
                    <a:spcPts val="600"/>
                  </a:spcBef>
                  <a:spcAft>
                    <a:spcPts val="600"/>
                  </a:spcAft>
                </a:pPr>
                <a:r>
                  <a:rPr lang="en-US" altLang="zh-CN" sz="1600" i="1" dirty="0">
                    <a:solidFill>
                      <a:schemeClr val="accent1">
                        <a:lumMod val="60000"/>
                        <a:lumOff val="40000"/>
                      </a:schemeClr>
                    </a:solidFill>
                    <a:latin typeface="Arial" panose="020B0604020202020204" pitchFamily="34" charset="0"/>
                    <a:cs typeface="Arial" panose="020B0604020202020204" pitchFamily="34" charset="0"/>
                  </a:rPr>
                  <a:t>(e.g., </a:t>
                </a:r>
                <a:r>
                  <a:rPr lang="da-DK" altLang="zh-CN" sz="1600" i="1" dirty="0">
                    <a:solidFill>
                      <a:schemeClr val="accent1">
                        <a:lumMod val="60000"/>
                        <a:lumOff val="40000"/>
                      </a:schemeClr>
                    </a:solidFill>
                    <a:latin typeface="Arial" panose="020B0604020202020204" pitchFamily="34" charset="0"/>
                    <a:cs typeface="Arial" panose="020B0604020202020204" pitchFamily="34" charset="0"/>
                  </a:rPr>
                  <a:t>Lacombe et al., 1990; Anderson et al., 1991; Fuselier et al., 1991...</a:t>
                </a:r>
                <a:r>
                  <a:rPr lang="en-US" altLang="zh-CN" sz="1600" i="1" dirty="0">
                    <a:solidFill>
                      <a:schemeClr val="accent1">
                        <a:lumMod val="60000"/>
                        <a:lumOff val="40000"/>
                      </a:schemeClr>
                    </a:solidFill>
                    <a:latin typeface="Arial" panose="020B0604020202020204" pitchFamily="34" charset="0"/>
                    <a:cs typeface="Arial" panose="020B0604020202020204" pitchFamily="34" charset="0"/>
                  </a:rPr>
                  <a:t>)</a:t>
                </a:r>
                <a:endParaRPr lang="zh-CN" altLang="en-US" sz="1600" i="1" dirty="0">
                  <a:solidFill>
                    <a:schemeClr val="accent1">
                      <a:lumMod val="60000"/>
                      <a:lumOff val="4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i="1">
                            <a:latin typeface="Cambria Math" panose="02040503050406030204" pitchFamily="18" charset="0"/>
                            <a:ea typeface="Cambria Math" panose="02040503050406030204" pitchFamily="18" charset="0"/>
                          </a:rPr>
                          <m:t>∥</m:t>
                        </m:r>
                      </m:sub>
                    </m:sSub>
                    <m:r>
                      <a:rPr lang="en-US" altLang="zh-CN" i="1">
                        <a:latin typeface="Cambria Math" panose="02040503050406030204" pitchFamily="18" charset="0"/>
                        <a:ea typeface="Cambria Math" panose="02040503050406030204" pitchFamily="18" charset="0"/>
                      </a:rPr>
                      <m:t> </m:t>
                    </m:r>
                  </m:oMath>
                </a14:m>
                <a:r>
                  <a:rPr lang="en-US" altLang="zh-CN" dirty="0"/>
                  <a:t>magnetosheath: turbulent reconnection; high-speed jets…</a:t>
                </a:r>
              </a:p>
              <a:p>
                <a:r>
                  <a:rPr lang="en-US" altLang="zh-CN" sz="1600" i="1" dirty="0">
                    <a:solidFill>
                      <a:schemeClr val="accent1">
                        <a:lumMod val="60000"/>
                        <a:lumOff val="40000"/>
                      </a:schemeClr>
                    </a:solidFill>
                    <a:latin typeface="Arial" panose="020B0604020202020204" pitchFamily="34" charset="0"/>
                    <a:cs typeface="Arial" panose="020B0604020202020204" pitchFamily="34" charset="0"/>
                  </a:rPr>
                  <a:t>(e.g., </a:t>
                </a:r>
                <a:r>
                  <a:rPr lang="da-DK" altLang="zh-CN" sz="1600" i="1" dirty="0">
                    <a:solidFill>
                      <a:schemeClr val="accent1">
                        <a:lumMod val="60000"/>
                        <a:lumOff val="40000"/>
                      </a:schemeClr>
                    </a:solidFill>
                    <a:latin typeface="Arial" panose="020B0604020202020204" pitchFamily="34" charset="0"/>
                    <a:cs typeface="Arial" panose="020B0604020202020204" pitchFamily="34" charset="0"/>
                  </a:rPr>
                  <a:t>Retinò et al., 2007; Phan et al., 2018; Lu et al., 2019; Hietala et al., 2009...</a:t>
                </a:r>
                <a:r>
                  <a:rPr lang="en-US" altLang="zh-CN" sz="1600" i="1" dirty="0">
                    <a:solidFill>
                      <a:schemeClr val="accent1">
                        <a:lumMod val="60000"/>
                        <a:lumOff val="40000"/>
                      </a:schemeClr>
                    </a:solidFill>
                    <a:latin typeface="Arial" panose="020B0604020202020204" pitchFamily="34" charset="0"/>
                    <a:cs typeface="Arial" panose="020B0604020202020204" pitchFamily="34" charset="0"/>
                  </a:rPr>
                  <a:t>)</a:t>
                </a:r>
                <a:endParaRPr lang="zh-CN" altLang="en-US" sz="1600" i="1" dirty="0">
                  <a:solidFill>
                    <a:schemeClr val="accent1">
                      <a:lumMod val="60000"/>
                      <a:lumOff val="40000"/>
                    </a:schemeClr>
                  </a:solidFill>
                  <a:latin typeface="Arial" panose="020B0604020202020204" pitchFamily="34" charset="0"/>
                  <a:cs typeface="Arial" panose="020B0604020202020204" pitchFamily="34" charset="0"/>
                </a:endParaRPr>
              </a:p>
              <a:p>
                <a:endParaRPr lang="en-US" altLang="zh-CN" dirty="0"/>
              </a:p>
            </p:txBody>
          </p:sp>
        </mc:Choice>
        <mc:Fallback xmlns="">
          <p:sp>
            <p:nvSpPr>
              <p:cNvPr id="2" name="文本框 1">
                <a:extLst>
                  <a:ext uri="{FF2B5EF4-FFF2-40B4-BE49-F238E27FC236}">
                    <a16:creationId xmlns:a16="http://schemas.microsoft.com/office/drawing/2014/main" id="{DAE39EBA-D2C4-4A56-928F-30905A6B553D}"/>
                  </a:ext>
                </a:extLst>
              </p:cNvPr>
              <p:cNvSpPr txBox="1">
                <a:spLocks noRot="1" noChangeAspect="1" noMove="1" noResize="1" noEditPoints="1" noAdjustHandles="1" noChangeArrowheads="1" noChangeShapeType="1" noTextEdit="1"/>
              </p:cNvSpPr>
              <p:nvPr/>
            </p:nvSpPr>
            <p:spPr>
              <a:xfrm>
                <a:off x="5534023" y="1170721"/>
                <a:ext cx="6105524" cy="2981842"/>
              </a:xfrm>
              <a:prstGeom prst="rect">
                <a:avLst/>
              </a:prstGeom>
              <a:blipFill>
                <a:blip r:embed="rId4"/>
                <a:stretch>
                  <a:fillRect l="-699" t="-1022" r="-300"/>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154150BB-6394-4E53-AADB-DD4811C2B52D}"/>
              </a:ext>
            </a:extLst>
          </p:cNvPr>
          <p:cNvSpPr txBox="1"/>
          <p:nvPr/>
        </p:nvSpPr>
        <p:spPr>
          <a:xfrm>
            <a:off x="0" y="-10635"/>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Turbulent magnetosheath downstream of a shock</a:t>
            </a:r>
          </a:p>
        </p:txBody>
      </p:sp>
      <p:pic>
        <p:nvPicPr>
          <p:cNvPr id="6" name="图片 5">
            <a:extLst>
              <a:ext uri="{FF2B5EF4-FFF2-40B4-BE49-F238E27FC236}">
                <a16:creationId xmlns:a16="http://schemas.microsoft.com/office/drawing/2014/main" id="{99F7CBE5-A31B-4CC8-AF43-E454EA1454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3" name="文本框 2">
            <a:extLst>
              <a:ext uri="{FF2B5EF4-FFF2-40B4-BE49-F238E27FC236}">
                <a16:creationId xmlns:a16="http://schemas.microsoft.com/office/drawing/2014/main" id="{48E7CF80-8E05-4ED1-BAB3-24EE4A5C4D2C}"/>
              </a:ext>
            </a:extLst>
          </p:cNvPr>
          <p:cNvSpPr txBox="1"/>
          <p:nvPr/>
        </p:nvSpPr>
        <p:spPr>
          <a:xfrm>
            <a:off x="1771651" y="5942351"/>
            <a:ext cx="1524000" cy="381000"/>
          </a:xfrm>
          <a:prstGeom prst="rect">
            <a:avLst/>
          </a:prstGeom>
          <a:noFill/>
        </p:spPr>
        <p:txBody>
          <a:bodyPr wrap="square" rtlCol="0">
            <a:spAutoFit/>
          </a:bodyPr>
          <a:lstStyle/>
          <a:p>
            <a:r>
              <a:rPr lang="en-US" altLang="zh-CN" dirty="0"/>
              <a:t>Bow shock</a:t>
            </a:r>
            <a:endParaRPr lang="zh-CN" altLang="en-US" dirty="0"/>
          </a:p>
        </p:txBody>
      </p:sp>
      <p:sp>
        <p:nvSpPr>
          <p:cNvPr id="4" name="文本框 3">
            <a:extLst>
              <a:ext uri="{FF2B5EF4-FFF2-40B4-BE49-F238E27FC236}">
                <a16:creationId xmlns:a16="http://schemas.microsoft.com/office/drawing/2014/main" id="{95743F25-3799-4CA5-8CF2-ED04671C5859}"/>
              </a:ext>
            </a:extLst>
          </p:cNvPr>
          <p:cNvSpPr txBox="1"/>
          <p:nvPr/>
        </p:nvSpPr>
        <p:spPr>
          <a:xfrm>
            <a:off x="5543550" y="4330029"/>
            <a:ext cx="6496050" cy="646331"/>
          </a:xfrm>
          <a:prstGeom prst="rect">
            <a:avLst/>
          </a:prstGeom>
          <a:noFill/>
        </p:spPr>
        <p:txBody>
          <a:bodyPr wrap="square" rtlCol="0">
            <a:spAutoFit/>
          </a:bodyPr>
          <a:lstStyle/>
          <a:p>
            <a:r>
              <a:rPr lang="en-US" altLang="zh-CN" dirty="0"/>
              <a:t>These effects are mostly due to particle kinetics which cannot be resolved in the MHD simulations.</a:t>
            </a:r>
            <a:endParaRPr lang="zh-CN" altLang="en-US" dirty="0"/>
          </a:p>
        </p:txBody>
      </p:sp>
      <p:sp>
        <p:nvSpPr>
          <p:cNvPr id="12" name="文本框 11">
            <a:extLst>
              <a:ext uri="{FF2B5EF4-FFF2-40B4-BE49-F238E27FC236}">
                <a16:creationId xmlns:a16="http://schemas.microsoft.com/office/drawing/2014/main" id="{8B4F9893-5443-46AE-9A80-3584842EB330}"/>
              </a:ext>
            </a:extLst>
          </p:cNvPr>
          <p:cNvSpPr txBox="1"/>
          <p:nvPr/>
        </p:nvSpPr>
        <p:spPr>
          <a:xfrm>
            <a:off x="5284791" y="5369270"/>
            <a:ext cx="6105524" cy="707886"/>
          </a:xfrm>
          <a:prstGeom prst="rect">
            <a:avLst/>
          </a:prstGeom>
          <a:noFill/>
        </p:spPr>
        <p:txBody>
          <a:bodyPr wrap="square">
            <a:spAutoFit/>
          </a:bodyPr>
          <a:lstStyle/>
          <a:p>
            <a:pPr algn="ctr"/>
            <a:r>
              <a:rPr lang="en-US" altLang="zh-CN" sz="2000" dirty="0">
                <a:solidFill>
                  <a:srgbClr val="FF0000"/>
                </a:solidFill>
                <a:latin typeface="Arial Rounded MT Bold" panose="020F0704030504030204" pitchFamily="34" charset="0"/>
              </a:rPr>
              <a:t>Can the magnetopause still be identified in the turbulent environment?</a:t>
            </a:r>
          </a:p>
        </p:txBody>
      </p:sp>
    </p:spTree>
    <p:extLst>
      <p:ext uri="{BB962C8B-B14F-4D97-AF65-F5344CB8AC3E}">
        <p14:creationId xmlns:p14="http://schemas.microsoft.com/office/powerpoint/2010/main" val="257408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869FE43-7D97-4B53-A370-87A815D06610}"/>
              </a:ext>
            </a:extLst>
          </p:cNvPr>
          <p:cNvGrpSpPr/>
          <p:nvPr/>
        </p:nvGrpSpPr>
        <p:grpSpPr>
          <a:xfrm>
            <a:off x="7137647" y="533514"/>
            <a:ext cx="4545366" cy="6109507"/>
            <a:chOff x="646890" y="371605"/>
            <a:chExt cx="4717408" cy="6340752"/>
          </a:xfrm>
        </p:grpSpPr>
        <p:sp>
          <p:nvSpPr>
            <p:cNvPr id="3" name="任意多边形: 形状 2">
              <a:extLst>
                <a:ext uri="{FF2B5EF4-FFF2-40B4-BE49-F238E27FC236}">
                  <a16:creationId xmlns:a16="http://schemas.microsoft.com/office/drawing/2014/main" id="{B0D945A7-EF62-40C3-AE62-E22274DF5371}"/>
                </a:ext>
              </a:extLst>
            </p:cNvPr>
            <p:cNvSpPr/>
            <p:nvPr/>
          </p:nvSpPr>
          <p:spPr>
            <a:xfrm>
              <a:off x="1749801" y="830134"/>
              <a:ext cx="2727237" cy="5454468"/>
            </a:xfrm>
            <a:custGeom>
              <a:avLst/>
              <a:gdLst>
                <a:gd name="connsiteX0" fmla="*/ 0 w 695323"/>
                <a:gd name="connsiteY0" fmla="*/ 0 h 1390646"/>
                <a:gd name="connsiteX1" fmla="*/ 695323 w 695323"/>
                <a:gd name="connsiteY1" fmla="*/ 695323 h 1390646"/>
                <a:gd name="connsiteX2" fmla="*/ 0 w 695323"/>
                <a:gd name="connsiteY2" fmla="*/ 1390646 h 1390646"/>
              </a:gdLst>
              <a:ahLst/>
              <a:cxnLst>
                <a:cxn ang="0">
                  <a:pos x="connsiteX0" y="connsiteY0"/>
                </a:cxn>
                <a:cxn ang="0">
                  <a:pos x="connsiteX1" y="connsiteY1"/>
                </a:cxn>
                <a:cxn ang="0">
                  <a:pos x="connsiteX2" y="connsiteY2"/>
                </a:cxn>
              </a:cxnLst>
              <a:rect l="l" t="t" r="r" b="b"/>
              <a:pathLst>
                <a:path w="695323" h="1390646">
                  <a:moveTo>
                    <a:pt x="0" y="0"/>
                  </a:moveTo>
                  <a:cubicBezTo>
                    <a:pt x="384016" y="0"/>
                    <a:pt x="695323" y="311307"/>
                    <a:pt x="695323" y="695323"/>
                  </a:cubicBezTo>
                  <a:cubicBezTo>
                    <a:pt x="695323" y="1079339"/>
                    <a:pt x="384016" y="1390646"/>
                    <a:pt x="0" y="13906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350">
                <a:solidFill>
                  <a:prstClr val="white"/>
                </a:solidFill>
                <a:latin typeface="Times New Roman"/>
                <a:ea typeface="宋体"/>
              </a:endParaRPr>
            </a:p>
          </p:txBody>
        </p:sp>
        <p:sp>
          <p:nvSpPr>
            <p:cNvPr id="4" name="任意多边形: 形状 3">
              <a:extLst>
                <a:ext uri="{FF2B5EF4-FFF2-40B4-BE49-F238E27FC236}">
                  <a16:creationId xmlns:a16="http://schemas.microsoft.com/office/drawing/2014/main" id="{22B48D4A-EE5F-42FE-B078-8897F7857377}"/>
                </a:ext>
              </a:extLst>
            </p:cNvPr>
            <p:cNvSpPr/>
            <p:nvPr/>
          </p:nvSpPr>
          <p:spPr>
            <a:xfrm>
              <a:off x="1752886" y="2165415"/>
              <a:ext cx="1406755" cy="2813507"/>
            </a:xfrm>
            <a:custGeom>
              <a:avLst/>
              <a:gdLst>
                <a:gd name="connsiteX0" fmla="*/ 0 w 695323"/>
                <a:gd name="connsiteY0" fmla="*/ 0 h 1390646"/>
                <a:gd name="connsiteX1" fmla="*/ 695323 w 695323"/>
                <a:gd name="connsiteY1" fmla="*/ 695323 h 1390646"/>
                <a:gd name="connsiteX2" fmla="*/ 0 w 695323"/>
                <a:gd name="connsiteY2" fmla="*/ 1390646 h 1390646"/>
              </a:gdLst>
              <a:ahLst/>
              <a:cxnLst>
                <a:cxn ang="0">
                  <a:pos x="connsiteX0" y="connsiteY0"/>
                </a:cxn>
                <a:cxn ang="0">
                  <a:pos x="connsiteX1" y="connsiteY1"/>
                </a:cxn>
                <a:cxn ang="0">
                  <a:pos x="connsiteX2" y="connsiteY2"/>
                </a:cxn>
              </a:cxnLst>
              <a:rect l="l" t="t" r="r" b="b"/>
              <a:pathLst>
                <a:path w="695323" h="1390646">
                  <a:moveTo>
                    <a:pt x="0" y="0"/>
                  </a:moveTo>
                  <a:cubicBezTo>
                    <a:pt x="384016" y="0"/>
                    <a:pt x="695323" y="311307"/>
                    <a:pt x="695323" y="695323"/>
                  </a:cubicBezTo>
                  <a:cubicBezTo>
                    <a:pt x="695323" y="1079339"/>
                    <a:pt x="384016" y="1390646"/>
                    <a:pt x="0" y="1390646"/>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350">
                <a:solidFill>
                  <a:prstClr val="white"/>
                </a:solidFill>
                <a:latin typeface="Times New Roman"/>
                <a:ea typeface="宋体"/>
              </a:endParaRPr>
            </a:p>
          </p:txBody>
        </p:sp>
        <p:sp>
          <p:nvSpPr>
            <p:cNvPr id="5" name="任意多边形: 形状 4">
              <a:extLst>
                <a:ext uri="{FF2B5EF4-FFF2-40B4-BE49-F238E27FC236}">
                  <a16:creationId xmlns:a16="http://schemas.microsoft.com/office/drawing/2014/main" id="{002643B3-E38D-4FCE-9BFF-E5E35F8E35FC}"/>
                </a:ext>
              </a:extLst>
            </p:cNvPr>
            <p:cNvSpPr/>
            <p:nvPr/>
          </p:nvSpPr>
          <p:spPr>
            <a:xfrm>
              <a:off x="1754758" y="2569459"/>
              <a:ext cx="1002711" cy="2005420"/>
            </a:xfrm>
            <a:custGeom>
              <a:avLst/>
              <a:gdLst>
                <a:gd name="connsiteX0" fmla="*/ 0 w 695323"/>
                <a:gd name="connsiteY0" fmla="*/ 0 h 1390646"/>
                <a:gd name="connsiteX1" fmla="*/ 695323 w 695323"/>
                <a:gd name="connsiteY1" fmla="*/ 695323 h 1390646"/>
                <a:gd name="connsiteX2" fmla="*/ 0 w 695323"/>
                <a:gd name="connsiteY2" fmla="*/ 1390646 h 1390646"/>
              </a:gdLst>
              <a:ahLst/>
              <a:cxnLst>
                <a:cxn ang="0">
                  <a:pos x="connsiteX0" y="connsiteY0"/>
                </a:cxn>
                <a:cxn ang="0">
                  <a:pos x="connsiteX1" y="connsiteY1"/>
                </a:cxn>
                <a:cxn ang="0">
                  <a:pos x="connsiteX2" y="connsiteY2"/>
                </a:cxn>
              </a:cxnLst>
              <a:rect l="l" t="t" r="r" b="b"/>
              <a:pathLst>
                <a:path w="695323" h="1390646">
                  <a:moveTo>
                    <a:pt x="0" y="0"/>
                  </a:moveTo>
                  <a:cubicBezTo>
                    <a:pt x="384016" y="0"/>
                    <a:pt x="695323" y="311307"/>
                    <a:pt x="695323" y="695323"/>
                  </a:cubicBezTo>
                  <a:cubicBezTo>
                    <a:pt x="695323" y="1079339"/>
                    <a:pt x="384016" y="1390646"/>
                    <a:pt x="0" y="139064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350">
                <a:solidFill>
                  <a:prstClr val="white"/>
                </a:solidFill>
                <a:latin typeface="Times New Roman"/>
                <a:ea typeface="宋体"/>
              </a:endParaRPr>
            </a:p>
          </p:txBody>
        </p:sp>
        <p:sp>
          <p:nvSpPr>
            <p:cNvPr id="6" name="任意多边形: 形状 5">
              <a:extLst>
                <a:ext uri="{FF2B5EF4-FFF2-40B4-BE49-F238E27FC236}">
                  <a16:creationId xmlns:a16="http://schemas.microsoft.com/office/drawing/2014/main" id="{50F5BED3-BAF5-4391-97D9-55B17C5EE5BE}"/>
                </a:ext>
              </a:extLst>
            </p:cNvPr>
            <p:cNvSpPr/>
            <p:nvPr/>
          </p:nvSpPr>
          <p:spPr>
            <a:xfrm>
              <a:off x="1754904" y="3167893"/>
              <a:ext cx="395568" cy="791135"/>
            </a:xfrm>
            <a:custGeom>
              <a:avLst/>
              <a:gdLst>
                <a:gd name="connsiteX0" fmla="*/ 0 w 695323"/>
                <a:gd name="connsiteY0" fmla="*/ 0 h 1390646"/>
                <a:gd name="connsiteX1" fmla="*/ 695323 w 695323"/>
                <a:gd name="connsiteY1" fmla="*/ 695323 h 1390646"/>
                <a:gd name="connsiteX2" fmla="*/ 0 w 695323"/>
                <a:gd name="connsiteY2" fmla="*/ 1390646 h 1390646"/>
              </a:gdLst>
              <a:ahLst/>
              <a:cxnLst>
                <a:cxn ang="0">
                  <a:pos x="connsiteX0" y="connsiteY0"/>
                </a:cxn>
                <a:cxn ang="0">
                  <a:pos x="connsiteX1" y="connsiteY1"/>
                </a:cxn>
                <a:cxn ang="0">
                  <a:pos x="connsiteX2" y="connsiteY2"/>
                </a:cxn>
              </a:cxnLst>
              <a:rect l="l" t="t" r="r" b="b"/>
              <a:pathLst>
                <a:path w="695323" h="1390646">
                  <a:moveTo>
                    <a:pt x="0" y="0"/>
                  </a:moveTo>
                  <a:cubicBezTo>
                    <a:pt x="384016" y="0"/>
                    <a:pt x="695323" y="311307"/>
                    <a:pt x="695323" y="695323"/>
                  </a:cubicBezTo>
                  <a:cubicBezTo>
                    <a:pt x="695323" y="1079339"/>
                    <a:pt x="384016" y="1390646"/>
                    <a:pt x="0" y="1390646"/>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350">
                <a:solidFill>
                  <a:prstClr val="white"/>
                </a:solidFill>
                <a:latin typeface="Times New Roman"/>
                <a:ea typeface="宋体"/>
              </a:endParaRPr>
            </a:p>
          </p:txBody>
        </p:sp>
        <p:sp>
          <p:nvSpPr>
            <p:cNvPr id="7" name="文本框 6">
              <a:extLst>
                <a:ext uri="{FF2B5EF4-FFF2-40B4-BE49-F238E27FC236}">
                  <a16:creationId xmlns:a16="http://schemas.microsoft.com/office/drawing/2014/main" id="{DD1F1467-4E66-4E0A-ACCC-6F8F203F6D8B}"/>
                </a:ext>
              </a:extLst>
            </p:cNvPr>
            <p:cNvSpPr txBox="1"/>
            <p:nvPr/>
          </p:nvSpPr>
          <p:spPr>
            <a:xfrm>
              <a:off x="921069" y="3406446"/>
              <a:ext cx="797348" cy="696987"/>
            </a:xfrm>
            <a:prstGeom prst="rect">
              <a:avLst/>
            </a:prstGeom>
            <a:noFill/>
          </p:spPr>
          <p:txBody>
            <a:bodyPr wrap="square" rtlCol="0">
              <a:spAutoFit/>
            </a:bodyPr>
            <a:lstStyle/>
            <a:p>
              <a:pPr>
                <a:defRPr/>
              </a:pPr>
              <a:r>
                <a:rPr lang="en-US" altLang="zh-CN" sz="1350" b="1" dirty="0">
                  <a:solidFill>
                    <a:prstClr val="black"/>
                  </a:solidFill>
                  <a:latin typeface="Times New Roman"/>
                  <a:ea typeface="宋体"/>
                </a:rPr>
                <a:t>Earth</a:t>
              </a:r>
              <a:endParaRPr lang="zh-CN" altLang="en-US" sz="1350" b="1" dirty="0">
                <a:solidFill>
                  <a:prstClr val="black"/>
                </a:solidFill>
                <a:latin typeface="Times New Roman"/>
                <a:ea typeface="宋体"/>
              </a:endParaRPr>
            </a:p>
          </p:txBody>
        </p:sp>
        <p:sp>
          <p:nvSpPr>
            <p:cNvPr id="8" name="文本框 7">
              <a:extLst>
                <a:ext uri="{FF2B5EF4-FFF2-40B4-BE49-F238E27FC236}">
                  <a16:creationId xmlns:a16="http://schemas.microsoft.com/office/drawing/2014/main" id="{BC63C9B4-37D7-468B-8363-D6F421EA820F}"/>
                </a:ext>
              </a:extLst>
            </p:cNvPr>
            <p:cNvSpPr txBox="1"/>
            <p:nvPr/>
          </p:nvSpPr>
          <p:spPr>
            <a:xfrm>
              <a:off x="3836811" y="3045421"/>
              <a:ext cx="776452" cy="380175"/>
            </a:xfrm>
            <a:prstGeom prst="rect">
              <a:avLst/>
            </a:prstGeom>
            <a:noFill/>
          </p:spPr>
          <p:txBody>
            <a:bodyPr wrap="square" rtlCol="0">
              <a:spAutoFit/>
            </a:bodyPr>
            <a:lstStyle/>
            <a:p>
              <a:pPr>
                <a:defRPr/>
              </a:pPr>
              <a:r>
                <a:rPr lang="en-US" altLang="zh-CN" sz="1200" b="1" dirty="0">
                  <a:solidFill>
                    <a:srgbClr val="FF0000"/>
                  </a:solidFill>
                  <a:latin typeface="Times New Roman"/>
                  <a:ea typeface="宋体"/>
                </a:rPr>
                <a:t>IMF</a:t>
              </a:r>
              <a:endParaRPr lang="zh-CN" altLang="en-US" sz="1200" b="1" dirty="0">
                <a:solidFill>
                  <a:srgbClr val="FF0000"/>
                </a:solidFill>
                <a:latin typeface="Times New Roman"/>
                <a:ea typeface="宋体"/>
              </a:endParaRPr>
            </a:p>
          </p:txBody>
        </p:sp>
        <p:cxnSp>
          <p:nvCxnSpPr>
            <p:cNvPr id="9" name="直接箭头连接符 8">
              <a:extLst>
                <a:ext uri="{FF2B5EF4-FFF2-40B4-BE49-F238E27FC236}">
                  <a16:creationId xmlns:a16="http://schemas.microsoft.com/office/drawing/2014/main" id="{D09DF66D-DBE1-40A2-A396-A33CAEA72894}"/>
                </a:ext>
              </a:extLst>
            </p:cNvPr>
            <p:cNvCxnSpPr>
              <a:cxnSpLocks/>
            </p:cNvCxnSpPr>
            <p:nvPr/>
          </p:nvCxnSpPr>
          <p:spPr>
            <a:xfrm>
              <a:off x="1754905" y="3563463"/>
              <a:ext cx="3258258"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C8CF7A4F-079F-4557-AB07-261CAF9D682E}"/>
                </a:ext>
              </a:extLst>
            </p:cNvPr>
            <p:cNvCxnSpPr>
              <a:cxnSpLocks/>
            </p:cNvCxnSpPr>
            <p:nvPr/>
          </p:nvCxnSpPr>
          <p:spPr>
            <a:xfrm flipV="1">
              <a:off x="1754905" y="371605"/>
              <a:ext cx="0" cy="634075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0E63D4C-021C-41CF-991B-A253AB8F0CA7}"/>
                    </a:ext>
                  </a:extLst>
                </p:cNvPr>
                <p:cNvSpPr txBox="1"/>
                <p:nvPr/>
              </p:nvSpPr>
              <p:spPr>
                <a:xfrm>
                  <a:off x="4795361" y="3582221"/>
                  <a:ext cx="568937" cy="285131"/>
                </a:xfrm>
                <a:prstGeom prst="rect">
                  <a:avLst/>
                </a:prstGeom>
                <a:noFill/>
              </p:spPr>
              <p:txBody>
                <a:bodyPr wrap="squar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altLang="zh-CN" sz="1350" i="1">
                            <a:solidFill>
                              <a:prstClr val="black"/>
                            </a:solidFill>
                            <a:latin typeface="Cambria Math" panose="02040503050406030204" pitchFamily="18" charset="0"/>
                          </a:rPr>
                          <m:t>𝑋</m:t>
                        </m:r>
                        <m:r>
                          <a:rPr lang="en-US" altLang="zh-CN" sz="1350" i="1">
                            <a:solidFill>
                              <a:prstClr val="black"/>
                            </a:solidFill>
                            <a:latin typeface="Cambria Math" panose="02040503050406030204" pitchFamily="18" charset="0"/>
                          </a:rPr>
                          <m:t>/</m:t>
                        </m:r>
                        <m:sSub>
                          <m:sSubPr>
                            <m:ctrlPr>
                              <a:rPr lang="en-US" altLang="zh-CN" sz="1350" i="1">
                                <a:solidFill>
                                  <a:prstClr val="black"/>
                                </a:solidFill>
                                <a:latin typeface="Cambria Math" panose="02040503050406030204" pitchFamily="18" charset="0"/>
                              </a:rPr>
                            </m:ctrlPr>
                          </m:sSubPr>
                          <m:e>
                            <m:r>
                              <a:rPr lang="en-US" altLang="zh-CN" sz="1350" i="1">
                                <a:solidFill>
                                  <a:prstClr val="black"/>
                                </a:solidFill>
                                <a:latin typeface="Cambria Math" panose="02040503050406030204" pitchFamily="18" charset="0"/>
                              </a:rPr>
                              <m:t>𝑅</m:t>
                            </m:r>
                          </m:e>
                          <m:sub>
                            <m:r>
                              <a:rPr lang="en-US" altLang="zh-CN" sz="1350" i="1">
                                <a:solidFill>
                                  <a:prstClr val="black"/>
                                </a:solidFill>
                                <a:latin typeface="Cambria Math" panose="02040503050406030204" pitchFamily="18" charset="0"/>
                              </a:rPr>
                              <m:t>𝐸</m:t>
                            </m:r>
                          </m:sub>
                        </m:sSub>
                      </m:oMath>
                    </m:oMathPara>
                  </a14:m>
                  <a:endParaRPr lang="zh-CN" altLang="en-US" sz="1350" dirty="0">
                    <a:solidFill>
                      <a:prstClr val="black"/>
                    </a:solidFill>
                    <a:latin typeface="Times New Roman"/>
                    <a:ea typeface="宋体"/>
                  </a:endParaRPr>
                </a:p>
              </p:txBody>
            </p:sp>
          </mc:Choice>
          <mc:Fallback xmlns="">
            <p:sp>
              <p:nvSpPr>
                <p:cNvPr id="14" name="文本框 13">
                  <a:extLst>
                    <a:ext uri="{FF2B5EF4-FFF2-40B4-BE49-F238E27FC236}">
                      <a16:creationId xmlns:a16="http://schemas.microsoft.com/office/drawing/2014/main" id="{CAAC847D-986A-E878-5353-6F86CB2C9FC5}"/>
                    </a:ext>
                  </a:extLst>
                </p:cNvPr>
                <p:cNvSpPr txBox="1">
                  <a:spLocks noRot="1" noChangeAspect="1" noMove="1" noResize="1" noEditPoints="1" noAdjustHandles="1" noChangeArrowheads="1" noChangeShapeType="1" noTextEdit="1"/>
                </p:cNvSpPr>
                <p:nvPr/>
              </p:nvSpPr>
              <p:spPr>
                <a:xfrm>
                  <a:off x="4795361" y="3582221"/>
                  <a:ext cx="568937" cy="285131"/>
                </a:xfrm>
                <a:prstGeom prst="rect">
                  <a:avLst/>
                </a:prstGeom>
                <a:blipFill>
                  <a:blip r:embed="rId4"/>
                  <a:stretch>
                    <a:fillRect l="-8108" r="-1351" b="-270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A1A6578-5C4E-4EB6-A31B-16E9BD21153C}"/>
                    </a:ext>
                  </a:extLst>
                </p:cNvPr>
                <p:cNvSpPr txBox="1"/>
                <p:nvPr/>
              </p:nvSpPr>
              <p:spPr>
                <a:xfrm>
                  <a:off x="1059757" y="730545"/>
                  <a:ext cx="568937" cy="285131"/>
                </a:xfrm>
                <a:prstGeom prst="rect">
                  <a:avLst/>
                </a:prstGeom>
                <a:noFill/>
              </p:spPr>
              <p:txBody>
                <a:bodyPr wrap="squar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altLang="zh-CN" sz="1350" i="1">
                            <a:solidFill>
                              <a:prstClr val="black"/>
                            </a:solidFill>
                            <a:latin typeface="Cambria Math" panose="02040503050406030204" pitchFamily="18" charset="0"/>
                          </a:rPr>
                          <m:t>𝑍</m:t>
                        </m:r>
                        <m:r>
                          <a:rPr lang="en-US" altLang="zh-CN" sz="1350" i="1">
                            <a:solidFill>
                              <a:prstClr val="black"/>
                            </a:solidFill>
                            <a:latin typeface="Cambria Math" panose="02040503050406030204" pitchFamily="18" charset="0"/>
                          </a:rPr>
                          <m:t>/</m:t>
                        </m:r>
                        <m:sSub>
                          <m:sSubPr>
                            <m:ctrlPr>
                              <a:rPr lang="en-US" altLang="zh-CN" sz="1350" i="1">
                                <a:solidFill>
                                  <a:prstClr val="black"/>
                                </a:solidFill>
                                <a:latin typeface="Cambria Math" panose="02040503050406030204" pitchFamily="18" charset="0"/>
                              </a:rPr>
                            </m:ctrlPr>
                          </m:sSubPr>
                          <m:e>
                            <m:r>
                              <a:rPr lang="en-US" altLang="zh-CN" sz="1350" i="1">
                                <a:solidFill>
                                  <a:prstClr val="black"/>
                                </a:solidFill>
                                <a:latin typeface="Cambria Math" panose="02040503050406030204" pitchFamily="18" charset="0"/>
                              </a:rPr>
                              <m:t>𝑅</m:t>
                            </m:r>
                          </m:e>
                          <m:sub>
                            <m:r>
                              <a:rPr lang="en-US" altLang="zh-CN" sz="1350" i="1">
                                <a:solidFill>
                                  <a:prstClr val="black"/>
                                </a:solidFill>
                                <a:latin typeface="Cambria Math" panose="02040503050406030204" pitchFamily="18" charset="0"/>
                              </a:rPr>
                              <m:t>𝐸</m:t>
                            </m:r>
                          </m:sub>
                        </m:sSub>
                      </m:oMath>
                    </m:oMathPara>
                  </a14:m>
                  <a:endParaRPr lang="zh-CN" altLang="en-US" sz="1350" dirty="0">
                    <a:solidFill>
                      <a:prstClr val="black"/>
                    </a:solidFill>
                    <a:latin typeface="Times New Roman"/>
                    <a:ea typeface="宋体"/>
                  </a:endParaRPr>
                </a:p>
              </p:txBody>
            </p:sp>
          </mc:Choice>
          <mc:Fallback xmlns="">
            <p:sp>
              <p:nvSpPr>
                <p:cNvPr id="15" name="文本框 14">
                  <a:extLst>
                    <a:ext uri="{FF2B5EF4-FFF2-40B4-BE49-F238E27FC236}">
                      <a16:creationId xmlns:a16="http://schemas.microsoft.com/office/drawing/2014/main" id="{B7254250-3AA0-CF84-6A3E-00980BEBA006}"/>
                    </a:ext>
                  </a:extLst>
                </p:cNvPr>
                <p:cNvSpPr txBox="1">
                  <a:spLocks noRot="1" noChangeAspect="1" noMove="1" noResize="1" noEditPoints="1" noAdjustHandles="1" noChangeArrowheads="1" noChangeShapeType="1" noTextEdit="1"/>
                </p:cNvSpPr>
                <p:nvPr/>
              </p:nvSpPr>
              <p:spPr>
                <a:xfrm>
                  <a:off x="1059757" y="730545"/>
                  <a:ext cx="568937" cy="285131"/>
                </a:xfrm>
                <a:prstGeom prst="rect">
                  <a:avLst/>
                </a:prstGeom>
                <a:blipFill>
                  <a:blip r:embed="rId5"/>
                  <a:stretch>
                    <a:fillRect l="-6849" r="-1370" b="-27027"/>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B5252F7-DA1B-4B5F-9FF6-CABD054BED1B}"/>
                </a:ext>
              </a:extLst>
            </p:cNvPr>
            <p:cNvSpPr txBox="1"/>
            <p:nvPr/>
          </p:nvSpPr>
          <p:spPr>
            <a:xfrm>
              <a:off x="2074578" y="3480995"/>
              <a:ext cx="189469" cy="411856"/>
            </a:xfrm>
            <a:prstGeom prst="rect">
              <a:avLst/>
            </a:prstGeom>
            <a:noFill/>
          </p:spPr>
          <p:txBody>
            <a:bodyPr wrap="square" rtlCol="0">
              <a:spAutoFit/>
            </a:bodyPr>
            <a:lstStyle/>
            <a:p>
              <a:pPr>
                <a:defRPr/>
              </a:pPr>
              <a:r>
                <a:rPr lang="en-US" altLang="zh-CN" sz="1350" dirty="0">
                  <a:solidFill>
                    <a:prstClr val="black"/>
                  </a:solidFill>
                  <a:latin typeface="Times New Roman"/>
                  <a:ea typeface="宋体"/>
                </a:rPr>
                <a:t>3</a:t>
              </a:r>
              <a:endParaRPr lang="zh-CN" altLang="en-US" sz="1350" dirty="0">
                <a:solidFill>
                  <a:prstClr val="black"/>
                </a:solidFill>
                <a:latin typeface="Times New Roman"/>
                <a:ea typeface="宋体"/>
              </a:endParaRPr>
            </a:p>
          </p:txBody>
        </p:sp>
        <p:sp>
          <p:nvSpPr>
            <p:cNvPr id="14" name="椭圆 13">
              <a:extLst>
                <a:ext uri="{FF2B5EF4-FFF2-40B4-BE49-F238E27FC236}">
                  <a16:creationId xmlns:a16="http://schemas.microsoft.com/office/drawing/2014/main" id="{C6C2F5E5-8940-401B-808C-37B1448A3F5E}"/>
                </a:ext>
              </a:extLst>
            </p:cNvPr>
            <p:cNvSpPr/>
            <p:nvPr/>
          </p:nvSpPr>
          <p:spPr>
            <a:xfrm>
              <a:off x="2126375" y="3532517"/>
              <a:ext cx="45719" cy="497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a:solidFill>
                  <a:prstClr val="white"/>
                </a:solidFill>
                <a:latin typeface="Times New Roman"/>
                <a:ea typeface="宋体"/>
              </a:endParaRPr>
            </a:p>
          </p:txBody>
        </p:sp>
        <p:sp>
          <p:nvSpPr>
            <p:cNvPr id="15" name="文本框 14">
              <a:extLst>
                <a:ext uri="{FF2B5EF4-FFF2-40B4-BE49-F238E27FC236}">
                  <a16:creationId xmlns:a16="http://schemas.microsoft.com/office/drawing/2014/main" id="{9BEADA5A-AB80-45A1-B64C-FB564F206DC7}"/>
                </a:ext>
              </a:extLst>
            </p:cNvPr>
            <p:cNvSpPr txBox="1"/>
            <p:nvPr/>
          </p:nvSpPr>
          <p:spPr>
            <a:xfrm>
              <a:off x="2684127" y="3489887"/>
              <a:ext cx="189469" cy="411856"/>
            </a:xfrm>
            <a:prstGeom prst="rect">
              <a:avLst/>
            </a:prstGeom>
            <a:noFill/>
          </p:spPr>
          <p:txBody>
            <a:bodyPr wrap="square" rtlCol="0">
              <a:spAutoFit/>
            </a:bodyPr>
            <a:lstStyle/>
            <a:p>
              <a:pPr>
                <a:defRPr/>
              </a:pPr>
              <a:r>
                <a:rPr lang="en-US" altLang="zh-CN" sz="1350" dirty="0">
                  <a:solidFill>
                    <a:prstClr val="black"/>
                  </a:solidFill>
                  <a:latin typeface="Times New Roman"/>
                  <a:ea typeface="宋体"/>
                </a:rPr>
                <a:t>7</a:t>
              </a:r>
              <a:endParaRPr lang="zh-CN" altLang="en-US" sz="1350" dirty="0">
                <a:solidFill>
                  <a:prstClr val="black"/>
                </a:solidFill>
                <a:latin typeface="Times New Roman"/>
                <a:ea typeface="宋体"/>
              </a:endParaRPr>
            </a:p>
          </p:txBody>
        </p:sp>
        <p:sp>
          <p:nvSpPr>
            <p:cNvPr id="16" name="椭圆 15">
              <a:extLst>
                <a:ext uri="{FF2B5EF4-FFF2-40B4-BE49-F238E27FC236}">
                  <a16:creationId xmlns:a16="http://schemas.microsoft.com/office/drawing/2014/main" id="{A1F62DAD-9287-4133-ADAD-F8A3EF187037}"/>
                </a:ext>
              </a:extLst>
            </p:cNvPr>
            <p:cNvSpPr/>
            <p:nvPr/>
          </p:nvSpPr>
          <p:spPr>
            <a:xfrm>
              <a:off x="2735924" y="3541409"/>
              <a:ext cx="45719" cy="497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a:solidFill>
                  <a:prstClr val="white"/>
                </a:solidFill>
                <a:latin typeface="Times New Roman"/>
                <a:ea typeface="宋体"/>
              </a:endParaRPr>
            </a:p>
          </p:txBody>
        </p:sp>
        <p:sp>
          <p:nvSpPr>
            <p:cNvPr id="17" name="文本框 16">
              <a:extLst>
                <a:ext uri="{FF2B5EF4-FFF2-40B4-BE49-F238E27FC236}">
                  <a16:creationId xmlns:a16="http://schemas.microsoft.com/office/drawing/2014/main" id="{E30FA10C-5F3A-4C50-B4A3-090F0AEE3E3B}"/>
                </a:ext>
              </a:extLst>
            </p:cNvPr>
            <p:cNvSpPr txBox="1"/>
            <p:nvPr/>
          </p:nvSpPr>
          <p:spPr>
            <a:xfrm>
              <a:off x="3089522" y="3484325"/>
              <a:ext cx="431545" cy="696987"/>
            </a:xfrm>
            <a:prstGeom prst="rect">
              <a:avLst/>
            </a:prstGeom>
            <a:noFill/>
          </p:spPr>
          <p:txBody>
            <a:bodyPr wrap="square" rtlCol="0">
              <a:spAutoFit/>
            </a:bodyPr>
            <a:lstStyle/>
            <a:p>
              <a:pPr>
                <a:defRPr/>
              </a:pPr>
              <a:r>
                <a:rPr lang="en-US" altLang="zh-CN" sz="1350" dirty="0">
                  <a:solidFill>
                    <a:prstClr val="black"/>
                  </a:solidFill>
                  <a:latin typeface="Times New Roman"/>
                  <a:ea typeface="宋体"/>
                </a:rPr>
                <a:t>10</a:t>
              </a:r>
              <a:endParaRPr lang="zh-CN" altLang="en-US" sz="1350" dirty="0">
                <a:solidFill>
                  <a:prstClr val="black"/>
                </a:solidFill>
                <a:latin typeface="Times New Roman"/>
                <a:ea typeface="宋体"/>
              </a:endParaRPr>
            </a:p>
          </p:txBody>
        </p:sp>
        <p:sp>
          <p:nvSpPr>
            <p:cNvPr id="18" name="椭圆 17">
              <a:extLst>
                <a:ext uri="{FF2B5EF4-FFF2-40B4-BE49-F238E27FC236}">
                  <a16:creationId xmlns:a16="http://schemas.microsoft.com/office/drawing/2014/main" id="{9DC3BCD3-9760-4639-A022-63C75DDBD145}"/>
                </a:ext>
              </a:extLst>
            </p:cNvPr>
            <p:cNvSpPr/>
            <p:nvPr/>
          </p:nvSpPr>
          <p:spPr>
            <a:xfrm>
              <a:off x="3141318" y="3535847"/>
              <a:ext cx="45719" cy="497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a:solidFill>
                  <a:prstClr val="white"/>
                </a:solidFill>
                <a:latin typeface="Times New Roman"/>
                <a:ea typeface="宋体"/>
              </a:endParaRPr>
            </a:p>
          </p:txBody>
        </p:sp>
        <p:sp>
          <p:nvSpPr>
            <p:cNvPr id="19" name="文本框 18">
              <a:extLst>
                <a:ext uri="{FF2B5EF4-FFF2-40B4-BE49-F238E27FC236}">
                  <a16:creationId xmlns:a16="http://schemas.microsoft.com/office/drawing/2014/main" id="{FD728160-8839-43CE-9E0E-3AE0AE099CFC}"/>
                </a:ext>
              </a:extLst>
            </p:cNvPr>
            <p:cNvSpPr txBox="1"/>
            <p:nvPr/>
          </p:nvSpPr>
          <p:spPr>
            <a:xfrm>
              <a:off x="4407636" y="3474498"/>
              <a:ext cx="431545" cy="696987"/>
            </a:xfrm>
            <a:prstGeom prst="rect">
              <a:avLst/>
            </a:prstGeom>
            <a:noFill/>
          </p:spPr>
          <p:txBody>
            <a:bodyPr wrap="square" rtlCol="0">
              <a:spAutoFit/>
            </a:bodyPr>
            <a:lstStyle/>
            <a:p>
              <a:pPr>
                <a:defRPr/>
              </a:pPr>
              <a:r>
                <a:rPr lang="en-US" altLang="zh-CN" sz="1350" dirty="0">
                  <a:solidFill>
                    <a:prstClr val="black"/>
                  </a:solidFill>
                  <a:latin typeface="Times New Roman"/>
                  <a:ea typeface="宋体"/>
                </a:rPr>
                <a:t>27</a:t>
              </a:r>
              <a:endParaRPr lang="zh-CN" altLang="en-US" sz="1350" dirty="0">
                <a:solidFill>
                  <a:prstClr val="black"/>
                </a:solidFill>
                <a:latin typeface="Times New Roman"/>
                <a:ea typeface="宋体"/>
              </a:endParaRPr>
            </a:p>
          </p:txBody>
        </p:sp>
        <p:sp>
          <p:nvSpPr>
            <p:cNvPr id="20" name="椭圆 19">
              <a:extLst>
                <a:ext uri="{FF2B5EF4-FFF2-40B4-BE49-F238E27FC236}">
                  <a16:creationId xmlns:a16="http://schemas.microsoft.com/office/drawing/2014/main" id="{10EB89AE-B04A-4452-84F6-9C6965B1EAAF}"/>
                </a:ext>
              </a:extLst>
            </p:cNvPr>
            <p:cNvSpPr/>
            <p:nvPr/>
          </p:nvSpPr>
          <p:spPr>
            <a:xfrm>
              <a:off x="4452128" y="3534110"/>
              <a:ext cx="45719" cy="497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350">
                <a:solidFill>
                  <a:prstClr val="white"/>
                </a:solidFill>
                <a:latin typeface="Times New Roman"/>
                <a:ea typeface="宋体"/>
              </a:endParaRPr>
            </a:p>
          </p:txBody>
        </p:sp>
        <p:sp>
          <p:nvSpPr>
            <p:cNvPr id="21" name="文本框 20">
              <a:extLst>
                <a:ext uri="{FF2B5EF4-FFF2-40B4-BE49-F238E27FC236}">
                  <a16:creationId xmlns:a16="http://schemas.microsoft.com/office/drawing/2014/main" id="{3F13BC28-470A-4E7F-8C07-CE8F9907829C}"/>
                </a:ext>
              </a:extLst>
            </p:cNvPr>
            <p:cNvSpPr txBox="1"/>
            <p:nvPr/>
          </p:nvSpPr>
          <p:spPr>
            <a:xfrm rot="3860202">
              <a:off x="3415401" y="2242121"/>
              <a:ext cx="1590648" cy="344510"/>
            </a:xfrm>
            <a:prstGeom prst="rect">
              <a:avLst/>
            </a:prstGeom>
            <a:noFill/>
          </p:spPr>
          <p:txBody>
            <a:bodyPr wrap="square" rtlCol="0">
              <a:prstTxWarp prst="textArchUp">
                <a:avLst/>
              </a:prstTxWarp>
              <a:spAutoFit/>
            </a:bodyPr>
            <a:lstStyle/>
            <a:p>
              <a:pPr>
                <a:defRPr/>
              </a:pPr>
              <a:r>
                <a:rPr lang="en-US" altLang="zh-CN" sz="1350" dirty="0">
                  <a:solidFill>
                    <a:prstClr val="black"/>
                  </a:solidFill>
                  <a:latin typeface="Times New Roman"/>
                  <a:ea typeface="宋体"/>
                </a:rPr>
                <a:t>Outer boundary</a:t>
              </a:r>
              <a:endParaRPr lang="zh-CN" altLang="en-US" sz="1350" dirty="0">
                <a:solidFill>
                  <a:prstClr val="black"/>
                </a:solidFill>
                <a:latin typeface="Times New Roman"/>
                <a:ea typeface="宋体"/>
              </a:endParaRPr>
            </a:p>
          </p:txBody>
        </p:sp>
        <p:sp>
          <p:nvSpPr>
            <p:cNvPr id="22" name="文本框 21">
              <a:extLst>
                <a:ext uri="{FF2B5EF4-FFF2-40B4-BE49-F238E27FC236}">
                  <a16:creationId xmlns:a16="http://schemas.microsoft.com/office/drawing/2014/main" id="{876B1B8C-A509-4E2C-8014-64B36FA871FC}"/>
                </a:ext>
              </a:extLst>
            </p:cNvPr>
            <p:cNvSpPr txBox="1"/>
            <p:nvPr/>
          </p:nvSpPr>
          <p:spPr>
            <a:xfrm rot="4166482">
              <a:off x="2216452" y="2958278"/>
              <a:ext cx="1590648" cy="379047"/>
            </a:xfrm>
            <a:prstGeom prst="rect">
              <a:avLst/>
            </a:prstGeom>
            <a:noFill/>
          </p:spPr>
          <p:txBody>
            <a:bodyPr wrap="square" rtlCol="0">
              <a:prstTxWarp prst="textArchUp">
                <a:avLst/>
              </a:prstTxWarp>
              <a:spAutoFit/>
            </a:bodyPr>
            <a:lstStyle/>
            <a:p>
              <a:pPr>
                <a:defRPr/>
              </a:pPr>
              <a:r>
                <a:rPr lang="en-US" altLang="zh-CN" sz="1350" dirty="0">
                  <a:solidFill>
                    <a:prstClr val="black"/>
                  </a:solidFill>
                  <a:latin typeface="Times New Roman"/>
                  <a:ea typeface="宋体"/>
                </a:rPr>
                <a:t>Magnetopause</a:t>
              </a:r>
              <a:endParaRPr lang="zh-CN" altLang="en-US" sz="1350" dirty="0">
                <a:solidFill>
                  <a:prstClr val="black"/>
                </a:solidFill>
                <a:latin typeface="Times New Roman"/>
                <a:ea typeface="宋体"/>
              </a:endParaRPr>
            </a:p>
          </p:txBody>
        </p:sp>
        <p:sp>
          <p:nvSpPr>
            <p:cNvPr id="23" name="文本框 22">
              <a:extLst>
                <a:ext uri="{FF2B5EF4-FFF2-40B4-BE49-F238E27FC236}">
                  <a16:creationId xmlns:a16="http://schemas.microsoft.com/office/drawing/2014/main" id="{827FD441-E987-49EA-8DB9-1D85FB91C69B}"/>
                </a:ext>
              </a:extLst>
            </p:cNvPr>
            <p:cNvSpPr txBox="1"/>
            <p:nvPr/>
          </p:nvSpPr>
          <p:spPr>
            <a:xfrm>
              <a:off x="2044367" y="5159874"/>
              <a:ext cx="967410" cy="696987"/>
            </a:xfrm>
            <a:prstGeom prst="rect">
              <a:avLst/>
            </a:prstGeom>
            <a:noFill/>
          </p:spPr>
          <p:txBody>
            <a:bodyPr wrap="square" rtlCol="0">
              <a:spAutoFit/>
            </a:bodyPr>
            <a:lstStyle/>
            <a:p>
              <a:pPr>
                <a:defRPr/>
              </a:pPr>
              <a:r>
                <a:rPr lang="en-US" altLang="zh-CN" sz="1350" b="1" dirty="0">
                  <a:solidFill>
                    <a:prstClr val="black"/>
                  </a:solidFill>
                  <a:latin typeface="Times New Roman"/>
                  <a:ea typeface="宋体"/>
                </a:rPr>
                <a:t>Hybrid</a:t>
              </a:r>
              <a:endParaRPr lang="zh-CN" altLang="en-US" sz="1350" b="1" dirty="0">
                <a:solidFill>
                  <a:prstClr val="black"/>
                </a:solidFill>
                <a:latin typeface="Times New Roman"/>
                <a:ea typeface="宋体"/>
              </a:endParaRPr>
            </a:p>
          </p:txBody>
        </p:sp>
        <p:sp>
          <p:nvSpPr>
            <p:cNvPr id="24" name="文本框 23">
              <a:extLst>
                <a:ext uri="{FF2B5EF4-FFF2-40B4-BE49-F238E27FC236}">
                  <a16:creationId xmlns:a16="http://schemas.microsoft.com/office/drawing/2014/main" id="{54C8AF53-CC91-4B7C-8A18-603BC172BFAF}"/>
                </a:ext>
              </a:extLst>
            </p:cNvPr>
            <p:cNvSpPr txBox="1"/>
            <p:nvPr/>
          </p:nvSpPr>
          <p:spPr>
            <a:xfrm>
              <a:off x="646890" y="3782893"/>
              <a:ext cx="1089050" cy="982119"/>
            </a:xfrm>
            <a:prstGeom prst="rect">
              <a:avLst/>
            </a:prstGeom>
            <a:noFill/>
          </p:spPr>
          <p:txBody>
            <a:bodyPr wrap="square">
              <a:spAutoFit/>
            </a:bodyPr>
            <a:lstStyle/>
            <a:p>
              <a:pPr>
                <a:defRPr/>
              </a:pPr>
              <a:r>
                <a:rPr lang="en-US" altLang="zh-CN" sz="1350" dirty="0">
                  <a:solidFill>
                    <a:prstClr val="black"/>
                  </a:solidFill>
                  <a:latin typeface="Times New Roman"/>
                  <a:ea typeface="宋体"/>
                </a:rPr>
                <a:t>Inner </a:t>
              </a:r>
            </a:p>
            <a:p>
              <a:pPr>
                <a:defRPr/>
              </a:pPr>
              <a:r>
                <a:rPr lang="en-US" altLang="zh-CN" sz="1350" dirty="0">
                  <a:solidFill>
                    <a:prstClr val="black"/>
                  </a:solidFill>
                  <a:latin typeface="Times New Roman"/>
                  <a:ea typeface="宋体"/>
                </a:rPr>
                <a:t>boundary </a:t>
              </a:r>
              <a:endParaRPr lang="zh-CN" altLang="en-US" sz="1350" dirty="0">
                <a:solidFill>
                  <a:prstClr val="black"/>
                </a:solidFill>
                <a:latin typeface="Times New Roman"/>
                <a:ea typeface="宋体"/>
              </a:endParaRPr>
            </a:p>
          </p:txBody>
        </p:sp>
        <p:cxnSp>
          <p:nvCxnSpPr>
            <p:cNvPr id="25" name="连接符: 曲线 24">
              <a:extLst>
                <a:ext uri="{FF2B5EF4-FFF2-40B4-BE49-F238E27FC236}">
                  <a16:creationId xmlns:a16="http://schemas.microsoft.com/office/drawing/2014/main" id="{1C9DEC85-8C29-4A2A-B5C6-99F9E45A6DB6}"/>
                </a:ext>
              </a:extLst>
            </p:cNvPr>
            <p:cNvCxnSpPr>
              <a:cxnSpLocks/>
            </p:cNvCxnSpPr>
            <p:nvPr/>
          </p:nvCxnSpPr>
          <p:spPr>
            <a:xfrm flipV="1">
              <a:off x="1296435" y="3772064"/>
              <a:ext cx="778144" cy="172174"/>
            </a:xfrm>
            <a:prstGeom prst="curvedConnector3">
              <a:avLst>
                <a:gd name="adj1" fmla="val 46366"/>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7859A0F-803D-4D86-87D7-93F8F3D87D75}"/>
                </a:ext>
              </a:extLst>
            </p:cNvPr>
            <p:cNvCxnSpPr>
              <a:cxnSpLocks/>
              <a:stCxn id="3" idx="0"/>
              <a:endCxn id="3" idx="2"/>
            </p:cNvCxnSpPr>
            <p:nvPr/>
          </p:nvCxnSpPr>
          <p:spPr>
            <a:xfrm>
              <a:off x="1749801" y="830134"/>
              <a:ext cx="0" cy="545446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9733E9EC-0A3D-4EBD-AD20-DF45BE7F2E1A}"/>
                </a:ext>
              </a:extLst>
            </p:cNvPr>
            <p:cNvSpPr txBox="1"/>
            <p:nvPr/>
          </p:nvSpPr>
          <p:spPr>
            <a:xfrm rot="16200000">
              <a:off x="456450" y="1715957"/>
              <a:ext cx="2113812" cy="696987"/>
            </a:xfrm>
            <a:prstGeom prst="rect">
              <a:avLst/>
            </a:prstGeom>
            <a:noFill/>
          </p:spPr>
          <p:txBody>
            <a:bodyPr vert="horz" wrap="square">
              <a:spAutoFit/>
            </a:bodyPr>
            <a:lstStyle/>
            <a:p>
              <a:pPr>
                <a:defRPr/>
              </a:pPr>
              <a:r>
                <a:rPr lang="en-US" altLang="zh-CN" sz="1350" b="1" dirty="0">
                  <a:solidFill>
                    <a:srgbClr val="00B0F0"/>
                  </a:solidFill>
                  <a:latin typeface="Times New Roman"/>
                  <a:ea typeface="宋体"/>
                </a:rPr>
                <a:t>Outflow boundary</a:t>
              </a:r>
              <a:endParaRPr lang="zh-CN" altLang="en-US" sz="1350" b="1" dirty="0">
                <a:solidFill>
                  <a:srgbClr val="00B0F0"/>
                </a:solidFill>
                <a:latin typeface="Times New Roman"/>
                <a:ea typeface="宋体"/>
              </a:endParaRPr>
            </a:p>
          </p:txBody>
        </p:sp>
        <p:cxnSp>
          <p:nvCxnSpPr>
            <p:cNvPr id="28" name="直接箭头连接符 27">
              <a:extLst>
                <a:ext uri="{FF2B5EF4-FFF2-40B4-BE49-F238E27FC236}">
                  <a16:creationId xmlns:a16="http://schemas.microsoft.com/office/drawing/2014/main" id="{EA6B4957-264E-48DE-A163-0EB9154BD6AF}"/>
                </a:ext>
              </a:extLst>
            </p:cNvPr>
            <p:cNvCxnSpPr>
              <a:cxnSpLocks/>
            </p:cNvCxnSpPr>
            <p:nvPr/>
          </p:nvCxnSpPr>
          <p:spPr>
            <a:xfrm flipV="1">
              <a:off x="1749801" y="1111706"/>
              <a:ext cx="1246148" cy="2445618"/>
            </a:xfrm>
            <a:prstGeom prst="straightConnector1">
              <a:avLst/>
            </a:prstGeom>
            <a:ln w="19050">
              <a:solidFill>
                <a:srgbClr val="00CC00"/>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68C91FE9-8ED9-4000-BD64-AB998E32A330}"/>
                </a:ext>
              </a:extLst>
            </p:cNvPr>
            <p:cNvSpPr txBox="1"/>
            <p:nvPr/>
          </p:nvSpPr>
          <p:spPr>
            <a:xfrm rot="18068911">
              <a:off x="2261267" y="1720058"/>
              <a:ext cx="267969" cy="443537"/>
            </a:xfrm>
            <a:prstGeom prst="rect">
              <a:avLst/>
            </a:prstGeom>
            <a:noFill/>
          </p:spPr>
          <p:txBody>
            <a:bodyPr wrap="square" rtlCol="0">
              <a:spAutoFit/>
            </a:bodyPr>
            <a:lstStyle/>
            <a:p>
              <a:pPr>
                <a:defRPr/>
              </a:pPr>
              <a:r>
                <a:rPr lang="en-US" altLang="zh-CN" sz="1500" b="1" i="1" dirty="0">
                  <a:solidFill>
                    <a:srgbClr val="00CC00"/>
                  </a:solidFill>
                  <a:latin typeface="Times New Roman"/>
                  <a:ea typeface="宋体"/>
                </a:rPr>
                <a:t>r</a:t>
              </a:r>
              <a:endParaRPr lang="zh-CN" altLang="en-US" sz="1500" b="1" i="1" dirty="0">
                <a:solidFill>
                  <a:srgbClr val="00CC00"/>
                </a:solidFill>
                <a:latin typeface="Times New Roman"/>
                <a:ea typeface="宋体"/>
              </a:endParaRPr>
            </a:p>
          </p:txBody>
        </p:sp>
        <p:sp>
          <p:nvSpPr>
            <p:cNvPr id="30" name="弧形 29">
              <a:extLst>
                <a:ext uri="{FF2B5EF4-FFF2-40B4-BE49-F238E27FC236}">
                  <a16:creationId xmlns:a16="http://schemas.microsoft.com/office/drawing/2014/main" id="{4B64A11F-195E-46DF-AA94-AD49D7468729}"/>
                </a:ext>
              </a:extLst>
            </p:cNvPr>
            <p:cNvSpPr/>
            <p:nvPr/>
          </p:nvSpPr>
          <p:spPr>
            <a:xfrm>
              <a:off x="1510878" y="2854671"/>
              <a:ext cx="516474" cy="299686"/>
            </a:xfrm>
            <a:prstGeom prst="arc">
              <a:avLst>
                <a:gd name="adj1" fmla="val 15726249"/>
                <a:gd name="adj2" fmla="val 21312560"/>
              </a:avLst>
            </a:prstGeom>
            <a:ln w="12700">
              <a:solidFill>
                <a:srgbClr val="00CC00"/>
              </a:solidFill>
              <a:headEnd w="sm" len="sm"/>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sz="1350">
                <a:solidFill>
                  <a:prstClr val="black"/>
                </a:solidFill>
                <a:latin typeface="Times New Roman"/>
                <a:ea typeface="宋体"/>
              </a:endParaRPr>
            </a:p>
          </p:txBody>
        </p:sp>
        <p:sp>
          <p:nvSpPr>
            <p:cNvPr id="31" name="文本框 30">
              <a:extLst>
                <a:ext uri="{FF2B5EF4-FFF2-40B4-BE49-F238E27FC236}">
                  <a16:creationId xmlns:a16="http://schemas.microsoft.com/office/drawing/2014/main" id="{22F4A13B-61DF-4A03-AF98-8D64AB1B234A}"/>
                </a:ext>
              </a:extLst>
            </p:cNvPr>
            <p:cNvSpPr txBox="1"/>
            <p:nvPr/>
          </p:nvSpPr>
          <p:spPr>
            <a:xfrm>
              <a:off x="1783001" y="2538174"/>
              <a:ext cx="267969" cy="443537"/>
            </a:xfrm>
            <a:prstGeom prst="rect">
              <a:avLst/>
            </a:prstGeom>
            <a:noFill/>
          </p:spPr>
          <p:txBody>
            <a:bodyPr wrap="square" rtlCol="0">
              <a:spAutoFit/>
            </a:bodyPr>
            <a:lstStyle/>
            <a:p>
              <a:pPr>
                <a:defRPr/>
              </a:pPr>
              <a:r>
                <a:rPr lang="en-US" altLang="zh-CN" sz="1500" b="1" i="1" dirty="0">
                  <a:solidFill>
                    <a:srgbClr val="00CC00"/>
                  </a:solidFill>
                  <a:latin typeface="Times New Roman"/>
                  <a:ea typeface="宋体"/>
                </a:rPr>
                <a:t>θ</a:t>
              </a:r>
              <a:endParaRPr lang="zh-CN" altLang="en-US" sz="1500" b="1" i="1" dirty="0">
                <a:solidFill>
                  <a:srgbClr val="00CC00"/>
                </a:solidFill>
                <a:latin typeface="Times New Roman"/>
                <a:ea typeface="宋体"/>
              </a:endParaRPr>
            </a:p>
          </p:txBody>
        </p:sp>
        <p:pic>
          <p:nvPicPr>
            <p:cNvPr id="32" name="图片 31">
              <a:extLst>
                <a:ext uri="{FF2B5EF4-FFF2-40B4-BE49-F238E27FC236}">
                  <a16:creationId xmlns:a16="http://schemas.microsoft.com/office/drawing/2014/main" id="{B481FD62-B588-45F4-96D2-C053256B3009}"/>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11388" r="10975" b="10975"/>
            <a:stretch/>
          </p:blipFill>
          <p:spPr>
            <a:xfrm>
              <a:off x="1624459" y="3434370"/>
              <a:ext cx="260888" cy="258185"/>
            </a:xfrm>
            <a:prstGeom prst="ellipse">
              <a:avLst/>
            </a:prstGeom>
          </p:spPr>
        </p:pic>
        <p:cxnSp>
          <p:nvCxnSpPr>
            <p:cNvPr id="33" name="直接箭头连接符 32">
              <a:extLst>
                <a:ext uri="{FF2B5EF4-FFF2-40B4-BE49-F238E27FC236}">
                  <a16:creationId xmlns:a16="http://schemas.microsoft.com/office/drawing/2014/main" id="{B7AAEE13-AE1B-43AB-9A55-DAB39A50D13D}"/>
                </a:ext>
              </a:extLst>
            </p:cNvPr>
            <p:cNvCxnSpPr>
              <a:cxnSpLocks/>
            </p:cNvCxnSpPr>
            <p:nvPr/>
          </p:nvCxnSpPr>
          <p:spPr>
            <a:xfrm>
              <a:off x="3547329" y="1667362"/>
              <a:ext cx="46139" cy="3723572"/>
            </a:xfrm>
            <a:prstGeom prst="straightConnector1">
              <a:avLst/>
            </a:prstGeom>
            <a:ln>
              <a:solidFill>
                <a:srgbClr val="FF0000"/>
              </a:solidFill>
              <a:tailEnd type="stealth" w="lg" len="lg"/>
            </a:ln>
          </p:spPr>
          <p:style>
            <a:lnRef idx="3">
              <a:schemeClr val="accent2"/>
            </a:lnRef>
            <a:fillRef idx="0">
              <a:schemeClr val="accent2"/>
            </a:fillRef>
            <a:effectRef idx="2">
              <a:schemeClr val="accent2"/>
            </a:effectRef>
            <a:fontRef idx="minor">
              <a:schemeClr val="tx1"/>
            </a:fontRef>
          </p:style>
        </p:cxnSp>
        <p:cxnSp>
          <p:nvCxnSpPr>
            <p:cNvPr id="34" name="直接箭头连接符 33">
              <a:extLst>
                <a:ext uri="{FF2B5EF4-FFF2-40B4-BE49-F238E27FC236}">
                  <a16:creationId xmlns:a16="http://schemas.microsoft.com/office/drawing/2014/main" id="{B919FD30-E7B8-4FF7-8E4F-76BA8ED34564}"/>
                </a:ext>
              </a:extLst>
            </p:cNvPr>
            <p:cNvCxnSpPr>
              <a:cxnSpLocks/>
            </p:cNvCxnSpPr>
            <p:nvPr/>
          </p:nvCxnSpPr>
          <p:spPr>
            <a:xfrm>
              <a:off x="3816441" y="2195133"/>
              <a:ext cx="50560" cy="2783789"/>
            </a:xfrm>
            <a:prstGeom prst="straightConnector1">
              <a:avLst/>
            </a:prstGeom>
            <a:ln>
              <a:solidFill>
                <a:srgbClr val="FF0000"/>
              </a:solidFill>
              <a:tailEnd type="stealth" w="lg" len="lg"/>
            </a:ln>
          </p:spPr>
          <p:style>
            <a:lnRef idx="3">
              <a:schemeClr val="accent2"/>
            </a:lnRef>
            <a:fillRef idx="0">
              <a:schemeClr val="accent2"/>
            </a:fillRef>
            <a:effectRef idx="2">
              <a:schemeClr val="accent2"/>
            </a:effectRef>
            <a:fontRef idx="minor">
              <a:schemeClr val="tx1"/>
            </a:fontRef>
          </p:style>
        </p:cxnSp>
      </p:grpSp>
      <p:sp>
        <p:nvSpPr>
          <p:cNvPr id="35" name="文本框 34">
            <a:extLst>
              <a:ext uri="{FF2B5EF4-FFF2-40B4-BE49-F238E27FC236}">
                <a16:creationId xmlns:a16="http://schemas.microsoft.com/office/drawing/2014/main" id="{B29671C6-EB23-4290-858F-2A1B4F4D4D71}"/>
              </a:ext>
            </a:extLst>
          </p:cNvPr>
          <p:cNvSpPr txBox="1"/>
          <p:nvPr/>
        </p:nvSpPr>
        <p:spPr>
          <a:xfrm>
            <a:off x="0" y="-5207"/>
            <a:ext cx="11390315" cy="461665"/>
          </a:xfrm>
          <a:prstGeom prst="rect">
            <a:avLst/>
          </a:prstGeom>
          <a:solidFill>
            <a:schemeClr val="bg1">
              <a:lumMod val="85000"/>
            </a:schemeClr>
          </a:solidFill>
        </p:spPr>
        <p:txBody>
          <a:bodyPr wrap="square" rtlCol="0">
            <a:spAutoFit/>
          </a:bodyPr>
          <a:lstStyle/>
          <a:p>
            <a:r>
              <a:rPr lang="en-US" altLang="zh-CN" sz="2400" b="1" dirty="0">
                <a:latin typeface="Arial Rounded MT Bold" panose="020F0704030504030204" pitchFamily="34" charset="0"/>
                <a:ea typeface="宋体"/>
              </a:rPr>
              <a:t>3-D global hybrid simulation </a:t>
            </a:r>
          </a:p>
        </p:txBody>
      </p:sp>
      <p:pic>
        <p:nvPicPr>
          <p:cNvPr id="36" name="图片 35">
            <a:extLst>
              <a:ext uri="{FF2B5EF4-FFF2-40B4-BE49-F238E27FC236}">
                <a16:creationId xmlns:a16="http://schemas.microsoft.com/office/drawing/2014/main" id="{AB414282-D786-4749-9F17-770ADED88E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0315" y="0"/>
            <a:ext cx="801685" cy="777811"/>
          </a:xfrm>
          <a:prstGeom prst="rect">
            <a:avLst/>
          </a:prstGeom>
        </p:spPr>
      </p:pic>
      <p:sp>
        <p:nvSpPr>
          <p:cNvPr id="38" name="文本框 37">
            <a:extLst>
              <a:ext uri="{FF2B5EF4-FFF2-40B4-BE49-F238E27FC236}">
                <a16:creationId xmlns:a16="http://schemas.microsoft.com/office/drawing/2014/main" id="{B30F66E1-0FD1-4545-AE9F-E5C34689EA0E}"/>
              </a:ext>
            </a:extLst>
          </p:cNvPr>
          <p:cNvSpPr txBox="1"/>
          <p:nvPr/>
        </p:nvSpPr>
        <p:spPr>
          <a:xfrm>
            <a:off x="197247" y="871347"/>
            <a:ext cx="6817292" cy="190821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zh-CN" sz="1800" dirty="0">
                <a:solidFill>
                  <a:srgbClr val="000000"/>
                </a:solidFill>
                <a:effectLst/>
                <a:ea typeface="等线" panose="02010600030101010101" pitchFamily="2" charset="-122"/>
              </a:rPr>
              <a:t>Ions are treated as particles, and electrons are treated as a massless fluid</a:t>
            </a:r>
          </a:p>
          <a:p>
            <a:pPr marL="285750" indent="-285750">
              <a:spcBef>
                <a:spcPts val="600"/>
              </a:spcBef>
              <a:spcAft>
                <a:spcPts val="600"/>
              </a:spcAft>
              <a:buFont typeface="Arial" panose="020B0604020202020204" pitchFamily="34" charset="0"/>
              <a:buChar char="•"/>
            </a:pPr>
            <a:r>
              <a:rPr lang="en-US" altLang="zh-CN" sz="1800" dirty="0">
                <a:solidFill>
                  <a:srgbClr val="000000"/>
                </a:solidFill>
                <a:effectLst/>
                <a:ea typeface="等线" panose="02010600030101010101" pitchFamily="2" charset="-122"/>
              </a:rPr>
              <a:t>The magnetic field is advanced in time using Faraday’s law, the electric field is calculated from the electron momentum equation, and the flow velocity of electrons is derived from Ampere’s law</a:t>
            </a:r>
          </a:p>
        </p:txBody>
      </p:sp>
      <p:pic>
        <p:nvPicPr>
          <p:cNvPr id="40" name="图片 39">
            <a:extLst>
              <a:ext uri="{FF2B5EF4-FFF2-40B4-BE49-F238E27FC236}">
                <a16:creationId xmlns:a16="http://schemas.microsoft.com/office/drawing/2014/main" id="{44C9B0D7-81FF-4E9C-BC71-B66B20A354C4}"/>
              </a:ext>
            </a:extLst>
          </p:cNvPr>
          <p:cNvPicPr>
            <a:picLocks noChangeAspect="1"/>
          </p:cNvPicPr>
          <p:nvPr/>
        </p:nvPicPr>
        <p:blipFill>
          <a:blip r:embed="rId8"/>
          <a:stretch>
            <a:fillRect/>
          </a:stretch>
        </p:blipFill>
        <p:spPr>
          <a:xfrm>
            <a:off x="358148" y="3082915"/>
            <a:ext cx="6502372" cy="2916670"/>
          </a:xfrm>
          <a:prstGeom prst="rect">
            <a:avLst/>
          </a:prstGeom>
        </p:spPr>
      </p:pic>
      <p:sp>
        <p:nvSpPr>
          <p:cNvPr id="41" name="矩形 40">
            <a:extLst>
              <a:ext uri="{FF2B5EF4-FFF2-40B4-BE49-F238E27FC236}">
                <a16:creationId xmlns:a16="http://schemas.microsoft.com/office/drawing/2014/main" id="{E7BDBB26-7BB1-4FB1-A39A-E2E958161C24}"/>
              </a:ext>
            </a:extLst>
          </p:cNvPr>
          <p:cNvSpPr/>
          <p:nvPr/>
        </p:nvSpPr>
        <p:spPr>
          <a:xfrm>
            <a:off x="477415" y="3990105"/>
            <a:ext cx="5995866" cy="373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37313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英文">
      <a:majorFont>
        <a:latin typeface="Arial Black"/>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1711</Words>
  <Application>Microsoft Office PowerPoint</Application>
  <PresentationFormat>宽屏</PresentationFormat>
  <Paragraphs>161</Paragraphs>
  <Slides>18</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STIXTwoText</vt:lpstr>
      <vt:lpstr>STIXTwoText-Italic</vt:lpstr>
      <vt:lpstr>等线</vt:lpstr>
      <vt:lpstr>Arial</vt:lpstr>
      <vt:lpstr>Arial Black</vt:lpstr>
      <vt:lpstr>Arial Rounded MT Bold</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 进</dc:creator>
  <cp:lastModifiedBy>郭 进</cp:lastModifiedBy>
  <cp:revision>8</cp:revision>
  <dcterms:created xsi:type="dcterms:W3CDTF">2023-03-31T02:40:01Z</dcterms:created>
  <dcterms:modified xsi:type="dcterms:W3CDTF">2023-04-11T13:07:45Z</dcterms:modified>
</cp:coreProperties>
</file>