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notesMasterIdLst>
    <p:notesMasterId r:id="rId13"/>
  </p:notesMasterIdLst>
  <p:sldIdLst>
    <p:sldId id="256" r:id="rId4"/>
    <p:sldId id="260" r:id="rId5"/>
    <p:sldId id="257" r:id="rId6"/>
    <p:sldId id="259" r:id="rId7"/>
    <p:sldId id="263" r:id="rId8"/>
    <p:sldId id="261" r:id="rId9"/>
    <p:sldId id="258" r:id="rId10"/>
    <p:sldId id="262" r:id="rId11"/>
    <p:sldId id="313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008EA-1FD9-4BB1-AB96-2C0CE3DA229C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1CB6A8C0-AD24-4177-936F-E497341C9D6A}">
      <dgm:prSet phldrT="[Text]"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Organic compounds</a:t>
          </a:r>
        </a:p>
      </dgm:t>
    </dgm:pt>
    <dgm:pt modelId="{6A1B76F6-409F-4B1E-9D0A-149312C441D5}" type="sibTrans" cxnId="{682EC2F3-18B7-4CED-B6DF-00484168ECE8}">
      <dgm:prSet/>
      <dgm:spPr/>
      <dgm:t>
        <a:bodyPr/>
        <a:lstStyle/>
        <a:p>
          <a:endParaRPr lang="en-US"/>
        </a:p>
      </dgm:t>
    </dgm:pt>
    <dgm:pt modelId="{E984E9AF-B243-4ACC-A566-C8174BFAC59E}" type="parTrans" cxnId="{682EC2F3-18B7-4CED-B6DF-00484168ECE8}">
      <dgm:prSet/>
      <dgm:spPr/>
      <dgm:t>
        <a:bodyPr/>
        <a:lstStyle/>
        <a:p>
          <a:endParaRPr lang="en-US"/>
        </a:p>
      </dgm:t>
    </dgm:pt>
    <dgm:pt modelId="{F76A9234-E7D1-48D0-9873-C32506564618}">
      <dgm:prSet phldrT="[Text]"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Lipid and lipid-like molecules</a:t>
          </a:r>
        </a:p>
      </dgm:t>
    </dgm:pt>
    <dgm:pt modelId="{CD362BF0-F57C-41BE-93C0-12CC1EBE1380}" type="sibTrans" cxnId="{8548C349-C7F4-401C-898B-F68F40F45AFC}">
      <dgm:prSet/>
      <dgm:spPr/>
      <dgm:t>
        <a:bodyPr/>
        <a:lstStyle/>
        <a:p>
          <a:endParaRPr lang="en-US"/>
        </a:p>
      </dgm:t>
    </dgm:pt>
    <dgm:pt modelId="{17D076D4-5F0E-457B-B675-21869D7091E1}" type="parTrans" cxnId="{8548C349-C7F4-401C-898B-F68F40F45AFC}">
      <dgm:prSet/>
      <dgm:spPr/>
      <dgm:t>
        <a:bodyPr/>
        <a:lstStyle/>
        <a:p>
          <a:endParaRPr lang="en-US"/>
        </a:p>
      </dgm:t>
    </dgm:pt>
    <dgm:pt modelId="{910C172E-8F11-449A-AE3C-AA4A0DBA6D3E}">
      <dgm:prSet phldrT="[Text]"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Glycerophospholipids</a:t>
          </a:r>
        </a:p>
      </dgm:t>
    </dgm:pt>
    <dgm:pt modelId="{ADD822D0-B169-4C4C-87B2-EBC4A55C7417}" type="sibTrans" cxnId="{95D08E97-7DB6-43B6-B338-9E1A4131BD7C}">
      <dgm:prSet/>
      <dgm:spPr/>
      <dgm:t>
        <a:bodyPr/>
        <a:lstStyle/>
        <a:p>
          <a:endParaRPr lang="en-US"/>
        </a:p>
      </dgm:t>
    </dgm:pt>
    <dgm:pt modelId="{5F555335-EB5D-48F2-870F-2D6301D6B09B}" type="parTrans" cxnId="{95D08E97-7DB6-43B6-B338-9E1A4131BD7C}">
      <dgm:prSet/>
      <dgm:spPr/>
      <dgm:t>
        <a:bodyPr/>
        <a:lstStyle/>
        <a:p>
          <a:endParaRPr lang="en-US"/>
        </a:p>
      </dgm:t>
    </dgm:pt>
    <dgm:pt modelId="{0241706E-A844-4750-843B-F94F65906DD4}">
      <dgm:prSet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PC 34:1 or PC O-35:1</a:t>
          </a:r>
        </a:p>
      </dgm:t>
    </dgm:pt>
    <dgm:pt modelId="{11C60993-C6F7-4BD1-A953-8E916AAED0D4}" type="sibTrans" cxnId="{6396AE8D-6493-40BA-9724-50573E9913C5}">
      <dgm:prSet/>
      <dgm:spPr/>
      <dgm:t>
        <a:bodyPr/>
        <a:lstStyle/>
        <a:p>
          <a:endParaRPr lang="en-US"/>
        </a:p>
      </dgm:t>
    </dgm:pt>
    <dgm:pt modelId="{1E4D7E1F-0DD4-4B41-A84B-59AF608EB4C0}" type="parTrans" cxnId="{6396AE8D-6493-40BA-9724-50573E9913C5}">
      <dgm:prSet/>
      <dgm:spPr/>
      <dgm:t>
        <a:bodyPr/>
        <a:lstStyle/>
        <a:p>
          <a:endParaRPr lang="en-US"/>
        </a:p>
      </dgm:t>
    </dgm:pt>
    <dgm:pt modelId="{8B413386-F0FE-42D2-A503-BC2B879EFAB0}">
      <dgm:prSet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PC</a:t>
          </a:r>
        </a:p>
      </dgm:t>
    </dgm:pt>
    <dgm:pt modelId="{1ED0C392-8513-422B-B6A3-50CB33BEFD07}" type="sibTrans" cxnId="{56016F6E-A823-47B0-BB5B-9ADD8CA953B6}">
      <dgm:prSet/>
      <dgm:spPr/>
      <dgm:t>
        <a:bodyPr/>
        <a:lstStyle/>
        <a:p>
          <a:endParaRPr lang="en-US"/>
        </a:p>
      </dgm:t>
    </dgm:pt>
    <dgm:pt modelId="{3A3A864A-19F5-45E4-A410-27B520B00152}" type="parTrans" cxnId="{56016F6E-A823-47B0-BB5B-9ADD8CA953B6}">
      <dgm:prSet/>
      <dgm:spPr/>
      <dgm:t>
        <a:bodyPr/>
        <a:lstStyle/>
        <a:p>
          <a:endParaRPr lang="en-US"/>
        </a:p>
      </dgm:t>
    </dgm:pt>
    <dgm:pt modelId="{A06A96AB-791C-4F95-9E5F-67AE93D043B3}">
      <dgm:prSet phldr="0"/>
      <dgm:spPr/>
      <dgm:t>
        <a:bodyPr/>
        <a:lstStyle/>
        <a:p>
          <a:r>
            <a:rPr lang="en-US" b="1">
              <a:latin typeface="Times New Roman"/>
              <a:cs typeface="Times New Roman"/>
            </a:rPr>
            <a:t>PC 34:1</a:t>
          </a:r>
        </a:p>
      </dgm:t>
    </dgm:pt>
    <dgm:pt modelId="{67360E0F-DCDE-44D0-9CC8-3EFB7497B0B9}" type="sibTrans" cxnId="{ABFDA720-4BC3-4404-8BB3-7922C1370146}">
      <dgm:prSet/>
      <dgm:spPr/>
      <dgm:t>
        <a:bodyPr/>
        <a:lstStyle/>
        <a:p>
          <a:endParaRPr lang="en-US"/>
        </a:p>
      </dgm:t>
    </dgm:pt>
    <dgm:pt modelId="{3468DDE7-C2A9-4406-AB3D-CC16F8040A28}" type="parTrans" cxnId="{ABFDA720-4BC3-4404-8BB3-7922C1370146}">
      <dgm:prSet/>
      <dgm:spPr/>
      <dgm:t>
        <a:bodyPr/>
        <a:lstStyle/>
        <a:p>
          <a:endParaRPr lang="en-US"/>
        </a:p>
      </dgm:t>
    </dgm:pt>
    <dgm:pt modelId="{F5FA5F8B-8768-4BE1-B6A0-84DEF2D30B1F}">
      <dgm:prSet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PC 16:0/18:1w9</a:t>
          </a:r>
        </a:p>
      </dgm:t>
    </dgm:pt>
    <dgm:pt modelId="{EEF4C42D-D39A-41E2-AF12-B16F37C997F5}" type="sibTrans" cxnId="{70AA9046-7BEC-4C8F-97AE-ACC8DDFEBD39}">
      <dgm:prSet/>
      <dgm:spPr/>
      <dgm:t>
        <a:bodyPr/>
        <a:lstStyle/>
        <a:p>
          <a:endParaRPr lang="en-US"/>
        </a:p>
      </dgm:t>
    </dgm:pt>
    <dgm:pt modelId="{0AC79A8A-FDEF-4099-9F61-1461C8DF5285}" type="parTrans" cxnId="{70AA9046-7BEC-4C8F-97AE-ACC8DDFEBD39}">
      <dgm:prSet/>
      <dgm:spPr/>
      <dgm:t>
        <a:bodyPr/>
        <a:lstStyle/>
        <a:p>
          <a:endParaRPr lang="en-US"/>
        </a:p>
      </dgm:t>
    </dgm:pt>
    <dgm:pt modelId="{BAADA9DF-12AD-4698-B38D-3FA6275C8001}">
      <dgm:prSet phldr="0"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PC 16:0/18:1</a:t>
          </a:r>
        </a:p>
      </dgm:t>
    </dgm:pt>
    <dgm:pt modelId="{199B2DF4-A45E-4111-BC5C-08D4C9E76A51}" type="sibTrans" cxnId="{14FD9EE0-90B6-4AD8-825B-469702E4F40E}">
      <dgm:prSet/>
      <dgm:spPr/>
      <dgm:t>
        <a:bodyPr/>
        <a:lstStyle/>
        <a:p>
          <a:endParaRPr lang="en-US"/>
        </a:p>
      </dgm:t>
    </dgm:pt>
    <dgm:pt modelId="{B0E268AC-57D5-4F09-B6D7-1F970E3E67C7}" type="parTrans" cxnId="{14FD9EE0-90B6-4AD8-825B-469702E4F40E}">
      <dgm:prSet/>
      <dgm:spPr/>
      <dgm:t>
        <a:bodyPr/>
        <a:lstStyle/>
        <a:p>
          <a:endParaRPr lang="en-US"/>
        </a:p>
      </dgm:t>
    </dgm:pt>
    <dgm:pt modelId="{B112BCF5-349C-444D-95B8-D91BD8725E46}" type="pres">
      <dgm:prSet presAssocID="{DC3008EA-1FD9-4BB1-AB96-2C0CE3DA229C}" presName="Name0" presStyleCnt="0">
        <dgm:presLayoutVars>
          <dgm:dir/>
          <dgm:animLvl val="lvl"/>
          <dgm:resizeHandles val="exact"/>
        </dgm:presLayoutVars>
      </dgm:prSet>
      <dgm:spPr/>
    </dgm:pt>
    <dgm:pt modelId="{0761A6FA-D3B6-4D30-BBCD-40038E163E1B}" type="pres">
      <dgm:prSet presAssocID="{1CB6A8C0-AD24-4177-936F-E497341C9D6A}" presName="Name8" presStyleCnt="0"/>
      <dgm:spPr/>
    </dgm:pt>
    <dgm:pt modelId="{88F8C5A8-D844-4D1B-9478-45551015649A}" type="pres">
      <dgm:prSet presAssocID="{1CB6A8C0-AD24-4177-936F-E497341C9D6A}" presName="level" presStyleLbl="node1" presStyleIdx="0" presStyleCnt="8">
        <dgm:presLayoutVars>
          <dgm:chMax val="1"/>
          <dgm:bulletEnabled val="1"/>
        </dgm:presLayoutVars>
      </dgm:prSet>
      <dgm:spPr/>
    </dgm:pt>
    <dgm:pt modelId="{D938B024-B60F-42D3-BB05-19BB33E7A4B2}" type="pres">
      <dgm:prSet presAssocID="{1CB6A8C0-AD24-4177-936F-E497341C9D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5A7DEC-B0C3-4AC6-B497-31C0CC40ADA0}" type="pres">
      <dgm:prSet presAssocID="{F76A9234-E7D1-48D0-9873-C32506564618}" presName="Name8" presStyleCnt="0"/>
      <dgm:spPr/>
    </dgm:pt>
    <dgm:pt modelId="{E72D33F0-643E-4DF9-A461-C15C718D38BB}" type="pres">
      <dgm:prSet presAssocID="{F76A9234-E7D1-48D0-9873-C32506564618}" presName="level" presStyleLbl="node1" presStyleIdx="1" presStyleCnt="8">
        <dgm:presLayoutVars>
          <dgm:chMax val="1"/>
          <dgm:bulletEnabled val="1"/>
        </dgm:presLayoutVars>
      </dgm:prSet>
      <dgm:spPr/>
    </dgm:pt>
    <dgm:pt modelId="{9F5C6E56-0AE3-4213-AED2-A5F80427D936}" type="pres">
      <dgm:prSet presAssocID="{F76A9234-E7D1-48D0-9873-C3250656461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D9A4FD-F79F-4EDA-856A-95311D58F3C1}" type="pres">
      <dgm:prSet presAssocID="{910C172E-8F11-449A-AE3C-AA4A0DBA6D3E}" presName="Name8" presStyleCnt="0"/>
      <dgm:spPr/>
    </dgm:pt>
    <dgm:pt modelId="{2A99C494-7C66-4BF7-B4CA-F512C7EDE10F}" type="pres">
      <dgm:prSet presAssocID="{910C172E-8F11-449A-AE3C-AA4A0DBA6D3E}" presName="level" presStyleLbl="node1" presStyleIdx="2" presStyleCnt="8">
        <dgm:presLayoutVars>
          <dgm:chMax val="1"/>
          <dgm:bulletEnabled val="1"/>
        </dgm:presLayoutVars>
      </dgm:prSet>
      <dgm:spPr/>
    </dgm:pt>
    <dgm:pt modelId="{0C016B23-595B-4993-9486-D75C242C1E9F}" type="pres">
      <dgm:prSet presAssocID="{910C172E-8F11-449A-AE3C-AA4A0DBA6D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2B3DEC-B353-4748-807F-E2AA42EFDD07}" type="pres">
      <dgm:prSet presAssocID="{0241706E-A844-4750-843B-F94F65906DD4}" presName="Name8" presStyleCnt="0"/>
      <dgm:spPr/>
    </dgm:pt>
    <dgm:pt modelId="{4183E07F-1723-4875-BA63-A76503DD3D39}" type="pres">
      <dgm:prSet presAssocID="{0241706E-A844-4750-843B-F94F65906DD4}" presName="level" presStyleLbl="node1" presStyleIdx="3" presStyleCnt="8">
        <dgm:presLayoutVars>
          <dgm:chMax val="1"/>
          <dgm:bulletEnabled val="1"/>
        </dgm:presLayoutVars>
      </dgm:prSet>
      <dgm:spPr/>
    </dgm:pt>
    <dgm:pt modelId="{C72417BE-B77F-46CB-8B79-165FAA1FD6D2}" type="pres">
      <dgm:prSet presAssocID="{0241706E-A844-4750-843B-F94F65906D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DE8656-EC10-46D7-AFD6-474FA6E5DC2B}" type="pres">
      <dgm:prSet presAssocID="{8B413386-F0FE-42D2-A503-BC2B879EFAB0}" presName="Name8" presStyleCnt="0"/>
      <dgm:spPr/>
    </dgm:pt>
    <dgm:pt modelId="{7D1D04BB-EF43-475D-8EEB-0E033C0DAD39}" type="pres">
      <dgm:prSet presAssocID="{8B413386-F0FE-42D2-A503-BC2B879EFAB0}" presName="level" presStyleLbl="node1" presStyleIdx="4" presStyleCnt="8">
        <dgm:presLayoutVars>
          <dgm:chMax val="1"/>
          <dgm:bulletEnabled val="1"/>
        </dgm:presLayoutVars>
      </dgm:prSet>
      <dgm:spPr/>
    </dgm:pt>
    <dgm:pt modelId="{76EDEC83-E9C6-4FF5-BC48-5F477FEF1B08}" type="pres">
      <dgm:prSet presAssocID="{8B413386-F0FE-42D2-A503-BC2B879EFA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B5E122-7013-4C86-8C6F-63285D78CB4B}" type="pres">
      <dgm:prSet presAssocID="{A06A96AB-791C-4F95-9E5F-67AE93D043B3}" presName="Name8" presStyleCnt="0"/>
      <dgm:spPr/>
    </dgm:pt>
    <dgm:pt modelId="{D1D5D71E-7ED3-4C6B-BF69-93857D7997D3}" type="pres">
      <dgm:prSet presAssocID="{A06A96AB-791C-4F95-9E5F-67AE93D043B3}" presName="level" presStyleLbl="node1" presStyleIdx="5" presStyleCnt="8">
        <dgm:presLayoutVars>
          <dgm:chMax val="1"/>
          <dgm:bulletEnabled val="1"/>
        </dgm:presLayoutVars>
      </dgm:prSet>
      <dgm:spPr/>
    </dgm:pt>
    <dgm:pt modelId="{498705B9-8D42-4D43-8F1D-90753731AE15}" type="pres">
      <dgm:prSet presAssocID="{A06A96AB-791C-4F95-9E5F-67AE93D043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CA139B-F957-45EF-81EA-0F1715AB1F7D}" type="pres">
      <dgm:prSet presAssocID="{BAADA9DF-12AD-4698-B38D-3FA6275C8001}" presName="Name8" presStyleCnt="0"/>
      <dgm:spPr/>
    </dgm:pt>
    <dgm:pt modelId="{8640CCDB-2CFC-472F-BAFA-A111F51F4B78}" type="pres">
      <dgm:prSet presAssocID="{BAADA9DF-12AD-4698-B38D-3FA6275C8001}" presName="level" presStyleLbl="node1" presStyleIdx="6" presStyleCnt="8">
        <dgm:presLayoutVars>
          <dgm:chMax val="1"/>
          <dgm:bulletEnabled val="1"/>
        </dgm:presLayoutVars>
      </dgm:prSet>
      <dgm:spPr/>
    </dgm:pt>
    <dgm:pt modelId="{61092CF7-6DC4-4BE3-802F-967EA8B26AFA}" type="pres">
      <dgm:prSet presAssocID="{BAADA9DF-12AD-4698-B38D-3FA6275C80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C61FAB-E8A3-48C2-9544-3EF10B151777}" type="pres">
      <dgm:prSet presAssocID="{F5FA5F8B-8768-4BE1-B6A0-84DEF2D30B1F}" presName="Name8" presStyleCnt="0"/>
      <dgm:spPr/>
    </dgm:pt>
    <dgm:pt modelId="{4E9A7293-9981-41C6-B3C5-15A01D867BE5}" type="pres">
      <dgm:prSet presAssocID="{F5FA5F8B-8768-4BE1-B6A0-84DEF2D30B1F}" presName="level" presStyleLbl="node1" presStyleIdx="7" presStyleCnt="8">
        <dgm:presLayoutVars>
          <dgm:chMax val="1"/>
          <dgm:bulletEnabled val="1"/>
        </dgm:presLayoutVars>
      </dgm:prSet>
      <dgm:spPr/>
    </dgm:pt>
    <dgm:pt modelId="{C8920078-363B-4280-886E-2755E2324AD7}" type="pres">
      <dgm:prSet presAssocID="{F5FA5F8B-8768-4BE1-B6A0-84DEF2D30B1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7E0BA0A-B02B-425A-84DD-A347834200F0}" type="presOf" srcId="{0241706E-A844-4750-843B-F94F65906DD4}" destId="{4183E07F-1723-4875-BA63-A76503DD3D39}" srcOrd="0" destOrd="0" presId="urn:microsoft.com/office/officeart/2005/8/layout/pyramid3"/>
    <dgm:cxn modelId="{A703681B-039F-4FAE-987B-3A8C43F5C481}" type="presOf" srcId="{910C172E-8F11-449A-AE3C-AA4A0DBA6D3E}" destId="{2A99C494-7C66-4BF7-B4CA-F512C7EDE10F}" srcOrd="0" destOrd="0" presId="urn:microsoft.com/office/officeart/2005/8/layout/pyramid3"/>
    <dgm:cxn modelId="{ABFDA720-4BC3-4404-8BB3-7922C1370146}" srcId="{DC3008EA-1FD9-4BB1-AB96-2C0CE3DA229C}" destId="{A06A96AB-791C-4F95-9E5F-67AE93D043B3}" srcOrd="5" destOrd="0" parTransId="{3468DDE7-C2A9-4406-AB3D-CC16F8040A28}" sibTransId="{67360E0F-DCDE-44D0-9CC8-3EFB7497B0B9}"/>
    <dgm:cxn modelId="{5021872E-8914-4C62-8927-9667974F6833}" type="presOf" srcId="{A06A96AB-791C-4F95-9E5F-67AE93D043B3}" destId="{D1D5D71E-7ED3-4C6B-BF69-93857D7997D3}" srcOrd="0" destOrd="0" presId="urn:microsoft.com/office/officeart/2005/8/layout/pyramid3"/>
    <dgm:cxn modelId="{DC5BC42E-8ABB-4B03-BCE5-A567EE979D44}" type="presOf" srcId="{F5FA5F8B-8768-4BE1-B6A0-84DEF2D30B1F}" destId="{4E9A7293-9981-41C6-B3C5-15A01D867BE5}" srcOrd="0" destOrd="0" presId="urn:microsoft.com/office/officeart/2005/8/layout/pyramid3"/>
    <dgm:cxn modelId="{70AA9046-7BEC-4C8F-97AE-ACC8DDFEBD39}" srcId="{DC3008EA-1FD9-4BB1-AB96-2C0CE3DA229C}" destId="{F5FA5F8B-8768-4BE1-B6A0-84DEF2D30B1F}" srcOrd="7" destOrd="0" parTransId="{0AC79A8A-FDEF-4099-9F61-1461C8DF5285}" sibTransId="{EEF4C42D-D39A-41E2-AF12-B16F37C997F5}"/>
    <dgm:cxn modelId="{8548C349-C7F4-401C-898B-F68F40F45AFC}" srcId="{DC3008EA-1FD9-4BB1-AB96-2C0CE3DA229C}" destId="{F76A9234-E7D1-48D0-9873-C32506564618}" srcOrd="1" destOrd="0" parTransId="{17D076D4-5F0E-457B-B675-21869D7091E1}" sibTransId="{CD362BF0-F57C-41BE-93C0-12CC1EBE1380}"/>
    <dgm:cxn modelId="{3C0BBF55-BAB3-4904-B34B-78BCBA2756F7}" type="presOf" srcId="{0241706E-A844-4750-843B-F94F65906DD4}" destId="{C72417BE-B77F-46CB-8B79-165FAA1FD6D2}" srcOrd="1" destOrd="0" presId="urn:microsoft.com/office/officeart/2005/8/layout/pyramid3"/>
    <dgm:cxn modelId="{D05DDA63-7AF1-4644-A9DD-B6BCF733FB25}" type="presOf" srcId="{8B413386-F0FE-42D2-A503-BC2B879EFAB0}" destId="{7D1D04BB-EF43-475D-8EEB-0E033C0DAD39}" srcOrd="0" destOrd="0" presId="urn:microsoft.com/office/officeart/2005/8/layout/pyramid3"/>
    <dgm:cxn modelId="{E0D91865-F168-4079-AF0E-C4ED15135686}" type="presOf" srcId="{BAADA9DF-12AD-4698-B38D-3FA6275C8001}" destId="{8640CCDB-2CFC-472F-BAFA-A111F51F4B78}" srcOrd="0" destOrd="0" presId="urn:microsoft.com/office/officeart/2005/8/layout/pyramid3"/>
    <dgm:cxn modelId="{56016F6E-A823-47B0-BB5B-9ADD8CA953B6}" srcId="{DC3008EA-1FD9-4BB1-AB96-2C0CE3DA229C}" destId="{8B413386-F0FE-42D2-A503-BC2B879EFAB0}" srcOrd="4" destOrd="0" parTransId="{3A3A864A-19F5-45E4-A410-27B520B00152}" sibTransId="{1ED0C392-8513-422B-B6A3-50CB33BEFD07}"/>
    <dgm:cxn modelId="{CC941D73-BBC5-41D1-80B8-A6687EB77DEB}" type="presOf" srcId="{A06A96AB-791C-4F95-9E5F-67AE93D043B3}" destId="{498705B9-8D42-4D43-8F1D-90753731AE15}" srcOrd="1" destOrd="0" presId="urn:microsoft.com/office/officeart/2005/8/layout/pyramid3"/>
    <dgm:cxn modelId="{3AE7207A-C304-41D5-9763-7CFA5641DEAF}" type="presOf" srcId="{DC3008EA-1FD9-4BB1-AB96-2C0CE3DA229C}" destId="{B112BCF5-349C-444D-95B8-D91BD8725E46}" srcOrd="0" destOrd="0" presId="urn:microsoft.com/office/officeart/2005/8/layout/pyramid3"/>
    <dgm:cxn modelId="{8DA2937C-4898-40E1-A502-01396B1F4741}" type="presOf" srcId="{F5FA5F8B-8768-4BE1-B6A0-84DEF2D30B1F}" destId="{C8920078-363B-4280-886E-2755E2324AD7}" srcOrd="1" destOrd="0" presId="urn:microsoft.com/office/officeart/2005/8/layout/pyramid3"/>
    <dgm:cxn modelId="{61280181-BE5E-46C1-87DD-11B8F867EDCB}" type="presOf" srcId="{8B413386-F0FE-42D2-A503-BC2B879EFAB0}" destId="{76EDEC83-E9C6-4FF5-BC48-5F477FEF1B08}" srcOrd="1" destOrd="0" presId="urn:microsoft.com/office/officeart/2005/8/layout/pyramid3"/>
    <dgm:cxn modelId="{9F958F89-8306-445D-A74C-62A9E8B36FEA}" type="presOf" srcId="{F76A9234-E7D1-48D0-9873-C32506564618}" destId="{E72D33F0-643E-4DF9-A461-C15C718D38BB}" srcOrd="0" destOrd="0" presId="urn:microsoft.com/office/officeart/2005/8/layout/pyramid3"/>
    <dgm:cxn modelId="{6396AE8D-6493-40BA-9724-50573E9913C5}" srcId="{DC3008EA-1FD9-4BB1-AB96-2C0CE3DA229C}" destId="{0241706E-A844-4750-843B-F94F65906DD4}" srcOrd="3" destOrd="0" parTransId="{1E4D7E1F-0DD4-4B41-A84B-59AF608EB4C0}" sibTransId="{11C60993-C6F7-4BD1-A953-8E916AAED0D4}"/>
    <dgm:cxn modelId="{95D08E97-7DB6-43B6-B338-9E1A4131BD7C}" srcId="{DC3008EA-1FD9-4BB1-AB96-2C0CE3DA229C}" destId="{910C172E-8F11-449A-AE3C-AA4A0DBA6D3E}" srcOrd="2" destOrd="0" parTransId="{5F555335-EB5D-48F2-870F-2D6301D6B09B}" sibTransId="{ADD822D0-B169-4C4C-87B2-EBC4A55C7417}"/>
    <dgm:cxn modelId="{925C3DA6-0FFF-4770-9655-3F400BEF6A40}" type="presOf" srcId="{F76A9234-E7D1-48D0-9873-C32506564618}" destId="{9F5C6E56-0AE3-4213-AED2-A5F80427D936}" srcOrd="1" destOrd="0" presId="urn:microsoft.com/office/officeart/2005/8/layout/pyramid3"/>
    <dgm:cxn modelId="{ACB6C4A9-991D-4C47-B79B-D19E841E48ED}" type="presOf" srcId="{1CB6A8C0-AD24-4177-936F-E497341C9D6A}" destId="{D938B024-B60F-42D3-BB05-19BB33E7A4B2}" srcOrd="1" destOrd="0" presId="urn:microsoft.com/office/officeart/2005/8/layout/pyramid3"/>
    <dgm:cxn modelId="{CE2800CE-8D09-439B-85E6-D77A75ADB9E1}" type="presOf" srcId="{BAADA9DF-12AD-4698-B38D-3FA6275C8001}" destId="{61092CF7-6DC4-4BE3-802F-967EA8B26AFA}" srcOrd="1" destOrd="0" presId="urn:microsoft.com/office/officeart/2005/8/layout/pyramid3"/>
    <dgm:cxn modelId="{DF5F5BE0-8147-4F95-913E-141A679E3C16}" type="presOf" srcId="{1CB6A8C0-AD24-4177-936F-E497341C9D6A}" destId="{88F8C5A8-D844-4D1B-9478-45551015649A}" srcOrd="0" destOrd="0" presId="urn:microsoft.com/office/officeart/2005/8/layout/pyramid3"/>
    <dgm:cxn modelId="{14FD9EE0-90B6-4AD8-825B-469702E4F40E}" srcId="{DC3008EA-1FD9-4BB1-AB96-2C0CE3DA229C}" destId="{BAADA9DF-12AD-4698-B38D-3FA6275C8001}" srcOrd="6" destOrd="0" parTransId="{B0E268AC-57D5-4F09-B6D7-1F970E3E67C7}" sibTransId="{199B2DF4-A45E-4111-BC5C-08D4C9E76A51}"/>
    <dgm:cxn modelId="{ED13D0EC-09C3-4FBF-92E2-413CA0621C56}" type="presOf" srcId="{910C172E-8F11-449A-AE3C-AA4A0DBA6D3E}" destId="{0C016B23-595B-4993-9486-D75C242C1E9F}" srcOrd="1" destOrd="0" presId="urn:microsoft.com/office/officeart/2005/8/layout/pyramid3"/>
    <dgm:cxn modelId="{682EC2F3-18B7-4CED-B6DF-00484168ECE8}" srcId="{DC3008EA-1FD9-4BB1-AB96-2C0CE3DA229C}" destId="{1CB6A8C0-AD24-4177-936F-E497341C9D6A}" srcOrd="0" destOrd="0" parTransId="{E984E9AF-B243-4ACC-A566-C8174BFAC59E}" sibTransId="{6A1B76F6-409F-4B1E-9D0A-149312C441D5}"/>
    <dgm:cxn modelId="{F5517D9B-8A0E-401B-98D4-6AE52CDD8219}" type="presParOf" srcId="{B112BCF5-349C-444D-95B8-D91BD8725E46}" destId="{0761A6FA-D3B6-4D30-BBCD-40038E163E1B}" srcOrd="0" destOrd="0" presId="urn:microsoft.com/office/officeart/2005/8/layout/pyramid3"/>
    <dgm:cxn modelId="{EB86E1EE-86B4-4FE4-B9BD-F2B56241E129}" type="presParOf" srcId="{0761A6FA-D3B6-4D30-BBCD-40038E163E1B}" destId="{88F8C5A8-D844-4D1B-9478-45551015649A}" srcOrd="0" destOrd="0" presId="urn:microsoft.com/office/officeart/2005/8/layout/pyramid3"/>
    <dgm:cxn modelId="{D4941F71-6C26-4C0F-AC08-0C36BB46A5EA}" type="presParOf" srcId="{0761A6FA-D3B6-4D30-BBCD-40038E163E1B}" destId="{D938B024-B60F-42D3-BB05-19BB33E7A4B2}" srcOrd="1" destOrd="0" presId="urn:microsoft.com/office/officeart/2005/8/layout/pyramid3"/>
    <dgm:cxn modelId="{53D23B5C-966F-4B49-B78D-458B16064CBC}" type="presParOf" srcId="{B112BCF5-349C-444D-95B8-D91BD8725E46}" destId="{625A7DEC-B0C3-4AC6-B497-31C0CC40ADA0}" srcOrd="1" destOrd="0" presId="urn:microsoft.com/office/officeart/2005/8/layout/pyramid3"/>
    <dgm:cxn modelId="{1068B716-4CAF-4AD2-A358-DE701AC931A6}" type="presParOf" srcId="{625A7DEC-B0C3-4AC6-B497-31C0CC40ADA0}" destId="{E72D33F0-643E-4DF9-A461-C15C718D38BB}" srcOrd="0" destOrd="0" presId="urn:microsoft.com/office/officeart/2005/8/layout/pyramid3"/>
    <dgm:cxn modelId="{8B4C4721-66D5-471E-998D-31380A468980}" type="presParOf" srcId="{625A7DEC-B0C3-4AC6-B497-31C0CC40ADA0}" destId="{9F5C6E56-0AE3-4213-AED2-A5F80427D936}" srcOrd="1" destOrd="0" presId="urn:microsoft.com/office/officeart/2005/8/layout/pyramid3"/>
    <dgm:cxn modelId="{61E38FFE-5C9B-4C09-BEB8-A56CFD041D12}" type="presParOf" srcId="{B112BCF5-349C-444D-95B8-D91BD8725E46}" destId="{46D9A4FD-F79F-4EDA-856A-95311D58F3C1}" srcOrd="2" destOrd="0" presId="urn:microsoft.com/office/officeart/2005/8/layout/pyramid3"/>
    <dgm:cxn modelId="{FEB76A22-447B-48F8-9027-50D2D86004E1}" type="presParOf" srcId="{46D9A4FD-F79F-4EDA-856A-95311D58F3C1}" destId="{2A99C494-7C66-4BF7-B4CA-F512C7EDE10F}" srcOrd="0" destOrd="0" presId="urn:microsoft.com/office/officeart/2005/8/layout/pyramid3"/>
    <dgm:cxn modelId="{A34D6EF9-69D0-4078-953E-E4D309F8FF69}" type="presParOf" srcId="{46D9A4FD-F79F-4EDA-856A-95311D58F3C1}" destId="{0C016B23-595B-4993-9486-D75C242C1E9F}" srcOrd="1" destOrd="0" presId="urn:microsoft.com/office/officeart/2005/8/layout/pyramid3"/>
    <dgm:cxn modelId="{799E0A4E-DFA1-4672-B85C-9BCD6C8F9A9D}" type="presParOf" srcId="{B112BCF5-349C-444D-95B8-D91BD8725E46}" destId="{BF2B3DEC-B353-4748-807F-E2AA42EFDD07}" srcOrd="3" destOrd="0" presId="urn:microsoft.com/office/officeart/2005/8/layout/pyramid3"/>
    <dgm:cxn modelId="{BC573404-DBDA-4BFF-9793-25047111D98F}" type="presParOf" srcId="{BF2B3DEC-B353-4748-807F-E2AA42EFDD07}" destId="{4183E07F-1723-4875-BA63-A76503DD3D39}" srcOrd="0" destOrd="0" presId="urn:microsoft.com/office/officeart/2005/8/layout/pyramid3"/>
    <dgm:cxn modelId="{34A5DB3B-BD21-4332-9A29-4C3AA78241F1}" type="presParOf" srcId="{BF2B3DEC-B353-4748-807F-E2AA42EFDD07}" destId="{C72417BE-B77F-46CB-8B79-165FAA1FD6D2}" srcOrd="1" destOrd="0" presId="urn:microsoft.com/office/officeart/2005/8/layout/pyramid3"/>
    <dgm:cxn modelId="{69AC1CFF-2BFE-4D97-B8B3-BEDC6F0B480D}" type="presParOf" srcId="{B112BCF5-349C-444D-95B8-D91BD8725E46}" destId="{4CDE8656-EC10-46D7-AFD6-474FA6E5DC2B}" srcOrd="4" destOrd="0" presId="urn:microsoft.com/office/officeart/2005/8/layout/pyramid3"/>
    <dgm:cxn modelId="{D54284BE-8DCF-40D3-B258-24287E5F75DF}" type="presParOf" srcId="{4CDE8656-EC10-46D7-AFD6-474FA6E5DC2B}" destId="{7D1D04BB-EF43-475D-8EEB-0E033C0DAD39}" srcOrd="0" destOrd="0" presId="urn:microsoft.com/office/officeart/2005/8/layout/pyramid3"/>
    <dgm:cxn modelId="{96A4696A-48B0-4152-AA10-0C2569B0B695}" type="presParOf" srcId="{4CDE8656-EC10-46D7-AFD6-474FA6E5DC2B}" destId="{76EDEC83-E9C6-4FF5-BC48-5F477FEF1B08}" srcOrd="1" destOrd="0" presId="urn:microsoft.com/office/officeart/2005/8/layout/pyramid3"/>
    <dgm:cxn modelId="{0BDAD70B-8A0D-4668-A04F-E00D65257011}" type="presParOf" srcId="{B112BCF5-349C-444D-95B8-D91BD8725E46}" destId="{B4B5E122-7013-4C86-8C6F-63285D78CB4B}" srcOrd="5" destOrd="0" presId="urn:microsoft.com/office/officeart/2005/8/layout/pyramid3"/>
    <dgm:cxn modelId="{715CC285-82E5-42D0-AA22-C735E6511F98}" type="presParOf" srcId="{B4B5E122-7013-4C86-8C6F-63285D78CB4B}" destId="{D1D5D71E-7ED3-4C6B-BF69-93857D7997D3}" srcOrd="0" destOrd="0" presId="urn:microsoft.com/office/officeart/2005/8/layout/pyramid3"/>
    <dgm:cxn modelId="{558B2E4F-063D-4AA5-A16C-103CF158B92E}" type="presParOf" srcId="{B4B5E122-7013-4C86-8C6F-63285D78CB4B}" destId="{498705B9-8D42-4D43-8F1D-90753731AE15}" srcOrd="1" destOrd="0" presId="urn:microsoft.com/office/officeart/2005/8/layout/pyramid3"/>
    <dgm:cxn modelId="{B7176E74-EE76-42B7-A43C-C5617CC3582C}" type="presParOf" srcId="{B112BCF5-349C-444D-95B8-D91BD8725E46}" destId="{0FCA139B-F957-45EF-81EA-0F1715AB1F7D}" srcOrd="6" destOrd="0" presId="urn:microsoft.com/office/officeart/2005/8/layout/pyramid3"/>
    <dgm:cxn modelId="{C930860F-65B3-4E33-8ABE-EBF851E38547}" type="presParOf" srcId="{0FCA139B-F957-45EF-81EA-0F1715AB1F7D}" destId="{8640CCDB-2CFC-472F-BAFA-A111F51F4B78}" srcOrd="0" destOrd="0" presId="urn:microsoft.com/office/officeart/2005/8/layout/pyramid3"/>
    <dgm:cxn modelId="{44D965A3-BBBA-406F-9E5C-A3C0D35AF695}" type="presParOf" srcId="{0FCA139B-F957-45EF-81EA-0F1715AB1F7D}" destId="{61092CF7-6DC4-4BE3-802F-967EA8B26AFA}" srcOrd="1" destOrd="0" presId="urn:microsoft.com/office/officeart/2005/8/layout/pyramid3"/>
    <dgm:cxn modelId="{63BCA7B6-6938-436D-A62E-A7CF43A83E6B}" type="presParOf" srcId="{B112BCF5-349C-444D-95B8-D91BD8725E46}" destId="{31C61FAB-E8A3-48C2-9544-3EF10B151777}" srcOrd="7" destOrd="0" presId="urn:microsoft.com/office/officeart/2005/8/layout/pyramid3"/>
    <dgm:cxn modelId="{F431DEF7-0D6F-48DB-B72F-3191A9CB1A51}" type="presParOf" srcId="{31C61FAB-E8A3-48C2-9544-3EF10B151777}" destId="{4E9A7293-9981-41C6-B3C5-15A01D867BE5}" srcOrd="0" destOrd="0" presId="urn:microsoft.com/office/officeart/2005/8/layout/pyramid3"/>
    <dgm:cxn modelId="{D2320CE7-F08F-4323-A6C9-54F8B98621D2}" type="presParOf" srcId="{31C61FAB-E8A3-48C2-9544-3EF10B151777}" destId="{C8920078-363B-4280-886E-2755E2324AD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C5A8-D844-4D1B-9478-45551015649A}">
      <dsp:nvSpPr>
        <dsp:cNvPr id="0" name=""/>
        <dsp:cNvSpPr/>
      </dsp:nvSpPr>
      <dsp:spPr>
        <a:xfrm rot="10800000">
          <a:off x="0" y="0"/>
          <a:ext cx="4407756" cy="396343"/>
        </a:xfrm>
        <a:prstGeom prst="trapezoid">
          <a:avLst>
            <a:gd name="adj" fmla="val 695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Organic compounds</a:t>
          </a:r>
        </a:p>
      </dsp:txBody>
      <dsp:txXfrm rot="-10800000">
        <a:off x="771357" y="0"/>
        <a:ext cx="2865041" cy="396343"/>
      </dsp:txXfrm>
    </dsp:sp>
    <dsp:sp modelId="{E72D33F0-643E-4DF9-A461-C15C718D38BB}">
      <dsp:nvSpPr>
        <dsp:cNvPr id="0" name=""/>
        <dsp:cNvSpPr/>
      </dsp:nvSpPr>
      <dsp:spPr>
        <a:xfrm rot="10800000">
          <a:off x="275484" y="396343"/>
          <a:ext cx="3856786" cy="396343"/>
        </a:xfrm>
        <a:prstGeom prst="trapezoid">
          <a:avLst>
            <a:gd name="adj" fmla="val 69507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Lipid and lipid-like molecules</a:t>
          </a:r>
        </a:p>
      </dsp:txBody>
      <dsp:txXfrm rot="-10800000">
        <a:off x="950422" y="396343"/>
        <a:ext cx="2506911" cy="396343"/>
      </dsp:txXfrm>
    </dsp:sp>
    <dsp:sp modelId="{2A99C494-7C66-4BF7-B4CA-F512C7EDE10F}">
      <dsp:nvSpPr>
        <dsp:cNvPr id="0" name=""/>
        <dsp:cNvSpPr/>
      </dsp:nvSpPr>
      <dsp:spPr>
        <a:xfrm rot="10800000">
          <a:off x="550969" y="792687"/>
          <a:ext cx="3305817" cy="396343"/>
        </a:xfrm>
        <a:prstGeom prst="trapezoid">
          <a:avLst>
            <a:gd name="adj" fmla="val 69507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Glycerophospholipids</a:t>
          </a:r>
        </a:p>
      </dsp:txBody>
      <dsp:txXfrm rot="-10800000">
        <a:off x="1129487" y="792687"/>
        <a:ext cx="2148781" cy="396343"/>
      </dsp:txXfrm>
    </dsp:sp>
    <dsp:sp modelId="{4183E07F-1723-4875-BA63-A76503DD3D39}">
      <dsp:nvSpPr>
        <dsp:cNvPr id="0" name=""/>
        <dsp:cNvSpPr/>
      </dsp:nvSpPr>
      <dsp:spPr>
        <a:xfrm rot="10800000">
          <a:off x="826454" y="1189031"/>
          <a:ext cx="2754847" cy="396343"/>
        </a:xfrm>
        <a:prstGeom prst="trapezoid">
          <a:avLst>
            <a:gd name="adj" fmla="val 69507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PC 34:1 or PC O-35:1</a:t>
          </a:r>
        </a:p>
      </dsp:txBody>
      <dsp:txXfrm rot="-10800000">
        <a:off x="1308552" y="1189031"/>
        <a:ext cx="1790650" cy="396343"/>
      </dsp:txXfrm>
    </dsp:sp>
    <dsp:sp modelId="{7D1D04BB-EF43-475D-8EEB-0E033C0DAD39}">
      <dsp:nvSpPr>
        <dsp:cNvPr id="0" name=""/>
        <dsp:cNvSpPr/>
      </dsp:nvSpPr>
      <dsp:spPr>
        <a:xfrm rot="10800000">
          <a:off x="1101939" y="1585375"/>
          <a:ext cx="2203878" cy="396343"/>
        </a:xfrm>
        <a:prstGeom prst="trapezoid">
          <a:avLst>
            <a:gd name="adj" fmla="val 69507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PC</a:t>
          </a:r>
        </a:p>
      </dsp:txBody>
      <dsp:txXfrm rot="-10800000">
        <a:off x="1487617" y="1585375"/>
        <a:ext cx="1432520" cy="396343"/>
      </dsp:txXfrm>
    </dsp:sp>
    <dsp:sp modelId="{D1D5D71E-7ED3-4C6B-BF69-93857D7997D3}">
      <dsp:nvSpPr>
        <dsp:cNvPr id="0" name=""/>
        <dsp:cNvSpPr/>
      </dsp:nvSpPr>
      <dsp:spPr>
        <a:xfrm rot="10800000">
          <a:off x="1377423" y="1981718"/>
          <a:ext cx="1652908" cy="396343"/>
        </a:xfrm>
        <a:prstGeom prst="trapezoid">
          <a:avLst>
            <a:gd name="adj" fmla="val 69507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PC 34:1</a:t>
          </a:r>
        </a:p>
      </dsp:txBody>
      <dsp:txXfrm rot="-10800000">
        <a:off x="1666682" y="1981718"/>
        <a:ext cx="1074390" cy="396343"/>
      </dsp:txXfrm>
    </dsp:sp>
    <dsp:sp modelId="{8640CCDB-2CFC-472F-BAFA-A111F51F4B78}">
      <dsp:nvSpPr>
        <dsp:cNvPr id="0" name=""/>
        <dsp:cNvSpPr/>
      </dsp:nvSpPr>
      <dsp:spPr>
        <a:xfrm rot="10800000">
          <a:off x="1652908" y="2378062"/>
          <a:ext cx="1101939" cy="396343"/>
        </a:xfrm>
        <a:prstGeom prst="trapezoid">
          <a:avLst>
            <a:gd name="adj" fmla="val 69507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PC 16:0/18:1</a:t>
          </a:r>
        </a:p>
      </dsp:txBody>
      <dsp:txXfrm rot="-10800000">
        <a:off x="1845747" y="2378062"/>
        <a:ext cx="716260" cy="396343"/>
      </dsp:txXfrm>
    </dsp:sp>
    <dsp:sp modelId="{4E9A7293-9981-41C6-B3C5-15A01D867BE5}">
      <dsp:nvSpPr>
        <dsp:cNvPr id="0" name=""/>
        <dsp:cNvSpPr/>
      </dsp:nvSpPr>
      <dsp:spPr>
        <a:xfrm rot="10800000">
          <a:off x="1928393" y="2774406"/>
          <a:ext cx="550969" cy="396343"/>
        </a:xfrm>
        <a:prstGeom prst="trapezoid">
          <a:avLst>
            <a:gd name="adj" fmla="val 6950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Times New Roman"/>
              <a:cs typeface="Times New Roman"/>
            </a:rPr>
            <a:t>PC 16:0/18:1w9</a:t>
          </a:r>
        </a:p>
      </dsp:txBody>
      <dsp:txXfrm rot="-10800000">
        <a:off x="1928393" y="2774406"/>
        <a:ext cx="550969" cy="39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5F43-6F6C-4637-AFA5-53CCBA964811}" type="datetimeFigureOut">
              <a:t>26.04.23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9751-2138-41AE-88FC-2E6B8370EF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Harayama, T., &amp; Riezman, H. (2018). Understanding the diversity of membrane lipid composition.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reviews Molecular cell biology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281-296.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Laura Martin, M. (2011).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Role of the regulation of cell lipid composition and membrane structure in the antitumor effect of 2-hydroxyoleic acid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(Doctoral dissertation, Universitat de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</a:t>
            </a:r>
            <a:r>
              <a:rPr lang="en-US" dirty="0" err="1"/>
              <a:t>Coman</a:t>
            </a:r>
            <a:r>
              <a:rPr lang="en-US" dirty="0"/>
              <a:t>, ISBN 978-3-8440-6916-7, 2019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 Illes Balears).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FCAE-3487-409B-AB9F-B307721FAD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8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AF92-0C7D-434E-BDEF-6231120DA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B81DF-643E-42C0-8076-7BBE44709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65D5-3E96-47AE-A80E-3F7C4A1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9742-BA13-467E-9FC3-3DBAA4E7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D8D8-6E85-422D-B91E-13827A0D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3875-B05A-4A65-B252-0E522316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6D28-4C85-4F5E-B8B6-D1A581D1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F532-A209-40C4-A0E2-0D792213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CB880-DA77-4678-BFBB-1092F577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B0859-9945-448D-9B8B-0152A55D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D18-9323-4924-BC5B-87ED66CD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42A8-6E69-487E-8331-DD1812C1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A9B2-9417-4168-9FEC-361FF07A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F1B9A-3B10-4689-B5BF-CA8E5C56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5695-E47A-4E2C-BDE5-21AAF500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1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50FE-EED0-41B3-A7E4-8955D101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8F56-DFDE-4DF0-9B48-1B687AAD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FFA54-59AC-4684-B58E-E2DF164A9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F72C9-C721-4D9E-9F65-9A248C5A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47331-17C4-4AFB-9024-45E267B8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6C0C8-C354-40FB-AD66-FD450D5B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7022-6F02-440A-839D-531C8054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AC888-4F53-4C6E-B457-D5432A69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A6B02-81D5-424D-920C-EA46222CF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276D-3871-40D4-BC9F-F6D1B0029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17FB2-C839-44EC-B972-EB0EF98E1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19567-8962-4DA5-905A-5F3D9DA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1332B-114B-4E2A-AA4C-E5174DF4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876EF-EB75-4E6C-8B58-A18A82D3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619-F79E-409E-97B0-B121E6FA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2636D-3CB1-4E27-B8A2-7E655677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0AFD5-78A4-4D15-B14A-40B5FA2F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82575-15B7-4402-9398-A28E4B65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9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85E-AF99-42CB-ADA3-259840FF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16833-FB30-421B-BEFB-B48FEBC2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C48E7-3F09-4CD7-AD5F-C4EBD039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4969-3BEC-40C0-887E-C3B7FC08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B845-864F-4CCA-BC80-246A2F1C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A1650-EDC9-4738-BD20-1403281C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4A6CF-2DDB-4E20-BEDA-EA828DC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A3C6E-8B3B-46E6-A8AA-10026FF2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299B7-1F93-4B66-B353-38C2CBB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BE87-A47C-4C8B-9F46-5E694AE7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25496-9143-4D84-BE60-E493E2F3F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44359-839A-40D4-B307-B12E9EA9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15DC9-6CF9-4CF5-9B00-B2349BA6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9C283-1D00-4970-ADE6-E7294BC3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A06BE-E7C2-4E2B-9709-DA7D59AF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1A8A-E832-421C-B25D-8A50044B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703E4-D1C5-44C8-9905-27636A7D1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9B87-B9E0-4878-A82B-9ADF48C7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94285-9463-4549-AEAF-173E7F5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B120A-66B9-4477-8036-A7B62C81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16259-1C1A-4C91-98E7-5BA1A5451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2EB32-35F3-4EB5-8308-3E4014732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BC35B-8BC3-40B1-B95A-767A5F5A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A07BD-5BFC-4433-B435-A9858F1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35AE-DB5D-4579-84EF-71065204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D488-2A24-46C6-A2EA-195BB856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CF66B-359A-411A-9A05-032CD372C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38AD4-204C-4E77-81BC-1F13D29D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C3EB-4248-420E-B79A-26165334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1159-4C55-43EE-A58D-FEC0077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2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BECA-3CD6-4AA2-A1EE-51D9F65D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FDEF-8C47-43B3-A9DB-1211EE38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37E0-791A-46E0-B57C-EA1EEE6E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6044-8C68-4FBD-B057-609BBFCB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62E2D-6669-41B6-89F6-85FE3BD2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536E-7181-4AF2-9561-82EB27E2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84AAD-6ED3-417F-A01E-53E7FAD32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D6E1-7894-46EC-A8AF-6D5DD912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B4242-4E31-406E-A0A2-DEFBF1F0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2F90E-289D-4621-BF80-354D60AC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5D85-8236-4269-9409-8A8206E7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11ABB-3D09-46FF-8713-BDACBE15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AAB47-EE6B-4D4F-9BE1-EC2CE15F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1A835-6E95-4D43-8DBF-002325B2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531D6-A808-4FCE-8EFB-8D102DD3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D402D-56E3-462E-96AF-760F3641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31FC-83B6-44CB-8712-F9A40930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58E04-8284-4F5A-98E7-724D6655C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D3B7C-CB94-4EDD-BB04-558EEF8E2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0DFA8-4910-4ED7-87AE-7C6C8076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CE976-5772-4DBF-9386-4D635E654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ECFF8-04A1-486E-A4A9-743DF855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1E019-5C93-44C6-881C-3947481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9049F-C590-44A4-A3E3-0B2859C9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35EA-77AE-49D8-96F9-835CCF0B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6C9B2-6A19-477B-8F62-1A190A45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153A3-02ED-4DB9-B0E1-B70DD35C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05A0C-7658-42AD-8AD1-BD69E4F5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27174-E539-4CEB-9B6D-5B129DC5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6E1D3-0015-444F-B7BF-A602E29B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D9D3-EF0B-4E52-80A7-13B89D9F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141-4F54-4F2B-ACED-C5232D2C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618A-3435-414A-BBB7-5856C893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20F16-9EFE-47A9-99A9-480D23597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61A4D-DAAC-42A1-AA09-D6577F5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D7726-AF3D-403F-A326-9D1EFCAF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BFE23-E1E5-4DEE-9455-B6294C3F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2A7F-B9EB-43B7-A6DE-C6E2E089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C6D19-A987-41DF-8474-6F349D997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AB42-3359-458B-9927-67821C3DC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67CFA-103E-4FBD-9EFA-D621CA5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10C9-5B48-497D-B032-B9071B73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2C5FD-51DF-411C-98FB-B7ACCF5D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3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1C94-E987-4CE4-9BDA-B9392ED9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CC763-CB4C-403A-A6DA-34B00413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143B-2E03-4667-9CF1-4F94B5D1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AEE8-8181-4379-A6EC-5FF90136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AB00A-9AFD-4720-99DA-1735C369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4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DD01E-1FA6-42DD-9734-D0B1AC2B7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9F912-F247-45AB-A04C-ED75740EC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26CD-AB13-4B5B-B964-2BB6B032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BED2-A252-4603-9B2D-2A4C8AB2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CD9B-0A15-4638-A87E-AE8781DD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E969F-1BF7-4DC1-99ED-A558C11E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8AFDA-0DA7-4595-9964-B78DA70E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DFCC8-B944-44F1-BBC9-508D7A59C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D4FC-9DB3-48E1-8411-2FDA8C460CD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AC3A-5809-41FA-B265-DCCC479EB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113CB-8EEC-47BF-88CA-C833E02F0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9D37-FBE0-4286-A175-58A4FFF9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8EE17-34A2-49BA-B06A-76934E3A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151AC-6A6C-432E-912B-D65E03207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8C9A6-925B-4FF1-AD82-4E5773F24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D0A1-955F-4C90-9040-219A4FB9AD6F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A94E-CC4D-4248-987F-D269B8744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E8F27-3FB5-4AB8-9BA7-7BB3BB66D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958E-5666-4526-96A1-E1DFF6C1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s680.nist.gov/publication/get_pdf.cfm?pub_id=921723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Soil lipidomics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34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cs typeface="Calibri"/>
              </a:rPr>
              <a:t>Supplementary materials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928DE-7EAA-3F56-596E-3E98799D9A3C}"/>
              </a:ext>
            </a:extLst>
          </p:cNvPr>
          <p:cNvSpPr txBox="1"/>
          <p:nvPr/>
        </p:nvSpPr>
        <p:spPr>
          <a:xfrm>
            <a:off x="-106118" y="1145844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(Molecular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lipids)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group, i.e. lipid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types (ester vs. ether)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double bonds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fatty acyl chain(s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D0629-827B-5BC2-69F3-44CC604BD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66" y="2492110"/>
            <a:ext cx="5753916" cy="3826734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C769D1-A288-0B4A-674F-7C6F49463ED6}"/>
              </a:ext>
            </a:extLst>
          </p:cNvPr>
          <p:cNvSpPr txBox="1"/>
          <p:nvPr/>
        </p:nvSpPr>
        <p:spPr>
          <a:xfrm>
            <a:off x="5856515" y="1186695"/>
            <a:ext cx="60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Compositional (Ratio of different lipids)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behaviour of lipid membranes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variation – a. Species b. Tissues/Cell within an organism c. Different organnelles d. membrane leaflets e. membrane subdomain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8AC57-6AC8-4F1E-AD78-913188A52C34}"/>
              </a:ext>
            </a:extLst>
          </p:cNvPr>
          <p:cNvSpPr txBox="1"/>
          <p:nvPr/>
        </p:nvSpPr>
        <p:spPr>
          <a:xfrm>
            <a:off x="4413070" y="42914"/>
            <a:ext cx="382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 diversity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1439F-9498-44BD-BD60-621A8B4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14" y="2466249"/>
            <a:ext cx="4346226" cy="4000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8DA7BE-F0A3-4A82-9E7E-924AA4829394}"/>
              </a:ext>
            </a:extLst>
          </p:cNvPr>
          <p:cNvSpPr/>
          <p:nvPr/>
        </p:nvSpPr>
        <p:spPr>
          <a:xfrm>
            <a:off x="279759" y="6318844"/>
            <a:ext cx="2565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Harayama</a:t>
            </a:r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&amp; Riezman, H. 2018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B479C-6D29-4B18-8888-690F3F114A17}"/>
              </a:ext>
            </a:extLst>
          </p:cNvPr>
          <p:cNvSpPr txBox="1"/>
          <p:nvPr/>
        </p:nvSpPr>
        <p:spPr>
          <a:xfrm>
            <a:off x="9509760" y="6371333"/>
            <a:ext cx="2283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Laura Martin, M. 2011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FE8F7-B287-8747-3B51-10FFF90909CB}"/>
              </a:ext>
            </a:extLst>
          </p:cNvPr>
          <p:cNvSpPr txBox="1"/>
          <p:nvPr/>
        </p:nvSpPr>
        <p:spPr>
          <a:xfrm>
            <a:off x="4482029" y="6374917"/>
            <a:ext cx="322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biomarkers!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FFA248B-D075-043F-A9BC-36A37AD1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854" y="327289"/>
            <a:ext cx="5052155" cy="4388508"/>
          </a:xfrm>
          <a:prstGeom prst="rect">
            <a:avLst/>
          </a:prstGeom>
        </p:spPr>
      </p:pic>
      <p:pic>
        <p:nvPicPr>
          <p:cNvPr id="14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D491E43-CEFC-49D4-BE23-0595B80C7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862" y="327289"/>
            <a:ext cx="6264561" cy="43188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C1AEDB-9134-186E-ED1E-D61570AF7291}"/>
              </a:ext>
            </a:extLst>
          </p:cNvPr>
          <p:cNvSpPr txBox="1"/>
          <p:nvPr/>
        </p:nvSpPr>
        <p:spPr>
          <a:xfrm>
            <a:off x="1191238" y="4991341"/>
            <a:ext cx="32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QC Clustering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C1C484-2E79-688C-DF63-F848A70D6E62}"/>
              </a:ext>
            </a:extLst>
          </p:cNvPr>
          <p:cNvSpPr txBox="1"/>
          <p:nvPr/>
        </p:nvSpPr>
        <p:spPr>
          <a:xfrm>
            <a:off x="7729057" y="4974563"/>
            <a:ext cx="32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Correction using QC</a:t>
            </a:r>
          </a:p>
        </p:txBody>
      </p:sp>
    </p:spTree>
    <p:extLst>
      <p:ext uri="{BB962C8B-B14F-4D97-AF65-F5344CB8AC3E}">
        <p14:creationId xmlns:p14="http://schemas.microsoft.com/office/powerpoint/2010/main" val="235517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BBDA2A-AB2D-18FE-E925-B92A19C32682}"/>
              </a:ext>
            </a:extLst>
          </p:cNvPr>
          <p:cNvSpPr txBox="1"/>
          <p:nvPr/>
        </p:nvSpPr>
        <p:spPr>
          <a:xfrm>
            <a:off x="3954058" y="56962"/>
            <a:ext cx="31545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F5496"/>
                </a:solidFill>
                <a:latin typeface="Times New Roman"/>
                <a:cs typeface="Calibri"/>
              </a:rPr>
              <a:t>Quality Controls (QC)</a:t>
            </a:r>
            <a:endParaRPr lang="en-US" sz="2400" b="1" dirty="0">
              <a:solidFill>
                <a:srgbClr val="2F5496"/>
              </a:solidFill>
              <a:latin typeface="Times New Roman"/>
              <a:cs typeface="Times New Roman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77A962-C656-F944-1275-95CF53E47AF2}"/>
              </a:ext>
            </a:extLst>
          </p:cNvPr>
          <p:cNvGrpSpPr/>
          <p:nvPr/>
        </p:nvGrpSpPr>
        <p:grpSpPr>
          <a:xfrm>
            <a:off x="-61928" y="910798"/>
            <a:ext cx="3067281" cy="3968399"/>
            <a:chOff x="-61928" y="910798"/>
            <a:chExt cx="3067281" cy="39683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118E4-374F-F556-C66C-3BC97537B161}"/>
                </a:ext>
              </a:extLst>
            </p:cNvPr>
            <p:cNvSpPr txBox="1"/>
            <p:nvPr/>
          </p:nvSpPr>
          <p:spPr>
            <a:xfrm>
              <a:off x="-61928" y="3925090"/>
              <a:ext cx="3067281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Different lipid class, addition prior extraction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 efficiency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Matrix effect</a:t>
              </a:r>
            </a:p>
          </p:txBody>
        </p:sp>
        <p:pic>
          <p:nvPicPr>
            <p:cNvPr id="13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44513072-D9C1-CC60-CCC1-C18C5F949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910" y="1332147"/>
              <a:ext cx="2607678" cy="225668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5A5B9-9CEC-25C9-1C15-E066A3A8DAAD}"/>
                </a:ext>
              </a:extLst>
            </p:cNvPr>
            <p:cNvSpPr txBox="1"/>
            <p:nvPr/>
          </p:nvSpPr>
          <p:spPr>
            <a:xfrm>
              <a:off x="234641" y="910798"/>
              <a:ext cx="247414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latin typeface="Times New Roman"/>
                  <a:cs typeface="Times New Roman"/>
                </a:rPr>
                <a:t>Lipid Extraction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68F500-F7A9-1219-8664-D44887B1590A}"/>
              </a:ext>
            </a:extLst>
          </p:cNvPr>
          <p:cNvSpPr txBox="1"/>
          <p:nvPr/>
        </p:nvSpPr>
        <p:spPr>
          <a:xfrm>
            <a:off x="6397401" y="603023"/>
            <a:ext cx="2530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127507"/>
                </a:solidFill>
                <a:latin typeface="Times New Roman"/>
                <a:cs typeface="Times New Roman"/>
              </a:rPr>
              <a:t>Instrument QC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770A2-23D2-3B3B-171A-D587FA8E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11" y="1064687"/>
            <a:ext cx="1839490" cy="1477329"/>
          </a:xfrm>
          <a:prstGeom prst="rect">
            <a:avLst/>
          </a:prstGeom>
        </p:spPr>
      </p:pic>
      <p:pic>
        <p:nvPicPr>
          <p:cNvPr id="9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2E986FB3-AC25-0244-33CA-A1731931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307" y="3588832"/>
            <a:ext cx="1882020" cy="14145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0C91DF-1841-62B3-371B-C19E1E37A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739" y="5116555"/>
            <a:ext cx="1663834" cy="1487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9CA249-75A8-135E-EDE1-58D71CA54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642" y="2400579"/>
            <a:ext cx="2283351" cy="10750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F2314C-7DBD-F630-1FC5-4D53B467DA2A}"/>
              </a:ext>
            </a:extLst>
          </p:cNvPr>
          <p:cNvSpPr txBox="1"/>
          <p:nvPr/>
        </p:nvSpPr>
        <p:spPr>
          <a:xfrm>
            <a:off x="7327299" y="1423245"/>
            <a:ext cx="416375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feature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IB: Batch variation, Instrument stability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E4A60-5DB7-53E1-16AE-297A86FF80DC}"/>
              </a:ext>
            </a:extLst>
          </p:cNvPr>
          <p:cNvSpPr txBox="1"/>
          <p:nvPr/>
        </p:nvSpPr>
        <p:spPr>
          <a:xfrm>
            <a:off x="7530499" y="3924208"/>
            <a:ext cx="30006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Intra-study data assessment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sample features &amp; filtering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365CE-F631-3766-D90B-260714E243E9}"/>
              </a:ext>
            </a:extLst>
          </p:cNvPr>
          <p:cNvSpPr txBox="1"/>
          <p:nvPr/>
        </p:nvSpPr>
        <p:spPr>
          <a:xfrm>
            <a:off x="7530499" y="5151606"/>
            <a:ext cx="416375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Data dependent acquisition (DDA) using exclusion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lower concentration features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9CDD15-FE00-AC92-DDE9-B4DFEE8E4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365" y="5825204"/>
            <a:ext cx="1640825" cy="8595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7AFE19-B270-8422-E8C0-1F9E775D490E}"/>
              </a:ext>
            </a:extLst>
          </p:cNvPr>
          <p:cNvSpPr txBox="1"/>
          <p:nvPr/>
        </p:nvSpPr>
        <p:spPr>
          <a:xfrm>
            <a:off x="7662469" y="2758365"/>
            <a:ext cx="23227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POOLQC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 sample mixture</a:t>
            </a:r>
          </a:p>
        </p:txBody>
      </p:sp>
    </p:spTree>
    <p:extLst>
      <p:ext uri="{BB962C8B-B14F-4D97-AF65-F5344CB8AC3E}">
        <p14:creationId xmlns:p14="http://schemas.microsoft.com/office/powerpoint/2010/main" val="28051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C9274B-1341-5499-DF7C-1AD9BE6312AE}"/>
              </a:ext>
            </a:extLst>
          </p:cNvPr>
          <p:cNvGrpSpPr/>
          <p:nvPr/>
        </p:nvGrpSpPr>
        <p:grpSpPr>
          <a:xfrm>
            <a:off x="4294017" y="1078811"/>
            <a:ext cx="3753253" cy="1855052"/>
            <a:chOff x="5294072" y="4542105"/>
            <a:chExt cx="5392479" cy="2321672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22A4F8C-0192-F8E5-E0D3-0D4E593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4072" y="4542105"/>
              <a:ext cx="5392479" cy="488884"/>
            </a:xfrm>
            <a:prstGeom prst="rect">
              <a:avLst/>
            </a:prstGeom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47B543A-960F-B2A5-A603-C46E75E18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1538" y="5101643"/>
              <a:ext cx="3788735" cy="1762134"/>
            </a:xfrm>
            <a:prstGeom prst="rect">
              <a:avLst/>
            </a:prstGeom>
          </p:spPr>
        </p:pic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0B28F86-0977-5442-52A9-DAD9A9607451}"/>
              </a:ext>
            </a:extLst>
          </p:cNvPr>
          <p:cNvSpPr txBox="1"/>
          <p:nvPr/>
        </p:nvSpPr>
        <p:spPr>
          <a:xfrm>
            <a:off x="192212" y="637865"/>
            <a:ext cx="34702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 Light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latin typeface="Calibri Light"/>
                <a:cs typeface="Calibri Light"/>
              </a:rPr>
              <a:t>Precursor ion search (MS</a:t>
            </a:r>
            <a:r>
              <a:rPr lang="en-US" baseline="30000">
                <a:latin typeface="Calibri Light"/>
                <a:cs typeface="Calibri Light"/>
              </a:rPr>
              <a:t>1</a:t>
            </a:r>
            <a:r>
              <a:rPr lang="en-US">
                <a:latin typeface="Calibri Light"/>
                <a:cs typeface="Calibri Light"/>
              </a:rPr>
              <a:t>)</a:t>
            </a:r>
          </a:p>
          <a:p>
            <a:pPr marL="342900" indent="-342900">
              <a:buAutoNum type="arabicPeriod"/>
            </a:pPr>
            <a:r>
              <a:rPr lang="en-US">
                <a:latin typeface="Calibri Light"/>
                <a:cs typeface="Calibri Light"/>
              </a:rPr>
              <a:t>Retention time search (RT)</a:t>
            </a:r>
          </a:p>
          <a:p>
            <a:pPr marL="342900" indent="-342900">
              <a:buAutoNum type="arabicPeriod"/>
            </a:pPr>
            <a:r>
              <a:rPr lang="en-US">
                <a:latin typeface="Calibri Light"/>
                <a:cs typeface="Calibri Light"/>
              </a:rPr>
              <a:t>MSMS spectral libraries (MS</a:t>
            </a:r>
            <a:r>
              <a:rPr lang="en-US" baseline="30000">
                <a:latin typeface="Calibri Light"/>
                <a:cs typeface="Calibri Light"/>
              </a:rPr>
              <a:t>2</a:t>
            </a:r>
            <a:r>
              <a:rPr lang="en-US">
                <a:latin typeface="Calibri Light"/>
                <a:cs typeface="Calibri Light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EB67E9-8EDF-633D-3392-9970C7D6BC13}"/>
              </a:ext>
            </a:extLst>
          </p:cNvPr>
          <p:cNvGrpSpPr/>
          <p:nvPr/>
        </p:nvGrpSpPr>
        <p:grpSpPr>
          <a:xfrm>
            <a:off x="1104546" y="4603753"/>
            <a:ext cx="2286823" cy="1616382"/>
            <a:chOff x="6652389" y="833436"/>
            <a:chExt cx="3362587" cy="2154264"/>
          </a:xfrm>
        </p:grpSpPr>
        <p:pic>
          <p:nvPicPr>
            <p:cNvPr id="2050" name="Picture 2" descr="An image showing a molecule and its SMILES code">
              <a:extLst>
                <a:ext uri="{FF2B5EF4-FFF2-40B4-BE49-F238E27FC236}">
                  <a16:creationId xmlns:a16="http://schemas.microsoft.com/office/drawing/2014/main" id="{3D45F18A-C39B-D6B4-CE6B-06B70B60A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389" y="833436"/>
              <a:ext cx="3345809" cy="207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7D9D0A-94EE-B9A2-68A7-AE32E108B9FF}"/>
                </a:ext>
              </a:extLst>
            </p:cNvPr>
            <p:cNvSpPr txBox="1"/>
            <p:nvPr/>
          </p:nvSpPr>
          <p:spPr>
            <a:xfrm>
              <a:off x="7768205" y="2218377"/>
              <a:ext cx="19210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SMILES notation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16EA5D-E6E5-1BAC-DA51-015431227699}"/>
                </a:ext>
              </a:extLst>
            </p:cNvPr>
            <p:cNvSpPr txBox="1"/>
            <p:nvPr/>
          </p:nvSpPr>
          <p:spPr>
            <a:xfrm>
              <a:off x="8861490" y="2772256"/>
              <a:ext cx="11534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Src: Wikipedia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905607-2DBC-C8B7-E225-DA3162FB60EF}"/>
              </a:ext>
            </a:extLst>
          </p:cNvPr>
          <p:cNvSpPr txBox="1"/>
          <p:nvPr/>
        </p:nvSpPr>
        <p:spPr>
          <a:xfrm>
            <a:off x="189123" y="170761"/>
            <a:ext cx="3829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identification</a:t>
            </a:r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39D167E3-5F42-C0AB-8330-8F9B261B4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592451"/>
              </p:ext>
            </p:extLst>
          </p:nvPr>
        </p:nvGraphicFramePr>
        <p:xfrm>
          <a:off x="7720018" y="170761"/>
          <a:ext cx="4407756" cy="317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738" name="TextBox 3737">
            <a:extLst>
              <a:ext uri="{FF2B5EF4-FFF2-40B4-BE49-F238E27FC236}">
                <a16:creationId xmlns:a16="http://schemas.microsoft.com/office/drawing/2014/main" id="{F15074FB-3DDE-73B0-7B17-22058107D385}"/>
              </a:ext>
            </a:extLst>
          </p:cNvPr>
          <p:cNvSpPr txBox="1"/>
          <p:nvPr/>
        </p:nvSpPr>
        <p:spPr>
          <a:xfrm>
            <a:off x="6419465" y="4225026"/>
            <a:ext cx="4972615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27507"/>
                </a:solidFill>
                <a:latin typeface="+mj-lt"/>
                <a:cs typeface="Calibri" panose="020F0502020204030204"/>
              </a:rPr>
              <a:t>Non-comparable score of matches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/>
              </a:rPr>
              <a:t>GNPS: Gold, Silver, Bronze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/>
              </a:rPr>
              <a:t>LipidSearch: A, B,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j-lt"/>
                <a:cs typeface="Calibri" panose="020F0502020204030204"/>
              </a:rPr>
              <a:t>MzVault</a:t>
            </a:r>
            <a:r>
              <a:rPr lang="en-US" sz="1600">
                <a:latin typeface="+mj-lt"/>
                <a:cs typeface="Calibri" panose="020F0502020204030204"/>
              </a:rPr>
              <a:t>: MS similarity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/>
              </a:rPr>
              <a:t>RT prediction models: Batch RMS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/>
              </a:rPr>
              <a:t>SIRIUS: CANOPUS score</a:t>
            </a:r>
          </a:p>
          <a:p>
            <a:endParaRPr lang="en-US">
              <a:latin typeface="+mj-lt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5390A-A65E-E51B-3A7A-C54BE41B38EB}"/>
              </a:ext>
            </a:extLst>
          </p:cNvPr>
          <p:cNvSpPr txBox="1"/>
          <p:nvPr/>
        </p:nvSpPr>
        <p:spPr>
          <a:xfrm>
            <a:off x="4210283" y="681252"/>
            <a:ext cx="263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27507"/>
                </a:solidFill>
                <a:latin typeface="+mj-lt"/>
                <a:cs typeface="Calibri" panose="020F0502020204030204"/>
              </a:rPr>
              <a:t>Different annotation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36CC3-F0EF-3A06-37EB-60E1EBB6CB13}"/>
              </a:ext>
            </a:extLst>
          </p:cNvPr>
          <p:cNvSpPr txBox="1"/>
          <p:nvPr/>
        </p:nvSpPr>
        <p:spPr>
          <a:xfrm>
            <a:off x="189123" y="3606158"/>
            <a:ext cx="3753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27507"/>
                </a:solidFill>
                <a:latin typeface="+mj-lt"/>
                <a:cs typeface="Calibri" panose="020F0502020204030204"/>
              </a:rPr>
              <a:t>Multiple conflicting annotations for single peak/feature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3ECC6A-74D5-EAE3-5DD9-863297D085DD}"/>
              </a:ext>
            </a:extLst>
          </p:cNvPr>
          <p:cNvCxnSpPr>
            <a:stCxn id="15" idx="2"/>
          </p:cNvCxnSpPr>
          <p:nvPr/>
        </p:nvCxnSpPr>
        <p:spPr>
          <a:xfrm flipH="1">
            <a:off x="2065749" y="4252489"/>
            <a:ext cx="1" cy="40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1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91D01E80-4251-C991-6A3E-CAF93FB47985}"/>
              </a:ext>
            </a:extLst>
          </p:cNvPr>
          <p:cNvSpPr txBox="1"/>
          <p:nvPr/>
        </p:nvSpPr>
        <p:spPr>
          <a:xfrm>
            <a:off x="175831" y="644970"/>
            <a:ext cx="3713309" cy="18466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>
                <a:latin typeface="+mj-lt"/>
                <a:cs typeface="Calibri"/>
              </a:rPr>
              <a:t>In-house Calibration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/>
              </a:rPr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/>
              </a:rPr>
              <a:t>Targeted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/>
              </a:rPr>
              <a:t>Regression based modeling (Carbon number, Double-bonds, Class-specific lipids)</a:t>
            </a:r>
          </a:p>
          <a:p>
            <a:pPr lvl="1"/>
            <a:r>
              <a:rPr lang="en-US" sz="1600">
                <a:latin typeface="+mj-lt"/>
                <a:cs typeface="Calibri"/>
              </a:rPr>
              <a:t> 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B8D572E-106E-830F-B146-AA2535915D81}"/>
              </a:ext>
            </a:extLst>
          </p:cNvPr>
          <p:cNvSpPr txBox="1"/>
          <p:nvPr/>
        </p:nvSpPr>
        <p:spPr>
          <a:xfrm>
            <a:off x="4214520" y="-1007"/>
            <a:ext cx="305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 time search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CD4CD0-1B47-68A3-DBF9-87625C094181}"/>
              </a:ext>
            </a:extLst>
          </p:cNvPr>
          <p:cNvSpPr txBox="1"/>
          <p:nvPr/>
        </p:nvSpPr>
        <p:spPr>
          <a:xfrm>
            <a:off x="7403887" y="467341"/>
            <a:ext cx="450319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+mj-lt"/>
                <a:cs typeface="Calibri"/>
              </a:rPr>
              <a:t>2. RT Modeling Based on cheminformatics (Retip)</a:t>
            </a: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A8F3FC9-91BC-4C97-0129-9E09C6661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30" y="4018904"/>
            <a:ext cx="3756849" cy="2451936"/>
          </a:xfrm>
          <a:prstGeom prst="rect">
            <a:avLst/>
          </a:prstGeom>
        </p:spPr>
      </p:pic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4E3194AA-7415-A0A9-B5AD-76AC66C0B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004" y="2243938"/>
            <a:ext cx="3224165" cy="1774965"/>
          </a:xfrm>
          <a:prstGeom prst="rect">
            <a:avLst/>
          </a:prstGeom>
        </p:spPr>
      </p:pic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4F316933-FEF1-7AF3-7DAC-A6BC7D1A2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642" y="1827491"/>
            <a:ext cx="4772246" cy="2582896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F58F28A3-C718-177D-1BAD-64DA3AC30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340" y="805363"/>
            <a:ext cx="1093143" cy="789520"/>
          </a:xfrm>
          <a:prstGeom prst="rect">
            <a:avLst/>
          </a:prstGeom>
        </p:spPr>
      </p:pic>
      <p:pic>
        <p:nvPicPr>
          <p:cNvPr id="17" name="Picture 17" descr="Chart, bubble chart&#10;&#10;Description automatically generated">
            <a:extLst>
              <a:ext uri="{FF2B5EF4-FFF2-40B4-BE49-F238E27FC236}">
                <a16:creationId xmlns:a16="http://schemas.microsoft.com/office/drawing/2014/main" id="{0C965C89-DDE7-6D1D-5044-DD4D4E85B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989" y="1155795"/>
            <a:ext cx="1145363" cy="503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24964-120E-2A53-6A40-D62FA21B3088}"/>
              </a:ext>
            </a:extLst>
          </p:cNvPr>
          <p:cNvSpPr txBox="1"/>
          <p:nvPr/>
        </p:nvSpPr>
        <p:spPr>
          <a:xfrm>
            <a:off x="7336464" y="1275906"/>
            <a:ext cx="9533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Calibri Light"/>
                <a:cs typeface="Calibri"/>
              </a:rPr>
              <a:t>SMILES</a:t>
            </a:r>
            <a:endParaRPr lang="en-US">
              <a:latin typeface="Calibri Light"/>
              <a:cs typeface="Calibri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A6A0BA-16CE-D95F-E39D-9A3C64A4E3DC}"/>
              </a:ext>
            </a:extLst>
          </p:cNvPr>
          <p:cNvCxnSpPr/>
          <p:nvPr/>
        </p:nvCxnSpPr>
        <p:spPr>
          <a:xfrm flipV="1">
            <a:off x="8156280" y="1450680"/>
            <a:ext cx="453656" cy="1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DC1AAD-6507-82D8-7E9C-6200E15AFD83}"/>
              </a:ext>
            </a:extLst>
          </p:cNvPr>
          <p:cNvCxnSpPr>
            <a:cxnSpLocks/>
          </p:cNvCxnSpPr>
          <p:nvPr/>
        </p:nvCxnSpPr>
        <p:spPr>
          <a:xfrm flipV="1">
            <a:off x="10043559" y="1450680"/>
            <a:ext cx="453656" cy="1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FD861B-6C5C-410B-32EF-A1AE7272EA6C}"/>
              </a:ext>
            </a:extLst>
          </p:cNvPr>
          <p:cNvSpPr txBox="1"/>
          <p:nvPr/>
        </p:nvSpPr>
        <p:spPr>
          <a:xfrm>
            <a:off x="10583539" y="1568300"/>
            <a:ext cx="13432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+mj-lt"/>
                <a:cs typeface="Calibri"/>
              </a:rPr>
              <a:t>ML models</a:t>
            </a:r>
            <a:endParaRPr lang="en-US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BCA3C-E725-4DC3-D509-69A408E4980C}"/>
              </a:ext>
            </a:extLst>
          </p:cNvPr>
          <p:cNvSpPr txBox="1"/>
          <p:nvPr/>
        </p:nvSpPr>
        <p:spPr>
          <a:xfrm>
            <a:off x="8718697" y="1621465"/>
            <a:ext cx="219385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Molecular fingerprint</a:t>
            </a:r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5A6AC-1128-9453-CD5E-B6F4B27AF694}"/>
              </a:ext>
            </a:extLst>
          </p:cNvPr>
          <p:cNvSpPr txBox="1"/>
          <p:nvPr/>
        </p:nvSpPr>
        <p:spPr>
          <a:xfrm>
            <a:off x="175830" y="2967505"/>
            <a:ext cx="367144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Calibri Light"/>
                <a:cs typeface="Calibri Light"/>
              </a:rPr>
              <a:t>RT correction using landmark feature &amp;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Calibri Light"/>
                <a:cs typeface="Calibri Light"/>
              </a:rPr>
              <a:t>Multiple feature alignment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Calibri Light"/>
                <a:cs typeface="Calibri Light"/>
              </a:rPr>
              <a:t>Replicate RT tolerance: RSD &lt; 0.1 min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9A5FEE98-1D49-02F5-3B65-C554DA043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9452" y="1579589"/>
            <a:ext cx="2743200" cy="269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DB37FC-8912-8451-2453-7DF7E6DF6EF5}"/>
              </a:ext>
            </a:extLst>
          </p:cNvPr>
          <p:cNvSpPr txBox="1"/>
          <p:nvPr/>
        </p:nvSpPr>
        <p:spPr>
          <a:xfrm>
            <a:off x="6096000" y="5645215"/>
            <a:ext cx="544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Use ML models to predict SMILES 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Narrowing down of compounds annotation predicted RT &amp; </a:t>
            </a:r>
            <a:r>
              <a:rPr lang="en-US" err="1">
                <a:latin typeface="+mj-lt"/>
              </a:rPr>
              <a:t>logP</a:t>
            </a:r>
            <a:r>
              <a:rPr lang="en-US">
                <a:latin typeface="+mj-lt"/>
              </a:rPr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52487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89FEBC8-723B-FFE5-25A3-E2AE2502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6" y="1465166"/>
            <a:ext cx="11369791" cy="4661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47C0C-6E31-9665-A849-3EC4895D3390}"/>
              </a:ext>
            </a:extLst>
          </p:cNvPr>
          <p:cNvSpPr txBox="1"/>
          <p:nvPr/>
        </p:nvSpPr>
        <p:spPr>
          <a:xfrm>
            <a:off x="306916" y="2116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Full workflow v3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94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80CBFA48-F44B-9485-5816-CA1E6B8A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67" y="1022"/>
            <a:ext cx="4593771" cy="6434738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0562CCE0-F702-97AD-4F60-E168348D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596" y="194092"/>
            <a:ext cx="4452257" cy="6244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28DC3-0688-99D7-ADBA-4847196476E6}"/>
              </a:ext>
            </a:extLst>
          </p:cNvPr>
          <p:cNvSpPr txBox="1"/>
          <p:nvPr/>
        </p:nvSpPr>
        <p:spPr>
          <a:xfrm>
            <a:off x="5492750" y="2878666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297E0-4991-E18A-A831-5C09DE56ED59}"/>
              </a:ext>
            </a:extLst>
          </p:cNvPr>
          <p:cNvSpPr txBox="1"/>
          <p:nvPr/>
        </p:nvSpPr>
        <p:spPr>
          <a:xfrm>
            <a:off x="222250" y="13758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Sample worklist</a:t>
            </a: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21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82F56-C6F1-86DF-F6FE-7C5BCBDB30F7}"/>
              </a:ext>
            </a:extLst>
          </p:cNvPr>
          <p:cNvSpPr txBox="1"/>
          <p:nvPr/>
        </p:nvSpPr>
        <p:spPr>
          <a:xfrm>
            <a:off x="486228" y="646331"/>
            <a:ext cx="11045371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Potapov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A. M.,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Rozanova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O. L.,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Semenina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E. E., Leonov, V. D.,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Belyakova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O. I.,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Bogatyreva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V. Y., ... &amp;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Tiunov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A. V. (2021). Size compartmentalization of energy channeling in terrestrial belowground food webs.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Ecology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102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(8), e03421.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Barrios, E. (2007). Soil biota, ecosystem services and land productivity.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Ecological economics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64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(2), 269-285.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Creamer, R. E.,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Barel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J. M.,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Bongiorno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G., &amp;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Zwetsloot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M. J. (2022). The life of soils: Integrating the who and how of multifunctionality.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Soil Biology and Biochemistry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166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108561.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Thies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J. E. (2015). Molecular approaches to studying the soil biota.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Soil microbiology, ecology, and biochemistry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151-185.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>
                <a:solidFill>
                  <a:srgbClr val="222222"/>
                </a:solidFill>
                <a:latin typeface="Times" pitchFamily="2" charset="0"/>
              </a:rPr>
              <a:t>Su</a:t>
            </a:r>
            <a:r>
              <a:rPr lang="en-US" sz="1100" dirty="0">
                <a:solidFill>
                  <a:srgbClr val="222222"/>
                </a:solidFill>
                <a:latin typeface="Times" pitchFamily="2" charset="0"/>
              </a:rPr>
              <a:t> ding (thesis)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Fahy, E., Subramaniam, S., Murphy, R. C., Nishijima, M., Raetz, C. R., Shimizu, T., ... &amp; Dennis, E. A. (2009). Update of the LIPID MAPS comprehensive classification system for lipids1.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Journal of lipid research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50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S9-S14.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Yang, K., &amp; Han, X. (2016). Lipidomics: techniques, applications, and outcomes related to biomedical sciences.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Trends in biochemical sciences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41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(11), 954-969.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Harayama, T., &amp; Riezman, H. (2018). Understanding the diversity of membrane lipid composition.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Nature reviews Molecular cell biology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19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(5), 281-296.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Laura Martin, M. (2011).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Role of the regulation of cell lipid composition and membrane structure in the antitumor effect of 2-hydroxyoleic acid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(Doctoral dissertation, Universitat de les Illes Balears).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Sohlenkamp, Christian, and Otto Geiger. "Bacterial membrane lipids: diversity in structures and pathways."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FEMS microbiology reviews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40.1 (2016): 133-159.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Koelmel, J. P., Napolitano, M. P., Ulmer, C. Z., Vasiliou, V., Garrett, T. J., Yost, R. A., ... &amp; Bowden, J. A. (2020). Environmental lipidomics: understanding the response of organisms and ecosystems to a changing world.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Metabolomics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16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(5), 1-22.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>
                <a:solidFill>
                  <a:srgbClr val="46566A"/>
                </a:solidFill>
                <a:effectLst/>
                <a:latin typeface="Times" pitchFamily="2" charset="0"/>
              </a:rPr>
              <a:t>Jeremy P. </a:t>
            </a:r>
            <a:r>
              <a:rPr lang="en-GB" sz="1100" b="0" i="0" dirty="0" err="1">
                <a:solidFill>
                  <a:srgbClr val="46566A"/>
                </a:solidFill>
                <a:effectLst/>
                <a:latin typeface="Times" pitchFamily="2" charset="0"/>
              </a:rPr>
              <a:t>Koelmel</a:t>
            </a:r>
            <a:r>
              <a:rPr lang="en-GB" sz="1100" b="0" i="0" dirty="0">
                <a:solidFill>
                  <a:srgbClr val="46566A"/>
                </a:solidFill>
                <a:effectLst/>
                <a:latin typeface="Times" pitchFamily="2" charset="0"/>
              </a:rPr>
              <a:t>, Nicholas M. Kroeger, Emily L. Gill, Candice Z. Ulmer, John A. Bowden, Rainey E. Patterson, Richard A. Yost, Timothy J. Garrett: </a:t>
            </a:r>
            <a:r>
              <a:rPr lang="en-GB" sz="1100" b="0" i="0" u="none" strike="noStrike" dirty="0">
                <a:solidFill>
                  <a:srgbClr val="0F5CB1"/>
                </a:solidFill>
                <a:effectLst/>
                <a:latin typeface="Times" pitchFamily="2" charset="0"/>
                <a:hlinkClick r:id="rId2"/>
              </a:rPr>
              <a:t>Expanding lipidome coverage using LC-MS/MS data-dependent acquisition with automated exclusion list generation.</a:t>
            </a:r>
            <a:r>
              <a:rPr lang="en-GB" sz="1100" b="0" i="0" dirty="0">
                <a:solidFill>
                  <a:srgbClr val="46566A"/>
                </a:solidFill>
                <a:effectLst/>
                <a:latin typeface="Times" pitchFamily="2" charset="0"/>
              </a:rPr>
              <a:t> </a:t>
            </a:r>
            <a:r>
              <a:rPr lang="en-GB" sz="1100" b="0" i="1" dirty="0">
                <a:solidFill>
                  <a:srgbClr val="46566A"/>
                </a:solidFill>
                <a:effectLst/>
                <a:latin typeface="Times" pitchFamily="2" charset="0"/>
              </a:rPr>
              <a:t>Journal of the American Society for Mass Spectrometry</a:t>
            </a:r>
            <a:r>
              <a:rPr lang="en-GB" sz="1100" b="0" i="0" dirty="0">
                <a:solidFill>
                  <a:srgbClr val="46566A"/>
                </a:solidFill>
                <a:effectLst/>
                <a:latin typeface="Times" pitchFamily="2" charset="0"/>
              </a:rPr>
              <a:t>. (2017) 28: 908. doi:10.1007/s13361-017-1608-0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Ulmer, Candice Z., et al. "</a:t>
            </a:r>
            <a:r>
              <a:rPr lang="en-GB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LipidQC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: method validation tool for visual comparison to SRM 1950 using NIST interlaboratory comparison exercise lipid consensus mean estimate values."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Analytical chemistry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89.24 (2017): 13069-13073.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Schmid, Robin, et al. "Integrative analysis of multimodal mass spectrometry data in </a:t>
            </a:r>
            <a:r>
              <a:rPr lang="en-GB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MZmine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 3."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Nature biotechnology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(2023): 1-3.</a:t>
            </a:r>
            <a:endParaRPr lang="en-GB" sz="1100" dirty="0">
              <a:solidFill>
                <a:srgbClr val="222222"/>
              </a:solidFill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Schmid, Robin, et al. "Ion identity molecular networking for mass spectrometry-based metabolomics in the GNPS environment."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Nature communications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12.1 (2021): 3832.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Schmid, Robin, et al. "Ion identity molecular networking for mass spectrometry-based metabolomics in the GNPS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Wandy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Joe, et al. "Ms2lda. org: web-based topic modelling for substructure discovery in mass spectrometry."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Bioinformatics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34.2 (2018): 317-318. environment."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Nature communications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12.1 (2021): 3832.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Ernst, Madeleine, et al. "</a:t>
            </a:r>
            <a:r>
              <a:rPr lang="en-GB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MolNetEnhancer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: Enhanced molecular networks by integrating metabolome mining and annotation tools."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Metabolites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9.7 (2019): 144.</a:t>
            </a:r>
            <a:endParaRPr lang="en-GB" sz="1100" dirty="0">
              <a:solidFill>
                <a:srgbClr val="222222"/>
              </a:solidFill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Dührkop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Kai, et al. "SIRIUS 4: a rapid tool for turning tandem mass spectra into metabolite structure information."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Nature methods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16.4 (2019): 299-302.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b="0" i="0" dirty="0" err="1">
                <a:solidFill>
                  <a:srgbClr val="222222"/>
                </a:solidFill>
                <a:effectLst/>
                <a:latin typeface="Times" pitchFamily="2" charset="0"/>
              </a:rPr>
              <a:t>Bonini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, Paolo, et al. "Retip: retention time prediction for compound annotation in untargeted metabolomics." </a:t>
            </a:r>
            <a:r>
              <a:rPr lang="en-GB" sz="1100" b="0" i="1" dirty="0">
                <a:solidFill>
                  <a:srgbClr val="222222"/>
                </a:solidFill>
                <a:effectLst/>
                <a:latin typeface="Times" pitchFamily="2" charset="0"/>
              </a:rPr>
              <a:t>Analytical chemistry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Times" pitchFamily="2" charset="0"/>
              </a:rPr>
              <a:t> 92.11 (2020): 7515-7522.</a:t>
            </a:r>
          </a:p>
          <a:p>
            <a:pPr marL="342900" indent="-342900">
              <a:buFont typeface="+mj-lt"/>
              <a:buAutoNum type="arabicPeriod"/>
            </a:pPr>
            <a:endParaRPr lang="en-GB" sz="1100" dirty="0">
              <a:solidFill>
                <a:srgbClr val="46566A"/>
              </a:solidFill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100" b="0" i="0" dirty="0">
              <a:solidFill>
                <a:srgbClr val="46566A"/>
              </a:solidFill>
              <a:effectLst/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100" b="0" i="0" dirty="0">
              <a:solidFill>
                <a:srgbClr val="46566A"/>
              </a:solidFill>
              <a:effectLst/>
              <a:latin typeface="Times" pitchFamily="2" charset="0"/>
            </a:endParaRPr>
          </a:p>
          <a:p>
            <a:pPr algn="l"/>
            <a:br>
              <a:rPr lang="en-GB" sz="1100" b="0" i="0" dirty="0">
                <a:solidFill>
                  <a:srgbClr val="46566A"/>
                </a:solidFill>
                <a:effectLst/>
                <a:latin typeface="Times" pitchFamily="2" charset="0"/>
              </a:rPr>
            </a:br>
            <a:endParaRPr lang="en-GB" sz="1100" b="0" i="0" dirty="0">
              <a:solidFill>
                <a:srgbClr val="46566A"/>
              </a:solidFill>
              <a:effectLst/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b="0" i="0" dirty="0">
              <a:solidFill>
                <a:srgbClr val="222222"/>
              </a:solidFill>
              <a:effectLst/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b="0" i="0" dirty="0">
              <a:solidFill>
                <a:srgbClr val="222222"/>
              </a:solidFill>
              <a:effectLst/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b="0" i="0" dirty="0">
              <a:solidFill>
                <a:srgbClr val="222222"/>
              </a:solidFill>
              <a:effectLst/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1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40332-3ED9-6736-70FB-801D5FD925E8}"/>
              </a:ext>
            </a:extLst>
          </p:cNvPr>
          <p:cNvSpPr txBox="1"/>
          <p:nvPr/>
        </p:nvSpPr>
        <p:spPr>
          <a:xfrm>
            <a:off x="4739589" y="0"/>
            <a:ext cx="39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7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1153</Words>
  <Application>Microsoft Macintosh PowerPoint</Application>
  <PresentationFormat>Widescreen</PresentationFormat>
  <Paragraphs>105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Times New Roman</vt:lpstr>
      <vt:lpstr>office theme</vt:lpstr>
      <vt:lpstr>Office Theme</vt:lpstr>
      <vt:lpstr>Office Theme</vt:lpstr>
      <vt:lpstr>Soil lipidomics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Rahul Samrat</cp:lastModifiedBy>
  <cp:revision>41</cp:revision>
  <dcterms:created xsi:type="dcterms:W3CDTF">2023-04-25T06:55:45Z</dcterms:created>
  <dcterms:modified xsi:type="dcterms:W3CDTF">2023-04-26T12:02:23Z</dcterms:modified>
</cp:coreProperties>
</file>