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31"/>
  </p:notesMasterIdLst>
  <p:sldIdLst>
    <p:sldId id="258" r:id="rId2"/>
    <p:sldId id="260" r:id="rId3"/>
    <p:sldId id="259" r:id="rId4"/>
    <p:sldId id="282" r:id="rId5"/>
    <p:sldId id="280" r:id="rId6"/>
    <p:sldId id="294" r:id="rId7"/>
    <p:sldId id="276" r:id="rId8"/>
    <p:sldId id="296" r:id="rId9"/>
    <p:sldId id="262" r:id="rId10"/>
    <p:sldId id="284" r:id="rId11"/>
    <p:sldId id="285" r:id="rId12"/>
    <p:sldId id="286" r:id="rId13"/>
    <p:sldId id="287" r:id="rId14"/>
    <p:sldId id="288" r:id="rId15"/>
    <p:sldId id="265" r:id="rId16"/>
    <p:sldId id="261" r:id="rId17"/>
    <p:sldId id="267" r:id="rId18"/>
    <p:sldId id="269" r:id="rId19"/>
    <p:sldId id="270" r:id="rId20"/>
    <p:sldId id="271" r:id="rId21"/>
    <p:sldId id="272" r:id="rId22"/>
    <p:sldId id="264" r:id="rId23"/>
    <p:sldId id="291" r:id="rId24"/>
    <p:sldId id="290" r:id="rId25"/>
    <p:sldId id="274" r:id="rId26"/>
    <p:sldId id="275" r:id="rId27"/>
    <p:sldId id="277" r:id="rId28"/>
    <p:sldId id="279" r:id="rId29"/>
    <p:sldId id="29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B741B-652E-4739-8C26-1B73EF7A3520}" v="9536" dt="2023-04-25T17:36:58.972"/>
    <p1510:client id="{E948C106-BEB7-432C-ABE2-74EBD9D0C128}" v="121" dt="2023-04-26T02:24:46.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92" d="100"/>
          <a:sy n="92" d="100"/>
        </p:scale>
        <p:origin x="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Dell'Aira (fdllaira)" userId="a0714cb4-f0cb-4be1-a9d4-c3a6671f6548" providerId="ADAL" clId="{17D3F53B-0F1D-42B1-A5AE-BD809EA829F3}"/>
    <pc:docChg chg="delSld">
      <pc:chgData name="Francesco Dell'Aira (fdllaira)" userId="a0714cb4-f0cb-4be1-a9d4-c3a6671f6548" providerId="ADAL" clId="{17D3F53B-0F1D-42B1-A5AE-BD809EA829F3}" dt="2023-04-26T09:12:29.375" v="0" actId="47"/>
      <pc:docMkLst>
        <pc:docMk/>
      </pc:docMkLst>
      <pc:sldChg chg="del">
        <pc:chgData name="Francesco Dell'Aira (fdllaira)" userId="a0714cb4-f0cb-4be1-a9d4-c3a6671f6548" providerId="ADAL" clId="{17D3F53B-0F1D-42B1-A5AE-BD809EA829F3}" dt="2023-04-26T09:12:29.375" v="0" actId="47"/>
        <pc:sldMkLst>
          <pc:docMk/>
          <pc:sldMk cId="3804308695" sldId="29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5:35.455"/>
    </inkml:context>
    <inkml:brush xml:id="br0">
      <inkml:brushProperty name="width" value="0.05" units="cm"/>
      <inkml:brushProperty name="height" value="0.05" units="cm"/>
    </inkml:brush>
  </inkml:definitions>
  <inkml:trace contextRef="#ctx0" brushRef="#br0">140 1 24575,'-4'5'0,"0"1"0,0 0 0,0 1 0,1-1 0,0 1 0,1-1 0,-4 12 0,-6 13 0,-2-1 0,2 0 0,1 1 0,1 1 0,1 0 0,2 0 0,2 1 0,-2 34 0,-3 26 0,-2 56 0,19 69 0,-4-188 0,2 0 0,1 0 0,1-1 0,2 0 0,14 34 0,19 18 0,2-1 0,4-3 0,4-2 0,69 79 0,-94-121 0,1-2 0,2-1 0,1-1 0,1-1 0,2-2 0,0-2 0,1-1 0,2-1 0,48 20 0,70 26 0,89 35 0,-187-82 0,2-3 0,79 15 0,-44-19 0,106 1 0,95-13 0,-179-3 0,71 8 0,360 62 0,-471-51 0,124 44 0,-67-18 0,-69-21 0,-1 3 0,82 47 0,-97-48 0,125 81 45,-123-73-397,0-2-1,2-2 0,69 28 1,-94-48-6474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7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0,'0'6,"0"3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6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14,'6'-6,"2"-2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7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0,'0'6,"0"3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05"/>
    </inkml:context>
    <inkml:brush xml:id="br0">
      <inkml:brushProperty name="width" value="0.1" units="cm"/>
      <inkml:brushProperty name="height" value="0.1" units="cm"/>
      <inkml:brushProperty name="color" value="#33CCFF"/>
    </inkml:brush>
  </inkml:definitions>
  <inkml:trace contextRef="#ctx0" brushRef="#br0">0 2 24575,'80'-2'0,"84"4"0,-132 1 0,95 4 0,105-7-1365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3"/>
    </inkml:context>
    <inkml:brush xml:id="br0">
      <inkml:brushProperty name="width" value="0.1" units="cm"/>
      <inkml:brushProperty name="height" value="0.1" units="cm"/>
      <inkml:brushProperty name="color" value="#33CCFF"/>
    </inkml:brush>
  </inkml:definitions>
  <inkml:trace contextRef="#ctx0" brushRef="#br0">1 12 24575,'0'-1'0,"0"0"0,1 0 0,-1 1 0,1-1 0,-1 1 0,1-1 0,-1 0 0,1 1 0,0-1 0,-1 1 0,1-1 0,0 1 0,-1 0 0,1-1 0,0 1 0,0 0 0,-1-1 0,1 1 0,0 0 0,0 0 0,-1 0 0,1 0 0,0-1 0,0 1 0,0 0 0,1 1 0,27-2 0,-26 1 0,15 0 0,-1 1 0,0 0 0,1 2 0,-1 0 0,18 6 0,-27-7-273,0-1 0,-1 0 0,1-1 0,9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4"/>
    </inkml:context>
    <inkml:brush xml:id="br0">
      <inkml:brushProperty name="width" value="0.1" units="cm"/>
      <inkml:brushProperty name="height" value="0.1" units="cm"/>
      <inkml:brushProperty name="color" value="#33CCFF"/>
    </inkml:brush>
  </inkml:definitions>
  <inkml:trace contextRef="#ctx0" brushRef="#br0">1 22 24575,'81'1'0,"-32"1"0,-1-2 0,88-12 0,-106 7 0,0 1 0,51 0 0,120 4-1365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5"/>
    </inkml:context>
    <inkml:brush xml:id="br0">
      <inkml:brushProperty name="width" value="0.1" units="cm"/>
      <inkml:brushProperty name="height" value="0.1" units="cm"/>
      <inkml:brushProperty name="color" value="#33CCFF"/>
    </inkml:brush>
  </inkml:definitions>
  <inkml:trace contextRef="#ctx0" brushRef="#br0">1 1 24575,'624'0'-1365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6:17.248"/>
    </inkml:context>
    <inkml:brush xml:id="br0">
      <inkml:brushProperty name="width" value="0.05" units="cm"/>
      <inkml:brushProperty name="height" value="0.05" units="cm"/>
    </inkml:brush>
  </inkml:definitions>
  <inkml:trace contextRef="#ctx0" brushRef="#br0">1 645 24575,'0'-3'0,"1"1"0,0-1 0,0 1 0,0 0 0,0-1 0,0 1 0,0 0 0,0 0 0,1 0 0,-1 0 0,1 0 0,0 0 0,-1 0 0,4-2 0,28-24 0,-33 28 0,76-55 0,132-73 0,-50 63 0,38-21 0,-194 85 0,166-66 0,-119 53 0,89-15 0,1 0 0,-68 14 0,0 3 0,97-3 0,84-15 0,-195 22 0,0 2 0,111 3 0,-95 4 0,73-8 0,-129 5 0,8-3 0,1 2 0,-1 2 0,1 0 0,0 1 0,-1 2 0,34 6 0,-20 1 0,7 1 0,0 2 0,0 2 0,72 33 0,-53-17 0,29 16 0,43 45 0,7 5 0,-39-42 0,19 12 0,-98-48 0,34 32 0,-38-31 0,1-1 0,27 18 0,130 89 0,-52-33 0,-6-3 0,141 133 0,-236-197 0,0 1 0,-2 1 0,0 1 0,34 53 0,-16-12 0,38 65 0,-60-99 0,2-2 0,1-1 0,2 0 0,46 43 0,3 5 0,27 23 0,4 7 0,-95-97 0,-1 0 0,-1 1 0,0 0 0,-1 1 0,10 26 0,19 79 0,-32-103 0,22 58 0,-19-55 0,-1-1 0,0 1 0,4 26 0,-9-34 0,2 0 0,-1-1 0,1 1 0,1-1 0,0 0 0,8 12 0,44 62 0,-41-62 0,2 1 13,0-2 0,2 0-1,0-1 1,30 23 0,96 62-426,-87-66-603,-26-17-5810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6"/>
    </inkml:context>
    <inkml:brush xml:id="br0">
      <inkml:brushProperty name="width" value="0.1" units="cm"/>
      <inkml:brushProperty name="height" value="0.1" units="cm"/>
      <inkml:brushProperty name="color" value="#33CCFF"/>
    </inkml:brush>
  </inkml:definitions>
  <inkml:trace contextRef="#ctx0" brushRef="#br0">4 1 24575,'0'0'0,"-1"0"0,1 0 0,0 0 0,0 0 0,-1 1 0,1-1 0,0 0 0,0 0 0,0 1 0,-1-1 0,1 0 0,0 0 0,0 1 0,0-1 0,0 0 0,0 1 0,0-1 0,0 0 0,-1 0 0,1 1 0,0-1 0,0 0 0,0 1 0,0-1 0,0 0 0,0 1 0,0-1 0,0 0 0,1 1 0,-1-1 0,0 0 0,0 0 0,0 1 0,0-1 0,0 0 0,0 1 0,1-1 0,-1 0 0,0 1 0,15 5 0,19-2 0,358-3 86,-185-3-1537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7"/>
    </inkml:context>
    <inkml:brush xml:id="br0">
      <inkml:brushProperty name="width" value="0.1" units="cm"/>
      <inkml:brushProperty name="height" value="0.1" units="cm"/>
      <inkml:brushProperty name="color" value="#33CCFF"/>
    </inkml:brush>
  </inkml:definitions>
  <inkml:trace contextRef="#ctx0" brushRef="#br0">1 1 24575,'656'0'-1365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8"/>
    </inkml:context>
    <inkml:brush xml:id="br0">
      <inkml:brushProperty name="width" value="0.1" units="cm"/>
      <inkml:brushProperty name="height" value="0.1" units="cm"/>
      <inkml:brushProperty name="color" value="#33CCFF"/>
    </inkml:brush>
  </inkml:definitions>
  <inkml:trace contextRef="#ctx0" brushRef="#br0">0 1 24575,'0'-1'-8191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07"/>
    </inkml:context>
    <inkml:brush xml:id="br0">
      <inkml:brushProperty name="width" value="0.1" units="cm"/>
      <inkml:brushProperty name="height" value="0.1" units="cm"/>
      <inkml:brushProperty name="color" value="#66CC00"/>
    </inkml:brush>
  </inkml:definitions>
  <inkml:trace contextRef="#ctx0" brushRef="#br0">0 3 24575,'104'-2'0,"110"4"0,-191 1 0,37 9 0,-43-7 0,1-1 0,0-1 0,0-1 0,19 0 0,81-2-1365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08"/>
    </inkml:context>
    <inkml:brush xml:id="br0">
      <inkml:brushProperty name="width" value="0.1" units="cm"/>
      <inkml:brushProperty name="height" value="0.1" units="cm"/>
      <inkml:brushProperty name="color" value="#66CC00"/>
    </inkml:brush>
  </inkml:definitions>
  <inkml:trace contextRef="#ctx0" brushRef="#br0">1 22 24575,'32'0'0,"-12"1"0,0-1 0,0 0 0,-1-2 0,1 0 0,29-9 0,-39 9-227,0 0-1,0 0 1,0 1-1,0 0 1,14 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09"/>
    </inkml:context>
    <inkml:brush xml:id="br0">
      <inkml:brushProperty name="width" value="0.1" units="cm"/>
      <inkml:brushProperty name="height" value="0.1" units="cm"/>
      <inkml:brushProperty name="color" value="#66CC00"/>
    </inkml:brush>
  </inkml:definitions>
  <inkml:trace contextRef="#ctx0" brushRef="#br0">0 1 24575,'5'3'0,"0"-1"0,1 1 0,-1-1 0,1 0 0,-1 0 0,1 0 0,0-1 0,0 0 0,-1 0 0,1-1 0,9 1 0,0 0 0,33 5 0,153 9 0,-157-15 0,0-2 0,79-14 0,-103 14-8,0 0 0,0 1 0,28 2 0,-8 0-1325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0"/>
    </inkml:context>
    <inkml:brush xml:id="br0">
      <inkml:brushProperty name="width" value="0.1" units="cm"/>
      <inkml:brushProperty name="height" value="0.1" units="cm"/>
      <inkml:brushProperty name="color" value="#66CC00"/>
    </inkml:brush>
  </inkml:definitions>
  <inkml:trace contextRef="#ctx0" brushRef="#br0">1 1 24575,'688'0'-1365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1"/>
    </inkml:context>
    <inkml:brush xml:id="br0">
      <inkml:brushProperty name="width" value="0.1" units="cm"/>
      <inkml:brushProperty name="height" value="0.1" units="cm"/>
      <inkml:brushProperty name="color" value="#66CC00"/>
    </inkml:brush>
  </inkml:definitions>
  <inkml:trace contextRef="#ctx0" brushRef="#br0">1 23 24575,'392'0'0,"-366"-2"0,44-7 0,14-1 0,-53 9-455,0 1 0,56 9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12"/>
    </inkml:context>
    <inkml:brush xml:id="br0">
      <inkml:brushProperty name="width" value="0.1" units="cm"/>
      <inkml:brushProperty name="height" value="0.1" units="cm"/>
      <inkml:brushProperty name="color" value="#66CC00"/>
    </inkml:brush>
  </inkml:definitions>
  <inkml:trace contextRef="#ctx0" brushRef="#br0">5 0 24575,'1'69'0,"-3"74"0,-2-126-1365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0:21:50.606"/>
    </inkml:context>
    <inkml:brush xml:id="br0">
      <inkml:brushProperty name="width" value="0.1" units="cm"/>
      <inkml:brushProperty name="height" value="0.1" units="cm"/>
      <inkml:brushProperty name="color" value="#66CC00"/>
    </inkml:brush>
  </inkml:definitions>
  <inkml:trace contextRef="#ctx0" brushRef="#br0">1 0 24575,'20'6'0,"1"0"0,1-2 0,-1 0 0,30 0 0,90-5 0,-57 0 0,286 1-1365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6:25.232"/>
    </inkml:context>
    <inkml:brush xml:id="br0">
      <inkml:brushProperty name="width" value="0.05" units="cm"/>
      <inkml:brushProperty name="height" value="0.05" units="cm"/>
    </inkml:brush>
  </inkml:definitions>
  <inkml:trace contextRef="#ctx0" brushRef="#br0">0 467 24575,'11'1'0,"1"0"0,-1 1 0,0 0 0,0 1 0,0 0 0,0 1 0,-1 0 0,0 1 0,0 0 0,0 1 0,0 0 0,12 10 0,-5-3 0,0 2 0,-1 0 0,-1 1 0,0 0 0,18 27 0,-28-35 0,0 0 0,1 0 0,0-1 0,0 0 0,1 0 0,-1-1 0,2 0 0,-1 0 0,0-1 0,1 1 0,0-2 0,1 1 0,-1-1 0,1 0 0,-1-1 0,1 0 0,0-1 0,14 3 0,0 0 0,0 1 0,0 1 0,0 1 0,-1 1 0,31 17 0,14 6 0,-21-12 0,-7-1 0,1-3 0,0-1 0,1-2 0,70 13 0,32-8 0,41 4 0,-126-14 0,1-4 0,108-5 0,-58-1 0,-84 2 0,11-1 0,1 2 0,-1 1 0,46 10 0,-26-6 0,-44-5 0,0 0 0,0 0 0,19 6 0,-28-6 0,1 0 0,0 1 0,-1-1 0,1 1 0,-1 0 0,1 0 0,-1 1 0,0-1 0,0 1 0,0-1 0,0 1 0,0 0 0,0 0 0,3 7 0,5 8 0,-6-10 0,0 0 0,0 0 0,1 0 0,12 12 0,-15-17 0,1 0 0,0-1 0,-1 1 0,1-1 0,0 0 0,0 0 0,1-1 0,-1 1 0,0-1 0,0 0 0,1 0 0,-1 0 0,8 0 0,-1 0 0,-1 0 0,1-1 0,0 0 0,0 0 0,0-1 0,-1-1 0,1 0 0,-1 0 0,1-1 0,-1-1 0,0 1 0,0-2 0,0 1 0,-1-1 0,1-1 0,13-10 0,-17 11 0,0 0 0,0 0 0,0 0 0,-1-1 0,0 0 0,0 1 0,-1-2 0,0 1 0,7-14 0,-9 14 0,0 0 0,-1 0 0,1 0 0,-1 0 0,-1 0 0,1-1 0,-1 1 0,0 0 0,-1 0 0,1 0 0,-1-1 0,-3-9 0,-14-42 0,12 41 0,1 0 0,1 0 0,0 0 0,-1-20 0,4 24 0,-1 0 0,0 0 0,-1 0 0,0 0 0,0 0 0,-2 1 0,0 0 0,0 0 0,-1 0 0,0 1 0,-1-1 0,0 2 0,-1-1 0,-14-14 0,-3-6 0,2 0 0,-22-38 0,14 20 0,1 10 0,-7-11 0,14 15 0,-1 2 0,-2 0 0,-1 2 0,-60-53 0,58 56 0,-33-39-1365,50 53-5461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6:58.076"/>
    </inkml:context>
    <inkml:brush xml:id="br0">
      <inkml:brushProperty name="width" value="0.1" units="cm"/>
      <inkml:brushProperty name="height" value="0.1" units="cm"/>
      <inkml:brushProperty name="color" value="#33CCFF"/>
    </inkml:brush>
  </inkml:definitions>
  <inkml:trace contextRef="#ctx0" brushRef="#br0">0 2 24575,'80'-2'0,"84"4"0,-132 1 0,95 4 0,105-7-1365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6:43.111"/>
    </inkml:context>
    <inkml:brush xml:id="br0">
      <inkml:brushProperty name="width" value="0.1" units="cm"/>
      <inkml:brushProperty name="height" value="0.1" units="cm"/>
      <inkml:brushProperty name="color" value="#33CCFF"/>
    </inkml:brush>
  </inkml:definitions>
  <inkml:trace contextRef="#ctx0" brushRef="#br0">1 12 24575,'0'-1'0,"0"0"0,1 0 0,-1 1 0,1-1 0,-1 1 0,1-1 0,-1 0 0,1 1 0,0-1 0,-1 1 0,1-1 0,0 1 0,-1 0 0,1-1 0,0 1 0,0 0 0,-1-1 0,1 1 0,0 0 0,0 0 0,-1 0 0,1 0 0,0-1 0,0 1 0,0 0 0,1 1 0,27-2 0,-26 1 0,15 0 0,-1 1 0,0 0 0,1 2 0,-1 0 0,18 6 0,-27-7-273,0-1 0,-1 0 0,1-1 0,9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6:45.798"/>
    </inkml:context>
    <inkml:brush xml:id="br0">
      <inkml:brushProperty name="width" value="0.1" units="cm"/>
      <inkml:brushProperty name="height" value="0.1" units="cm"/>
      <inkml:brushProperty name="color" value="#33CCFF"/>
    </inkml:brush>
  </inkml:definitions>
  <inkml:trace contextRef="#ctx0" brushRef="#br0">1 22 24575,'81'1'0,"-32"1"0,-1-2 0,88-12 0,-106 7 0,0 1 0,51 0 0,120 4-1365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6:47.683"/>
    </inkml:context>
    <inkml:brush xml:id="br0">
      <inkml:brushProperty name="width" value="0.1" units="cm"/>
      <inkml:brushProperty name="height" value="0.1" units="cm"/>
      <inkml:brushProperty name="color" value="#33CCFF"/>
    </inkml:brush>
  </inkml:definitions>
  <inkml:trace contextRef="#ctx0" brushRef="#br0">1 1 24575,'624'0'-1365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6:49.872"/>
    </inkml:context>
    <inkml:brush xml:id="br0">
      <inkml:brushProperty name="width" value="0.1" units="cm"/>
      <inkml:brushProperty name="height" value="0.1" units="cm"/>
      <inkml:brushProperty name="color" value="#33CCFF"/>
    </inkml:brush>
  </inkml:definitions>
  <inkml:trace contextRef="#ctx0" brushRef="#br0">4 1 24575,'0'0'0,"-1"0"0,1 0 0,0 0 0,0 0 0,-1 1 0,1-1 0,0 0 0,0 0 0,0 1 0,-1-1 0,1 0 0,0 0 0,0 1 0,0-1 0,0 0 0,0 1 0,0-1 0,0 0 0,-1 0 0,1 1 0,0-1 0,0 0 0,0 1 0,0-1 0,0 0 0,0 1 0,0-1 0,0 0 0,1 1 0,-1-1 0,0 0 0,0 0 0,0 1 0,0-1 0,0 0 0,0 1 0,1-1 0,-1 0 0,0 1 0,15 5 0,19-2 0,358-3 86,-185-3-1537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6:52.572"/>
    </inkml:context>
    <inkml:brush xml:id="br0">
      <inkml:brushProperty name="width" value="0.1" units="cm"/>
      <inkml:brushProperty name="height" value="0.1" units="cm"/>
      <inkml:brushProperty name="color" value="#33CCFF"/>
    </inkml:brush>
  </inkml:definitions>
  <inkml:trace contextRef="#ctx0" brushRef="#br0">1 1 24575,'656'0'-1365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04.253"/>
    </inkml:context>
    <inkml:brush xml:id="br0">
      <inkml:brushProperty name="width" value="0.1" units="cm"/>
      <inkml:brushProperty name="height" value="0.1" units="cm"/>
      <inkml:brushProperty name="color" value="#33CCFF"/>
    </inkml:brush>
  </inkml:definitions>
  <inkml:trace contextRef="#ctx0" brushRef="#br0">0 1 24575,'0'-1'-8191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14.985"/>
    </inkml:context>
    <inkml:brush xml:id="br0">
      <inkml:brushProperty name="width" value="0.1" units="cm"/>
      <inkml:brushProperty name="height" value="0.1" units="cm"/>
      <inkml:brushProperty name="color" value="#66CC00"/>
    </inkml:brush>
  </inkml:definitions>
  <inkml:trace contextRef="#ctx0" brushRef="#br0">0 3 24575,'104'-2'0,"110"4"0,-191 1 0,37 9 0,-43-7 0,1-1 0,0-1 0,0-1 0,19 0 0,81-2-1365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16.632"/>
    </inkml:context>
    <inkml:brush xml:id="br0">
      <inkml:brushProperty name="width" value="0.1" units="cm"/>
      <inkml:brushProperty name="height" value="0.1" units="cm"/>
      <inkml:brushProperty name="color" value="#66CC00"/>
    </inkml:brush>
  </inkml:definitions>
  <inkml:trace contextRef="#ctx0" brushRef="#br0">1 22 24575,'32'0'0,"-12"1"0,0-1 0,0 0 0,-1-2 0,1 0 0,29-9 0,-39 9-227,0 0-1,0 0 1,0 1-1,0 0 1,14 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19.117"/>
    </inkml:context>
    <inkml:brush xml:id="br0">
      <inkml:brushProperty name="width" value="0.1" units="cm"/>
      <inkml:brushProperty name="height" value="0.1" units="cm"/>
      <inkml:brushProperty name="color" value="#66CC00"/>
    </inkml:brush>
  </inkml:definitions>
  <inkml:trace contextRef="#ctx0" brushRef="#br0">0 1 24575,'5'3'0,"0"-1"0,1 1 0,-1-1 0,1 0 0,-1 0 0,1 0 0,0-1 0,0 0 0,-1 0 0,1-1 0,9 1 0,0 0 0,33 5 0,153 9 0,-157-15 0,0-2 0,79-14 0,-103 14-8,0 0 0,0 1 0,28 2 0,-8 0-1325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6:54.090"/>
    </inkml:context>
    <inkml:brush xml:id="br0">
      <inkml:brushProperty name="width" value="0.05" units="cm"/>
      <inkml:brushProperty name="height" value="0.05" units="cm"/>
      <inkml:brushProperty name="color" value="#00A0D7"/>
    </inkml:brush>
  </inkml:definitions>
  <inkml:trace contextRef="#ctx0" brushRef="#br0">3968 3255 24575,'-1'-23'0,"-1"-1"0,-1 1 0,-1 0 0,-2 0 0,0 0 0,-1 0 0,-14-29 0,16 38 0,0-1 0,-3-21 0,6 25 0,-1 0 0,1 0 0,-2 1 0,1-1 0,-2 1 0,-6-12 0,2 8 0,-2 0 0,0 1 0,0 1 0,-1-1 0,-1 2 0,0 0 0,-27-18 0,7 9 0,-1 1 0,-50-19 0,70 33 0,1 1 0,-1 1 0,-1 0 0,-26-1 0,26 3 0,0-1 0,1 0 0,-1-1 0,-19-7 0,11 1 0,1-1 0,-36-21 0,46 24 0,0 1 0,-1 0 0,-24-6 0,-21-10 0,22 7 0,0 1 0,-54-13 0,29 9 0,20 6 0,0-2 0,-62-32 0,59 25 0,-62-21 0,72 30 0,0-1 0,0-2 0,-59-36 0,60 27 0,0-1 0,2-2 0,-35-38 0,42 41 0,-54-41 0,20 18 0,39 32 0,-32-19 0,4 4 0,-194-136 0,96 71 0,107 70 0,-42-20 0,-32-23 0,-35-44 0,46 43 0,57 41 0,1-2 0,-44-40 0,44 34 0,31 27 0,1 0 0,0-1 0,0 0 0,1-1 0,-8-12 0,-18-26 0,-33-51 0,7-8 0,-52-79 0,98 165 0,0-1 0,-1 0 0,0 1 0,-2 1 0,-1 1 0,-32-27 0,-28-6 0,-28-23 0,93 64 0,0-2 0,0 0 0,1 0 0,-18-27 0,11 8-273,2-1 0,1-1 0,2-1 0,-13-43 0,23 59-6553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21.652"/>
    </inkml:context>
    <inkml:brush xml:id="br0">
      <inkml:brushProperty name="width" value="0.1" units="cm"/>
      <inkml:brushProperty name="height" value="0.1" units="cm"/>
      <inkml:brushProperty name="color" value="#66CC00"/>
    </inkml:brush>
  </inkml:definitions>
  <inkml:trace contextRef="#ctx0" brushRef="#br0">1 1 24575,'688'0'-1365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24.004"/>
    </inkml:context>
    <inkml:brush xml:id="br0">
      <inkml:brushProperty name="width" value="0.1" units="cm"/>
      <inkml:brushProperty name="height" value="0.1" units="cm"/>
      <inkml:brushProperty name="color" value="#66CC00"/>
    </inkml:brush>
  </inkml:definitions>
  <inkml:trace contextRef="#ctx0" brushRef="#br0">1 23 24575,'392'0'0,"-366"-2"0,44-7 0,14-1 0,-53 9-455,0 1 0,56 9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35.277"/>
    </inkml:context>
    <inkml:brush xml:id="br0">
      <inkml:brushProperty name="width" value="0.1" units="cm"/>
      <inkml:brushProperty name="height" value="0.1" units="cm"/>
      <inkml:brushProperty name="color" value="#66CC00"/>
    </inkml:brush>
  </inkml:definitions>
  <inkml:trace contextRef="#ctx0" brushRef="#br0">5 0 24575,'1'69'0,"-3"74"0,-2-126-1365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7:27.239"/>
    </inkml:context>
    <inkml:brush xml:id="br0">
      <inkml:brushProperty name="width" value="0.1" units="cm"/>
      <inkml:brushProperty name="height" value="0.1" units="cm"/>
      <inkml:brushProperty name="color" value="#66CC00"/>
    </inkml:brush>
  </inkml:definitions>
  <inkml:trace contextRef="#ctx0" brushRef="#br0">1 0 24575,'20'6'0,"1"0"0,1-2 0,-1 0 0,30 0 0,90-5 0,-57 0 0,286 1-1365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32:02.810"/>
    </inkml:context>
    <inkml:brush xml:id="br0">
      <inkml:brushProperty name="width" value="0.1" units="cm"/>
      <inkml:brushProperty name="height" value="0.1" units="cm"/>
      <inkml:brushProperty name="color" value="#FFFFFF"/>
    </inkml:brush>
  </inkml:definitions>
  <inkml:trace contextRef="#ctx0" brushRef="#br0">0 59 24575,'4'3'0,"0"1"0,0-1 0,0 0 0,1-1 0,-1 1 0,1-1 0,0 0 0,0 0 0,-1 0 0,1-1 0,1 1 0,-1-1 0,0-1 0,5 1 0,14 1 0,44-4 0,-25 0 0,-25 2 0,8 0 0,1 0 0,-1-2 0,1-1 0,39-9 0,-20-2 0,-30 8 0,0 1 0,1 0 0,-1 1 0,1 1 0,0 1 0,18 0 0,-32 2 0,1 0 0,0 0 0,0 1 0,-1-1 0,1 1 0,0 0 0,-1 0 0,1 0 0,0 1 0,4 2 0,-7-3 0,0 0 0,0 0 0,0-1 0,0 1 0,-1 0 0,1 0 0,0 0 0,-1 0 0,1 0 0,-1 0 0,1 0 0,-1 0 0,1 0 0,-1 1 0,0-1 0,0 0 0,1 0 0,-1 0 0,0 0 0,0 1 0,0-1 0,0 0 0,0 0 0,-1 0 0,1 0 0,0 1 0,0-1 0,-1 0 0,1 0 0,-1 0 0,1 0 0,-1 0 0,1 0 0,-1 0 0,0 0 0,1 0 0,-1 0 0,-1 1 0,0 0 0,0 0 0,0 0 0,-1 0 0,1 0 0,0-1 0,-1 1 0,1-1 0,-1 1 0,1-1 0,-1 0 0,0 0 0,1 0 0,-1 0 0,0-1 0,0 1 0,1-1 0,-1 1 0,-3-1 0,-62-2 0,39 0 0,6 2 0,-92-6 0,99 4 0,0-1 0,0-1 0,1 0 0,-1-1 0,-16-8 0,-7-1 0,30 11 0,0 0 0,0 0 0,0-1 0,-14-9 0,23 13 0,-1 0 0,1 0 0,0 0 0,0 0 0,0 0 0,0 0 0,0 0 0,0 0 0,0 0 0,0 0 0,0 0 0,0 0 0,-1 0 0,1-1 0,0 1 0,0 0 0,0 0 0,0 0 0,0 0 0,0 0 0,0 0 0,0 0 0,0 0 0,0 0 0,0-1 0,0 1 0,0 0 0,0 0 0,0 0 0,0 0 0,0 0 0,0 0 0,0 0 0,0-1 0,0 1 0,0 0 0,0 0 0,0 0 0,0 0 0,0 0 0,0 0 0,0 0 0,0 0 0,0 0 0,0-1 0,0 1 0,1 0 0,-1 0 0,0 0 0,0 0 0,0 0 0,0 0 0,0 0 0,0 0 0,0 0 0,0 0 0,0 0 0,1 0 0,9-3 0,13 1 0,58 4 0,56-3 0,-104-7 0,-29 6 0,0 1 0,0 0 0,0 0 0,0 0 0,1 0 0,-1 0 0,0 1 0,1 0 0,-1 0 0,0 0 0,1 0 0,7 3 0,-12-3 0,1 1 0,-1-1 0,0 1 0,0 0 0,1-1 0,-1 1 0,0 0 0,0-1 0,0 1 0,0-1 0,0 1 0,0 0 0,0-1 0,0 1 0,0 0 0,0-1 0,-1 1 0,1 0 0,0-1 0,0 1 0,0-1 0,-1 1 0,1 0 0,0-1 0,-1 1 0,1-1 0,-1 1 0,1-1 0,0 1 0,-1-1 0,0 1 0,-15 18 0,6-10 0,0 0 0,-1-1 0,0-1 0,0 0 0,-18 8 0,19-10 0,0 0 0,0 1 0,0 0 0,0 1 0,1 0 0,0 0 0,1 1 0,-11 11 0,14-10 0,1 0 0,-1 0 0,2 1 0,-1-1 0,1 1 0,1 0 0,0 0 0,-1 10 0,-8 32 0,-25 52 0,34-96-227,0 0-1,1 0 1,0 0-1,0 1 1,1 14-1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32:07.776"/>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32:08.36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32:15.116"/>
    </inkml:context>
    <inkml:brush xml:id="br0">
      <inkml:brushProperty name="width" value="0.1" units="cm"/>
      <inkml:brushProperty name="height" value="0.1" units="cm"/>
      <inkml:brushProperty name="color" value="#FFFFFF"/>
    </inkml:brush>
  </inkml:definitions>
  <inkml:trace contextRef="#ctx0" brushRef="#br0">83 73 24575,'-7'-2'0,"0"0"0,0 0 0,0 0 0,0-1 0,0 0 0,1-1 0,-1 1 0,1-1 0,-10-9 0,15 13 0,1 0 0,0 0 0,-1 0 0,1-1 0,0 1 0,-1 0 0,1 0 0,0-1 0,0 1 0,-1 0 0,1 0 0,0-1 0,0 1 0,0 0 0,-1-1 0,1 1 0,0 0 0,0-1 0,0 1 0,0 0 0,0-1 0,0 1 0,-1 0 0,1-1 0,0 1 0,0-1 0,0 1 0,0 0 0,1-1 0,-1 1 0,0 0 0,0-1 0,0 1 0,0 0 0,0-1 0,0 1 0,0 0 0,1-1 0,-1 1 0,0-1 0,18-9 0,24 1 0,-28 8 0,0-1 0,22 2 0,-32 1 0,-1-1 0,1 0 0,-1 1 0,0-1 0,1 1 0,-1 0 0,0 0 0,1 1 0,-1-1 0,0 1 0,0-1 0,0 1 0,0 0 0,-1 0 0,1 0 0,3 4 0,-6-6 0,1 0 0,-1 1 0,1-1 0,-1 1 0,0-1 0,1 1 0,-1-1 0,1 1 0,-1-1 0,0 1 0,0-1 0,1 1 0,-1 0 0,0-1 0,0 1 0,1 0 0,-1-1 0,0 1 0,0-1 0,0 1 0,0 0 0,0-1 0,0 1 0,0 0 0,0-1 0,0 1 0,-1 0 0,1-1 0,0 1 0,0-1 0,-1 1 0,1 0 0,0-1 0,0 1 0,-1-1 0,1 1 0,-1-1 0,1 1 0,0-1 0,-1 1 0,1-1 0,-1 0 0,1 1 0,-1-1 0,1 1 0,-1-1 0,0 0 0,1 0 0,-2 1 0,-34 8 0,28-8 0,4 1-1365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3:34:42.308"/>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0 7,'0'-1,"2"0,0-1,3 1,0 0,1 0,1 1,1 0,-1 0,0 0,1 0,-1 0,0 0,0 0,0 0,0 0,0 0,-2 0,-3 0,-4 0,-2 0,-2 0,-1 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3:34:43.750"/>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42 0,'-2'0,"0"0,-3 0,0 0,-2 0,0 0,0 2,2-1,3 1,5-1,2 0,2-1,3 1,0-1,-1 0,0 0,0 0,-1-1,0 1,-1 0,0 0,0 0,0 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6:58.105"/>
    </inkml:context>
    <inkml:brush xml:id="br0">
      <inkml:brushProperty name="width" value="0.05" units="cm"/>
      <inkml:brushProperty name="height" value="0.05" units="cm"/>
      <inkml:brushProperty name="color" value="#00A0D7"/>
    </inkml:brush>
  </inkml:definitions>
  <inkml:trace contextRef="#ctx0" brushRef="#br0">0 49 24575,'66'-3'0,"97"-17"0,-99 9 0,106-2 0,-29 12 0,133 4 0,-244 1 0,58 15 0,-62-12 0,0-2 0,0 0 0,34 1 0,-26-5 0,-1 2 0,38 7 0,-31-5-108,0-1-1,70-3 0,-70-2-930,-20 1-5787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5T13:34:45.612"/>
    </inkml:context>
    <inkml:brush xml:id="br0">
      <inkml:brushProperty name="width" value="0.1" units="cm"/>
      <inkml:brushProperty name="height" value="0.6" units="cm"/>
      <inkml:brushProperty name="color" value="#FFFFFF"/>
      <inkml:brushProperty name="ignorePressure" value="1"/>
      <inkml:brushProperty name="inkEffects" value="pencil"/>
    </inkml:brush>
  </inkml:definitions>
  <inkml:trace contextRef="#ctx0" brushRef="#br0">128 107,'1'0,"0"-1,1-2,-1-2,0-3,-2 0,-1 0,-1 0,-1 0,-1 1,0-1,0 2,0 0,-1 1,1-1,0 1,0 2,-2-1,-1 1,0 1,-2 0,1 2,0-1,0 1,1 0,1 2,3 1,1 1,3 2,2-1,3-1,2-1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4:57.206"/>
    </inkml:context>
    <inkml:brush xml:id="br0">
      <inkml:brushProperty name="width" value="0.1" units="cm"/>
      <inkml:brushProperty name="height" value="0.1" units="cm"/>
      <inkml:brushProperty name="color" value="#FFFFFF"/>
    </inkml:brush>
  </inkml:definitions>
  <inkml:trace contextRef="#ctx0" brushRef="#br0">134 36 24575,'-22'2'0,"18"-1"0,0-1 0,0 0 0,0 0 0,0 0 0,0 0 0,0 0 0,0-1 0,-5-1 0,-60-23 0,69 25 0,0 0 0,0 0 0,0 0 0,0-1 0,1 1 0,-1 0 0,0 0 0,0 0 0,0 0 0,0 0 0,0 0 0,0 0 0,0 0 0,0 0 0,0-1 0,1 1 0,-1 0 0,0 0 0,0 0 0,0 0 0,0 0 0,0 0 0,0-1 0,0 1 0,0 0 0,0 0 0,0 0 0,0 0 0,0 0 0,0-1 0,0 1 0,0 0 0,0 0 0,0 0 0,0 0 0,0 0 0,0 0 0,-1-1 0,1 1 0,0 0 0,0 0 0,0 0 0,0 0 0,0 0 0,0 0 0,0 0 0,0-1 0,0 1 0,0 0 0,-1 0 0,1 0 0,0 0 0,0 0 0,0 0 0,0 0 0,0 0 0,0 0 0,-1 0 0,1 0 0,0 0 0,0 0 0,0 0 0,0 0 0,0 0 0,-1 0 0,1 0 0,0 0 0,18-3 0,21 2 0,17 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4:58.21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5:02.933"/>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5:05.81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7:22.912"/>
    </inkml:context>
    <inkml:brush xml:id="br0">
      <inkml:brushProperty name="width" value="0.1" units="cm"/>
      <inkml:brushProperty name="height" value="0.1" units="cm"/>
      <inkml:brushProperty name="color" value="#FFFFFF"/>
    </inkml:brush>
  </inkml:definitions>
  <inkml:trace contextRef="#ctx0" brushRef="#br0">0 6 24575,'223'-5'0,"-218"5"-1365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7:26.195"/>
    </inkml:context>
    <inkml:brush xml:id="br0">
      <inkml:brushProperty name="width" value="0.1" units="cm"/>
      <inkml:brushProperty name="height" value="0.1" units="cm"/>
      <inkml:brushProperty name="color" value="#FFFFFF"/>
    </inkml:brush>
  </inkml:definitions>
  <inkml:trace contextRef="#ctx0" brushRef="#br0">0 0 24575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7:34.246"/>
    </inkml:context>
    <inkml:brush xml:id="br0">
      <inkml:brushProperty name="width" value="0.1" units="cm"/>
      <inkml:brushProperty name="height" value="0.1" units="cm"/>
      <inkml:brushProperty name="color" value="#FFFFFF"/>
    </inkml:brush>
  </inkml:definitions>
  <inkml:trace contextRef="#ctx0" brushRef="#br0">0 0 24575,'271'0'-1365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3:37:36.493"/>
    </inkml:context>
    <inkml:brush xml:id="br0">
      <inkml:brushProperty name="width" value="0.1" units="cm"/>
      <inkml:brushProperty name="height" value="0.1" units="cm"/>
      <inkml:brushProperty name="color" value="#FFFFFF"/>
    </inkml:brush>
  </inkml:definitions>
  <inkml:trace contextRef="#ctx0" brushRef="#br0">0 1 24575,'1'0'0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21:02.674"/>
    </inkml:context>
    <inkml:brush xml:id="br0">
      <inkml:brushProperty name="width" value="0.1" units="cm"/>
      <inkml:brushProperty name="height" value="0.1" units="cm"/>
      <inkml:brushProperty name="color" value="#FFFFFF"/>
    </inkml:brush>
  </inkml:definitions>
  <inkml:trace contextRef="#ctx0" brushRef="#br0">0 0 24575,'0'1'0,"0"1"0,0 1 0,0 2 0,0-1 0,0 2 0,0-1 0,0 0 0,0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7:02.919"/>
    </inkml:context>
    <inkml:brush xml:id="br0">
      <inkml:brushProperty name="width" value="0.05" units="cm"/>
      <inkml:brushProperty name="height" value="0.05" units="cm"/>
      <inkml:brushProperty name="color" value="#00A0D7"/>
    </inkml:brush>
  </inkml:definitions>
  <inkml:trace contextRef="#ctx0" brushRef="#br0">1 1 24575,'237'12'0,"2"1"0,-101-16 0,144 5 0,-259 2 0,-1 0 0,0 2 0,0 0 0,0 2 0,-1 0 0,30 16 0,-18-8 0,43 14 0,172 33 0,-152-40 0,-46-15 0,-1-2 0,1-2 0,1-2 0,53-5 0,1 1 0,334 2 0,-422 0-195,-1 2 0,1 0 0,0 0 0,-1 2 0,1 0 0,16 7 0,-18-4-6631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21:07.054"/>
    </inkml:context>
    <inkml:brush xml:id="br0">
      <inkml:brushProperty name="width" value="0.1" units="cm"/>
      <inkml:brushProperty name="height" value="0.1" units="cm"/>
      <inkml:brushProperty name="color" value="#FFFFFF"/>
    </inkml:brush>
  </inkml:definitions>
  <inkml:trace contextRef="#ctx0" brushRef="#br0">17 234 24575,'0'0'0,"0"0"0,0 0 0,0 0 0,0 1 0,0-1 0,0 0 0,0 0 0,0 0 0,0 0 0,0 1 0,0-1 0,-1 0 0,1 0 0,0 0 0,0 0 0,0 0 0,0 0 0,0 1 0,0-1 0,0 0 0,-1 0 0,1 0 0,0 0 0,0 0 0,0 0 0,0 0 0,0 0 0,-1 0 0,1 0 0,0 1 0,0-1 0,0 0 0,0 0 0,-1 0 0,1 0 0,0 0 0,0 0 0,0 0 0,0 0 0,-1 0 0,1 0 0,0-1 0,0 1 0,0 0 0,0 0 0,-1 0 0,1 0 0,0 0 0,0 0 0,0 0 0,0 0 0,0 0 0,0 0 0,-1-1 0,1 1 0,0 0 0,0 0 0,0 0 0,0 0 0,0 0 0,0 0 0,0-1 0,0 1 0,0 0 0,-9-11 0,9 3 0,0 0 0,0 0 0,0-1 0,1 1 0,3-11 0,2-29 0,-6-67-1365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09:23.850"/>
    </inkml:context>
    <inkml:brush xml:id="br0">
      <inkml:brushProperty name="width" value="0.1" units="cm"/>
      <inkml:brushProperty name="height" value="0.1" units="cm"/>
      <inkml:brushProperty name="color" value="#FFFFFF"/>
    </inkml:brush>
  </inkml:definitions>
  <inkml:trace contextRef="#ctx0" brushRef="#br0">1 65 24575,'33'0'0,"18"1"0,77-10 0,-88 5 0,69 2 0,-71 3 0,-1-2 0,49-7 0,-54 2 0,-5 0 0,-1 2 0,44-1 0,-54 4 0,0 0 0,30-8 0,-29 6 0,0 0 0,24-1 0,-9 3 0,155 3 0,-181-2 0,0 0 0,0 1 0,0 0 0,0 0 0,0 1 0,-1 0 0,1 0 0,10 5 0,-44-2 0,-152-7 0,-58 4 0,218 1 0,20-3 0,0 0 0,0 0 0,0 0 0,0 0 0,0 0 0,1 0 0,-1 0 0,0 0 0,0 0 0,0 0 0,0 0 0,0 0 0,0 0 0,0 0 0,0 0 0,0 0 0,0 0 0,0 0 0,1 0 0,-1 0 0,0 0 0,0 0 0,0 0 0,0 0 0,0 0 0,0 0 0,0 0 0,0 0 0,0 1 0,0-1 0,0 0 0,0 0 0,0 0 0,0 0 0,0 0 0,0 0 0,0 0 0,0 0 0,0 0 0,0 0 0,0 0 0,0 1 0,0-1 0,0 0 0,0 0 0,0 0 0,0 0 0,0 0 0,0 0 0,0 0 0,0 0 0,0 0 0,0 0 0,0 0 0,0 0 0,0 1 0,0-1 0,0 0 0,35 4 0,394-3 0,-221-2 0,-192 2 0,0 0 0,30 8 0,-30-5 0,-1-1 0,31 1 0,-42-4 0,13 0 0,1 0 0,-1 1 0,0 1 0,34 8 0,-15-3 0,-30-7 0,1 1 0,-1 0 0,0 0 0,0 1 0,1 0 0,-1 0 0,7 4 0,-15-3 0,-10-1 0,-12 0 0,-19-1 0,0 1 0,-54 11 0,55-8 0,0-2 0,-74-4 0,35-1 0,-539 2-1365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09:30.276"/>
    </inkml:context>
    <inkml:brush xml:id="br0">
      <inkml:brushProperty name="width" value="0.1" units="cm"/>
      <inkml:brushProperty name="height" value="0.1" units="cm"/>
      <inkml:brushProperty name="color" value="#FFFFFF"/>
    </inkml:brush>
  </inkml:definitions>
  <inkml:trace contextRef="#ctx0" brushRef="#br0">30 1 24575,'-2'0'0,"-3"0"0,-1 1 0,-1 3 0,2 3 0,1 1 0,3 0 0,4-2 0,3-3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09:33.892"/>
    </inkml:context>
    <inkml:brush xml:id="br0">
      <inkml:brushProperty name="width" value="0.1" units="cm"/>
      <inkml:brushProperty name="height" value="0.1" units="cm"/>
      <inkml:brushProperty name="color" value="#FFFFFF"/>
    </inkml:brush>
  </inkml:definitions>
  <inkml:trace contextRef="#ctx0" brushRef="#br0">7 0 24575,'-2'0'0,"-2"0"0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7:38:23.485"/>
    </inkml:context>
    <inkml:brush xml:id="br0">
      <inkml:brushProperty name="width" value="0.1" units="cm"/>
      <inkml:brushProperty name="height" value="0.1" units="cm"/>
      <inkml:brushProperty name="color" value="#FFFFFF"/>
    </inkml:brush>
  </inkml:definitions>
  <inkml:trace contextRef="#ctx0" brushRef="#br0">0 0 24575,'223'0'-1365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7:38:27.145"/>
    </inkml:context>
    <inkml:brush xml:id="br0">
      <inkml:brushProperty name="width" value="0.1" units="cm"/>
      <inkml:brushProperty name="height" value="0.1" units="cm"/>
      <inkml:brushProperty name="color" value="#FFFFFF"/>
    </inkml:brush>
  </inkml:definitions>
  <inkml:trace contextRef="#ctx0" brushRef="#br0">16 63 24575,'2'0'0,"0"-2"0,0-2 0,0-2 0,0-3 0,-2 0 0,1-2 0,-3 2 0,-2 2 0,-2 3 0,-1 3 0,0 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7:38:33.452"/>
    </inkml:context>
    <inkml:brush xml:id="br0">
      <inkml:brushProperty name="width" value="0.1" units="cm"/>
      <inkml:brushProperty name="height" value="0.1" units="cm"/>
      <inkml:brushProperty name="color" value="#FFFFFF"/>
    </inkml:brush>
  </inkml:definitions>
  <inkml:trace contextRef="#ctx0" brushRef="#br0">1 11 24575,'0'-1'0,"1"0"0,1 0 0,1 0 0,1 0 0,1 1 0,0-1 0,1 1 0,-2-1 0,1 0 0,-1 0 0,1 0 0,-1 1 0,1-1 0,0 1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7:38:34.920"/>
    </inkml:context>
    <inkml:brush xml:id="br0">
      <inkml:brushProperty name="width" value="0.1" units="cm"/>
      <inkml:brushProperty name="height" value="0.1" units="cm"/>
      <inkml:brushProperty name="color" value="#FFFFFF"/>
    </inkml:brush>
  </inkml:definitions>
  <inkml:trace contextRef="#ctx0" brushRef="#br0">0 1 24575,'0'0'0,"0"2"0,0 2 0,0 0 0,0 1 0,0 0 0,0 0 0,0 1 0,0-1 0,0 1 0,0-1 0,0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34:59.543"/>
    </inkml:context>
    <inkml:brush xml:id="br0">
      <inkml:brushProperty name="width" value="0.1" units="cm"/>
      <inkml:brushProperty name="height" value="0.1" units="cm"/>
      <inkml:brushProperty name="color" value="#FFFFFF"/>
    </inkml:brush>
  </inkml:definitions>
  <inkml:trace contextRef="#ctx0" brushRef="#br0">0 0 24575,'3'2'0,"0"-1"0,-1 0 0,1 0 0,0-1 0,0 1 0,0 0 0,0-1 0,0 0 0,0 1 0,4-2 0,-2 2 0,57 3 0,79-4 0,-58-1 0,-196-10 0,-17 11-1365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4:35:02.269"/>
    </inkml:context>
    <inkml:brush xml:id="br0">
      <inkml:brushProperty name="width" value="0.1" units="cm"/>
      <inkml:brushProperty name="height" value="0.1" units="cm"/>
      <inkml:brushProperty name="color" value="#FFFFFF"/>
    </inkml:brush>
  </inkml:definitions>
  <inkml:trace contextRef="#ctx0" brushRef="#br0">19 19 24575,'-1'1'0,"-1"1"0,-1 1 0,-2-1 0,2-2 0,-1-1 0,3-1 0,2-3 0,1-1 0,1 0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9:17:10.329"/>
    </inkml:context>
    <inkml:brush xml:id="br0">
      <inkml:brushProperty name="width" value="0.05" units="cm"/>
      <inkml:brushProperty name="height" value="0.05" units="cm"/>
      <inkml:brushProperty name="color" value="#00A0D7"/>
    </inkml:brush>
  </inkml:definitions>
  <inkml:trace contextRef="#ctx0" brushRef="#br0">667 1559 24575,'-41'-39'0,"20"20"0,2 0 0,-29-37 0,24 23 0,5 9 0,1-1 0,2 0 0,0-2 0,-14-34 0,26 52 0,0 1 0,-1-1 0,0 1 0,-10-12 0,-9-16 0,-5-11 0,18 30 0,1 0 0,0-1 0,-7-20 0,-70-165 0,67 160 0,8 16 0,2 0 0,0 0 0,2-1 0,1 0 0,1-1 0,2 0 0,0 0 0,2-57 0,1 50 0,-9-61 0,-1-23 0,10 109-3,-1 0-1,0 0 0,-1 1 1,0-1-1,0 1 0,-1 0 1,0 0-1,-1 0 0,0 1 1,-1-1-1,-9-11 0,-12-24-1317,19 30-5505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4:29.399"/>
    </inkml:context>
    <inkml:brush xml:id="br0">
      <inkml:brushProperty name="width" value="0.1" units="cm"/>
      <inkml:brushProperty name="height" value="0.1" units="cm"/>
      <inkml:brushProperty name="color" value="#FFFFFF"/>
    </inkml:brush>
  </inkml:definitions>
  <inkml:trace contextRef="#ctx0" brushRef="#br0">1 1 24575,'1'0'0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4:47.863"/>
    </inkml:context>
    <inkml:brush xml:id="br0">
      <inkml:brushProperty name="width" value="0.1" units="cm"/>
      <inkml:brushProperty name="height" value="0.1" units="cm"/>
      <inkml:brushProperty name="color" value="#FFFFFF"/>
    </inkml:brush>
  </inkml:definitions>
  <inkml:trace contextRef="#ctx0" brushRef="#br0">0 1 24575,'138'0'-1365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4:50.566"/>
    </inkml:context>
    <inkml:brush xml:id="br0">
      <inkml:brushProperty name="width" value="0.1" units="cm"/>
      <inkml:brushProperty name="height" value="0.1" units="cm"/>
      <inkml:brushProperty name="color" value="#FFFFFF"/>
    </inkml:brush>
  </inkml:definitions>
  <inkml:trace contextRef="#ctx0" brushRef="#br0">0 0 24575,'1'0'0,"1"0"0,1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5:05.478"/>
    </inkml:context>
    <inkml:brush xml:id="br0">
      <inkml:brushProperty name="width" value="0.1" units="cm"/>
      <inkml:brushProperty name="height" value="0.1" units="cm"/>
      <inkml:brushProperty name="color" value="#FFFFFF"/>
    </inkml:brush>
  </inkml:definitions>
  <inkml:trace contextRef="#ctx0" brushRef="#br0">1 0 24575,'1'1'0,"1"0"0,1 0 0,1 0 0,1 0 0,0-1 0,1 1 0,-1-1 0,1 0 0,-1 0 0,0 0 0,1 0 0,-1 0 0,1 0 0,-1 0 0,0-1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5:07.300"/>
    </inkml:context>
    <inkml:brush xml:id="br0">
      <inkml:brushProperty name="width" value="0.1" units="cm"/>
      <inkml:brushProperty name="height" value="0.1" units="cm"/>
      <inkml:brushProperty name="color" value="#FFFFFF"/>
    </inkml:brush>
  </inkml:definitions>
  <inkml:trace contextRef="#ctx0" brushRef="#br0">0 64 24575,'1'-1'0,"0"-1"0,1-1 0,-1-1 0,0-1 0,1 0 0,-1-1 0,0 1 0,0-1 0,-1 1 0,0-1 0,0 1 0,0-1 0,0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5:14.778"/>
    </inkml:context>
    <inkml:brush xml:id="br0">
      <inkml:brushProperty name="width" value="0.1" units="cm"/>
      <inkml:brushProperty name="height" value="0.1" units="cm"/>
      <inkml:brushProperty name="color" value="#FFFFFF"/>
    </inkml:brush>
  </inkml:definitions>
  <inkml:trace contextRef="#ctx0" brushRef="#br0">1 3 24575,'0'0'0,"1"-1"0,0 1 0,0 0 0,0 0 0,-1-1 0,1 1 0,0 0 0,0 0 0,0 0 0,-1 0 0,1 0 0,0 0 0,0 0 0,0 0 0,0 0 0,-1 0 0,1 0 0,0 0 0,0 1 0,0-1 0,-1 0 0,1 1 0,0-1 0,-1 0 0,1 1 0,1 0 0,-2-1 0,1 0 0,-1 0 0,1 0 0,-1 0 0,1 1 0,-1-1 0,1 0 0,-1 0 0,0 0 0,1 0 0,-1 1 0,1-1 0,-1 0 0,0 0 0,1 1 0,-1-1 0,0 0 0,1 1 0,-1-1 0,0 0 0,1 1 0,-1-1 0,0 1 0,0-1 0,1 1 0,-1-1 0,0 0 0,0 1 0,0-1 0,0 1 0,0-1 0,0 1 0,1-1 0,-1 1 0,0-1 0,0 1 0,0-1 0,-1 0 0,1 1 0,0-1 0,0 1 0,0-1 0,0 1 0,0-1 0,0 1 0,-1-1 0,1 0 0,0 1 0,0-1 0,-1 1 0,1-1 0,0 0 0,-1 1 0,1-1 0,0 0 0,-1 1 0,0-1 0,0 1 0,0-1 0,0 1 0,0 0 0,-1 0 0,1-1 0,0 1 0,0 0 0,0 0 0,0 0 0,1 0 0,-1 0 0,0 0 0,0 0 0,0 0 0,1 1 0,-1-1 0,0 2 0,2-2 0,-1-1 0,1 1 0,0-1 0,-1 0 0,1 1 0,0-1 0,0 1 0,-1-1 0,1 0 0,0 0 0,0 0 0,-1 1 0,1-1 0,0 0 0,0 0 0,0 0 0,-1 0 0,1 0 0,0 0 0,0 0 0,0-1 0,-1 1 0,1 0 0,0 0 0,0-1 0,-1 1 0,1 0 0,1-2 0,22-2 0,0 1 0,0 1 0,0 1 0,0 1 0,25 3 0,22-1 0,-5-2-1365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5:16.519"/>
    </inkml:context>
    <inkml:brush xml:id="br0">
      <inkml:brushProperty name="width" value="0.1" units="cm"/>
      <inkml:brushProperty name="height" value="0.1" units="cm"/>
      <inkml:brushProperty name="color" value="#FFFFFF"/>
    </inkml:brush>
  </inkml:definitions>
  <inkml:trace contextRef="#ctx0" brushRef="#br0">6 1 24575,'0'0'0,"0"2"0,0 2 0,0 0 0,0 1 0,0 0 0,-1 1 0,-1 1 0,-1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50.080"/>
    </inkml:context>
    <inkml:brush xml:id="br0">
      <inkml:brushProperty name="width" value="0.1" units="cm"/>
      <inkml:brushProperty name="height" value="0.1" units="cm"/>
      <inkml:brushProperty name="color" value="#FFFFFF"/>
    </inkml:brush>
  </inkml:definitions>
  <inkml:trace contextRef="#ctx0" brushRef="#br0">185 25 24575,'-4'-2'0,"1"1"0,-1-1 0,1 1 0,-1 0 0,1 0 0,-1 1 0,0-1 0,0 1 0,1 0 0,-1 0 0,0 0 0,1 1 0,-7 0 0,-13 0 0,-72-11 0,86 9-118,8-2 156,15-2 162,2 7-401,-16-2 167,0 0 0,1 0 1,-1 1-1,0-1 0,1 1 0,-1-1 0,0 0 1,0 1-1,0-1 0,1 0 0,-1 1 0,0-1 1,0 1-1,0-1 0,0 1 0,0-1 1,0 0-1,0 1 0,0-1 0,0 1 0,0-1 1,0 1-1,0-1 0,0 0 0,0 1 0,0-1 1,-1 1-1,1-1 0,0 0 0,0 1 0,0-1 1,-1 1-1,1-1 0,0 0 0,0 1 1,-1-1-1,0 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17.423"/>
    </inkml:context>
    <inkml:brush xml:id="br0">
      <inkml:brushProperty name="width" value="0.1" units="cm"/>
      <inkml:brushProperty name="height" value="0.1" units="cm"/>
      <inkml:brushProperty name="color" value="#FFFFFF"/>
    </inkml:brush>
  </inkml:definitions>
  <inkml:trace contextRef="#ctx0" brushRef="#br0">13 35 24575,'-1'-1'0,"0"0"0,0 1 0,0-1 0,1 0 0,-1 0 0,0 0 0,0 0 0,0 0 0,1 0 0,-1 0 0,1 0 0,-1-1 0,1 1 0,-1 0 0,1 0 0,0 0 0,-1-1 0,1 1 0,0-1 0,0 1 0,1 0 0,-1 1 0,0-1 0,1 1 0,-1-1 0,1 0 0,-1 1 0,1-1 0,-1 1 0,1-1 0,-1 1 0,1 0 0,-1-1 0,1 1 0,0 0 0,-1-1 0,1 1 0,0 0 0,-1-1 0,1 1 0,0 0 0,-1 0 0,2 0 0,9-1 0,0 0 0,0 1 0,16 1 0,-9 0 0,8 1 0,43 8 0,-55-8 37,1-1 0,26-2 0,-29 0-406,1 1 0,0 0 0,22 4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18.906"/>
    </inkml:context>
    <inkml:brush xml:id="br0">
      <inkml:brushProperty name="width" value="0.1" units="cm"/>
      <inkml:brushProperty name="height" value="0.1" units="cm"/>
      <inkml:brushProperty name="color" value="#FFFFFF"/>
    </inkml:brush>
  </inkml:definitions>
  <inkml:trace contextRef="#ctx0" brushRef="#br0">1 117 24575,'3'-9'0,"0"-1"0,-1 1 0,0-1-1,-1 0 1,0 0 0,0-16 0,1-7-1364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6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14,'6'-6,"2"-2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28.075"/>
    </inkml:context>
    <inkml:brush xml:id="br0">
      <inkml:brushProperty name="width" value="0.1" units="cm"/>
      <inkml:brushProperty name="height" value="0.1" units="cm"/>
      <inkml:brushProperty name="color" value="#FFFFFF"/>
    </inkml:brush>
  </inkml:definitions>
  <inkml:trace contextRef="#ctx0" brushRef="#br0">2 55 24575,'-1'-10'0,"1"7"0,0 0 0,0 0 0,0 0 0,0-1 0,1 1 0,-1 0 0,1 0 0,-1 0 0,3-4 0,-3 7 0,1-1 0,0 0 0,0 0 0,0 0 0,0 0 0,0 1 0,0-1 0,0 0 0,0 1 0,0-1 0,1 1 0,-1 0 0,0-1 0,0 1 0,0 0 0,1-1 0,-1 1 0,0 0 0,0 0 0,1 0 0,-1 0 0,0 0 0,0 1 0,0-1 0,1 0 0,-1 0 0,2 2 0,19 1 0,38 1 0,2 0 0,72 13-1365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29.519"/>
    </inkml:context>
    <inkml:brush xml:id="br0">
      <inkml:brushProperty name="width" value="0.1" units="cm"/>
      <inkml:brushProperty name="height" value="0.1" units="cm"/>
      <inkml:brushProperty name="color" value="#FFFFFF"/>
    </inkml:brush>
  </inkml:definitions>
  <inkml:trace contextRef="#ctx0" brushRef="#br0">1 65 24575,'0'0'0,"0"0"0,0 1 0,0-1 0,0 0 0,0 1 0,0-1 0,0 0 0,0 1 0,0-1 0,0 0 0,0 1 0,0-1 0,0 1 0,0-1 0,0 0 0,0 1 0,0-1 0,0 0 0,1 1 0,-1-1 0,0 0 0,0 1 0,0-1 0,1 0 0,-1 0 0,0 1 0,0-1 0,1 0 0,-1 0 0,0 1 0,1-1 0,-1 0 0,0 0 0,1 0 0,-1 1 0,0-1 0,1 0 0,0 0 0,-1 0 0,0-1 0,1 1 0,-1-1 0,1 1 0,-1 0 0,0-1 0,1 1 0,-1-1 0,0 1 0,0-1 0,1 1 0,-1-1 0,0 0 0,0 1 0,0-1 0,0 1 0,0-1 0,0 1 0,0-1 0,0 0 0,0 1 0,0-1 0,0 1 0,0-1 0,0 1 0,0-1 0,-1 0 0,-4-59-1365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34.815"/>
    </inkml:context>
    <inkml:brush xml:id="br0">
      <inkml:brushProperty name="width" value="0.1" units="cm"/>
      <inkml:brushProperty name="height" value="0.1" units="cm"/>
      <inkml:brushProperty name="color" value="#FFFFFF"/>
    </inkml:brush>
  </inkml:definitions>
  <inkml:trace contextRef="#ctx0" brushRef="#br0">59 67 24575,'-3'-1'0,"0"1"0,0-1 0,0 0 0,1 1 0,-1-1 0,0 0 0,0-1 0,1 1 0,-1 0 0,0-1 0,1 1 0,-5-5 0,6 5 0,-1 0 0,1 0 0,0 0 0,-1-1 0,1 1 0,0-1 0,0 1 0,-1-1 0,1 1 0,1-1 0,-1 0 0,0 1 0,0-1 0,1 0 0,-1 0 0,1 0 0,-1 1 0,1-1 0,0 0 0,-1-2 0,2 3 0,-1 0 0,1 0 0,-1 1 0,1-1 0,-1 0 0,1 0 0,-1 1 0,1-1 0,0 0 0,-1 1 0,1-1 0,0 0 0,0 1 0,0-1 0,-1 1 0,1 0 0,0-1 0,0 1 0,0-1 0,0 1 0,0 0 0,0 0 0,0 0 0,0 0 0,-1-1 0,1 1 0,0 0 0,0 1 0,0-1 0,2 0 0,38 4 0,-28-2 0,47-1 0,-60-1 0,0 0 0,0 0 0,0 0 0,0 0 0,0 0 0,0 0 0,0 0 0,0 0 0,0 0 0,1 0 0,-1 0 0,0 0 0,0 0 0,0 0 0,0 0 0,0 0 0,0 0 0,0 0 0,0 0 0,0 0 0,0 0 0,0 0 0,0 0 0,1 0 0,-1 1 0,0-1 0,0 0 0,0 0 0,0 0 0,0 0 0,0 0 0,0 0 0,0 0 0,0 0 0,0 0 0,0 0 0,0 0 0,0 0 0,0 0 0,0 0 0,0 0 0,0 1 0,0-1 0,0 0 0,0 0 0,0 0 0,0 0 0,0 0 0,0 0 0,0 0 0,0 0 0,0 0 0,0 0 0,0 0 0,0 0 0,0 1 0,0-1 0,0 0 0,0 0 0,0 0 0,0 0 0,0 0 0,0 0 0,0 0 0,0 0 0,0 0 0,0 0 0,0 0 0,0 0 0,-8 6 0,-13 1 0,-70-7-1365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15:17:43.773"/>
    </inkml:context>
    <inkml:brush xml:id="br0">
      <inkml:brushProperty name="width" value="0.1" units="cm"/>
      <inkml:brushProperty name="height" value="0.1" units="cm"/>
      <inkml:brushProperty name="color" value="#FFFFFF"/>
    </inkml:brush>
  </inkml:definitions>
  <inkml:trace contextRef="#ctx0" brushRef="#br0">0 54 24575,'3'-3'0,"-1"-1"0,1 1 0,-1 0 0,1 0 0,0 0 0,1 1 0,-1-1 0,0 1 0,1 0 0,3-3 0,0 2 0,-1 0 0,1 0 0,-1 0 0,1 1 0,0 0 0,7-1 0,-13 3 0,0-1 0,0 1 0,0 0 0,-1 0 0,1 0 0,0-1 0,0 1 0,0 0 0,0 0 0,0 0 0,0 0 0,0 0 0,0 1 0,-1-1 0,1 0 0,0 0 0,0 1 0,0-1 0,0 0 0,0 1 0,-1-1 0,1 1 0,0-1 0,0 1 0,-1-1 0,1 1 0,0-1 0,-1 1 0,1 0 0,-1 0 0,1-1 0,-1 1 0,1 0 0,-1 0 0,1-1 0,-1 1 0,0 0 0,1 0 0,-1 0 0,0 0 0,0 0 0,0 0 0,1-1 0,-1 1 0,0 0 0,0 0 0,0 0 0,-1 0 0,1 0 0,0 0 0,0 0 0,0 0 0,-1-1 0,1 1 0,0 0 0,-1 0 0,1 0 0,-1 1 0,-16 15-1365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8T16:28:53.1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0E29C-FE5E-4ED6-A052-B99E785BC706}"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79C6B-8833-480F-BAC3-06D890DA43F7}" type="slidenum">
              <a:rPr lang="en-US" smtClean="0"/>
              <a:t>‹#›</a:t>
            </a:fld>
            <a:endParaRPr lang="en-US"/>
          </a:p>
        </p:txBody>
      </p:sp>
    </p:spTree>
    <p:extLst>
      <p:ext uri="{BB962C8B-B14F-4D97-AF65-F5344CB8AC3E}">
        <p14:creationId xmlns:p14="http://schemas.microsoft.com/office/powerpoint/2010/main" val="424536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541D56-2C1E-4A59-8115-89E2A6187247}" type="datetime1">
              <a:rPr lang="en-US" smtClean="0"/>
              <a:t>4/26/2023</a:t>
            </a:fld>
            <a:endParaRPr lang="en-US"/>
          </a:p>
        </p:txBody>
      </p:sp>
      <p:sp>
        <p:nvSpPr>
          <p:cNvPr id="5" name="Footer Placeholder 4"/>
          <p:cNvSpPr>
            <a:spLocks noGrp="1"/>
          </p:cNvSpPr>
          <p:nvPr>
            <p:ph type="ftr" sz="quarter" idx="11"/>
          </p:nvPr>
        </p:nvSpPr>
        <p:spPr/>
        <p:txBody>
          <a:bodyPr/>
          <a:lstStyle/>
          <a:p>
            <a:r>
              <a:rPr lang="en-US"/>
              <a:t>fdllaira@memphis.edu</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241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6D134F-8B40-4C27-8F5F-D5F5FD5DF009}" type="datetime1">
              <a:rPr lang="en-US" smtClean="0"/>
              <a:t>4/26/2023</a:t>
            </a:fld>
            <a:endParaRPr lang="en-US"/>
          </a:p>
        </p:txBody>
      </p:sp>
      <p:sp>
        <p:nvSpPr>
          <p:cNvPr id="5" name="Footer Placeholder 4"/>
          <p:cNvSpPr>
            <a:spLocks noGrp="1"/>
          </p:cNvSpPr>
          <p:nvPr>
            <p:ph type="ftr" sz="quarter" idx="11"/>
          </p:nvPr>
        </p:nvSpPr>
        <p:spPr/>
        <p:txBody>
          <a:bodyPr/>
          <a:lstStyle/>
          <a:p>
            <a:r>
              <a:rPr lang="en-US"/>
              <a:t>fdllaira@memphis.edu</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5027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28945-967E-4235-BE0F-AA0B4D16B5F9}" type="datetime1">
              <a:rPr lang="en-US" smtClean="0"/>
              <a:t>4/26/2023</a:t>
            </a:fld>
            <a:endParaRPr lang="en-US"/>
          </a:p>
        </p:txBody>
      </p:sp>
      <p:sp>
        <p:nvSpPr>
          <p:cNvPr id="5" name="Footer Placeholder 4"/>
          <p:cNvSpPr>
            <a:spLocks noGrp="1"/>
          </p:cNvSpPr>
          <p:nvPr>
            <p:ph type="ftr" sz="quarter" idx="11"/>
          </p:nvPr>
        </p:nvSpPr>
        <p:spPr/>
        <p:txBody>
          <a:bodyPr/>
          <a:lstStyle/>
          <a:p>
            <a:r>
              <a:rPr lang="en-US"/>
              <a:t>fdllaira@memphis.edu</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2514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7A421D-2E9A-45F9-AEC6-69047CD09AEE}" type="datetime1">
              <a:rPr lang="en-US" smtClean="0"/>
              <a:t>4/26/2023</a:t>
            </a:fld>
            <a:endParaRPr lang="en-US"/>
          </a:p>
        </p:txBody>
      </p:sp>
      <p:sp>
        <p:nvSpPr>
          <p:cNvPr id="5" name="Footer Placeholder 4"/>
          <p:cNvSpPr>
            <a:spLocks noGrp="1"/>
          </p:cNvSpPr>
          <p:nvPr>
            <p:ph type="ftr" sz="quarter" idx="11"/>
          </p:nvPr>
        </p:nvSpPr>
        <p:spPr/>
        <p:txBody>
          <a:bodyPr/>
          <a:lstStyle/>
          <a:p>
            <a:r>
              <a:rPr lang="en-US"/>
              <a:t>fdllaira@memphis.edu</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093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8A531-4755-4F55-9C48-B963C6D8C4F2}" type="datetime1">
              <a:rPr lang="en-US" smtClean="0"/>
              <a:t>4/26/2023</a:t>
            </a:fld>
            <a:endParaRPr lang="en-US"/>
          </a:p>
        </p:txBody>
      </p:sp>
      <p:sp>
        <p:nvSpPr>
          <p:cNvPr id="5" name="Footer Placeholder 4"/>
          <p:cNvSpPr>
            <a:spLocks noGrp="1"/>
          </p:cNvSpPr>
          <p:nvPr>
            <p:ph type="ftr" sz="quarter" idx="11"/>
          </p:nvPr>
        </p:nvSpPr>
        <p:spPr/>
        <p:txBody>
          <a:bodyPr/>
          <a:lstStyle/>
          <a:p>
            <a:r>
              <a:rPr lang="en-US"/>
              <a:t>fdllaira@memphis.edu</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597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200320-3F26-416B-BBFE-FC6561F1184E}" type="datetime1">
              <a:rPr lang="en-US" smtClean="0"/>
              <a:t>4/26/2023</a:t>
            </a:fld>
            <a:endParaRPr lang="en-US"/>
          </a:p>
        </p:txBody>
      </p:sp>
      <p:sp>
        <p:nvSpPr>
          <p:cNvPr id="6" name="Footer Placeholder 5"/>
          <p:cNvSpPr>
            <a:spLocks noGrp="1"/>
          </p:cNvSpPr>
          <p:nvPr>
            <p:ph type="ftr" sz="quarter" idx="11"/>
          </p:nvPr>
        </p:nvSpPr>
        <p:spPr/>
        <p:txBody>
          <a:bodyPr/>
          <a:lstStyle/>
          <a:p>
            <a:r>
              <a:rPr lang="en-US"/>
              <a:t>fdllaira@memphis.edu</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FBD0A-2274-4B65-9C4B-F0B5BC104372}" type="datetime1">
              <a:rPr lang="en-US" smtClean="0"/>
              <a:t>4/26/2023</a:t>
            </a:fld>
            <a:endParaRPr lang="en-US"/>
          </a:p>
        </p:txBody>
      </p:sp>
      <p:sp>
        <p:nvSpPr>
          <p:cNvPr id="8" name="Footer Placeholder 7"/>
          <p:cNvSpPr>
            <a:spLocks noGrp="1"/>
          </p:cNvSpPr>
          <p:nvPr>
            <p:ph type="ftr" sz="quarter" idx="11"/>
          </p:nvPr>
        </p:nvSpPr>
        <p:spPr/>
        <p:txBody>
          <a:bodyPr/>
          <a:lstStyle/>
          <a:p>
            <a:r>
              <a:rPr lang="en-US"/>
              <a:t>fdllaira@memphis.edu</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828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49D438-B499-4517-86F8-781DA95D5622}" type="datetime1">
              <a:rPr lang="en-US" smtClean="0"/>
              <a:t>4/26/2023</a:t>
            </a:fld>
            <a:endParaRPr lang="en-US"/>
          </a:p>
        </p:txBody>
      </p:sp>
      <p:sp>
        <p:nvSpPr>
          <p:cNvPr id="4" name="Footer Placeholder 3"/>
          <p:cNvSpPr>
            <a:spLocks noGrp="1"/>
          </p:cNvSpPr>
          <p:nvPr>
            <p:ph type="ftr" sz="quarter" idx="11"/>
          </p:nvPr>
        </p:nvSpPr>
        <p:spPr/>
        <p:txBody>
          <a:bodyPr/>
          <a:lstStyle/>
          <a:p>
            <a:r>
              <a:rPr lang="en-US"/>
              <a:t>fdllaira@memphis.edu</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8832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648A6-F75A-45DF-A35A-73B2206DC23A}" type="datetime1">
              <a:rPr lang="en-US" smtClean="0"/>
              <a:t>4/26/2023</a:t>
            </a:fld>
            <a:endParaRPr lang="en-US"/>
          </a:p>
        </p:txBody>
      </p:sp>
      <p:sp>
        <p:nvSpPr>
          <p:cNvPr id="3" name="Footer Placeholder 2"/>
          <p:cNvSpPr>
            <a:spLocks noGrp="1"/>
          </p:cNvSpPr>
          <p:nvPr>
            <p:ph type="ftr" sz="quarter" idx="11"/>
          </p:nvPr>
        </p:nvSpPr>
        <p:spPr/>
        <p:txBody>
          <a:bodyPr/>
          <a:lstStyle/>
          <a:p>
            <a:r>
              <a:rPr lang="en-US"/>
              <a:t>fdllaira@memphis.edu</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3604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732BCB-6333-491C-A17F-0A802153F1A7}" type="datetime1">
              <a:rPr lang="en-US" smtClean="0"/>
              <a:t>4/26/2023</a:t>
            </a:fld>
            <a:endParaRPr lang="en-US"/>
          </a:p>
        </p:txBody>
      </p:sp>
      <p:sp>
        <p:nvSpPr>
          <p:cNvPr id="6" name="Footer Placeholder 5"/>
          <p:cNvSpPr>
            <a:spLocks noGrp="1"/>
          </p:cNvSpPr>
          <p:nvPr>
            <p:ph type="ftr" sz="quarter" idx="11"/>
          </p:nvPr>
        </p:nvSpPr>
        <p:spPr/>
        <p:txBody>
          <a:bodyPr/>
          <a:lstStyle/>
          <a:p>
            <a:r>
              <a:rPr lang="en-US"/>
              <a:t>fdllaira@memphis.edu</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4688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6A12C1-9908-4F76-9C7B-87FA21D035F4}" type="datetime1">
              <a:rPr lang="en-US" smtClean="0"/>
              <a:t>4/26/2023</a:t>
            </a:fld>
            <a:endParaRPr lang="en-US"/>
          </a:p>
        </p:txBody>
      </p:sp>
      <p:sp>
        <p:nvSpPr>
          <p:cNvPr id="6" name="Footer Placeholder 5"/>
          <p:cNvSpPr>
            <a:spLocks noGrp="1"/>
          </p:cNvSpPr>
          <p:nvPr>
            <p:ph type="ftr" sz="quarter" idx="11"/>
          </p:nvPr>
        </p:nvSpPr>
        <p:spPr/>
        <p:txBody>
          <a:bodyPr/>
          <a:lstStyle/>
          <a:p>
            <a:r>
              <a:rPr lang="en-US"/>
              <a:t>fdllaira@memphis.edu</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5146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BAB2A-6258-4428-84C0-BF83C90D827A}" type="datetime1">
              <a:rPr lang="en-US" smtClean="0"/>
              <a:t>4/26/2023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fdllaira@memphis.edu</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14F90-CB07-4616-87E3-09B94107129A}" type="slidenum">
              <a:rPr lang="en-US" smtClean="0"/>
              <a:t>‹#›</a:t>
            </a:fld>
            <a:endParaRPr lang="en-US"/>
          </a:p>
        </p:txBody>
      </p:sp>
    </p:spTree>
    <p:extLst>
      <p:ext uri="{BB962C8B-B14F-4D97-AF65-F5344CB8AC3E}">
        <p14:creationId xmlns:p14="http://schemas.microsoft.com/office/powerpoint/2010/main" val="18132960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customXml" Target="../ink/ink19.xml"/><Relationship Id="rId18" Type="http://schemas.openxmlformats.org/officeDocument/2006/relationships/image" Target="../media/image59.png"/><Relationship Id="rId26" Type="http://schemas.openxmlformats.org/officeDocument/2006/relationships/image" Target="../media/image63.png"/><Relationship Id="rId3" Type="http://schemas.openxmlformats.org/officeDocument/2006/relationships/image" Target="../media/image42.png"/><Relationship Id="rId21" Type="http://schemas.openxmlformats.org/officeDocument/2006/relationships/customXml" Target="../ink/ink23.xml"/><Relationship Id="rId34"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6.png"/><Relationship Id="rId17" Type="http://schemas.openxmlformats.org/officeDocument/2006/relationships/customXml" Target="../ink/ink21.xml"/><Relationship Id="rId25" Type="http://schemas.openxmlformats.org/officeDocument/2006/relationships/customXml" Target="../ink/ink25.xml"/><Relationship Id="rId33" Type="http://schemas.openxmlformats.org/officeDocument/2006/relationships/customXml" Target="../ink/ink29.xml"/><Relationship Id="rId2" Type="http://schemas.openxmlformats.org/officeDocument/2006/relationships/image" Target="../media/image6.png"/><Relationship Id="rId16" Type="http://schemas.openxmlformats.org/officeDocument/2006/relationships/image" Target="../media/image58.png"/><Relationship Id="rId20" Type="http://schemas.openxmlformats.org/officeDocument/2006/relationships/image" Target="../media/image60.png"/><Relationship Id="rId29"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customXml" Target="../ink/ink18.xml"/><Relationship Id="rId24" Type="http://schemas.openxmlformats.org/officeDocument/2006/relationships/image" Target="../media/image62.png"/><Relationship Id="rId32" Type="http://schemas.openxmlformats.org/officeDocument/2006/relationships/image" Target="../media/image66.png"/><Relationship Id="rId5" Type="http://schemas.openxmlformats.org/officeDocument/2006/relationships/image" Target="../media/image49.png"/><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64.png"/><Relationship Id="rId10" Type="http://schemas.openxmlformats.org/officeDocument/2006/relationships/image" Target="../media/image55.png"/><Relationship Id="rId19" Type="http://schemas.openxmlformats.org/officeDocument/2006/relationships/customXml" Target="../ink/ink22.xml"/><Relationship Id="rId31" Type="http://schemas.openxmlformats.org/officeDocument/2006/relationships/customXml" Target="../ink/ink28.xml"/><Relationship Id="rId4" Type="http://schemas.openxmlformats.org/officeDocument/2006/relationships/image" Target="../media/image43.png"/><Relationship Id="rId9" Type="http://schemas.openxmlformats.org/officeDocument/2006/relationships/customXml" Target="../ink/ink17.xml"/><Relationship Id="rId14" Type="http://schemas.openxmlformats.org/officeDocument/2006/relationships/image" Target="../media/image57.png"/><Relationship Id="rId22" Type="http://schemas.openxmlformats.org/officeDocument/2006/relationships/image" Target="../media/image61.png"/><Relationship Id="rId27" Type="http://schemas.openxmlformats.org/officeDocument/2006/relationships/customXml" Target="../ink/ink26.xml"/><Relationship Id="rId30" Type="http://schemas.openxmlformats.org/officeDocument/2006/relationships/image" Target="../media/image65.png"/><Relationship Id="rId8" Type="http://schemas.openxmlformats.org/officeDocument/2006/relationships/image" Target="../media/image50.jpeg"/></Relationships>
</file>

<file path=ppt/slides/_rels/slide13.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customXml" Target="../ink/ink31.xml"/><Relationship Id="rId26" Type="http://schemas.openxmlformats.org/officeDocument/2006/relationships/customXml" Target="../ink/ink35.xml"/><Relationship Id="rId39" Type="http://schemas.openxmlformats.org/officeDocument/2006/relationships/image" Target="../media/image65.png"/><Relationship Id="rId21" Type="http://schemas.openxmlformats.org/officeDocument/2006/relationships/image" Target="../media/image56.png"/><Relationship Id="rId34" Type="http://schemas.openxmlformats.org/officeDocument/2006/relationships/customXml" Target="../ink/ink39.xml"/><Relationship Id="rId42" Type="http://schemas.openxmlformats.org/officeDocument/2006/relationships/customXml" Target="../ink/ink43.xml"/><Relationship Id="rId7" Type="http://schemas.openxmlformats.org/officeDocument/2006/relationships/image" Target="../media/image68.png"/><Relationship Id="rId2" Type="http://schemas.openxmlformats.org/officeDocument/2006/relationships/image" Target="../media/image6.png"/><Relationship Id="rId16" Type="http://schemas.openxmlformats.org/officeDocument/2006/relationships/image" Target="../media/image53.png"/><Relationship Id="rId20" Type="http://schemas.openxmlformats.org/officeDocument/2006/relationships/customXml" Target="../ink/ink32.xml"/><Relationship Id="rId29" Type="http://schemas.openxmlformats.org/officeDocument/2006/relationships/image" Target="../media/image60.png"/><Relationship Id="rId41"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9.png"/><Relationship Id="rId24" Type="http://schemas.openxmlformats.org/officeDocument/2006/relationships/customXml" Target="../ink/ink34.xml"/><Relationship Id="rId32" Type="http://schemas.openxmlformats.org/officeDocument/2006/relationships/customXml" Target="../ink/ink38.xml"/><Relationship Id="rId37" Type="http://schemas.openxmlformats.org/officeDocument/2006/relationships/image" Target="../media/image64.png"/><Relationship Id="rId40" Type="http://schemas.openxmlformats.org/officeDocument/2006/relationships/customXml" Target="../ink/ink42.xml"/><Relationship Id="rId5" Type="http://schemas.openxmlformats.org/officeDocument/2006/relationships/image" Target="../media/image52.png"/><Relationship Id="rId15" Type="http://schemas.openxmlformats.org/officeDocument/2006/relationships/customXml" Target="../ink/ink30.xml"/><Relationship Id="rId23" Type="http://schemas.openxmlformats.org/officeDocument/2006/relationships/image" Target="../media/image57.png"/><Relationship Id="rId28" Type="http://schemas.openxmlformats.org/officeDocument/2006/relationships/customXml" Target="../ink/ink36.xml"/><Relationship Id="rId36" Type="http://schemas.openxmlformats.org/officeDocument/2006/relationships/customXml" Target="../ink/ink40.xml"/><Relationship Id="rId10" Type="http://schemas.openxmlformats.org/officeDocument/2006/relationships/image" Target="../media/image35.png"/><Relationship Id="rId19" Type="http://schemas.openxmlformats.org/officeDocument/2006/relationships/image" Target="../media/image55.png"/><Relationship Id="rId31" Type="http://schemas.openxmlformats.org/officeDocument/2006/relationships/image" Target="../media/image61.png"/><Relationship Id="rId4" Type="http://schemas.openxmlformats.org/officeDocument/2006/relationships/image" Target="../media/image43.png"/><Relationship Id="rId9" Type="http://schemas.openxmlformats.org/officeDocument/2006/relationships/image" Target="../media/image70.png"/><Relationship Id="rId14" Type="http://schemas.openxmlformats.org/officeDocument/2006/relationships/image" Target="../media/image73.png"/><Relationship Id="rId22" Type="http://schemas.openxmlformats.org/officeDocument/2006/relationships/customXml" Target="../ink/ink33.xml"/><Relationship Id="rId27" Type="http://schemas.openxmlformats.org/officeDocument/2006/relationships/image" Target="../media/image59.png"/><Relationship Id="rId30" Type="http://schemas.openxmlformats.org/officeDocument/2006/relationships/customXml" Target="../ink/ink37.xml"/><Relationship Id="rId35" Type="http://schemas.openxmlformats.org/officeDocument/2006/relationships/image" Target="../media/image63.png"/><Relationship Id="rId43" Type="http://schemas.openxmlformats.org/officeDocument/2006/relationships/image" Target="../media/image67.png"/><Relationship Id="rId8" Type="http://schemas.openxmlformats.org/officeDocument/2006/relationships/image" Target="../media/image69.png"/><Relationship Id="rId3" Type="http://schemas.openxmlformats.org/officeDocument/2006/relationships/image" Target="../media/image51.png"/><Relationship Id="rId12" Type="http://schemas.openxmlformats.org/officeDocument/2006/relationships/image" Target="../media/image71.png"/><Relationship Id="rId17" Type="http://schemas.openxmlformats.org/officeDocument/2006/relationships/image" Target="../media/image50.jpeg"/><Relationship Id="rId25" Type="http://schemas.openxmlformats.org/officeDocument/2006/relationships/image" Target="../media/image58.png"/><Relationship Id="rId33" Type="http://schemas.openxmlformats.org/officeDocument/2006/relationships/image" Target="../media/image62.png"/><Relationship Id="rId38" Type="http://schemas.openxmlformats.org/officeDocument/2006/relationships/customXml" Target="../ink/ink41.xml"/></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6.png"/><Relationship Id="rId3" Type="http://schemas.openxmlformats.org/officeDocument/2006/relationships/image" Target="../media/image76.jpeg"/><Relationship Id="rId7" Type="http://schemas.openxmlformats.org/officeDocument/2006/relationships/image" Target="../media/image35.png"/><Relationship Id="rId12" Type="http://schemas.openxmlformats.org/officeDocument/2006/relationships/customXml" Target="../ink/ink45.xml"/><Relationship Id="rId2" Type="http://schemas.openxmlformats.org/officeDocument/2006/relationships/image" Target="../media/image6.png"/><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78.jpeg"/><Relationship Id="rId15" Type="http://schemas.openxmlformats.org/officeDocument/2006/relationships/customXml" Target="../ink/ink47.xml"/><Relationship Id="rId10" Type="http://schemas.openxmlformats.org/officeDocument/2006/relationships/customXml" Target="../ink/ink44.xml"/><Relationship Id="rId4" Type="http://schemas.openxmlformats.org/officeDocument/2006/relationships/image" Target="../media/image77.jpeg"/><Relationship Id="rId9" Type="http://schemas.openxmlformats.org/officeDocument/2006/relationships/image" Target="../media/image79.jpeg"/><Relationship Id="rId14" Type="http://schemas.openxmlformats.org/officeDocument/2006/relationships/customXml" Target="../ink/ink46.xml"/></Relationships>
</file>

<file path=ppt/slides/_rels/slide16.xml.rels><?xml version="1.0" encoding="UTF-8" standalone="yes"?>
<Relationships xmlns="http://schemas.openxmlformats.org/package/2006/relationships"><Relationship Id="rId13" Type="http://schemas.openxmlformats.org/officeDocument/2006/relationships/image" Target="../media/image87.jpeg"/><Relationship Id="rId18" Type="http://schemas.openxmlformats.org/officeDocument/2006/relationships/customXml" Target="../ink/ink48.xml"/><Relationship Id="rId26" Type="http://schemas.openxmlformats.org/officeDocument/2006/relationships/customXml" Target="../ink/ink52.xml"/><Relationship Id="rId21" Type="http://schemas.openxmlformats.org/officeDocument/2006/relationships/image" Target="../media/image100.png"/><Relationship Id="rId34" Type="http://schemas.openxmlformats.org/officeDocument/2006/relationships/image" Target="../media/image104.png"/><Relationship Id="rId7" Type="http://schemas.openxmlformats.org/officeDocument/2006/relationships/image" Target="../media/image81.jpeg"/><Relationship Id="rId12" Type="http://schemas.openxmlformats.org/officeDocument/2006/relationships/image" Target="../media/image86.jpeg"/><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customXml" Target="../ink/ink57.xml"/><Relationship Id="rId38" Type="http://schemas.openxmlformats.org/officeDocument/2006/relationships/image" Target="../media/image106.png"/><Relationship Id="rId2" Type="http://schemas.openxmlformats.org/officeDocument/2006/relationships/image" Target="../media/image6.png"/><Relationship Id="rId16" Type="http://schemas.openxmlformats.org/officeDocument/2006/relationships/image" Target="../media/image97.png"/><Relationship Id="rId20" Type="http://schemas.openxmlformats.org/officeDocument/2006/relationships/customXml" Target="../ink/ink49.xml"/><Relationship Id="rId29" Type="http://schemas.openxmlformats.org/officeDocument/2006/relationships/customXml" Target="../ink/ink54.xml"/><Relationship Id="rId1" Type="http://schemas.openxmlformats.org/officeDocument/2006/relationships/slideLayout" Target="../slideLayouts/slideLayout2.xml"/><Relationship Id="rId6" Type="http://schemas.openxmlformats.org/officeDocument/2006/relationships/image" Target="../media/image78.jpeg"/><Relationship Id="rId11" Type="http://schemas.openxmlformats.org/officeDocument/2006/relationships/image" Target="../media/image85.jpeg"/><Relationship Id="rId24" Type="http://schemas.openxmlformats.org/officeDocument/2006/relationships/customXml" Target="../ink/ink51.xml"/><Relationship Id="rId32" Type="http://schemas.openxmlformats.org/officeDocument/2006/relationships/customXml" Target="../ink/ink56.xml"/><Relationship Id="rId37" Type="http://schemas.openxmlformats.org/officeDocument/2006/relationships/image" Target="../media/image35.png"/><Relationship Id="rId5" Type="http://schemas.openxmlformats.org/officeDocument/2006/relationships/image" Target="../media/image77.jpeg"/><Relationship Id="rId15" Type="http://schemas.openxmlformats.org/officeDocument/2006/relationships/image" Target="../media/image79.jpeg"/><Relationship Id="rId23" Type="http://schemas.openxmlformats.org/officeDocument/2006/relationships/image" Target="../media/image101.png"/><Relationship Id="rId28" Type="http://schemas.openxmlformats.org/officeDocument/2006/relationships/customXml" Target="../ink/ink53.xml"/><Relationship Id="rId36" Type="http://schemas.openxmlformats.org/officeDocument/2006/relationships/image" Target="../media/image105.png"/><Relationship Id="rId10" Type="http://schemas.openxmlformats.org/officeDocument/2006/relationships/image" Target="../media/image84.jpeg"/><Relationship Id="rId19" Type="http://schemas.openxmlformats.org/officeDocument/2006/relationships/image" Target="../media/image99.png"/><Relationship Id="rId31" Type="http://schemas.openxmlformats.org/officeDocument/2006/relationships/image" Target="../media/image103.png"/><Relationship Id="rId4" Type="http://schemas.openxmlformats.org/officeDocument/2006/relationships/image" Target="../media/image76.jpeg"/><Relationship Id="rId9" Type="http://schemas.openxmlformats.org/officeDocument/2006/relationships/image" Target="../media/image83.jpeg"/><Relationship Id="rId14" Type="http://schemas.openxmlformats.org/officeDocument/2006/relationships/image" Target="../media/image96.png"/><Relationship Id="rId22" Type="http://schemas.openxmlformats.org/officeDocument/2006/relationships/customXml" Target="../ink/ink50.xml"/><Relationship Id="rId27" Type="http://schemas.openxmlformats.org/officeDocument/2006/relationships/image" Target="../media/image86.png"/><Relationship Id="rId30" Type="http://schemas.openxmlformats.org/officeDocument/2006/relationships/customXml" Target="../ink/ink55.xml"/><Relationship Id="rId35" Type="http://schemas.openxmlformats.org/officeDocument/2006/relationships/customXml" Target="../ink/ink58.xml"/><Relationship Id="rId8" Type="http://schemas.openxmlformats.org/officeDocument/2006/relationships/image" Target="../media/image82.jpeg"/><Relationship Id="rId3" Type="http://schemas.openxmlformats.org/officeDocument/2006/relationships/image" Target="../media/image80.jpeg"/></Relationships>
</file>

<file path=ppt/slides/_rels/slide17.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78.jpeg"/><Relationship Id="rId4" Type="http://schemas.openxmlformats.org/officeDocument/2006/relationships/image" Target="../media/image77.jpeg"/><Relationship Id="rId9" Type="http://schemas.openxmlformats.org/officeDocument/2006/relationships/image" Target="../media/image83.jpeg"/></Relationships>
</file>

<file path=ppt/slides/_rels/slide1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08.png"/><Relationship Id="rId3" Type="http://schemas.openxmlformats.org/officeDocument/2006/relationships/image" Target="../media/image82.jpeg"/><Relationship Id="rId12" Type="http://schemas.openxmlformats.org/officeDocument/2006/relationships/image" Target="../media/image1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customXml" Target="../ink/ink60.xml"/><Relationship Id="rId5" Type="http://schemas.openxmlformats.org/officeDocument/2006/relationships/image" Target="../media/image107.png"/><Relationship Id="rId10" Type="http://schemas.openxmlformats.org/officeDocument/2006/relationships/image" Target="../media/image110.png"/><Relationship Id="rId4" Type="http://schemas.openxmlformats.org/officeDocument/2006/relationships/image" Target="../media/image83.jpeg"/><Relationship Id="rId9" Type="http://schemas.openxmlformats.org/officeDocument/2006/relationships/customXml" Target="../ink/ink59.xml"/></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16.png"/><Relationship Id="rId18" Type="http://schemas.openxmlformats.org/officeDocument/2006/relationships/image" Target="../media/image119.png"/><Relationship Id="rId26" Type="http://schemas.openxmlformats.org/officeDocument/2006/relationships/customXml" Target="../ink/ink67.xml"/><Relationship Id="rId3" Type="http://schemas.openxmlformats.org/officeDocument/2006/relationships/image" Target="../media/image81.jpeg"/><Relationship Id="rId21" Type="http://schemas.openxmlformats.org/officeDocument/2006/relationships/image" Target="../media/image121.png"/><Relationship Id="rId7" Type="http://schemas.openxmlformats.org/officeDocument/2006/relationships/image" Target="../media/image88.png"/><Relationship Id="rId12" Type="http://schemas.openxmlformats.org/officeDocument/2006/relationships/customXml" Target="../ink/ink61.xml"/><Relationship Id="rId17" Type="http://schemas.openxmlformats.org/officeDocument/2006/relationships/image" Target="../media/image118.png"/><Relationship Id="rId25" Type="http://schemas.openxmlformats.org/officeDocument/2006/relationships/image" Target="../media/image123.png"/><Relationship Id="rId2" Type="http://schemas.openxmlformats.org/officeDocument/2006/relationships/image" Target="../media/image6.png"/><Relationship Id="rId16" Type="http://schemas.openxmlformats.org/officeDocument/2006/relationships/customXml" Target="../ink/ink63.xml"/><Relationship Id="rId20" Type="http://schemas.openxmlformats.org/officeDocument/2006/relationships/customXml" Target="../ink/ink64.xml"/><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image" Target="../media/image83.jpeg"/><Relationship Id="rId24" Type="http://schemas.openxmlformats.org/officeDocument/2006/relationships/customXml" Target="../ink/ink66.xml"/><Relationship Id="rId5" Type="http://schemas.openxmlformats.org/officeDocument/2006/relationships/image" Target="../media/image84.jpeg"/><Relationship Id="rId15" Type="http://schemas.openxmlformats.org/officeDocument/2006/relationships/image" Target="../media/image117.png"/><Relationship Id="rId23" Type="http://schemas.openxmlformats.org/officeDocument/2006/relationships/image" Target="../media/image122.png"/><Relationship Id="rId10" Type="http://schemas.openxmlformats.org/officeDocument/2006/relationships/image" Target="../media/image115.png"/><Relationship Id="rId19" Type="http://schemas.openxmlformats.org/officeDocument/2006/relationships/image" Target="../media/image120.png"/><Relationship Id="rId4" Type="http://schemas.openxmlformats.org/officeDocument/2006/relationships/image" Target="../media/image80.jpeg"/><Relationship Id="rId9" Type="http://schemas.openxmlformats.org/officeDocument/2006/relationships/image" Target="../media/image114.png"/><Relationship Id="rId14" Type="http://schemas.openxmlformats.org/officeDocument/2006/relationships/customXml" Target="../ink/ink62.xml"/><Relationship Id="rId22" Type="http://schemas.openxmlformats.org/officeDocument/2006/relationships/customXml" Target="../ink/ink65.xml"/><Relationship Id="rId27" Type="http://schemas.openxmlformats.org/officeDocument/2006/relationships/image" Target="../media/image124.pn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2.png"/><Relationship Id="rId18" Type="http://schemas.openxmlformats.org/officeDocument/2006/relationships/customXml" Target="../ink/ink7.xml"/><Relationship Id="rId3" Type="http://schemas.openxmlformats.org/officeDocument/2006/relationships/image" Target="../media/image7.png"/><Relationship Id="rId21" Type="http://schemas.openxmlformats.org/officeDocument/2006/relationships/image" Target="../media/image17.svg"/><Relationship Id="rId7" Type="http://schemas.openxmlformats.org/officeDocument/2006/relationships/image" Target="../media/image9.png"/><Relationship Id="rId12" Type="http://schemas.openxmlformats.org/officeDocument/2006/relationships/customXml" Target="../ink/ink4.xml"/><Relationship Id="rId17"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customXml" Target="../ink/ink6.xml"/><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1.png"/><Relationship Id="rId5" Type="http://schemas.openxmlformats.org/officeDocument/2006/relationships/hyperlink" Target="https://www.coolgeography.co.uk/A-level/AQA/Year%2012/Rivers_Floods/Drainage%20basins/Drainage%20basins.htm" TargetMode="External"/><Relationship Id="rId15" Type="http://schemas.openxmlformats.org/officeDocument/2006/relationships/image" Target="../media/image13.png"/><Relationship Id="rId23" Type="http://schemas.openxmlformats.org/officeDocument/2006/relationships/image" Target="../media/image19.svg"/><Relationship Id="rId10" Type="http://schemas.openxmlformats.org/officeDocument/2006/relationships/customXml" Target="../ink/ink3.xml"/><Relationship Id="rId19" Type="http://schemas.openxmlformats.org/officeDocument/2006/relationships/image" Target="../media/image15.png"/><Relationship Id="rId4" Type="http://schemas.openxmlformats.org/officeDocument/2006/relationships/image" Target="../media/image8.jpeg"/><Relationship Id="rId9" Type="http://schemas.openxmlformats.org/officeDocument/2006/relationships/image" Target="../media/image10.png"/><Relationship Id="rId14" Type="http://schemas.openxmlformats.org/officeDocument/2006/relationships/customXml" Target="../ink/ink5.xml"/><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130.png"/><Relationship Id="rId18" Type="http://schemas.openxmlformats.org/officeDocument/2006/relationships/customXml" Target="../ink/ink71.xml"/><Relationship Id="rId26" Type="http://schemas.openxmlformats.org/officeDocument/2006/relationships/customXml" Target="../ink/ink75.xml"/><Relationship Id="rId3" Type="http://schemas.openxmlformats.org/officeDocument/2006/relationships/image" Target="../media/image84.jpeg"/><Relationship Id="rId21" Type="http://schemas.openxmlformats.org/officeDocument/2006/relationships/image" Target="../media/image118.png"/><Relationship Id="rId7" Type="http://schemas.openxmlformats.org/officeDocument/2006/relationships/image" Target="../media/image85.jpeg"/><Relationship Id="rId12" Type="http://schemas.openxmlformats.org/officeDocument/2006/relationships/customXml" Target="../ink/ink68.xml"/><Relationship Id="rId17" Type="http://schemas.openxmlformats.org/officeDocument/2006/relationships/image" Target="../media/image105.png"/><Relationship Id="rId25" Type="http://schemas.openxmlformats.org/officeDocument/2006/relationships/image" Target="../media/image134.png"/><Relationship Id="rId2" Type="http://schemas.openxmlformats.org/officeDocument/2006/relationships/image" Target="../media/image6.png"/><Relationship Id="rId16" Type="http://schemas.openxmlformats.org/officeDocument/2006/relationships/customXml" Target="../ink/ink70.xml"/><Relationship Id="rId20" Type="http://schemas.openxmlformats.org/officeDocument/2006/relationships/customXml" Target="../ink/ink72.xml"/><Relationship Id="rId29"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78.png"/><Relationship Id="rId24" Type="http://schemas.openxmlformats.org/officeDocument/2006/relationships/customXml" Target="../ink/ink74.xml"/><Relationship Id="rId5" Type="http://schemas.openxmlformats.org/officeDocument/2006/relationships/image" Target="../media/image125.png"/><Relationship Id="rId15" Type="http://schemas.openxmlformats.org/officeDocument/2006/relationships/image" Target="../media/image131.png"/><Relationship Id="rId23" Type="http://schemas.openxmlformats.org/officeDocument/2006/relationships/image" Target="../media/image133.png"/><Relationship Id="rId28" Type="http://schemas.openxmlformats.org/officeDocument/2006/relationships/customXml" Target="../ink/ink76.xml"/><Relationship Id="rId10" Type="http://schemas.openxmlformats.org/officeDocument/2006/relationships/image" Target="../media/image128.png"/><Relationship Id="rId19" Type="http://schemas.openxmlformats.org/officeDocument/2006/relationships/image" Target="../media/image132.png"/><Relationship Id="rId31" Type="http://schemas.openxmlformats.org/officeDocument/2006/relationships/image" Target="../media/image137.png"/><Relationship Id="rId4" Type="http://schemas.openxmlformats.org/officeDocument/2006/relationships/image" Target="../media/image87.jpeg"/><Relationship Id="rId9" Type="http://schemas.openxmlformats.org/officeDocument/2006/relationships/image" Target="../media/image77.png"/><Relationship Id="rId14" Type="http://schemas.openxmlformats.org/officeDocument/2006/relationships/customXml" Target="../ink/ink69.xml"/><Relationship Id="rId22" Type="http://schemas.openxmlformats.org/officeDocument/2006/relationships/customXml" Target="../ink/ink73.xml"/><Relationship Id="rId27" Type="http://schemas.openxmlformats.org/officeDocument/2006/relationships/image" Target="../media/image135.png"/><Relationship Id="rId30" Type="http://schemas.openxmlformats.org/officeDocument/2006/relationships/customXml" Target="../ink/ink77.xml"/></Relationships>
</file>

<file path=ppt/slides/_rels/slide21.xml.rels><?xml version="1.0" encoding="UTF-8" standalone="yes"?>
<Relationships xmlns="http://schemas.openxmlformats.org/package/2006/relationships"><Relationship Id="rId8" Type="http://schemas.openxmlformats.org/officeDocument/2006/relationships/customXml" Target="../ink/ink79.xml"/><Relationship Id="rId13" Type="http://schemas.openxmlformats.org/officeDocument/2006/relationships/image" Target="../media/image143.png"/><Relationship Id="rId3" Type="http://schemas.openxmlformats.org/officeDocument/2006/relationships/image" Target="../media/image79.jpeg"/><Relationship Id="rId7" Type="http://schemas.openxmlformats.org/officeDocument/2006/relationships/image" Target="../media/image140.png"/><Relationship Id="rId12" Type="http://schemas.openxmlformats.org/officeDocument/2006/relationships/customXml" Target="../ink/ink81.xml"/><Relationship Id="rId17" Type="http://schemas.openxmlformats.org/officeDocument/2006/relationships/image" Target="../media/image145.png"/><Relationship Id="rId2" Type="http://schemas.openxmlformats.org/officeDocument/2006/relationships/image" Target="../media/image6.png"/><Relationship Id="rId16" Type="http://schemas.openxmlformats.org/officeDocument/2006/relationships/customXml" Target="../ink/ink83.xml"/><Relationship Id="rId1" Type="http://schemas.openxmlformats.org/officeDocument/2006/relationships/slideLayout" Target="../slideLayouts/slideLayout2.xml"/><Relationship Id="rId6" Type="http://schemas.openxmlformats.org/officeDocument/2006/relationships/customXml" Target="../ink/ink78.xml"/><Relationship Id="rId11" Type="http://schemas.openxmlformats.org/officeDocument/2006/relationships/image" Target="../media/image142.png"/><Relationship Id="rId5" Type="http://schemas.openxmlformats.org/officeDocument/2006/relationships/image" Target="../media/image90.png"/><Relationship Id="rId15" Type="http://schemas.openxmlformats.org/officeDocument/2006/relationships/image" Target="../media/image144.png"/><Relationship Id="rId10" Type="http://schemas.openxmlformats.org/officeDocument/2006/relationships/customXml" Target="../ink/ink80.xml"/><Relationship Id="rId4" Type="http://schemas.openxmlformats.org/officeDocument/2006/relationships/image" Target="../media/image79.png"/><Relationship Id="rId9" Type="http://schemas.openxmlformats.org/officeDocument/2006/relationships/image" Target="../media/image141.png"/><Relationship Id="rId14" Type="http://schemas.openxmlformats.org/officeDocument/2006/relationships/customXml" Target="../ink/ink82.xml"/></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23.xml.rels><?xml version="1.0" encoding="UTF-8" standalone="yes"?>
<Relationships xmlns="http://schemas.openxmlformats.org/package/2006/relationships"><Relationship Id="rId8" Type="http://schemas.openxmlformats.org/officeDocument/2006/relationships/image" Target="../media/image910.png"/><Relationship Id="rId3" Type="http://schemas.openxmlformats.org/officeDocument/2006/relationships/image" Target="../media/image92.png"/><Relationship Id="rId7" Type="http://schemas.openxmlformats.org/officeDocument/2006/relationships/image" Target="../media/image90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90.png"/><Relationship Id="rId11" Type="http://schemas.openxmlformats.org/officeDocument/2006/relationships/image" Target="../media/image94.png"/><Relationship Id="rId10" Type="http://schemas.openxmlformats.org/officeDocument/2006/relationships/image" Target="../media/image93.png"/><Relationship Id="rId4" Type="http://schemas.openxmlformats.org/officeDocument/2006/relationships/image" Target="../media/image84.png"/><Relationship Id="rId9" Type="http://schemas.openxmlformats.org/officeDocument/2006/relationships/image" Target="../media/image920.png"/></Relationships>
</file>

<file path=ppt/slides/_rels/slide2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80.png"/><Relationship Id="rId4" Type="http://schemas.openxmlformats.org/officeDocument/2006/relationships/image" Target="../media/image840.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3133/fs0760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doi.org/10.3133/sir2010507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customXml" Target="../ink/ink9.xml"/><Relationship Id="rId10" Type="http://schemas.openxmlformats.org/officeDocument/2006/relationships/image" Target="../media/image28.png"/><Relationship Id="rId4" Type="http://schemas.openxmlformats.org/officeDocument/2006/relationships/image" Target="../media/image250.png"/><Relationship Id="rId9" Type="http://schemas.openxmlformats.org/officeDocument/2006/relationships/customXml" Target="../ink/ink11.xml"/><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customXml" Target="../ink/ink13.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15.xml"/></Relationships>
</file>

<file path=ppt/slides/_rels/slide9.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7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849E-BC80-4E9A-8189-987073FFB327}"/>
              </a:ext>
            </a:extLst>
          </p:cNvPr>
          <p:cNvSpPr>
            <a:spLocks noGrp="1"/>
          </p:cNvSpPr>
          <p:nvPr>
            <p:ph type="ctrTitle"/>
          </p:nvPr>
        </p:nvSpPr>
        <p:spPr>
          <a:xfrm>
            <a:off x="1406329" y="2647607"/>
            <a:ext cx="9379335" cy="1790700"/>
          </a:xfrm>
        </p:spPr>
        <p:txBody>
          <a:bodyPr>
            <a:normAutofit/>
          </a:bodyPr>
          <a:lstStyle/>
          <a:p>
            <a:r>
              <a:rPr lang="en-US" sz="4400" b="1" dirty="0">
                <a:solidFill>
                  <a:srgbClr val="215695"/>
                </a:solidFill>
              </a:rPr>
              <a:t>A New Lumped Descriptor of Basin-Wide Hydrologic Connectivity</a:t>
            </a:r>
          </a:p>
        </p:txBody>
      </p:sp>
      <p:sp>
        <p:nvSpPr>
          <p:cNvPr id="4" name="Subtitle 2">
            <a:extLst>
              <a:ext uri="{FF2B5EF4-FFF2-40B4-BE49-F238E27FC236}">
                <a16:creationId xmlns:a16="http://schemas.microsoft.com/office/drawing/2014/main" id="{E13C456D-0E5C-40A7-8F56-52AB3864C15F}"/>
              </a:ext>
            </a:extLst>
          </p:cNvPr>
          <p:cNvSpPr txBox="1">
            <a:spLocks/>
          </p:cNvSpPr>
          <p:nvPr/>
        </p:nvSpPr>
        <p:spPr>
          <a:xfrm>
            <a:off x="2890835" y="590543"/>
            <a:ext cx="6410325" cy="1620641"/>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Francesco Dell’Aira and Claudio I. Meier</a:t>
            </a:r>
          </a:p>
          <a:p>
            <a:r>
              <a:rPr lang="en-US" sz="3200" dirty="0"/>
              <a:t>University of Memphis</a:t>
            </a:r>
          </a:p>
          <a:p>
            <a:r>
              <a:rPr lang="en-US" sz="3200" dirty="0"/>
              <a:t>  Department of Civil Engineering </a:t>
            </a:r>
          </a:p>
        </p:txBody>
      </p:sp>
      <p:pic>
        <p:nvPicPr>
          <p:cNvPr id="3" name="Picture 2">
            <a:extLst>
              <a:ext uri="{FF2B5EF4-FFF2-40B4-BE49-F238E27FC236}">
                <a16:creationId xmlns:a16="http://schemas.microsoft.com/office/drawing/2014/main" id="{A9BB59C1-17F2-ADF1-E579-D48B277C5A50}"/>
              </a:ext>
            </a:extLst>
          </p:cNvPr>
          <p:cNvPicPr>
            <a:picLocks noChangeAspect="1"/>
          </p:cNvPicPr>
          <p:nvPr/>
        </p:nvPicPr>
        <p:blipFill>
          <a:blip r:embed="rId3"/>
          <a:stretch>
            <a:fillRect/>
          </a:stretch>
        </p:blipFill>
        <p:spPr>
          <a:xfrm>
            <a:off x="0" y="1134879"/>
            <a:ext cx="2462558" cy="1076305"/>
          </a:xfrm>
          <a:prstGeom prst="rect">
            <a:avLst/>
          </a:prstGeom>
        </p:spPr>
      </p:pic>
      <p:pic>
        <p:nvPicPr>
          <p:cNvPr id="5" name="Picture 4">
            <a:extLst>
              <a:ext uri="{FF2B5EF4-FFF2-40B4-BE49-F238E27FC236}">
                <a16:creationId xmlns:a16="http://schemas.microsoft.com/office/drawing/2014/main" id="{8F43EBCB-762B-8724-CC0B-6F13447F67E0}"/>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012"/>
            <a:ext cx="2538562" cy="1137891"/>
          </a:xfrm>
          <a:prstGeom prst="rect">
            <a:avLst/>
          </a:prstGeom>
        </p:spPr>
      </p:pic>
      <p:pic>
        <p:nvPicPr>
          <p:cNvPr id="8" name="Picture 7" descr="Qr code&#10;&#10;Description automatically generated">
            <a:extLst>
              <a:ext uri="{FF2B5EF4-FFF2-40B4-BE49-F238E27FC236}">
                <a16:creationId xmlns:a16="http://schemas.microsoft.com/office/drawing/2014/main" id="{D3B251F2-1D0B-38C9-0FCC-64D00BF3C8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912" y="4874730"/>
            <a:ext cx="1892097" cy="1892097"/>
          </a:xfrm>
          <a:prstGeom prst="rect">
            <a:avLst/>
          </a:prstGeom>
        </p:spPr>
      </p:pic>
      <p:pic>
        <p:nvPicPr>
          <p:cNvPr id="7170" name="Picture 2">
            <a:extLst>
              <a:ext uri="{FF2B5EF4-FFF2-40B4-BE49-F238E27FC236}">
                <a16:creationId xmlns:a16="http://schemas.microsoft.com/office/drawing/2014/main" id="{568459EB-FF31-8FA9-FFC0-B18F7AE1AE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7153" y="1"/>
            <a:ext cx="1954847" cy="260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699391" y="210648"/>
            <a:ext cx="10515600" cy="1325563"/>
          </a:xfrm>
        </p:spPr>
        <p:txBody>
          <a:bodyPr>
            <a:normAutofit/>
          </a:bodyPr>
          <a:lstStyle/>
          <a:p>
            <a:r>
              <a:rPr lang="en-US" dirty="0"/>
              <a:t>Formulations of connectivity indices</a:t>
            </a:r>
          </a:p>
        </p:txBody>
      </p:sp>
      <p:pic>
        <p:nvPicPr>
          <p:cNvPr id="6" name="Picture 5">
            <a:extLst>
              <a:ext uri="{FF2B5EF4-FFF2-40B4-BE49-F238E27FC236}">
                <a16:creationId xmlns:a16="http://schemas.microsoft.com/office/drawing/2014/main" id="{9F4D3248-F84A-A110-655A-D2D7EA15A266}"/>
              </a:ext>
            </a:extLst>
          </p:cNvPr>
          <p:cNvPicPr>
            <a:picLocks noChangeAspect="1"/>
          </p:cNvPicPr>
          <p:nvPr/>
        </p:nvPicPr>
        <p:blipFill>
          <a:blip r:embed="rId3"/>
          <a:stretch>
            <a:fillRect/>
          </a:stretch>
        </p:blipFill>
        <p:spPr>
          <a:xfrm>
            <a:off x="1147209" y="5381261"/>
            <a:ext cx="3852053" cy="1233909"/>
          </a:xfrm>
          <a:prstGeom prst="rect">
            <a:avLst/>
          </a:prstGeom>
        </p:spPr>
      </p:pic>
      <p:grpSp>
        <p:nvGrpSpPr>
          <p:cNvPr id="3" name="Group 2">
            <a:extLst>
              <a:ext uri="{FF2B5EF4-FFF2-40B4-BE49-F238E27FC236}">
                <a16:creationId xmlns:a16="http://schemas.microsoft.com/office/drawing/2014/main" id="{4772A423-71A4-6269-694F-B1C085CC95DE}"/>
              </a:ext>
            </a:extLst>
          </p:cNvPr>
          <p:cNvGrpSpPr/>
          <p:nvPr/>
        </p:nvGrpSpPr>
        <p:grpSpPr>
          <a:xfrm>
            <a:off x="774504" y="2066192"/>
            <a:ext cx="4597462" cy="3485904"/>
            <a:chOff x="6154293" y="1644856"/>
            <a:chExt cx="5745806" cy="4848017"/>
          </a:xfrm>
        </p:grpSpPr>
        <p:pic>
          <p:nvPicPr>
            <p:cNvPr id="4" name="Picture 3">
              <a:extLst>
                <a:ext uri="{FF2B5EF4-FFF2-40B4-BE49-F238E27FC236}">
                  <a16:creationId xmlns:a16="http://schemas.microsoft.com/office/drawing/2014/main" id="{F1385929-739B-0C7C-D8A2-B41623D7F491}"/>
                </a:ext>
              </a:extLst>
            </p:cNvPr>
            <p:cNvPicPr>
              <a:picLocks noChangeAspect="1"/>
            </p:cNvPicPr>
            <p:nvPr/>
          </p:nvPicPr>
          <p:blipFill>
            <a:blip r:embed="rId4"/>
            <a:stretch>
              <a:fillRect/>
            </a:stretch>
          </p:blipFill>
          <p:spPr>
            <a:xfrm>
              <a:off x="6512431" y="1644856"/>
              <a:ext cx="5387668" cy="48480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1DDE57-9BDD-9747-2300-8265CC03A120}"/>
                    </a:ext>
                  </a:extLst>
                </p:cNvPr>
                <p:cNvSpPr txBox="1"/>
                <p:nvPr/>
              </p:nvSpPr>
              <p:spPr>
                <a:xfrm>
                  <a:off x="8587494" y="1756440"/>
                  <a:ext cx="2581177" cy="54833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𝑢𝑝</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𝑊</m:t>
                            </m:r>
                          </m:e>
                        </m:acc>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i="1">
                                    <a:latin typeface="Cambria Math" panose="02040503050406030204" pitchFamily="18" charset="0"/>
                                  </a:rPr>
                                  <m:t>𝑆</m:t>
                                </m:r>
                              </m:e>
                            </m:acc>
                          </m:e>
                          <m:sub>
                            <m:r>
                              <a:rPr lang="en-US" sz="1600" b="0" i="1" smtClean="0">
                                <a:latin typeface="Cambria Math" panose="02040503050406030204" pitchFamily="18" charset="0"/>
                              </a:rPr>
                              <m:t>𝑘</m:t>
                            </m:r>
                          </m:sub>
                        </m:sSub>
                        <m:rad>
                          <m:radPr>
                            <m:degHide m:val="on"/>
                            <m:ctrlPr>
                              <a:rPr lang="en-US" sz="1600" b="0" i="1" smtClean="0">
                                <a:latin typeface="Cambria Math" panose="02040503050406030204" pitchFamily="18" charset="0"/>
                              </a:rPr>
                            </m:ctrlPr>
                          </m:radPr>
                          <m:deg/>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𝑘</m:t>
                                </m:r>
                              </m:sub>
                            </m:sSub>
                          </m:e>
                        </m:rad>
                      </m:oMath>
                    </m:oMathPara>
                  </a14:m>
                  <a:endParaRPr lang="en-US" dirty="0"/>
                </a:p>
              </p:txBody>
            </p:sp>
          </mc:Choice>
          <mc:Fallback xmlns="">
            <p:sp>
              <p:nvSpPr>
                <p:cNvPr id="9" name="TextBox 8">
                  <a:extLst>
                    <a:ext uri="{FF2B5EF4-FFF2-40B4-BE49-F238E27FC236}">
                      <a16:creationId xmlns:a16="http://schemas.microsoft.com/office/drawing/2014/main" id="{601DDE57-9BDD-9747-2300-8265CC03A120}"/>
                    </a:ext>
                  </a:extLst>
                </p:cNvPr>
                <p:cNvSpPr txBox="1">
                  <a:spLocks noRot="1" noChangeAspect="1" noMove="1" noResize="1" noEditPoints="1" noAdjustHandles="1" noChangeArrowheads="1" noChangeShapeType="1" noTextEdit="1"/>
                </p:cNvSpPr>
                <p:nvPr/>
              </p:nvSpPr>
              <p:spPr>
                <a:xfrm>
                  <a:off x="8587494" y="1756440"/>
                  <a:ext cx="2581177" cy="548337"/>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B68CBD-8F9D-9429-C14E-2BB159F32D0B}"/>
                    </a:ext>
                  </a:extLst>
                </p:cNvPr>
                <p:cNvSpPr txBox="1"/>
                <p:nvPr/>
              </p:nvSpPr>
              <p:spPr>
                <a:xfrm>
                  <a:off x="6154293" y="3892437"/>
                  <a:ext cx="1789557" cy="85554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𝑑𝑛</m:t>
                            </m:r>
                            <m:r>
                              <a:rPr lang="en-US" sz="1400" b="0" i="1" smtClean="0">
                                <a:latin typeface="Cambria Math" panose="02040503050406030204" pitchFamily="18" charset="0"/>
                              </a:rPr>
                              <m:t>,</m:t>
                            </m:r>
                            <m:r>
                              <a:rPr lang="en-US" sz="1400" b="0" i="1" smtClean="0">
                                <a:latin typeface="Cambria Math" panose="02040503050406030204" pitchFamily="18" charset="0"/>
                              </a:rPr>
                              <m:t>𝑘</m:t>
                            </m:r>
                          </m:sub>
                        </m:sSub>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m:rPr>
                                <m:brk m:alnAt="7"/>
                              </m:rPr>
                              <a:rPr lang="en-US" sz="1400" b="0" i="1" smtClean="0">
                                <a:latin typeface="Cambria Math" panose="02040503050406030204" pitchFamily="18" charset="0"/>
                              </a:rPr>
                              <m:t>𝑖</m:t>
                            </m:r>
                          </m:sub>
                          <m:sup/>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𝑖</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𝑖</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𝑖</m:t>
                                    </m:r>
                                  </m:sub>
                                </m:sSub>
                              </m:den>
                            </m:f>
                          </m:e>
                        </m:nary>
                      </m:oMath>
                    </m:oMathPara>
                  </a14:m>
                  <a:endParaRPr lang="en-US" sz="1600" dirty="0"/>
                </a:p>
              </p:txBody>
            </p:sp>
          </mc:Choice>
          <mc:Fallback xmlns="">
            <p:sp>
              <p:nvSpPr>
                <p:cNvPr id="10" name="TextBox 9">
                  <a:extLst>
                    <a:ext uri="{FF2B5EF4-FFF2-40B4-BE49-F238E27FC236}">
                      <a16:creationId xmlns:a16="http://schemas.microsoft.com/office/drawing/2014/main" id="{C0B68CBD-8F9D-9429-C14E-2BB159F32D0B}"/>
                    </a:ext>
                  </a:extLst>
                </p:cNvPr>
                <p:cNvSpPr txBox="1">
                  <a:spLocks noRot="1" noChangeAspect="1" noMove="1" noResize="1" noEditPoints="1" noAdjustHandles="1" noChangeArrowheads="1" noChangeShapeType="1" noTextEdit="1"/>
                </p:cNvSpPr>
                <p:nvPr/>
              </p:nvSpPr>
              <p:spPr>
                <a:xfrm>
                  <a:off x="6154293" y="3892437"/>
                  <a:ext cx="1789557" cy="855544"/>
                </a:xfrm>
                <a:prstGeom prst="rect">
                  <a:avLst/>
                </a:prstGeom>
                <a:blipFill>
                  <a:blip r:embed="rId6"/>
                  <a:stretch>
                    <a:fillRect t="-115842" r="-59149" b="-166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4A618E-D353-3166-C4AA-961D63597594}"/>
                    </a:ext>
                  </a:extLst>
                </p:cNvPr>
                <p:cNvSpPr txBox="1"/>
                <p:nvPr/>
              </p:nvSpPr>
              <p:spPr>
                <a:xfrm>
                  <a:off x="9752895" y="4012432"/>
                  <a:ext cx="1104197" cy="30777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it-IT" sz="1400" b="0" i="1" smtClean="0">
                                    <a:latin typeface="Cambria Math" panose="02040503050406030204" pitchFamily="18" charset="0"/>
                                  </a:rPr>
                                  <m:t>𝑑</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𝑆</m:t>
                                </m:r>
                              </m:e>
                              <m:sub>
                                <m:r>
                                  <a:rPr lang="en-US" sz="1400" b="0" i="1" smtClean="0">
                                    <a:latin typeface="Cambria Math" panose="02040503050406030204" pitchFamily="18" charset="0"/>
                                  </a:rPr>
                                  <m:t>𝑖</m:t>
                                </m:r>
                              </m:sub>
                            </m:sSub>
                          </m:e>
                        </m:d>
                      </m:oMath>
                    </m:oMathPara>
                  </a14:m>
                  <a:endParaRPr lang="en-US" sz="1600"/>
                </a:p>
              </p:txBody>
            </p:sp>
          </mc:Choice>
          <mc:Fallback xmlns="">
            <p:sp>
              <p:nvSpPr>
                <p:cNvPr id="11" name="TextBox 10">
                  <a:extLst>
                    <a:ext uri="{FF2B5EF4-FFF2-40B4-BE49-F238E27FC236}">
                      <a16:creationId xmlns:a16="http://schemas.microsoft.com/office/drawing/2014/main" id="{934A618E-D353-3166-C4AA-961D63597594}"/>
                    </a:ext>
                  </a:extLst>
                </p:cNvPr>
                <p:cNvSpPr txBox="1">
                  <a:spLocks noRot="1" noChangeAspect="1" noMove="1" noResize="1" noEditPoints="1" noAdjustHandles="1" noChangeArrowheads="1" noChangeShapeType="1" noTextEdit="1"/>
                </p:cNvSpPr>
                <p:nvPr/>
              </p:nvSpPr>
              <p:spPr>
                <a:xfrm>
                  <a:off x="9752895" y="4012432"/>
                  <a:ext cx="1104197" cy="307777"/>
                </a:xfrm>
                <a:prstGeom prst="rect">
                  <a:avLst/>
                </a:prstGeom>
                <a:blipFill>
                  <a:blip r:embed="rId7"/>
                  <a:stretch>
                    <a:fillRect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A38EFA-CF2D-4948-FB61-75300C10B0A0}"/>
                    </a:ext>
                  </a:extLst>
                </p:cNvPr>
                <p:cNvSpPr txBox="1"/>
                <p:nvPr/>
              </p:nvSpPr>
              <p:spPr>
                <a:xfrm>
                  <a:off x="9022300" y="3323296"/>
                  <a:ext cx="2194782" cy="30777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𝑅𝑒𝑓𝑒𝑟𝑒𝑛𝑐𝑒</m:t>
                        </m:r>
                        <m:r>
                          <a:rPr lang="en-US" sz="1400" b="0" i="1" smtClean="0">
                            <a:latin typeface="Cambria Math" panose="02040503050406030204" pitchFamily="18" charset="0"/>
                          </a:rPr>
                          <m:t> </m:t>
                        </m:r>
                        <m:r>
                          <a:rPr lang="en-US" sz="1400" b="0" i="1" smtClean="0">
                            <a:latin typeface="Cambria Math" panose="02040503050406030204" pitchFamily="18" charset="0"/>
                          </a:rPr>
                          <m:t>𝑐𝑒𝑙𝑙</m:t>
                        </m:r>
                        <m:r>
                          <a:rPr lang="en-US" sz="1400" b="0" i="1" smtClean="0">
                            <a:latin typeface="Cambria Math" panose="02040503050406030204" pitchFamily="18" charset="0"/>
                          </a:rPr>
                          <m:t> </m:t>
                        </m:r>
                        <m:r>
                          <a:rPr lang="en-US" sz="1400" b="0" i="1" smtClean="0">
                            <a:latin typeface="Cambria Math" panose="02040503050406030204" pitchFamily="18" charset="0"/>
                          </a:rPr>
                          <m:t>𝑘</m:t>
                        </m:r>
                      </m:oMath>
                    </m:oMathPara>
                  </a14:m>
                  <a:endParaRPr lang="en-US" sz="1600"/>
                </a:p>
              </p:txBody>
            </p:sp>
          </mc:Choice>
          <mc:Fallback xmlns="">
            <p:sp>
              <p:nvSpPr>
                <p:cNvPr id="12" name="TextBox 11">
                  <a:extLst>
                    <a:ext uri="{FF2B5EF4-FFF2-40B4-BE49-F238E27FC236}">
                      <a16:creationId xmlns:a16="http://schemas.microsoft.com/office/drawing/2014/main" id="{84A38EFA-CF2D-4948-FB61-75300C10B0A0}"/>
                    </a:ext>
                  </a:extLst>
                </p:cNvPr>
                <p:cNvSpPr txBox="1">
                  <a:spLocks noRot="1" noChangeAspect="1" noMove="1" noResize="1" noEditPoints="1" noAdjustHandles="1" noChangeArrowheads="1" noChangeShapeType="1" noTextEdit="1"/>
                </p:cNvSpPr>
                <p:nvPr/>
              </p:nvSpPr>
              <p:spPr>
                <a:xfrm>
                  <a:off x="9022300" y="3323296"/>
                  <a:ext cx="2194782" cy="307777"/>
                </a:xfrm>
                <a:prstGeom prst="rect">
                  <a:avLst/>
                </a:prstGeom>
                <a:blipFill>
                  <a:blip r:embed="rId8"/>
                  <a:stretch>
                    <a:fillRect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533BFD1-9880-E12B-715D-31A33864B513}"/>
                    </a:ext>
                  </a:extLst>
                </p:cNvPr>
                <p:cNvSpPr txBox="1"/>
                <p:nvPr/>
              </p:nvSpPr>
              <p:spPr>
                <a:xfrm>
                  <a:off x="6512431" y="1690689"/>
                  <a:ext cx="1104197" cy="428665"/>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𝐴</m:t>
                                </m:r>
                              </m:e>
                              <m:sub>
                                <m:r>
                                  <a:rPr lang="en-US" sz="1400" b="0" i="1" smtClean="0">
                                    <a:latin typeface="Cambria Math" panose="02040503050406030204" pitchFamily="18" charset="0"/>
                                  </a:rPr>
                                  <m:t>𝑘</m:t>
                                </m:r>
                              </m:sub>
                            </m:sSub>
                            <m:r>
                              <a:rPr lang="en-US" sz="1400" b="0" i="1" smtClean="0">
                                <a:latin typeface="Cambria Math" panose="02040503050406030204" pitchFamily="18" charset="0"/>
                              </a:rPr>
                              <m:t>,</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𝑊</m:t>
                                </m:r>
                              </m:e>
                            </m:acc>
                            <m:r>
                              <a:rPr lang="en-US" sz="1400" b="0" i="1" smtClean="0">
                                <a:latin typeface="Cambria Math" panose="02040503050406030204" pitchFamily="18" charset="0"/>
                              </a:rPr>
                              <m:t>,</m:t>
                            </m:r>
                            <m:acc>
                              <m:accPr>
                                <m:chr m:val="̅"/>
                                <m:ctrlPr>
                                  <a:rPr lang="en-US" sz="1400" i="1">
                                    <a:latin typeface="Cambria Math" panose="02040503050406030204" pitchFamily="18" charset="0"/>
                                  </a:rPr>
                                </m:ctrlPr>
                              </m:accPr>
                              <m:e>
                                <m:r>
                                  <a:rPr lang="en-US" sz="1400" b="0" i="1" smtClean="0">
                                    <a:latin typeface="Cambria Math" panose="02040503050406030204" pitchFamily="18" charset="0"/>
                                  </a:rPr>
                                  <m:t>𝑆</m:t>
                                </m:r>
                              </m:e>
                            </m:acc>
                          </m:e>
                        </m:d>
                      </m:oMath>
                    </m:oMathPara>
                  </a14:m>
                  <a:endParaRPr lang="en-US" sz="1600" dirty="0"/>
                </a:p>
              </p:txBody>
            </p:sp>
          </mc:Choice>
          <mc:Fallback xmlns="">
            <p:sp>
              <p:nvSpPr>
                <p:cNvPr id="13" name="TextBox 12">
                  <a:extLst>
                    <a:ext uri="{FF2B5EF4-FFF2-40B4-BE49-F238E27FC236}">
                      <a16:creationId xmlns:a16="http://schemas.microsoft.com/office/drawing/2014/main" id="{5533BFD1-9880-E12B-715D-31A33864B513}"/>
                    </a:ext>
                  </a:extLst>
                </p:cNvPr>
                <p:cNvSpPr txBox="1">
                  <a:spLocks noRot="1" noChangeAspect="1" noMove="1" noResize="1" noEditPoints="1" noAdjustHandles="1" noChangeArrowheads="1" noChangeShapeType="1" noTextEdit="1"/>
                </p:cNvSpPr>
                <p:nvPr/>
              </p:nvSpPr>
              <p:spPr>
                <a:xfrm>
                  <a:off x="6512431" y="1690689"/>
                  <a:ext cx="1104197" cy="428665"/>
                </a:xfrm>
                <a:prstGeom prst="rect">
                  <a:avLst/>
                </a:prstGeom>
                <a:blipFill>
                  <a:blip r:embed="rId9"/>
                  <a:stretch>
                    <a:fillRect r="-2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D6398D-5956-FB5D-501E-382102C03B5F}"/>
                    </a:ext>
                  </a:extLst>
                </p:cNvPr>
                <p:cNvSpPr txBox="1"/>
                <p:nvPr/>
              </p:nvSpPr>
              <p:spPr>
                <a:xfrm>
                  <a:off x="8801362" y="5748996"/>
                  <a:ext cx="2636658" cy="553998"/>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𝑆𝑡𝑟𝑒𝑎𝑚</m:t>
                        </m:r>
                      </m:oMath>
                    </m:oMathPara>
                  </a14:m>
                  <a:endParaRPr lang="en-US" sz="1400" b="0"/>
                </a:p>
                <a:p>
                  <a:endParaRPr lang="en-US" sz="1600"/>
                </a:p>
              </p:txBody>
            </p:sp>
          </mc:Choice>
          <mc:Fallback xmlns="">
            <p:sp>
              <p:nvSpPr>
                <p:cNvPr id="14" name="TextBox 13">
                  <a:extLst>
                    <a:ext uri="{FF2B5EF4-FFF2-40B4-BE49-F238E27FC236}">
                      <a16:creationId xmlns:a16="http://schemas.microsoft.com/office/drawing/2014/main" id="{F5D6398D-5956-FB5D-501E-382102C03B5F}"/>
                    </a:ext>
                  </a:extLst>
                </p:cNvPr>
                <p:cNvSpPr txBox="1">
                  <a:spLocks noRot="1" noChangeAspect="1" noMove="1" noResize="1" noEditPoints="1" noAdjustHandles="1" noChangeArrowheads="1" noChangeShapeType="1" noTextEdit="1"/>
                </p:cNvSpPr>
                <p:nvPr/>
              </p:nvSpPr>
              <p:spPr>
                <a:xfrm>
                  <a:off x="8801362" y="5748996"/>
                  <a:ext cx="2636658" cy="553998"/>
                </a:xfrm>
                <a:prstGeom prst="rect">
                  <a:avLst/>
                </a:prstGeom>
                <a:blipFill>
                  <a:blip r:embed="rId10"/>
                  <a:stretch>
                    <a:fillRect/>
                  </a:stretch>
                </a:blipFill>
              </p:spPr>
              <p:txBody>
                <a:bodyPr/>
                <a:lstStyle/>
                <a:p>
                  <a:r>
                    <a:rPr lang="en-US">
                      <a:noFill/>
                    </a:rPr>
                    <a:t> </a:t>
                  </a:r>
                </a:p>
              </p:txBody>
            </p:sp>
          </mc:Fallback>
        </mc:AlternateContent>
      </p:grpSp>
      <p:sp>
        <p:nvSpPr>
          <p:cNvPr id="5" name="Slide Number Placeholder 4">
            <a:extLst>
              <a:ext uri="{FF2B5EF4-FFF2-40B4-BE49-F238E27FC236}">
                <a16:creationId xmlns:a16="http://schemas.microsoft.com/office/drawing/2014/main" id="{9BAE6945-C742-F035-AC7B-8CBCF8734987}"/>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15" name="Rectangle 14">
            <a:extLst>
              <a:ext uri="{FF2B5EF4-FFF2-40B4-BE49-F238E27FC236}">
                <a16:creationId xmlns:a16="http://schemas.microsoft.com/office/drawing/2014/main" id="{1C6F9E38-8AF0-C3CA-70F4-4A78F510A242}"/>
              </a:ext>
            </a:extLst>
          </p:cNvPr>
          <p:cNvSpPr/>
          <p:nvPr/>
        </p:nvSpPr>
        <p:spPr>
          <a:xfrm>
            <a:off x="5563551" y="1573824"/>
            <a:ext cx="6178900" cy="4832092"/>
          </a:xfrm>
          <a:prstGeom prst="rect">
            <a:avLst/>
          </a:prstGeom>
          <a:noFill/>
        </p:spPr>
        <p:txBody>
          <a:bodyPr wrap="square">
            <a:spAutoFit/>
          </a:bodyPr>
          <a:lstStyle/>
          <a:p>
            <a:pPr algn="just"/>
            <a:r>
              <a:rPr lang="en-US" sz="2200" dirty="0">
                <a:cs typeface="Times New Roman" panose="02020603050405020304" pitchFamily="18" charset="0"/>
              </a:rPr>
              <a:t>Well established formulations of the </a:t>
            </a:r>
            <a:r>
              <a:rPr lang="en-US" sz="2200" b="1" dirty="0">
                <a:cs typeface="Times New Roman" panose="02020603050405020304" pitchFamily="18" charset="0"/>
              </a:rPr>
              <a:t>connectivity index</a:t>
            </a:r>
            <a:r>
              <a:rPr lang="en-US" sz="2200" dirty="0">
                <a:cs typeface="Times New Roman" panose="02020603050405020304" pitchFamily="18" charset="0"/>
              </a:rPr>
              <a:t> use one of the following as weight factor </a:t>
            </a:r>
            <a:r>
              <a:rPr lang="en-US" sz="2200" b="1" dirty="0">
                <a:cs typeface="Times New Roman" panose="02020603050405020304" pitchFamily="18" charset="0"/>
              </a:rPr>
              <a:t>W </a:t>
            </a:r>
            <a:r>
              <a:rPr lang="en-US" sz="2200" dirty="0">
                <a:cs typeface="Times New Roman" panose="02020603050405020304" pitchFamily="18" charset="0"/>
              </a:rPr>
              <a:t>:</a:t>
            </a:r>
          </a:p>
          <a:p>
            <a:pPr marL="342900" indent="-342900" algn="just">
              <a:buFont typeface="Arial" panose="020B0604020202020204" pitchFamily="34" charset="0"/>
              <a:buChar char="•"/>
            </a:pPr>
            <a:r>
              <a:rPr lang="en-US" sz="2200" b="1" dirty="0">
                <a:cs typeface="Times New Roman" panose="02020603050405020304" pitchFamily="18" charset="0"/>
              </a:rPr>
              <a:t>RUSLE C-factor</a:t>
            </a:r>
            <a:r>
              <a:rPr lang="en-US" sz="2200" dirty="0">
                <a:cs typeface="Times New Roman" panose="02020603050405020304" pitchFamily="18" charset="0"/>
              </a:rPr>
              <a:t>, a measure of the potential for erosion (</a:t>
            </a:r>
            <a:r>
              <a:rPr lang="en-US" sz="2200" dirty="0" err="1">
                <a:cs typeface="Times New Roman" panose="02020603050405020304" pitchFamily="18" charset="0"/>
              </a:rPr>
              <a:t>Borselli</a:t>
            </a:r>
            <a:r>
              <a:rPr lang="en-US" sz="2200" dirty="0">
                <a:cs typeface="Times New Roman" panose="02020603050405020304" pitchFamily="18" charset="0"/>
              </a:rPr>
              <a:t> et al. 2008)</a:t>
            </a:r>
          </a:p>
          <a:p>
            <a:pPr marL="342900" indent="-342900" algn="just">
              <a:buFont typeface="Arial" panose="020B0604020202020204" pitchFamily="34" charset="0"/>
              <a:buChar char="•"/>
            </a:pPr>
            <a:r>
              <a:rPr lang="en-US" sz="2200" b="1" dirty="0">
                <a:cs typeface="Times New Roman" panose="02020603050405020304" pitchFamily="18" charset="0"/>
              </a:rPr>
              <a:t>Roughness index RI </a:t>
            </a:r>
            <a:r>
              <a:rPr lang="en-US" sz="2200" dirty="0">
                <a:cs typeface="Times New Roman" panose="02020603050405020304" pitchFamily="18" charset="0"/>
              </a:rPr>
              <a:t>(Cavalli et al. 2013; </a:t>
            </a:r>
            <a:r>
              <a:rPr lang="en-US" sz="2200" dirty="0" err="1">
                <a:cs typeface="Times New Roman" panose="02020603050405020304" pitchFamily="18" charset="0"/>
              </a:rPr>
              <a:t>Husic</a:t>
            </a:r>
            <a:r>
              <a:rPr lang="en-US" sz="2200" dirty="0">
                <a:cs typeface="Times New Roman" panose="02020603050405020304" pitchFamily="18" charset="0"/>
              </a:rPr>
              <a:t> &amp; </a:t>
            </a:r>
            <a:r>
              <a:rPr lang="en-US" sz="2200" dirty="0" err="1">
                <a:cs typeface="Times New Roman" panose="02020603050405020304" pitchFamily="18" charset="0"/>
              </a:rPr>
              <a:t>Michalek</a:t>
            </a:r>
            <a:r>
              <a:rPr lang="en-US" sz="2200" dirty="0">
                <a:cs typeface="Times New Roman" panose="02020603050405020304" pitchFamily="18" charset="0"/>
              </a:rPr>
              <a:t> 2022)</a:t>
            </a:r>
          </a:p>
          <a:p>
            <a:pPr marL="342900" indent="-342900" algn="just">
              <a:buFont typeface="Arial" panose="020B0604020202020204" pitchFamily="34" charset="0"/>
              <a:buChar char="•"/>
            </a:pPr>
            <a:r>
              <a:rPr lang="en-US" sz="2200" dirty="0">
                <a:cs typeface="Times New Roman" panose="02020603050405020304" pitchFamily="18" charset="0"/>
              </a:rPr>
              <a:t>A function of </a:t>
            </a:r>
            <a:r>
              <a:rPr lang="en-US" sz="2200" b="1" dirty="0">
                <a:cs typeface="Times New Roman" panose="02020603050405020304" pitchFamily="18" charset="0"/>
              </a:rPr>
              <a:t>Manning’s roughness </a:t>
            </a:r>
            <a:r>
              <a:rPr lang="en-US" sz="2200" dirty="0">
                <a:cs typeface="Times New Roman" panose="02020603050405020304" pitchFamily="18" charset="0"/>
              </a:rPr>
              <a:t>coefficient (</a:t>
            </a:r>
            <a:r>
              <a:rPr lang="en-US" sz="2200" dirty="0" err="1">
                <a:cs typeface="Times New Roman" panose="02020603050405020304" pitchFamily="18" charset="0"/>
              </a:rPr>
              <a:t>Persichillo</a:t>
            </a:r>
            <a:r>
              <a:rPr lang="en-US" sz="2200" dirty="0">
                <a:cs typeface="Times New Roman" panose="02020603050405020304" pitchFamily="18" charset="0"/>
              </a:rPr>
              <a:t> et al. 2018; </a:t>
            </a:r>
            <a:r>
              <a:rPr lang="en-US" sz="2200" dirty="0" err="1">
                <a:cs typeface="Times New Roman" panose="02020603050405020304" pitchFamily="18" charset="0"/>
              </a:rPr>
              <a:t>Zanandrea</a:t>
            </a:r>
            <a:r>
              <a:rPr lang="en-US" sz="2200" dirty="0">
                <a:cs typeface="Times New Roman" panose="02020603050405020304" pitchFamily="18" charset="0"/>
              </a:rPr>
              <a:t> et al. 2019)</a:t>
            </a:r>
          </a:p>
          <a:p>
            <a:pPr algn="just"/>
            <a:endParaRPr lang="en-US" sz="2200" dirty="0">
              <a:cs typeface="Times New Roman" panose="02020603050405020304" pitchFamily="18" charset="0"/>
            </a:endParaRPr>
          </a:p>
          <a:p>
            <a:pPr algn="just"/>
            <a:r>
              <a:rPr lang="en-US" sz="2200" dirty="0">
                <a:cs typeface="Times New Roman" panose="02020603050405020304" pitchFamily="18" charset="0"/>
              </a:rPr>
              <a:t>The C-factor formulation is suitable for studying </a:t>
            </a:r>
            <a:r>
              <a:rPr lang="en-US" sz="2200" b="1" dirty="0">
                <a:cs typeface="Times New Roman" panose="02020603050405020304" pitchFamily="18" charset="0"/>
              </a:rPr>
              <a:t>sediment</a:t>
            </a:r>
            <a:r>
              <a:rPr lang="en-US" sz="2200" dirty="0">
                <a:cs typeface="Times New Roman" panose="02020603050405020304" pitchFamily="18" charset="0"/>
              </a:rPr>
              <a:t> connectivity; the RI-based is only defined from considerations about the topography; the last two incorporate information on </a:t>
            </a:r>
            <a:r>
              <a:rPr lang="en-US" sz="2200" b="1" dirty="0">
                <a:cs typeface="Times New Roman" panose="02020603050405020304" pitchFamily="18" charset="0"/>
              </a:rPr>
              <a:t>land cover </a:t>
            </a:r>
            <a:r>
              <a:rPr lang="en-US" sz="2200" dirty="0">
                <a:cs typeface="Times New Roman" panose="02020603050405020304" pitchFamily="18" charset="0"/>
              </a:rPr>
              <a:t>(</a:t>
            </a:r>
            <a:r>
              <a:rPr lang="en-US" sz="2200" b="1" dirty="0">
                <a:cs typeface="Times New Roman" panose="02020603050405020304" pitchFamily="18" charset="0"/>
              </a:rPr>
              <a:t>LC</a:t>
            </a:r>
            <a:r>
              <a:rPr lang="en-US" sz="2200" dirty="0">
                <a:cs typeface="Times New Roman" panose="02020603050405020304" pitchFamily="18" charset="0"/>
              </a:rPr>
              <a:t>). </a:t>
            </a:r>
          </a:p>
          <a:p>
            <a:pPr algn="just"/>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34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512721" y="282633"/>
            <a:ext cx="11424515" cy="1325563"/>
          </a:xfrm>
        </p:spPr>
        <p:txBody>
          <a:bodyPr>
            <a:normAutofit/>
          </a:bodyPr>
          <a:lstStyle/>
          <a:p>
            <a:r>
              <a:rPr lang="en-US" dirty="0"/>
              <a:t>From connectivity to a new urbanization index</a:t>
            </a:r>
          </a:p>
        </p:txBody>
      </p:sp>
      <p:sp>
        <p:nvSpPr>
          <p:cNvPr id="5" name="Slide Number Placeholder 4">
            <a:extLst>
              <a:ext uri="{FF2B5EF4-FFF2-40B4-BE49-F238E27FC236}">
                <a16:creationId xmlns:a16="http://schemas.microsoft.com/office/drawing/2014/main" id="{9BAE6945-C742-F035-AC7B-8CBCF8734987}"/>
              </a:ext>
            </a:extLst>
          </p:cNvPr>
          <p:cNvSpPr>
            <a:spLocks noGrp="1"/>
          </p:cNvSpPr>
          <p:nvPr>
            <p:ph type="sldNum" sz="quarter" idx="12"/>
          </p:nvPr>
        </p:nvSpPr>
        <p:spPr/>
        <p:txBody>
          <a:bodyPr/>
          <a:lstStyle/>
          <a:p>
            <a:fld id="{D57F1E4F-1CFF-5643-939E-217C01CDF565}" type="slidenum">
              <a:rPr lang="en-US" smtClean="0"/>
              <a:pPr/>
              <a:t>11</a:t>
            </a:fld>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C6F9E38-8AF0-C3CA-70F4-4A78F510A242}"/>
                  </a:ext>
                </a:extLst>
              </p:cNvPr>
              <p:cNvSpPr/>
              <p:nvPr/>
            </p:nvSpPr>
            <p:spPr>
              <a:xfrm>
                <a:off x="630115" y="1608196"/>
                <a:ext cx="10723685" cy="4832092"/>
              </a:xfrm>
              <a:prstGeom prst="rect">
                <a:avLst/>
              </a:prstGeom>
              <a:noFill/>
            </p:spPr>
            <p:txBody>
              <a:bodyPr wrap="square">
                <a:spAutoFit/>
              </a:bodyPr>
              <a:lstStyle/>
              <a:p>
                <a:pPr algn="just"/>
                <a:r>
                  <a:rPr lang="en-US" sz="2200" dirty="0">
                    <a:cs typeface="Times New Roman" panose="02020603050405020304" pitchFamily="18" charset="0"/>
                  </a:rPr>
                  <a:t>A </a:t>
                </a:r>
                <a:r>
                  <a:rPr lang="en-US" sz="2200" b="1" dirty="0">
                    <a:cs typeface="Times New Roman" panose="02020603050405020304" pitchFamily="18" charset="0"/>
                  </a:rPr>
                  <a:t>formulation</a:t>
                </a:r>
                <a:r>
                  <a:rPr lang="en-US" sz="2200" dirty="0">
                    <a:cs typeface="Times New Roman" panose="02020603050405020304" pitchFamily="18" charset="0"/>
                  </a:rPr>
                  <a:t> of the connectivity index is required that somehow incorporates information on the </a:t>
                </a:r>
                <a:r>
                  <a:rPr lang="en-US" sz="2200" b="1" dirty="0">
                    <a:cs typeface="Times New Roman" panose="02020603050405020304" pitchFamily="18" charset="0"/>
                  </a:rPr>
                  <a:t>land cover </a:t>
                </a:r>
                <a:r>
                  <a:rPr lang="en-US" sz="2200" dirty="0">
                    <a:cs typeface="Times New Roman" panose="02020603050405020304" pitchFamily="18" charset="0"/>
                  </a:rPr>
                  <a:t>(</a:t>
                </a:r>
                <a:r>
                  <a:rPr lang="en-US" sz="2200" b="1" dirty="0">
                    <a:cs typeface="Times New Roman" panose="02020603050405020304" pitchFamily="18" charset="0"/>
                  </a:rPr>
                  <a:t>LC</a:t>
                </a:r>
                <a:r>
                  <a:rPr lang="en-US" sz="2200" dirty="0">
                    <a:cs typeface="Times New Roman" panose="02020603050405020304" pitchFamily="18" charset="0"/>
                  </a:rPr>
                  <a:t>):</a:t>
                </a:r>
              </a:p>
              <a:p>
                <a:pPr algn="just"/>
                <a:endParaRPr lang="en-US" sz="2200" dirty="0">
                  <a:cs typeface="Times New Roman" panose="02020603050405020304" pitchFamily="18" charset="0"/>
                </a:endParaRPr>
              </a:p>
              <a:p>
                <a:pPr marL="457200" indent="-457200" algn="just">
                  <a:buFont typeface="+mj-lt"/>
                  <a:buAutoNum type="arabicPeriod"/>
                </a:pPr>
                <a:r>
                  <a:rPr lang="en-US" sz="2200" dirty="0" err="1">
                    <a:cs typeface="Times New Roman" panose="02020603050405020304" pitchFamily="18" charset="0"/>
                  </a:rPr>
                  <a:t>Persichillo</a:t>
                </a:r>
                <a:r>
                  <a:rPr lang="en-US" sz="2200" dirty="0">
                    <a:cs typeface="Times New Roman" panose="02020603050405020304" pitchFamily="18" charset="0"/>
                  </a:rPr>
                  <a:t> et al. (2018) and </a:t>
                </a:r>
                <a:r>
                  <a:rPr lang="en-US" sz="2200" dirty="0" err="1">
                    <a:cs typeface="Times New Roman" panose="02020603050405020304" pitchFamily="18" charset="0"/>
                  </a:rPr>
                  <a:t>Zanandrea</a:t>
                </a:r>
                <a:r>
                  <a:rPr lang="en-US" sz="2200" dirty="0">
                    <a:cs typeface="Times New Roman" panose="02020603050405020304" pitchFamily="18" charset="0"/>
                  </a:rPr>
                  <a:t> et al. (2019) consider the Manning’s surface roughness coefficient </a:t>
                </a:r>
                <a14:m>
                  <m:oMath xmlns:m="http://schemas.openxmlformats.org/officeDocument/2006/math">
                    <m:r>
                      <a:rPr lang="en-US" sz="2200" b="1" i="1" dirty="0" smtClean="0">
                        <a:latin typeface="Cambria Math" panose="02040503050406030204" pitchFamily="18" charset="0"/>
                        <a:cs typeface="Times New Roman" panose="02020603050405020304" pitchFamily="18" charset="0"/>
                      </a:rPr>
                      <m:t>𝒏</m:t>
                    </m:r>
                  </m:oMath>
                </a14:m>
                <a:r>
                  <a:rPr lang="en-US" sz="2200" dirty="0">
                    <a:cs typeface="Times New Roman" panose="02020603050405020304" pitchFamily="18" charset="0"/>
                  </a:rPr>
                  <a:t> and define </a:t>
                </a:r>
                <a14:m>
                  <m:oMath xmlns:m="http://schemas.openxmlformats.org/officeDocument/2006/math">
                    <m:r>
                      <a:rPr lang="en-US" sz="2200" b="1" i="1" dirty="0" smtClean="0">
                        <a:latin typeface="Cambria Math" panose="02040503050406030204" pitchFamily="18" charset="0"/>
                        <a:cs typeface="Times New Roman" panose="02020603050405020304" pitchFamily="18" charset="0"/>
                      </a:rPr>
                      <m:t>𝑾</m:t>
                    </m:r>
                    <m:r>
                      <a:rPr lang="en-US" sz="2200" i="1" dirty="0" smtClean="0">
                        <a:latin typeface="Cambria Math" panose="02040503050406030204" pitchFamily="18" charset="0"/>
                        <a:cs typeface="Times New Roman" panose="02020603050405020304" pitchFamily="18" charset="0"/>
                      </a:rPr>
                      <m:t>=1−</m:t>
                    </m:r>
                    <m:r>
                      <a:rPr lang="en-US" sz="2200" b="1" i="1" dirty="0" smtClean="0">
                        <a:latin typeface="Cambria Math" panose="02040503050406030204" pitchFamily="18" charset="0"/>
                        <a:cs typeface="Times New Roman" panose="02020603050405020304" pitchFamily="18" charset="0"/>
                      </a:rPr>
                      <m:t>𝒏</m:t>
                    </m:r>
                  </m:oMath>
                </a14:m>
                <a:r>
                  <a:rPr lang="en-US" sz="2200" dirty="0">
                    <a:cs typeface="Times New Roman" panose="02020603050405020304" pitchFamily="18" charset="0"/>
                  </a:rPr>
                  <a:t>. In this way, smoother surfaces such as paved areas, are given a greater weight than rougher, e.g., vegetated areas</a:t>
                </a:r>
              </a:p>
              <a:p>
                <a:pPr marL="457200" indent="-457200" algn="just">
                  <a:buFont typeface="+mj-lt"/>
                  <a:buAutoNum type="arabicPeriod"/>
                </a:pPr>
                <a:endParaRPr lang="en-US" sz="2200" dirty="0">
                  <a:cs typeface="Times New Roman" panose="02020603050405020304" pitchFamily="18" charset="0"/>
                </a:endParaRPr>
              </a:p>
              <a:p>
                <a:pPr marL="457200" indent="-457200" algn="just">
                  <a:buFont typeface="+mj-lt"/>
                  <a:buAutoNum type="arabicPeriod"/>
                </a:pPr>
                <a:r>
                  <a:rPr lang="en-US" sz="2200" dirty="0">
                    <a:cs typeface="Times New Roman" panose="02020603050405020304" pitchFamily="18" charset="0"/>
                  </a:rPr>
                  <a:t>We propose and test a formulation based on the </a:t>
                </a:r>
                <a:r>
                  <a:rPr lang="en-US" sz="2200" b="1" dirty="0">
                    <a:cs typeface="Times New Roman" panose="02020603050405020304" pitchFamily="18" charset="0"/>
                  </a:rPr>
                  <a:t>Curve Number</a:t>
                </a:r>
                <a:r>
                  <a:rPr lang="en-US" sz="2200" dirty="0">
                    <a:cs typeface="Times New Roman" panose="02020603050405020304" pitchFamily="18" charset="0"/>
                  </a:rPr>
                  <a:t>, where </a:t>
                </a:r>
                <a14:m>
                  <m:oMath xmlns:m="http://schemas.openxmlformats.org/officeDocument/2006/math">
                    <m:r>
                      <a:rPr lang="en-US" sz="2200" b="1" i="1" dirty="0" smtClean="0">
                        <a:latin typeface="Cambria Math" panose="02040503050406030204" pitchFamily="18" charset="0"/>
                        <a:cs typeface="Times New Roman" panose="02020603050405020304" pitchFamily="18" charset="0"/>
                      </a:rPr>
                      <m:t>𝑾</m:t>
                    </m:r>
                    <m:r>
                      <a:rPr lang="en-US" sz="2200" i="1" dirty="0" smtClean="0">
                        <a:latin typeface="Cambria Math" panose="02040503050406030204" pitchFamily="18" charset="0"/>
                        <a:cs typeface="Times New Roman" panose="02020603050405020304" pitchFamily="18" charset="0"/>
                      </a:rPr>
                      <m:t>=</m:t>
                    </m:r>
                    <m:r>
                      <a:rPr lang="en-US" sz="2200" b="1" i="1" dirty="0" smtClean="0">
                        <a:latin typeface="Cambria Math" panose="02040503050406030204" pitchFamily="18" charset="0"/>
                        <a:cs typeface="Times New Roman" panose="02020603050405020304" pitchFamily="18" charset="0"/>
                      </a:rPr>
                      <m:t>𝑪𝑵</m:t>
                    </m:r>
                    <m:r>
                      <a:rPr lang="en-US" sz="2200" b="0" i="1" dirty="0" smtClean="0">
                        <a:latin typeface="Cambria Math" panose="02040503050406030204" pitchFamily="18" charset="0"/>
                        <a:cs typeface="Times New Roman" panose="02020603050405020304" pitchFamily="18" charset="0"/>
                      </a:rPr>
                      <m:t>/100</m:t>
                    </m:r>
                  </m:oMath>
                </a14:m>
                <a:r>
                  <a:rPr lang="en-US" sz="2200" dirty="0">
                    <a:cs typeface="Times New Roman" panose="02020603050405020304" pitchFamily="18" charset="0"/>
                  </a:rPr>
                  <a:t>. This is, in our opinion, a natural choice for the definition of a </a:t>
                </a:r>
                <a:r>
                  <a:rPr lang="en-US" sz="2200" b="1" dirty="0">
                    <a:cs typeface="Times New Roman" panose="02020603050405020304" pitchFamily="18" charset="0"/>
                  </a:rPr>
                  <a:t>runoff connectivity index</a:t>
                </a:r>
                <a:r>
                  <a:rPr lang="en-US" sz="2200" dirty="0">
                    <a:cs typeface="Times New Roman" panose="02020603050405020304" pitchFamily="18" charset="0"/>
                  </a:rPr>
                  <a:t>, similar to the use of the C-factor (Renard et al 1997; </a:t>
                </a:r>
                <a:r>
                  <a:rPr lang="en-US" sz="2200" dirty="0" err="1">
                    <a:cs typeface="Times New Roman" panose="02020603050405020304" pitchFamily="18" charset="0"/>
                  </a:rPr>
                  <a:t>Borselli</a:t>
                </a:r>
                <a:r>
                  <a:rPr lang="en-US" sz="2200" dirty="0">
                    <a:cs typeface="Times New Roman" panose="02020603050405020304" pitchFamily="18" charset="0"/>
                  </a:rPr>
                  <a:t> et al. 2008) in defining the sediment connectivity index. The latter represents the potential for erosion, while the former the </a:t>
                </a:r>
                <a:r>
                  <a:rPr lang="en-US" sz="2200" b="1" dirty="0">
                    <a:cs typeface="Times New Roman" panose="02020603050405020304" pitchFamily="18" charset="0"/>
                  </a:rPr>
                  <a:t>potential for runoff generation,</a:t>
                </a:r>
                <a:r>
                  <a:rPr lang="en-US" sz="2200" dirty="0">
                    <a:cs typeface="Times New Roman" panose="02020603050405020304" pitchFamily="18" charset="0"/>
                  </a:rPr>
                  <a:t> considering both the </a:t>
                </a:r>
                <a:r>
                  <a:rPr lang="en-US" sz="2200" b="1" dirty="0">
                    <a:cs typeface="Times New Roman" panose="02020603050405020304" pitchFamily="18" charset="0"/>
                  </a:rPr>
                  <a:t>hydrologic soil type </a:t>
                </a:r>
                <a:r>
                  <a:rPr lang="en-US" sz="2200" dirty="0">
                    <a:cs typeface="Times New Roman" panose="02020603050405020304" pitchFamily="18" charset="0"/>
                  </a:rPr>
                  <a:t>(</a:t>
                </a:r>
                <a:r>
                  <a:rPr lang="en-US" sz="2200" b="1" dirty="0">
                    <a:cs typeface="Times New Roman" panose="02020603050405020304" pitchFamily="18" charset="0"/>
                  </a:rPr>
                  <a:t>HST</a:t>
                </a:r>
                <a:r>
                  <a:rPr lang="en-US" sz="2200" dirty="0">
                    <a:cs typeface="Times New Roman" panose="02020603050405020304" pitchFamily="18" charset="0"/>
                  </a:rPr>
                  <a:t>) and </a:t>
                </a:r>
                <a:r>
                  <a:rPr lang="en-US" sz="2200" b="1" dirty="0">
                    <a:cs typeface="Times New Roman" panose="02020603050405020304" pitchFamily="18" charset="0"/>
                  </a:rPr>
                  <a:t>land Cover </a:t>
                </a:r>
                <a:r>
                  <a:rPr lang="en-US" sz="2200" dirty="0">
                    <a:cs typeface="Times New Roman" panose="02020603050405020304" pitchFamily="18" charset="0"/>
                  </a:rPr>
                  <a:t>(</a:t>
                </a:r>
                <a:r>
                  <a:rPr lang="en-US" sz="2200" b="1" dirty="0">
                    <a:cs typeface="Times New Roman" panose="02020603050405020304" pitchFamily="18" charset="0"/>
                  </a:rPr>
                  <a:t>LC</a:t>
                </a:r>
                <a:r>
                  <a:rPr lang="en-US" sz="2200" dirty="0">
                    <a:cs typeface="Times New Roman" panose="02020603050405020304" pitchFamily="18" charset="0"/>
                  </a:rPr>
                  <a:t>) type.</a:t>
                </a:r>
              </a:p>
              <a:p>
                <a:pPr algn="just"/>
                <a:endParaRPr lang="en-US" sz="2200" dirty="0">
                  <a:latin typeface="Times New Roman" panose="02020603050405020304" pitchFamily="18"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1C6F9E38-8AF0-C3CA-70F4-4A78F510A242}"/>
                  </a:ext>
                </a:extLst>
              </p:cNvPr>
              <p:cNvSpPr>
                <a:spLocks noRot="1" noChangeAspect="1" noMove="1" noResize="1" noEditPoints="1" noAdjustHandles="1" noChangeArrowheads="1" noChangeShapeType="1" noTextEdit="1"/>
              </p:cNvSpPr>
              <p:nvPr/>
            </p:nvSpPr>
            <p:spPr>
              <a:xfrm>
                <a:off x="630115" y="1608196"/>
                <a:ext cx="10723685" cy="4832092"/>
              </a:xfrm>
              <a:prstGeom prst="rect">
                <a:avLst/>
              </a:prstGeom>
              <a:blipFill>
                <a:blip r:embed="rId3"/>
                <a:stretch>
                  <a:fillRect l="-739" t="-884" r="-682"/>
                </a:stretch>
              </a:blipFill>
            </p:spPr>
            <p:txBody>
              <a:bodyPr/>
              <a:lstStyle/>
              <a:p>
                <a:r>
                  <a:rPr lang="en-US">
                    <a:noFill/>
                  </a:rPr>
                  <a:t> </a:t>
                </a:r>
              </a:p>
            </p:txBody>
          </p:sp>
        </mc:Fallback>
      </mc:AlternateContent>
    </p:spTree>
    <p:extLst>
      <p:ext uri="{BB962C8B-B14F-4D97-AF65-F5344CB8AC3E}">
        <p14:creationId xmlns:p14="http://schemas.microsoft.com/office/powerpoint/2010/main" val="403834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AE6945-C742-F035-AC7B-8CBCF8734987}"/>
              </a:ext>
            </a:extLst>
          </p:cNvPr>
          <p:cNvSpPr>
            <a:spLocks noGrp="1"/>
          </p:cNvSpPr>
          <p:nvPr>
            <p:ph type="sldNum" sz="quarter" idx="12"/>
          </p:nvPr>
        </p:nvSpPr>
        <p:spPr/>
        <p:txBody>
          <a:bodyPr/>
          <a:lstStyle/>
          <a:p>
            <a:fld id="{D57F1E4F-1CFF-5643-939E-217C01CDF565}" type="slidenum">
              <a:rPr lang="en-US" smtClean="0"/>
              <a:pPr/>
              <a:t>12</a:t>
            </a:fld>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C6F9E38-8AF0-C3CA-70F4-4A78F510A242}"/>
                  </a:ext>
                </a:extLst>
              </p:cNvPr>
              <p:cNvSpPr/>
              <p:nvPr/>
            </p:nvSpPr>
            <p:spPr>
              <a:xfrm>
                <a:off x="533034" y="1286152"/>
                <a:ext cx="11379264" cy="3678956"/>
              </a:xfrm>
              <a:prstGeom prst="rect">
                <a:avLst/>
              </a:prstGeom>
              <a:noFill/>
            </p:spPr>
            <p:txBody>
              <a:bodyPr wrap="square">
                <a:spAutoFit/>
              </a:bodyPr>
              <a:lstStyle/>
              <a:p>
                <a:pPr marL="342900" indent="-342900" algn="just">
                  <a:lnSpc>
                    <a:spcPct val="85000"/>
                  </a:lnSpc>
                  <a:buFont typeface="Arial" panose="020B0604020202020204" pitchFamily="34" charset="0"/>
                  <a:buChar char="•"/>
                </a:pPr>
                <a:r>
                  <a:rPr lang="en-US" sz="2200" dirty="0">
                    <a:cs typeface="Times New Roman" panose="02020603050405020304" pitchFamily="18" charset="0"/>
                  </a:rPr>
                  <a:t>We propose a substantial change in the definition of the HCI, specifically in the way the upslope component is computed</a:t>
                </a:r>
              </a:p>
              <a:p>
                <a:pPr algn="just">
                  <a:lnSpc>
                    <a:spcPct val="85000"/>
                  </a:lnSpc>
                </a:pPr>
                <a:endParaRPr lang="en-US" sz="1600" dirty="0">
                  <a:cs typeface="Times New Roman" panose="02020603050405020304" pitchFamily="18" charset="0"/>
                </a:endParaRPr>
              </a:p>
              <a:p>
                <a:pPr marL="342900" indent="-342900" algn="just">
                  <a:lnSpc>
                    <a:spcPct val="85000"/>
                  </a:lnSpc>
                  <a:buFont typeface="Arial" panose="020B0604020202020204" pitchFamily="34" charset="0"/>
                  <a:buChar char="•"/>
                </a:pPr>
                <a:r>
                  <a:rPr lang="en-US" sz="2200" dirty="0">
                    <a:cs typeface="Times New Roman" panose="02020603050405020304" pitchFamily="18" charset="0"/>
                  </a:rPr>
                  <a:t>The next example, for a “textbook” basin, shows that current formulations for IC and its upslope component lead to an unwanted effect, particularly when the application is aimed at obtaining an aggregated, lumped descriptor of basin-wide connectivity</a:t>
                </a:r>
              </a:p>
              <a:p>
                <a:pPr algn="just">
                  <a:lnSpc>
                    <a:spcPct val="85000"/>
                  </a:lnSpc>
                </a:pPr>
                <a:endParaRPr lang="en-US" sz="1600" dirty="0">
                  <a:cs typeface="Times New Roman" panose="02020603050405020304" pitchFamily="18" charset="0"/>
                </a:endParaRPr>
              </a:p>
              <a:p>
                <a:pPr marL="342900" indent="-342900" algn="just">
                  <a:lnSpc>
                    <a:spcPct val="85000"/>
                  </a:lnSpc>
                  <a:buFont typeface="Arial" panose="020B0604020202020204" pitchFamily="34" charset="0"/>
                  <a:buChar char="•"/>
                </a:pPr>
                <a:r>
                  <a:rPr lang="en-US" sz="2200" dirty="0">
                    <a:cs typeface="Times New Roman" panose="02020603050405020304" pitchFamily="18" charset="0"/>
                  </a:rPr>
                  <a:t>For two different spatial configurations of the impervious surfaces (for the same %UA, say, 25%), we observe that when the weighting factor in the upslope component </a:t>
                </a:r>
                <a14:m>
                  <m:oMath xmlns:m="http://schemas.openxmlformats.org/officeDocument/2006/math">
                    <m:sSub>
                      <m:sSubPr>
                        <m:ctrlPr>
                          <a:rPr lang="en-US" sz="2200" b="0" i="1" dirty="0" smtClean="0">
                            <a:latin typeface="Cambria Math" panose="02040503050406030204" pitchFamily="18" charset="0"/>
                            <a:cs typeface="Times New Roman" panose="02020603050405020304" pitchFamily="18" charset="0"/>
                          </a:rPr>
                        </m:ctrlPr>
                      </m:sSubPr>
                      <m:e>
                        <m:acc>
                          <m:accPr>
                            <m:chr m:val="̅"/>
                            <m:ctrlPr>
                              <a:rPr lang="en-US" sz="2200" i="1" dirty="0" smtClean="0">
                                <a:latin typeface="Cambria Math" panose="02040503050406030204" pitchFamily="18" charset="0"/>
                                <a:cs typeface="Times New Roman" panose="02020603050405020304" pitchFamily="18" charset="0"/>
                              </a:rPr>
                            </m:ctrlPr>
                          </m:accPr>
                          <m:e>
                            <m:r>
                              <a:rPr lang="en-US" sz="2200" b="0" i="1" dirty="0" smtClean="0">
                                <a:latin typeface="Cambria Math" panose="02040503050406030204" pitchFamily="18" charset="0"/>
                                <a:cs typeface="Times New Roman" panose="02020603050405020304" pitchFamily="18" charset="0"/>
                              </a:rPr>
                              <m:t>𝑊</m:t>
                            </m:r>
                          </m:e>
                        </m:acc>
                      </m:e>
                      <m:sub>
                        <m:r>
                          <a:rPr lang="en-US" sz="2200" b="0" i="1" dirty="0" smtClean="0">
                            <a:latin typeface="Cambria Math" panose="02040503050406030204" pitchFamily="18" charset="0"/>
                            <a:cs typeface="Times New Roman" panose="02020603050405020304" pitchFamily="18" charset="0"/>
                          </a:rPr>
                          <m:t>𝑘</m:t>
                        </m:r>
                      </m:sub>
                    </m:sSub>
                  </m:oMath>
                </a14:m>
                <a:r>
                  <a:rPr lang="en-US" sz="2200" dirty="0">
                    <a:cs typeface="Times New Roman" panose="02020603050405020304" pitchFamily="18" charset="0"/>
                  </a:rPr>
                  <a:t> is computed as the arithmetic average of the </a:t>
                </a:r>
                <a14:m>
                  <m:oMath xmlns:m="http://schemas.openxmlformats.org/officeDocument/2006/math">
                    <m:r>
                      <a:rPr lang="en-US" sz="2200" i="1" dirty="0" smtClean="0">
                        <a:latin typeface="Cambria Math" panose="02040503050406030204" pitchFamily="18" charset="0"/>
                        <a:cs typeface="Times New Roman" panose="02020603050405020304" pitchFamily="18" charset="0"/>
                      </a:rPr>
                      <m:t>𝑊</m:t>
                    </m:r>
                  </m:oMath>
                </a14:m>
                <a:r>
                  <a:rPr lang="en-US" sz="2200" dirty="0">
                    <a:cs typeface="Times New Roman" panose="02020603050405020304" pitchFamily="18" charset="0"/>
                  </a:rPr>
                  <a:t>’s of the cells upstream, hillslope cells located in the headwaters (e.g., close to the basin divide) have an undue effect on the overall watershed connectivity, since their effect is considered at a larger number of cells as compared to the case where the impervious cell are placed closer to the stream network. </a:t>
                </a:r>
              </a:p>
            </p:txBody>
          </p:sp>
        </mc:Choice>
        <mc:Fallback xmlns="">
          <p:sp>
            <p:nvSpPr>
              <p:cNvPr id="15" name="Rectangle 14">
                <a:extLst>
                  <a:ext uri="{FF2B5EF4-FFF2-40B4-BE49-F238E27FC236}">
                    <a16:creationId xmlns:a16="http://schemas.microsoft.com/office/drawing/2014/main" id="{1C6F9E38-8AF0-C3CA-70F4-4A78F510A242}"/>
                  </a:ext>
                </a:extLst>
              </p:cNvPr>
              <p:cNvSpPr>
                <a:spLocks noRot="1" noChangeAspect="1" noMove="1" noResize="1" noEditPoints="1" noAdjustHandles="1" noChangeArrowheads="1" noChangeShapeType="1" noTextEdit="1"/>
              </p:cNvSpPr>
              <p:nvPr/>
            </p:nvSpPr>
            <p:spPr>
              <a:xfrm>
                <a:off x="533034" y="1286152"/>
                <a:ext cx="11379264" cy="3678956"/>
              </a:xfrm>
              <a:prstGeom prst="rect">
                <a:avLst/>
              </a:prstGeom>
              <a:blipFill>
                <a:blip r:embed="rId3"/>
                <a:stretch>
                  <a:fillRect l="-589" t="-2488" r="-643" b="-2488"/>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0B777033-0F07-5A0F-B517-E69C065A75A1}"/>
              </a:ext>
            </a:extLst>
          </p:cNvPr>
          <p:cNvGraphicFramePr>
            <a:graphicFrameLocks noGrp="1"/>
          </p:cNvGraphicFramePr>
          <p:nvPr/>
        </p:nvGraphicFramePr>
        <p:xfrm>
          <a:off x="3657600" y="-4598988"/>
          <a:ext cx="3543300" cy="762000"/>
        </p:xfrm>
        <a:graphic>
          <a:graphicData uri="http://schemas.openxmlformats.org/drawingml/2006/table">
            <a:tbl>
              <a:tblPr>
                <a:tableStyleId>{5C22544A-7EE6-4342-B048-85BDC9FD1C3A}</a:tableStyleId>
              </a:tblPr>
              <a:tblGrid>
                <a:gridCol w="393700">
                  <a:extLst>
                    <a:ext uri="{9D8B030D-6E8A-4147-A177-3AD203B41FA5}">
                      <a16:colId xmlns:a16="http://schemas.microsoft.com/office/drawing/2014/main" val="446281797"/>
                    </a:ext>
                  </a:extLst>
                </a:gridCol>
                <a:gridCol w="393700">
                  <a:extLst>
                    <a:ext uri="{9D8B030D-6E8A-4147-A177-3AD203B41FA5}">
                      <a16:colId xmlns:a16="http://schemas.microsoft.com/office/drawing/2014/main" val="3948657263"/>
                    </a:ext>
                  </a:extLst>
                </a:gridCol>
                <a:gridCol w="393700">
                  <a:extLst>
                    <a:ext uri="{9D8B030D-6E8A-4147-A177-3AD203B41FA5}">
                      <a16:colId xmlns:a16="http://schemas.microsoft.com/office/drawing/2014/main" val="4102182189"/>
                    </a:ext>
                  </a:extLst>
                </a:gridCol>
                <a:gridCol w="393700">
                  <a:extLst>
                    <a:ext uri="{9D8B030D-6E8A-4147-A177-3AD203B41FA5}">
                      <a16:colId xmlns:a16="http://schemas.microsoft.com/office/drawing/2014/main" val="1986648672"/>
                    </a:ext>
                  </a:extLst>
                </a:gridCol>
                <a:gridCol w="393700">
                  <a:extLst>
                    <a:ext uri="{9D8B030D-6E8A-4147-A177-3AD203B41FA5}">
                      <a16:colId xmlns:a16="http://schemas.microsoft.com/office/drawing/2014/main" val="1329358998"/>
                    </a:ext>
                  </a:extLst>
                </a:gridCol>
                <a:gridCol w="393700">
                  <a:extLst>
                    <a:ext uri="{9D8B030D-6E8A-4147-A177-3AD203B41FA5}">
                      <a16:colId xmlns:a16="http://schemas.microsoft.com/office/drawing/2014/main" val="3669701321"/>
                    </a:ext>
                  </a:extLst>
                </a:gridCol>
                <a:gridCol w="393700">
                  <a:extLst>
                    <a:ext uri="{9D8B030D-6E8A-4147-A177-3AD203B41FA5}">
                      <a16:colId xmlns:a16="http://schemas.microsoft.com/office/drawing/2014/main" val="3302140336"/>
                    </a:ext>
                  </a:extLst>
                </a:gridCol>
                <a:gridCol w="393700">
                  <a:extLst>
                    <a:ext uri="{9D8B030D-6E8A-4147-A177-3AD203B41FA5}">
                      <a16:colId xmlns:a16="http://schemas.microsoft.com/office/drawing/2014/main" val="493940216"/>
                    </a:ext>
                  </a:extLst>
                </a:gridCol>
                <a:gridCol w="393700">
                  <a:extLst>
                    <a:ext uri="{9D8B030D-6E8A-4147-A177-3AD203B41FA5}">
                      <a16:colId xmlns:a16="http://schemas.microsoft.com/office/drawing/2014/main" val="3431576680"/>
                    </a:ext>
                  </a:extLst>
                </a:gridCol>
              </a:tblGrid>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7991499"/>
                  </a:ext>
                </a:extLst>
              </a:tr>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1786979"/>
                  </a:ext>
                </a:extLst>
              </a:tr>
            </a:tbl>
          </a:graphicData>
        </a:graphic>
      </p:graphicFrame>
      <p:cxnSp>
        <p:nvCxnSpPr>
          <p:cNvPr id="4" name="Straight Arrow Connector 3">
            <a:extLst>
              <a:ext uri="{FF2B5EF4-FFF2-40B4-BE49-F238E27FC236}">
                <a16:creationId xmlns:a16="http://schemas.microsoft.com/office/drawing/2014/main" id="{AB5A542F-FE88-0722-00A7-1CD1D6363E5E}"/>
              </a:ext>
            </a:extLst>
          </p:cNvPr>
          <p:cNvCxnSpPr/>
          <p:nvPr/>
        </p:nvCxnSpPr>
        <p:spPr>
          <a:xfrm>
            <a:off x="5507038"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C57EF22-9522-4C9E-8EF0-10FD27A19437}"/>
              </a:ext>
            </a:extLst>
          </p:cNvPr>
          <p:cNvCxnSpPr/>
          <p:nvPr/>
        </p:nvCxnSpPr>
        <p:spPr>
          <a:xfrm>
            <a:off x="5919788"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643BF3C-C070-42CE-B7E8-09B02280792D}"/>
              </a:ext>
            </a:extLst>
          </p:cNvPr>
          <p:cNvCxnSpPr/>
          <p:nvPr/>
        </p:nvCxnSpPr>
        <p:spPr>
          <a:xfrm>
            <a:off x="6305550" y="10788650"/>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C6A69E-8497-4F0C-80D4-95B710D4ACD9}"/>
              </a:ext>
            </a:extLst>
          </p:cNvPr>
          <p:cNvCxnSpPr/>
          <p:nvPr/>
        </p:nvCxnSpPr>
        <p:spPr>
          <a:xfrm>
            <a:off x="6702425" y="10788650"/>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3D1AA40-FFE5-4291-8ED8-C66CAF2282BC}"/>
              </a:ext>
            </a:extLst>
          </p:cNvPr>
          <p:cNvCxnSpPr/>
          <p:nvPr/>
        </p:nvCxnSpPr>
        <p:spPr>
          <a:xfrm>
            <a:off x="5505450" y="11149013"/>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AD75B8-38A8-46E7-B57B-3D603193B92E}"/>
              </a:ext>
            </a:extLst>
          </p:cNvPr>
          <p:cNvCxnSpPr/>
          <p:nvPr/>
        </p:nvCxnSpPr>
        <p:spPr>
          <a:xfrm>
            <a:off x="5918200" y="11149013"/>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A67172-1626-4763-8FE9-C831F26EB6B2}"/>
              </a:ext>
            </a:extLst>
          </p:cNvPr>
          <p:cNvCxnSpPr/>
          <p:nvPr/>
        </p:nvCxnSpPr>
        <p:spPr>
          <a:xfrm>
            <a:off x="6303963" y="11149013"/>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110065-3EDC-4198-B2E7-540101AFAFF4}"/>
              </a:ext>
            </a:extLst>
          </p:cNvPr>
          <p:cNvCxnSpPr/>
          <p:nvPr/>
        </p:nvCxnSpPr>
        <p:spPr>
          <a:xfrm>
            <a:off x="6700838" y="11149013"/>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3C850A-1A0C-4A91-AB79-408836AD7D61}"/>
              </a:ext>
            </a:extLst>
          </p:cNvPr>
          <p:cNvCxnSpPr/>
          <p:nvPr/>
        </p:nvCxnSpPr>
        <p:spPr>
          <a:xfrm flipH="1">
            <a:off x="7083425" y="1078865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F3FB4A-B1CF-4756-B7CF-9F7BB9497406}"/>
              </a:ext>
            </a:extLst>
          </p:cNvPr>
          <p:cNvCxnSpPr/>
          <p:nvPr/>
        </p:nvCxnSpPr>
        <p:spPr>
          <a:xfrm flipH="1">
            <a:off x="7477125" y="1078865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2D81A8-3E3E-4DE9-B5D2-5F99C739F641}"/>
              </a:ext>
            </a:extLst>
          </p:cNvPr>
          <p:cNvCxnSpPr/>
          <p:nvPr/>
        </p:nvCxnSpPr>
        <p:spPr>
          <a:xfrm flipH="1">
            <a:off x="7869238"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ED67E7C-4859-4DA2-BCFA-10ADA72122A6}"/>
              </a:ext>
            </a:extLst>
          </p:cNvPr>
          <p:cNvCxnSpPr/>
          <p:nvPr/>
        </p:nvCxnSpPr>
        <p:spPr>
          <a:xfrm flipH="1">
            <a:off x="8266113"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9341B01-111E-4DB3-A203-2F3BFF52B2C9}"/>
              </a:ext>
            </a:extLst>
          </p:cNvPr>
          <p:cNvCxnSpPr/>
          <p:nvPr/>
        </p:nvCxnSpPr>
        <p:spPr>
          <a:xfrm flipH="1">
            <a:off x="7083425" y="1115060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F326F9-96C3-489D-AF2C-68C2796A8CA0}"/>
              </a:ext>
            </a:extLst>
          </p:cNvPr>
          <p:cNvCxnSpPr/>
          <p:nvPr/>
        </p:nvCxnSpPr>
        <p:spPr>
          <a:xfrm flipH="1">
            <a:off x="7475538" y="1115060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C54679-A2D6-47F9-8582-F9691D2A4B2E}"/>
              </a:ext>
            </a:extLst>
          </p:cNvPr>
          <p:cNvCxnSpPr/>
          <p:nvPr/>
        </p:nvCxnSpPr>
        <p:spPr>
          <a:xfrm flipH="1">
            <a:off x="7867650" y="1115060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988BC2-BD4B-4716-845E-F74F352E7A62}"/>
              </a:ext>
            </a:extLst>
          </p:cNvPr>
          <p:cNvCxnSpPr/>
          <p:nvPr/>
        </p:nvCxnSpPr>
        <p:spPr>
          <a:xfrm flipH="1">
            <a:off x="8266113" y="11150600"/>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757A21-2D8D-4A5A-AD91-69634DBED8C2}"/>
              </a:ext>
            </a:extLst>
          </p:cNvPr>
          <p:cNvCxnSpPr/>
          <p:nvPr/>
        </p:nvCxnSpPr>
        <p:spPr>
          <a:xfrm>
            <a:off x="7016750" y="10833100"/>
            <a:ext cx="1588" cy="27305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5E5E9D3-078F-4702-8281-1997B07B3907}"/>
              </a:ext>
            </a:extLst>
          </p:cNvPr>
          <p:cNvCxnSpPr/>
          <p:nvPr/>
        </p:nvCxnSpPr>
        <p:spPr>
          <a:xfrm>
            <a:off x="7016750" y="11183938"/>
            <a:ext cx="1588" cy="27463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EBC4FA8-A413-DE1A-7336-F44A2AE4444D}"/>
              </a:ext>
            </a:extLst>
          </p:cNvPr>
          <p:cNvPicPr>
            <a:picLocks noChangeAspect="1"/>
          </p:cNvPicPr>
          <p:nvPr/>
        </p:nvPicPr>
        <p:blipFill>
          <a:blip r:embed="rId4"/>
          <a:stretch>
            <a:fillRect/>
          </a:stretch>
        </p:blipFill>
        <p:spPr>
          <a:xfrm>
            <a:off x="1044053" y="5194049"/>
            <a:ext cx="4461397" cy="1280160"/>
          </a:xfrm>
          <a:prstGeom prst="rect">
            <a:avLst/>
          </a:prstGeom>
        </p:spPr>
      </p:pic>
      <p:pic>
        <p:nvPicPr>
          <p:cNvPr id="42" name="Picture 41">
            <a:extLst>
              <a:ext uri="{FF2B5EF4-FFF2-40B4-BE49-F238E27FC236}">
                <a16:creationId xmlns:a16="http://schemas.microsoft.com/office/drawing/2014/main" id="{62C92B77-F9AE-4200-E938-6E16553D1DFF}"/>
              </a:ext>
            </a:extLst>
          </p:cNvPr>
          <p:cNvPicPr>
            <a:picLocks noChangeAspect="1"/>
          </p:cNvPicPr>
          <p:nvPr/>
        </p:nvPicPr>
        <p:blipFill>
          <a:blip r:embed="rId5"/>
          <a:stretch>
            <a:fillRect/>
          </a:stretch>
        </p:blipFill>
        <p:spPr>
          <a:xfrm>
            <a:off x="6204903" y="5208117"/>
            <a:ext cx="4389120" cy="1266092"/>
          </a:xfrm>
          <a:prstGeom prst="rect">
            <a:avLst/>
          </a:prstGeom>
        </p:spPr>
      </p:pic>
      <p:sp>
        <p:nvSpPr>
          <p:cNvPr id="43" name="TextBox 42">
            <a:extLst>
              <a:ext uri="{FF2B5EF4-FFF2-40B4-BE49-F238E27FC236}">
                <a16:creationId xmlns:a16="http://schemas.microsoft.com/office/drawing/2014/main" id="{266ED204-5738-F98C-44D2-16D7CD7E89BC}"/>
              </a:ext>
            </a:extLst>
          </p:cNvPr>
          <p:cNvSpPr txBox="1"/>
          <p:nvPr/>
        </p:nvSpPr>
        <p:spPr>
          <a:xfrm>
            <a:off x="4861781" y="5540780"/>
            <a:ext cx="1211872" cy="523220"/>
          </a:xfrm>
          <a:prstGeom prst="rect">
            <a:avLst/>
          </a:prstGeom>
          <a:noFill/>
        </p:spPr>
        <p:txBody>
          <a:bodyPr wrap="square" rtlCol="0">
            <a:spAutoFit/>
          </a:bodyPr>
          <a:lstStyle/>
          <a:p>
            <a:pPr algn="r"/>
            <a:r>
              <a:rPr lang="en-US" sz="2800" dirty="0"/>
              <a:t>vs</a:t>
            </a:r>
          </a:p>
        </p:txBody>
      </p:sp>
      <p:grpSp>
        <p:nvGrpSpPr>
          <p:cNvPr id="44" name="Group 43">
            <a:extLst>
              <a:ext uri="{FF2B5EF4-FFF2-40B4-BE49-F238E27FC236}">
                <a16:creationId xmlns:a16="http://schemas.microsoft.com/office/drawing/2014/main" id="{7366E3C7-8E3A-99DB-BD6B-6FCEBA5BC23D}"/>
              </a:ext>
            </a:extLst>
          </p:cNvPr>
          <p:cNvGrpSpPr/>
          <p:nvPr/>
        </p:nvGrpSpPr>
        <p:grpSpPr>
          <a:xfrm>
            <a:off x="10783502" y="5285489"/>
            <a:ext cx="1019947" cy="1127193"/>
            <a:chOff x="8654163" y="1238717"/>
            <a:chExt cx="1019947" cy="1127193"/>
          </a:xfrm>
        </p:grpSpPr>
        <mc:AlternateContent xmlns:mc="http://schemas.openxmlformats.org/markup-compatibility/2006" xmlns:p14="http://schemas.microsoft.com/office/powerpoint/2010/main">
          <mc:Choice Requires="p14">
            <p:contentPart p14:bwMode="auto" r:id="rId6">
              <p14:nvContentPartPr>
                <p14:cNvPr id="45" name="Ink 44">
                  <a:extLst>
                    <a:ext uri="{FF2B5EF4-FFF2-40B4-BE49-F238E27FC236}">
                      <a16:creationId xmlns:a16="http://schemas.microsoft.com/office/drawing/2014/main" id="{CC18D274-B2FB-6D5E-A424-10B72DFBC25F}"/>
                    </a:ext>
                  </a:extLst>
                </p14:cNvPr>
                <p14:cNvContentPartPr/>
                <p14:nvPr/>
              </p14:nvContentPartPr>
              <p14:xfrm>
                <a:off x="8755470" y="1618800"/>
                <a:ext cx="228960" cy="4680"/>
              </p14:xfrm>
            </p:contentPart>
          </mc:Choice>
          <mc:Fallback xmlns="">
            <p:pic>
              <p:nvPicPr>
                <p:cNvPr id="45" name="Ink 44">
                  <a:extLst>
                    <a:ext uri="{FF2B5EF4-FFF2-40B4-BE49-F238E27FC236}">
                      <a16:creationId xmlns:a16="http://schemas.microsoft.com/office/drawing/2014/main" id="{CC18D274-B2FB-6D5E-A424-10B72DFBC25F}"/>
                    </a:ext>
                  </a:extLst>
                </p:cNvPr>
                <p:cNvPicPr/>
                <p:nvPr/>
              </p:nvPicPr>
              <p:blipFill>
                <a:blip r:embed="rId7"/>
                <a:stretch>
                  <a:fillRect/>
                </a:stretch>
              </p:blipFill>
              <p:spPr>
                <a:xfrm>
                  <a:off x="8737470" y="1600800"/>
                  <a:ext cx="264600" cy="40320"/>
                </a:xfrm>
                <a:prstGeom prst="rect">
                  <a:avLst/>
                </a:prstGeom>
              </p:spPr>
            </p:pic>
          </mc:Fallback>
        </mc:AlternateContent>
        <p:grpSp>
          <p:nvGrpSpPr>
            <p:cNvPr id="46" name="Group 45">
              <a:extLst>
                <a:ext uri="{FF2B5EF4-FFF2-40B4-BE49-F238E27FC236}">
                  <a16:creationId xmlns:a16="http://schemas.microsoft.com/office/drawing/2014/main" id="{AF51AEF7-9124-CCFA-DDC2-08D60E343EAD}"/>
                </a:ext>
              </a:extLst>
            </p:cNvPr>
            <p:cNvGrpSpPr/>
            <p:nvPr/>
          </p:nvGrpSpPr>
          <p:grpSpPr>
            <a:xfrm>
              <a:off x="8654163" y="1238717"/>
              <a:ext cx="1019947" cy="1127193"/>
              <a:chOff x="8654163" y="1238717"/>
              <a:chExt cx="1019947" cy="1127193"/>
            </a:xfrm>
          </p:grpSpPr>
          <p:grpSp>
            <p:nvGrpSpPr>
              <p:cNvPr id="47" name="Group 46">
                <a:extLst>
                  <a:ext uri="{FF2B5EF4-FFF2-40B4-BE49-F238E27FC236}">
                    <a16:creationId xmlns:a16="http://schemas.microsoft.com/office/drawing/2014/main" id="{94BB9B2C-870F-2D09-F861-576A3B0C4F36}"/>
                  </a:ext>
                </a:extLst>
              </p:cNvPr>
              <p:cNvGrpSpPr/>
              <p:nvPr/>
            </p:nvGrpSpPr>
            <p:grpSpPr>
              <a:xfrm>
                <a:off x="8654163" y="1238717"/>
                <a:ext cx="1019947" cy="1127193"/>
                <a:chOff x="8654163" y="1238717"/>
                <a:chExt cx="1019947" cy="1127193"/>
              </a:xfrm>
            </p:grpSpPr>
            <p:pic>
              <p:nvPicPr>
                <p:cNvPr id="49" name="Picture 48" descr="Chart, bar chart&#10;&#10;Description automatically generated">
                  <a:extLst>
                    <a:ext uri="{FF2B5EF4-FFF2-40B4-BE49-F238E27FC236}">
                      <a16:creationId xmlns:a16="http://schemas.microsoft.com/office/drawing/2014/main" id="{0AF6754C-0F8B-DB68-4789-F4201B060AC6}"/>
                    </a:ext>
                  </a:extLst>
                </p:cNvPr>
                <p:cNvPicPr>
                  <a:picLocks noChangeAspect="1"/>
                </p:cNvPicPr>
                <p:nvPr/>
              </p:nvPicPr>
              <p:blipFill rotWithShape="1">
                <a:blip r:embed="rId8">
                  <a:extLst>
                    <a:ext uri="{28A0092B-C50C-407E-A947-70E740481C1C}">
                      <a14:useLocalDpi xmlns:a14="http://schemas.microsoft.com/office/drawing/2010/main" val="0"/>
                    </a:ext>
                  </a:extLst>
                </a:blip>
                <a:srcRect l="76613" t="4424" r="7488" b="81999"/>
                <a:stretch/>
              </p:blipFill>
              <p:spPr>
                <a:xfrm>
                  <a:off x="8654163" y="1238717"/>
                  <a:ext cx="1019947" cy="1127193"/>
                </a:xfrm>
                <a:prstGeom prst="rect">
                  <a:avLst/>
                </a:prstGeom>
              </p:spPr>
            </p:pic>
            <p:grpSp>
              <p:nvGrpSpPr>
                <p:cNvPr id="50" name="Group 49">
                  <a:extLst>
                    <a:ext uri="{FF2B5EF4-FFF2-40B4-BE49-F238E27FC236}">
                      <a16:creationId xmlns:a16="http://schemas.microsoft.com/office/drawing/2014/main" id="{1DAC8C4A-3429-1858-BE9B-7D9DE3A1E07A}"/>
                    </a:ext>
                  </a:extLst>
                </p:cNvPr>
                <p:cNvGrpSpPr/>
                <p:nvPr/>
              </p:nvGrpSpPr>
              <p:grpSpPr>
                <a:xfrm>
                  <a:off x="8739990" y="1622760"/>
                  <a:ext cx="244440" cy="95760"/>
                  <a:chOff x="8739990" y="1622760"/>
                  <a:chExt cx="244440" cy="95760"/>
                </a:xfrm>
              </p:grpSpPr>
              <mc:AlternateContent xmlns:mc="http://schemas.openxmlformats.org/markup-compatibility/2006" xmlns:p14="http://schemas.microsoft.com/office/powerpoint/2010/main">
                <mc:Choice Requires="p14">
                  <p:contentPart p14:bwMode="auto" r:id="rId9">
                    <p14:nvContentPartPr>
                      <p14:cNvPr id="58" name="Ink 57">
                        <a:extLst>
                          <a:ext uri="{FF2B5EF4-FFF2-40B4-BE49-F238E27FC236}">
                            <a16:creationId xmlns:a16="http://schemas.microsoft.com/office/drawing/2014/main" id="{4846EA67-CCFC-77EC-699C-26FF51F638AE}"/>
                          </a:ext>
                        </a:extLst>
                      </p14:cNvPr>
                      <p14:cNvContentPartPr/>
                      <p14:nvPr/>
                    </p14:nvContentPartPr>
                    <p14:xfrm>
                      <a:off x="8739990" y="1622760"/>
                      <a:ext cx="80280" cy="8280"/>
                    </p14:xfrm>
                  </p:contentPart>
                </mc:Choice>
                <mc:Fallback xmlns="">
                  <p:pic>
                    <p:nvPicPr>
                      <p:cNvPr id="58" name="Ink 57">
                        <a:extLst>
                          <a:ext uri="{FF2B5EF4-FFF2-40B4-BE49-F238E27FC236}">
                            <a16:creationId xmlns:a16="http://schemas.microsoft.com/office/drawing/2014/main" id="{4846EA67-CCFC-77EC-699C-26FF51F638AE}"/>
                          </a:ext>
                        </a:extLst>
                      </p:cNvPr>
                      <p:cNvPicPr/>
                      <p:nvPr/>
                    </p:nvPicPr>
                    <p:blipFill>
                      <a:blip r:embed="rId10"/>
                      <a:stretch>
                        <a:fillRect/>
                      </a:stretch>
                    </p:blipFill>
                    <p:spPr>
                      <a:xfrm>
                        <a:off x="8721990" y="1605120"/>
                        <a:ext cx="115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Ink 58">
                        <a:extLst>
                          <a:ext uri="{FF2B5EF4-FFF2-40B4-BE49-F238E27FC236}">
                            <a16:creationId xmlns:a16="http://schemas.microsoft.com/office/drawing/2014/main" id="{D11B2BEE-A2F9-66D1-8A4B-6A432CDE1996}"/>
                          </a:ext>
                        </a:extLst>
                      </p14:cNvPr>
                      <p14:cNvContentPartPr/>
                      <p14:nvPr/>
                    </p14:nvContentPartPr>
                    <p14:xfrm>
                      <a:off x="8747550" y="1626720"/>
                      <a:ext cx="236880" cy="9000"/>
                    </p14:xfrm>
                  </p:contentPart>
                </mc:Choice>
                <mc:Fallback xmlns="">
                  <p:pic>
                    <p:nvPicPr>
                      <p:cNvPr id="59" name="Ink 58">
                        <a:extLst>
                          <a:ext uri="{FF2B5EF4-FFF2-40B4-BE49-F238E27FC236}">
                            <a16:creationId xmlns:a16="http://schemas.microsoft.com/office/drawing/2014/main" id="{D11B2BEE-A2F9-66D1-8A4B-6A432CDE1996}"/>
                          </a:ext>
                        </a:extLst>
                      </p:cNvPr>
                      <p:cNvPicPr/>
                      <p:nvPr/>
                    </p:nvPicPr>
                    <p:blipFill>
                      <a:blip r:embed="rId12"/>
                      <a:stretch>
                        <a:fillRect/>
                      </a:stretch>
                    </p:blipFill>
                    <p:spPr>
                      <a:xfrm>
                        <a:off x="8729550" y="1608720"/>
                        <a:ext cx="272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Ink 59">
                        <a:extLst>
                          <a:ext uri="{FF2B5EF4-FFF2-40B4-BE49-F238E27FC236}">
                            <a16:creationId xmlns:a16="http://schemas.microsoft.com/office/drawing/2014/main" id="{9AE3D623-FE0D-4CE9-478D-8DBFB2DD9D79}"/>
                          </a:ext>
                        </a:extLst>
                      </p14:cNvPr>
                      <p14:cNvContentPartPr/>
                      <p14:nvPr/>
                    </p14:nvContentPartPr>
                    <p14:xfrm>
                      <a:off x="8747550" y="1660920"/>
                      <a:ext cx="225360" cy="360"/>
                    </p14:xfrm>
                  </p:contentPart>
                </mc:Choice>
                <mc:Fallback xmlns="">
                  <p:pic>
                    <p:nvPicPr>
                      <p:cNvPr id="60" name="Ink 59">
                        <a:extLst>
                          <a:ext uri="{FF2B5EF4-FFF2-40B4-BE49-F238E27FC236}">
                            <a16:creationId xmlns:a16="http://schemas.microsoft.com/office/drawing/2014/main" id="{9AE3D623-FE0D-4CE9-478D-8DBFB2DD9D79}"/>
                          </a:ext>
                        </a:extLst>
                      </p:cNvPr>
                      <p:cNvPicPr/>
                      <p:nvPr/>
                    </p:nvPicPr>
                    <p:blipFill>
                      <a:blip r:embed="rId14"/>
                      <a:stretch>
                        <a:fillRect/>
                      </a:stretch>
                    </p:blipFill>
                    <p:spPr>
                      <a:xfrm>
                        <a:off x="8729550" y="1642920"/>
                        <a:ext cx="261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5797C2B8-E014-4FF3-79BE-F5688F513D03}"/>
                          </a:ext>
                        </a:extLst>
                      </p14:cNvPr>
                      <p14:cNvContentPartPr/>
                      <p14:nvPr/>
                    </p14:nvContentPartPr>
                    <p14:xfrm>
                      <a:off x="8742510" y="1691520"/>
                      <a:ext cx="234360" cy="8280"/>
                    </p14:xfrm>
                  </p:contentPart>
                </mc:Choice>
                <mc:Fallback xmlns="">
                  <p:pic>
                    <p:nvPicPr>
                      <p:cNvPr id="61" name="Ink 60">
                        <a:extLst>
                          <a:ext uri="{FF2B5EF4-FFF2-40B4-BE49-F238E27FC236}">
                            <a16:creationId xmlns:a16="http://schemas.microsoft.com/office/drawing/2014/main" id="{5797C2B8-E014-4FF3-79BE-F5688F513D03}"/>
                          </a:ext>
                        </a:extLst>
                      </p:cNvPr>
                      <p:cNvPicPr/>
                      <p:nvPr/>
                    </p:nvPicPr>
                    <p:blipFill>
                      <a:blip r:embed="rId16"/>
                      <a:stretch>
                        <a:fillRect/>
                      </a:stretch>
                    </p:blipFill>
                    <p:spPr>
                      <a:xfrm>
                        <a:off x="8724510" y="1673520"/>
                        <a:ext cx="270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Ink 61">
                        <a:extLst>
                          <a:ext uri="{FF2B5EF4-FFF2-40B4-BE49-F238E27FC236}">
                            <a16:creationId xmlns:a16="http://schemas.microsoft.com/office/drawing/2014/main" id="{32A6BBCD-7F6D-CAD9-CF56-D1DCE15D6E8B}"/>
                          </a:ext>
                        </a:extLst>
                      </p14:cNvPr>
                      <p14:cNvContentPartPr/>
                      <p14:nvPr/>
                    </p14:nvContentPartPr>
                    <p14:xfrm>
                      <a:off x="8747550" y="1718160"/>
                      <a:ext cx="236880" cy="360"/>
                    </p14:xfrm>
                  </p:contentPart>
                </mc:Choice>
                <mc:Fallback xmlns="">
                  <p:pic>
                    <p:nvPicPr>
                      <p:cNvPr id="62" name="Ink 61">
                        <a:extLst>
                          <a:ext uri="{FF2B5EF4-FFF2-40B4-BE49-F238E27FC236}">
                            <a16:creationId xmlns:a16="http://schemas.microsoft.com/office/drawing/2014/main" id="{32A6BBCD-7F6D-CAD9-CF56-D1DCE15D6E8B}"/>
                          </a:ext>
                        </a:extLst>
                      </p:cNvPr>
                      <p:cNvPicPr/>
                      <p:nvPr/>
                    </p:nvPicPr>
                    <p:blipFill>
                      <a:blip r:embed="rId18"/>
                      <a:stretch>
                        <a:fillRect/>
                      </a:stretch>
                    </p:blipFill>
                    <p:spPr>
                      <a:xfrm>
                        <a:off x="8729550" y="1700160"/>
                        <a:ext cx="272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Ink 62">
                        <a:extLst>
                          <a:ext uri="{FF2B5EF4-FFF2-40B4-BE49-F238E27FC236}">
                            <a16:creationId xmlns:a16="http://schemas.microsoft.com/office/drawing/2014/main" id="{26C41BE9-F286-B181-17FE-5B2E2DEE8C43}"/>
                          </a:ext>
                        </a:extLst>
                      </p14:cNvPr>
                      <p14:cNvContentPartPr/>
                      <p14:nvPr/>
                    </p14:nvContentPartPr>
                    <p14:xfrm>
                      <a:off x="8984070" y="1664880"/>
                      <a:ext cx="360" cy="360"/>
                    </p14:xfrm>
                  </p:contentPart>
                </mc:Choice>
                <mc:Fallback xmlns="">
                  <p:pic>
                    <p:nvPicPr>
                      <p:cNvPr id="63" name="Ink 62">
                        <a:extLst>
                          <a:ext uri="{FF2B5EF4-FFF2-40B4-BE49-F238E27FC236}">
                            <a16:creationId xmlns:a16="http://schemas.microsoft.com/office/drawing/2014/main" id="{26C41BE9-F286-B181-17FE-5B2E2DEE8C43}"/>
                          </a:ext>
                        </a:extLst>
                      </p:cNvPr>
                      <p:cNvPicPr/>
                      <p:nvPr/>
                    </p:nvPicPr>
                    <p:blipFill>
                      <a:blip r:embed="rId20"/>
                      <a:stretch>
                        <a:fillRect/>
                      </a:stretch>
                    </p:blipFill>
                    <p:spPr>
                      <a:xfrm>
                        <a:off x="8966070" y="1646880"/>
                        <a:ext cx="36000" cy="36000"/>
                      </a:xfrm>
                      <a:prstGeom prst="rect">
                        <a:avLst/>
                      </a:prstGeom>
                    </p:spPr>
                  </p:pic>
                </mc:Fallback>
              </mc:AlternateContent>
            </p:grpSp>
            <p:grpSp>
              <p:nvGrpSpPr>
                <p:cNvPr id="51" name="Group 50">
                  <a:extLst>
                    <a:ext uri="{FF2B5EF4-FFF2-40B4-BE49-F238E27FC236}">
                      <a16:creationId xmlns:a16="http://schemas.microsoft.com/office/drawing/2014/main" id="{6808D0FA-3B99-2367-A797-3E150D3939C5}"/>
                    </a:ext>
                  </a:extLst>
                </p:cNvPr>
                <p:cNvGrpSpPr/>
                <p:nvPr/>
              </p:nvGrpSpPr>
              <p:grpSpPr>
                <a:xfrm>
                  <a:off x="8730990" y="2034240"/>
                  <a:ext cx="264600" cy="95760"/>
                  <a:chOff x="8730990" y="2034240"/>
                  <a:chExt cx="264600" cy="95760"/>
                </a:xfrm>
              </p:grpSpPr>
              <mc:AlternateContent xmlns:mc="http://schemas.openxmlformats.org/markup-compatibility/2006" xmlns:p14="http://schemas.microsoft.com/office/powerpoint/2010/main">
                <mc:Choice Requires="p14">
                  <p:contentPart p14:bwMode="auto" r:id="rId21">
                    <p14:nvContentPartPr>
                      <p14:cNvPr id="52" name="Ink 51">
                        <a:extLst>
                          <a:ext uri="{FF2B5EF4-FFF2-40B4-BE49-F238E27FC236}">
                            <a16:creationId xmlns:a16="http://schemas.microsoft.com/office/drawing/2014/main" id="{23972D6A-CABC-5033-4DFE-715D4B9234EF}"/>
                          </a:ext>
                        </a:extLst>
                      </p14:cNvPr>
                      <p14:cNvContentPartPr/>
                      <p14:nvPr/>
                    </p14:nvContentPartPr>
                    <p14:xfrm>
                      <a:off x="8736390" y="2037480"/>
                      <a:ext cx="226080" cy="12600"/>
                    </p14:xfrm>
                  </p:contentPart>
                </mc:Choice>
                <mc:Fallback xmlns="">
                  <p:pic>
                    <p:nvPicPr>
                      <p:cNvPr id="52" name="Ink 51">
                        <a:extLst>
                          <a:ext uri="{FF2B5EF4-FFF2-40B4-BE49-F238E27FC236}">
                            <a16:creationId xmlns:a16="http://schemas.microsoft.com/office/drawing/2014/main" id="{23972D6A-CABC-5033-4DFE-715D4B9234EF}"/>
                          </a:ext>
                        </a:extLst>
                      </p:cNvPr>
                      <p:cNvPicPr/>
                      <p:nvPr/>
                    </p:nvPicPr>
                    <p:blipFill>
                      <a:blip r:embed="rId22"/>
                      <a:stretch>
                        <a:fillRect/>
                      </a:stretch>
                    </p:blipFill>
                    <p:spPr>
                      <a:xfrm>
                        <a:off x="8718390" y="2019840"/>
                        <a:ext cx="261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 name="Ink 52">
                        <a:extLst>
                          <a:ext uri="{FF2B5EF4-FFF2-40B4-BE49-F238E27FC236}">
                            <a16:creationId xmlns:a16="http://schemas.microsoft.com/office/drawing/2014/main" id="{46068502-8FD8-EA97-CF5A-5A90434B0775}"/>
                          </a:ext>
                        </a:extLst>
                      </p14:cNvPr>
                      <p14:cNvContentPartPr/>
                      <p14:nvPr/>
                    </p14:nvContentPartPr>
                    <p14:xfrm>
                      <a:off x="8903790" y="2034240"/>
                      <a:ext cx="91800" cy="8640"/>
                    </p14:xfrm>
                  </p:contentPart>
                </mc:Choice>
                <mc:Fallback xmlns="">
                  <p:pic>
                    <p:nvPicPr>
                      <p:cNvPr id="53" name="Ink 52">
                        <a:extLst>
                          <a:ext uri="{FF2B5EF4-FFF2-40B4-BE49-F238E27FC236}">
                            <a16:creationId xmlns:a16="http://schemas.microsoft.com/office/drawing/2014/main" id="{46068502-8FD8-EA97-CF5A-5A90434B0775}"/>
                          </a:ext>
                        </a:extLst>
                      </p:cNvPr>
                      <p:cNvPicPr/>
                      <p:nvPr/>
                    </p:nvPicPr>
                    <p:blipFill>
                      <a:blip r:embed="rId24"/>
                      <a:stretch>
                        <a:fillRect/>
                      </a:stretch>
                    </p:blipFill>
                    <p:spPr>
                      <a:xfrm>
                        <a:off x="8885790" y="2016240"/>
                        <a:ext cx="127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4" name="Ink 53">
                        <a:extLst>
                          <a:ext uri="{FF2B5EF4-FFF2-40B4-BE49-F238E27FC236}">
                            <a16:creationId xmlns:a16="http://schemas.microsoft.com/office/drawing/2014/main" id="{26D3FEC5-13E0-93DB-BF5E-21395A0245F3}"/>
                          </a:ext>
                        </a:extLst>
                      </p14:cNvPr>
                      <p14:cNvContentPartPr/>
                      <p14:nvPr/>
                    </p14:nvContentPartPr>
                    <p14:xfrm>
                      <a:off x="8736390" y="2064840"/>
                      <a:ext cx="252000" cy="15840"/>
                    </p14:xfrm>
                  </p:contentPart>
                </mc:Choice>
                <mc:Fallback xmlns="">
                  <p:pic>
                    <p:nvPicPr>
                      <p:cNvPr id="54" name="Ink 53">
                        <a:extLst>
                          <a:ext uri="{FF2B5EF4-FFF2-40B4-BE49-F238E27FC236}">
                            <a16:creationId xmlns:a16="http://schemas.microsoft.com/office/drawing/2014/main" id="{26D3FEC5-13E0-93DB-BF5E-21395A0245F3}"/>
                          </a:ext>
                        </a:extLst>
                      </p:cNvPr>
                      <p:cNvPicPr/>
                      <p:nvPr/>
                    </p:nvPicPr>
                    <p:blipFill>
                      <a:blip r:embed="rId26"/>
                      <a:stretch>
                        <a:fillRect/>
                      </a:stretch>
                    </p:blipFill>
                    <p:spPr>
                      <a:xfrm>
                        <a:off x="8718390" y="2046840"/>
                        <a:ext cx="287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 name="Ink 54">
                        <a:extLst>
                          <a:ext uri="{FF2B5EF4-FFF2-40B4-BE49-F238E27FC236}">
                            <a16:creationId xmlns:a16="http://schemas.microsoft.com/office/drawing/2014/main" id="{3C096EB9-0FDC-DB49-DBC7-481E4E8E5978}"/>
                          </a:ext>
                        </a:extLst>
                      </p14:cNvPr>
                      <p14:cNvContentPartPr/>
                      <p14:nvPr/>
                    </p14:nvContentPartPr>
                    <p14:xfrm>
                      <a:off x="8739990" y="2103000"/>
                      <a:ext cx="248040" cy="360"/>
                    </p14:xfrm>
                  </p:contentPart>
                </mc:Choice>
                <mc:Fallback xmlns="">
                  <p:pic>
                    <p:nvPicPr>
                      <p:cNvPr id="55" name="Ink 54">
                        <a:extLst>
                          <a:ext uri="{FF2B5EF4-FFF2-40B4-BE49-F238E27FC236}">
                            <a16:creationId xmlns:a16="http://schemas.microsoft.com/office/drawing/2014/main" id="{3C096EB9-0FDC-DB49-DBC7-481E4E8E5978}"/>
                          </a:ext>
                        </a:extLst>
                      </p:cNvPr>
                      <p:cNvPicPr/>
                      <p:nvPr/>
                    </p:nvPicPr>
                    <p:blipFill>
                      <a:blip r:embed="rId28"/>
                      <a:stretch>
                        <a:fillRect/>
                      </a:stretch>
                    </p:blipFill>
                    <p:spPr>
                      <a:xfrm>
                        <a:off x="8721990" y="2085000"/>
                        <a:ext cx="283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 name="Ink 55">
                        <a:extLst>
                          <a:ext uri="{FF2B5EF4-FFF2-40B4-BE49-F238E27FC236}">
                            <a16:creationId xmlns:a16="http://schemas.microsoft.com/office/drawing/2014/main" id="{BB7893B0-0122-1E75-0511-BE8EBC7505E1}"/>
                          </a:ext>
                        </a:extLst>
                      </p14:cNvPr>
                      <p14:cNvContentPartPr/>
                      <p14:nvPr/>
                    </p14:nvContentPartPr>
                    <p14:xfrm>
                      <a:off x="8732430" y="2121720"/>
                      <a:ext cx="259920" cy="8280"/>
                    </p14:xfrm>
                  </p:contentPart>
                </mc:Choice>
                <mc:Fallback xmlns="">
                  <p:pic>
                    <p:nvPicPr>
                      <p:cNvPr id="56" name="Ink 55">
                        <a:extLst>
                          <a:ext uri="{FF2B5EF4-FFF2-40B4-BE49-F238E27FC236}">
                            <a16:creationId xmlns:a16="http://schemas.microsoft.com/office/drawing/2014/main" id="{BB7893B0-0122-1E75-0511-BE8EBC7505E1}"/>
                          </a:ext>
                        </a:extLst>
                      </p:cNvPr>
                      <p:cNvPicPr/>
                      <p:nvPr/>
                    </p:nvPicPr>
                    <p:blipFill>
                      <a:blip r:embed="rId30"/>
                      <a:stretch>
                        <a:fillRect/>
                      </a:stretch>
                    </p:blipFill>
                    <p:spPr>
                      <a:xfrm>
                        <a:off x="8714430" y="2104080"/>
                        <a:ext cx="295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7" name="Ink 56">
                        <a:extLst>
                          <a:ext uri="{FF2B5EF4-FFF2-40B4-BE49-F238E27FC236}">
                            <a16:creationId xmlns:a16="http://schemas.microsoft.com/office/drawing/2014/main" id="{3053C9C9-8A73-58DB-C372-6FA814F33E85}"/>
                          </a:ext>
                        </a:extLst>
                      </p14:cNvPr>
                      <p14:cNvContentPartPr/>
                      <p14:nvPr/>
                    </p14:nvContentPartPr>
                    <p14:xfrm>
                      <a:off x="8730990" y="2042160"/>
                      <a:ext cx="2520" cy="82800"/>
                    </p14:xfrm>
                  </p:contentPart>
                </mc:Choice>
                <mc:Fallback xmlns="">
                  <p:pic>
                    <p:nvPicPr>
                      <p:cNvPr id="57" name="Ink 56">
                        <a:extLst>
                          <a:ext uri="{FF2B5EF4-FFF2-40B4-BE49-F238E27FC236}">
                            <a16:creationId xmlns:a16="http://schemas.microsoft.com/office/drawing/2014/main" id="{3053C9C9-8A73-58DB-C372-6FA814F33E85}"/>
                          </a:ext>
                        </a:extLst>
                      </p:cNvPr>
                      <p:cNvPicPr/>
                      <p:nvPr/>
                    </p:nvPicPr>
                    <p:blipFill>
                      <a:blip r:embed="rId32"/>
                      <a:stretch>
                        <a:fillRect/>
                      </a:stretch>
                    </p:blipFill>
                    <p:spPr>
                      <a:xfrm>
                        <a:off x="8712990" y="2024160"/>
                        <a:ext cx="38160" cy="118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7AA5D9D1-9804-46FC-0B1B-D4D3E8E681E3}"/>
                      </a:ext>
                    </a:extLst>
                  </p14:cNvPr>
                  <p14:cNvContentPartPr/>
                  <p14:nvPr/>
                </p14:nvContentPartPr>
                <p14:xfrm>
                  <a:off x="8728470" y="2141160"/>
                  <a:ext cx="263520" cy="9000"/>
                </p14:xfrm>
              </p:contentPart>
            </mc:Choice>
            <mc:Fallback xmlns="">
              <p:pic>
                <p:nvPicPr>
                  <p:cNvPr id="48" name="Ink 47">
                    <a:extLst>
                      <a:ext uri="{FF2B5EF4-FFF2-40B4-BE49-F238E27FC236}">
                        <a16:creationId xmlns:a16="http://schemas.microsoft.com/office/drawing/2014/main" id="{7AA5D9D1-9804-46FC-0B1B-D4D3E8E681E3}"/>
                      </a:ext>
                    </a:extLst>
                  </p:cNvPr>
                  <p:cNvPicPr/>
                  <p:nvPr/>
                </p:nvPicPr>
                <p:blipFill>
                  <a:blip r:embed="rId34"/>
                  <a:stretch>
                    <a:fillRect/>
                  </a:stretch>
                </p:blipFill>
                <p:spPr>
                  <a:xfrm>
                    <a:off x="8710470" y="2123160"/>
                    <a:ext cx="299160" cy="44640"/>
                  </a:xfrm>
                  <a:prstGeom prst="rect">
                    <a:avLst/>
                  </a:prstGeom>
                </p:spPr>
              </p:pic>
            </mc:Fallback>
          </mc:AlternateContent>
        </p:grpSp>
      </p:grpSp>
      <p:sp>
        <p:nvSpPr>
          <p:cNvPr id="27" name="Title 1">
            <a:extLst>
              <a:ext uri="{FF2B5EF4-FFF2-40B4-BE49-F238E27FC236}">
                <a16:creationId xmlns:a16="http://schemas.microsoft.com/office/drawing/2014/main" id="{5E449514-7E43-C05B-DC7E-606A0284AD2C}"/>
              </a:ext>
            </a:extLst>
          </p:cNvPr>
          <p:cNvSpPr>
            <a:spLocks noGrp="1"/>
          </p:cNvSpPr>
          <p:nvPr>
            <p:ph type="title"/>
          </p:nvPr>
        </p:nvSpPr>
        <p:spPr>
          <a:xfrm>
            <a:off x="487783" y="8313"/>
            <a:ext cx="11424515" cy="1325563"/>
          </a:xfrm>
        </p:spPr>
        <p:txBody>
          <a:bodyPr>
            <a:normAutofit/>
          </a:bodyPr>
          <a:lstStyle/>
          <a:p>
            <a:r>
              <a:rPr lang="en-US" dirty="0"/>
              <a:t>From connectivity to a new urbanization index</a:t>
            </a:r>
          </a:p>
        </p:txBody>
      </p:sp>
    </p:spTree>
    <p:extLst>
      <p:ext uri="{BB962C8B-B14F-4D97-AF65-F5344CB8AC3E}">
        <p14:creationId xmlns:p14="http://schemas.microsoft.com/office/powerpoint/2010/main" val="222139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AE6945-C742-F035-AC7B-8CBCF8734987}"/>
              </a:ext>
            </a:extLst>
          </p:cNvPr>
          <p:cNvSpPr>
            <a:spLocks noGrp="1"/>
          </p:cNvSpPr>
          <p:nvPr>
            <p:ph type="sldNum" sz="quarter" idx="12"/>
          </p:nvPr>
        </p:nvSpPr>
        <p:spPr/>
        <p:txBody>
          <a:bodyPr/>
          <a:lstStyle/>
          <a:p>
            <a:fld id="{D57F1E4F-1CFF-5643-939E-217C01CDF565}" type="slidenum">
              <a:rPr lang="en-US" smtClean="0"/>
              <a:pPr/>
              <a:t>13</a:t>
            </a:fld>
            <a:endParaRPr lang="en-US"/>
          </a:p>
        </p:txBody>
      </p:sp>
      <p:graphicFrame>
        <p:nvGraphicFramePr>
          <p:cNvPr id="3" name="Table 2">
            <a:extLst>
              <a:ext uri="{FF2B5EF4-FFF2-40B4-BE49-F238E27FC236}">
                <a16:creationId xmlns:a16="http://schemas.microsoft.com/office/drawing/2014/main" id="{0B777033-0F07-5A0F-B517-E69C065A75A1}"/>
              </a:ext>
            </a:extLst>
          </p:cNvPr>
          <p:cNvGraphicFramePr>
            <a:graphicFrameLocks noGrp="1"/>
          </p:cNvGraphicFramePr>
          <p:nvPr/>
        </p:nvGraphicFramePr>
        <p:xfrm>
          <a:off x="3657600" y="-4598988"/>
          <a:ext cx="3543300" cy="762000"/>
        </p:xfrm>
        <a:graphic>
          <a:graphicData uri="http://schemas.openxmlformats.org/drawingml/2006/table">
            <a:tbl>
              <a:tblPr>
                <a:tableStyleId>{5C22544A-7EE6-4342-B048-85BDC9FD1C3A}</a:tableStyleId>
              </a:tblPr>
              <a:tblGrid>
                <a:gridCol w="393700">
                  <a:extLst>
                    <a:ext uri="{9D8B030D-6E8A-4147-A177-3AD203B41FA5}">
                      <a16:colId xmlns:a16="http://schemas.microsoft.com/office/drawing/2014/main" val="446281797"/>
                    </a:ext>
                  </a:extLst>
                </a:gridCol>
                <a:gridCol w="393700">
                  <a:extLst>
                    <a:ext uri="{9D8B030D-6E8A-4147-A177-3AD203B41FA5}">
                      <a16:colId xmlns:a16="http://schemas.microsoft.com/office/drawing/2014/main" val="3948657263"/>
                    </a:ext>
                  </a:extLst>
                </a:gridCol>
                <a:gridCol w="393700">
                  <a:extLst>
                    <a:ext uri="{9D8B030D-6E8A-4147-A177-3AD203B41FA5}">
                      <a16:colId xmlns:a16="http://schemas.microsoft.com/office/drawing/2014/main" val="4102182189"/>
                    </a:ext>
                  </a:extLst>
                </a:gridCol>
                <a:gridCol w="393700">
                  <a:extLst>
                    <a:ext uri="{9D8B030D-6E8A-4147-A177-3AD203B41FA5}">
                      <a16:colId xmlns:a16="http://schemas.microsoft.com/office/drawing/2014/main" val="1986648672"/>
                    </a:ext>
                  </a:extLst>
                </a:gridCol>
                <a:gridCol w="393700">
                  <a:extLst>
                    <a:ext uri="{9D8B030D-6E8A-4147-A177-3AD203B41FA5}">
                      <a16:colId xmlns:a16="http://schemas.microsoft.com/office/drawing/2014/main" val="1329358998"/>
                    </a:ext>
                  </a:extLst>
                </a:gridCol>
                <a:gridCol w="393700">
                  <a:extLst>
                    <a:ext uri="{9D8B030D-6E8A-4147-A177-3AD203B41FA5}">
                      <a16:colId xmlns:a16="http://schemas.microsoft.com/office/drawing/2014/main" val="3669701321"/>
                    </a:ext>
                  </a:extLst>
                </a:gridCol>
                <a:gridCol w="393700">
                  <a:extLst>
                    <a:ext uri="{9D8B030D-6E8A-4147-A177-3AD203B41FA5}">
                      <a16:colId xmlns:a16="http://schemas.microsoft.com/office/drawing/2014/main" val="3302140336"/>
                    </a:ext>
                  </a:extLst>
                </a:gridCol>
                <a:gridCol w="393700">
                  <a:extLst>
                    <a:ext uri="{9D8B030D-6E8A-4147-A177-3AD203B41FA5}">
                      <a16:colId xmlns:a16="http://schemas.microsoft.com/office/drawing/2014/main" val="493940216"/>
                    </a:ext>
                  </a:extLst>
                </a:gridCol>
                <a:gridCol w="393700">
                  <a:extLst>
                    <a:ext uri="{9D8B030D-6E8A-4147-A177-3AD203B41FA5}">
                      <a16:colId xmlns:a16="http://schemas.microsoft.com/office/drawing/2014/main" val="3431576680"/>
                    </a:ext>
                  </a:extLst>
                </a:gridCol>
              </a:tblGrid>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7991499"/>
                  </a:ext>
                </a:extLst>
              </a:tr>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1786979"/>
                  </a:ext>
                </a:extLst>
              </a:tr>
            </a:tbl>
          </a:graphicData>
        </a:graphic>
      </p:graphicFrame>
      <p:sp>
        <p:nvSpPr>
          <p:cNvPr id="26" name="TextBox 25">
            <a:extLst>
              <a:ext uri="{FF2B5EF4-FFF2-40B4-BE49-F238E27FC236}">
                <a16:creationId xmlns:a16="http://schemas.microsoft.com/office/drawing/2014/main" id="{715D18CF-B994-3BA7-17AF-94908C2EB65F}"/>
              </a:ext>
            </a:extLst>
          </p:cNvPr>
          <p:cNvSpPr txBox="1"/>
          <p:nvPr/>
        </p:nvSpPr>
        <p:spPr>
          <a:xfrm>
            <a:off x="753816" y="1586526"/>
            <a:ext cx="1211872" cy="646331"/>
          </a:xfrm>
          <a:prstGeom prst="rect">
            <a:avLst/>
          </a:prstGeom>
          <a:noFill/>
        </p:spPr>
        <p:txBody>
          <a:bodyPr wrap="square" rtlCol="0">
            <a:spAutoFit/>
          </a:bodyPr>
          <a:lstStyle/>
          <a:p>
            <a:pPr algn="r"/>
            <a:r>
              <a:rPr lang="en-US" dirty="0"/>
              <a:t>Flow Direction</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A3767F-3741-1261-E8C5-0CA58EF8AE99}"/>
                  </a:ext>
                </a:extLst>
              </p:cNvPr>
              <p:cNvSpPr txBox="1"/>
              <p:nvPr/>
            </p:nvSpPr>
            <p:spPr>
              <a:xfrm>
                <a:off x="1055395" y="3116349"/>
                <a:ext cx="1211872" cy="369332"/>
              </a:xfrm>
              <a:prstGeom prst="rect">
                <a:avLst/>
              </a:prstGeom>
              <a:noFill/>
            </p:spPr>
            <p:txBody>
              <a:bodyPr wrap="square" rtlCol="0">
                <a:spAutoFit/>
              </a:bodyPr>
              <a:lstStyle/>
              <a:p>
                <a:r>
                  <a:rPr lang="en-US" dirty="0"/>
                  <a:t>Slope </a:t>
                </a:r>
                <a14:m>
                  <m:oMath xmlns:m="http://schemas.openxmlformats.org/officeDocument/2006/math">
                    <m:r>
                      <a:rPr lang="en-US" i="1" dirty="0" smtClean="0">
                        <a:latin typeface="Cambria Math" panose="02040503050406030204" pitchFamily="18" charset="0"/>
                      </a:rPr>
                      <m:t>𝑆</m:t>
                    </m:r>
                  </m:oMath>
                </a14:m>
                <a:endParaRPr lang="en-US" dirty="0"/>
              </a:p>
            </p:txBody>
          </p:sp>
        </mc:Choice>
        <mc:Fallback xmlns="">
          <p:sp>
            <p:nvSpPr>
              <p:cNvPr id="31" name="TextBox 30">
                <a:extLst>
                  <a:ext uri="{FF2B5EF4-FFF2-40B4-BE49-F238E27FC236}">
                    <a16:creationId xmlns:a16="http://schemas.microsoft.com/office/drawing/2014/main" id="{EBA3767F-3741-1261-E8C5-0CA58EF8AE99}"/>
                  </a:ext>
                </a:extLst>
              </p:cNvPr>
              <p:cNvSpPr txBox="1">
                <a:spLocks noRot="1" noChangeAspect="1" noMove="1" noResize="1" noEditPoints="1" noAdjustHandles="1" noChangeArrowheads="1" noChangeShapeType="1" noTextEdit="1"/>
              </p:cNvSpPr>
              <p:nvPr/>
            </p:nvSpPr>
            <p:spPr>
              <a:xfrm>
                <a:off x="1055395" y="3116349"/>
                <a:ext cx="1211872" cy="369332"/>
              </a:xfrm>
              <a:prstGeom prst="rect">
                <a:avLst/>
              </a:prstGeom>
              <a:blipFill>
                <a:blip r:embed="rId3"/>
                <a:stretch>
                  <a:fillRect l="-4020" t="-8197" b="-24590"/>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0EBC4FA8-A413-DE1A-7336-F44A2AE4444D}"/>
              </a:ext>
            </a:extLst>
          </p:cNvPr>
          <p:cNvPicPr>
            <a:picLocks noChangeAspect="1"/>
          </p:cNvPicPr>
          <p:nvPr/>
        </p:nvPicPr>
        <p:blipFill>
          <a:blip r:embed="rId4"/>
          <a:stretch>
            <a:fillRect/>
          </a:stretch>
        </p:blipFill>
        <p:spPr>
          <a:xfrm>
            <a:off x="1943831" y="1531711"/>
            <a:ext cx="2963637" cy="850392"/>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236A9AF-9E79-6F53-DFA6-F04D8F5E2107}"/>
                  </a:ext>
                </a:extLst>
              </p:cNvPr>
              <p:cNvSpPr txBox="1"/>
              <p:nvPr/>
            </p:nvSpPr>
            <p:spPr>
              <a:xfrm>
                <a:off x="638510" y="3777934"/>
                <a:ext cx="1400748" cy="369332"/>
              </a:xfrm>
              <a:prstGeom prst="rect">
                <a:avLst/>
              </a:prstGeom>
              <a:noFill/>
            </p:spPr>
            <p:txBody>
              <a:bodyPr wrap="square" rtlCol="0">
                <a:spAutoFit/>
              </a:bodyPr>
              <a:lstStyle/>
              <a:p>
                <a:r>
                  <a:rPr lang="en-US" dirty="0"/>
                  <a:t>Manning’s </a:t>
                </a:r>
                <a14:m>
                  <m:oMath xmlns:m="http://schemas.openxmlformats.org/officeDocument/2006/math">
                    <m:r>
                      <a:rPr lang="en-US" i="1" dirty="0" smtClean="0">
                        <a:latin typeface="Cambria Math" panose="02040503050406030204" pitchFamily="18" charset="0"/>
                      </a:rPr>
                      <m:t>𝑛</m:t>
                    </m:r>
                  </m:oMath>
                </a14:m>
                <a:endParaRPr lang="en-US" dirty="0"/>
              </a:p>
            </p:txBody>
          </p:sp>
        </mc:Choice>
        <mc:Fallback xmlns="">
          <p:sp>
            <p:nvSpPr>
              <p:cNvPr id="34" name="TextBox 33">
                <a:extLst>
                  <a:ext uri="{FF2B5EF4-FFF2-40B4-BE49-F238E27FC236}">
                    <a16:creationId xmlns:a16="http://schemas.microsoft.com/office/drawing/2014/main" id="{8236A9AF-9E79-6F53-DFA6-F04D8F5E2107}"/>
                  </a:ext>
                </a:extLst>
              </p:cNvPr>
              <p:cNvSpPr txBox="1">
                <a:spLocks noRot="1" noChangeAspect="1" noMove="1" noResize="1" noEditPoints="1" noAdjustHandles="1" noChangeArrowheads="1" noChangeShapeType="1" noTextEdit="1"/>
              </p:cNvSpPr>
              <p:nvPr/>
            </p:nvSpPr>
            <p:spPr>
              <a:xfrm>
                <a:off x="638510" y="3777934"/>
                <a:ext cx="1400748" cy="369332"/>
              </a:xfrm>
              <a:prstGeom prst="rect">
                <a:avLst/>
              </a:prstGeom>
              <a:blipFill>
                <a:blip r:embed="rId5"/>
                <a:stretch>
                  <a:fillRect l="-3913" t="-10000" b="-26667"/>
                </a:stretch>
              </a:blipFill>
            </p:spPr>
            <p:txBody>
              <a:bodyPr/>
              <a:lstStyle/>
              <a:p>
                <a:r>
                  <a:rPr lang="en-US">
                    <a:noFill/>
                  </a:rPr>
                  <a:t> </a:t>
                </a:r>
              </a:p>
            </p:txBody>
          </p:sp>
        </mc:Fallback>
      </mc:AlternateContent>
      <p:graphicFrame>
        <p:nvGraphicFramePr>
          <p:cNvPr id="38" name="Table 37">
            <a:extLst>
              <a:ext uri="{FF2B5EF4-FFF2-40B4-BE49-F238E27FC236}">
                <a16:creationId xmlns:a16="http://schemas.microsoft.com/office/drawing/2014/main" id="{E8E3BFD2-22BF-1553-BA9E-6B59E9FAEF04}"/>
              </a:ext>
            </a:extLst>
          </p:cNvPr>
          <p:cNvGraphicFramePr>
            <a:graphicFrameLocks noGrp="1"/>
          </p:cNvGraphicFramePr>
          <p:nvPr>
            <p:extLst>
              <p:ext uri="{D42A27DB-BD31-4B8C-83A1-F6EECF244321}">
                <p14:modId xmlns:p14="http://schemas.microsoft.com/office/powerpoint/2010/main" val="1569641156"/>
              </p:ext>
            </p:extLst>
          </p:nvPr>
        </p:nvGraphicFramePr>
        <p:xfrm>
          <a:off x="2054050" y="3693267"/>
          <a:ext cx="2743200" cy="548640"/>
        </p:xfrm>
        <a:graphic>
          <a:graphicData uri="http://schemas.openxmlformats.org/drawingml/2006/table">
            <a:tbl>
              <a:tblPr/>
              <a:tblGrid>
                <a:gridCol w="304800">
                  <a:extLst>
                    <a:ext uri="{9D8B030D-6E8A-4147-A177-3AD203B41FA5}">
                      <a16:colId xmlns:a16="http://schemas.microsoft.com/office/drawing/2014/main" val="2237558838"/>
                    </a:ext>
                  </a:extLst>
                </a:gridCol>
                <a:gridCol w="304800">
                  <a:extLst>
                    <a:ext uri="{9D8B030D-6E8A-4147-A177-3AD203B41FA5}">
                      <a16:colId xmlns:a16="http://schemas.microsoft.com/office/drawing/2014/main" val="2525125451"/>
                    </a:ext>
                  </a:extLst>
                </a:gridCol>
                <a:gridCol w="304800">
                  <a:extLst>
                    <a:ext uri="{9D8B030D-6E8A-4147-A177-3AD203B41FA5}">
                      <a16:colId xmlns:a16="http://schemas.microsoft.com/office/drawing/2014/main" val="3981679626"/>
                    </a:ext>
                  </a:extLst>
                </a:gridCol>
                <a:gridCol w="304800">
                  <a:extLst>
                    <a:ext uri="{9D8B030D-6E8A-4147-A177-3AD203B41FA5}">
                      <a16:colId xmlns:a16="http://schemas.microsoft.com/office/drawing/2014/main" val="173428423"/>
                    </a:ext>
                  </a:extLst>
                </a:gridCol>
                <a:gridCol w="304800">
                  <a:extLst>
                    <a:ext uri="{9D8B030D-6E8A-4147-A177-3AD203B41FA5}">
                      <a16:colId xmlns:a16="http://schemas.microsoft.com/office/drawing/2014/main" val="3713474568"/>
                    </a:ext>
                  </a:extLst>
                </a:gridCol>
                <a:gridCol w="304800">
                  <a:extLst>
                    <a:ext uri="{9D8B030D-6E8A-4147-A177-3AD203B41FA5}">
                      <a16:colId xmlns:a16="http://schemas.microsoft.com/office/drawing/2014/main" val="2800310642"/>
                    </a:ext>
                  </a:extLst>
                </a:gridCol>
                <a:gridCol w="304800">
                  <a:extLst>
                    <a:ext uri="{9D8B030D-6E8A-4147-A177-3AD203B41FA5}">
                      <a16:colId xmlns:a16="http://schemas.microsoft.com/office/drawing/2014/main" val="1592846632"/>
                    </a:ext>
                  </a:extLst>
                </a:gridCol>
                <a:gridCol w="304800">
                  <a:extLst>
                    <a:ext uri="{9D8B030D-6E8A-4147-A177-3AD203B41FA5}">
                      <a16:colId xmlns:a16="http://schemas.microsoft.com/office/drawing/2014/main" val="1991543250"/>
                    </a:ext>
                  </a:extLst>
                </a:gridCol>
                <a:gridCol w="304800">
                  <a:extLst>
                    <a:ext uri="{9D8B030D-6E8A-4147-A177-3AD203B41FA5}">
                      <a16:colId xmlns:a16="http://schemas.microsoft.com/office/drawing/2014/main" val="1374335659"/>
                    </a:ext>
                  </a:extLst>
                </a:gridCol>
              </a:tblGrid>
              <a:tr h="274320">
                <a:tc>
                  <a:txBody>
                    <a:bodyPr/>
                    <a:lstStyle/>
                    <a:p>
                      <a:pPr algn="r" fontAlgn="b"/>
                      <a:r>
                        <a:rPr lang="en-US" sz="1100" b="0" i="0" u="none" strike="noStrike" dirty="0">
                          <a:solidFill>
                            <a:srgbClr val="000000"/>
                          </a:solidFill>
                          <a:effectLst/>
                          <a:latin typeface="Calibri" panose="020F0502020204030204" pitchFamily="34" charset="0"/>
                        </a:rPr>
                        <a:t>0.02</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83763394"/>
                  </a:ext>
                </a:extLst>
              </a:tr>
              <a:tr h="274320">
                <a:tc>
                  <a:txBody>
                    <a:bodyPr/>
                    <a:lstStyle/>
                    <a:p>
                      <a:pPr algn="r" fontAlgn="b"/>
                      <a:r>
                        <a:rPr lang="en-US" sz="1100" b="0" i="0" u="none" strike="noStrike">
                          <a:solidFill>
                            <a:srgbClr val="000000"/>
                          </a:solidFill>
                          <a:effectLst/>
                          <a:latin typeface="Calibri" panose="020F0502020204030204" pitchFamily="34" charset="0"/>
                        </a:rPr>
                        <a:t>0.02</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0.01</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0.02</a:t>
                      </a:r>
                    </a:p>
                  </a:txBody>
                  <a:tcPr marL="5604" marR="5604" marT="56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2529290"/>
                  </a:ext>
                </a:extLst>
              </a:tr>
            </a:tbl>
          </a:graphicData>
        </a:graphic>
      </p:graphicFrame>
      <p:graphicFrame>
        <p:nvGraphicFramePr>
          <p:cNvPr id="40" name="Table 39">
            <a:extLst>
              <a:ext uri="{FF2B5EF4-FFF2-40B4-BE49-F238E27FC236}">
                <a16:creationId xmlns:a16="http://schemas.microsoft.com/office/drawing/2014/main" id="{5F2AEEE7-3CBE-8200-8576-3DE0AB4A2BC3}"/>
              </a:ext>
            </a:extLst>
          </p:cNvPr>
          <p:cNvGraphicFramePr>
            <a:graphicFrameLocks noGrp="1"/>
          </p:cNvGraphicFramePr>
          <p:nvPr>
            <p:extLst>
              <p:ext uri="{D42A27DB-BD31-4B8C-83A1-F6EECF244321}">
                <p14:modId xmlns:p14="http://schemas.microsoft.com/office/powerpoint/2010/main" val="1626731056"/>
              </p:ext>
            </p:extLst>
          </p:nvPr>
        </p:nvGraphicFramePr>
        <p:xfrm>
          <a:off x="2054050" y="3035852"/>
          <a:ext cx="2743200" cy="548640"/>
        </p:xfrm>
        <a:graphic>
          <a:graphicData uri="http://schemas.openxmlformats.org/drawingml/2006/table">
            <a:tbl>
              <a:tblPr/>
              <a:tblGrid>
                <a:gridCol w="304800">
                  <a:extLst>
                    <a:ext uri="{9D8B030D-6E8A-4147-A177-3AD203B41FA5}">
                      <a16:colId xmlns:a16="http://schemas.microsoft.com/office/drawing/2014/main" val="325554378"/>
                    </a:ext>
                  </a:extLst>
                </a:gridCol>
                <a:gridCol w="304800">
                  <a:extLst>
                    <a:ext uri="{9D8B030D-6E8A-4147-A177-3AD203B41FA5}">
                      <a16:colId xmlns:a16="http://schemas.microsoft.com/office/drawing/2014/main" val="3756056838"/>
                    </a:ext>
                  </a:extLst>
                </a:gridCol>
                <a:gridCol w="304800">
                  <a:extLst>
                    <a:ext uri="{9D8B030D-6E8A-4147-A177-3AD203B41FA5}">
                      <a16:colId xmlns:a16="http://schemas.microsoft.com/office/drawing/2014/main" val="799317954"/>
                    </a:ext>
                  </a:extLst>
                </a:gridCol>
                <a:gridCol w="304800">
                  <a:extLst>
                    <a:ext uri="{9D8B030D-6E8A-4147-A177-3AD203B41FA5}">
                      <a16:colId xmlns:a16="http://schemas.microsoft.com/office/drawing/2014/main" val="3395508589"/>
                    </a:ext>
                  </a:extLst>
                </a:gridCol>
                <a:gridCol w="304800">
                  <a:extLst>
                    <a:ext uri="{9D8B030D-6E8A-4147-A177-3AD203B41FA5}">
                      <a16:colId xmlns:a16="http://schemas.microsoft.com/office/drawing/2014/main" val="328154393"/>
                    </a:ext>
                  </a:extLst>
                </a:gridCol>
                <a:gridCol w="304800">
                  <a:extLst>
                    <a:ext uri="{9D8B030D-6E8A-4147-A177-3AD203B41FA5}">
                      <a16:colId xmlns:a16="http://schemas.microsoft.com/office/drawing/2014/main" val="761915502"/>
                    </a:ext>
                  </a:extLst>
                </a:gridCol>
                <a:gridCol w="304800">
                  <a:extLst>
                    <a:ext uri="{9D8B030D-6E8A-4147-A177-3AD203B41FA5}">
                      <a16:colId xmlns:a16="http://schemas.microsoft.com/office/drawing/2014/main" val="3050415688"/>
                    </a:ext>
                  </a:extLst>
                </a:gridCol>
                <a:gridCol w="304800">
                  <a:extLst>
                    <a:ext uri="{9D8B030D-6E8A-4147-A177-3AD203B41FA5}">
                      <a16:colId xmlns:a16="http://schemas.microsoft.com/office/drawing/2014/main" val="1880981991"/>
                    </a:ext>
                  </a:extLst>
                </a:gridCol>
                <a:gridCol w="304800">
                  <a:extLst>
                    <a:ext uri="{9D8B030D-6E8A-4147-A177-3AD203B41FA5}">
                      <a16:colId xmlns:a16="http://schemas.microsoft.com/office/drawing/2014/main" val="3052052602"/>
                    </a:ext>
                  </a:extLst>
                </a:gridCol>
              </a:tblGrid>
              <a:tr h="274320">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.005</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85992946"/>
                  </a:ext>
                </a:extLst>
              </a:tr>
              <a:tr h="274320">
                <a:tc>
                  <a:txBody>
                    <a:bodyPr/>
                    <a:lstStyle/>
                    <a:p>
                      <a:pPr algn="r" fontAlgn="b"/>
                      <a:r>
                        <a:rPr lang="en-US" sz="1100" b="0" i="0" u="none" strike="noStrike">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.005</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6290" marR="6290" marT="6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87005304"/>
                  </a:ext>
                </a:extLst>
              </a:tr>
            </a:tbl>
          </a:graphicData>
        </a:graphic>
      </p:graphicFrame>
      <p:graphicFrame>
        <p:nvGraphicFramePr>
          <p:cNvPr id="30" name="Table 29">
            <a:extLst>
              <a:ext uri="{FF2B5EF4-FFF2-40B4-BE49-F238E27FC236}">
                <a16:creationId xmlns:a16="http://schemas.microsoft.com/office/drawing/2014/main" id="{04D3559F-45FF-6671-3E56-28D56BDA39A0}"/>
              </a:ext>
            </a:extLst>
          </p:cNvPr>
          <p:cNvGraphicFramePr>
            <a:graphicFrameLocks noGrp="1"/>
          </p:cNvGraphicFramePr>
          <p:nvPr>
            <p:extLst>
              <p:ext uri="{D42A27DB-BD31-4B8C-83A1-F6EECF244321}">
                <p14:modId xmlns:p14="http://schemas.microsoft.com/office/powerpoint/2010/main" val="41839483"/>
              </p:ext>
            </p:extLst>
          </p:nvPr>
        </p:nvGraphicFramePr>
        <p:xfrm>
          <a:off x="2054332" y="2388493"/>
          <a:ext cx="2743200" cy="548640"/>
        </p:xfrm>
        <a:graphic>
          <a:graphicData uri="http://schemas.openxmlformats.org/drawingml/2006/table">
            <a:tbl>
              <a:tblPr/>
              <a:tblGrid>
                <a:gridCol w="304800">
                  <a:extLst>
                    <a:ext uri="{9D8B030D-6E8A-4147-A177-3AD203B41FA5}">
                      <a16:colId xmlns:a16="http://schemas.microsoft.com/office/drawing/2014/main" val="3117100533"/>
                    </a:ext>
                  </a:extLst>
                </a:gridCol>
                <a:gridCol w="304800">
                  <a:extLst>
                    <a:ext uri="{9D8B030D-6E8A-4147-A177-3AD203B41FA5}">
                      <a16:colId xmlns:a16="http://schemas.microsoft.com/office/drawing/2014/main" val="2460593118"/>
                    </a:ext>
                  </a:extLst>
                </a:gridCol>
                <a:gridCol w="304800">
                  <a:extLst>
                    <a:ext uri="{9D8B030D-6E8A-4147-A177-3AD203B41FA5}">
                      <a16:colId xmlns:a16="http://schemas.microsoft.com/office/drawing/2014/main" val="2805181832"/>
                    </a:ext>
                  </a:extLst>
                </a:gridCol>
                <a:gridCol w="304800">
                  <a:extLst>
                    <a:ext uri="{9D8B030D-6E8A-4147-A177-3AD203B41FA5}">
                      <a16:colId xmlns:a16="http://schemas.microsoft.com/office/drawing/2014/main" val="4168990885"/>
                    </a:ext>
                  </a:extLst>
                </a:gridCol>
                <a:gridCol w="304800">
                  <a:extLst>
                    <a:ext uri="{9D8B030D-6E8A-4147-A177-3AD203B41FA5}">
                      <a16:colId xmlns:a16="http://schemas.microsoft.com/office/drawing/2014/main" val="611487423"/>
                    </a:ext>
                  </a:extLst>
                </a:gridCol>
                <a:gridCol w="304800">
                  <a:extLst>
                    <a:ext uri="{9D8B030D-6E8A-4147-A177-3AD203B41FA5}">
                      <a16:colId xmlns:a16="http://schemas.microsoft.com/office/drawing/2014/main" val="1341955568"/>
                    </a:ext>
                  </a:extLst>
                </a:gridCol>
                <a:gridCol w="304800">
                  <a:extLst>
                    <a:ext uri="{9D8B030D-6E8A-4147-A177-3AD203B41FA5}">
                      <a16:colId xmlns:a16="http://schemas.microsoft.com/office/drawing/2014/main" val="3926100480"/>
                    </a:ext>
                  </a:extLst>
                </a:gridCol>
                <a:gridCol w="304800">
                  <a:extLst>
                    <a:ext uri="{9D8B030D-6E8A-4147-A177-3AD203B41FA5}">
                      <a16:colId xmlns:a16="http://schemas.microsoft.com/office/drawing/2014/main" val="1808637959"/>
                    </a:ext>
                  </a:extLst>
                </a:gridCol>
                <a:gridCol w="304800">
                  <a:extLst>
                    <a:ext uri="{9D8B030D-6E8A-4147-A177-3AD203B41FA5}">
                      <a16:colId xmlns:a16="http://schemas.microsoft.com/office/drawing/2014/main" val="4193285068"/>
                    </a:ext>
                  </a:extLst>
                </a:gridCol>
              </a:tblGrid>
              <a:tr h="274320">
                <a:tc>
                  <a:txBody>
                    <a:bodyPr/>
                    <a:lstStyle/>
                    <a:p>
                      <a:pPr algn="r" fontAlgn="b"/>
                      <a:r>
                        <a:rPr lang="en-US" sz="1100" b="0" i="0" u="none" strike="noStrike" dirty="0">
                          <a:solidFill>
                            <a:srgbClr val="000000"/>
                          </a:solidFill>
                          <a:effectLst/>
                          <a:latin typeface="Calibri" panose="020F0502020204030204" pitchFamily="34" charset="0"/>
                        </a:rPr>
                        <a:t>100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300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400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2100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300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100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51659674"/>
                  </a:ext>
                </a:extLst>
              </a:tr>
              <a:tr h="274320">
                <a:tc>
                  <a:txBody>
                    <a:bodyPr/>
                    <a:lstStyle/>
                    <a:p>
                      <a:pPr algn="r" fontAlgn="b"/>
                      <a:r>
                        <a:rPr lang="en-US" sz="1100" b="0" i="0" u="none" strike="noStrike">
                          <a:solidFill>
                            <a:srgbClr val="000000"/>
                          </a:solidFill>
                          <a:effectLst/>
                          <a:latin typeface="Calibri" panose="020F0502020204030204" pitchFamily="34" charset="0"/>
                        </a:rPr>
                        <a:t>100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300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400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4200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400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300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200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291" marR="6291" marT="6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58602990"/>
                  </a:ext>
                </a:extLst>
              </a:tr>
            </a:tbl>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C3CF604-E8D9-CBC5-DD95-9EE2D2E90581}"/>
                  </a:ext>
                </a:extLst>
              </p:cNvPr>
              <p:cNvSpPr txBox="1"/>
              <p:nvPr/>
            </p:nvSpPr>
            <p:spPr>
              <a:xfrm>
                <a:off x="1314925" y="2452326"/>
                <a:ext cx="8274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𝐴</m:t>
                      </m:r>
                      <m:r>
                        <a:rPr lang="en-US" i="1" baseline="-25000" dirty="0" smtClean="0">
                          <a:latin typeface="Cambria Math" panose="02040503050406030204" pitchFamily="18" charset="0"/>
                        </a:rPr>
                        <m:t>𝑘</m:t>
                      </m:r>
                    </m:oMath>
                  </m:oMathPara>
                </a14:m>
                <a:endParaRPr lang="en-US" baseline="-25000" dirty="0"/>
              </a:p>
            </p:txBody>
          </p:sp>
        </mc:Choice>
        <mc:Fallback xmlns="">
          <p:sp>
            <p:nvSpPr>
              <p:cNvPr id="32" name="TextBox 31">
                <a:extLst>
                  <a:ext uri="{FF2B5EF4-FFF2-40B4-BE49-F238E27FC236}">
                    <a16:creationId xmlns:a16="http://schemas.microsoft.com/office/drawing/2014/main" id="{EC3CF604-E8D9-CBC5-DD95-9EE2D2E90581}"/>
                  </a:ext>
                </a:extLst>
              </p:cNvPr>
              <p:cNvSpPr txBox="1">
                <a:spLocks noRot="1" noChangeAspect="1" noMove="1" noResize="1" noEditPoints="1" noAdjustHandles="1" noChangeArrowheads="1" noChangeShapeType="1" noTextEdit="1"/>
              </p:cNvSpPr>
              <p:nvPr/>
            </p:nvSpPr>
            <p:spPr>
              <a:xfrm>
                <a:off x="1314925" y="2452326"/>
                <a:ext cx="827486" cy="369332"/>
              </a:xfrm>
              <a:prstGeom prst="rect">
                <a:avLst/>
              </a:prstGeom>
              <a:blipFill>
                <a:blip r:embed="rId6"/>
                <a:stretch>
                  <a:fillRect/>
                </a:stretch>
              </a:blipFill>
            </p:spPr>
            <p:txBody>
              <a:bodyPr/>
              <a:lstStyle/>
              <a:p>
                <a:r>
                  <a:rPr lang="en-US">
                    <a:noFill/>
                  </a:rPr>
                  <a:t> </a:t>
                </a:r>
              </a:p>
            </p:txBody>
          </p:sp>
        </mc:Fallback>
      </mc:AlternateContent>
      <p:graphicFrame>
        <p:nvGraphicFramePr>
          <p:cNvPr id="35" name="Table 34">
            <a:extLst>
              <a:ext uri="{FF2B5EF4-FFF2-40B4-BE49-F238E27FC236}">
                <a16:creationId xmlns:a16="http://schemas.microsoft.com/office/drawing/2014/main" id="{CA0A1A32-775F-0A26-7877-6C4F5C0E0266}"/>
              </a:ext>
            </a:extLst>
          </p:cNvPr>
          <p:cNvGraphicFramePr>
            <a:graphicFrameLocks noGrp="1"/>
          </p:cNvGraphicFramePr>
          <p:nvPr>
            <p:extLst>
              <p:ext uri="{D42A27DB-BD31-4B8C-83A1-F6EECF244321}">
                <p14:modId xmlns:p14="http://schemas.microsoft.com/office/powerpoint/2010/main" val="3465590448"/>
              </p:ext>
            </p:extLst>
          </p:nvPr>
        </p:nvGraphicFramePr>
        <p:xfrm>
          <a:off x="2054050" y="4357855"/>
          <a:ext cx="2743200" cy="548640"/>
        </p:xfrm>
        <a:graphic>
          <a:graphicData uri="http://schemas.openxmlformats.org/drawingml/2006/table">
            <a:tbl>
              <a:tblPr/>
              <a:tblGrid>
                <a:gridCol w="304800">
                  <a:extLst>
                    <a:ext uri="{9D8B030D-6E8A-4147-A177-3AD203B41FA5}">
                      <a16:colId xmlns:a16="http://schemas.microsoft.com/office/drawing/2014/main" val="884810733"/>
                    </a:ext>
                  </a:extLst>
                </a:gridCol>
                <a:gridCol w="304800">
                  <a:extLst>
                    <a:ext uri="{9D8B030D-6E8A-4147-A177-3AD203B41FA5}">
                      <a16:colId xmlns:a16="http://schemas.microsoft.com/office/drawing/2014/main" val="3901852922"/>
                    </a:ext>
                  </a:extLst>
                </a:gridCol>
                <a:gridCol w="304800">
                  <a:extLst>
                    <a:ext uri="{9D8B030D-6E8A-4147-A177-3AD203B41FA5}">
                      <a16:colId xmlns:a16="http://schemas.microsoft.com/office/drawing/2014/main" val="320681167"/>
                    </a:ext>
                  </a:extLst>
                </a:gridCol>
                <a:gridCol w="304800">
                  <a:extLst>
                    <a:ext uri="{9D8B030D-6E8A-4147-A177-3AD203B41FA5}">
                      <a16:colId xmlns:a16="http://schemas.microsoft.com/office/drawing/2014/main" val="3062308688"/>
                    </a:ext>
                  </a:extLst>
                </a:gridCol>
                <a:gridCol w="304800">
                  <a:extLst>
                    <a:ext uri="{9D8B030D-6E8A-4147-A177-3AD203B41FA5}">
                      <a16:colId xmlns:a16="http://schemas.microsoft.com/office/drawing/2014/main" val="1245621768"/>
                    </a:ext>
                  </a:extLst>
                </a:gridCol>
                <a:gridCol w="304800">
                  <a:extLst>
                    <a:ext uri="{9D8B030D-6E8A-4147-A177-3AD203B41FA5}">
                      <a16:colId xmlns:a16="http://schemas.microsoft.com/office/drawing/2014/main" val="1978860920"/>
                    </a:ext>
                  </a:extLst>
                </a:gridCol>
                <a:gridCol w="304800">
                  <a:extLst>
                    <a:ext uri="{9D8B030D-6E8A-4147-A177-3AD203B41FA5}">
                      <a16:colId xmlns:a16="http://schemas.microsoft.com/office/drawing/2014/main" val="2882061610"/>
                    </a:ext>
                  </a:extLst>
                </a:gridCol>
                <a:gridCol w="304800">
                  <a:extLst>
                    <a:ext uri="{9D8B030D-6E8A-4147-A177-3AD203B41FA5}">
                      <a16:colId xmlns:a16="http://schemas.microsoft.com/office/drawing/2014/main" val="3946491043"/>
                    </a:ext>
                  </a:extLst>
                </a:gridCol>
                <a:gridCol w="304800">
                  <a:extLst>
                    <a:ext uri="{9D8B030D-6E8A-4147-A177-3AD203B41FA5}">
                      <a16:colId xmlns:a16="http://schemas.microsoft.com/office/drawing/2014/main" val="3928111902"/>
                    </a:ext>
                  </a:extLst>
                </a:gridCol>
              </a:tblGrid>
              <a:tr h="274320">
                <a:tc>
                  <a:txBody>
                    <a:bodyPr/>
                    <a:lstStyle/>
                    <a:p>
                      <a:pPr algn="r" fontAlgn="b"/>
                      <a:r>
                        <a:rPr lang="en-US" sz="1100" b="0" i="0" u="none" strike="noStrike">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2267640"/>
                  </a:ext>
                </a:extLst>
              </a:tr>
              <a:tr h="274320">
                <a:tc>
                  <a:txBody>
                    <a:bodyPr/>
                    <a:lstStyle/>
                    <a:p>
                      <a:pPr algn="r" fontAlgn="b"/>
                      <a:r>
                        <a:rPr lang="en-US" sz="1100" b="0" i="0" u="none" strike="noStrike">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3686818"/>
                  </a:ext>
                </a:extLst>
              </a:tr>
            </a:tbl>
          </a:graphicData>
        </a:graphic>
      </p:graphicFrame>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2ABDA25-D442-0673-5332-0C7BB929299F}"/>
                  </a:ext>
                </a:extLst>
              </p:cNvPr>
              <p:cNvSpPr txBox="1"/>
              <p:nvPr/>
            </p:nvSpPr>
            <p:spPr>
              <a:xfrm>
                <a:off x="1156156" y="4361940"/>
                <a:ext cx="827486"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a:latin typeface="Cambria Math" panose="02040503050406030204" pitchFamily="18" charset="0"/>
                            </a:rPr>
                          </m:ctrlPr>
                        </m:naryPr>
                        <m:sub>
                          <m:r>
                            <m:rPr>
                              <m:brk m:alnAt="7"/>
                            </m:rPr>
                            <a:rPr lang="en-US" sz="1200" i="1">
                              <a:latin typeface="Cambria Math" panose="02040503050406030204" pitchFamily="18" charset="0"/>
                            </a:rPr>
                            <m:t>𝑖</m:t>
                          </m:r>
                        </m:sub>
                        <m:sup/>
                        <m:e>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𝑖</m:t>
                                  </m:r>
                                </m:sub>
                              </m:sSub>
                            </m:num>
                            <m:den>
                              <m:sSub>
                                <m:sSubPr>
                                  <m:ctrlPr>
                                    <a:rPr lang="en-US" sz="1200" i="1">
                                      <a:latin typeface="Cambria Math" panose="02040503050406030204" pitchFamily="18" charset="0"/>
                                    </a:rPr>
                                  </m:ctrlPr>
                                </m:sSubPr>
                                <m:e>
                                  <m:r>
                                    <a:rPr lang="en-US" sz="1200" i="1">
                                      <a:latin typeface="Cambria Math" panose="02040503050406030204" pitchFamily="18" charset="0"/>
                                    </a:rPr>
                                    <m:t>𝑊</m:t>
                                  </m:r>
                                </m:e>
                                <m:sub>
                                  <m:r>
                                    <a:rPr lang="en-US" sz="1200" i="1">
                                      <a:latin typeface="Cambria Math" panose="02040503050406030204" pitchFamily="18" charset="0"/>
                                    </a:rPr>
                                    <m:t>𝑖</m:t>
                                  </m:r>
                                </m:sub>
                              </m:sSub>
                              <m:sSub>
                                <m:sSubPr>
                                  <m:ctrlPr>
                                    <a:rPr lang="en-US" sz="1200" i="1">
                                      <a:latin typeface="Cambria Math" panose="02040503050406030204" pitchFamily="18" charset="0"/>
                                    </a:rPr>
                                  </m:ctrlPr>
                                </m:sSubPr>
                                <m:e>
                                  <m:r>
                                    <a:rPr lang="en-US" sz="1200" i="1">
                                      <a:latin typeface="Cambria Math" panose="02040503050406030204" pitchFamily="18" charset="0"/>
                                    </a:rPr>
                                    <m:t>𝑆</m:t>
                                  </m:r>
                                </m:e>
                                <m:sub>
                                  <m:r>
                                    <a:rPr lang="en-US" sz="1200" i="1">
                                      <a:latin typeface="Cambria Math" panose="02040503050406030204" pitchFamily="18" charset="0"/>
                                    </a:rPr>
                                    <m:t>𝑖</m:t>
                                  </m:r>
                                </m:sub>
                              </m:sSub>
                            </m:den>
                          </m:f>
                        </m:e>
                      </m:nary>
                    </m:oMath>
                  </m:oMathPara>
                </a14:m>
                <a:endParaRPr lang="en-US" baseline="-25000" dirty="0"/>
              </a:p>
            </p:txBody>
          </p:sp>
        </mc:Choice>
        <mc:Fallback xmlns="">
          <p:sp>
            <p:nvSpPr>
              <p:cNvPr id="37" name="TextBox 36">
                <a:extLst>
                  <a:ext uri="{FF2B5EF4-FFF2-40B4-BE49-F238E27FC236}">
                    <a16:creationId xmlns:a16="http://schemas.microsoft.com/office/drawing/2014/main" id="{52ABDA25-D442-0673-5332-0C7BB929299F}"/>
                  </a:ext>
                </a:extLst>
              </p:cNvPr>
              <p:cNvSpPr txBox="1">
                <a:spLocks noRot="1" noChangeAspect="1" noMove="1" noResize="1" noEditPoints="1" noAdjustHandles="1" noChangeArrowheads="1" noChangeShapeType="1" noTextEdit="1"/>
              </p:cNvSpPr>
              <p:nvPr/>
            </p:nvSpPr>
            <p:spPr>
              <a:xfrm>
                <a:off x="1156156" y="4361940"/>
                <a:ext cx="827486" cy="540469"/>
              </a:xfrm>
              <a:prstGeom prst="rect">
                <a:avLst/>
              </a:prstGeom>
              <a:blipFill>
                <a:blip r:embed="rId7"/>
                <a:stretch>
                  <a:fillRect l="-53333" t="-117045" r="-68148" b="-165909"/>
                </a:stretch>
              </a:blipFill>
            </p:spPr>
            <p:txBody>
              <a:bodyPr/>
              <a:lstStyle/>
              <a:p>
                <a:r>
                  <a:rPr lang="en-US">
                    <a:noFill/>
                  </a:rPr>
                  <a:t> </a:t>
                </a:r>
              </a:p>
            </p:txBody>
          </p:sp>
        </mc:Fallback>
      </mc:AlternateContent>
      <p:graphicFrame>
        <p:nvGraphicFramePr>
          <p:cNvPr id="42" name="Table 41">
            <a:extLst>
              <a:ext uri="{FF2B5EF4-FFF2-40B4-BE49-F238E27FC236}">
                <a16:creationId xmlns:a16="http://schemas.microsoft.com/office/drawing/2014/main" id="{A0BBF648-5B53-3588-2EE5-F843B915FDC4}"/>
              </a:ext>
            </a:extLst>
          </p:cNvPr>
          <p:cNvGraphicFramePr>
            <a:graphicFrameLocks noGrp="1"/>
          </p:cNvGraphicFramePr>
          <p:nvPr>
            <p:extLst>
              <p:ext uri="{D42A27DB-BD31-4B8C-83A1-F6EECF244321}">
                <p14:modId xmlns:p14="http://schemas.microsoft.com/office/powerpoint/2010/main" val="2527436704"/>
              </p:ext>
            </p:extLst>
          </p:nvPr>
        </p:nvGraphicFramePr>
        <p:xfrm>
          <a:off x="2061020" y="5687676"/>
          <a:ext cx="2743200" cy="548640"/>
        </p:xfrm>
        <a:graphic>
          <a:graphicData uri="http://schemas.openxmlformats.org/drawingml/2006/table">
            <a:tbl>
              <a:tblPr/>
              <a:tblGrid>
                <a:gridCol w="304800">
                  <a:extLst>
                    <a:ext uri="{9D8B030D-6E8A-4147-A177-3AD203B41FA5}">
                      <a16:colId xmlns:a16="http://schemas.microsoft.com/office/drawing/2014/main" val="3737171349"/>
                    </a:ext>
                  </a:extLst>
                </a:gridCol>
                <a:gridCol w="304800">
                  <a:extLst>
                    <a:ext uri="{9D8B030D-6E8A-4147-A177-3AD203B41FA5}">
                      <a16:colId xmlns:a16="http://schemas.microsoft.com/office/drawing/2014/main" val="3250231710"/>
                    </a:ext>
                  </a:extLst>
                </a:gridCol>
                <a:gridCol w="304800">
                  <a:extLst>
                    <a:ext uri="{9D8B030D-6E8A-4147-A177-3AD203B41FA5}">
                      <a16:colId xmlns:a16="http://schemas.microsoft.com/office/drawing/2014/main" val="3105193244"/>
                    </a:ext>
                  </a:extLst>
                </a:gridCol>
                <a:gridCol w="304800">
                  <a:extLst>
                    <a:ext uri="{9D8B030D-6E8A-4147-A177-3AD203B41FA5}">
                      <a16:colId xmlns:a16="http://schemas.microsoft.com/office/drawing/2014/main" val="870045886"/>
                    </a:ext>
                  </a:extLst>
                </a:gridCol>
                <a:gridCol w="304800">
                  <a:extLst>
                    <a:ext uri="{9D8B030D-6E8A-4147-A177-3AD203B41FA5}">
                      <a16:colId xmlns:a16="http://schemas.microsoft.com/office/drawing/2014/main" val="226811099"/>
                    </a:ext>
                  </a:extLst>
                </a:gridCol>
                <a:gridCol w="304800">
                  <a:extLst>
                    <a:ext uri="{9D8B030D-6E8A-4147-A177-3AD203B41FA5}">
                      <a16:colId xmlns:a16="http://schemas.microsoft.com/office/drawing/2014/main" val="1930347032"/>
                    </a:ext>
                  </a:extLst>
                </a:gridCol>
                <a:gridCol w="304800">
                  <a:extLst>
                    <a:ext uri="{9D8B030D-6E8A-4147-A177-3AD203B41FA5}">
                      <a16:colId xmlns:a16="http://schemas.microsoft.com/office/drawing/2014/main" val="2303577537"/>
                    </a:ext>
                  </a:extLst>
                </a:gridCol>
                <a:gridCol w="304800">
                  <a:extLst>
                    <a:ext uri="{9D8B030D-6E8A-4147-A177-3AD203B41FA5}">
                      <a16:colId xmlns:a16="http://schemas.microsoft.com/office/drawing/2014/main" val="1544151880"/>
                    </a:ext>
                  </a:extLst>
                </a:gridCol>
                <a:gridCol w="304800">
                  <a:extLst>
                    <a:ext uri="{9D8B030D-6E8A-4147-A177-3AD203B41FA5}">
                      <a16:colId xmlns:a16="http://schemas.microsoft.com/office/drawing/2014/main" val="1805042743"/>
                    </a:ext>
                  </a:extLst>
                </a:gridCol>
              </a:tblGrid>
              <a:tr h="274320">
                <a:tc>
                  <a:txBody>
                    <a:bodyPr/>
                    <a:lstStyle/>
                    <a:p>
                      <a:pPr algn="r" fontAlgn="b"/>
                      <a:r>
                        <a:rPr lang="en-US" sz="1050" b="0" i="0" u="none" strike="noStrike" dirty="0">
                          <a:solidFill>
                            <a:srgbClr val="000000"/>
                          </a:solidFill>
                          <a:effectLst/>
                          <a:latin typeface="Calibri" panose="020F0502020204030204" pitchFamily="34" charset="0"/>
                        </a:rPr>
                        <a:t>-2.34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050" b="0" i="0" u="none" strike="noStrike" dirty="0">
                          <a:solidFill>
                            <a:srgbClr val="000000"/>
                          </a:solidFill>
                          <a:effectLst/>
                          <a:latin typeface="Calibri" panose="020F0502020204030204" pitchFamily="34" charset="0"/>
                        </a:rPr>
                        <a:t>-2.28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endParaRPr lang="en-US" sz="105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50" b="0" i="0" u="none" strike="noStrike">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a:solidFill>
                            <a:srgbClr val="000000"/>
                          </a:solidFill>
                          <a:effectLst/>
                          <a:latin typeface="Calibri" panose="020F0502020204030204" pitchFamily="34" charset="0"/>
                        </a:rPr>
                        <a:t>-2.09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a:solidFill>
                            <a:srgbClr val="000000"/>
                          </a:solidFill>
                          <a:effectLst/>
                          <a:latin typeface="Calibri" panose="020F0502020204030204" pitchFamily="34" charset="0"/>
                        </a:rPr>
                        <a:t>-2.28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a:solidFill>
                            <a:srgbClr val="000000"/>
                          </a:solidFill>
                          <a:effectLst/>
                          <a:latin typeface="Calibri" panose="020F0502020204030204" pitchFamily="34" charset="0"/>
                        </a:rPr>
                        <a:t>-2.34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1175363"/>
                  </a:ext>
                </a:extLst>
              </a:tr>
              <a:tr h="274320">
                <a:tc>
                  <a:txBody>
                    <a:bodyPr/>
                    <a:lstStyle/>
                    <a:p>
                      <a:pPr algn="r" fontAlgn="b"/>
                      <a:r>
                        <a:rPr lang="en-US" sz="1050" b="0" i="0" u="none" strike="noStrike">
                          <a:solidFill>
                            <a:srgbClr val="000000"/>
                          </a:solidFill>
                          <a:effectLst/>
                          <a:latin typeface="Calibri" panose="020F0502020204030204" pitchFamily="34" charset="0"/>
                        </a:rPr>
                        <a:t>-2.34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050" b="0" i="0" u="none" strike="noStrike">
                          <a:solidFill>
                            <a:srgbClr val="000000"/>
                          </a:solidFill>
                          <a:effectLst/>
                          <a:latin typeface="Calibri" panose="020F0502020204030204" pitchFamily="34" charset="0"/>
                        </a:rPr>
                        <a:t>-2.28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endParaRPr lang="en-US" sz="105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50" b="0" i="0" u="none" strike="noStrike" dirty="0">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58337380"/>
                  </a:ext>
                </a:extLst>
              </a:tr>
            </a:tbl>
          </a:graphicData>
        </a:graphic>
      </p:graphicFrame>
      <p:graphicFrame>
        <p:nvGraphicFramePr>
          <p:cNvPr id="43" name="Table 42">
            <a:extLst>
              <a:ext uri="{FF2B5EF4-FFF2-40B4-BE49-F238E27FC236}">
                <a16:creationId xmlns:a16="http://schemas.microsoft.com/office/drawing/2014/main" id="{14F79D12-6DE5-A164-51AD-2CD1F281942B}"/>
              </a:ext>
            </a:extLst>
          </p:cNvPr>
          <p:cNvGraphicFramePr>
            <a:graphicFrameLocks noGrp="1"/>
          </p:cNvGraphicFramePr>
          <p:nvPr>
            <p:extLst>
              <p:ext uri="{D42A27DB-BD31-4B8C-83A1-F6EECF244321}">
                <p14:modId xmlns:p14="http://schemas.microsoft.com/office/powerpoint/2010/main" val="4163285607"/>
              </p:ext>
            </p:extLst>
          </p:nvPr>
        </p:nvGraphicFramePr>
        <p:xfrm>
          <a:off x="2054049" y="5004416"/>
          <a:ext cx="2743200" cy="548640"/>
        </p:xfrm>
        <a:graphic>
          <a:graphicData uri="http://schemas.openxmlformats.org/drawingml/2006/table">
            <a:tbl>
              <a:tblPr/>
              <a:tblGrid>
                <a:gridCol w="304800">
                  <a:extLst>
                    <a:ext uri="{9D8B030D-6E8A-4147-A177-3AD203B41FA5}">
                      <a16:colId xmlns:a16="http://schemas.microsoft.com/office/drawing/2014/main" val="1294646466"/>
                    </a:ext>
                  </a:extLst>
                </a:gridCol>
                <a:gridCol w="304800">
                  <a:extLst>
                    <a:ext uri="{9D8B030D-6E8A-4147-A177-3AD203B41FA5}">
                      <a16:colId xmlns:a16="http://schemas.microsoft.com/office/drawing/2014/main" val="1424307328"/>
                    </a:ext>
                  </a:extLst>
                </a:gridCol>
                <a:gridCol w="304800">
                  <a:extLst>
                    <a:ext uri="{9D8B030D-6E8A-4147-A177-3AD203B41FA5}">
                      <a16:colId xmlns:a16="http://schemas.microsoft.com/office/drawing/2014/main" val="139601550"/>
                    </a:ext>
                  </a:extLst>
                </a:gridCol>
                <a:gridCol w="304800">
                  <a:extLst>
                    <a:ext uri="{9D8B030D-6E8A-4147-A177-3AD203B41FA5}">
                      <a16:colId xmlns:a16="http://schemas.microsoft.com/office/drawing/2014/main" val="755474389"/>
                    </a:ext>
                  </a:extLst>
                </a:gridCol>
                <a:gridCol w="304800">
                  <a:extLst>
                    <a:ext uri="{9D8B030D-6E8A-4147-A177-3AD203B41FA5}">
                      <a16:colId xmlns:a16="http://schemas.microsoft.com/office/drawing/2014/main" val="3043849025"/>
                    </a:ext>
                  </a:extLst>
                </a:gridCol>
                <a:gridCol w="304800">
                  <a:extLst>
                    <a:ext uri="{9D8B030D-6E8A-4147-A177-3AD203B41FA5}">
                      <a16:colId xmlns:a16="http://schemas.microsoft.com/office/drawing/2014/main" val="3488911411"/>
                    </a:ext>
                  </a:extLst>
                </a:gridCol>
                <a:gridCol w="304800">
                  <a:extLst>
                    <a:ext uri="{9D8B030D-6E8A-4147-A177-3AD203B41FA5}">
                      <a16:colId xmlns:a16="http://schemas.microsoft.com/office/drawing/2014/main" val="3400794636"/>
                    </a:ext>
                  </a:extLst>
                </a:gridCol>
                <a:gridCol w="304800">
                  <a:extLst>
                    <a:ext uri="{9D8B030D-6E8A-4147-A177-3AD203B41FA5}">
                      <a16:colId xmlns:a16="http://schemas.microsoft.com/office/drawing/2014/main" val="2957477740"/>
                    </a:ext>
                  </a:extLst>
                </a:gridCol>
                <a:gridCol w="304800">
                  <a:extLst>
                    <a:ext uri="{9D8B030D-6E8A-4147-A177-3AD203B41FA5}">
                      <a16:colId xmlns:a16="http://schemas.microsoft.com/office/drawing/2014/main" val="1190497299"/>
                    </a:ext>
                  </a:extLst>
                </a:gridCol>
              </a:tblGrid>
              <a:tr h="274320">
                <a:tc>
                  <a:txBody>
                    <a:bodyPr/>
                    <a:lstStyle/>
                    <a:p>
                      <a:pPr algn="r" fontAlgn="b"/>
                      <a:r>
                        <a:rPr lang="en-US" sz="1050" b="0" i="0" u="none" strike="noStrike" dirty="0">
                          <a:solidFill>
                            <a:srgbClr val="000000"/>
                          </a:solidFill>
                          <a:effectLst/>
                          <a:latin typeface="Calibri" panose="020F0502020204030204" pitchFamily="34" charset="0"/>
                        </a:rPr>
                        <a:t>.196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050" b="0" i="0" u="none" strike="noStrike" dirty="0">
                          <a:solidFill>
                            <a:srgbClr val="000000"/>
                          </a:solidFill>
                          <a:effectLst/>
                          <a:latin typeface="Calibri" panose="020F0502020204030204" pitchFamily="34" charset="0"/>
                        </a:rPr>
                        <a:t>.138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endParaRPr lang="en-US" sz="105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5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55397356"/>
                  </a:ext>
                </a:extLst>
              </a:tr>
              <a:tr h="274320">
                <a:tc>
                  <a:txBody>
                    <a:bodyPr/>
                    <a:lstStyle/>
                    <a:p>
                      <a:pPr algn="r" fontAlgn="b"/>
                      <a:r>
                        <a:rPr lang="en-US" sz="1050" b="0" i="0" u="none" strike="noStrike" dirty="0">
                          <a:solidFill>
                            <a:srgbClr val="000000"/>
                          </a:solidFill>
                          <a:effectLst/>
                          <a:latin typeface="Calibri" panose="020F0502020204030204" pitchFamily="34" charset="0"/>
                        </a:rPr>
                        <a:t>.196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050" b="0" i="0" u="none" strike="noStrike" dirty="0">
                          <a:solidFill>
                            <a:srgbClr val="000000"/>
                          </a:solidFill>
                          <a:effectLst/>
                          <a:latin typeface="Calibri" panose="020F0502020204030204" pitchFamily="34" charset="0"/>
                        </a:rPr>
                        <a:t>.138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endParaRPr lang="en-US" sz="105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5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06774586"/>
                  </a:ext>
                </a:extLst>
              </a:tr>
            </a:tbl>
          </a:graphicData>
        </a:graphic>
      </p:graphicFrame>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6CE3726-DCA3-7A3C-1A41-187D74C0F215}"/>
                  </a:ext>
                </a:extLst>
              </p:cNvPr>
              <p:cNvSpPr txBox="1"/>
              <p:nvPr/>
            </p:nvSpPr>
            <p:spPr>
              <a:xfrm>
                <a:off x="440217" y="4968796"/>
                <a:ext cx="1543425" cy="923907"/>
              </a:xfrm>
              <a:prstGeom prst="rect">
                <a:avLst/>
              </a:prstGeom>
              <a:noFill/>
            </p:spPr>
            <p:txBody>
              <a:bodyPr wrap="square">
                <a:spAutoFit/>
              </a:bodyPr>
              <a:lstStyle/>
              <a:p>
                <a:pPr algn="r"/>
                <a14:m>
                  <m:oMath xmlns:m="http://schemas.openxmlformats.org/officeDocument/2006/math">
                    <m:sSub>
                      <m:sSubPr>
                        <m:ctrlPr>
                          <a:rPr lang="en-US" sz="1800" b="0" i="1" dirty="0" smtClean="0">
                            <a:latin typeface="Cambria Math" panose="02040503050406030204" pitchFamily="18" charset="0"/>
                          </a:rPr>
                        </m:ctrlPr>
                      </m:sSubPr>
                      <m:e>
                        <m:acc>
                          <m:accPr>
                            <m:chr m:val="̅"/>
                            <m:ctrlPr>
                              <a:rPr lang="en-US" sz="1800" i="1" dirty="0" smtClean="0">
                                <a:latin typeface="Cambria Math" panose="02040503050406030204" pitchFamily="18" charset="0"/>
                              </a:rPr>
                            </m:ctrlPr>
                          </m:accPr>
                          <m:e>
                            <m:r>
                              <a:rPr lang="en-US" sz="1800" b="0" i="1" dirty="0" smtClean="0">
                                <a:latin typeface="Cambria Math" panose="02040503050406030204" pitchFamily="18" charset="0"/>
                              </a:rPr>
                              <m:t>𝑆</m:t>
                            </m:r>
                          </m:e>
                        </m:acc>
                      </m:e>
                      <m:sub>
                        <m:r>
                          <a:rPr lang="en-US" sz="1800" b="0" i="1" dirty="0" smtClean="0">
                            <a:latin typeface="Cambria Math" panose="02040503050406030204" pitchFamily="18" charset="0"/>
                          </a:rPr>
                          <m:t>𝑘</m:t>
                        </m:r>
                      </m:sub>
                    </m:sSub>
                  </m:oMath>
                </a14:m>
                <a:r>
                  <a:rPr lang="en-US" sz="1800" dirty="0"/>
                  <a:t>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𝑊</m:t>
                            </m:r>
                          </m:e>
                        </m:acc>
                      </m:e>
                      <m:sub>
                        <m:r>
                          <a:rPr lang="en-US" b="0" i="1" dirty="0" smtClean="0">
                            <a:latin typeface="Cambria Math" panose="02040503050406030204" pitchFamily="18" charset="0"/>
                          </a:rPr>
                          <m:t>𝑘</m:t>
                        </m:r>
                      </m:sub>
                    </m:sSub>
                  </m:oMath>
                </a14:m>
                <a:endParaRPr lang="en-US" b="0" dirty="0"/>
              </a:p>
              <a:p>
                <a:pPr algn="r"/>
                <a:r>
                  <a:rPr lang="en-US" sz="1600" dirty="0"/>
                  <a:t>(</a:t>
                </a:r>
                <a14:m>
                  <m:oMath xmlns:m="http://schemas.openxmlformats.org/officeDocument/2006/math">
                    <m:r>
                      <m:rPr>
                        <m:sty m:val="p"/>
                      </m:rPr>
                      <a:rPr lang="en-US" sz="1600" b="0" i="0" dirty="0" smtClean="0">
                        <a:latin typeface="Cambria Math" panose="02040503050406030204" pitchFamily="18" charset="0"/>
                      </a:rPr>
                      <m:t>W</m:t>
                    </m:r>
                    <m:r>
                      <a:rPr lang="en-US" sz="1600" i="1" dirty="0" smtClean="0">
                        <a:latin typeface="Cambria Math" panose="02040503050406030204" pitchFamily="18" charset="0"/>
                      </a:rPr>
                      <m:t>=1−</m:t>
                    </m:r>
                    <m:r>
                      <a:rPr lang="en-US" sz="1600" i="1" dirty="0" smtClean="0">
                        <a:latin typeface="Cambria Math" panose="02040503050406030204" pitchFamily="18" charset="0"/>
                      </a:rPr>
                      <m:t>𝑛</m:t>
                    </m:r>
                  </m:oMath>
                </a14:m>
                <a:r>
                  <a:rPr lang="en-US" sz="1600" dirty="0"/>
                  <a:t>)</a:t>
                </a:r>
              </a:p>
              <a:p>
                <a:endParaRPr lang="en-US" sz="1800" dirty="0"/>
              </a:p>
            </p:txBody>
          </p:sp>
        </mc:Choice>
        <mc:Fallback xmlns="">
          <p:sp>
            <p:nvSpPr>
              <p:cNvPr id="45" name="TextBox 44">
                <a:extLst>
                  <a:ext uri="{FF2B5EF4-FFF2-40B4-BE49-F238E27FC236}">
                    <a16:creationId xmlns:a16="http://schemas.microsoft.com/office/drawing/2014/main" id="{26CE3726-DCA3-7A3C-1A41-187D74C0F215}"/>
                  </a:ext>
                </a:extLst>
              </p:cNvPr>
              <p:cNvSpPr txBox="1">
                <a:spLocks noRot="1" noChangeAspect="1" noMove="1" noResize="1" noEditPoints="1" noAdjustHandles="1" noChangeArrowheads="1" noChangeShapeType="1" noTextEdit="1"/>
              </p:cNvSpPr>
              <p:nvPr/>
            </p:nvSpPr>
            <p:spPr>
              <a:xfrm>
                <a:off x="440217" y="4968796"/>
                <a:ext cx="1543425" cy="923907"/>
              </a:xfrm>
              <a:prstGeom prst="rect">
                <a:avLst/>
              </a:prstGeom>
              <a:blipFill>
                <a:blip r:embed="rId8"/>
                <a:stretch>
                  <a:fillRect r="-14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574148B-AB85-D92B-9D2F-D6396C8810D8}"/>
                  </a:ext>
                </a:extLst>
              </p:cNvPr>
              <p:cNvSpPr txBox="1"/>
              <p:nvPr/>
            </p:nvSpPr>
            <p:spPr>
              <a:xfrm>
                <a:off x="1202996" y="5754063"/>
                <a:ext cx="1096391" cy="3699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𝐼</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𝐶</m:t>
                          </m:r>
                        </m:e>
                        <m:sub>
                          <m:r>
                            <a:rPr lang="en-US" sz="1800" b="0" i="1" dirty="0" smtClean="0">
                              <a:latin typeface="Cambria Math" panose="02040503050406030204" pitchFamily="18" charset="0"/>
                            </a:rPr>
                            <m:t>𝑘</m:t>
                          </m:r>
                        </m:sub>
                      </m:sSub>
                    </m:oMath>
                  </m:oMathPara>
                </a14:m>
                <a:endParaRPr lang="en-US" sz="1800" dirty="0"/>
              </a:p>
            </p:txBody>
          </p:sp>
        </mc:Choice>
        <mc:Fallback xmlns="">
          <p:sp>
            <p:nvSpPr>
              <p:cNvPr id="46" name="TextBox 45">
                <a:extLst>
                  <a:ext uri="{FF2B5EF4-FFF2-40B4-BE49-F238E27FC236}">
                    <a16:creationId xmlns:a16="http://schemas.microsoft.com/office/drawing/2014/main" id="{0574148B-AB85-D92B-9D2F-D6396C8810D8}"/>
                  </a:ext>
                </a:extLst>
              </p:cNvPr>
              <p:cNvSpPr txBox="1">
                <a:spLocks noRot="1" noChangeAspect="1" noMove="1" noResize="1" noEditPoints="1" noAdjustHandles="1" noChangeArrowheads="1" noChangeShapeType="1" noTextEdit="1"/>
              </p:cNvSpPr>
              <p:nvPr/>
            </p:nvSpPr>
            <p:spPr>
              <a:xfrm>
                <a:off x="1202996" y="5754063"/>
                <a:ext cx="1096391" cy="369909"/>
              </a:xfrm>
              <a:prstGeom prst="rect">
                <a:avLst/>
              </a:prstGeom>
              <a:blipFill>
                <a:blip r:embed="rId9"/>
                <a:stretch>
                  <a:fillRect/>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743E84C5-99BE-DD6F-699A-7858FF0810FB}"/>
              </a:ext>
            </a:extLst>
          </p:cNvPr>
          <p:cNvGrpSpPr/>
          <p:nvPr/>
        </p:nvGrpSpPr>
        <p:grpSpPr>
          <a:xfrm>
            <a:off x="9457954" y="1666960"/>
            <a:ext cx="2387694" cy="1220275"/>
            <a:chOff x="5822242" y="2675784"/>
            <a:chExt cx="2045408" cy="1056344"/>
          </a:xfrm>
        </p:grpSpPr>
        <p:pic>
          <p:nvPicPr>
            <p:cNvPr id="47" name="Picture 46">
              <a:extLst>
                <a:ext uri="{FF2B5EF4-FFF2-40B4-BE49-F238E27FC236}">
                  <a16:creationId xmlns:a16="http://schemas.microsoft.com/office/drawing/2014/main" id="{DF3E3E18-0DAE-B2A9-FC15-1B0594E31103}"/>
                </a:ext>
              </a:extLst>
            </p:cNvPr>
            <p:cNvPicPr>
              <a:picLocks noChangeAspect="1"/>
            </p:cNvPicPr>
            <p:nvPr/>
          </p:nvPicPr>
          <p:blipFill rotWithShape="1">
            <a:blip r:embed="rId10"/>
            <a:srcRect l="46276"/>
            <a:stretch/>
          </p:blipFill>
          <p:spPr>
            <a:xfrm>
              <a:off x="6096000" y="2675785"/>
              <a:ext cx="1771650" cy="1056343"/>
            </a:xfrm>
            <a:prstGeom prst="rect">
              <a:avLst/>
            </a:prstGeom>
          </p:spPr>
        </p:pic>
        <p:pic>
          <p:nvPicPr>
            <p:cNvPr id="48" name="Picture 47">
              <a:extLst>
                <a:ext uri="{FF2B5EF4-FFF2-40B4-BE49-F238E27FC236}">
                  <a16:creationId xmlns:a16="http://schemas.microsoft.com/office/drawing/2014/main" id="{D04CDA92-3311-9967-B225-25F8550B9717}"/>
                </a:ext>
              </a:extLst>
            </p:cNvPr>
            <p:cNvPicPr>
              <a:picLocks noChangeAspect="1"/>
            </p:cNvPicPr>
            <p:nvPr/>
          </p:nvPicPr>
          <p:blipFill rotWithShape="1">
            <a:blip r:embed="rId10"/>
            <a:srcRect l="-245" r="90618"/>
            <a:stretch/>
          </p:blipFill>
          <p:spPr>
            <a:xfrm>
              <a:off x="5822242" y="2675784"/>
              <a:ext cx="317476" cy="1056343"/>
            </a:xfrm>
            <a:prstGeom prst="rect">
              <a:avLst/>
            </a:prstGeom>
          </p:spPr>
        </p:pic>
      </p:grpSp>
      <p:graphicFrame>
        <p:nvGraphicFramePr>
          <p:cNvPr id="50" name="Table 49">
            <a:extLst>
              <a:ext uri="{FF2B5EF4-FFF2-40B4-BE49-F238E27FC236}">
                <a16:creationId xmlns:a16="http://schemas.microsoft.com/office/drawing/2014/main" id="{96E2CDFE-2405-E8F1-A975-90D078F8F21C}"/>
              </a:ext>
            </a:extLst>
          </p:cNvPr>
          <p:cNvGraphicFramePr>
            <a:graphicFrameLocks noGrp="1"/>
          </p:cNvGraphicFramePr>
          <p:nvPr/>
        </p:nvGraphicFramePr>
        <p:xfrm>
          <a:off x="3659188" y="-4597400"/>
          <a:ext cx="3543300" cy="1143000"/>
        </p:xfrm>
        <a:graphic>
          <a:graphicData uri="http://schemas.openxmlformats.org/drawingml/2006/table">
            <a:tbl>
              <a:tblPr>
                <a:tableStyleId>{5C22544A-7EE6-4342-B048-85BDC9FD1C3A}</a:tableStyleId>
              </a:tblPr>
              <a:tblGrid>
                <a:gridCol w="393700">
                  <a:extLst>
                    <a:ext uri="{9D8B030D-6E8A-4147-A177-3AD203B41FA5}">
                      <a16:colId xmlns:a16="http://schemas.microsoft.com/office/drawing/2014/main" val="3816527574"/>
                    </a:ext>
                  </a:extLst>
                </a:gridCol>
                <a:gridCol w="393700">
                  <a:extLst>
                    <a:ext uri="{9D8B030D-6E8A-4147-A177-3AD203B41FA5}">
                      <a16:colId xmlns:a16="http://schemas.microsoft.com/office/drawing/2014/main" val="2690630608"/>
                    </a:ext>
                  </a:extLst>
                </a:gridCol>
                <a:gridCol w="393700">
                  <a:extLst>
                    <a:ext uri="{9D8B030D-6E8A-4147-A177-3AD203B41FA5}">
                      <a16:colId xmlns:a16="http://schemas.microsoft.com/office/drawing/2014/main" val="4030500420"/>
                    </a:ext>
                  </a:extLst>
                </a:gridCol>
                <a:gridCol w="393700">
                  <a:extLst>
                    <a:ext uri="{9D8B030D-6E8A-4147-A177-3AD203B41FA5}">
                      <a16:colId xmlns:a16="http://schemas.microsoft.com/office/drawing/2014/main" val="453784391"/>
                    </a:ext>
                  </a:extLst>
                </a:gridCol>
                <a:gridCol w="393700">
                  <a:extLst>
                    <a:ext uri="{9D8B030D-6E8A-4147-A177-3AD203B41FA5}">
                      <a16:colId xmlns:a16="http://schemas.microsoft.com/office/drawing/2014/main" val="2292231887"/>
                    </a:ext>
                  </a:extLst>
                </a:gridCol>
                <a:gridCol w="393700">
                  <a:extLst>
                    <a:ext uri="{9D8B030D-6E8A-4147-A177-3AD203B41FA5}">
                      <a16:colId xmlns:a16="http://schemas.microsoft.com/office/drawing/2014/main" val="4096286060"/>
                    </a:ext>
                  </a:extLst>
                </a:gridCol>
                <a:gridCol w="393700">
                  <a:extLst>
                    <a:ext uri="{9D8B030D-6E8A-4147-A177-3AD203B41FA5}">
                      <a16:colId xmlns:a16="http://schemas.microsoft.com/office/drawing/2014/main" val="385666612"/>
                    </a:ext>
                  </a:extLst>
                </a:gridCol>
                <a:gridCol w="393700">
                  <a:extLst>
                    <a:ext uri="{9D8B030D-6E8A-4147-A177-3AD203B41FA5}">
                      <a16:colId xmlns:a16="http://schemas.microsoft.com/office/drawing/2014/main" val="2277760535"/>
                    </a:ext>
                  </a:extLst>
                </a:gridCol>
                <a:gridCol w="393700">
                  <a:extLst>
                    <a:ext uri="{9D8B030D-6E8A-4147-A177-3AD203B41FA5}">
                      <a16:colId xmlns:a16="http://schemas.microsoft.com/office/drawing/2014/main" val="2802015362"/>
                    </a:ext>
                  </a:extLst>
                </a:gridCol>
              </a:tblGrid>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7514399"/>
                  </a:ext>
                </a:extLst>
              </a:tr>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0630055"/>
                  </a:ext>
                </a:extLst>
              </a:tr>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7696031"/>
                  </a:ext>
                </a:extLst>
              </a:tr>
            </a:tbl>
          </a:graphicData>
        </a:graphic>
      </p:graphicFrame>
      <p:cxnSp>
        <p:nvCxnSpPr>
          <p:cNvPr id="70" name="Straight Arrow Connector 69">
            <a:extLst>
              <a:ext uri="{FF2B5EF4-FFF2-40B4-BE49-F238E27FC236}">
                <a16:creationId xmlns:a16="http://schemas.microsoft.com/office/drawing/2014/main" id="{F3B9441A-3366-4708-AB94-BFA372F2DA33}"/>
              </a:ext>
            </a:extLst>
          </p:cNvPr>
          <p:cNvCxnSpPr/>
          <p:nvPr/>
        </p:nvCxnSpPr>
        <p:spPr>
          <a:xfrm>
            <a:off x="6173788"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D0584B6-2C91-481D-8819-F59DE4BF136C}"/>
              </a:ext>
            </a:extLst>
          </p:cNvPr>
          <p:cNvCxnSpPr/>
          <p:nvPr/>
        </p:nvCxnSpPr>
        <p:spPr>
          <a:xfrm>
            <a:off x="6586538"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226CA49-1352-4A1E-91B1-9237DC5DA83B}"/>
              </a:ext>
            </a:extLst>
          </p:cNvPr>
          <p:cNvCxnSpPr/>
          <p:nvPr/>
        </p:nvCxnSpPr>
        <p:spPr>
          <a:xfrm>
            <a:off x="6972300"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659B86F-5BAA-4B4C-985B-F5D72CB6459A}"/>
              </a:ext>
            </a:extLst>
          </p:cNvPr>
          <p:cNvCxnSpPr/>
          <p:nvPr/>
        </p:nvCxnSpPr>
        <p:spPr>
          <a:xfrm>
            <a:off x="7369175"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2437439-7EA4-4D7D-A236-42648F62EEE3}"/>
              </a:ext>
            </a:extLst>
          </p:cNvPr>
          <p:cNvCxnSpPr/>
          <p:nvPr/>
        </p:nvCxnSpPr>
        <p:spPr>
          <a:xfrm>
            <a:off x="6172200" y="19178588"/>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5B86243-9251-4F3F-9ED3-455DDA1A9CD4}"/>
              </a:ext>
            </a:extLst>
          </p:cNvPr>
          <p:cNvCxnSpPr/>
          <p:nvPr/>
        </p:nvCxnSpPr>
        <p:spPr>
          <a:xfrm>
            <a:off x="6584950" y="19178588"/>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97B61FB-1E21-4664-966F-4AC27CF58C4E}"/>
              </a:ext>
            </a:extLst>
          </p:cNvPr>
          <p:cNvCxnSpPr/>
          <p:nvPr/>
        </p:nvCxnSpPr>
        <p:spPr>
          <a:xfrm>
            <a:off x="6970713" y="19178588"/>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36C2AD0-9101-4391-8F81-6032F5BFB143}"/>
              </a:ext>
            </a:extLst>
          </p:cNvPr>
          <p:cNvCxnSpPr/>
          <p:nvPr/>
        </p:nvCxnSpPr>
        <p:spPr>
          <a:xfrm>
            <a:off x="7367588" y="19178588"/>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6363B51-F2C1-4465-8E97-560F16151BBD}"/>
              </a:ext>
            </a:extLst>
          </p:cNvPr>
          <p:cNvCxnSpPr/>
          <p:nvPr/>
        </p:nvCxnSpPr>
        <p:spPr>
          <a:xfrm flipH="1">
            <a:off x="7750175"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ACF4B137-5290-42F1-AE1F-3D6A3FC4DD44}"/>
              </a:ext>
            </a:extLst>
          </p:cNvPr>
          <p:cNvCxnSpPr/>
          <p:nvPr/>
        </p:nvCxnSpPr>
        <p:spPr>
          <a:xfrm flipH="1">
            <a:off x="8143875" y="18818225"/>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EF6752E-D8DD-4EF9-B297-55902ABF4483}"/>
              </a:ext>
            </a:extLst>
          </p:cNvPr>
          <p:cNvCxnSpPr/>
          <p:nvPr/>
        </p:nvCxnSpPr>
        <p:spPr>
          <a:xfrm flipH="1">
            <a:off x="8535988"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D1E38F4-CB6F-40C8-8AAE-DEBF397F89B0}"/>
              </a:ext>
            </a:extLst>
          </p:cNvPr>
          <p:cNvCxnSpPr/>
          <p:nvPr/>
        </p:nvCxnSpPr>
        <p:spPr>
          <a:xfrm flipH="1">
            <a:off x="8932863" y="1881822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7E07B12-ACD0-410B-8E79-CDF2D7D39462}"/>
              </a:ext>
            </a:extLst>
          </p:cNvPr>
          <p:cNvCxnSpPr/>
          <p:nvPr/>
        </p:nvCxnSpPr>
        <p:spPr>
          <a:xfrm flipH="1">
            <a:off x="7750175" y="1918017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FAB655C-52F7-46AE-9953-BDCA0D611C9C}"/>
              </a:ext>
            </a:extLst>
          </p:cNvPr>
          <p:cNvCxnSpPr/>
          <p:nvPr/>
        </p:nvCxnSpPr>
        <p:spPr>
          <a:xfrm flipH="1">
            <a:off x="8142288" y="1918017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862557C-0B5D-4038-9CE8-E0B80A75C628}"/>
              </a:ext>
            </a:extLst>
          </p:cNvPr>
          <p:cNvCxnSpPr/>
          <p:nvPr/>
        </p:nvCxnSpPr>
        <p:spPr>
          <a:xfrm flipH="1">
            <a:off x="8534400" y="1918017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9CF67D6-ACDE-464E-9473-1D71CC2758F6}"/>
              </a:ext>
            </a:extLst>
          </p:cNvPr>
          <p:cNvCxnSpPr/>
          <p:nvPr/>
        </p:nvCxnSpPr>
        <p:spPr>
          <a:xfrm flipH="1">
            <a:off x="8932863" y="19180175"/>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45206A9-CCFE-4DE8-A58D-F9B9D5E44B9C}"/>
              </a:ext>
            </a:extLst>
          </p:cNvPr>
          <p:cNvCxnSpPr/>
          <p:nvPr/>
        </p:nvCxnSpPr>
        <p:spPr>
          <a:xfrm>
            <a:off x="7683500" y="18862675"/>
            <a:ext cx="1588" cy="26987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3040BE4-0022-4E27-8BF6-A5F28D689DC3}"/>
              </a:ext>
            </a:extLst>
          </p:cNvPr>
          <p:cNvCxnSpPr/>
          <p:nvPr/>
        </p:nvCxnSpPr>
        <p:spPr>
          <a:xfrm>
            <a:off x="7683500" y="19213513"/>
            <a:ext cx="1588" cy="27146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6010094B-D9F6-CA91-44E8-1A95C1DC49F6}"/>
              </a:ext>
            </a:extLst>
          </p:cNvPr>
          <p:cNvPicPr>
            <a:picLocks noChangeAspect="1"/>
          </p:cNvPicPr>
          <p:nvPr/>
        </p:nvPicPr>
        <p:blipFill>
          <a:blip r:embed="rId11"/>
          <a:stretch>
            <a:fillRect/>
          </a:stretch>
        </p:blipFill>
        <p:spPr>
          <a:xfrm>
            <a:off x="5097569" y="1547245"/>
            <a:ext cx="2916327" cy="841248"/>
          </a:xfrm>
          <a:prstGeom prst="rect">
            <a:avLst/>
          </a:prstGeom>
        </p:spPr>
      </p:pic>
      <p:graphicFrame>
        <p:nvGraphicFramePr>
          <p:cNvPr id="91" name="Table 90">
            <a:extLst>
              <a:ext uri="{FF2B5EF4-FFF2-40B4-BE49-F238E27FC236}">
                <a16:creationId xmlns:a16="http://schemas.microsoft.com/office/drawing/2014/main" id="{8C846487-22EB-8BD1-7F5B-E1F844FD931A}"/>
              </a:ext>
            </a:extLst>
          </p:cNvPr>
          <p:cNvGraphicFramePr>
            <a:graphicFrameLocks noGrp="1"/>
          </p:cNvGraphicFramePr>
          <p:nvPr>
            <p:extLst>
              <p:ext uri="{D42A27DB-BD31-4B8C-83A1-F6EECF244321}">
                <p14:modId xmlns:p14="http://schemas.microsoft.com/office/powerpoint/2010/main" val="3764263865"/>
              </p:ext>
            </p:extLst>
          </p:nvPr>
        </p:nvGraphicFramePr>
        <p:xfrm>
          <a:off x="5173858" y="2382103"/>
          <a:ext cx="2743200" cy="548640"/>
        </p:xfrm>
        <a:graphic>
          <a:graphicData uri="http://schemas.openxmlformats.org/drawingml/2006/table">
            <a:tbl>
              <a:tblPr/>
              <a:tblGrid>
                <a:gridCol w="304800">
                  <a:extLst>
                    <a:ext uri="{9D8B030D-6E8A-4147-A177-3AD203B41FA5}">
                      <a16:colId xmlns:a16="http://schemas.microsoft.com/office/drawing/2014/main" val="856563729"/>
                    </a:ext>
                  </a:extLst>
                </a:gridCol>
                <a:gridCol w="304800">
                  <a:extLst>
                    <a:ext uri="{9D8B030D-6E8A-4147-A177-3AD203B41FA5}">
                      <a16:colId xmlns:a16="http://schemas.microsoft.com/office/drawing/2014/main" val="4172487798"/>
                    </a:ext>
                  </a:extLst>
                </a:gridCol>
                <a:gridCol w="304800">
                  <a:extLst>
                    <a:ext uri="{9D8B030D-6E8A-4147-A177-3AD203B41FA5}">
                      <a16:colId xmlns:a16="http://schemas.microsoft.com/office/drawing/2014/main" val="1648097157"/>
                    </a:ext>
                  </a:extLst>
                </a:gridCol>
                <a:gridCol w="304800">
                  <a:extLst>
                    <a:ext uri="{9D8B030D-6E8A-4147-A177-3AD203B41FA5}">
                      <a16:colId xmlns:a16="http://schemas.microsoft.com/office/drawing/2014/main" val="2855905586"/>
                    </a:ext>
                  </a:extLst>
                </a:gridCol>
                <a:gridCol w="304800">
                  <a:extLst>
                    <a:ext uri="{9D8B030D-6E8A-4147-A177-3AD203B41FA5}">
                      <a16:colId xmlns:a16="http://schemas.microsoft.com/office/drawing/2014/main" val="2355274668"/>
                    </a:ext>
                  </a:extLst>
                </a:gridCol>
                <a:gridCol w="304800">
                  <a:extLst>
                    <a:ext uri="{9D8B030D-6E8A-4147-A177-3AD203B41FA5}">
                      <a16:colId xmlns:a16="http://schemas.microsoft.com/office/drawing/2014/main" val="1145267045"/>
                    </a:ext>
                  </a:extLst>
                </a:gridCol>
                <a:gridCol w="304800">
                  <a:extLst>
                    <a:ext uri="{9D8B030D-6E8A-4147-A177-3AD203B41FA5}">
                      <a16:colId xmlns:a16="http://schemas.microsoft.com/office/drawing/2014/main" val="780513058"/>
                    </a:ext>
                  </a:extLst>
                </a:gridCol>
                <a:gridCol w="304800">
                  <a:extLst>
                    <a:ext uri="{9D8B030D-6E8A-4147-A177-3AD203B41FA5}">
                      <a16:colId xmlns:a16="http://schemas.microsoft.com/office/drawing/2014/main" val="191649137"/>
                    </a:ext>
                  </a:extLst>
                </a:gridCol>
                <a:gridCol w="304800">
                  <a:extLst>
                    <a:ext uri="{9D8B030D-6E8A-4147-A177-3AD203B41FA5}">
                      <a16:colId xmlns:a16="http://schemas.microsoft.com/office/drawing/2014/main" val="1332180190"/>
                    </a:ext>
                  </a:extLst>
                </a:gridCol>
              </a:tblGrid>
              <a:tr h="274320">
                <a:tc>
                  <a:txBody>
                    <a:bodyPr/>
                    <a:lstStyle/>
                    <a:p>
                      <a:pPr algn="r" fontAlgn="b"/>
                      <a:r>
                        <a:rPr lang="en-US" sz="11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2100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12225860"/>
                  </a:ext>
                </a:extLst>
              </a:tr>
              <a:tr h="274320">
                <a:tc>
                  <a:txBody>
                    <a:bodyPr/>
                    <a:lstStyle/>
                    <a:p>
                      <a:pPr algn="r" fontAlgn="b"/>
                      <a:r>
                        <a:rPr lang="en-US" sz="11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4200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43910794"/>
                  </a:ext>
                </a:extLst>
              </a:tr>
            </a:tbl>
          </a:graphicData>
        </a:graphic>
      </p:graphicFrame>
      <p:graphicFrame>
        <p:nvGraphicFramePr>
          <p:cNvPr id="93" name="Table 92">
            <a:extLst>
              <a:ext uri="{FF2B5EF4-FFF2-40B4-BE49-F238E27FC236}">
                <a16:creationId xmlns:a16="http://schemas.microsoft.com/office/drawing/2014/main" id="{0DD74C3B-4E52-4838-3900-3B400E67AD41}"/>
              </a:ext>
            </a:extLst>
          </p:cNvPr>
          <p:cNvGraphicFramePr>
            <a:graphicFrameLocks noGrp="1"/>
          </p:cNvGraphicFramePr>
          <p:nvPr>
            <p:extLst>
              <p:ext uri="{D42A27DB-BD31-4B8C-83A1-F6EECF244321}">
                <p14:modId xmlns:p14="http://schemas.microsoft.com/office/powerpoint/2010/main" val="3033918708"/>
              </p:ext>
            </p:extLst>
          </p:nvPr>
        </p:nvGraphicFramePr>
        <p:xfrm>
          <a:off x="5173981" y="3036083"/>
          <a:ext cx="2743200" cy="548640"/>
        </p:xfrm>
        <a:graphic>
          <a:graphicData uri="http://schemas.openxmlformats.org/drawingml/2006/table">
            <a:tbl>
              <a:tblPr/>
              <a:tblGrid>
                <a:gridCol w="304800">
                  <a:extLst>
                    <a:ext uri="{9D8B030D-6E8A-4147-A177-3AD203B41FA5}">
                      <a16:colId xmlns:a16="http://schemas.microsoft.com/office/drawing/2014/main" val="2869567909"/>
                    </a:ext>
                  </a:extLst>
                </a:gridCol>
                <a:gridCol w="304800">
                  <a:extLst>
                    <a:ext uri="{9D8B030D-6E8A-4147-A177-3AD203B41FA5}">
                      <a16:colId xmlns:a16="http://schemas.microsoft.com/office/drawing/2014/main" val="716481533"/>
                    </a:ext>
                  </a:extLst>
                </a:gridCol>
                <a:gridCol w="304800">
                  <a:extLst>
                    <a:ext uri="{9D8B030D-6E8A-4147-A177-3AD203B41FA5}">
                      <a16:colId xmlns:a16="http://schemas.microsoft.com/office/drawing/2014/main" val="1931837833"/>
                    </a:ext>
                  </a:extLst>
                </a:gridCol>
                <a:gridCol w="304800">
                  <a:extLst>
                    <a:ext uri="{9D8B030D-6E8A-4147-A177-3AD203B41FA5}">
                      <a16:colId xmlns:a16="http://schemas.microsoft.com/office/drawing/2014/main" val="1028740523"/>
                    </a:ext>
                  </a:extLst>
                </a:gridCol>
                <a:gridCol w="304800">
                  <a:extLst>
                    <a:ext uri="{9D8B030D-6E8A-4147-A177-3AD203B41FA5}">
                      <a16:colId xmlns:a16="http://schemas.microsoft.com/office/drawing/2014/main" val="3133646419"/>
                    </a:ext>
                  </a:extLst>
                </a:gridCol>
                <a:gridCol w="304800">
                  <a:extLst>
                    <a:ext uri="{9D8B030D-6E8A-4147-A177-3AD203B41FA5}">
                      <a16:colId xmlns:a16="http://schemas.microsoft.com/office/drawing/2014/main" val="2052816926"/>
                    </a:ext>
                  </a:extLst>
                </a:gridCol>
                <a:gridCol w="304800">
                  <a:extLst>
                    <a:ext uri="{9D8B030D-6E8A-4147-A177-3AD203B41FA5}">
                      <a16:colId xmlns:a16="http://schemas.microsoft.com/office/drawing/2014/main" val="4229447294"/>
                    </a:ext>
                  </a:extLst>
                </a:gridCol>
                <a:gridCol w="304800">
                  <a:extLst>
                    <a:ext uri="{9D8B030D-6E8A-4147-A177-3AD203B41FA5}">
                      <a16:colId xmlns:a16="http://schemas.microsoft.com/office/drawing/2014/main" val="4025370215"/>
                    </a:ext>
                  </a:extLst>
                </a:gridCol>
                <a:gridCol w="304800">
                  <a:extLst>
                    <a:ext uri="{9D8B030D-6E8A-4147-A177-3AD203B41FA5}">
                      <a16:colId xmlns:a16="http://schemas.microsoft.com/office/drawing/2014/main" val="2332471460"/>
                    </a:ext>
                  </a:extLst>
                </a:gridCol>
              </a:tblGrid>
              <a:tr h="274320">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dirty="0">
                          <a:solidFill>
                            <a:srgbClr val="000000"/>
                          </a:solidFill>
                          <a:effectLst/>
                          <a:latin typeface="Calibri" panose="020F0502020204030204" pitchFamily="34" charset="0"/>
                        </a:rPr>
                        <a:t>.005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781646617"/>
                  </a:ext>
                </a:extLst>
              </a:tr>
              <a:tr h="274320">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dirty="0">
                          <a:solidFill>
                            <a:srgbClr val="000000"/>
                          </a:solidFill>
                          <a:effectLst/>
                          <a:latin typeface="Calibri" panose="020F0502020204030204" pitchFamily="34" charset="0"/>
                        </a:rPr>
                        <a:t>.005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39699905"/>
                  </a:ext>
                </a:extLst>
              </a:tr>
            </a:tbl>
          </a:graphicData>
        </a:graphic>
      </p:graphicFrame>
      <p:graphicFrame>
        <p:nvGraphicFramePr>
          <p:cNvPr id="95" name="Table 94">
            <a:extLst>
              <a:ext uri="{FF2B5EF4-FFF2-40B4-BE49-F238E27FC236}">
                <a16:creationId xmlns:a16="http://schemas.microsoft.com/office/drawing/2014/main" id="{69DD9035-F8CD-CEEF-0851-493A672C3309}"/>
              </a:ext>
            </a:extLst>
          </p:cNvPr>
          <p:cNvGraphicFramePr>
            <a:graphicFrameLocks noGrp="1"/>
          </p:cNvGraphicFramePr>
          <p:nvPr>
            <p:extLst>
              <p:ext uri="{D42A27DB-BD31-4B8C-83A1-F6EECF244321}">
                <p14:modId xmlns:p14="http://schemas.microsoft.com/office/powerpoint/2010/main" val="3899493573"/>
              </p:ext>
            </p:extLst>
          </p:nvPr>
        </p:nvGraphicFramePr>
        <p:xfrm>
          <a:off x="5173982" y="3693267"/>
          <a:ext cx="2743200" cy="548640"/>
        </p:xfrm>
        <a:graphic>
          <a:graphicData uri="http://schemas.openxmlformats.org/drawingml/2006/table">
            <a:tbl>
              <a:tblPr/>
              <a:tblGrid>
                <a:gridCol w="304800">
                  <a:extLst>
                    <a:ext uri="{9D8B030D-6E8A-4147-A177-3AD203B41FA5}">
                      <a16:colId xmlns:a16="http://schemas.microsoft.com/office/drawing/2014/main" val="842158067"/>
                    </a:ext>
                  </a:extLst>
                </a:gridCol>
                <a:gridCol w="304800">
                  <a:extLst>
                    <a:ext uri="{9D8B030D-6E8A-4147-A177-3AD203B41FA5}">
                      <a16:colId xmlns:a16="http://schemas.microsoft.com/office/drawing/2014/main" val="2351372665"/>
                    </a:ext>
                  </a:extLst>
                </a:gridCol>
                <a:gridCol w="304800">
                  <a:extLst>
                    <a:ext uri="{9D8B030D-6E8A-4147-A177-3AD203B41FA5}">
                      <a16:colId xmlns:a16="http://schemas.microsoft.com/office/drawing/2014/main" val="2330615879"/>
                    </a:ext>
                  </a:extLst>
                </a:gridCol>
                <a:gridCol w="304800">
                  <a:extLst>
                    <a:ext uri="{9D8B030D-6E8A-4147-A177-3AD203B41FA5}">
                      <a16:colId xmlns:a16="http://schemas.microsoft.com/office/drawing/2014/main" val="606180173"/>
                    </a:ext>
                  </a:extLst>
                </a:gridCol>
                <a:gridCol w="304800">
                  <a:extLst>
                    <a:ext uri="{9D8B030D-6E8A-4147-A177-3AD203B41FA5}">
                      <a16:colId xmlns:a16="http://schemas.microsoft.com/office/drawing/2014/main" val="3606466925"/>
                    </a:ext>
                  </a:extLst>
                </a:gridCol>
                <a:gridCol w="304800">
                  <a:extLst>
                    <a:ext uri="{9D8B030D-6E8A-4147-A177-3AD203B41FA5}">
                      <a16:colId xmlns:a16="http://schemas.microsoft.com/office/drawing/2014/main" val="2903798977"/>
                    </a:ext>
                  </a:extLst>
                </a:gridCol>
                <a:gridCol w="304800">
                  <a:extLst>
                    <a:ext uri="{9D8B030D-6E8A-4147-A177-3AD203B41FA5}">
                      <a16:colId xmlns:a16="http://schemas.microsoft.com/office/drawing/2014/main" val="3312407544"/>
                    </a:ext>
                  </a:extLst>
                </a:gridCol>
                <a:gridCol w="304800">
                  <a:extLst>
                    <a:ext uri="{9D8B030D-6E8A-4147-A177-3AD203B41FA5}">
                      <a16:colId xmlns:a16="http://schemas.microsoft.com/office/drawing/2014/main" val="2228526455"/>
                    </a:ext>
                  </a:extLst>
                </a:gridCol>
                <a:gridCol w="304800">
                  <a:extLst>
                    <a:ext uri="{9D8B030D-6E8A-4147-A177-3AD203B41FA5}">
                      <a16:colId xmlns:a16="http://schemas.microsoft.com/office/drawing/2014/main" val="2319426399"/>
                    </a:ext>
                  </a:extLst>
                </a:gridCol>
              </a:tblGrid>
              <a:tr h="274320">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38724665"/>
                  </a:ext>
                </a:extLst>
              </a:tr>
              <a:tr h="274320">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a:solidFill>
                            <a:srgbClr val="000000"/>
                          </a:solidFill>
                          <a:effectLst/>
                          <a:latin typeface="Calibri" panose="020F0502020204030204" pitchFamily="34" charset="0"/>
                        </a:rPr>
                        <a:t>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39412459"/>
                  </a:ext>
                </a:extLst>
              </a:tr>
            </a:tbl>
          </a:graphicData>
        </a:graphic>
      </p:graphicFrame>
      <p:graphicFrame>
        <p:nvGraphicFramePr>
          <p:cNvPr id="97" name="Table 96">
            <a:extLst>
              <a:ext uri="{FF2B5EF4-FFF2-40B4-BE49-F238E27FC236}">
                <a16:creationId xmlns:a16="http://schemas.microsoft.com/office/drawing/2014/main" id="{D3B1A2D1-00DA-3DB2-252F-AEFE93DAAA7E}"/>
              </a:ext>
            </a:extLst>
          </p:cNvPr>
          <p:cNvGraphicFramePr>
            <a:graphicFrameLocks noGrp="1"/>
          </p:cNvGraphicFramePr>
          <p:nvPr>
            <p:extLst>
              <p:ext uri="{D42A27DB-BD31-4B8C-83A1-F6EECF244321}">
                <p14:modId xmlns:p14="http://schemas.microsoft.com/office/powerpoint/2010/main" val="2832281737"/>
              </p:ext>
            </p:extLst>
          </p:nvPr>
        </p:nvGraphicFramePr>
        <p:xfrm>
          <a:off x="5173988" y="5004416"/>
          <a:ext cx="2743200" cy="548640"/>
        </p:xfrm>
        <a:graphic>
          <a:graphicData uri="http://schemas.openxmlformats.org/drawingml/2006/table">
            <a:tbl>
              <a:tblPr/>
              <a:tblGrid>
                <a:gridCol w="304800">
                  <a:extLst>
                    <a:ext uri="{9D8B030D-6E8A-4147-A177-3AD203B41FA5}">
                      <a16:colId xmlns:a16="http://schemas.microsoft.com/office/drawing/2014/main" val="3372036591"/>
                    </a:ext>
                  </a:extLst>
                </a:gridCol>
                <a:gridCol w="304800">
                  <a:extLst>
                    <a:ext uri="{9D8B030D-6E8A-4147-A177-3AD203B41FA5}">
                      <a16:colId xmlns:a16="http://schemas.microsoft.com/office/drawing/2014/main" val="1570651774"/>
                    </a:ext>
                  </a:extLst>
                </a:gridCol>
                <a:gridCol w="304800">
                  <a:extLst>
                    <a:ext uri="{9D8B030D-6E8A-4147-A177-3AD203B41FA5}">
                      <a16:colId xmlns:a16="http://schemas.microsoft.com/office/drawing/2014/main" val="115070950"/>
                    </a:ext>
                  </a:extLst>
                </a:gridCol>
                <a:gridCol w="304800">
                  <a:extLst>
                    <a:ext uri="{9D8B030D-6E8A-4147-A177-3AD203B41FA5}">
                      <a16:colId xmlns:a16="http://schemas.microsoft.com/office/drawing/2014/main" val="34804621"/>
                    </a:ext>
                  </a:extLst>
                </a:gridCol>
                <a:gridCol w="304800">
                  <a:extLst>
                    <a:ext uri="{9D8B030D-6E8A-4147-A177-3AD203B41FA5}">
                      <a16:colId xmlns:a16="http://schemas.microsoft.com/office/drawing/2014/main" val="2732852338"/>
                    </a:ext>
                  </a:extLst>
                </a:gridCol>
                <a:gridCol w="304800">
                  <a:extLst>
                    <a:ext uri="{9D8B030D-6E8A-4147-A177-3AD203B41FA5}">
                      <a16:colId xmlns:a16="http://schemas.microsoft.com/office/drawing/2014/main" val="3938363725"/>
                    </a:ext>
                  </a:extLst>
                </a:gridCol>
                <a:gridCol w="304800">
                  <a:extLst>
                    <a:ext uri="{9D8B030D-6E8A-4147-A177-3AD203B41FA5}">
                      <a16:colId xmlns:a16="http://schemas.microsoft.com/office/drawing/2014/main" val="413942134"/>
                    </a:ext>
                  </a:extLst>
                </a:gridCol>
                <a:gridCol w="304800">
                  <a:extLst>
                    <a:ext uri="{9D8B030D-6E8A-4147-A177-3AD203B41FA5}">
                      <a16:colId xmlns:a16="http://schemas.microsoft.com/office/drawing/2014/main" val="2511751801"/>
                    </a:ext>
                  </a:extLst>
                </a:gridCol>
                <a:gridCol w="304800">
                  <a:extLst>
                    <a:ext uri="{9D8B030D-6E8A-4147-A177-3AD203B41FA5}">
                      <a16:colId xmlns:a16="http://schemas.microsoft.com/office/drawing/2014/main" val="2918806920"/>
                    </a:ext>
                  </a:extLst>
                </a:gridCol>
              </a:tblGrid>
              <a:tr h="274320">
                <a:tc>
                  <a:txBody>
                    <a:bodyPr/>
                    <a:lstStyle/>
                    <a:p>
                      <a:pPr algn="r" fontAlgn="b"/>
                      <a:r>
                        <a:rPr lang="en-US" sz="1100" b="0" i="0" u="none" strike="noStrike" dirty="0">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dirty="0">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40910088"/>
                  </a:ext>
                </a:extLst>
              </a:tr>
              <a:tr h="274320">
                <a:tc>
                  <a:txBody>
                    <a:bodyPr/>
                    <a:lstStyle/>
                    <a:p>
                      <a:pPr algn="r" fontAlgn="b"/>
                      <a:r>
                        <a:rPr lang="en-US" sz="1100" b="0" i="0" u="none" strike="noStrike">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.109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52446562"/>
                  </a:ext>
                </a:extLst>
              </a:tr>
            </a:tbl>
          </a:graphicData>
        </a:graphic>
      </p:graphicFrame>
      <p:graphicFrame>
        <p:nvGraphicFramePr>
          <p:cNvPr id="98" name="Table 97">
            <a:extLst>
              <a:ext uri="{FF2B5EF4-FFF2-40B4-BE49-F238E27FC236}">
                <a16:creationId xmlns:a16="http://schemas.microsoft.com/office/drawing/2014/main" id="{C8BB94E1-E3C8-64BC-051F-F185900D429E}"/>
              </a:ext>
            </a:extLst>
          </p:cNvPr>
          <p:cNvGraphicFramePr>
            <a:graphicFrameLocks noGrp="1"/>
          </p:cNvGraphicFramePr>
          <p:nvPr>
            <p:extLst>
              <p:ext uri="{D42A27DB-BD31-4B8C-83A1-F6EECF244321}">
                <p14:modId xmlns:p14="http://schemas.microsoft.com/office/powerpoint/2010/main" val="3018594148"/>
              </p:ext>
            </p:extLst>
          </p:nvPr>
        </p:nvGraphicFramePr>
        <p:xfrm>
          <a:off x="5176218" y="4353769"/>
          <a:ext cx="2743200" cy="548640"/>
        </p:xfrm>
        <a:graphic>
          <a:graphicData uri="http://schemas.openxmlformats.org/drawingml/2006/table">
            <a:tbl>
              <a:tblPr/>
              <a:tblGrid>
                <a:gridCol w="304800">
                  <a:extLst>
                    <a:ext uri="{9D8B030D-6E8A-4147-A177-3AD203B41FA5}">
                      <a16:colId xmlns:a16="http://schemas.microsoft.com/office/drawing/2014/main" val="3133200288"/>
                    </a:ext>
                  </a:extLst>
                </a:gridCol>
                <a:gridCol w="304800">
                  <a:extLst>
                    <a:ext uri="{9D8B030D-6E8A-4147-A177-3AD203B41FA5}">
                      <a16:colId xmlns:a16="http://schemas.microsoft.com/office/drawing/2014/main" val="1703345299"/>
                    </a:ext>
                  </a:extLst>
                </a:gridCol>
                <a:gridCol w="304800">
                  <a:extLst>
                    <a:ext uri="{9D8B030D-6E8A-4147-A177-3AD203B41FA5}">
                      <a16:colId xmlns:a16="http://schemas.microsoft.com/office/drawing/2014/main" val="3071010156"/>
                    </a:ext>
                  </a:extLst>
                </a:gridCol>
                <a:gridCol w="304800">
                  <a:extLst>
                    <a:ext uri="{9D8B030D-6E8A-4147-A177-3AD203B41FA5}">
                      <a16:colId xmlns:a16="http://schemas.microsoft.com/office/drawing/2014/main" val="3942503508"/>
                    </a:ext>
                  </a:extLst>
                </a:gridCol>
                <a:gridCol w="304800">
                  <a:extLst>
                    <a:ext uri="{9D8B030D-6E8A-4147-A177-3AD203B41FA5}">
                      <a16:colId xmlns:a16="http://schemas.microsoft.com/office/drawing/2014/main" val="2693855945"/>
                    </a:ext>
                  </a:extLst>
                </a:gridCol>
                <a:gridCol w="304800">
                  <a:extLst>
                    <a:ext uri="{9D8B030D-6E8A-4147-A177-3AD203B41FA5}">
                      <a16:colId xmlns:a16="http://schemas.microsoft.com/office/drawing/2014/main" val="1277823426"/>
                    </a:ext>
                  </a:extLst>
                </a:gridCol>
                <a:gridCol w="304800">
                  <a:extLst>
                    <a:ext uri="{9D8B030D-6E8A-4147-A177-3AD203B41FA5}">
                      <a16:colId xmlns:a16="http://schemas.microsoft.com/office/drawing/2014/main" val="699565297"/>
                    </a:ext>
                  </a:extLst>
                </a:gridCol>
                <a:gridCol w="304800">
                  <a:extLst>
                    <a:ext uri="{9D8B030D-6E8A-4147-A177-3AD203B41FA5}">
                      <a16:colId xmlns:a16="http://schemas.microsoft.com/office/drawing/2014/main" val="3247093909"/>
                    </a:ext>
                  </a:extLst>
                </a:gridCol>
                <a:gridCol w="304800">
                  <a:extLst>
                    <a:ext uri="{9D8B030D-6E8A-4147-A177-3AD203B41FA5}">
                      <a16:colId xmlns:a16="http://schemas.microsoft.com/office/drawing/2014/main" val="2117545399"/>
                    </a:ext>
                  </a:extLst>
                </a:gridCol>
              </a:tblGrid>
              <a:tr h="274320">
                <a:tc>
                  <a:txBody>
                    <a:bodyPr/>
                    <a:lstStyle/>
                    <a:p>
                      <a:pPr algn="r" fontAlgn="b"/>
                      <a:r>
                        <a:rPr lang="en-US" sz="1100" b="0" i="0" u="none" strike="noStrike">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43948187"/>
                  </a:ext>
                </a:extLst>
              </a:tr>
              <a:tr h="274320">
                <a:tc>
                  <a:txBody>
                    <a:bodyPr/>
                    <a:lstStyle/>
                    <a:p>
                      <a:pPr algn="r" fontAlgn="b"/>
                      <a:r>
                        <a:rPr lang="en-US" sz="1100" b="0" i="0" u="none" strike="noStrike">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100" b="0" i="0" u="none" strike="noStrike" dirty="0">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a:solidFill>
                            <a:srgbClr val="000000"/>
                          </a:solidFill>
                          <a:effectLst/>
                          <a:latin typeface="Calibri" panose="020F0502020204030204" pitchFamily="34" charset="0"/>
                        </a:rPr>
                        <a:t>301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100" b="0" i="0" u="none" strike="noStrike" dirty="0">
                          <a:solidFill>
                            <a:srgbClr val="000000"/>
                          </a:solidFill>
                          <a:effectLst/>
                          <a:latin typeface="Calibri" panose="020F0502020204030204" pitchFamily="34" charset="0"/>
                        </a:rPr>
                        <a:t>426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69692870"/>
                  </a:ext>
                </a:extLst>
              </a:tr>
            </a:tbl>
          </a:graphicData>
        </a:graphic>
      </p:graphicFrame>
      <p:graphicFrame>
        <p:nvGraphicFramePr>
          <p:cNvPr id="100" name="Table 99">
            <a:extLst>
              <a:ext uri="{FF2B5EF4-FFF2-40B4-BE49-F238E27FC236}">
                <a16:creationId xmlns:a16="http://schemas.microsoft.com/office/drawing/2014/main" id="{6E8F01D5-6290-ADC0-0FD1-F07E7458320E}"/>
              </a:ext>
            </a:extLst>
          </p:cNvPr>
          <p:cNvGraphicFramePr>
            <a:graphicFrameLocks noGrp="1"/>
          </p:cNvGraphicFramePr>
          <p:nvPr>
            <p:extLst>
              <p:ext uri="{D42A27DB-BD31-4B8C-83A1-F6EECF244321}">
                <p14:modId xmlns:p14="http://schemas.microsoft.com/office/powerpoint/2010/main" val="2201577426"/>
              </p:ext>
            </p:extLst>
          </p:nvPr>
        </p:nvGraphicFramePr>
        <p:xfrm>
          <a:off x="5176725" y="5687676"/>
          <a:ext cx="2743200" cy="548640"/>
        </p:xfrm>
        <a:graphic>
          <a:graphicData uri="http://schemas.openxmlformats.org/drawingml/2006/table">
            <a:tbl>
              <a:tblPr/>
              <a:tblGrid>
                <a:gridCol w="304800">
                  <a:extLst>
                    <a:ext uri="{9D8B030D-6E8A-4147-A177-3AD203B41FA5}">
                      <a16:colId xmlns:a16="http://schemas.microsoft.com/office/drawing/2014/main" val="2748417771"/>
                    </a:ext>
                  </a:extLst>
                </a:gridCol>
                <a:gridCol w="304800">
                  <a:extLst>
                    <a:ext uri="{9D8B030D-6E8A-4147-A177-3AD203B41FA5}">
                      <a16:colId xmlns:a16="http://schemas.microsoft.com/office/drawing/2014/main" val="4178442748"/>
                    </a:ext>
                  </a:extLst>
                </a:gridCol>
                <a:gridCol w="304800">
                  <a:extLst>
                    <a:ext uri="{9D8B030D-6E8A-4147-A177-3AD203B41FA5}">
                      <a16:colId xmlns:a16="http://schemas.microsoft.com/office/drawing/2014/main" val="976471511"/>
                    </a:ext>
                  </a:extLst>
                </a:gridCol>
                <a:gridCol w="304800">
                  <a:extLst>
                    <a:ext uri="{9D8B030D-6E8A-4147-A177-3AD203B41FA5}">
                      <a16:colId xmlns:a16="http://schemas.microsoft.com/office/drawing/2014/main" val="608887630"/>
                    </a:ext>
                  </a:extLst>
                </a:gridCol>
                <a:gridCol w="304800">
                  <a:extLst>
                    <a:ext uri="{9D8B030D-6E8A-4147-A177-3AD203B41FA5}">
                      <a16:colId xmlns:a16="http://schemas.microsoft.com/office/drawing/2014/main" val="4040974823"/>
                    </a:ext>
                  </a:extLst>
                </a:gridCol>
                <a:gridCol w="304800">
                  <a:extLst>
                    <a:ext uri="{9D8B030D-6E8A-4147-A177-3AD203B41FA5}">
                      <a16:colId xmlns:a16="http://schemas.microsoft.com/office/drawing/2014/main" val="3379628114"/>
                    </a:ext>
                  </a:extLst>
                </a:gridCol>
                <a:gridCol w="304800">
                  <a:extLst>
                    <a:ext uri="{9D8B030D-6E8A-4147-A177-3AD203B41FA5}">
                      <a16:colId xmlns:a16="http://schemas.microsoft.com/office/drawing/2014/main" val="2062082808"/>
                    </a:ext>
                  </a:extLst>
                </a:gridCol>
                <a:gridCol w="304800">
                  <a:extLst>
                    <a:ext uri="{9D8B030D-6E8A-4147-A177-3AD203B41FA5}">
                      <a16:colId xmlns:a16="http://schemas.microsoft.com/office/drawing/2014/main" val="3493976162"/>
                    </a:ext>
                  </a:extLst>
                </a:gridCol>
                <a:gridCol w="304800">
                  <a:extLst>
                    <a:ext uri="{9D8B030D-6E8A-4147-A177-3AD203B41FA5}">
                      <a16:colId xmlns:a16="http://schemas.microsoft.com/office/drawing/2014/main" val="1967595070"/>
                    </a:ext>
                  </a:extLst>
                </a:gridCol>
              </a:tblGrid>
              <a:tr h="274320">
                <a:tc>
                  <a:txBody>
                    <a:bodyPr/>
                    <a:lstStyle/>
                    <a:p>
                      <a:pPr algn="r" fontAlgn="b"/>
                      <a:r>
                        <a:rPr lang="en-US" sz="1050" b="0" i="0" u="none" strike="noStrike" dirty="0">
                          <a:solidFill>
                            <a:srgbClr val="000000"/>
                          </a:solidFill>
                          <a:effectLst/>
                          <a:latin typeface="Calibri" panose="020F0502020204030204" pitchFamily="34" charset="0"/>
                        </a:rPr>
                        <a:t>-2.73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50" b="0" i="0" u="none" strike="noStrike">
                          <a:solidFill>
                            <a:srgbClr val="000000"/>
                          </a:solidFill>
                          <a:effectLst/>
                          <a:latin typeface="Calibri" panose="020F0502020204030204" pitchFamily="34" charset="0"/>
                        </a:rPr>
                        <a:t>-1.37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050" b="0" i="0" u="none" strike="noStrike">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a:solidFill>
                            <a:srgbClr val="000000"/>
                          </a:solidFill>
                          <a:effectLst/>
                          <a:latin typeface="Calibri" panose="020F0502020204030204" pitchFamily="34" charset="0"/>
                        </a:rPr>
                        <a:t>-2.42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a:solidFill>
                            <a:srgbClr val="000000"/>
                          </a:solidFill>
                          <a:effectLst/>
                          <a:latin typeface="Calibri" panose="020F0502020204030204" pitchFamily="34" charset="0"/>
                        </a:rPr>
                        <a:t>-2.73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36812674"/>
                  </a:ext>
                </a:extLst>
              </a:tr>
              <a:tr h="274320">
                <a:tc>
                  <a:txBody>
                    <a:bodyPr/>
                    <a:lstStyle/>
                    <a:p>
                      <a:pPr algn="r" fontAlgn="b"/>
                      <a:r>
                        <a:rPr lang="en-US" sz="1050" b="0" i="0" u="none" strike="noStrike">
                          <a:solidFill>
                            <a:srgbClr val="000000"/>
                          </a:solidFill>
                          <a:effectLst/>
                          <a:latin typeface="Calibri" panose="020F0502020204030204" pitchFamily="34" charset="0"/>
                        </a:rPr>
                        <a:t>-2.73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a:solidFill>
                            <a:srgbClr val="000000"/>
                          </a:solidFill>
                          <a:effectLst/>
                          <a:latin typeface="Calibri" panose="020F0502020204030204" pitchFamily="34" charset="0"/>
                        </a:rPr>
                        <a:t>-2.42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05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50" b="0" i="0" u="none" strike="noStrike" dirty="0">
                          <a:solidFill>
                            <a:srgbClr val="000000"/>
                          </a:solidFill>
                          <a:effectLst/>
                          <a:latin typeface="Calibri" panose="020F0502020204030204" pitchFamily="34" charset="0"/>
                        </a:rPr>
                        <a:t>-1.37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050" b="0" i="0" u="none" strike="noStrike" dirty="0">
                          <a:solidFill>
                            <a:srgbClr val="000000"/>
                          </a:solidFill>
                          <a:effectLst/>
                          <a:latin typeface="Calibri" panose="020F0502020204030204" pitchFamily="34" charset="0"/>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1050" b="0" i="0" u="none" strike="noStrike" dirty="0">
                          <a:solidFill>
                            <a:srgbClr val="000000"/>
                          </a:solidFill>
                          <a:effectLst/>
                          <a:latin typeface="Calibri" panose="020F0502020204030204" pitchFamily="34" charset="0"/>
                        </a:rPr>
                        <a:t>-2.73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0142440"/>
                  </a:ext>
                </a:extLst>
              </a:tr>
            </a:tbl>
          </a:graphicData>
        </a:graphic>
      </p:graphicFrame>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09805DFA-7873-4F63-29CB-EF2E41844309}"/>
                  </a:ext>
                </a:extLst>
              </p:cNvPr>
              <p:cNvSpPr txBox="1"/>
              <p:nvPr/>
            </p:nvSpPr>
            <p:spPr>
              <a:xfrm>
                <a:off x="564940" y="6309406"/>
                <a:ext cx="109639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𝐴𝑔𝑔𝑟𝑒𝑔𝑎𝑡𝑒𝑑</m:t>
                      </m:r>
                      <m:r>
                        <a:rPr lang="en-US" sz="1400" b="0" i="1" dirty="0" smtClean="0">
                          <a:latin typeface="Cambria Math" panose="02040503050406030204" pitchFamily="18" charset="0"/>
                        </a:rPr>
                        <m:t> </m:t>
                      </m:r>
                      <m:r>
                        <a:rPr lang="en-US" sz="1400" i="1" dirty="0" smtClean="0">
                          <a:latin typeface="Cambria Math" panose="02040503050406030204" pitchFamily="18" charset="0"/>
                        </a:rPr>
                        <m:t>𝐼</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𝐶</m:t>
                          </m:r>
                        </m:e>
                        <m:sub>
                          <m:r>
                            <a:rPr lang="en-US" sz="1400" b="0" i="1" dirty="0" smtClean="0">
                              <a:latin typeface="Cambria Math" panose="02040503050406030204" pitchFamily="18" charset="0"/>
                            </a:rPr>
                            <m:t>𝑘</m:t>
                          </m:r>
                        </m:sub>
                      </m:sSub>
                    </m:oMath>
                  </m:oMathPara>
                </a14:m>
                <a:endParaRPr lang="en-US" sz="1400" dirty="0"/>
              </a:p>
            </p:txBody>
          </p:sp>
        </mc:Choice>
        <mc:Fallback xmlns="">
          <p:sp>
            <p:nvSpPr>
              <p:cNvPr id="101" name="TextBox 100">
                <a:extLst>
                  <a:ext uri="{FF2B5EF4-FFF2-40B4-BE49-F238E27FC236}">
                    <a16:creationId xmlns:a16="http://schemas.microsoft.com/office/drawing/2014/main" id="{09805DFA-7873-4F63-29CB-EF2E41844309}"/>
                  </a:ext>
                </a:extLst>
              </p:cNvPr>
              <p:cNvSpPr txBox="1">
                <a:spLocks noRot="1" noChangeAspect="1" noMove="1" noResize="1" noEditPoints="1" noAdjustHandles="1" noChangeArrowheads="1" noChangeShapeType="1" noTextEdit="1"/>
              </p:cNvSpPr>
              <p:nvPr/>
            </p:nvSpPr>
            <p:spPr>
              <a:xfrm>
                <a:off x="564940" y="6309406"/>
                <a:ext cx="1096391" cy="307777"/>
              </a:xfrm>
              <a:prstGeom prst="rect">
                <a:avLst/>
              </a:prstGeom>
              <a:blipFill>
                <a:blip r:embed="rId12"/>
                <a:stretch>
                  <a:fillRect r="-27222"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8B5BB985-890E-F68A-3758-B49B169B5980}"/>
                  </a:ext>
                </a:extLst>
              </p:cNvPr>
              <p:cNvSpPr txBox="1"/>
              <p:nvPr/>
            </p:nvSpPr>
            <p:spPr>
              <a:xfrm>
                <a:off x="2947231" y="6278628"/>
                <a:ext cx="8435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−33.</m:t>
                      </m:r>
                      <m:r>
                        <a:rPr lang="en-US" b="0" i="1" dirty="0" smtClean="0">
                          <a:latin typeface="Cambria Math" panose="02040503050406030204" pitchFamily="18" charset="0"/>
                        </a:rPr>
                        <m:t>9</m:t>
                      </m:r>
                    </m:oMath>
                  </m:oMathPara>
                </a14:m>
                <a:endParaRPr lang="en-US" dirty="0"/>
              </a:p>
            </p:txBody>
          </p:sp>
        </mc:Choice>
        <mc:Fallback xmlns="">
          <p:sp>
            <p:nvSpPr>
              <p:cNvPr id="102" name="TextBox 101">
                <a:extLst>
                  <a:ext uri="{FF2B5EF4-FFF2-40B4-BE49-F238E27FC236}">
                    <a16:creationId xmlns:a16="http://schemas.microsoft.com/office/drawing/2014/main" id="{8B5BB985-890E-F68A-3758-B49B169B5980}"/>
                  </a:ext>
                </a:extLst>
              </p:cNvPr>
              <p:cNvSpPr txBox="1">
                <a:spLocks noRot="1" noChangeAspect="1" noMove="1" noResize="1" noEditPoints="1" noAdjustHandles="1" noChangeArrowheads="1" noChangeShapeType="1" noTextEdit="1"/>
              </p:cNvSpPr>
              <p:nvPr/>
            </p:nvSpPr>
            <p:spPr>
              <a:xfrm>
                <a:off x="2947231" y="6278628"/>
                <a:ext cx="84350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150F97-2F94-871E-2A62-92F2DCDF5034}"/>
                  </a:ext>
                </a:extLst>
              </p:cNvPr>
              <p:cNvSpPr txBox="1"/>
              <p:nvPr/>
            </p:nvSpPr>
            <p:spPr>
              <a:xfrm>
                <a:off x="6062281" y="6278628"/>
                <a:ext cx="8435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r>
                        <a:rPr lang="en-US" b="0" i="0" dirty="0" smtClean="0">
                          <a:latin typeface="Cambria Math" panose="02040503050406030204" pitchFamily="18" charset="0"/>
                        </a:rPr>
                        <m:t>4.5</m:t>
                      </m:r>
                    </m:oMath>
                  </m:oMathPara>
                </a14:m>
                <a:endParaRPr lang="en-US" dirty="0"/>
              </a:p>
            </p:txBody>
          </p:sp>
        </mc:Choice>
        <mc:Fallback xmlns="">
          <p:sp>
            <p:nvSpPr>
              <p:cNvPr id="103" name="TextBox 102">
                <a:extLst>
                  <a:ext uri="{FF2B5EF4-FFF2-40B4-BE49-F238E27FC236}">
                    <a16:creationId xmlns:a16="http://schemas.microsoft.com/office/drawing/2014/main" id="{C4150F97-2F94-871E-2A62-92F2DCDF5034}"/>
                  </a:ext>
                </a:extLst>
              </p:cNvPr>
              <p:cNvSpPr txBox="1">
                <a:spLocks noRot="1" noChangeAspect="1" noMove="1" noResize="1" noEditPoints="1" noAdjustHandles="1" noChangeArrowheads="1" noChangeShapeType="1" noTextEdit="1"/>
              </p:cNvSpPr>
              <p:nvPr/>
            </p:nvSpPr>
            <p:spPr>
              <a:xfrm>
                <a:off x="6062281" y="6278628"/>
                <a:ext cx="843501" cy="369332"/>
              </a:xfrm>
              <a:prstGeom prst="rect">
                <a:avLst/>
              </a:prstGeom>
              <a:blipFill>
                <a:blip r:embed="rId14"/>
                <a:stretch>
                  <a:fillRect/>
                </a:stretch>
              </a:blipFill>
            </p:spPr>
            <p:txBody>
              <a:bodyPr/>
              <a:lstStyle/>
              <a:p>
                <a:r>
                  <a:rPr lang="en-US">
                    <a:noFill/>
                  </a:rPr>
                  <a:t> </a:t>
                </a:r>
              </a:p>
            </p:txBody>
          </p:sp>
        </mc:Fallback>
      </mc:AlternateContent>
      <p:sp>
        <p:nvSpPr>
          <p:cNvPr id="114" name="Rectangle 113">
            <a:extLst>
              <a:ext uri="{FF2B5EF4-FFF2-40B4-BE49-F238E27FC236}">
                <a16:creationId xmlns:a16="http://schemas.microsoft.com/office/drawing/2014/main" id="{DB007A84-23BB-925B-66DE-6FCB56D2513C}"/>
              </a:ext>
            </a:extLst>
          </p:cNvPr>
          <p:cNvSpPr/>
          <p:nvPr/>
        </p:nvSpPr>
        <p:spPr>
          <a:xfrm>
            <a:off x="564940" y="1424351"/>
            <a:ext cx="7635691" cy="5192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18E6D4C5-3EE9-3FE4-344E-47F7C3D04FF5}"/>
              </a:ext>
            </a:extLst>
          </p:cNvPr>
          <p:cNvCxnSpPr>
            <a:cxnSpLocks/>
          </p:cNvCxnSpPr>
          <p:nvPr/>
        </p:nvCxnSpPr>
        <p:spPr>
          <a:xfrm flipH="1">
            <a:off x="4977804" y="1424352"/>
            <a:ext cx="0" cy="5192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84A879F-B8DE-7FE3-E796-03C86F069AB7}"/>
              </a:ext>
            </a:extLst>
          </p:cNvPr>
          <p:cNvCxnSpPr/>
          <p:nvPr/>
        </p:nvCxnSpPr>
        <p:spPr>
          <a:xfrm>
            <a:off x="564940" y="2311985"/>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0EFFA0D-DE06-2842-89C0-7C314C6F87C3}"/>
              </a:ext>
            </a:extLst>
          </p:cNvPr>
          <p:cNvCxnSpPr/>
          <p:nvPr/>
        </p:nvCxnSpPr>
        <p:spPr>
          <a:xfrm>
            <a:off x="564940" y="2981093"/>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6321C95-BFE6-6156-86FF-048927787FCA}"/>
              </a:ext>
            </a:extLst>
          </p:cNvPr>
          <p:cNvCxnSpPr/>
          <p:nvPr/>
        </p:nvCxnSpPr>
        <p:spPr>
          <a:xfrm>
            <a:off x="564940" y="3640515"/>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14918C0-284F-06EA-E704-3AB69B5A2830}"/>
              </a:ext>
            </a:extLst>
          </p:cNvPr>
          <p:cNvCxnSpPr/>
          <p:nvPr/>
        </p:nvCxnSpPr>
        <p:spPr>
          <a:xfrm>
            <a:off x="564940" y="4295657"/>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5F94B3B-7208-F24E-3A19-55BBBFD674DB}"/>
              </a:ext>
            </a:extLst>
          </p:cNvPr>
          <p:cNvCxnSpPr/>
          <p:nvPr/>
        </p:nvCxnSpPr>
        <p:spPr>
          <a:xfrm>
            <a:off x="564940" y="4950364"/>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078E15-9601-1715-E91E-678E714939C0}"/>
              </a:ext>
            </a:extLst>
          </p:cNvPr>
          <p:cNvCxnSpPr/>
          <p:nvPr/>
        </p:nvCxnSpPr>
        <p:spPr>
          <a:xfrm>
            <a:off x="564940" y="5620568"/>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9D8CF8D-1D24-1E92-7F93-4B282F5E682B}"/>
              </a:ext>
            </a:extLst>
          </p:cNvPr>
          <p:cNvCxnSpPr/>
          <p:nvPr/>
        </p:nvCxnSpPr>
        <p:spPr>
          <a:xfrm>
            <a:off x="564940" y="6296212"/>
            <a:ext cx="7635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A330A8C-AEEA-3EEE-0EF1-4274D4DDCBD0}"/>
              </a:ext>
            </a:extLst>
          </p:cNvPr>
          <p:cNvCxnSpPr>
            <a:cxnSpLocks/>
          </p:cNvCxnSpPr>
          <p:nvPr/>
        </p:nvCxnSpPr>
        <p:spPr>
          <a:xfrm flipH="1">
            <a:off x="1997797" y="1424352"/>
            <a:ext cx="0" cy="5192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233F7EFE-4789-2A19-F021-FFE1C06910FE}"/>
              </a:ext>
            </a:extLst>
          </p:cNvPr>
          <p:cNvSpPr/>
          <p:nvPr/>
        </p:nvSpPr>
        <p:spPr>
          <a:xfrm>
            <a:off x="1997797" y="1116623"/>
            <a:ext cx="2980007" cy="3084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FCF48F2-241F-CC05-C5CB-A4371D7234B3}"/>
              </a:ext>
            </a:extLst>
          </p:cNvPr>
          <p:cNvSpPr/>
          <p:nvPr/>
        </p:nvSpPr>
        <p:spPr>
          <a:xfrm>
            <a:off x="4977804" y="1117044"/>
            <a:ext cx="3222826" cy="3084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1907CA3F-3E06-FBC1-9F5B-C0E18DDC574C}"/>
              </a:ext>
            </a:extLst>
          </p:cNvPr>
          <p:cNvSpPr txBox="1"/>
          <p:nvPr/>
        </p:nvSpPr>
        <p:spPr>
          <a:xfrm>
            <a:off x="1780648" y="1095632"/>
            <a:ext cx="2492930" cy="369332"/>
          </a:xfrm>
          <a:prstGeom prst="rect">
            <a:avLst/>
          </a:prstGeom>
          <a:noFill/>
        </p:spPr>
        <p:txBody>
          <a:bodyPr wrap="square" rtlCol="0">
            <a:spAutoFit/>
          </a:bodyPr>
          <a:lstStyle/>
          <a:p>
            <a:pPr algn="r"/>
            <a:r>
              <a:rPr lang="en-US" dirty="0"/>
              <a:t>Impervious upstream</a:t>
            </a:r>
          </a:p>
        </p:txBody>
      </p:sp>
      <p:sp>
        <p:nvSpPr>
          <p:cNvPr id="130" name="TextBox 129">
            <a:extLst>
              <a:ext uri="{FF2B5EF4-FFF2-40B4-BE49-F238E27FC236}">
                <a16:creationId xmlns:a16="http://schemas.microsoft.com/office/drawing/2014/main" id="{2E1C2772-056A-049E-C706-515751245115}"/>
              </a:ext>
            </a:extLst>
          </p:cNvPr>
          <p:cNvSpPr txBox="1"/>
          <p:nvPr/>
        </p:nvSpPr>
        <p:spPr>
          <a:xfrm>
            <a:off x="4947740" y="1098296"/>
            <a:ext cx="2492930" cy="369332"/>
          </a:xfrm>
          <a:prstGeom prst="rect">
            <a:avLst/>
          </a:prstGeom>
          <a:noFill/>
        </p:spPr>
        <p:txBody>
          <a:bodyPr wrap="square" rtlCol="0">
            <a:spAutoFit/>
          </a:bodyPr>
          <a:lstStyle/>
          <a:p>
            <a:pPr algn="r"/>
            <a:r>
              <a:rPr lang="en-US" dirty="0"/>
              <a:t>Impervious downstream</a:t>
            </a:r>
          </a:p>
        </p:txBody>
      </p:sp>
      <p:sp>
        <p:nvSpPr>
          <p:cNvPr id="131" name="Arrow: Left 130">
            <a:extLst>
              <a:ext uri="{FF2B5EF4-FFF2-40B4-BE49-F238E27FC236}">
                <a16:creationId xmlns:a16="http://schemas.microsoft.com/office/drawing/2014/main" id="{898C342A-835E-FC58-499B-CF71A4548AA8}"/>
              </a:ext>
            </a:extLst>
          </p:cNvPr>
          <p:cNvSpPr/>
          <p:nvPr/>
        </p:nvSpPr>
        <p:spPr>
          <a:xfrm>
            <a:off x="8339405" y="5141576"/>
            <a:ext cx="453548" cy="2743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10A1BF2C-00EA-E735-2050-B551E1C2C442}"/>
              </a:ext>
            </a:extLst>
          </p:cNvPr>
          <p:cNvSpPr txBox="1"/>
          <p:nvPr/>
        </p:nvSpPr>
        <p:spPr>
          <a:xfrm>
            <a:off x="8872993" y="3000465"/>
            <a:ext cx="3129821" cy="3421834"/>
          </a:xfrm>
          <a:prstGeom prst="rect">
            <a:avLst/>
          </a:prstGeom>
          <a:noFill/>
        </p:spPr>
        <p:txBody>
          <a:bodyPr wrap="square" rtlCol="0">
            <a:spAutoFit/>
          </a:bodyPr>
          <a:lstStyle/>
          <a:p>
            <a:pPr algn="just">
              <a:lnSpc>
                <a:spcPct val="80000"/>
              </a:lnSpc>
            </a:pPr>
            <a:r>
              <a:rPr lang="en-US" dirty="0"/>
              <a:t>Impervious surfaces located near the divide can have an undue “echo” effect on the connectivity of the cells downstream.</a:t>
            </a:r>
          </a:p>
          <a:p>
            <a:pPr algn="just">
              <a:lnSpc>
                <a:spcPct val="80000"/>
              </a:lnSpc>
            </a:pPr>
            <a:r>
              <a:rPr lang="en-US" dirty="0"/>
              <a:t>This results in similar values of the lumped connectivity for both configurations, even though we know that impervious areas closer to the channel should result in larger peaks, with shorter lag times, and therefore should be characterized by higher connectivity values. </a:t>
            </a:r>
          </a:p>
        </p:txBody>
      </p:sp>
      <p:grpSp>
        <p:nvGrpSpPr>
          <p:cNvPr id="165" name="Group 164">
            <a:extLst>
              <a:ext uri="{FF2B5EF4-FFF2-40B4-BE49-F238E27FC236}">
                <a16:creationId xmlns:a16="http://schemas.microsoft.com/office/drawing/2014/main" id="{65A76E12-0E0F-13B6-0A72-7B1AFA17D2F8}"/>
              </a:ext>
            </a:extLst>
          </p:cNvPr>
          <p:cNvGrpSpPr/>
          <p:nvPr/>
        </p:nvGrpSpPr>
        <p:grpSpPr>
          <a:xfrm>
            <a:off x="8702704" y="974025"/>
            <a:ext cx="1019947" cy="1127193"/>
            <a:chOff x="8654163" y="1238717"/>
            <a:chExt cx="1019947" cy="1127193"/>
          </a:xfrm>
        </p:grpSpPr>
        <mc:AlternateContent xmlns:mc="http://schemas.openxmlformats.org/markup-compatibility/2006" xmlns:p14="http://schemas.microsoft.com/office/powerpoint/2010/main">
          <mc:Choice Requires="p14">
            <p:contentPart p14:bwMode="auto" r:id="rId15">
              <p14:nvContentPartPr>
                <p14:cNvPr id="142" name="Ink 141">
                  <a:extLst>
                    <a:ext uri="{FF2B5EF4-FFF2-40B4-BE49-F238E27FC236}">
                      <a16:creationId xmlns:a16="http://schemas.microsoft.com/office/drawing/2014/main" id="{EA3B4992-A2B0-6C9F-418A-5DC7516A71E5}"/>
                    </a:ext>
                  </a:extLst>
                </p14:cNvPr>
                <p14:cNvContentPartPr/>
                <p14:nvPr/>
              </p14:nvContentPartPr>
              <p14:xfrm>
                <a:off x="8755470" y="1618800"/>
                <a:ext cx="228960" cy="4680"/>
              </p14:xfrm>
            </p:contentPart>
          </mc:Choice>
          <mc:Fallback xmlns="">
            <p:pic>
              <p:nvPicPr>
                <p:cNvPr id="142" name="Ink 141">
                  <a:extLst>
                    <a:ext uri="{FF2B5EF4-FFF2-40B4-BE49-F238E27FC236}">
                      <a16:creationId xmlns:a16="http://schemas.microsoft.com/office/drawing/2014/main" id="{EA3B4992-A2B0-6C9F-418A-5DC7516A71E5}"/>
                    </a:ext>
                  </a:extLst>
                </p:cNvPr>
                <p:cNvPicPr/>
                <p:nvPr/>
              </p:nvPicPr>
              <p:blipFill>
                <a:blip r:embed="rId16"/>
                <a:stretch>
                  <a:fillRect/>
                </a:stretch>
              </p:blipFill>
              <p:spPr>
                <a:xfrm>
                  <a:off x="8737470" y="1600800"/>
                  <a:ext cx="264600" cy="40320"/>
                </a:xfrm>
                <a:prstGeom prst="rect">
                  <a:avLst/>
                </a:prstGeom>
              </p:spPr>
            </p:pic>
          </mc:Fallback>
        </mc:AlternateContent>
        <p:grpSp>
          <p:nvGrpSpPr>
            <p:cNvPr id="164" name="Group 163">
              <a:extLst>
                <a:ext uri="{FF2B5EF4-FFF2-40B4-BE49-F238E27FC236}">
                  <a16:creationId xmlns:a16="http://schemas.microsoft.com/office/drawing/2014/main" id="{27697E9D-DE63-0BEF-B194-A90418D47E7E}"/>
                </a:ext>
              </a:extLst>
            </p:cNvPr>
            <p:cNvGrpSpPr/>
            <p:nvPr/>
          </p:nvGrpSpPr>
          <p:grpSpPr>
            <a:xfrm>
              <a:off x="8654163" y="1238717"/>
              <a:ext cx="1019947" cy="1127193"/>
              <a:chOff x="8654163" y="1238717"/>
              <a:chExt cx="1019947" cy="1127193"/>
            </a:xfrm>
          </p:grpSpPr>
          <p:grpSp>
            <p:nvGrpSpPr>
              <p:cNvPr id="163" name="Group 162">
                <a:extLst>
                  <a:ext uri="{FF2B5EF4-FFF2-40B4-BE49-F238E27FC236}">
                    <a16:creationId xmlns:a16="http://schemas.microsoft.com/office/drawing/2014/main" id="{E69FE6FF-8282-5BFD-4177-3F635E56653E}"/>
                  </a:ext>
                </a:extLst>
              </p:cNvPr>
              <p:cNvGrpSpPr/>
              <p:nvPr/>
            </p:nvGrpSpPr>
            <p:grpSpPr>
              <a:xfrm>
                <a:off x="8654163" y="1238717"/>
                <a:ext cx="1019947" cy="1127193"/>
                <a:chOff x="8654163" y="1238717"/>
                <a:chExt cx="1019947" cy="1127193"/>
              </a:xfrm>
            </p:grpSpPr>
            <p:pic>
              <p:nvPicPr>
                <p:cNvPr id="133" name="Picture 132" descr="Chart, bar chart&#10;&#10;Description automatically generated">
                  <a:extLst>
                    <a:ext uri="{FF2B5EF4-FFF2-40B4-BE49-F238E27FC236}">
                      <a16:creationId xmlns:a16="http://schemas.microsoft.com/office/drawing/2014/main" id="{401CF947-FE0A-D752-48F3-D753E07D5453}"/>
                    </a:ext>
                  </a:extLst>
                </p:cNvPr>
                <p:cNvPicPr>
                  <a:picLocks noChangeAspect="1"/>
                </p:cNvPicPr>
                <p:nvPr/>
              </p:nvPicPr>
              <p:blipFill rotWithShape="1">
                <a:blip r:embed="rId17">
                  <a:extLst>
                    <a:ext uri="{28A0092B-C50C-407E-A947-70E740481C1C}">
                      <a14:useLocalDpi xmlns:a14="http://schemas.microsoft.com/office/drawing/2010/main" val="0"/>
                    </a:ext>
                  </a:extLst>
                </a:blip>
                <a:srcRect l="76613" t="4424" r="7488" b="81999"/>
                <a:stretch/>
              </p:blipFill>
              <p:spPr>
                <a:xfrm>
                  <a:off x="8654163" y="1238717"/>
                  <a:ext cx="1019947" cy="1127193"/>
                </a:xfrm>
                <a:prstGeom prst="rect">
                  <a:avLst/>
                </a:prstGeom>
              </p:spPr>
            </p:pic>
            <p:grpSp>
              <p:nvGrpSpPr>
                <p:cNvPr id="149" name="Group 148">
                  <a:extLst>
                    <a:ext uri="{FF2B5EF4-FFF2-40B4-BE49-F238E27FC236}">
                      <a16:creationId xmlns:a16="http://schemas.microsoft.com/office/drawing/2014/main" id="{51217194-3B8D-E597-D32A-C7896417E212}"/>
                    </a:ext>
                  </a:extLst>
                </p:cNvPr>
                <p:cNvGrpSpPr/>
                <p:nvPr/>
              </p:nvGrpSpPr>
              <p:grpSpPr>
                <a:xfrm>
                  <a:off x="8739990" y="1622760"/>
                  <a:ext cx="244440" cy="95760"/>
                  <a:chOff x="8739990" y="1622760"/>
                  <a:chExt cx="244440" cy="95760"/>
                </a:xfrm>
              </p:grpSpPr>
              <mc:AlternateContent xmlns:mc="http://schemas.openxmlformats.org/markup-compatibility/2006" xmlns:p14="http://schemas.microsoft.com/office/powerpoint/2010/main">
                <mc:Choice Requires="p14">
                  <p:contentPart p14:bwMode="auto" r:id="rId18">
                    <p14:nvContentPartPr>
                      <p14:cNvPr id="135" name="Ink 134">
                        <a:extLst>
                          <a:ext uri="{FF2B5EF4-FFF2-40B4-BE49-F238E27FC236}">
                            <a16:creationId xmlns:a16="http://schemas.microsoft.com/office/drawing/2014/main" id="{01AF73DE-FFF4-0C68-C424-5136EEFB4F4E}"/>
                          </a:ext>
                        </a:extLst>
                      </p14:cNvPr>
                      <p14:cNvContentPartPr/>
                      <p14:nvPr/>
                    </p14:nvContentPartPr>
                    <p14:xfrm>
                      <a:off x="8739990" y="1622760"/>
                      <a:ext cx="80280" cy="8280"/>
                    </p14:xfrm>
                  </p:contentPart>
                </mc:Choice>
                <mc:Fallback xmlns="">
                  <p:pic>
                    <p:nvPicPr>
                      <p:cNvPr id="135" name="Ink 134">
                        <a:extLst>
                          <a:ext uri="{FF2B5EF4-FFF2-40B4-BE49-F238E27FC236}">
                            <a16:creationId xmlns:a16="http://schemas.microsoft.com/office/drawing/2014/main" id="{01AF73DE-FFF4-0C68-C424-5136EEFB4F4E}"/>
                          </a:ext>
                        </a:extLst>
                      </p:cNvPr>
                      <p:cNvPicPr/>
                      <p:nvPr/>
                    </p:nvPicPr>
                    <p:blipFill>
                      <a:blip r:embed="rId19"/>
                      <a:stretch>
                        <a:fillRect/>
                      </a:stretch>
                    </p:blipFill>
                    <p:spPr>
                      <a:xfrm>
                        <a:off x="8721990" y="1605120"/>
                        <a:ext cx="115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6" name="Ink 135">
                        <a:extLst>
                          <a:ext uri="{FF2B5EF4-FFF2-40B4-BE49-F238E27FC236}">
                            <a16:creationId xmlns:a16="http://schemas.microsoft.com/office/drawing/2014/main" id="{68166D17-2F16-5EE2-375C-1154554AE012}"/>
                          </a:ext>
                        </a:extLst>
                      </p14:cNvPr>
                      <p14:cNvContentPartPr/>
                      <p14:nvPr/>
                    </p14:nvContentPartPr>
                    <p14:xfrm>
                      <a:off x="8747550" y="1626720"/>
                      <a:ext cx="236880" cy="9000"/>
                    </p14:xfrm>
                  </p:contentPart>
                </mc:Choice>
                <mc:Fallback xmlns="">
                  <p:pic>
                    <p:nvPicPr>
                      <p:cNvPr id="136" name="Ink 135">
                        <a:extLst>
                          <a:ext uri="{FF2B5EF4-FFF2-40B4-BE49-F238E27FC236}">
                            <a16:creationId xmlns:a16="http://schemas.microsoft.com/office/drawing/2014/main" id="{68166D17-2F16-5EE2-375C-1154554AE012}"/>
                          </a:ext>
                        </a:extLst>
                      </p:cNvPr>
                      <p:cNvPicPr/>
                      <p:nvPr/>
                    </p:nvPicPr>
                    <p:blipFill>
                      <a:blip r:embed="rId21"/>
                      <a:stretch>
                        <a:fillRect/>
                      </a:stretch>
                    </p:blipFill>
                    <p:spPr>
                      <a:xfrm>
                        <a:off x="8729550" y="1608720"/>
                        <a:ext cx="272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7" name="Ink 136">
                        <a:extLst>
                          <a:ext uri="{FF2B5EF4-FFF2-40B4-BE49-F238E27FC236}">
                            <a16:creationId xmlns:a16="http://schemas.microsoft.com/office/drawing/2014/main" id="{18CAF9DA-FEEF-94B3-A3A2-0C9D53BAF5E2}"/>
                          </a:ext>
                        </a:extLst>
                      </p14:cNvPr>
                      <p14:cNvContentPartPr/>
                      <p14:nvPr/>
                    </p14:nvContentPartPr>
                    <p14:xfrm>
                      <a:off x="8747550" y="1660920"/>
                      <a:ext cx="225360" cy="360"/>
                    </p14:xfrm>
                  </p:contentPart>
                </mc:Choice>
                <mc:Fallback xmlns="">
                  <p:pic>
                    <p:nvPicPr>
                      <p:cNvPr id="137" name="Ink 136">
                        <a:extLst>
                          <a:ext uri="{FF2B5EF4-FFF2-40B4-BE49-F238E27FC236}">
                            <a16:creationId xmlns:a16="http://schemas.microsoft.com/office/drawing/2014/main" id="{18CAF9DA-FEEF-94B3-A3A2-0C9D53BAF5E2}"/>
                          </a:ext>
                        </a:extLst>
                      </p:cNvPr>
                      <p:cNvPicPr/>
                      <p:nvPr/>
                    </p:nvPicPr>
                    <p:blipFill>
                      <a:blip r:embed="rId23"/>
                      <a:stretch>
                        <a:fillRect/>
                      </a:stretch>
                    </p:blipFill>
                    <p:spPr>
                      <a:xfrm>
                        <a:off x="8729550" y="1642920"/>
                        <a:ext cx="261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8" name="Ink 137">
                        <a:extLst>
                          <a:ext uri="{FF2B5EF4-FFF2-40B4-BE49-F238E27FC236}">
                            <a16:creationId xmlns:a16="http://schemas.microsoft.com/office/drawing/2014/main" id="{E285008B-66A2-B987-53C3-03BC5B32E365}"/>
                          </a:ext>
                        </a:extLst>
                      </p14:cNvPr>
                      <p14:cNvContentPartPr/>
                      <p14:nvPr/>
                    </p14:nvContentPartPr>
                    <p14:xfrm>
                      <a:off x="8742510" y="1691520"/>
                      <a:ext cx="234360" cy="8280"/>
                    </p14:xfrm>
                  </p:contentPart>
                </mc:Choice>
                <mc:Fallback xmlns="">
                  <p:pic>
                    <p:nvPicPr>
                      <p:cNvPr id="138" name="Ink 137">
                        <a:extLst>
                          <a:ext uri="{FF2B5EF4-FFF2-40B4-BE49-F238E27FC236}">
                            <a16:creationId xmlns:a16="http://schemas.microsoft.com/office/drawing/2014/main" id="{E285008B-66A2-B987-53C3-03BC5B32E365}"/>
                          </a:ext>
                        </a:extLst>
                      </p:cNvPr>
                      <p:cNvPicPr/>
                      <p:nvPr/>
                    </p:nvPicPr>
                    <p:blipFill>
                      <a:blip r:embed="rId25"/>
                      <a:stretch>
                        <a:fillRect/>
                      </a:stretch>
                    </p:blipFill>
                    <p:spPr>
                      <a:xfrm>
                        <a:off x="8724510" y="1673520"/>
                        <a:ext cx="270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0" name="Ink 139">
                        <a:extLst>
                          <a:ext uri="{FF2B5EF4-FFF2-40B4-BE49-F238E27FC236}">
                            <a16:creationId xmlns:a16="http://schemas.microsoft.com/office/drawing/2014/main" id="{357142EB-A81B-00DD-A3A7-D5C01978F2B6}"/>
                          </a:ext>
                        </a:extLst>
                      </p14:cNvPr>
                      <p14:cNvContentPartPr/>
                      <p14:nvPr/>
                    </p14:nvContentPartPr>
                    <p14:xfrm>
                      <a:off x="8747550" y="1718160"/>
                      <a:ext cx="236880" cy="360"/>
                    </p14:xfrm>
                  </p:contentPart>
                </mc:Choice>
                <mc:Fallback xmlns="">
                  <p:pic>
                    <p:nvPicPr>
                      <p:cNvPr id="140" name="Ink 139">
                        <a:extLst>
                          <a:ext uri="{FF2B5EF4-FFF2-40B4-BE49-F238E27FC236}">
                            <a16:creationId xmlns:a16="http://schemas.microsoft.com/office/drawing/2014/main" id="{357142EB-A81B-00DD-A3A7-D5C01978F2B6}"/>
                          </a:ext>
                        </a:extLst>
                      </p:cNvPr>
                      <p:cNvPicPr/>
                      <p:nvPr/>
                    </p:nvPicPr>
                    <p:blipFill>
                      <a:blip r:embed="rId27"/>
                      <a:stretch>
                        <a:fillRect/>
                      </a:stretch>
                    </p:blipFill>
                    <p:spPr>
                      <a:xfrm>
                        <a:off x="8729550" y="1700160"/>
                        <a:ext cx="272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8" name="Ink 147">
                        <a:extLst>
                          <a:ext uri="{FF2B5EF4-FFF2-40B4-BE49-F238E27FC236}">
                            <a16:creationId xmlns:a16="http://schemas.microsoft.com/office/drawing/2014/main" id="{C859D044-2C9C-B653-DE0A-99731DF8ECBF}"/>
                          </a:ext>
                        </a:extLst>
                      </p14:cNvPr>
                      <p14:cNvContentPartPr/>
                      <p14:nvPr/>
                    </p14:nvContentPartPr>
                    <p14:xfrm>
                      <a:off x="8984070" y="1664880"/>
                      <a:ext cx="360" cy="360"/>
                    </p14:xfrm>
                  </p:contentPart>
                </mc:Choice>
                <mc:Fallback xmlns="">
                  <p:pic>
                    <p:nvPicPr>
                      <p:cNvPr id="148" name="Ink 147">
                        <a:extLst>
                          <a:ext uri="{FF2B5EF4-FFF2-40B4-BE49-F238E27FC236}">
                            <a16:creationId xmlns:a16="http://schemas.microsoft.com/office/drawing/2014/main" id="{C859D044-2C9C-B653-DE0A-99731DF8ECBF}"/>
                          </a:ext>
                        </a:extLst>
                      </p:cNvPr>
                      <p:cNvPicPr/>
                      <p:nvPr/>
                    </p:nvPicPr>
                    <p:blipFill>
                      <a:blip r:embed="rId29"/>
                      <a:stretch>
                        <a:fillRect/>
                      </a:stretch>
                    </p:blipFill>
                    <p:spPr>
                      <a:xfrm>
                        <a:off x="8966070" y="1646880"/>
                        <a:ext cx="36000" cy="36000"/>
                      </a:xfrm>
                      <a:prstGeom prst="rect">
                        <a:avLst/>
                      </a:prstGeom>
                    </p:spPr>
                  </p:pic>
                </mc:Fallback>
              </mc:AlternateContent>
            </p:grpSp>
            <p:grpSp>
              <p:nvGrpSpPr>
                <p:cNvPr id="162" name="Group 161">
                  <a:extLst>
                    <a:ext uri="{FF2B5EF4-FFF2-40B4-BE49-F238E27FC236}">
                      <a16:creationId xmlns:a16="http://schemas.microsoft.com/office/drawing/2014/main" id="{9C948C66-A120-BF09-8B37-757CD00C8F4E}"/>
                    </a:ext>
                  </a:extLst>
                </p:cNvPr>
                <p:cNvGrpSpPr/>
                <p:nvPr/>
              </p:nvGrpSpPr>
              <p:grpSpPr>
                <a:xfrm>
                  <a:off x="8730990" y="2034240"/>
                  <a:ext cx="264600" cy="95760"/>
                  <a:chOff x="8730990" y="2034240"/>
                  <a:chExt cx="264600" cy="95760"/>
                </a:xfrm>
              </p:grpSpPr>
              <mc:AlternateContent xmlns:mc="http://schemas.openxmlformats.org/markup-compatibility/2006" xmlns:p14="http://schemas.microsoft.com/office/powerpoint/2010/main">
                <mc:Choice Requires="p14">
                  <p:contentPart p14:bwMode="auto" r:id="rId30">
                    <p14:nvContentPartPr>
                      <p14:cNvPr id="150" name="Ink 149">
                        <a:extLst>
                          <a:ext uri="{FF2B5EF4-FFF2-40B4-BE49-F238E27FC236}">
                            <a16:creationId xmlns:a16="http://schemas.microsoft.com/office/drawing/2014/main" id="{4E0CAEAE-FEE0-EC00-410D-22EC7F409947}"/>
                          </a:ext>
                        </a:extLst>
                      </p14:cNvPr>
                      <p14:cNvContentPartPr/>
                      <p14:nvPr/>
                    </p14:nvContentPartPr>
                    <p14:xfrm>
                      <a:off x="8736390" y="2037480"/>
                      <a:ext cx="226080" cy="12600"/>
                    </p14:xfrm>
                  </p:contentPart>
                </mc:Choice>
                <mc:Fallback xmlns="">
                  <p:pic>
                    <p:nvPicPr>
                      <p:cNvPr id="150" name="Ink 149">
                        <a:extLst>
                          <a:ext uri="{FF2B5EF4-FFF2-40B4-BE49-F238E27FC236}">
                            <a16:creationId xmlns:a16="http://schemas.microsoft.com/office/drawing/2014/main" id="{4E0CAEAE-FEE0-EC00-410D-22EC7F409947}"/>
                          </a:ext>
                        </a:extLst>
                      </p:cNvPr>
                      <p:cNvPicPr/>
                      <p:nvPr/>
                    </p:nvPicPr>
                    <p:blipFill>
                      <a:blip r:embed="rId31"/>
                      <a:stretch>
                        <a:fillRect/>
                      </a:stretch>
                    </p:blipFill>
                    <p:spPr>
                      <a:xfrm>
                        <a:off x="8718390" y="2019840"/>
                        <a:ext cx="261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1" name="Ink 150">
                        <a:extLst>
                          <a:ext uri="{FF2B5EF4-FFF2-40B4-BE49-F238E27FC236}">
                            <a16:creationId xmlns:a16="http://schemas.microsoft.com/office/drawing/2014/main" id="{455DD77F-D055-771A-0778-90D4B7D089C8}"/>
                          </a:ext>
                        </a:extLst>
                      </p14:cNvPr>
                      <p14:cNvContentPartPr/>
                      <p14:nvPr/>
                    </p14:nvContentPartPr>
                    <p14:xfrm>
                      <a:off x="8903790" y="2034240"/>
                      <a:ext cx="91800" cy="8640"/>
                    </p14:xfrm>
                  </p:contentPart>
                </mc:Choice>
                <mc:Fallback xmlns="">
                  <p:pic>
                    <p:nvPicPr>
                      <p:cNvPr id="151" name="Ink 150">
                        <a:extLst>
                          <a:ext uri="{FF2B5EF4-FFF2-40B4-BE49-F238E27FC236}">
                            <a16:creationId xmlns:a16="http://schemas.microsoft.com/office/drawing/2014/main" id="{455DD77F-D055-771A-0778-90D4B7D089C8}"/>
                          </a:ext>
                        </a:extLst>
                      </p:cNvPr>
                      <p:cNvPicPr/>
                      <p:nvPr/>
                    </p:nvPicPr>
                    <p:blipFill>
                      <a:blip r:embed="rId33"/>
                      <a:stretch>
                        <a:fillRect/>
                      </a:stretch>
                    </p:blipFill>
                    <p:spPr>
                      <a:xfrm>
                        <a:off x="8885790" y="2016240"/>
                        <a:ext cx="127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2" name="Ink 151">
                        <a:extLst>
                          <a:ext uri="{FF2B5EF4-FFF2-40B4-BE49-F238E27FC236}">
                            <a16:creationId xmlns:a16="http://schemas.microsoft.com/office/drawing/2014/main" id="{C1FBE49C-F3BE-EBA9-38B4-9FC17EB49102}"/>
                          </a:ext>
                        </a:extLst>
                      </p14:cNvPr>
                      <p14:cNvContentPartPr/>
                      <p14:nvPr/>
                    </p14:nvContentPartPr>
                    <p14:xfrm>
                      <a:off x="8736390" y="2064840"/>
                      <a:ext cx="252000" cy="15840"/>
                    </p14:xfrm>
                  </p:contentPart>
                </mc:Choice>
                <mc:Fallback xmlns="">
                  <p:pic>
                    <p:nvPicPr>
                      <p:cNvPr id="152" name="Ink 151">
                        <a:extLst>
                          <a:ext uri="{FF2B5EF4-FFF2-40B4-BE49-F238E27FC236}">
                            <a16:creationId xmlns:a16="http://schemas.microsoft.com/office/drawing/2014/main" id="{C1FBE49C-F3BE-EBA9-38B4-9FC17EB49102}"/>
                          </a:ext>
                        </a:extLst>
                      </p:cNvPr>
                      <p:cNvPicPr/>
                      <p:nvPr/>
                    </p:nvPicPr>
                    <p:blipFill>
                      <a:blip r:embed="rId35"/>
                      <a:stretch>
                        <a:fillRect/>
                      </a:stretch>
                    </p:blipFill>
                    <p:spPr>
                      <a:xfrm>
                        <a:off x="8718390" y="2046840"/>
                        <a:ext cx="287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4" name="Ink 153">
                        <a:extLst>
                          <a:ext uri="{FF2B5EF4-FFF2-40B4-BE49-F238E27FC236}">
                            <a16:creationId xmlns:a16="http://schemas.microsoft.com/office/drawing/2014/main" id="{1EB18F7B-DE00-D8BB-F17E-BAED2FE35E11}"/>
                          </a:ext>
                        </a:extLst>
                      </p14:cNvPr>
                      <p14:cNvContentPartPr/>
                      <p14:nvPr/>
                    </p14:nvContentPartPr>
                    <p14:xfrm>
                      <a:off x="8739990" y="2103000"/>
                      <a:ext cx="248040" cy="360"/>
                    </p14:xfrm>
                  </p:contentPart>
                </mc:Choice>
                <mc:Fallback xmlns="">
                  <p:pic>
                    <p:nvPicPr>
                      <p:cNvPr id="154" name="Ink 153">
                        <a:extLst>
                          <a:ext uri="{FF2B5EF4-FFF2-40B4-BE49-F238E27FC236}">
                            <a16:creationId xmlns:a16="http://schemas.microsoft.com/office/drawing/2014/main" id="{1EB18F7B-DE00-D8BB-F17E-BAED2FE35E11}"/>
                          </a:ext>
                        </a:extLst>
                      </p:cNvPr>
                      <p:cNvPicPr/>
                      <p:nvPr/>
                    </p:nvPicPr>
                    <p:blipFill>
                      <a:blip r:embed="rId37"/>
                      <a:stretch>
                        <a:fillRect/>
                      </a:stretch>
                    </p:blipFill>
                    <p:spPr>
                      <a:xfrm>
                        <a:off x="8721990" y="2085000"/>
                        <a:ext cx="283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5" name="Ink 154">
                        <a:extLst>
                          <a:ext uri="{FF2B5EF4-FFF2-40B4-BE49-F238E27FC236}">
                            <a16:creationId xmlns:a16="http://schemas.microsoft.com/office/drawing/2014/main" id="{DC1EA4BE-9728-4154-A5BA-FF63C66134AB}"/>
                          </a:ext>
                        </a:extLst>
                      </p14:cNvPr>
                      <p14:cNvContentPartPr/>
                      <p14:nvPr/>
                    </p14:nvContentPartPr>
                    <p14:xfrm>
                      <a:off x="8732430" y="2121720"/>
                      <a:ext cx="259920" cy="8280"/>
                    </p14:xfrm>
                  </p:contentPart>
                </mc:Choice>
                <mc:Fallback xmlns="">
                  <p:pic>
                    <p:nvPicPr>
                      <p:cNvPr id="155" name="Ink 154">
                        <a:extLst>
                          <a:ext uri="{FF2B5EF4-FFF2-40B4-BE49-F238E27FC236}">
                            <a16:creationId xmlns:a16="http://schemas.microsoft.com/office/drawing/2014/main" id="{DC1EA4BE-9728-4154-A5BA-FF63C66134AB}"/>
                          </a:ext>
                        </a:extLst>
                      </p:cNvPr>
                      <p:cNvPicPr/>
                      <p:nvPr/>
                    </p:nvPicPr>
                    <p:blipFill>
                      <a:blip r:embed="rId39"/>
                      <a:stretch>
                        <a:fillRect/>
                      </a:stretch>
                    </p:blipFill>
                    <p:spPr>
                      <a:xfrm>
                        <a:off x="8714430" y="2104080"/>
                        <a:ext cx="295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1" name="Ink 160">
                        <a:extLst>
                          <a:ext uri="{FF2B5EF4-FFF2-40B4-BE49-F238E27FC236}">
                            <a16:creationId xmlns:a16="http://schemas.microsoft.com/office/drawing/2014/main" id="{C4A84825-4F0F-D5E0-229B-E158CDD6CD09}"/>
                          </a:ext>
                        </a:extLst>
                      </p14:cNvPr>
                      <p14:cNvContentPartPr/>
                      <p14:nvPr/>
                    </p14:nvContentPartPr>
                    <p14:xfrm>
                      <a:off x="8730990" y="2042160"/>
                      <a:ext cx="2520" cy="82800"/>
                    </p14:xfrm>
                  </p:contentPart>
                </mc:Choice>
                <mc:Fallback xmlns="">
                  <p:pic>
                    <p:nvPicPr>
                      <p:cNvPr id="161" name="Ink 160">
                        <a:extLst>
                          <a:ext uri="{FF2B5EF4-FFF2-40B4-BE49-F238E27FC236}">
                            <a16:creationId xmlns:a16="http://schemas.microsoft.com/office/drawing/2014/main" id="{C4A84825-4F0F-D5E0-229B-E158CDD6CD09}"/>
                          </a:ext>
                        </a:extLst>
                      </p:cNvPr>
                      <p:cNvPicPr/>
                      <p:nvPr/>
                    </p:nvPicPr>
                    <p:blipFill>
                      <a:blip r:embed="rId41"/>
                      <a:stretch>
                        <a:fillRect/>
                      </a:stretch>
                    </p:blipFill>
                    <p:spPr>
                      <a:xfrm>
                        <a:off x="8712990" y="2024160"/>
                        <a:ext cx="38160" cy="1184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2">
                <p14:nvContentPartPr>
                  <p14:cNvPr id="157" name="Ink 156">
                    <a:extLst>
                      <a:ext uri="{FF2B5EF4-FFF2-40B4-BE49-F238E27FC236}">
                        <a16:creationId xmlns:a16="http://schemas.microsoft.com/office/drawing/2014/main" id="{AC6C9BF0-CC1F-A137-B27C-EF46FFC6E521}"/>
                      </a:ext>
                    </a:extLst>
                  </p14:cNvPr>
                  <p14:cNvContentPartPr/>
                  <p14:nvPr/>
                </p14:nvContentPartPr>
                <p14:xfrm>
                  <a:off x="8728470" y="2141160"/>
                  <a:ext cx="263520" cy="9000"/>
                </p14:xfrm>
              </p:contentPart>
            </mc:Choice>
            <mc:Fallback xmlns="">
              <p:pic>
                <p:nvPicPr>
                  <p:cNvPr id="157" name="Ink 156">
                    <a:extLst>
                      <a:ext uri="{FF2B5EF4-FFF2-40B4-BE49-F238E27FC236}">
                        <a16:creationId xmlns:a16="http://schemas.microsoft.com/office/drawing/2014/main" id="{AC6C9BF0-CC1F-A137-B27C-EF46FFC6E521}"/>
                      </a:ext>
                    </a:extLst>
                  </p:cNvPr>
                  <p:cNvPicPr/>
                  <p:nvPr/>
                </p:nvPicPr>
                <p:blipFill>
                  <a:blip r:embed="rId43"/>
                  <a:stretch>
                    <a:fillRect/>
                  </a:stretch>
                </p:blipFill>
                <p:spPr>
                  <a:xfrm>
                    <a:off x="8710470" y="2123160"/>
                    <a:ext cx="299160" cy="44640"/>
                  </a:xfrm>
                  <a:prstGeom prst="rect">
                    <a:avLst/>
                  </a:prstGeom>
                </p:spPr>
              </p:pic>
            </mc:Fallback>
          </mc:AlternateContent>
        </p:grpSp>
      </p:grpSp>
      <p:sp>
        <p:nvSpPr>
          <p:cNvPr id="166" name="Arrow: Left 165">
            <a:extLst>
              <a:ext uri="{FF2B5EF4-FFF2-40B4-BE49-F238E27FC236}">
                <a16:creationId xmlns:a16="http://schemas.microsoft.com/office/drawing/2014/main" id="{197B93A5-F240-B4A7-6685-7755E8F5C1AA}"/>
              </a:ext>
            </a:extLst>
          </p:cNvPr>
          <p:cNvSpPr/>
          <p:nvPr/>
        </p:nvSpPr>
        <p:spPr>
          <a:xfrm rot="19074066">
            <a:off x="8384989" y="6111046"/>
            <a:ext cx="453548" cy="27432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899E10D-AAA2-A0BF-446B-AD7051F9EB47}"/>
              </a:ext>
            </a:extLst>
          </p:cNvPr>
          <p:cNvSpPr>
            <a:spLocks noGrp="1"/>
          </p:cNvSpPr>
          <p:nvPr>
            <p:ph type="title"/>
          </p:nvPr>
        </p:nvSpPr>
        <p:spPr>
          <a:xfrm>
            <a:off x="487783" y="0"/>
            <a:ext cx="11424515" cy="1325563"/>
          </a:xfrm>
        </p:spPr>
        <p:txBody>
          <a:bodyPr>
            <a:normAutofit/>
          </a:bodyPr>
          <a:lstStyle/>
          <a:p>
            <a:r>
              <a:rPr lang="en-US" dirty="0"/>
              <a:t>From connectivity to a new urbanization index</a:t>
            </a:r>
          </a:p>
        </p:txBody>
      </p:sp>
    </p:spTree>
    <p:extLst>
      <p:ext uri="{BB962C8B-B14F-4D97-AF65-F5344CB8AC3E}">
        <p14:creationId xmlns:p14="http://schemas.microsoft.com/office/powerpoint/2010/main" val="186173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AE6945-C742-F035-AC7B-8CBCF8734987}"/>
              </a:ext>
            </a:extLst>
          </p:cNvPr>
          <p:cNvSpPr>
            <a:spLocks noGrp="1"/>
          </p:cNvSpPr>
          <p:nvPr>
            <p:ph type="sldNum" sz="quarter" idx="12"/>
          </p:nvPr>
        </p:nvSpPr>
        <p:spPr/>
        <p:txBody>
          <a:bodyPr/>
          <a:lstStyle/>
          <a:p>
            <a:fld id="{D57F1E4F-1CFF-5643-939E-217C01CDF565}" type="slidenum">
              <a:rPr lang="en-US" smtClean="0"/>
              <a:pPr/>
              <a:t>14</a:t>
            </a:fld>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C6F9E38-8AF0-C3CA-70F4-4A78F510A242}"/>
                  </a:ext>
                </a:extLst>
              </p:cNvPr>
              <p:cNvSpPr/>
              <p:nvPr/>
            </p:nvSpPr>
            <p:spPr>
              <a:xfrm>
                <a:off x="521643" y="1325563"/>
                <a:ext cx="5868496" cy="4893647"/>
              </a:xfrm>
              <a:prstGeom prst="rect">
                <a:avLst/>
              </a:prstGeom>
              <a:noFill/>
            </p:spPr>
            <p:txBody>
              <a:bodyPr wrap="square">
                <a:spAutoFit/>
              </a:bodyPr>
              <a:lstStyle/>
              <a:p>
                <a:pPr algn="just"/>
                <a:r>
                  <a:rPr lang="en-US" sz="2400" dirty="0">
                    <a:cs typeface="Times New Roman" panose="02020603050405020304" pitchFamily="18" charset="0"/>
                  </a:rPr>
                  <a:t>To address this issue, we propose computing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acc>
                          <m:accPr>
                            <m:chr m:val="̅"/>
                            <m:ctrlPr>
                              <a:rPr lang="en-US" sz="2400" b="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𝑊</m:t>
                            </m:r>
                          </m:e>
                        </m:acc>
                      </m:e>
                      <m:sub>
                        <m:r>
                          <a:rPr lang="en-US" sz="2400" b="0" i="1" smtClean="0">
                            <a:latin typeface="Cambria Math" panose="02040503050406030204" pitchFamily="18" charset="0"/>
                            <a:cs typeface="Times New Roman" panose="02020603050405020304" pitchFamily="18" charset="0"/>
                          </a:rPr>
                          <m:t>𝑘</m:t>
                        </m:r>
                      </m:sub>
                    </m:sSub>
                  </m:oMath>
                </a14:m>
                <a:r>
                  <a:rPr lang="en-US" sz="2400" dirty="0">
                    <a:cs typeface="Times New Roman" panose="02020603050405020304" pitchFamily="18" charset="0"/>
                  </a:rPr>
                  <a:t>of the upslope component using an inverse distance approach instead of an arithmetic average. This way, the upstream component reflects more closely those characteristics of the neighboring upstream cells, dampening the “echo” effect of cells that are too far away upstream.</a:t>
                </a:r>
              </a:p>
              <a:p>
                <a:pPr algn="just"/>
                <a:endParaRPr lang="en-US" sz="2400" dirty="0">
                  <a:cs typeface="Times New Roman" panose="02020603050405020304" pitchFamily="18" charset="0"/>
                </a:endParaRPr>
              </a:p>
              <a:p>
                <a:pPr algn="just"/>
                <a:r>
                  <a:rPr lang="en-US" sz="2400" dirty="0">
                    <a:cs typeface="Times New Roman" panose="02020603050405020304" pitchFamily="18" charset="0"/>
                  </a:rPr>
                  <a:t>This approach reflects the concept that runoff at any specific location of the watershed is more affected by local characteristics, with a decreasing influence for increasing distance. </a:t>
                </a:r>
              </a:p>
            </p:txBody>
          </p:sp>
        </mc:Choice>
        <mc:Fallback xmlns="">
          <p:sp>
            <p:nvSpPr>
              <p:cNvPr id="15" name="Rectangle 14">
                <a:extLst>
                  <a:ext uri="{FF2B5EF4-FFF2-40B4-BE49-F238E27FC236}">
                    <a16:creationId xmlns:a16="http://schemas.microsoft.com/office/drawing/2014/main" id="{1C6F9E38-8AF0-C3CA-70F4-4A78F510A242}"/>
                  </a:ext>
                </a:extLst>
              </p:cNvPr>
              <p:cNvSpPr>
                <a:spLocks noRot="1" noChangeAspect="1" noMove="1" noResize="1" noEditPoints="1" noAdjustHandles="1" noChangeArrowheads="1" noChangeShapeType="1" noTextEdit="1"/>
              </p:cNvSpPr>
              <p:nvPr/>
            </p:nvSpPr>
            <p:spPr>
              <a:xfrm>
                <a:off x="521643" y="1325563"/>
                <a:ext cx="5868496" cy="4893647"/>
              </a:xfrm>
              <a:prstGeom prst="rect">
                <a:avLst/>
              </a:prstGeom>
              <a:blipFill>
                <a:blip r:embed="rId3"/>
                <a:stretch>
                  <a:fillRect l="-1663" t="-996" r="-1663" b="-1868"/>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0B777033-0F07-5A0F-B517-E69C065A75A1}"/>
              </a:ext>
            </a:extLst>
          </p:cNvPr>
          <p:cNvGraphicFramePr>
            <a:graphicFrameLocks noGrp="1"/>
          </p:cNvGraphicFramePr>
          <p:nvPr/>
        </p:nvGraphicFramePr>
        <p:xfrm>
          <a:off x="3657600" y="-4598988"/>
          <a:ext cx="3543300" cy="762000"/>
        </p:xfrm>
        <a:graphic>
          <a:graphicData uri="http://schemas.openxmlformats.org/drawingml/2006/table">
            <a:tbl>
              <a:tblPr>
                <a:tableStyleId>{5C22544A-7EE6-4342-B048-85BDC9FD1C3A}</a:tableStyleId>
              </a:tblPr>
              <a:tblGrid>
                <a:gridCol w="393700">
                  <a:extLst>
                    <a:ext uri="{9D8B030D-6E8A-4147-A177-3AD203B41FA5}">
                      <a16:colId xmlns:a16="http://schemas.microsoft.com/office/drawing/2014/main" val="446281797"/>
                    </a:ext>
                  </a:extLst>
                </a:gridCol>
                <a:gridCol w="393700">
                  <a:extLst>
                    <a:ext uri="{9D8B030D-6E8A-4147-A177-3AD203B41FA5}">
                      <a16:colId xmlns:a16="http://schemas.microsoft.com/office/drawing/2014/main" val="3948657263"/>
                    </a:ext>
                  </a:extLst>
                </a:gridCol>
                <a:gridCol w="393700">
                  <a:extLst>
                    <a:ext uri="{9D8B030D-6E8A-4147-A177-3AD203B41FA5}">
                      <a16:colId xmlns:a16="http://schemas.microsoft.com/office/drawing/2014/main" val="4102182189"/>
                    </a:ext>
                  </a:extLst>
                </a:gridCol>
                <a:gridCol w="393700">
                  <a:extLst>
                    <a:ext uri="{9D8B030D-6E8A-4147-A177-3AD203B41FA5}">
                      <a16:colId xmlns:a16="http://schemas.microsoft.com/office/drawing/2014/main" val="1986648672"/>
                    </a:ext>
                  </a:extLst>
                </a:gridCol>
                <a:gridCol w="393700">
                  <a:extLst>
                    <a:ext uri="{9D8B030D-6E8A-4147-A177-3AD203B41FA5}">
                      <a16:colId xmlns:a16="http://schemas.microsoft.com/office/drawing/2014/main" val="1329358998"/>
                    </a:ext>
                  </a:extLst>
                </a:gridCol>
                <a:gridCol w="393700">
                  <a:extLst>
                    <a:ext uri="{9D8B030D-6E8A-4147-A177-3AD203B41FA5}">
                      <a16:colId xmlns:a16="http://schemas.microsoft.com/office/drawing/2014/main" val="3669701321"/>
                    </a:ext>
                  </a:extLst>
                </a:gridCol>
                <a:gridCol w="393700">
                  <a:extLst>
                    <a:ext uri="{9D8B030D-6E8A-4147-A177-3AD203B41FA5}">
                      <a16:colId xmlns:a16="http://schemas.microsoft.com/office/drawing/2014/main" val="3302140336"/>
                    </a:ext>
                  </a:extLst>
                </a:gridCol>
                <a:gridCol w="393700">
                  <a:extLst>
                    <a:ext uri="{9D8B030D-6E8A-4147-A177-3AD203B41FA5}">
                      <a16:colId xmlns:a16="http://schemas.microsoft.com/office/drawing/2014/main" val="493940216"/>
                    </a:ext>
                  </a:extLst>
                </a:gridCol>
                <a:gridCol w="393700">
                  <a:extLst>
                    <a:ext uri="{9D8B030D-6E8A-4147-A177-3AD203B41FA5}">
                      <a16:colId xmlns:a16="http://schemas.microsoft.com/office/drawing/2014/main" val="3431576680"/>
                    </a:ext>
                  </a:extLst>
                </a:gridCol>
              </a:tblGrid>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7991499"/>
                  </a:ext>
                </a:extLst>
              </a:tr>
              <a:tr h="3810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1786979"/>
                  </a:ext>
                </a:extLst>
              </a:tr>
            </a:tbl>
          </a:graphicData>
        </a:graphic>
      </p:graphicFrame>
      <p:cxnSp>
        <p:nvCxnSpPr>
          <p:cNvPr id="4" name="Straight Arrow Connector 3">
            <a:extLst>
              <a:ext uri="{FF2B5EF4-FFF2-40B4-BE49-F238E27FC236}">
                <a16:creationId xmlns:a16="http://schemas.microsoft.com/office/drawing/2014/main" id="{AB5A542F-FE88-0722-00A7-1CD1D6363E5E}"/>
              </a:ext>
            </a:extLst>
          </p:cNvPr>
          <p:cNvCxnSpPr/>
          <p:nvPr/>
        </p:nvCxnSpPr>
        <p:spPr>
          <a:xfrm>
            <a:off x="5507038"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C57EF22-9522-4C9E-8EF0-10FD27A19437}"/>
              </a:ext>
            </a:extLst>
          </p:cNvPr>
          <p:cNvCxnSpPr/>
          <p:nvPr/>
        </p:nvCxnSpPr>
        <p:spPr>
          <a:xfrm>
            <a:off x="5919788"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643BF3C-C070-42CE-B7E8-09B02280792D}"/>
              </a:ext>
            </a:extLst>
          </p:cNvPr>
          <p:cNvCxnSpPr/>
          <p:nvPr/>
        </p:nvCxnSpPr>
        <p:spPr>
          <a:xfrm>
            <a:off x="6305550" y="10788650"/>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C6A69E-8497-4F0C-80D4-95B710D4ACD9}"/>
              </a:ext>
            </a:extLst>
          </p:cNvPr>
          <p:cNvCxnSpPr/>
          <p:nvPr/>
        </p:nvCxnSpPr>
        <p:spPr>
          <a:xfrm>
            <a:off x="6702425" y="10788650"/>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3D1AA40-FFE5-4291-8ED8-C66CAF2282BC}"/>
              </a:ext>
            </a:extLst>
          </p:cNvPr>
          <p:cNvCxnSpPr/>
          <p:nvPr/>
        </p:nvCxnSpPr>
        <p:spPr>
          <a:xfrm>
            <a:off x="5505450" y="11149013"/>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AD75B8-38A8-46E7-B57B-3D603193B92E}"/>
              </a:ext>
            </a:extLst>
          </p:cNvPr>
          <p:cNvCxnSpPr/>
          <p:nvPr/>
        </p:nvCxnSpPr>
        <p:spPr>
          <a:xfrm>
            <a:off x="5918200" y="11149013"/>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A67172-1626-4763-8FE9-C831F26EB6B2}"/>
              </a:ext>
            </a:extLst>
          </p:cNvPr>
          <p:cNvCxnSpPr/>
          <p:nvPr/>
        </p:nvCxnSpPr>
        <p:spPr>
          <a:xfrm>
            <a:off x="6303963" y="11149013"/>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110065-3EDC-4198-B2E7-540101AFAFF4}"/>
              </a:ext>
            </a:extLst>
          </p:cNvPr>
          <p:cNvCxnSpPr/>
          <p:nvPr/>
        </p:nvCxnSpPr>
        <p:spPr>
          <a:xfrm>
            <a:off x="6700838" y="11149013"/>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3C850A-1A0C-4A91-AB79-408836AD7D61}"/>
              </a:ext>
            </a:extLst>
          </p:cNvPr>
          <p:cNvCxnSpPr/>
          <p:nvPr/>
        </p:nvCxnSpPr>
        <p:spPr>
          <a:xfrm flipH="1">
            <a:off x="7083425" y="1078865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F3FB4A-B1CF-4756-B7CF-9F7BB9497406}"/>
              </a:ext>
            </a:extLst>
          </p:cNvPr>
          <p:cNvCxnSpPr/>
          <p:nvPr/>
        </p:nvCxnSpPr>
        <p:spPr>
          <a:xfrm flipH="1">
            <a:off x="7477125" y="1078865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32D81A8-3E3E-4DE9-B5D2-5F99C739F641}"/>
              </a:ext>
            </a:extLst>
          </p:cNvPr>
          <p:cNvCxnSpPr/>
          <p:nvPr/>
        </p:nvCxnSpPr>
        <p:spPr>
          <a:xfrm flipH="1">
            <a:off x="7869238"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ED67E7C-4859-4DA2-BCFA-10ADA72122A6}"/>
              </a:ext>
            </a:extLst>
          </p:cNvPr>
          <p:cNvCxnSpPr/>
          <p:nvPr/>
        </p:nvCxnSpPr>
        <p:spPr>
          <a:xfrm flipH="1">
            <a:off x="8266113" y="1078865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9341B01-111E-4DB3-A203-2F3BFF52B2C9}"/>
              </a:ext>
            </a:extLst>
          </p:cNvPr>
          <p:cNvCxnSpPr/>
          <p:nvPr/>
        </p:nvCxnSpPr>
        <p:spPr>
          <a:xfrm flipH="1">
            <a:off x="7083425" y="1115060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F326F9-96C3-489D-AF2C-68C2796A8CA0}"/>
              </a:ext>
            </a:extLst>
          </p:cNvPr>
          <p:cNvCxnSpPr/>
          <p:nvPr/>
        </p:nvCxnSpPr>
        <p:spPr>
          <a:xfrm flipH="1">
            <a:off x="7475538" y="11150600"/>
            <a:ext cx="268287"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C54679-A2D6-47F9-8582-F9691D2A4B2E}"/>
              </a:ext>
            </a:extLst>
          </p:cNvPr>
          <p:cNvCxnSpPr/>
          <p:nvPr/>
        </p:nvCxnSpPr>
        <p:spPr>
          <a:xfrm flipH="1">
            <a:off x="7867650" y="11150600"/>
            <a:ext cx="268288"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988BC2-BD4B-4716-845E-F74F352E7A62}"/>
              </a:ext>
            </a:extLst>
          </p:cNvPr>
          <p:cNvCxnSpPr/>
          <p:nvPr/>
        </p:nvCxnSpPr>
        <p:spPr>
          <a:xfrm flipH="1">
            <a:off x="8266113" y="11150600"/>
            <a:ext cx="266700" cy="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757A21-2D8D-4A5A-AD91-69634DBED8C2}"/>
              </a:ext>
            </a:extLst>
          </p:cNvPr>
          <p:cNvCxnSpPr/>
          <p:nvPr/>
        </p:nvCxnSpPr>
        <p:spPr>
          <a:xfrm>
            <a:off x="7016750" y="10833100"/>
            <a:ext cx="1588" cy="27305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5E5E9D3-078F-4702-8281-1997B07B3907}"/>
              </a:ext>
            </a:extLst>
          </p:cNvPr>
          <p:cNvCxnSpPr/>
          <p:nvPr/>
        </p:nvCxnSpPr>
        <p:spPr>
          <a:xfrm>
            <a:off x="7016750" y="11183938"/>
            <a:ext cx="1588" cy="27463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2FA5028-7D9D-6BB0-3CE2-F444DDF8ACEC}"/>
              </a:ext>
            </a:extLst>
          </p:cNvPr>
          <p:cNvPicPr>
            <a:picLocks noChangeAspect="1"/>
          </p:cNvPicPr>
          <p:nvPr/>
        </p:nvPicPr>
        <p:blipFill>
          <a:blip r:embed="rId4"/>
          <a:stretch>
            <a:fillRect/>
          </a:stretch>
        </p:blipFill>
        <p:spPr>
          <a:xfrm>
            <a:off x="6969125" y="2381088"/>
            <a:ext cx="4701232" cy="2781463"/>
          </a:xfrm>
          <a:prstGeom prst="rect">
            <a:avLst/>
          </a:prstGeom>
        </p:spPr>
      </p:pic>
      <p:sp>
        <p:nvSpPr>
          <p:cNvPr id="28" name="Title 1">
            <a:extLst>
              <a:ext uri="{FF2B5EF4-FFF2-40B4-BE49-F238E27FC236}">
                <a16:creationId xmlns:a16="http://schemas.microsoft.com/office/drawing/2014/main" id="{8853CF66-B2D1-6714-C3A2-1D8989CA7784}"/>
              </a:ext>
            </a:extLst>
          </p:cNvPr>
          <p:cNvSpPr>
            <a:spLocks noGrp="1"/>
          </p:cNvSpPr>
          <p:nvPr>
            <p:ph type="title"/>
          </p:nvPr>
        </p:nvSpPr>
        <p:spPr>
          <a:xfrm>
            <a:off x="487783" y="0"/>
            <a:ext cx="11424515" cy="1325563"/>
          </a:xfrm>
        </p:spPr>
        <p:txBody>
          <a:bodyPr>
            <a:normAutofit/>
          </a:bodyPr>
          <a:lstStyle/>
          <a:p>
            <a:r>
              <a:rPr lang="en-US" dirty="0"/>
              <a:t>From connectivity to a new urbanization index</a:t>
            </a:r>
          </a:p>
        </p:txBody>
      </p:sp>
    </p:spTree>
    <p:extLst>
      <p:ext uri="{BB962C8B-B14F-4D97-AF65-F5344CB8AC3E}">
        <p14:creationId xmlns:p14="http://schemas.microsoft.com/office/powerpoint/2010/main" val="202280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map&#10;&#10;Description automatically generated">
            <a:extLst>
              <a:ext uri="{FF2B5EF4-FFF2-40B4-BE49-F238E27FC236}">
                <a16:creationId xmlns:a16="http://schemas.microsoft.com/office/drawing/2014/main" id="{B84F1414-F861-557F-E9D8-D425E0E0982B}"/>
              </a:ext>
            </a:extLst>
          </p:cNvPr>
          <p:cNvPicPr>
            <a:picLocks noChangeAspect="1"/>
          </p:cNvPicPr>
          <p:nvPr/>
        </p:nvPicPr>
        <p:blipFill rotWithShape="1">
          <a:blip r:embed="rId3">
            <a:extLst>
              <a:ext uri="{28A0092B-C50C-407E-A947-70E740481C1C}">
                <a14:useLocalDpi xmlns:a14="http://schemas.microsoft.com/office/drawing/2010/main" val="0"/>
              </a:ext>
            </a:extLst>
          </a:blip>
          <a:srcRect b="19245"/>
          <a:stretch/>
        </p:blipFill>
        <p:spPr>
          <a:xfrm>
            <a:off x="305715" y="1690690"/>
            <a:ext cx="1458845" cy="1213988"/>
          </a:xfrm>
          <a:prstGeom prst="rect">
            <a:avLst/>
          </a:prstGeom>
        </p:spPr>
      </p:pic>
      <p:pic>
        <p:nvPicPr>
          <p:cNvPr id="6" name="Picture 5" descr="Map&#10;&#10;Description automatically generated">
            <a:extLst>
              <a:ext uri="{FF2B5EF4-FFF2-40B4-BE49-F238E27FC236}">
                <a16:creationId xmlns:a16="http://schemas.microsoft.com/office/drawing/2014/main" id="{3CCAF89C-523F-5788-21D2-77263E18B166}"/>
              </a:ext>
            </a:extLst>
          </p:cNvPr>
          <p:cNvPicPr>
            <a:picLocks noChangeAspect="1"/>
          </p:cNvPicPr>
          <p:nvPr/>
        </p:nvPicPr>
        <p:blipFill rotWithShape="1">
          <a:blip r:embed="rId4">
            <a:extLst>
              <a:ext uri="{28A0092B-C50C-407E-A947-70E740481C1C}">
                <a14:useLocalDpi xmlns:a14="http://schemas.microsoft.com/office/drawing/2010/main" val="0"/>
              </a:ext>
            </a:extLst>
          </a:blip>
          <a:srcRect b="17902"/>
          <a:stretch/>
        </p:blipFill>
        <p:spPr>
          <a:xfrm>
            <a:off x="297113" y="2950088"/>
            <a:ext cx="1457240" cy="1232823"/>
          </a:xfrm>
          <a:prstGeom prst="rect">
            <a:avLst/>
          </a:prstGeom>
        </p:spPr>
      </p:pic>
      <p:sp>
        <p:nvSpPr>
          <p:cNvPr id="7" name="TextBox 6">
            <a:extLst>
              <a:ext uri="{FF2B5EF4-FFF2-40B4-BE49-F238E27FC236}">
                <a16:creationId xmlns:a16="http://schemas.microsoft.com/office/drawing/2014/main" id="{B3B3972A-09A0-0FE9-F404-0A7166C5F6FC}"/>
              </a:ext>
            </a:extLst>
          </p:cNvPr>
          <p:cNvSpPr txBox="1"/>
          <p:nvPr/>
        </p:nvSpPr>
        <p:spPr>
          <a:xfrm>
            <a:off x="296032" y="1687415"/>
            <a:ext cx="815443" cy="369332"/>
          </a:xfrm>
          <a:prstGeom prst="rect">
            <a:avLst/>
          </a:prstGeom>
          <a:noFill/>
        </p:spPr>
        <p:txBody>
          <a:bodyPr wrap="square" rtlCol="0">
            <a:spAutoFit/>
          </a:bodyPr>
          <a:lstStyle/>
          <a:p>
            <a:r>
              <a:rPr lang="en-US" b="1" dirty="0">
                <a:cs typeface="Times New Roman" panose="02020603050405020304" pitchFamily="18" charset="0"/>
              </a:rPr>
              <a:t>DEM</a:t>
            </a:r>
            <a:endParaRPr lang="en-US" sz="2700" b="1" dirty="0">
              <a:cs typeface="Times New Roman" panose="02020603050405020304" pitchFamily="18" charset="0"/>
            </a:endParaRPr>
          </a:p>
        </p:txBody>
      </p:sp>
      <p:sp>
        <p:nvSpPr>
          <p:cNvPr id="8" name="TextBox 7">
            <a:extLst>
              <a:ext uri="{FF2B5EF4-FFF2-40B4-BE49-F238E27FC236}">
                <a16:creationId xmlns:a16="http://schemas.microsoft.com/office/drawing/2014/main" id="{EB734F25-C1D7-3163-FE17-61215BCC78F4}"/>
              </a:ext>
            </a:extLst>
          </p:cNvPr>
          <p:cNvSpPr txBox="1"/>
          <p:nvPr/>
        </p:nvSpPr>
        <p:spPr>
          <a:xfrm>
            <a:off x="340446" y="2956119"/>
            <a:ext cx="777643" cy="369332"/>
          </a:xfrm>
          <a:prstGeom prst="rect">
            <a:avLst/>
          </a:prstGeom>
          <a:noFill/>
        </p:spPr>
        <p:txBody>
          <a:bodyPr wrap="square" rtlCol="0">
            <a:spAutoFit/>
          </a:bodyPr>
          <a:lstStyle/>
          <a:p>
            <a:r>
              <a:rPr lang="en-US" b="1">
                <a:cs typeface="Times New Roman" panose="02020603050405020304" pitchFamily="18" charset="0"/>
              </a:rPr>
              <a:t>LC</a:t>
            </a:r>
          </a:p>
        </p:txBody>
      </p:sp>
      <p:pic>
        <p:nvPicPr>
          <p:cNvPr id="9" name="Picture 8" descr="Map&#10;&#10;Description automatically generated">
            <a:extLst>
              <a:ext uri="{FF2B5EF4-FFF2-40B4-BE49-F238E27FC236}">
                <a16:creationId xmlns:a16="http://schemas.microsoft.com/office/drawing/2014/main" id="{9384B146-3699-6D78-2BB2-A217D1B34E7A}"/>
              </a:ext>
            </a:extLst>
          </p:cNvPr>
          <p:cNvPicPr>
            <a:picLocks noChangeAspect="1"/>
          </p:cNvPicPr>
          <p:nvPr/>
        </p:nvPicPr>
        <p:blipFill rotWithShape="1">
          <a:blip r:embed="rId5">
            <a:extLst>
              <a:ext uri="{28A0092B-C50C-407E-A947-70E740481C1C}">
                <a14:useLocalDpi xmlns:a14="http://schemas.microsoft.com/office/drawing/2010/main" val="0"/>
              </a:ext>
            </a:extLst>
          </a:blip>
          <a:srcRect t="-1" b="19129"/>
          <a:stretch/>
        </p:blipFill>
        <p:spPr>
          <a:xfrm>
            <a:off x="305714" y="4239534"/>
            <a:ext cx="1457240" cy="1214407"/>
          </a:xfrm>
          <a:prstGeom prst="rect">
            <a:avLst/>
          </a:prstGeom>
        </p:spPr>
      </p:pic>
      <p:sp>
        <p:nvSpPr>
          <p:cNvPr id="10" name="TextBox 9">
            <a:extLst>
              <a:ext uri="{FF2B5EF4-FFF2-40B4-BE49-F238E27FC236}">
                <a16:creationId xmlns:a16="http://schemas.microsoft.com/office/drawing/2014/main" id="{02A6566B-8B5A-69E6-D89F-E3491EEEB8FD}"/>
              </a:ext>
            </a:extLst>
          </p:cNvPr>
          <p:cNvSpPr txBox="1"/>
          <p:nvPr/>
        </p:nvSpPr>
        <p:spPr>
          <a:xfrm>
            <a:off x="341022" y="4259340"/>
            <a:ext cx="821738" cy="369332"/>
          </a:xfrm>
          <a:prstGeom prst="rect">
            <a:avLst/>
          </a:prstGeom>
          <a:noFill/>
        </p:spPr>
        <p:txBody>
          <a:bodyPr wrap="square" rtlCol="0">
            <a:spAutoFit/>
          </a:bodyPr>
          <a:lstStyle/>
          <a:p>
            <a:r>
              <a:rPr lang="en-US" b="1">
                <a:cs typeface="Times New Roman" panose="02020603050405020304" pitchFamily="18" charset="0"/>
              </a:rPr>
              <a:t>HST</a:t>
            </a:r>
          </a:p>
        </p:txBody>
      </p:sp>
      <p:sp>
        <p:nvSpPr>
          <p:cNvPr id="11" name="Arrow: Left 10">
            <a:extLst>
              <a:ext uri="{FF2B5EF4-FFF2-40B4-BE49-F238E27FC236}">
                <a16:creationId xmlns:a16="http://schemas.microsoft.com/office/drawing/2014/main" id="{008302CC-00BD-3F3C-374D-108A564DCADB}"/>
              </a:ext>
            </a:extLst>
          </p:cNvPr>
          <p:cNvSpPr/>
          <p:nvPr/>
        </p:nvSpPr>
        <p:spPr>
          <a:xfrm rot="10800000">
            <a:off x="1492897" y="2123200"/>
            <a:ext cx="637778" cy="348965"/>
          </a:xfrm>
          <a:prstGeom prst="leftArrow">
            <a:avLst>
              <a:gd name="adj1" fmla="val 28164"/>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CF2E56-1B15-6DA3-B2B4-D3561E2F8E34}"/>
              </a:ext>
            </a:extLst>
          </p:cNvPr>
          <p:cNvSpPr txBox="1"/>
          <p:nvPr/>
        </p:nvSpPr>
        <p:spPr>
          <a:xfrm>
            <a:off x="2258590" y="1849814"/>
            <a:ext cx="1458845" cy="1200329"/>
          </a:xfrm>
          <a:prstGeom prst="rect">
            <a:avLst/>
          </a:prstGeom>
          <a:noFill/>
        </p:spPr>
        <p:txBody>
          <a:bodyPr wrap="square">
            <a:spAutoFit/>
          </a:bodyPr>
          <a:lstStyle/>
          <a:p>
            <a:r>
              <a:rPr lang="en-US" sz="2400" dirty="0">
                <a:solidFill>
                  <a:schemeClr val="accent6">
                    <a:lumMod val="50000"/>
                  </a:schemeClr>
                </a:solidFill>
                <a:cs typeface="Times New Roman" panose="02020603050405020304" pitchFamily="18" charset="0"/>
              </a:rPr>
              <a:t>Defines flow paths </a:t>
            </a:r>
            <a:endParaRPr lang="en-US" sz="2400" dirty="0"/>
          </a:p>
        </p:txBody>
      </p:sp>
      <p:sp>
        <p:nvSpPr>
          <p:cNvPr id="13" name="Arrow: Left 12">
            <a:extLst>
              <a:ext uri="{FF2B5EF4-FFF2-40B4-BE49-F238E27FC236}">
                <a16:creationId xmlns:a16="http://schemas.microsoft.com/office/drawing/2014/main" id="{EE0AFEA8-8744-C380-D777-55E5105FBF63}"/>
              </a:ext>
            </a:extLst>
          </p:cNvPr>
          <p:cNvSpPr/>
          <p:nvPr/>
        </p:nvSpPr>
        <p:spPr>
          <a:xfrm rot="13074749">
            <a:off x="1470987" y="3473744"/>
            <a:ext cx="974521" cy="348965"/>
          </a:xfrm>
          <a:prstGeom prst="leftArrow">
            <a:avLst>
              <a:gd name="adj1" fmla="val 28164"/>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11E6109E-F9D9-DFDD-9488-1070BA2FD800}"/>
              </a:ext>
            </a:extLst>
          </p:cNvPr>
          <p:cNvSpPr/>
          <p:nvPr/>
        </p:nvSpPr>
        <p:spPr>
          <a:xfrm rot="8423777">
            <a:off x="1470986" y="4451590"/>
            <a:ext cx="974521" cy="348965"/>
          </a:xfrm>
          <a:prstGeom prst="leftArrow">
            <a:avLst>
              <a:gd name="adj1" fmla="val 28164"/>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6E8B78-C321-D613-5CF0-6346C1920910}"/>
              </a:ext>
            </a:extLst>
          </p:cNvPr>
          <p:cNvSpPr txBox="1"/>
          <p:nvPr/>
        </p:nvSpPr>
        <p:spPr>
          <a:xfrm>
            <a:off x="2313429" y="3499250"/>
            <a:ext cx="1579222" cy="1938992"/>
          </a:xfrm>
          <a:prstGeom prst="rect">
            <a:avLst/>
          </a:prstGeom>
          <a:noFill/>
        </p:spPr>
        <p:txBody>
          <a:bodyPr wrap="square">
            <a:spAutoFit/>
          </a:bodyPr>
          <a:lstStyle/>
          <a:p>
            <a:r>
              <a:rPr lang="en-US" sz="2400" dirty="0">
                <a:solidFill>
                  <a:schemeClr val="accent6">
                    <a:lumMod val="50000"/>
                  </a:schemeClr>
                </a:solidFill>
                <a:cs typeface="Times New Roman" panose="02020603050405020304" pitchFamily="18" charset="0"/>
              </a:rPr>
              <a:t>Affect runoff travel times and infiltration</a:t>
            </a:r>
            <a:endParaRPr lang="en-US" sz="2400" dirty="0"/>
          </a:p>
        </p:txBody>
      </p:sp>
      <p:sp>
        <p:nvSpPr>
          <p:cNvPr id="17" name="Right Brace 16">
            <a:extLst>
              <a:ext uri="{FF2B5EF4-FFF2-40B4-BE49-F238E27FC236}">
                <a16:creationId xmlns:a16="http://schemas.microsoft.com/office/drawing/2014/main" id="{6BF11340-22A5-B173-936C-F17D2F2C4E9A}"/>
              </a:ext>
            </a:extLst>
          </p:cNvPr>
          <p:cNvSpPr/>
          <p:nvPr/>
        </p:nvSpPr>
        <p:spPr>
          <a:xfrm>
            <a:off x="3672698" y="1722691"/>
            <a:ext cx="336114" cy="3752100"/>
          </a:xfrm>
          <a:prstGeom prst="rightBrace">
            <a:avLst>
              <a:gd name="adj1" fmla="val 80124"/>
              <a:gd name="adj2" fmla="val 5033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5C7040F2-25D5-DEEA-0A33-E95300BFD33D}"/>
              </a:ext>
            </a:extLst>
          </p:cNvPr>
          <p:cNvSpPr txBox="1"/>
          <p:nvPr/>
        </p:nvSpPr>
        <p:spPr>
          <a:xfrm>
            <a:off x="4664887" y="1687415"/>
            <a:ext cx="2549803" cy="830997"/>
          </a:xfrm>
          <a:prstGeom prst="rect">
            <a:avLst/>
          </a:prstGeom>
          <a:noFill/>
        </p:spPr>
        <p:txBody>
          <a:bodyPr wrap="square">
            <a:spAutoFit/>
          </a:bodyPr>
          <a:lstStyle/>
          <a:p>
            <a:r>
              <a:rPr lang="en-US" sz="2400" dirty="0">
                <a:solidFill>
                  <a:schemeClr val="accent6">
                    <a:lumMod val="50000"/>
                  </a:schemeClr>
                </a:solidFill>
                <a:cs typeface="Times New Roman" panose="02020603050405020304" pitchFamily="18" charset="0"/>
              </a:rPr>
              <a:t>Hydrologic connectivity index</a:t>
            </a:r>
            <a:endParaRPr lang="en-US" sz="2400"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BBD187C-8267-BB84-4F19-EBCCFBFFACF1}"/>
                  </a:ext>
                </a:extLst>
              </p:cNvPr>
              <p:cNvSpPr txBox="1"/>
              <p:nvPr/>
            </p:nvSpPr>
            <p:spPr>
              <a:xfrm>
                <a:off x="7973770" y="3079288"/>
                <a:ext cx="4241510" cy="11378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𝑈𝐼</m:t>
                      </m:r>
                      <m:r>
                        <a:rPr lang="en-US" sz="2800" b="0" i="1" smtClean="0">
                          <a:solidFill>
                            <a:schemeClr val="tx1"/>
                          </a:solidFill>
                          <a:latin typeface="Cambria Math" panose="02040503050406030204" pitchFamily="18" charset="0"/>
                        </a:rPr>
                        <m:t>=</m:t>
                      </m:r>
                      <m:nary>
                        <m:naryPr>
                          <m:chr m:val="∑"/>
                          <m:supHide m:val="on"/>
                          <m:ctrlPr>
                            <a:rPr lang="en-US" sz="2800" b="0" i="1" smtClean="0">
                              <a:solidFill>
                                <a:schemeClr val="tx1"/>
                              </a:solidFill>
                              <a:latin typeface="Cambria Math" panose="02040503050406030204" pitchFamily="18" charset="0"/>
                            </a:rPr>
                          </m:ctrlPr>
                        </m:naryPr>
                        <m:sub>
                          <m:r>
                            <m:rPr>
                              <m:brk m:alnAt="7"/>
                            </m:rPr>
                            <a:rPr lang="en-US" sz="2800" b="0" i="1" smtClean="0">
                              <a:solidFill>
                                <a:schemeClr val="tx1"/>
                              </a:solidFill>
                              <a:latin typeface="Cambria Math" panose="02040503050406030204" pitchFamily="18" charset="0"/>
                            </a:rPr>
                            <m:t>𝑘</m:t>
                          </m:r>
                        </m:sub>
                        <m:sup/>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𝑓</m:t>
                              </m:r>
                            </m:e>
                            <m:sub>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𝑈𝐼</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𝐻𝐶𝐼</m:t>
                                  </m:r>
                                </m:e>
                                <m:sub>
                                  <m:r>
                                    <a:rPr lang="en-US" sz="2800" b="0" i="1" smtClean="0">
                                      <a:solidFill>
                                        <a:schemeClr val="tx1"/>
                                      </a:solidFill>
                                      <a:latin typeface="Cambria Math" panose="02040503050406030204" pitchFamily="18" charset="0"/>
                                    </a:rPr>
                                    <m:t>𝑘</m:t>
                                  </m:r>
                                </m:sub>
                              </m:sSub>
                            </m:num>
                            <m:den>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𝐻𝐶𝐼</m:t>
                                  </m:r>
                                </m:e>
                                <m:sub>
                                  <m:r>
                                    <a:rPr lang="en-US" sz="2800" b="0" i="1" smtClean="0">
                                      <a:solidFill>
                                        <a:schemeClr val="tx1"/>
                                      </a:solidFill>
                                      <a:latin typeface="Cambria Math" panose="02040503050406030204" pitchFamily="18" charset="0"/>
                                    </a:rPr>
                                    <m:t>𝑖𝑚𝑝</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𝑘</m:t>
                                  </m:r>
                                </m:sub>
                              </m:sSub>
                            </m:den>
                          </m:f>
                        </m:e>
                      </m:nary>
                    </m:oMath>
                  </m:oMathPara>
                </a14:m>
                <a:endParaRPr lang="en-US" dirty="0"/>
              </a:p>
            </p:txBody>
          </p:sp>
        </mc:Choice>
        <mc:Fallback xmlns="">
          <p:sp>
            <p:nvSpPr>
              <p:cNvPr id="23" name="TextBox 22">
                <a:extLst>
                  <a:ext uri="{FF2B5EF4-FFF2-40B4-BE49-F238E27FC236}">
                    <a16:creationId xmlns:a16="http://schemas.microsoft.com/office/drawing/2014/main" id="{3BBD187C-8267-BB84-4F19-EBCCFBFFACF1}"/>
                  </a:ext>
                </a:extLst>
              </p:cNvPr>
              <p:cNvSpPr txBox="1">
                <a:spLocks noRot="1" noChangeAspect="1" noMove="1" noResize="1" noEditPoints="1" noAdjustHandles="1" noChangeArrowheads="1" noChangeShapeType="1" noTextEdit="1"/>
              </p:cNvSpPr>
              <p:nvPr/>
            </p:nvSpPr>
            <p:spPr>
              <a:xfrm>
                <a:off x="7973770" y="3079288"/>
                <a:ext cx="4241510" cy="1137876"/>
              </a:xfrm>
              <a:prstGeom prst="rect">
                <a:avLst/>
              </a:prstGeom>
              <a:blipFill>
                <a:blip r:embed="rId6"/>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AA19F511-2FF6-7AD1-0904-6F367B39526C}"/>
              </a:ext>
            </a:extLst>
          </p:cNvPr>
          <p:cNvSpPr txBox="1"/>
          <p:nvPr/>
        </p:nvSpPr>
        <p:spPr>
          <a:xfrm>
            <a:off x="8363932" y="1682573"/>
            <a:ext cx="3851348" cy="461665"/>
          </a:xfrm>
          <a:prstGeom prst="rect">
            <a:avLst/>
          </a:prstGeom>
          <a:noFill/>
        </p:spPr>
        <p:txBody>
          <a:bodyPr wrap="square">
            <a:spAutoFit/>
          </a:bodyPr>
          <a:lstStyle/>
          <a:p>
            <a:r>
              <a:rPr lang="en-US" sz="2400" dirty="0">
                <a:solidFill>
                  <a:schemeClr val="accent6">
                    <a:lumMod val="50000"/>
                  </a:schemeClr>
                </a:solidFill>
                <a:cs typeface="Times New Roman" panose="02020603050405020304" pitchFamily="18" charset="0"/>
              </a:rPr>
              <a:t>Urbanization Index </a:t>
            </a:r>
            <a:endParaRPr lang="en-US" sz="2400" dirty="0"/>
          </a:p>
        </p:txBody>
      </p:sp>
      <p:sp>
        <p:nvSpPr>
          <p:cNvPr id="3" name="Slide Number Placeholder 2">
            <a:extLst>
              <a:ext uri="{FF2B5EF4-FFF2-40B4-BE49-F238E27FC236}">
                <a16:creationId xmlns:a16="http://schemas.microsoft.com/office/drawing/2014/main" id="{D297CD3E-3E3D-D29B-2EF7-E53D0047A1B2}"/>
              </a:ext>
            </a:extLst>
          </p:cNvPr>
          <p:cNvSpPr>
            <a:spLocks noGrp="1"/>
          </p:cNvSpPr>
          <p:nvPr>
            <p:ph type="sldNum" sz="quarter" idx="12"/>
          </p:nvPr>
        </p:nvSpPr>
        <p:spPr/>
        <p:txBody>
          <a:bodyPr/>
          <a:lstStyle/>
          <a:p>
            <a:fld id="{D57F1E4F-1CFF-5643-939E-217C01CDF565}" type="slidenum">
              <a:rPr lang="en-US" smtClean="0"/>
              <a:pPr/>
              <a:t>15</a:t>
            </a:fld>
            <a:endParaRPr lang="en-US"/>
          </a:p>
        </p:txBody>
      </p:sp>
      <p:sp>
        <p:nvSpPr>
          <p:cNvPr id="28" name="TextBox 27">
            <a:extLst>
              <a:ext uri="{FF2B5EF4-FFF2-40B4-BE49-F238E27FC236}">
                <a16:creationId xmlns:a16="http://schemas.microsoft.com/office/drawing/2014/main" id="{E1E3A071-3B57-5FFA-3620-E948AB0874B4}"/>
              </a:ext>
            </a:extLst>
          </p:cNvPr>
          <p:cNvSpPr txBox="1"/>
          <p:nvPr/>
        </p:nvSpPr>
        <p:spPr>
          <a:xfrm>
            <a:off x="384000" y="5989328"/>
            <a:ext cx="10490262" cy="461665"/>
          </a:xfrm>
          <a:prstGeom prst="rect">
            <a:avLst/>
          </a:prstGeom>
          <a:noFill/>
        </p:spPr>
        <p:txBody>
          <a:bodyPr wrap="square">
            <a:spAutoFit/>
          </a:bodyPr>
          <a:lstStyle/>
          <a:p>
            <a:r>
              <a:rPr lang="en-US" sz="2400" dirty="0">
                <a:cs typeface="Times New Roman" panose="02020603050405020304" pitchFamily="18" charset="0"/>
              </a:rPr>
              <a:t>Overall scheme to derive an index of urbanization from the connectivity index</a:t>
            </a:r>
            <a:endParaRPr lang="en-US" sz="2400" dirty="0"/>
          </a:p>
        </p:txBody>
      </p:sp>
      <p:sp>
        <p:nvSpPr>
          <p:cNvPr id="29" name="TextBox 28">
            <a:extLst>
              <a:ext uri="{FF2B5EF4-FFF2-40B4-BE49-F238E27FC236}">
                <a16:creationId xmlns:a16="http://schemas.microsoft.com/office/drawing/2014/main" id="{3817DD0E-6959-873E-55AE-FBACFC31A7F8}"/>
              </a:ext>
            </a:extLst>
          </p:cNvPr>
          <p:cNvSpPr txBox="1"/>
          <p:nvPr/>
        </p:nvSpPr>
        <p:spPr>
          <a:xfrm>
            <a:off x="8353031" y="4625038"/>
            <a:ext cx="3429915" cy="1323439"/>
          </a:xfrm>
          <a:prstGeom prst="rect">
            <a:avLst/>
          </a:prstGeom>
          <a:noFill/>
        </p:spPr>
        <p:txBody>
          <a:bodyPr wrap="square">
            <a:spAutoFit/>
          </a:bodyPr>
          <a:lstStyle/>
          <a:p>
            <a:r>
              <a:rPr lang="en-US" sz="1600" dirty="0">
                <a:cs typeface="Times New Roman" panose="02020603050405020304" pitchFamily="18" charset="0"/>
              </a:rPr>
              <a:t>Ratio of HCI of the real basin to that of the virtual basin with same topography but totally impervious surfaces, which has the highest potential connectivity for the given topography </a:t>
            </a:r>
            <a:endParaRPr lang="en-US" sz="1600" dirty="0"/>
          </a:p>
        </p:txBody>
      </p:sp>
      <p:cxnSp>
        <p:nvCxnSpPr>
          <p:cNvPr id="31" name="Straight Arrow Connector 30">
            <a:extLst>
              <a:ext uri="{FF2B5EF4-FFF2-40B4-BE49-F238E27FC236}">
                <a16:creationId xmlns:a16="http://schemas.microsoft.com/office/drawing/2014/main" id="{544602D3-C495-2AAF-15F5-61DD229F0106}"/>
              </a:ext>
            </a:extLst>
          </p:cNvPr>
          <p:cNvCxnSpPr/>
          <p:nvPr/>
        </p:nvCxnSpPr>
        <p:spPr>
          <a:xfrm flipV="1">
            <a:off x="10691457" y="4085286"/>
            <a:ext cx="175846" cy="5397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471B2B3-25C3-7B1A-69EE-4989A91FD8AB}"/>
              </a:ext>
            </a:extLst>
          </p:cNvPr>
          <p:cNvCxnSpPr>
            <a:cxnSpLocks/>
          </p:cNvCxnSpPr>
          <p:nvPr/>
        </p:nvCxnSpPr>
        <p:spPr>
          <a:xfrm flipH="1">
            <a:off x="9802892" y="2934787"/>
            <a:ext cx="265096" cy="348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109E7CE-05B4-6317-A374-5E04EA4774B3}"/>
              </a:ext>
            </a:extLst>
          </p:cNvPr>
          <p:cNvSpPr txBox="1"/>
          <p:nvPr/>
        </p:nvSpPr>
        <p:spPr>
          <a:xfrm>
            <a:off x="8796266" y="2348176"/>
            <a:ext cx="2986680" cy="584775"/>
          </a:xfrm>
          <a:prstGeom prst="rect">
            <a:avLst/>
          </a:prstGeom>
          <a:noFill/>
        </p:spPr>
        <p:txBody>
          <a:bodyPr wrap="square">
            <a:spAutoFit/>
          </a:bodyPr>
          <a:lstStyle/>
          <a:p>
            <a:r>
              <a:rPr lang="en-US" sz="1600" dirty="0">
                <a:cs typeface="Times New Roman" panose="02020603050405020304" pitchFamily="18" charset="0"/>
              </a:rPr>
              <a:t>Weight inversely proportional to the distance to the outlet</a:t>
            </a:r>
            <a:endParaRPr lang="en-US" sz="1600" dirty="0"/>
          </a:p>
        </p:txBody>
      </p:sp>
      <p:grpSp>
        <p:nvGrpSpPr>
          <p:cNvPr id="36" name="Group 35">
            <a:extLst>
              <a:ext uri="{FF2B5EF4-FFF2-40B4-BE49-F238E27FC236}">
                <a16:creationId xmlns:a16="http://schemas.microsoft.com/office/drawing/2014/main" id="{FE119FDB-EFB4-8C62-7BED-FD7E98FE06AC}"/>
              </a:ext>
            </a:extLst>
          </p:cNvPr>
          <p:cNvGrpSpPr/>
          <p:nvPr/>
        </p:nvGrpSpPr>
        <p:grpSpPr>
          <a:xfrm>
            <a:off x="5009583" y="4983228"/>
            <a:ext cx="2081834" cy="1044523"/>
            <a:chOff x="5822242" y="2675784"/>
            <a:chExt cx="2045408" cy="1056344"/>
          </a:xfrm>
        </p:grpSpPr>
        <p:pic>
          <p:nvPicPr>
            <p:cNvPr id="37" name="Picture 36">
              <a:extLst>
                <a:ext uri="{FF2B5EF4-FFF2-40B4-BE49-F238E27FC236}">
                  <a16:creationId xmlns:a16="http://schemas.microsoft.com/office/drawing/2014/main" id="{18A2F099-78E6-D77C-2B15-5CBD04B26B49}"/>
                </a:ext>
              </a:extLst>
            </p:cNvPr>
            <p:cNvPicPr>
              <a:picLocks noChangeAspect="1"/>
            </p:cNvPicPr>
            <p:nvPr/>
          </p:nvPicPr>
          <p:blipFill rotWithShape="1">
            <a:blip r:embed="rId7"/>
            <a:srcRect l="46276"/>
            <a:stretch/>
          </p:blipFill>
          <p:spPr>
            <a:xfrm>
              <a:off x="6096000" y="2675785"/>
              <a:ext cx="1771650" cy="1056343"/>
            </a:xfrm>
            <a:prstGeom prst="rect">
              <a:avLst/>
            </a:prstGeom>
          </p:spPr>
        </p:pic>
        <p:pic>
          <p:nvPicPr>
            <p:cNvPr id="38" name="Picture 37">
              <a:extLst>
                <a:ext uri="{FF2B5EF4-FFF2-40B4-BE49-F238E27FC236}">
                  <a16:creationId xmlns:a16="http://schemas.microsoft.com/office/drawing/2014/main" id="{DC50E172-D6D8-EDE4-59E5-322861BCC87D}"/>
                </a:ext>
              </a:extLst>
            </p:cNvPr>
            <p:cNvPicPr>
              <a:picLocks noChangeAspect="1"/>
            </p:cNvPicPr>
            <p:nvPr/>
          </p:nvPicPr>
          <p:blipFill rotWithShape="1">
            <a:blip r:embed="rId7"/>
            <a:srcRect l="-245" r="90618"/>
            <a:stretch/>
          </p:blipFill>
          <p:spPr>
            <a:xfrm>
              <a:off x="5822242" y="2675784"/>
              <a:ext cx="317476" cy="1056343"/>
            </a:xfrm>
            <a:prstGeom prst="rect">
              <a:avLst/>
            </a:prstGeom>
          </p:spPr>
        </p:pic>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799F18E-3C3D-FB56-3B6C-E2857A96638F}"/>
                  </a:ext>
                </a:extLst>
              </p:cNvPr>
              <p:cNvSpPr txBox="1"/>
              <p:nvPr/>
            </p:nvSpPr>
            <p:spPr>
              <a:xfrm>
                <a:off x="4946529" y="5269275"/>
                <a:ext cx="698857" cy="36933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𝐻𝐶</m:t>
                      </m:r>
                      <m:sSub>
                        <m:sSubPr>
                          <m:ctrlPr>
                            <a:rPr lang="en-US" b="0" i="1" dirty="0" smtClean="0">
                              <a:latin typeface="Cambria Math" panose="02040503050406030204" pitchFamily="18" charset="0"/>
                              <a:cs typeface="Times New Roman" panose="02020603050405020304" pitchFamily="18" charset="0"/>
                            </a:rPr>
                          </m:ctrlPr>
                        </m:sSubPr>
                        <m:e>
                          <m:r>
                            <a:rPr lang="en-US" i="1" dirty="0" smtClean="0">
                              <a:latin typeface="Cambria Math" panose="02040503050406030204" pitchFamily="18" charset="0"/>
                              <a:cs typeface="Times New Roman" panose="02020603050405020304" pitchFamily="18" charset="0"/>
                            </a:rPr>
                            <m:t>𝐼</m:t>
                          </m:r>
                        </m:e>
                        <m:sub>
                          <m:r>
                            <a:rPr lang="en-US" b="0" i="1" dirty="0" smtClean="0">
                              <a:latin typeface="Cambria Math" panose="02040503050406030204" pitchFamily="18" charset="0"/>
                              <a:cs typeface="Times New Roman" panose="02020603050405020304" pitchFamily="18" charset="0"/>
                            </a:rPr>
                            <m:t>𝑘</m:t>
                          </m:r>
                        </m:sub>
                      </m:sSub>
                    </m:oMath>
                  </m:oMathPara>
                </a14:m>
                <a:endParaRPr lang="en-US" baseline="-25000"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D799F18E-3C3D-FB56-3B6C-E2857A96638F}"/>
                  </a:ext>
                </a:extLst>
              </p:cNvPr>
              <p:cNvSpPr txBox="1">
                <a:spLocks noRot="1" noChangeAspect="1" noMove="1" noResize="1" noEditPoints="1" noAdjustHandles="1" noChangeArrowheads="1" noChangeShapeType="1" noTextEdit="1"/>
              </p:cNvSpPr>
              <p:nvPr/>
            </p:nvSpPr>
            <p:spPr>
              <a:xfrm>
                <a:off x="4946529" y="5269275"/>
                <a:ext cx="698857" cy="369332"/>
              </a:xfrm>
              <a:prstGeom prst="rect">
                <a:avLst/>
              </a:prstGeom>
              <a:blipFill>
                <a:blip r:embed="rId8"/>
                <a:stretch>
                  <a:fillRect b="-1639"/>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38AAD5F5-28CB-A610-503F-AB2A701133B4}"/>
              </a:ext>
            </a:extLst>
          </p:cNvPr>
          <p:cNvGrpSpPr/>
          <p:nvPr/>
        </p:nvGrpSpPr>
        <p:grpSpPr>
          <a:xfrm>
            <a:off x="4523458" y="2472166"/>
            <a:ext cx="3481742" cy="2502701"/>
            <a:chOff x="4523458" y="2472166"/>
            <a:chExt cx="3481742" cy="2502701"/>
          </a:xfrm>
        </p:grpSpPr>
        <p:grpSp>
          <p:nvGrpSpPr>
            <p:cNvPr id="27" name="Group 26">
              <a:extLst>
                <a:ext uri="{FF2B5EF4-FFF2-40B4-BE49-F238E27FC236}">
                  <a16:creationId xmlns:a16="http://schemas.microsoft.com/office/drawing/2014/main" id="{75A04F22-9FB3-D0F1-A667-785D6D2474B1}"/>
                </a:ext>
              </a:extLst>
            </p:cNvPr>
            <p:cNvGrpSpPr/>
            <p:nvPr/>
          </p:nvGrpSpPr>
          <p:grpSpPr>
            <a:xfrm>
              <a:off x="4523458" y="2472166"/>
              <a:ext cx="3068979" cy="2502701"/>
              <a:chOff x="6850436" y="871849"/>
              <a:chExt cx="3068979" cy="2502701"/>
            </a:xfrm>
          </p:grpSpPr>
          <p:pic>
            <p:nvPicPr>
              <p:cNvPr id="20" name="Picture 19" descr="Map&#10;&#10;Description automatically generated">
                <a:extLst>
                  <a:ext uri="{FF2B5EF4-FFF2-40B4-BE49-F238E27FC236}">
                    <a16:creationId xmlns:a16="http://schemas.microsoft.com/office/drawing/2014/main" id="{340A804E-7D09-24C4-F3F9-2BA15E62DF33}"/>
                  </a:ext>
                </a:extLst>
              </p:cNvPr>
              <p:cNvPicPr>
                <a:picLocks noChangeAspect="1"/>
              </p:cNvPicPr>
              <p:nvPr/>
            </p:nvPicPr>
            <p:blipFill rotWithShape="1">
              <a:blip r:embed="rId9">
                <a:extLst>
                  <a:ext uri="{28A0092B-C50C-407E-A947-70E740481C1C}">
                    <a14:useLocalDpi xmlns:a14="http://schemas.microsoft.com/office/drawing/2010/main" val="0"/>
                  </a:ext>
                </a:extLst>
              </a:blip>
              <a:srcRect b="20864"/>
              <a:stretch/>
            </p:blipFill>
            <p:spPr>
              <a:xfrm>
                <a:off x="6850436" y="871849"/>
                <a:ext cx="3068979" cy="2502701"/>
              </a:xfrm>
              <a:prstGeom prst="rect">
                <a:avLst/>
              </a:prstGeom>
            </p:spPr>
          </p:pic>
          <p:sp>
            <p:nvSpPr>
              <p:cNvPr id="21" name="TextBox 20">
                <a:extLst>
                  <a:ext uri="{FF2B5EF4-FFF2-40B4-BE49-F238E27FC236}">
                    <a16:creationId xmlns:a16="http://schemas.microsoft.com/office/drawing/2014/main" id="{1A51DAFB-87E7-CE3D-7673-3FCEDAB7F675}"/>
                  </a:ext>
                </a:extLst>
              </p:cNvPr>
              <p:cNvSpPr txBox="1"/>
              <p:nvPr/>
            </p:nvSpPr>
            <p:spPr>
              <a:xfrm>
                <a:off x="7030012" y="1051977"/>
                <a:ext cx="1236755" cy="369332"/>
              </a:xfrm>
              <a:prstGeom prst="rect">
                <a:avLst/>
              </a:prstGeom>
              <a:noFill/>
            </p:spPr>
            <p:txBody>
              <a:bodyPr wrap="square" rtlCol="0">
                <a:spAutoFit/>
              </a:bodyPr>
              <a:lstStyle/>
              <a:p>
                <a:r>
                  <a:rPr lang="en-US" b="1" dirty="0">
                    <a:cs typeface="Times New Roman" panose="02020603050405020304" pitchFamily="18" charset="0"/>
                  </a:rPr>
                  <a:t>HCI</a:t>
                </a:r>
                <a:endParaRPr lang="en-US" b="1" baseline="-25000" dirty="0">
                  <a:cs typeface="Times New Roman" panose="02020603050405020304" pitchFamily="18" charset="0"/>
                </a:endParaRPr>
              </a:p>
            </p:txBody>
          </p:sp>
        </p:grpSp>
        <p:sp>
          <p:nvSpPr>
            <p:cNvPr id="22" name="Arrow: Left 21">
              <a:extLst>
                <a:ext uri="{FF2B5EF4-FFF2-40B4-BE49-F238E27FC236}">
                  <a16:creationId xmlns:a16="http://schemas.microsoft.com/office/drawing/2014/main" id="{9768A19D-7E97-C1DD-A47F-3A70BBBABB50}"/>
                </a:ext>
              </a:extLst>
            </p:cNvPr>
            <p:cNvSpPr/>
            <p:nvPr/>
          </p:nvSpPr>
          <p:spPr>
            <a:xfrm rot="10800000">
              <a:off x="7552359" y="3443302"/>
              <a:ext cx="452841" cy="348965"/>
            </a:xfrm>
            <a:prstGeom prst="leftArrow">
              <a:avLst>
                <a:gd name="adj1" fmla="val 28164"/>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33EACAE5-E70E-E08A-3203-8BD3A08E8FEB}"/>
                    </a:ext>
                  </a:extLst>
                </p14:cNvPr>
                <p14:cNvContentPartPr/>
                <p14:nvPr/>
              </p14:nvContentPartPr>
              <p14:xfrm>
                <a:off x="7132280" y="3961400"/>
                <a:ext cx="229320" cy="173880"/>
              </p14:xfrm>
            </p:contentPart>
          </mc:Choice>
          <mc:Fallback xmlns="">
            <p:pic>
              <p:nvPicPr>
                <p:cNvPr id="41" name="Ink 40">
                  <a:extLst>
                    <a:ext uri="{FF2B5EF4-FFF2-40B4-BE49-F238E27FC236}">
                      <a16:creationId xmlns:a16="http://schemas.microsoft.com/office/drawing/2014/main" id="{33EACAE5-E70E-E08A-3203-8BD3A08E8FEB}"/>
                    </a:ext>
                  </a:extLst>
                </p:cNvPr>
                <p:cNvPicPr/>
                <p:nvPr/>
              </p:nvPicPr>
              <p:blipFill>
                <a:blip r:embed="rId11"/>
                <a:stretch>
                  <a:fillRect/>
                </a:stretch>
              </p:blipFill>
              <p:spPr>
                <a:xfrm>
                  <a:off x="7114280" y="3943760"/>
                  <a:ext cx="264960" cy="209520"/>
                </a:xfrm>
                <a:prstGeom prst="rect">
                  <a:avLst/>
                </a:prstGeom>
              </p:spPr>
            </p:pic>
          </mc:Fallback>
        </mc:AlternateContent>
        <p:grpSp>
          <p:nvGrpSpPr>
            <p:cNvPr id="44" name="Group 43">
              <a:extLst>
                <a:ext uri="{FF2B5EF4-FFF2-40B4-BE49-F238E27FC236}">
                  <a16:creationId xmlns:a16="http://schemas.microsoft.com/office/drawing/2014/main" id="{9C0AB840-359F-E1BD-A195-D1C3B595529E}"/>
                </a:ext>
              </a:extLst>
            </p:cNvPr>
            <p:cNvGrpSpPr/>
            <p:nvPr/>
          </p:nvGrpSpPr>
          <p:grpSpPr>
            <a:xfrm>
              <a:off x="7127240" y="4129880"/>
              <a:ext cx="10440" cy="360"/>
              <a:chOff x="7127240" y="4129880"/>
              <a:chExt cx="10440" cy="360"/>
            </a:xfrm>
          </p:grpSpPr>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37181B6B-D262-3A3C-ACC1-E522293F6B94}"/>
                      </a:ext>
                    </a:extLst>
                  </p14:cNvPr>
                  <p14:cNvContentPartPr/>
                  <p14:nvPr/>
                </p14:nvContentPartPr>
                <p14:xfrm>
                  <a:off x="7137320" y="4129880"/>
                  <a:ext cx="360" cy="360"/>
                </p14:xfrm>
              </p:contentPart>
            </mc:Choice>
            <mc:Fallback xmlns="">
              <p:pic>
                <p:nvPicPr>
                  <p:cNvPr id="42" name="Ink 41">
                    <a:extLst>
                      <a:ext uri="{FF2B5EF4-FFF2-40B4-BE49-F238E27FC236}">
                        <a16:creationId xmlns:a16="http://schemas.microsoft.com/office/drawing/2014/main" id="{37181B6B-D262-3A3C-ACC1-E522293F6B94}"/>
                      </a:ext>
                    </a:extLst>
                  </p:cNvPr>
                  <p:cNvPicPr/>
                  <p:nvPr/>
                </p:nvPicPr>
                <p:blipFill>
                  <a:blip r:embed="rId13"/>
                  <a:stretch>
                    <a:fillRect/>
                  </a:stretch>
                </p:blipFill>
                <p:spPr>
                  <a:xfrm>
                    <a:off x="7119320" y="4111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965C2381-AAB5-B76E-EEA9-F59E2D9A7BBA}"/>
                      </a:ext>
                    </a:extLst>
                  </p14:cNvPr>
                  <p14:cNvContentPartPr/>
                  <p14:nvPr/>
                </p14:nvContentPartPr>
                <p14:xfrm>
                  <a:off x="7127240" y="4129880"/>
                  <a:ext cx="360" cy="360"/>
                </p14:xfrm>
              </p:contentPart>
            </mc:Choice>
            <mc:Fallback xmlns="">
              <p:pic>
                <p:nvPicPr>
                  <p:cNvPr id="43" name="Ink 42">
                    <a:extLst>
                      <a:ext uri="{FF2B5EF4-FFF2-40B4-BE49-F238E27FC236}">
                        <a16:creationId xmlns:a16="http://schemas.microsoft.com/office/drawing/2014/main" id="{965C2381-AAB5-B76E-EEA9-F59E2D9A7BBA}"/>
                      </a:ext>
                    </a:extLst>
                  </p:cNvPr>
                  <p:cNvPicPr/>
                  <p:nvPr/>
                </p:nvPicPr>
                <p:blipFill>
                  <a:blip r:embed="rId13"/>
                  <a:stretch>
                    <a:fillRect/>
                  </a:stretch>
                </p:blipFill>
                <p:spPr>
                  <a:xfrm>
                    <a:off x="7109240" y="4111880"/>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45" name="Ink 44">
                  <a:extLst>
                    <a:ext uri="{FF2B5EF4-FFF2-40B4-BE49-F238E27FC236}">
                      <a16:creationId xmlns:a16="http://schemas.microsoft.com/office/drawing/2014/main" id="{940E532A-18BA-16CC-BA5E-F625CFBC66F8}"/>
                    </a:ext>
                  </a:extLst>
                </p14:cNvPr>
                <p14:cNvContentPartPr/>
                <p14:nvPr/>
              </p14:nvContentPartPr>
              <p14:xfrm>
                <a:off x="6731600" y="3799040"/>
                <a:ext cx="68040" cy="26280"/>
              </p14:xfrm>
            </p:contentPart>
          </mc:Choice>
          <mc:Fallback xmlns="">
            <p:pic>
              <p:nvPicPr>
                <p:cNvPr id="45" name="Ink 44">
                  <a:extLst>
                    <a:ext uri="{FF2B5EF4-FFF2-40B4-BE49-F238E27FC236}">
                      <a16:creationId xmlns:a16="http://schemas.microsoft.com/office/drawing/2014/main" id="{940E532A-18BA-16CC-BA5E-F625CFBC66F8}"/>
                    </a:ext>
                  </a:extLst>
                </p:cNvPr>
                <p:cNvPicPr/>
                <p:nvPr/>
              </p:nvPicPr>
              <p:blipFill>
                <a:blip r:embed="rId16"/>
                <a:stretch>
                  <a:fillRect/>
                </a:stretch>
              </p:blipFill>
              <p:spPr>
                <a:xfrm>
                  <a:off x="6713600" y="3781040"/>
                  <a:ext cx="103680" cy="61920"/>
                </a:xfrm>
                <a:prstGeom prst="rect">
                  <a:avLst/>
                </a:prstGeom>
              </p:spPr>
            </p:pic>
          </mc:Fallback>
        </mc:AlternateContent>
      </p:grpSp>
      <p:sp>
        <p:nvSpPr>
          <p:cNvPr id="18" name="Arrow: Left 17">
            <a:extLst>
              <a:ext uri="{FF2B5EF4-FFF2-40B4-BE49-F238E27FC236}">
                <a16:creationId xmlns:a16="http://schemas.microsoft.com/office/drawing/2014/main" id="{F0EB551C-E3B7-1F1F-2188-AB61BD4D7693}"/>
              </a:ext>
            </a:extLst>
          </p:cNvPr>
          <p:cNvSpPr/>
          <p:nvPr/>
        </p:nvSpPr>
        <p:spPr>
          <a:xfrm rot="10800000">
            <a:off x="4061192" y="3424258"/>
            <a:ext cx="508219" cy="348965"/>
          </a:xfrm>
          <a:prstGeom prst="leftArrow">
            <a:avLst>
              <a:gd name="adj1" fmla="val 28164"/>
              <a:gd name="adj2" fmla="val 5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21CDE-8EC9-E927-BCAD-C1566F372B12}"/>
              </a:ext>
            </a:extLst>
          </p:cNvPr>
          <p:cNvSpPr>
            <a:spLocks noGrp="1"/>
          </p:cNvSpPr>
          <p:nvPr>
            <p:ph type="title"/>
          </p:nvPr>
        </p:nvSpPr>
        <p:spPr>
          <a:xfrm>
            <a:off x="487783" y="0"/>
            <a:ext cx="11424515" cy="1325563"/>
          </a:xfrm>
        </p:spPr>
        <p:txBody>
          <a:bodyPr>
            <a:normAutofit/>
          </a:bodyPr>
          <a:lstStyle/>
          <a:p>
            <a:r>
              <a:rPr lang="en-US" dirty="0"/>
              <a:t>From connectivity to a new urbanization index</a:t>
            </a:r>
          </a:p>
        </p:txBody>
      </p:sp>
    </p:spTree>
    <p:extLst>
      <p:ext uri="{BB962C8B-B14F-4D97-AF65-F5344CB8AC3E}">
        <p14:creationId xmlns:p14="http://schemas.microsoft.com/office/powerpoint/2010/main" val="372331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77151" y="91788"/>
            <a:ext cx="10515600" cy="1325563"/>
          </a:xfrm>
        </p:spPr>
        <p:txBody>
          <a:bodyPr/>
          <a:lstStyle/>
          <a:p>
            <a:r>
              <a:rPr lang="en-US" dirty="0"/>
              <a:t>Connectivity index - Overview</a:t>
            </a:r>
          </a:p>
        </p:txBody>
      </p:sp>
      <p:sp>
        <p:nvSpPr>
          <p:cNvPr id="5" name="Slide Number Placeholder 4">
            <a:extLst>
              <a:ext uri="{FF2B5EF4-FFF2-40B4-BE49-F238E27FC236}">
                <a16:creationId xmlns:a16="http://schemas.microsoft.com/office/drawing/2014/main" id="{E90748FE-53E1-3D48-4D3C-01DC18ACD213}"/>
              </a:ext>
            </a:extLst>
          </p:cNvPr>
          <p:cNvSpPr>
            <a:spLocks noGrp="1"/>
          </p:cNvSpPr>
          <p:nvPr>
            <p:ph type="sldNum" sz="quarter" idx="12"/>
          </p:nvPr>
        </p:nvSpPr>
        <p:spPr/>
        <p:txBody>
          <a:bodyPr/>
          <a:lstStyle/>
          <a:p>
            <a:fld id="{D57F1E4F-1CFF-5643-939E-217C01CDF565}" type="slidenum">
              <a:rPr lang="en-US" smtClean="0"/>
              <a:pPr/>
              <a:t>16</a:t>
            </a:fld>
            <a:endParaRPr lang="en-US"/>
          </a:p>
        </p:txBody>
      </p:sp>
      <p:grpSp>
        <p:nvGrpSpPr>
          <p:cNvPr id="61" name="Group 60">
            <a:extLst>
              <a:ext uri="{FF2B5EF4-FFF2-40B4-BE49-F238E27FC236}">
                <a16:creationId xmlns:a16="http://schemas.microsoft.com/office/drawing/2014/main" id="{AE43BD72-5CC9-CF84-4B7F-4F4892FE0531}"/>
              </a:ext>
            </a:extLst>
          </p:cNvPr>
          <p:cNvGrpSpPr/>
          <p:nvPr/>
        </p:nvGrpSpPr>
        <p:grpSpPr>
          <a:xfrm>
            <a:off x="3030538" y="1445662"/>
            <a:ext cx="6410324" cy="5005144"/>
            <a:chOff x="3030538" y="1445662"/>
            <a:chExt cx="6410324" cy="5005144"/>
          </a:xfrm>
        </p:grpSpPr>
        <p:grpSp>
          <p:nvGrpSpPr>
            <p:cNvPr id="3" name="Group 2">
              <a:extLst>
                <a:ext uri="{FF2B5EF4-FFF2-40B4-BE49-F238E27FC236}">
                  <a16:creationId xmlns:a16="http://schemas.microsoft.com/office/drawing/2014/main" id="{3F9D89EB-6198-3EBB-A42D-8B292C6DAC6F}"/>
                </a:ext>
              </a:extLst>
            </p:cNvPr>
            <p:cNvGrpSpPr/>
            <p:nvPr/>
          </p:nvGrpSpPr>
          <p:grpSpPr>
            <a:xfrm>
              <a:off x="3030538" y="1445662"/>
              <a:ext cx="6410324" cy="5005144"/>
              <a:chOff x="11525449" y="10675755"/>
              <a:chExt cx="20751973" cy="20348420"/>
            </a:xfrm>
          </p:grpSpPr>
          <p:pic>
            <p:nvPicPr>
              <p:cNvPr id="21" name="Picture 20" descr="Map&#10;&#10;Description automatically generated">
                <a:extLst>
                  <a:ext uri="{FF2B5EF4-FFF2-40B4-BE49-F238E27FC236}">
                    <a16:creationId xmlns:a16="http://schemas.microsoft.com/office/drawing/2014/main" id="{42E3DC0A-F0F3-B6C3-7ED4-94B9E50CA825}"/>
                  </a:ext>
                </a:extLst>
              </p:cNvPr>
              <p:cNvPicPr>
                <a:picLocks noChangeAspect="1"/>
              </p:cNvPicPr>
              <p:nvPr/>
            </p:nvPicPr>
            <p:blipFill rotWithShape="1">
              <a:blip r:embed="rId3">
                <a:extLst>
                  <a:ext uri="{28A0092B-C50C-407E-A947-70E740481C1C}">
                    <a14:useLocalDpi xmlns:a14="http://schemas.microsoft.com/office/drawing/2010/main" val="0"/>
                  </a:ext>
                </a:extLst>
              </a:blip>
              <a:srcRect b="18656"/>
              <a:stretch/>
            </p:blipFill>
            <p:spPr>
              <a:xfrm>
                <a:off x="16941336" y="15662331"/>
                <a:ext cx="4664063" cy="4909841"/>
              </a:xfrm>
              <a:prstGeom prst="rect">
                <a:avLst/>
              </a:prstGeom>
            </p:spPr>
          </p:pic>
          <p:sp>
            <p:nvSpPr>
              <p:cNvPr id="4" name="Rectangle: Rounded Corners 3">
                <a:extLst>
                  <a:ext uri="{FF2B5EF4-FFF2-40B4-BE49-F238E27FC236}">
                    <a16:creationId xmlns:a16="http://schemas.microsoft.com/office/drawing/2014/main" id="{88F97137-D8FE-3E97-E0A7-1421D656DD8A}"/>
                  </a:ext>
                </a:extLst>
              </p:cNvPr>
              <p:cNvSpPr/>
              <p:nvPr/>
            </p:nvSpPr>
            <p:spPr>
              <a:xfrm>
                <a:off x="27329886" y="18263535"/>
                <a:ext cx="4947536" cy="5401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picture containing map&#10;&#10;Description automatically generated">
                <a:extLst>
                  <a:ext uri="{FF2B5EF4-FFF2-40B4-BE49-F238E27FC236}">
                    <a16:creationId xmlns:a16="http://schemas.microsoft.com/office/drawing/2014/main" id="{7BFE1D56-8638-AD79-A269-90100DA1D896}"/>
                  </a:ext>
                </a:extLst>
              </p:cNvPr>
              <p:cNvPicPr>
                <a:picLocks noChangeAspect="1"/>
              </p:cNvPicPr>
              <p:nvPr/>
            </p:nvPicPr>
            <p:blipFill rotWithShape="1">
              <a:blip r:embed="rId4">
                <a:extLst>
                  <a:ext uri="{28A0092B-C50C-407E-A947-70E740481C1C}">
                    <a14:useLocalDpi xmlns:a14="http://schemas.microsoft.com/office/drawing/2010/main" val="0"/>
                  </a:ext>
                </a:extLst>
              </a:blip>
              <a:srcRect b="19245"/>
              <a:stretch/>
            </p:blipFill>
            <p:spPr>
              <a:xfrm>
                <a:off x="11553294" y="12813149"/>
                <a:ext cx="4722682" cy="4935469"/>
              </a:xfrm>
              <a:prstGeom prst="rect">
                <a:avLst/>
              </a:prstGeom>
            </p:spPr>
          </p:pic>
          <p:pic>
            <p:nvPicPr>
              <p:cNvPr id="8" name="Picture 7" descr="Map&#10;&#10;Description automatically generated">
                <a:extLst>
                  <a:ext uri="{FF2B5EF4-FFF2-40B4-BE49-F238E27FC236}">
                    <a16:creationId xmlns:a16="http://schemas.microsoft.com/office/drawing/2014/main" id="{DEFADB62-F574-7666-DEFF-232475877460}"/>
                  </a:ext>
                </a:extLst>
              </p:cNvPr>
              <p:cNvPicPr>
                <a:picLocks noChangeAspect="1"/>
              </p:cNvPicPr>
              <p:nvPr/>
            </p:nvPicPr>
            <p:blipFill rotWithShape="1">
              <a:blip r:embed="rId5">
                <a:extLst>
                  <a:ext uri="{28A0092B-C50C-407E-A947-70E740481C1C}">
                    <a14:useLocalDpi xmlns:a14="http://schemas.microsoft.com/office/drawing/2010/main" val="0"/>
                  </a:ext>
                </a:extLst>
              </a:blip>
              <a:srcRect b="17902"/>
              <a:stretch/>
            </p:blipFill>
            <p:spPr>
              <a:xfrm>
                <a:off x="11525449" y="17933231"/>
                <a:ext cx="4717484" cy="5012043"/>
              </a:xfrm>
              <a:prstGeom prst="rect">
                <a:avLst/>
              </a:prstGeom>
            </p:spPr>
          </p:pic>
          <p:sp>
            <p:nvSpPr>
              <p:cNvPr id="11" name="TextBox 10">
                <a:extLst>
                  <a:ext uri="{FF2B5EF4-FFF2-40B4-BE49-F238E27FC236}">
                    <a16:creationId xmlns:a16="http://schemas.microsoft.com/office/drawing/2014/main" id="{FDC032BE-9F80-247E-E51D-4D01D48225EF}"/>
                  </a:ext>
                </a:extLst>
              </p:cNvPr>
              <p:cNvSpPr txBox="1"/>
              <p:nvPr/>
            </p:nvSpPr>
            <p:spPr>
              <a:xfrm>
                <a:off x="11667594" y="12858484"/>
                <a:ext cx="2639812" cy="1501520"/>
              </a:xfrm>
              <a:prstGeom prst="rect">
                <a:avLst/>
              </a:prstGeom>
              <a:noFill/>
            </p:spPr>
            <p:txBody>
              <a:bodyPr wrap="square" rtlCol="0">
                <a:spAutoFit/>
              </a:bodyPr>
              <a:lstStyle/>
              <a:p>
                <a:r>
                  <a:rPr lang="en-US" b="1" dirty="0">
                    <a:cs typeface="Times New Roman" panose="02020603050405020304" pitchFamily="18" charset="0"/>
                  </a:rPr>
                  <a:t>DEM</a:t>
                </a:r>
                <a:endParaRPr lang="en-US" sz="2700" b="1" dirty="0">
                  <a:cs typeface="Times New Roman" panose="02020603050405020304" pitchFamily="18" charset="0"/>
                </a:endParaRPr>
              </a:p>
            </p:txBody>
          </p:sp>
          <p:sp>
            <p:nvSpPr>
              <p:cNvPr id="12" name="TextBox 11">
                <a:extLst>
                  <a:ext uri="{FF2B5EF4-FFF2-40B4-BE49-F238E27FC236}">
                    <a16:creationId xmlns:a16="http://schemas.microsoft.com/office/drawing/2014/main" id="{C4FA6864-3C15-BF1E-3FCB-D21E007B0859}"/>
                  </a:ext>
                </a:extLst>
              </p:cNvPr>
              <p:cNvSpPr txBox="1"/>
              <p:nvPr/>
            </p:nvSpPr>
            <p:spPr>
              <a:xfrm>
                <a:off x="11665727" y="17957752"/>
                <a:ext cx="2517443" cy="1501520"/>
              </a:xfrm>
              <a:prstGeom prst="rect">
                <a:avLst/>
              </a:prstGeom>
              <a:noFill/>
            </p:spPr>
            <p:txBody>
              <a:bodyPr wrap="square" rtlCol="0">
                <a:spAutoFit/>
              </a:bodyPr>
              <a:lstStyle/>
              <a:p>
                <a:r>
                  <a:rPr lang="en-US" b="1">
                    <a:cs typeface="Times New Roman" panose="02020603050405020304" pitchFamily="18" charset="0"/>
                  </a:rPr>
                  <a:t>LC</a:t>
                </a:r>
              </a:p>
            </p:txBody>
          </p:sp>
          <p:pic>
            <p:nvPicPr>
              <p:cNvPr id="13" name="Picture 12" descr="Map&#10;&#10;Description automatically generated">
                <a:extLst>
                  <a:ext uri="{FF2B5EF4-FFF2-40B4-BE49-F238E27FC236}">
                    <a16:creationId xmlns:a16="http://schemas.microsoft.com/office/drawing/2014/main" id="{598992A6-175B-FC11-37B2-F33D8FA411D2}"/>
                  </a:ext>
                </a:extLst>
              </p:cNvPr>
              <p:cNvPicPr>
                <a:picLocks noChangeAspect="1"/>
              </p:cNvPicPr>
              <p:nvPr/>
            </p:nvPicPr>
            <p:blipFill rotWithShape="1">
              <a:blip r:embed="rId6">
                <a:extLst>
                  <a:ext uri="{28A0092B-C50C-407E-A947-70E740481C1C}">
                    <a14:useLocalDpi xmlns:a14="http://schemas.microsoft.com/office/drawing/2010/main" val="0"/>
                  </a:ext>
                </a:extLst>
              </a:blip>
              <a:srcRect t="-1" b="19129"/>
              <a:stretch/>
            </p:blipFill>
            <p:spPr>
              <a:xfrm>
                <a:off x="11553294" y="23175472"/>
                <a:ext cx="4717485" cy="4937172"/>
              </a:xfrm>
              <a:prstGeom prst="rect">
                <a:avLst/>
              </a:prstGeom>
            </p:spPr>
          </p:pic>
          <p:sp>
            <p:nvSpPr>
              <p:cNvPr id="14" name="TextBox 13">
                <a:extLst>
                  <a:ext uri="{FF2B5EF4-FFF2-40B4-BE49-F238E27FC236}">
                    <a16:creationId xmlns:a16="http://schemas.microsoft.com/office/drawing/2014/main" id="{8EA0B2AC-9E8C-49B5-68D8-59CCC36E349B}"/>
                  </a:ext>
                </a:extLst>
              </p:cNvPr>
              <p:cNvSpPr txBox="1"/>
              <p:nvPr/>
            </p:nvSpPr>
            <p:spPr>
              <a:xfrm>
                <a:off x="11667594" y="23255999"/>
                <a:ext cx="2660191" cy="1501520"/>
              </a:xfrm>
              <a:prstGeom prst="rect">
                <a:avLst/>
              </a:prstGeom>
              <a:noFill/>
            </p:spPr>
            <p:txBody>
              <a:bodyPr wrap="square" rtlCol="0">
                <a:spAutoFit/>
              </a:bodyPr>
              <a:lstStyle/>
              <a:p>
                <a:r>
                  <a:rPr lang="en-US" b="1">
                    <a:cs typeface="Times New Roman" panose="02020603050405020304" pitchFamily="18" charset="0"/>
                  </a:rPr>
                  <a:t>HST</a:t>
                </a:r>
              </a:p>
            </p:txBody>
          </p:sp>
          <p:pic>
            <p:nvPicPr>
              <p:cNvPr id="18" name="Picture 17" descr="Map&#10;&#10;Description automatically generated">
                <a:extLst>
                  <a:ext uri="{FF2B5EF4-FFF2-40B4-BE49-F238E27FC236}">
                    <a16:creationId xmlns:a16="http://schemas.microsoft.com/office/drawing/2014/main" id="{1D898969-9897-10F2-5D92-44C06F028882}"/>
                  </a:ext>
                </a:extLst>
              </p:cNvPr>
              <p:cNvPicPr>
                <a:picLocks noChangeAspect="1"/>
              </p:cNvPicPr>
              <p:nvPr/>
            </p:nvPicPr>
            <p:blipFill rotWithShape="1">
              <a:blip r:embed="rId7">
                <a:extLst>
                  <a:ext uri="{28A0092B-C50C-407E-A947-70E740481C1C}">
                    <a14:useLocalDpi xmlns:a14="http://schemas.microsoft.com/office/drawing/2010/main" val="0"/>
                  </a:ext>
                </a:extLst>
              </a:blip>
              <a:srcRect b="17902"/>
              <a:stretch/>
            </p:blipFill>
            <p:spPr>
              <a:xfrm>
                <a:off x="16950861" y="10675755"/>
                <a:ext cx="4645411" cy="4935469"/>
              </a:xfrm>
              <a:prstGeom prst="rect">
                <a:avLst/>
              </a:prstGeom>
            </p:spPr>
          </p:pic>
          <p:sp>
            <p:nvSpPr>
              <p:cNvPr id="19" name="TextBox 18">
                <a:extLst>
                  <a:ext uri="{FF2B5EF4-FFF2-40B4-BE49-F238E27FC236}">
                    <a16:creationId xmlns:a16="http://schemas.microsoft.com/office/drawing/2014/main" id="{08267B86-F744-0943-76A9-F2AFB9E43621}"/>
                  </a:ext>
                </a:extLst>
              </p:cNvPr>
              <p:cNvSpPr txBox="1"/>
              <p:nvPr/>
            </p:nvSpPr>
            <p:spPr>
              <a:xfrm>
                <a:off x="17155479" y="10720258"/>
                <a:ext cx="3710790" cy="2627659"/>
              </a:xfrm>
              <a:prstGeom prst="rect">
                <a:avLst/>
              </a:prstGeom>
              <a:noFill/>
            </p:spPr>
            <p:txBody>
              <a:bodyPr wrap="square" rtlCol="0">
                <a:spAutoFit/>
              </a:bodyPr>
              <a:lstStyle/>
              <a:p>
                <a:r>
                  <a:rPr lang="en-US" b="1">
                    <a:cs typeface="Times New Roman" panose="02020603050405020304" pitchFamily="18" charset="0"/>
                  </a:rPr>
                  <a:t>Flow </a:t>
                </a:r>
              </a:p>
              <a:p>
                <a:r>
                  <a:rPr lang="en-US" b="1">
                    <a:cs typeface="Times New Roman" panose="02020603050405020304" pitchFamily="18" charset="0"/>
                  </a:rPr>
                  <a:t>Direction</a:t>
                </a:r>
              </a:p>
            </p:txBody>
          </p:sp>
          <p:sp>
            <p:nvSpPr>
              <p:cNvPr id="20" name="Arrow: Left 19">
                <a:extLst>
                  <a:ext uri="{FF2B5EF4-FFF2-40B4-BE49-F238E27FC236}">
                    <a16:creationId xmlns:a16="http://schemas.microsoft.com/office/drawing/2014/main" id="{B8B0A600-4A45-1EC2-ECFC-AE3B0AA8F09D}"/>
                  </a:ext>
                </a:extLst>
              </p:cNvPr>
              <p:cNvSpPr/>
              <p:nvPr/>
            </p:nvSpPr>
            <p:spPr>
              <a:xfrm rot="8099647">
                <a:off x="15579432" y="14186161"/>
                <a:ext cx="2254062" cy="348965"/>
              </a:xfrm>
              <a:prstGeom prst="lef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Arrow: Left 21">
                <a:extLst>
                  <a:ext uri="{FF2B5EF4-FFF2-40B4-BE49-F238E27FC236}">
                    <a16:creationId xmlns:a16="http://schemas.microsoft.com/office/drawing/2014/main" id="{C902CB4E-9BAE-C9F6-DA1F-D9AFBED3DE62}"/>
                  </a:ext>
                </a:extLst>
              </p:cNvPr>
              <p:cNvSpPr/>
              <p:nvPr/>
            </p:nvSpPr>
            <p:spPr>
              <a:xfrm rot="13271320">
                <a:off x="15663550" y="16210239"/>
                <a:ext cx="2254062" cy="348965"/>
              </a:xfrm>
              <a:prstGeom prst="lef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descr="Map&#10;&#10;Description automatically generated">
                <a:extLst>
                  <a:ext uri="{FF2B5EF4-FFF2-40B4-BE49-F238E27FC236}">
                    <a16:creationId xmlns:a16="http://schemas.microsoft.com/office/drawing/2014/main" id="{1BF630CE-F168-9704-63D4-326AC99E6B7F}"/>
                  </a:ext>
                </a:extLst>
              </p:cNvPr>
              <p:cNvPicPr>
                <a:picLocks noChangeAspect="1"/>
              </p:cNvPicPr>
              <p:nvPr/>
            </p:nvPicPr>
            <p:blipFill rotWithShape="1">
              <a:blip r:embed="rId8">
                <a:extLst>
                  <a:ext uri="{28A0092B-C50C-407E-A947-70E740481C1C}">
                    <a14:useLocalDpi xmlns:a14="http://schemas.microsoft.com/office/drawing/2010/main" val="0"/>
                  </a:ext>
                </a:extLst>
              </a:blip>
              <a:srcRect b="17997"/>
              <a:stretch/>
            </p:blipFill>
            <p:spPr>
              <a:xfrm>
                <a:off x="16955185" y="20820932"/>
                <a:ext cx="4676469" cy="4962732"/>
              </a:xfrm>
              <a:prstGeom prst="rect">
                <a:avLst/>
              </a:prstGeom>
            </p:spPr>
          </p:pic>
          <p:sp>
            <p:nvSpPr>
              <p:cNvPr id="25" name="Arrow: Left 24">
                <a:extLst>
                  <a:ext uri="{FF2B5EF4-FFF2-40B4-BE49-F238E27FC236}">
                    <a16:creationId xmlns:a16="http://schemas.microsoft.com/office/drawing/2014/main" id="{132CF38E-1DB7-0641-46DE-81FE92B339F1}"/>
                  </a:ext>
                </a:extLst>
              </p:cNvPr>
              <p:cNvSpPr/>
              <p:nvPr/>
            </p:nvSpPr>
            <p:spPr>
              <a:xfrm rot="13830918">
                <a:off x="15432235" y="20506998"/>
                <a:ext cx="1963651" cy="276260"/>
              </a:xfrm>
              <a:prstGeom prst="lef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row: Left 26">
                <a:extLst>
                  <a:ext uri="{FF2B5EF4-FFF2-40B4-BE49-F238E27FC236}">
                    <a16:creationId xmlns:a16="http://schemas.microsoft.com/office/drawing/2014/main" id="{A12D1172-B2CC-5203-B299-2B46CD794F7C}"/>
                  </a:ext>
                </a:extLst>
              </p:cNvPr>
              <p:cNvSpPr/>
              <p:nvPr/>
            </p:nvSpPr>
            <p:spPr>
              <a:xfrm rot="14478293">
                <a:off x="14764738" y="24021832"/>
                <a:ext cx="3631974" cy="361236"/>
              </a:xfrm>
              <a:prstGeom prst="left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descr="Map&#10;&#10;Description automatically generated">
                <a:extLst>
                  <a:ext uri="{FF2B5EF4-FFF2-40B4-BE49-F238E27FC236}">
                    <a16:creationId xmlns:a16="http://schemas.microsoft.com/office/drawing/2014/main" id="{14A0AA09-B5E0-B55C-BF21-5A62147E34F7}"/>
                  </a:ext>
                </a:extLst>
              </p:cNvPr>
              <p:cNvPicPr>
                <a:picLocks noChangeAspect="1"/>
              </p:cNvPicPr>
              <p:nvPr/>
            </p:nvPicPr>
            <p:blipFill rotWithShape="1">
              <a:blip r:embed="rId9">
                <a:extLst>
                  <a:ext uri="{28A0092B-C50C-407E-A947-70E740481C1C}">
                    <a14:useLocalDpi xmlns:a14="http://schemas.microsoft.com/office/drawing/2010/main" val="0"/>
                  </a:ext>
                </a:extLst>
              </a:blip>
              <a:srcRect b="17960"/>
              <a:stretch/>
            </p:blipFill>
            <p:spPr>
              <a:xfrm>
                <a:off x="16901745" y="25961752"/>
                <a:ext cx="4768288" cy="5062423"/>
              </a:xfrm>
              <a:prstGeom prst="rect">
                <a:avLst/>
              </a:prstGeom>
            </p:spPr>
          </p:pic>
          <p:sp>
            <p:nvSpPr>
              <p:cNvPr id="29" name="Arrow: Left 28">
                <a:extLst>
                  <a:ext uri="{FF2B5EF4-FFF2-40B4-BE49-F238E27FC236}">
                    <a16:creationId xmlns:a16="http://schemas.microsoft.com/office/drawing/2014/main" id="{7701920B-CE0C-7102-88BD-6A732F4F4758}"/>
                  </a:ext>
                </a:extLst>
              </p:cNvPr>
              <p:cNvSpPr/>
              <p:nvPr/>
            </p:nvSpPr>
            <p:spPr>
              <a:xfrm rot="11773162">
                <a:off x="15264458" y="25840978"/>
                <a:ext cx="2024992" cy="370966"/>
              </a:xfrm>
              <a:prstGeom prst="left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F398004C-960C-B9B1-CF20-28795D7BE4A1}"/>
                  </a:ext>
                </a:extLst>
              </p:cNvPr>
              <p:cNvSpPr txBox="1"/>
              <p:nvPr/>
            </p:nvSpPr>
            <p:spPr>
              <a:xfrm>
                <a:off x="17235673" y="15756633"/>
                <a:ext cx="3013481" cy="1501520"/>
              </a:xfrm>
              <a:prstGeom prst="rect">
                <a:avLst/>
              </a:prstGeom>
              <a:noFill/>
            </p:spPr>
            <p:txBody>
              <a:bodyPr wrap="square" rtlCol="0">
                <a:spAutoFit/>
              </a:bodyPr>
              <a:lstStyle/>
              <a:p>
                <a:r>
                  <a:rPr lang="en-US" b="1">
                    <a:cs typeface="Times New Roman" panose="02020603050405020304" pitchFamily="18" charset="0"/>
                  </a:rPr>
                  <a:t>Slope S</a:t>
                </a:r>
              </a:p>
            </p:txBody>
          </p:sp>
          <p:sp>
            <p:nvSpPr>
              <p:cNvPr id="31" name="TextBox 30">
                <a:extLst>
                  <a:ext uri="{FF2B5EF4-FFF2-40B4-BE49-F238E27FC236}">
                    <a16:creationId xmlns:a16="http://schemas.microsoft.com/office/drawing/2014/main" id="{87D46211-46FC-3612-45C7-1F9B4DED68DA}"/>
                  </a:ext>
                </a:extLst>
              </p:cNvPr>
              <p:cNvSpPr txBox="1"/>
              <p:nvPr/>
            </p:nvSpPr>
            <p:spPr>
              <a:xfrm>
                <a:off x="17091582" y="20911176"/>
                <a:ext cx="4483702" cy="3753799"/>
              </a:xfrm>
              <a:prstGeom prst="rect">
                <a:avLst/>
              </a:prstGeom>
              <a:noFill/>
            </p:spPr>
            <p:txBody>
              <a:bodyPr wrap="square" rtlCol="0">
                <a:spAutoFit/>
              </a:bodyPr>
              <a:lstStyle/>
              <a:p>
                <a:r>
                  <a:rPr lang="en-US" b="1" dirty="0">
                    <a:cs typeface="Times New Roman" panose="02020603050405020304" pitchFamily="18" charset="0"/>
                  </a:rPr>
                  <a:t>Manning’s</a:t>
                </a:r>
              </a:p>
              <a:p>
                <a:r>
                  <a:rPr lang="en-US" b="1" dirty="0">
                    <a:cs typeface="Times New Roman" panose="02020603050405020304" pitchFamily="18" charset="0"/>
                  </a:rPr>
                  <a:t>Roughness</a:t>
                </a:r>
              </a:p>
              <a:p>
                <a:r>
                  <a:rPr lang="en-US" b="1" dirty="0">
                    <a:cs typeface="Times New Roman" panose="02020603050405020304" pitchFamily="18" charset="0"/>
                  </a:rPr>
                  <a:t>n</a:t>
                </a:r>
              </a:p>
            </p:txBody>
          </p:sp>
          <p:sp>
            <p:nvSpPr>
              <p:cNvPr id="32" name="TextBox 31">
                <a:extLst>
                  <a:ext uri="{FF2B5EF4-FFF2-40B4-BE49-F238E27FC236}">
                    <a16:creationId xmlns:a16="http://schemas.microsoft.com/office/drawing/2014/main" id="{2C7F420A-046A-4B23-C432-AB852B30B6AB}"/>
                  </a:ext>
                </a:extLst>
              </p:cNvPr>
              <p:cNvSpPr txBox="1"/>
              <p:nvPr/>
            </p:nvSpPr>
            <p:spPr>
              <a:xfrm>
                <a:off x="17288612" y="26026563"/>
                <a:ext cx="2682648" cy="1501520"/>
              </a:xfrm>
              <a:prstGeom prst="rect">
                <a:avLst/>
              </a:prstGeom>
              <a:noFill/>
            </p:spPr>
            <p:txBody>
              <a:bodyPr wrap="square" rtlCol="0">
                <a:spAutoFit/>
              </a:bodyPr>
              <a:lstStyle/>
              <a:p>
                <a:r>
                  <a:rPr lang="en-US" b="1">
                    <a:cs typeface="Times New Roman" panose="02020603050405020304" pitchFamily="18" charset="0"/>
                  </a:rPr>
                  <a:t>CN</a:t>
                </a:r>
              </a:p>
            </p:txBody>
          </p:sp>
          <p:pic>
            <p:nvPicPr>
              <p:cNvPr id="35" name="Picture 34" descr="Map&#10;&#10;Description automatically generated">
                <a:extLst>
                  <a:ext uri="{FF2B5EF4-FFF2-40B4-BE49-F238E27FC236}">
                    <a16:creationId xmlns:a16="http://schemas.microsoft.com/office/drawing/2014/main" id="{CC8530AB-0D24-E4DF-FF2F-5353AE6E0AF5}"/>
                  </a:ext>
                </a:extLst>
              </p:cNvPr>
              <p:cNvPicPr>
                <a:picLocks noChangeAspect="1"/>
              </p:cNvPicPr>
              <p:nvPr/>
            </p:nvPicPr>
            <p:blipFill rotWithShape="1">
              <a:blip r:embed="rId10">
                <a:extLst>
                  <a:ext uri="{28A0092B-C50C-407E-A947-70E740481C1C}">
                    <a14:useLocalDpi xmlns:a14="http://schemas.microsoft.com/office/drawing/2010/main" val="0"/>
                  </a:ext>
                </a:extLst>
              </a:blip>
              <a:srcRect b="19558"/>
              <a:stretch/>
            </p:blipFill>
            <p:spPr>
              <a:xfrm>
                <a:off x="22473015" y="18513375"/>
                <a:ext cx="4716396" cy="4909841"/>
              </a:xfrm>
              <a:prstGeom prst="rect">
                <a:avLst/>
              </a:prstGeom>
            </p:spPr>
          </p:pic>
          <p:sp>
            <p:nvSpPr>
              <p:cNvPr id="36" name="Arrow: Left 35">
                <a:extLst>
                  <a:ext uri="{FF2B5EF4-FFF2-40B4-BE49-F238E27FC236}">
                    <a16:creationId xmlns:a16="http://schemas.microsoft.com/office/drawing/2014/main" id="{97D3DEDA-342C-08FD-EEA0-A6FE17CE689A}"/>
                  </a:ext>
                </a:extLst>
              </p:cNvPr>
              <p:cNvSpPr/>
              <p:nvPr/>
            </p:nvSpPr>
            <p:spPr>
              <a:xfrm rot="12911573">
                <a:off x="20839393" y="20051318"/>
                <a:ext cx="2288250" cy="735265"/>
              </a:xfrm>
              <a:prstGeom prst="leftArrow">
                <a:avLst/>
              </a:prstGeom>
              <a:gradFill flip="none" rotWithShape="0">
                <a:gsLst>
                  <a:gs pos="0">
                    <a:schemeClr val="accent4"/>
                  </a:gs>
                  <a:gs pos="50000">
                    <a:srgbClr val="92D050"/>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9" name="Picture 38" descr="Map&#10;&#10;Description automatically generated">
                <a:extLst>
                  <a:ext uri="{FF2B5EF4-FFF2-40B4-BE49-F238E27FC236}">
                    <a16:creationId xmlns:a16="http://schemas.microsoft.com/office/drawing/2014/main" id="{36C1A305-D083-3696-4013-6DD98B8F292C}"/>
                  </a:ext>
                </a:extLst>
              </p:cNvPr>
              <p:cNvPicPr>
                <a:picLocks noChangeAspect="1"/>
              </p:cNvPicPr>
              <p:nvPr/>
            </p:nvPicPr>
            <p:blipFill rotWithShape="1">
              <a:blip r:embed="rId11">
                <a:extLst>
                  <a:ext uri="{28A0092B-C50C-407E-A947-70E740481C1C}">
                    <a14:useLocalDpi xmlns:a14="http://schemas.microsoft.com/office/drawing/2010/main" val="0"/>
                  </a:ext>
                </a:extLst>
              </a:blip>
              <a:srcRect b="17902"/>
              <a:stretch/>
            </p:blipFill>
            <p:spPr>
              <a:xfrm>
                <a:off x="22473014" y="13351766"/>
                <a:ext cx="4716395" cy="5010885"/>
              </a:xfrm>
              <a:prstGeom prst="rect">
                <a:avLst/>
              </a:prstGeom>
            </p:spPr>
          </p:pic>
          <p:sp>
            <p:nvSpPr>
              <p:cNvPr id="41" name="Arrow: Left 40">
                <a:extLst>
                  <a:ext uri="{FF2B5EF4-FFF2-40B4-BE49-F238E27FC236}">
                    <a16:creationId xmlns:a16="http://schemas.microsoft.com/office/drawing/2014/main" id="{D8ED16C9-8AF3-7216-6513-0A27DD4C78A3}"/>
                  </a:ext>
                </a:extLst>
              </p:cNvPr>
              <p:cNvSpPr/>
              <p:nvPr/>
            </p:nvSpPr>
            <p:spPr>
              <a:xfrm rot="13508062">
                <a:off x="20937486" y="14787297"/>
                <a:ext cx="2417187" cy="371674"/>
              </a:xfrm>
              <a:prstGeom prst="leftArrow">
                <a:avLst/>
              </a:prstGeom>
              <a:blipFill>
                <a:blip r:embed="rId1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4" name="Picture 43" descr="Map&#10;&#10;Description automatically generated">
                <a:extLst>
                  <a:ext uri="{FF2B5EF4-FFF2-40B4-BE49-F238E27FC236}">
                    <a16:creationId xmlns:a16="http://schemas.microsoft.com/office/drawing/2014/main" id="{9D692F3F-50B9-24E0-31AF-E7B7152431C2}"/>
                  </a:ext>
                </a:extLst>
              </p:cNvPr>
              <p:cNvPicPr>
                <a:picLocks noChangeAspect="1"/>
              </p:cNvPicPr>
              <p:nvPr/>
            </p:nvPicPr>
            <p:blipFill rotWithShape="1">
              <a:blip r:embed="rId13">
                <a:extLst>
                  <a:ext uri="{28A0092B-C50C-407E-A947-70E740481C1C}">
                    <a14:useLocalDpi xmlns:a14="http://schemas.microsoft.com/office/drawing/2010/main" val="0"/>
                  </a:ext>
                </a:extLst>
              </a:blip>
              <a:srcRect b="17902"/>
              <a:stretch/>
            </p:blipFill>
            <p:spPr>
              <a:xfrm>
                <a:off x="22482780" y="23664885"/>
                <a:ext cx="4703481" cy="4997165"/>
              </a:xfrm>
              <a:prstGeom prst="rect">
                <a:avLst/>
              </a:prstGeom>
              <a:noFill/>
            </p:spPr>
          </p:pic>
          <p:sp>
            <p:nvSpPr>
              <p:cNvPr id="45" name="Arrow: Left 44">
                <a:extLst>
                  <a:ext uri="{FF2B5EF4-FFF2-40B4-BE49-F238E27FC236}">
                    <a16:creationId xmlns:a16="http://schemas.microsoft.com/office/drawing/2014/main" id="{0E7549BD-34F8-50CE-48FA-F792AC490A9C}"/>
                  </a:ext>
                </a:extLst>
              </p:cNvPr>
              <p:cNvSpPr/>
              <p:nvPr/>
            </p:nvSpPr>
            <p:spPr>
              <a:xfrm rot="8854073">
                <a:off x="20759938" y="28114112"/>
                <a:ext cx="2062211" cy="802463"/>
              </a:xfrm>
              <a:prstGeom prst="leftArrow">
                <a:avLst/>
              </a:prstGeom>
              <a:gradFill>
                <a:gsLst>
                  <a:gs pos="37000">
                    <a:schemeClr val="accent2">
                      <a:lumMod val="60000"/>
                      <a:lumOff val="40000"/>
                    </a:schemeClr>
                  </a:gs>
                  <a:gs pos="100000">
                    <a:srgbClr val="FF0000"/>
                  </a:gs>
                  <a:gs pos="0">
                    <a:schemeClr val="accent4">
                      <a:lumMod val="60000"/>
                      <a:lumOff val="40000"/>
                    </a:schemeClr>
                  </a:gs>
                  <a:gs pos="100000">
                    <a:schemeClr val="accent6">
                      <a:lumMod val="75000"/>
                      <a:shade val="100000"/>
                      <a:satMod val="11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9A93BE2-6CA2-81B6-E8CD-68A325C5C5E3}"/>
                      </a:ext>
                    </a:extLst>
                  </p:cNvPr>
                  <p:cNvSpPr txBox="1"/>
                  <p:nvPr/>
                </p:nvSpPr>
                <p:spPr>
                  <a:xfrm>
                    <a:off x="22700391" y="23878800"/>
                    <a:ext cx="2976236" cy="14963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b="1" i="1" dirty="0" smtClean="0">
                                  <a:latin typeface="Cambria Math" panose="02040503050406030204" pitchFamily="18" charset="0"/>
                                  <a:cs typeface="Times New Roman" panose="02020603050405020304" pitchFamily="18" charset="0"/>
                                </a:rPr>
                              </m:ctrlPr>
                            </m:accPr>
                            <m:e>
                              <m:r>
                                <a:rPr lang="en-US" b="1" i="1" dirty="0" smtClean="0">
                                  <a:latin typeface="Cambria Math" panose="02040503050406030204" pitchFamily="18" charset="0"/>
                                  <a:cs typeface="Times New Roman" panose="02020603050405020304" pitchFamily="18" charset="0"/>
                                </a:rPr>
                                <m:t>𝑾</m:t>
                              </m:r>
                            </m:e>
                          </m:acc>
                          <m:r>
                            <a:rPr lang="en-US" b="1" i="0" baseline="-25000" dirty="0" smtClean="0">
                              <a:latin typeface="Cambria Math" panose="02040503050406030204" pitchFamily="18" charset="0"/>
                              <a:cs typeface="Times New Roman" panose="02020603050405020304" pitchFamily="18" charset="0"/>
                            </a:rPr>
                            <m:t>𝐤</m:t>
                          </m:r>
                        </m:oMath>
                      </m:oMathPara>
                    </a14:m>
                    <a:endParaRPr lang="en-US" sz="2700" b="1" baseline="-25000" dirty="0">
                      <a:latin typeface="Times New Roman" panose="02020603050405020304" pitchFamily="18"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99A93BE2-6CA2-81B6-E8CD-68A325C5C5E3}"/>
                      </a:ext>
                    </a:extLst>
                  </p:cNvPr>
                  <p:cNvSpPr txBox="1">
                    <a:spLocks noRot="1" noChangeAspect="1" noMove="1" noResize="1" noEditPoints="1" noAdjustHandles="1" noChangeArrowheads="1" noChangeShapeType="1" noTextEdit="1"/>
                  </p:cNvSpPr>
                  <p:nvPr/>
                </p:nvSpPr>
                <p:spPr>
                  <a:xfrm>
                    <a:off x="22700391" y="23878800"/>
                    <a:ext cx="2976236" cy="1496304"/>
                  </a:xfrm>
                  <a:prstGeom prst="rect">
                    <a:avLst/>
                  </a:prstGeom>
                  <a:blipFill>
                    <a:blip r:embed="rId14"/>
                    <a:stretch>
                      <a:fillRect b="-1667"/>
                    </a:stretch>
                  </a:blipFill>
                </p:spPr>
                <p:txBody>
                  <a:bodyPr/>
                  <a:lstStyle/>
                  <a:p>
                    <a:r>
                      <a:rPr lang="en-US">
                        <a:noFill/>
                      </a:rPr>
                      <a:t> </a:t>
                    </a:r>
                  </a:p>
                </p:txBody>
              </p:sp>
            </mc:Fallback>
          </mc:AlternateContent>
          <p:pic>
            <p:nvPicPr>
              <p:cNvPr id="49" name="Picture 48" descr="Map&#10;&#10;Description automatically generated">
                <a:extLst>
                  <a:ext uri="{FF2B5EF4-FFF2-40B4-BE49-F238E27FC236}">
                    <a16:creationId xmlns:a16="http://schemas.microsoft.com/office/drawing/2014/main" id="{77A6D420-39FB-989C-6532-1D81D49E0FAA}"/>
                  </a:ext>
                </a:extLst>
              </p:cNvPr>
              <p:cNvPicPr>
                <a:picLocks noChangeAspect="1"/>
              </p:cNvPicPr>
              <p:nvPr/>
            </p:nvPicPr>
            <p:blipFill rotWithShape="1">
              <a:blip r:embed="rId15">
                <a:extLst>
                  <a:ext uri="{28A0092B-C50C-407E-A947-70E740481C1C}">
                    <a14:useLocalDpi xmlns:a14="http://schemas.microsoft.com/office/drawing/2010/main" val="0"/>
                  </a:ext>
                </a:extLst>
              </a:blip>
              <a:srcRect b="20864"/>
              <a:stretch/>
            </p:blipFill>
            <p:spPr>
              <a:xfrm>
                <a:off x="27423422" y="18557917"/>
                <a:ext cx="4716396" cy="4830146"/>
              </a:xfrm>
              <a:prstGeom prst="rect">
                <a:avLst/>
              </a:prstGeom>
            </p:spPr>
          </p:pic>
          <p:sp>
            <p:nvSpPr>
              <p:cNvPr id="50" name="Arrow: Left 49">
                <a:extLst>
                  <a:ext uri="{FF2B5EF4-FFF2-40B4-BE49-F238E27FC236}">
                    <a16:creationId xmlns:a16="http://schemas.microsoft.com/office/drawing/2014/main" id="{8F4BF4BD-C4FC-B7C8-C269-7661DDE83D22}"/>
                  </a:ext>
                </a:extLst>
              </p:cNvPr>
              <p:cNvSpPr/>
              <p:nvPr/>
            </p:nvSpPr>
            <p:spPr>
              <a:xfrm flipH="1">
                <a:off x="26602748" y="20439252"/>
                <a:ext cx="1454277" cy="856644"/>
              </a:xfrm>
              <a:prstGeom prst="leftArrow">
                <a:avLst/>
              </a:prstGeom>
              <a:gradFill flip="none" rotWithShape="1">
                <a:gsLst>
                  <a:gs pos="0">
                    <a:srgbClr val="0070C0"/>
                  </a:gs>
                  <a:gs pos="75000">
                    <a:schemeClr val="accent6">
                      <a:lumMod val="60000"/>
                      <a:lumOff val="40000"/>
                    </a:schemeClr>
                  </a:gs>
                  <a:gs pos="100000">
                    <a:schemeClr val="accent2">
                      <a:lumMod val="40000"/>
                      <a:lumOff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51" name="TextBox 50">
                <a:extLst>
                  <a:ext uri="{FF2B5EF4-FFF2-40B4-BE49-F238E27FC236}">
                    <a16:creationId xmlns:a16="http://schemas.microsoft.com/office/drawing/2014/main" id="{CC815B7C-F604-0F17-53EE-DF482975F871}"/>
                  </a:ext>
                </a:extLst>
              </p:cNvPr>
              <p:cNvSpPr txBox="1"/>
              <p:nvPr/>
            </p:nvSpPr>
            <p:spPr>
              <a:xfrm>
                <a:off x="27426940" y="18733867"/>
                <a:ext cx="2327240" cy="1501520"/>
              </a:xfrm>
              <a:prstGeom prst="rect">
                <a:avLst/>
              </a:prstGeom>
              <a:noFill/>
            </p:spPr>
            <p:txBody>
              <a:bodyPr wrap="square" rtlCol="0">
                <a:spAutoFit/>
              </a:bodyPr>
              <a:lstStyle/>
              <a:p>
                <a:r>
                  <a:rPr lang="en-US" b="1" dirty="0">
                    <a:cs typeface="Times New Roman" panose="02020603050405020304" pitchFamily="18" charset="0"/>
                  </a:rPr>
                  <a:t>HCI</a:t>
                </a:r>
                <a:endParaRPr lang="en-US" b="1" baseline="-25000" dirty="0">
                  <a:cs typeface="Times New Roman" panose="02020603050405020304" pitchFamily="18" charset="0"/>
                </a:endParaRPr>
              </a:p>
            </p:txBody>
          </p:sp>
          <p:sp>
            <p:nvSpPr>
              <p:cNvPr id="53" name="Arrow: Left 52">
                <a:extLst>
                  <a:ext uri="{FF2B5EF4-FFF2-40B4-BE49-F238E27FC236}">
                    <a16:creationId xmlns:a16="http://schemas.microsoft.com/office/drawing/2014/main" id="{766A2FE6-9611-7FD7-0AF0-29349E2149C7}"/>
                  </a:ext>
                </a:extLst>
              </p:cNvPr>
              <p:cNvSpPr/>
              <p:nvPr/>
            </p:nvSpPr>
            <p:spPr>
              <a:xfrm rot="2963213" flipH="1">
                <a:off x="26143018" y="17775095"/>
                <a:ext cx="1737437" cy="734832"/>
              </a:xfrm>
              <a:prstGeom prst="leftArrow">
                <a:avLst/>
              </a:prstGeom>
              <a:gradFill flip="none" rotWithShape="1">
                <a:gsLst>
                  <a:gs pos="0">
                    <a:srgbClr val="0070C0"/>
                  </a:gs>
                  <a:gs pos="75000">
                    <a:schemeClr val="accent6">
                      <a:lumMod val="60000"/>
                      <a:lumOff val="40000"/>
                    </a:schemeClr>
                  </a:gs>
                  <a:gs pos="100000">
                    <a:schemeClr val="accent2">
                      <a:lumMod val="40000"/>
                      <a:lumOff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p>
            </p:txBody>
          </p:sp>
          <p:sp>
            <p:nvSpPr>
              <p:cNvPr id="55" name="Arrow: Left 54">
                <a:extLst>
                  <a:ext uri="{FF2B5EF4-FFF2-40B4-BE49-F238E27FC236}">
                    <a16:creationId xmlns:a16="http://schemas.microsoft.com/office/drawing/2014/main" id="{41A1AD86-8F97-9722-A96B-94293BC542A0}"/>
                  </a:ext>
                </a:extLst>
              </p:cNvPr>
              <p:cNvSpPr/>
              <p:nvPr/>
            </p:nvSpPr>
            <p:spPr>
              <a:xfrm rot="19070229" flipH="1">
                <a:off x="26236485" y="23354884"/>
                <a:ext cx="1754207" cy="747959"/>
              </a:xfrm>
              <a:prstGeom prst="leftArrow">
                <a:avLst/>
              </a:prstGeom>
              <a:gradFill flip="none" rotWithShape="1">
                <a:gsLst>
                  <a:gs pos="0">
                    <a:srgbClr val="0070C0"/>
                  </a:gs>
                  <a:gs pos="75000">
                    <a:schemeClr val="accent6">
                      <a:lumMod val="60000"/>
                      <a:lumOff val="40000"/>
                    </a:schemeClr>
                  </a:gs>
                  <a:gs pos="100000">
                    <a:schemeClr val="accent2">
                      <a:lumMod val="40000"/>
                      <a:lumOff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88F92B5-C806-64BD-ADF9-E35AC4DD3087}"/>
                      </a:ext>
                    </a:extLst>
                  </p:cNvPr>
                  <p:cNvSpPr txBox="1"/>
                  <p:nvPr/>
                </p:nvSpPr>
                <p:spPr>
                  <a:xfrm>
                    <a:off x="21847943" y="13328796"/>
                    <a:ext cx="4014731" cy="2197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b="1" i="1" smtClean="0">
                                  <a:latin typeface="Cambria Math" panose="02040503050406030204" pitchFamily="18" charset="0"/>
                                </a:rPr>
                              </m:ctrlPr>
                            </m:naryPr>
                            <m:sub>
                              <m:r>
                                <m:rPr>
                                  <m:brk m:alnAt="7"/>
                                </m:rPr>
                                <a:rPr lang="en-US" sz="1200" b="1" i="1" smtClean="0">
                                  <a:latin typeface="Cambria Math" panose="02040503050406030204" pitchFamily="18" charset="0"/>
                                </a:rPr>
                                <m:t>𝒊</m:t>
                              </m:r>
                            </m:sub>
                            <m:sup/>
                            <m:e>
                              <m:f>
                                <m:fPr>
                                  <m:ctrlPr>
                                    <a:rPr lang="en-US" sz="1200" b="1" i="1">
                                      <a:latin typeface="Cambria Math" panose="02040503050406030204" pitchFamily="18" charset="0"/>
                                    </a:rPr>
                                  </m:ctrlPr>
                                </m:fPr>
                                <m:num>
                                  <m:sSub>
                                    <m:sSubPr>
                                      <m:ctrlPr>
                                        <a:rPr lang="en-US" sz="1200" b="1" i="1">
                                          <a:latin typeface="Cambria Math" panose="02040503050406030204" pitchFamily="18" charset="0"/>
                                        </a:rPr>
                                      </m:ctrlPr>
                                    </m:sSubPr>
                                    <m:e>
                                      <m:r>
                                        <a:rPr lang="en-US" sz="1200" b="1" i="1">
                                          <a:latin typeface="Cambria Math" panose="02040503050406030204" pitchFamily="18" charset="0"/>
                                        </a:rPr>
                                        <m:t>𝒅</m:t>
                                      </m:r>
                                    </m:e>
                                    <m:sub>
                                      <m:r>
                                        <a:rPr lang="en-US" sz="1200" b="1" i="1">
                                          <a:latin typeface="Cambria Math" panose="02040503050406030204" pitchFamily="18" charset="0"/>
                                        </a:rPr>
                                        <m:t>𝒊</m:t>
                                      </m:r>
                                    </m:sub>
                                  </m:sSub>
                                </m:num>
                                <m:den>
                                  <m:sSub>
                                    <m:sSubPr>
                                      <m:ctrlPr>
                                        <a:rPr lang="en-US" sz="1200" b="1" i="1">
                                          <a:latin typeface="Cambria Math" panose="02040503050406030204" pitchFamily="18" charset="0"/>
                                        </a:rPr>
                                      </m:ctrlPr>
                                    </m:sSubPr>
                                    <m:e>
                                      <m:r>
                                        <a:rPr lang="en-US" sz="1200" b="1" i="1">
                                          <a:latin typeface="Cambria Math" panose="02040503050406030204" pitchFamily="18" charset="0"/>
                                        </a:rPr>
                                        <m:t>𝑾</m:t>
                                      </m:r>
                                    </m:e>
                                    <m:sub>
                                      <m:r>
                                        <a:rPr lang="en-US" sz="1200" b="1" i="1">
                                          <a:latin typeface="Cambria Math" panose="02040503050406030204" pitchFamily="18" charset="0"/>
                                        </a:rPr>
                                        <m:t>𝒊</m:t>
                                      </m:r>
                                    </m:sub>
                                  </m:sSub>
                                  <m:sSub>
                                    <m:sSubPr>
                                      <m:ctrlPr>
                                        <a:rPr lang="en-US" sz="1200" b="1" i="1">
                                          <a:latin typeface="Cambria Math" panose="02040503050406030204" pitchFamily="18" charset="0"/>
                                        </a:rPr>
                                      </m:ctrlPr>
                                    </m:sSubPr>
                                    <m:e>
                                      <m:r>
                                        <a:rPr lang="en-US" sz="1200" b="1" i="1">
                                          <a:latin typeface="Cambria Math" panose="02040503050406030204" pitchFamily="18" charset="0"/>
                                        </a:rPr>
                                        <m:t>𝑺</m:t>
                                      </m:r>
                                    </m:e>
                                    <m:sub>
                                      <m:r>
                                        <a:rPr lang="en-US" sz="1200" b="1" i="1">
                                          <a:latin typeface="Cambria Math" panose="02040503050406030204" pitchFamily="18" charset="0"/>
                                        </a:rPr>
                                        <m:t>𝒊</m:t>
                                      </m:r>
                                    </m:sub>
                                  </m:sSub>
                                </m:den>
                              </m:f>
                            </m:e>
                          </m:nary>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58" name="TextBox 57">
                    <a:extLst>
                      <a:ext uri="{FF2B5EF4-FFF2-40B4-BE49-F238E27FC236}">
                        <a16:creationId xmlns:a16="http://schemas.microsoft.com/office/drawing/2014/main" id="{A88F92B5-C806-64BD-ADF9-E35AC4DD3087}"/>
                      </a:ext>
                    </a:extLst>
                  </p:cNvPr>
                  <p:cNvSpPr txBox="1">
                    <a:spLocks noRot="1" noChangeAspect="1" noMove="1" noResize="1" noEditPoints="1" noAdjustHandles="1" noChangeArrowheads="1" noChangeShapeType="1" noTextEdit="1"/>
                  </p:cNvSpPr>
                  <p:nvPr/>
                </p:nvSpPr>
                <p:spPr>
                  <a:xfrm>
                    <a:off x="21847943" y="13328796"/>
                    <a:ext cx="4014731" cy="2197013"/>
                  </a:xfrm>
                  <a:prstGeom prst="rect">
                    <a:avLst/>
                  </a:prstGeom>
                  <a:blipFill>
                    <a:blip r:embed="rId16"/>
                    <a:stretch>
                      <a:fillRect l="-19608" t="-115730" r="-35784" b="-162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AAF151F-2AAD-615E-131F-8F0324DA1A57}"/>
                      </a:ext>
                    </a:extLst>
                  </p:cNvPr>
                  <p:cNvSpPr txBox="1"/>
                  <p:nvPr/>
                </p:nvSpPr>
                <p:spPr>
                  <a:xfrm>
                    <a:off x="22824453" y="18663006"/>
                    <a:ext cx="2976236" cy="15038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b="1" i="1" dirty="0" smtClean="0">
                                  <a:latin typeface="Cambria Math" panose="02040503050406030204" pitchFamily="18" charset="0"/>
                                  <a:cs typeface="Times New Roman" panose="02020603050405020304" pitchFamily="18" charset="0"/>
                                </a:rPr>
                              </m:ctrlPr>
                            </m:accPr>
                            <m:e>
                              <m:r>
                                <a:rPr lang="en-US" b="1" i="0" dirty="0" smtClean="0">
                                  <a:latin typeface="Cambria Math" panose="02040503050406030204" pitchFamily="18" charset="0"/>
                                  <a:cs typeface="Times New Roman" panose="02020603050405020304" pitchFamily="18" charset="0"/>
                                </a:rPr>
                                <m:t>𝐒</m:t>
                              </m:r>
                            </m:e>
                          </m:acc>
                          <m:r>
                            <a:rPr lang="en-US" b="1" i="0" baseline="-25000" dirty="0" smtClean="0">
                              <a:latin typeface="Cambria Math" panose="02040503050406030204" pitchFamily="18" charset="0"/>
                              <a:cs typeface="Times New Roman" panose="02020603050405020304" pitchFamily="18" charset="0"/>
                            </a:rPr>
                            <m:t>𝐤</m:t>
                          </m:r>
                        </m:oMath>
                      </m:oMathPara>
                    </a14:m>
                    <a:endParaRPr lang="en-US" b="1" baseline="-25000" dirty="0">
                      <a:latin typeface="Times New Roman" panose="02020603050405020304" pitchFamily="18"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8AAF151F-2AAD-615E-131F-8F0324DA1A57}"/>
                      </a:ext>
                    </a:extLst>
                  </p:cNvPr>
                  <p:cNvSpPr txBox="1">
                    <a:spLocks noRot="1" noChangeAspect="1" noMove="1" noResize="1" noEditPoints="1" noAdjustHandles="1" noChangeArrowheads="1" noChangeShapeType="1" noTextEdit="1"/>
                  </p:cNvSpPr>
                  <p:nvPr/>
                </p:nvSpPr>
                <p:spPr>
                  <a:xfrm>
                    <a:off x="22824453" y="18663006"/>
                    <a:ext cx="2976236" cy="1503865"/>
                  </a:xfrm>
                  <a:prstGeom prst="rect">
                    <a:avLst/>
                  </a:prstGeom>
                  <a:blipFill>
                    <a:blip r:embed="rId17"/>
                    <a:stretch>
                      <a:fillRect b="-3279"/>
                    </a:stretch>
                  </a:blipFill>
                </p:spPr>
                <p:txBody>
                  <a:bodyPr/>
                  <a:lstStyle/>
                  <a:p>
                    <a:r>
                      <a:rPr lang="en-US">
                        <a:noFill/>
                      </a:rPr>
                      <a:t> </a:t>
                    </a:r>
                  </a:p>
                </p:txBody>
              </p:sp>
            </mc:Fallback>
          </mc:AlternateContent>
          <p:sp>
            <p:nvSpPr>
              <p:cNvPr id="47" name="Arrow: Left 46">
                <a:extLst>
                  <a:ext uri="{FF2B5EF4-FFF2-40B4-BE49-F238E27FC236}">
                    <a16:creationId xmlns:a16="http://schemas.microsoft.com/office/drawing/2014/main" id="{51B2384B-09AF-F708-256C-760DB0F8D706}"/>
                  </a:ext>
                </a:extLst>
              </p:cNvPr>
              <p:cNvSpPr/>
              <p:nvPr/>
            </p:nvSpPr>
            <p:spPr>
              <a:xfrm rot="15590289">
                <a:off x="17065818" y="19605461"/>
                <a:ext cx="9405973" cy="491356"/>
              </a:xfrm>
              <a:prstGeom prst="leftArrow">
                <a:avLst/>
              </a:prstGeom>
              <a:blipFill dpi="0" rotWithShape="1">
                <a:blip r:embed="rId12">
                  <a:alphaModFix amt="70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Arrow: Left 41">
                <a:extLst>
                  <a:ext uri="{FF2B5EF4-FFF2-40B4-BE49-F238E27FC236}">
                    <a16:creationId xmlns:a16="http://schemas.microsoft.com/office/drawing/2014/main" id="{92BF03B7-B9F5-34A8-4B48-E98A668E4BC3}"/>
                  </a:ext>
                </a:extLst>
              </p:cNvPr>
              <p:cNvSpPr/>
              <p:nvPr/>
            </p:nvSpPr>
            <p:spPr>
              <a:xfrm rot="15078964">
                <a:off x="19376687" y="16740914"/>
                <a:ext cx="5104588" cy="439878"/>
              </a:xfrm>
              <a:prstGeom prst="leftArrow">
                <a:avLst/>
              </a:prstGeom>
              <a:blipFill>
                <a:blip r:embed="rId1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a16="http://schemas.microsoft.com/office/drawing/2014/main" id="{E6EB61BB-D764-67CF-A530-D2E6F31AC1D0}"/>
                </a:ext>
              </a:extLst>
            </p:cNvPr>
            <p:cNvGrpSpPr/>
            <p:nvPr/>
          </p:nvGrpSpPr>
          <p:grpSpPr>
            <a:xfrm>
              <a:off x="7267240" y="4200760"/>
              <a:ext cx="65520" cy="38880"/>
              <a:chOff x="7267240" y="4200760"/>
              <a:chExt cx="65520" cy="38880"/>
            </a:xfrm>
          </p:grpSpPr>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6" name="Ink 5">
                    <a:extLst>
                      <a:ext uri="{FF2B5EF4-FFF2-40B4-BE49-F238E27FC236}">
                        <a16:creationId xmlns:a16="http://schemas.microsoft.com/office/drawing/2014/main" id="{D3782242-E96A-FC18-A571-D2EA521EF3B4}"/>
                      </a:ext>
                    </a:extLst>
                  </p14:cNvPr>
                  <p14:cNvContentPartPr/>
                  <p14:nvPr/>
                </p14:nvContentPartPr>
                <p14:xfrm>
                  <a:off x="7269400" y="4206160"/>
                  <a:ext cx="38160" cy="2880"/>
                </p14:xfrm>
              </p:contentPart>
            </mc:Choice>
            <mc:Fallback xmlns="">
              <p:pic>
                <p:nvPicPr>
                  <p:cNvPr id="6" name="Ink 5">
                    <a:extLst>
                      <a:ext uri="{FF2B5EF4-FFF2-40B4-BE49-F238E27FC236}">
                        <a16:creationId xmlns:a16="http://schemas.microsoft.com/office/drawing/2014/main" id="{D3782242-E96A-FC18-A571-D2EA521EF3B4}"/>
                      </a:ext>
                    </a:extLst>
                  </p:cNvPr>
                  <p:cNvPicPr/>
                  <p:nvPr/>
                </p:nvPicPr>
                <p:blipFill>
                  <a:blip r:embed="rId19"/>
                  <a:stretch>
                    <a:fillRect/>
                  </a:stretch>
                </p:blipFill>
                <p:spPr>
                  <a:xfrm>
                    <a:off x="7251400" y="4098160"/>
                    <a:ext cx="73800" cy="2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9" name="Ink 8">
                    <a:extLst>
                      <a:ext uri="{FF2B5EF4-FFF2-40B4-BE49-F238E27FC236}">
                        <a16:creationId xmlns:a16="http://schemas.microsoft.com/office/drawing/2014/main" id="{71DAA4EF-58B9-13F3-A965-D3FE53962DD8}"/>
                      </a:ext>
                    </a:extLst>
                  </p14:cNvPr>
                  <p14:cNvContentPartPr/>
                  <p14:nvPr/>
                </p14:nvContentPartPr>
                <p14:xfrm>
                  <a:off x="7267240" y="4203640"/>
                  <a:ext cx="40320" cy="2880"/>
                </p14:xfrm>
              </p:contentPart>
            </mc:Choice>
            <mc:Fallback xmlns="">
              <p:pic>
                <p:nvPicPr>
                  <p:cNvPr id="9" name="Ink 8">
                    <a:extLst>
                      <a:ext uri="{FF2B5EF4-FFF2-40B4-BE49-F238E27FC236}">
                        <a16:creationId xmlns:a16="http://schemas.microsoft.com/office/drawing/2014/main" id="{71DAA4EF-58B9-13F3-A965-D3FE53962DD8}"/>
                      </a:ext>
                    </a:extLst>
                  </p:cNvPr>
                  <p:cNvPicPr/>
                  <p:nvPr/>
                </p:nvPicPr>
                <p:blipFill>
                  <a:blip r:embed="rId21"/>
                  <a:stretch>
                    <a:fillRect/>
                  </a:stretch>
                </p:blipFill>
                <p:spPr>
                  <a:xfrm>
                    <a:off x="7249240" y="4095640"/>
                    <a:ext cx="75960" cy="2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5" name="Ink 14">
                    <a:extLst>
                      <a:ext uri="{FF2B5EF4-FFF2-40B4-BE49-F238E27FC236}">
                        <a16:creationId xmlns:a16="http://schemas.microsoft.com/office/drawing/2014/main" id="{863D296C-C1AF-1CC1-7A66-3CE0F94881AF}"/>
                      </a:ext>
                    </a:extLst>
                  </p14:cNvPr>
                  <p14:cNvContentPartPr/>
                  <p14:nvPr/>
                </p14:nvContentPartPr>
                <p14:xfrm>
                  <a:off x="7284520" y="4200760"/>
                  <a:ext cx="48240" cy="38880"/>
                </p14:xfrm>
              </p:contentPart>
            </mc:Choice>
            <mc:Fallback xmlns="">
              <p:pic>
                <p:nvPicPr>
                  <p:cNvPr id="15" name="Ink 14">
                    <a:extLst>
                      <a:ext uri="{FF2B5EF4-FFF2-40B4-BE49-F238E27FC236}">
                        <a16:creationId xmlns:a16="http://schemas.microsoft.com/office/drawing/2014/main" id="{863D296C-C1AF-1CC1-7A66-3CE0F94881AF}"/>
                      </a:ext>
                    </a:extLst>
                  </p:cNvPr>
                  <p:cNvPicPr/>
                  <p:nvPr/>
                </p:nvPicPr>
                <p:blipFill>
                  <a:blip r:embed="rId23"/>
                  <a:stretch>
                    <a:fillRect/>
                  </a:stretch>
                </p:blipFill>
                <p:spPr>
                  <a:xfrm>
                    <a:off x="7266880" y="4092760"/>
                    <a:ext cx="8388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B101481-30D0-79F2-CF34-F6EF16B19EEB}"/>
                    </a:ext>
                  </a:extLst>
                </p14:cNvPr>
                <p14:cNvContentPartPr/>
                <p14:nvPr/>
              </p14:nvContentPartPr>
              <p14:xfrm>
                <a:off x="7256518" y="4188155"/>
                <a:ext cx="48600" cy="14400"/>
              </p14:xfrm>
            </p:contentPart>
          </mc:Choice>
          <mc:Fallback xmlns="">
            <p:pic>
              <p:nvPicPr>
                <p:cNvPr id="17" name="Ink 16">
                  <a:extLst>
                    <a:ext uri="{FF2B5EF4-FFF2-40B4-BE49-F238E27FC236}">
                      <a16:creationId xmlns:a16="http://schemas.microsoft.com/office/drawing/2014/main" id="{7B101481-30D0-79F2-CF34-F6EF16B19EEB}"/>
                    </a:ext>
                  </a:extLst>
                </p:cNvPr>
                <p:cNvPicPr/>
                <p:nvPr/>
              </p:nvPicPr>
              <p:blipFill>
                <a:blip r:embed="rId25"/>
                <a:stretch>
                  <a:fillRect/>
                </a:stretch>
              </p:blipFill>
              <p:spPr>
                <a:xfrm>
                  <a:off x="7238518" y="4170515"/>
                  <a:ext cx="84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17959F96-5ACF-FBDC-8054-EE0569CDF54A}"/>
                    </a:ext>
                  </a:extLst>
                </p14:cNvPr>
                <p14:cNvContentPartPr/>
                <p14:nvPr/>
              </p14:nvContentPartPr>
              <p14:xfrm>
                <a:off x="7264360" y="4282480"/>
                <a:ext cx="360" cy="360"/>
              </p14:xfrm>
            </p:contentPart>
          </mc:Choice>
          <mc:Fallback xmlns="">
            <p:pic>
              <p:nvPicPr>
                <p:cNvPr id="23" name="Ink 22">
                  <a:extLst>
                    <a:ext uri="{FF2B5EF4-FFF2-40B4-BE49-F238E27FC236}">
                      <a16:creationId xmlns:a16="http://schemas.microsoft.com/office/drawing/2014/main" id="{17959F96-5ACF-FBDC-8054-EE0569CDF54A}"/>
                    </a:ext>
                  </a:extLst>
                </p:cNvPr>
                <p:cNvPicPr/>
                <p:nvPr/>
              </p:nvPicPr>
              <p:blipFill>
                <a:blip r:embed="rId27"/>
                <a:stretch>
                  <a:fillRect/>
                </a:stretch>
              </p:blipFill>
              <p:spPr>
                <a:xfrm>
                  <a:off x="7246360" y="4264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0821E5F9-D7C8-8C92-E0DC-ACDCF6C986F7}"/>
                    </a:ext>
                  </a:extLst>
                </p14:cNvPr>
                <p14:cNvContentPartPr/>
                <p14:nvPr/>
              </p14:nvContentPartPr>
              <p14:xfrm>
                <a:off x="7406560" y="5422720"/>
                <a:ext cx="360" cy="360"/>
              </p14:xfrm>
            </p:contentPart>
          </mc:Choice>
          <mc:Fallback xmlns="">
            <p:pic>
              <p:nvPicPr>
                <p:cNvPr id="26" name="Ink 25">
                  <a:extLst>
                    <a:ext uri="{FF2B5EF4-FFF2-40B4-BE49-F238E27FC236}">
                      <a16:creationId xmlns:a16="http://schemas.microsoft.com/office/drawing/2014/main" id="{0821E5F9-D7C8-8C92-E0DC-ACDCF6C986F7}"/>
                    </a:ext>
                  </a:extLst>
                </p:cNvPr>
                <p:cNvPicPr/>
                <p:nvPr/>
              </p:nvPicPr>
              <p:blipFill>
                <a:blip r:embed="rId27"/>
                <a:stretch>
                  <a:fillRect/>
                </a:stretch>
              </p:blipFill>
              <p:spPr>
                <a:xfrm>
                  <a:off x="7388560" y="5405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4AEAB2BB-C5AF-AA11-51B0-0BA22EA462C4}"/>
                    </a:ext>
                  </a:extLst>
                </p14:cNvPr>
                <p14:cNvContentPartPr/>
                <p14:nvPr/>
              </p14:nvContentPartPr>
              <p14:xfrm>
                <a:off x="7398640" y="5486440"/>
                <a:ext cx="360" cy="360"/>
              </p14:xfrm>
            </p:contentPart>
          </mc:Choice>
          <mc:Fallback xmlns="">
            <p:pic>
              <p:nvPicPr>
                <p:cNvPr id="33" name="Ink 32">
                  <a:extLst>
                    <a:ext uri="{FF2B5EF4-FFF2-40B4-BE49-F238E27FC236}">
                      <a16:creationId xmlns:a16="http://schemas.microsoft.com/office/drawing/2014/main" id="{4AEAB2BB-C5AF-AA11-51B0-0BA22EA462C4}"/>
                    </a:ext>
                  </a:extLst>
                </p:cNvPr>
                <p:cNvPicPr/>
                <p:nvPr/>
              </p:nvPicPr>
              <p:blipFill>
                <a:blip r:embed="rId27"/>
                <a:stretch>
                  <a:fillRect/>
                </a:stretch>
              </p:blipFill>
              <p:spPr>
                <a:xfrm>
                  <a:off x="7381000" y="5468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14724F47-5B82-C295-5F1B-8D8D25657F88}"/>
                    </a:ext>
                  </a:extLst>
                </p14:cNvPr>
                <p14:cNvContentPartPr/>
                <p14:nvPr/>
              </p14:nvContentPartPr>
              <p14:xfrm>
                <a:off x="9191610" y="4099215"/>
                <a:ext cx="82440" cy="2160"/>
              </p14:xfrm>
            </p:contentPart>
          </mc:Choice>
          <mc:Fallback xmlns="">
            <p:pic>
              <p:nvPicPr>
                <p:cNvPr id="34" name="Ink 33">
                  <a:extLst>
                    <a:ext uri="{FF2B5EF4-FFF2-40B4-BE49-F238E27FC236}">
                      <a16:creationId xmlns:a16="http://schemas.microsoft.com/office/drawing/2014/main" id="{14724F47-5B82-C295-5F1B-8D8D25657F88}"/>
                    </a:ext>
                  </a:extLst>
                </p:cNvPr>
                <p:cNvPicPr/>
                <p:nvPr/>
              </p:nvPicPr>
              <p:blipFill>
                <a:blip r:embed="rId31"/>
                <a:stretch>
                  <a:fillRect/>
                </a:stretch>
              </p:blipFill>
              <p:spPr>
                <a:xfrm>
                  <a:off x="9173610" y="4081575"/>
                  <a:ext cx="118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FC9478A7-039B-6590-C548-8625D8B97F5B}"/>
                    </a:ext>
                  </a:extLst>
                </p14:cNvPr>
                <p14:cNvContentPartPr/>
                <p14:nvPr/>
              </p14:nvContentPartPr>
              <p14:xfrm>
                <a:off x="9178290" y="4173735"/>
                <a:ext cx="360" cy="360"/>
              </p14:xfrm>
            </p:contentPart>
          </mc:Choice>
          <mc:Fallback xmlns="">
            <p:pic>
              <p:nvPicPr>
                <p:cNvPr id="38" name="Ink 37">
                  <a:extLst>
                    <a:ext uri="{FF2B5EF4-FFF2-40B4-BE49-F238E27FC236}">
                      <a16:creationId xmlns:a16="http://schemas.microsoft.com/office/drawing/2014/main" id="{FC9478A7-039B-6590-C548-8625D8B97F5B}"/>
                    </a:ext>
                  </a:extLst>
                </p:cNvPr>
                <p:cNvPicPr/>
                <p:nvPr/>
              </p:nvPicPr>
              <p:blipFill>
                <a:blip r:embed="rId27"/>
                <a:stretch>
                  <a:fillRect/>
                </a:stretch>
              </p:blipFill>
              <p:spPr>
                <a:xfrm>
                  <a:off x="9160290" y="415573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CE110FD2-2149-8600-D761-EAC92273D757}"/>
                    </a:ext>
                  </a:extLst>
                </p14:cNvPr>
                <p14:cNvContentPartPr/>
                <p14:nvPr/>
              </p14:nvContentPartPr>
              <p14:xfrm>
                <a:off x="7505730" y="2950725"/>
                <a:ext cx="97920" cy="360"/>
              </p14:xfrm>
            </p:contentPart>
          </mc:Choice>
          <mc:Fallback xmlns="">
            <p:pic>
              <p:nvPicPr>
                <p:cNvPr id="40" name="Ink 39">
                  <a:extLst>
                    <a:ext uri="{FF2B5EF4-FFF2-40B4-BE49-F238E27FC236}">
                      <a16:creationId xmlns:a16="http://schemas.microsoft.com/office/drawing/2014/main" id="{CE110FD2-2149-8600-D761-EAC92273D757}"/>
                    </a:ext>
                  </a:extLst>
                </p:cNvPr>
                <p:cNvPicPr/>
                <p:nvPr/>
              </p:nvPicPr>
              <p:blipFill>
                <a:blip r:embed="rId34"/>
                <a:stretch>
                  <a:fillRect/>
                </a:stretch>
              </p:blipFill>
              <p:spPr>
                <a:xfrm>
                  <a:off x="7487730" y="2932725"/>
                  <a:ext cx="133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Ink 42">
                  <a:extLst>
                    <a:ext uri="{FF2B5EF4-FFF2-40B4-BE49-F238E27FC236}">
                      <a16:creationId xmlns:a16="http://schemas.microsoft.com/office/drawing/2014/main" id="{7B16B943-62F6-931E-6165-B2B636B3E6D4}"/>
                    </a:ext>
                  </a:extLst>
                </p14:cNvPr>
                <p14:cNvContentPartPr/>
                <p14:nvPr/>
              </p14:nvContentPartPr>
              <p14:xfrm>
                <a:off x="7501770" y="3023085"/>
                <a:ext cx="720" cy="360"/>
              </p14:xfrm>
            </p:contentPart>
          </mc:Choice>
          <mc:Fallback xmlns="">
            <p:pic>
              <p:nvPicPr>
                <p:cNvPr id="43" name="Ink 42">
                  <a:extLst>
                    <a:ext uri="{FF2B5EF4-FFF2-40B4-BE49-F238E27FC236}">
                      <a16:creationId xmlns:a16="http://schemas.microsoft.com/office/drawing/2014/main" id="{7B16B943-62F6-931E-6165-B2B636B3E6D4}"/>
                    </a:ext>
                  </a:extLst>
                </p:cNvPr>
                <p:cNvPicPr/>
                <p:nvPr/>
              </p:nvPicPr>
              <p:blipFill>
                <a:blip r:embed="rId36"/>
                <a:stretch>
                  <a:fillRect/>
                </a:stretch>
              </p:blipFill>
              <p:spPr>
                <a:xfrm>
                  <a:off x="7483770" y="3005085"/>
                  <a:ext cx="36360" cy="36000"/>
                </a:xfrm>
                <a:prstGeom prst="rect">
                  <a:avLst/>
                </a:prstGeom>
              </p:spPr>
            </p:pic>
          </mc:Fallback>
        </mc:AlternateContent>
        <p:sp>
          <p:nvSpPr>
            <p:cNvPr id="48" name="Arrow: Left 47">
              <a:extLst>
                <a:ext uri="{FF2B5EF4-FFF2-40B4-BE49-F238E27FC236}">
                  <a16:creationId xmlns:a16="http://schemas.microsoft.com/office/drawing/2014/main" id="{2054A8A9-222E-7D93-4DB0-C6426861FCB0}"/>
                </a:ext>
              </a:extLst>
            </p:cNvPr>
            <p:cNvSpPr/>
            <p:nvPr/>
          </p:nvSpPr>
          <p:spPr>
            <a:xfrm rot="13168945">
              <a:off x="5912929" y="5063094"/>
              <a:ext cx="637021" cy="197384"/>
            </a:xfrm>
            <a:prstGeom prst="leftArrow">
              <a:avLst/>
            </a:prstGeom>
            <a:gradFill>
              <a:gsLst>
                <a:gs pos="37000">
                  <a:schemeClr val="accent2">
                    <a:lumMod val="60000"/>
                    <a:lumOff val="40000"/>
                  </a:schemeClr>
                </a:gs>
                <a:gs pos="100000">
                  <a:srgbClr val="FF0000"/>
                </a:gs>
                <a:gs pos="0">
                  <a:schemeClr val="accent4">
                    <a:lumMod val="60000"/>
                    <a:lumOff val="40000"/>
                  </a:schemeClr>
                </a:gs>
                <a:gs pos="100000">
                  <a:schemeClr val="accent6">
                    <a:lumMod val="75000"/>
                    <a:shade val="100000"/>
                    <a:satMod val="11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a:extLst>
                <a:ext uri="{FF2B5EF4-FFF2-40B4-BE49-F238E27FC236}">
                  <a16:creationId xmlns:a16="http://schemas.microsoft.com/office/drawing/2014/main" id="{58A1F632-DFE8-7BD4-A1EE-77A58F28F396}"/>
                </a:ext>
              </a:extLst>
            </p:cNvPr>
            <p:cNvSpPr txBox="1"/>
            <p:nvPr/>
          </p:nvSpPr>
          <p:spPr>
            <a:xfrm>
              <a:off x="5974031" y="5300894"/>
              <a:ext cx="1007962" cy="369332"/>
            </a:xfrm>
            <a:prstGeom prst="rect">
              <a:avLst/>
            </a:prstGeom>
            <a:noFill/>
          </p:spPr>
          <p:txBody>
            <a:bodyPr wrap="square" rtlCol="0">
              <a:spAutoFit/>
            </a:bodyPr>
            <a:lstStyle/>
            <a:p>
              <a:r>
                <a:rPr lang="en-US" dirty="0">
                  <a:solidFill>
                    <a:srgbClr val="C00000"/>
                  </a:solidFill>
                </a:rPr>
                <a:t>OR</a:t>
              </a:r>
            </a:p>
          </p:txBody>
        </p:sp>
        <p:sp>
          <p:nvSpPr>
            <p:cNvPr id="54" name="Arrow: Left 53">
              <a:extLst>
                <a:ext uri="{FF2B5EF4-FFF2-40B4-BE49-F238E27FC236}">
                  <a16:creationId xmlns:a16="http://schemas.microsoft.com/office/drawing/2014/main" id="{CB68A28C-55BE-E028-0EDE-03EE42D015D8}"/>
                </a:ext>
              </a:extLst>
            </p:cNvPr>
            <p:cNvSpPr/>
            <p:nvPr/>
          </p:nvSpPr>
          <p:spPr>
            <a:xfrm rot="9035631">
              <a:off x="5955467" y="2946728"/>
              <a:ext cx="706845" cy="180855"/>
            </a:xfrm>
            <a:prstGeom prst="leftArrow">
              <a:avLst/>
            </a:prstGeom>
            <a:gradFill flip="none" rotWithShape="0">
              <a:gsLst>
                <a:gs pos="0">
                  <a:schemeClr val="accent4"/>
                </a:gs>
                <a:gs pos="50000">
                  <a:srgbClr val="92D050"/>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 name="Group 55">
            <a:extLst>
              <a:ext uri="{FF2B5EF4-FFF2-40B4-BE49-F238E27FC236}">
                <a16:creationId xmlns:a16="http://schemas.microsoft.com/office/drawing/2014/main" id="{63C20EB3-3C69-0FE4-2747-A60F48991A38}"/>
              </a:ext>
            </a:extLst>
          </p:cNvPr>
          <p:cNvGrpSpPr/>
          <p:nvPr/>
        </p:nvGrpSpPr>
        <p:grpSpPr>
          <a:xfrm>
            <a:off x="8490025" y="4765034"/>
            <a:ext cx="2081834" cy="1044523"/>
            <a:chOff x="5822242" y="2675784"/>
            <a:chExt cx="2045408" cy="1056344"/>
          </a:xfrm>
        </p:grpSpPr>
        <p:pic>
          <p:nvPicPr>
            <p:cNvPr id="57" name="Picture 56">
              <a:extLst>
                <a:ext uri="{FF2B5EF4-FFF2-40B4-BE49-F238E27FC236}">
                  <a16:creationId xmlns:a16="http://schemas.microsoft.com/office/drawing/2014/main" id="{DBEF1742-E259-FEB6-9209-321D49CB5A63}"/>
                </a:ext>
              </a:extLst>
            </p:cNvPr>
            <p:cNvPicPr>
              <a:picLocks noChangeAspect="1"/>
            </p:cNvPicPr>
            <p:nvPr/>
          </p:nvPicPr>
          <p:blipFill rotWithShape="1">
            <a:blip r:embed="rId37"/>
            <a:srcRect l="46276"/>
            <a:stretch/>
          </p:blipFill>
          <p:spPr>
            <a:xfrm>
              <a:off x="6096000" y="2675785"/>
              <a:ext cx="1771650" cy="1056343"/>
            </a:xfrm>
            <a:prstGeom prst="rect">
              <a:avLst/>
            </a:prstGeom>
          </p:spPr>
        </p:pic>
        <p:pic>
          <p:nvPicPr>
            <p:cNvPr id="59" name="Picture 58">
              <a:extLst>
                <a:ext uri="{FF2B5EF4-FFF2-40B4-BE49-F238E27FC236}">
                  <a16:creationId xmlns:a16="http://schemas.microsoft.com/office/drawing/2014/main" id="{3EF1A3FE-0E6E-4272-194D-3E1BEC26329E}"/>
                </a:ext>
              </a:extLst>
            </p:cNvPr>
            <p:cNvPicPr>
              <a:picLocks noChangeAspect="1"/>
            </p:cNvPicPr>
            <p:nvPr/>
          </p:nvPicPr>
          <p:blipFill rotWithShape="1">
            <a:blip r:embed="rId37"/>
            <a:srcRect l="-245" r="90618"/>
            <a:stretch/>
          </p:blipFill>
          <p:spPr>
            <a:xfrm>
              <a:off x="5822242" y="2675784"/>
              <a:ext cx="317476" cy="1056343"/>
            </a:xfrm>
            <a:prstGeom prst="rect">
              <a:avLst/>
            </a:prstGeom>
          </p:spPr>
        </p:pic>
      </p:gr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A890738-8880-0E31-1104-5C81CBED9788}"/>
                  </a:ext>
                </a:extLst>
              </p:cNvPr>
              <p:cNvSpPr txBox="1"/>
              <p:nvPr/>
            </p:nvSpPr>
            <p:spPr>
              <a:xfrm>
                <a:off x="8119251" y="5051081"/>
                <a:ext cx="698857" cy="36933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𝐻𝐶</m:t>
                      </m:r>
                      <m:sSub>
                        <m:sSubPr>
                          <m:ctrlPr>
                            <a:rPr lang="en-US" b="0" i="1" dirty="0" smtClean="0">
                              <a:latin typeface="Cambria Math" panose="02040503050406030204" pitchFamily="18" charset="0"/>
                              <a:cs typeface="Times New Roman" panose="02020603050405020304" pitchFamily="18" charset="0"/>
                            </a:rPr>
                          </m:ctrlPr>
                        </m:sSubPr>
                        <m:e>
                          <m:r>
                            <a:rPr lang="en-US" i="1" dirty="0" smtClean="0">
                              <a:latin typeface="Cambria Math" panose="02040503050406030204" pitchFamily="18" charset="0"/>
                              <a:cs typeface="Times New Roman" panose="02020603050405020304" pitchFamily="18" charset="0"/>
                            </a:rPr>
                            <m:t>𝐼</m:t>
                          </m:r>
                        </m:e>
                        <m:sub>
                          <m:r>
                            <a:rPr lang="en-US" b="0" i="1" dirty="0" smtClean="0">
                              <a:latin typeface="Cambria Math" panose="02040503050406030204" pitchFamily="18" charset="0"/>
                              <a:cs typeface="Times New Roman" panose="02020603050405020304" pitchFamily="18" charset="0"/>
                            </a:rPr>
                            <m:t>𝑘</m:t>
                          </m:r>
                        </m:sub>
                      </m:sSub>
                    </m:oMath>
                  </m:oMathPara>
                </a14:m>
                <a:endParaRPr lang="en-US" baseline="-25000" dirty="0">
                  <a:latin typeface="Times New Roman" panose="02020603050405020304" pitchFamily="18"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DA890738-8880-0E31-1104-5C81CBED9788}"/>
                  </a:ext>
                </a:extLst>
              </p:cNvPr>
              <p:cNvSpPr txBox="1">
                <a:spLocks noRot="1" noChangeAspect="1" noMove="1" noResize="1" noEditPoints="1" noAdjustHandles="1" noChangeArrowheads="1" noChangeShapeType="1" noTextEdit="1"/>
              </p:cNvSpPr>
              <p:nvPr/>
            </p:nvSpPr>
            <p:spPr>
              <a:xfrm>
                <a:off x="8119251" y="5051081"/>
                <a:ext cx="698857" cy="369332"/>
              </a:xfrm>
              <a:prstGeom prst="rect">
                <a:avLst/>
              </a:prstGeom>
              <a:blipFill>
                <a:blip r:embed="rId38"/>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337884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85881" y="214163"/>
            <a:ext cx="10621494" cy="1325563"/>
          </a:xfrm>
        </p:spPr>
        <p:txBody>
          <a:bodyPr/>
          <a:lstStyle/>
          <a:p>
            <a:r>
              <a:rPr lang="en-US" dirty="0"/>
              <a:t>Connectivity index – Step 1 </a:t>
            </a:r>
          </a:p>
        </p:txBody>
      </p:sp>
      <p:pic>
        <p:nvPicPr>
          <p:cNvPr id="7" name="Picture 6" descr="A picture containing map&#10;&#10;Description automatically generated">
            <a:extLst>
              <a:ext uri="{FF2B5EF4-FFF2-40B4-BE49-F238E27FC236}">
                <a16:creationId xmlns:a16="http://schemas.microsoft.com/office/drawing/2014/main" id="{7BFE1D56-8638-AD79-A269-90100DA1D896}"/>
              </a:ext>
            </a:extLst>
          </p:cNvPr>
          <p:cNvPicPr>
            <a:picLocks noChangeAspect="1"/>
          </p:cNvPicPr>
          <p:nvPr/>
        </p:nvPicPr>
        <p:blipFill rotWithShape="1">
          <a:blip r:embed="rId3">
            <a:extLst>
              <a:ext uri="{28A0092B-C50C-407E-A947-70E740481C1C}">
                <a14:useLocalDpi xmlns:a14="http://schemas.microsoft.com/office/drawing/2010/main" val="0"/>
              </a:ext>
            </a:extLst>
          </a:blip>
          <a:srcRect b="19245"/>
          <a:stretch/>
        </p:blipFill>
        <p:spPr>
          <a:xfrm>
            <a:off x="1703107" y="1517930"/>
            <a:ext cx="1872445" cy="1558168"/>
          </a:xfrm>
          <a:prstGeom prst="rect">
            <a:avLst/>
          </a:prstGeom>
        </p:spPr>
      </p:pic>
      <p:pic>
        <p:nvPicPr>
          <p:cNvPr id="8" name="Picture 7" descr="Map&#10;&#10;Description automatically generated">
            <a:extLst>
              <a:ext uri="{FF2B5EF4-FFF2-40B4-BE49-F238E27FC236}">
                <a16:creationId xmlns:a16="http://schemas.microsoft.com/office/drawing/2014/main" id="{DEFADB62-F574-7666-DEFF-232475877460}"/>
              </a:ext>
            </a:extLst>
          </p:cNvPr>
          <p:cNvPicPr>
            <a:picLocks noChangeAspect="1"/>
          </p:cNvPicPr>
          <p:nvPr/>
        </p:nvPicPr>
        <p:blipFill rotWithShape="1">
          <a:blip r:embed="rId4">
            <a:extLst>
              <a:ext uri="{28A0092B-C50C-407E-A947-70E740481C1C}">
                <a14:useLocalDpi xmlns:a14="http://schemas.microsoft.com/office/drawing/2010/main" val="0"/>
              </a:ext>
            </a:extLst>
          </a:blip>
          <a:srcRect b="17902"/>
          <a:stretch/>
        </p:blipFill>
        <p:spPr>
          <a:xfrm>
            <a:off x="4888365" y="1547698"/>
            <a:ext cx="1841809" cy="1558168"/>
          </a:xfrm>
          <a:prstGeom prst="rect">
            <a:avLst/>
          </a:prstGeom>
        </p:spPr>
      </p:pic>
      <p:sp>
        <p:nvSpPr>
          <p:cNvPr id="11" name="TextBox 10">
            <a:extLst>
              <a:ext uri="{FF2B5EF4-FFF2-40B4-BE49-F238E27FC236}">
                <a16:creationId xmlns:a16="http://schemas.microsoft.com/office/drawing/2014/main" id="{FDC032BE-9F80-247E-E51D-4D01D48225EF}"/>
              </a:ext>
            </a:extLst>
          </p:cNvPr>
          <p:cNvSpPr txBox="1"/>
          <p:nvPr/>
        </p:nvSpPr>
        <p:spPr>
          <a:xfrm>
            <a:off x="1738415" y="1529081"/>
            <a:ext cx="815443" cy="369332"/>
          </a:xfrm>
          <a:prstGeom prst="rect">
            <a:avLst/>
          </a:prstGeom>
          <a:noFill/>
        </p:spPr>
        <p:txBody>
          <a:bodyPr wrap="square" rtlCol="0">
            <a:spAutoFit/>
          </a:bodyPr>
          <a:lstStyle/>
          <a:p>
            <a:r>
              <a:rPr lang="en-US" b="1" dirty="0">
                <a:cs typeface="Times New Roman" panose="02020603050405020304" pitchFamily="18" charset="0"/>
              </a:rPr>
              <a:t>DEM</a:t>
            </a:r>
            <a:endParaRPr lang="en-US" sz="2700" b="1" dirty="0">
              <a:cs typeface="Times New Roman" panose="02020603050405020304" pitchFamily="18" charset="0"/>
            </a:endParaRPr>
          </a:p>
        </p:txBody>
      </p:sp>
      <p:sp>
        <p:nvSpPr>
          <p:cNvPr id="12" name="TextBox 11">
            <a:extLst>
              <a:ext uri="{FF2B5EF4-FFF2-40B4-BE49-F238E27FC236}">
                <a16:creationId xmlns:a16="http://schemas.microsoft.com/office/drawing/2014/main" id="{C4FA6864-3C15-BF1E-3FCB-D21E007B0859}"/>
              </a:ext>
            </a:extLst>
          </p:cNvPr>
          <p:cNvSpPr txBox="1"/>
          <p:nvPr/>
        </p:nvSpPr>
        <p:spPr>
          <a:xfrm>
            <a:off x="4931698" y="1553729"/>
            <a:ext cx="777643" cy="369332"/>
          </a:xfrm>
          <a:prstGeom prst="rect">
            <a:avLst/>
          </a:prstGeom>
          <a:noFill/>
        </p:spPr>
        <p:txBody>
          <a:bodyPr wrap="square" rtlCol="0">
            <a:spAutoFit/>
          </a:bodyPr>
          <a:lstStyle/>
          <a:p>
            <a:r>
              <a:rPr lang="en-US" b="1">
                <a:cs typeface="Times New Roman" panose="02020603050405020304" pitchFamily="18" charset="0"/>
              </a:rPr>
              <a:t>LC</a:t>
            </a:r>
          </a:p>
        </p:txBody>
      </p:sp>
      <p:pic>
        <p:nvPicPr>
          <p:cNvPr id="13" name="Picture 12" descr="Map&#10;&#10;Description automatically generated">
            <a:extLst>
              <a:ext uri="{FF2B5EF4-FFF2-40B4-BE49-F238E27FC236}">
                <a16:creationId xmlns:a16="http://schemas.microsoft.com/office/drawing/2014/main" id="{598992A6-175B-FC11-37B2-F33D8FA411D2}"/>
              </a:ext>
            </a:extLst>
          </p:cNvPr>
          <p:cNvPicPr>
            <a:picLocks noChangeAspect="1"/>
          </p:cNvPicPr>
          <p:nvPr/>
        </p:nvPicPr>
        <p:blipFill rotWithShape="1">
          <a:blip r:embed="rId5">
            <a:extLst>
              <a:ext uri="{28A0092B-C50C-407E-A947-70E740481C1C}">
                <a14:useLocalDpi xmlns:a14="http://schemas.microsoft.com/office/drawing/2010/main" val="0"/>
              </a:ext>
            </a:extLst>
          </a:blip>
          <a:srcRect t="-1" b="19129"/>
          <a:stretch/>
        </p:blipFill>
        <p:spPr>
          <a:xfrm>
            <a:off x="8063672" y="1536128"/>
            <a:ext cx="1883623" cy="1569738"/>
          </a:xfrm>
          <a:prstGeom prst="rect">
            <a:avLst/>
          </a:prstGeom>
        </p:spPr>
      </p:pic>
      <p:sp>
        <p:nvSpPr>
          <p:cNvPr id="14" name="TextBox 13">
            <a:extLst>
              <a:ext uri="{FF2B5EF4-FFF2-40B4-BE49-F238E27FC236}">
                <a16:creationId xmlns:a16="http://schemas.microsoft.com/office/drawing/2014/main" id="{8EA0B2AC-9E8C-49B5-68D8-59CCC36E349B}"/>
              </a:ext>
            </a:extLst>
          </p:cNvPr>
          <p:cNvSpPr txBox="1"/>
          <p:nvPr/>
        </p:nvSpPr>
        <p:spPr>
          <a:xfrm>
            <a:off x="8098981" y="1555935"/>
            <a:ext cx="821738" cy="369332"/>
          </a:xfrm>
          <a:prstGeom prst="rect">
            <a:avLst/>
          </a:prstGeom>
          <a:noFill/>
        </p:spPr>
        <p:txBody>
          <a:bodyPr wrap="square" rtlCol="0">
            <a:spAutoFit/>
          </a:bodyPr>
          <a:lstStyle/>
          <a:p>
            <a:r>
              <a:rPr lang="en-US" b="1">
                <a:cs typeface="Times New Roman" panose="02020603050405020304" pitchFamily="18" charset="0"/>
              </a:rPr>
              <a:t>HST</a:t>
            </a:r>
          </a:p>
        </p:txBody>
      </p:sp>
      <p:pic>
        <p:nvPicPr>
          <p:cNvPr id="18" name="Picture 17" descr="Map&#10;&#10;Description automatically generated">
            <a:extLst>
              <a:ext uri="{FF2B5EF4-FFF2-40B4-BE49-F238E27FC236}">
                <a16:creationId xmlns:a16="http://schemas.microsoft.com/office/drawing/2014/main" id="{1D898969-9897-10F2-5D92-44C06F028882}"/>
              </a:ext>
            </a:extLst>
          </p:cNvPr>
          <p:cNvPicPr>
            <a:picLocks noChangeAspect="1"/>
          </p:cNvPicPr>
          <p:nvPr/>
        </p:nvPicPr>
        <p:blipFill rotWithShape="1">
          <a:blip r:embed="rId6">
            <a:extLst>
              <a:ext uri="{28A0092B-C50C-407E-A947-70E740481C1C}">
                <a14:useLocalDpi xmlns:a14="http://schemas.microsoft.com/office/drawing/2010/main" val="0"/>
              </a:ext>
            </a:extLst>
          </a:blip>
          <a:srcRect b="17902"/>
          <a:stretch/>
        </p:blipFill>
        <p:spPr>
          <a:xfrm>
            <a:off x="303438" y="3748446"/>
            <a:ext cx="1837449" cy="1554480"/>
          </a:xfrm>
          <a:prstGeom prst="rect">
            <a:avLst/>
          </a:prstGeom>
        </p:spPr>
      </p:pic>
      <p:sp>
        <p:nvSpPr>
          <p:cNvPr id="19" name="TextBox 18">
            <a:extLst>
              <a:ext uri="{FF2B5EF4-FFF2-40B4-BE49-F238E27FC236}">
                <a16:creationId xmlns:a16="http://schemas.microsoft.com/office/drawing/2014/main" id="{08267B86-F744-0943-76A9-F2AFB9E43621}"/>
              </a:ext>
            </a:extLst>
          </p:cNvPr>
          <p:cNvSpPr txBox="1"/>
          <p:nvPr/>
        </p:nvSpPr>
        <p:spPr>
          <a:xfrm>
            <a:off x="366646" y="3759392"/>
            <a:ext cx="1146270" cy="646331"/>
          </a:xfrm>
          <a:prstGeom prst="rect">
            <a:avLst/>
          </a:prstGeom>
          <a:noFill/>
        </p:spPr>
        <p:txBody>
          <a:bodyPr wrap="square" rtlCol="0">
            <a:spAutoFit/>
          </a:bodyPr>
          <a:lstStyle/>
          <a:p>
            <a:r>
              <a:rPr lang="en-US" b="1">
                <a:cs typeface="Times New Roman" panose="02020603050405020304" pitchFamily="18" charset="0"/>
              </a:rPr>
              <a:t>Flow </a:t>
            </a:r>
          </a:p>
          <a:p>
            <a:r>
              <a:rPr lang="en-US" b="1">
                <a:cs typeface="Times New Roman" panose="02020603050405020304" pitchFamily="18" charset="0"/>
              </a:rPr>
              <a:t>Direction</a:t>
            </a:r>
          </a:p>
        </p:txBody>
      </p:sp>
      <p:pic>
        <p:nvPicPr>
          <p:cNvPr id="21" name="Picture 20" descr="Map&#10;&#10;Description automatically generated">
            <a:extLst>
              <a:ext uri="{FF2B5EF4-FFF2-40B4-BE49-F238E27FC236}">
                <a16:creationId xmlns:a16="http://schemas.microsoft.com/office/drawing/2014/main" id="{42E3DC0A-F0F3-B6C3-7ED4-94B9E50CA825}"/>
              </a:ext>
            </a:extLst>
          </p:cNvPr>
          <p:cNvPicPr>
            <a:picLocks noChangeAspect="1"/>
          </p:cNvPicPr>
          <p:nvPr/>
        </p:nvPicPr>
        <p:blipFill rotWithShape="1">
          <a:blip r:embed="rId7">
            <a:extLst>
              <a:ext uri="{28A0092B-C50C-407E-A947-70E740481C1C}">
                <a14:useLocalDpi xmlns:a14="http://schemas.microsoft.com/office/drawing/2010/main" val="0"/>
              </a:ext>
            </a:extLst>
          </a:blip>
          <a:srcRect b="18656"/>
          <a:stretch/>
        </p:blipFill>
        <p:spPr>
          <a:xfrm>
            <a:off x="3090288" y="3759392"/>
            <a:ext cx="1854458" cy="1554480"/>
          </a:xfrm>
          <a:prstGeom prst="rect">
            <a:avLst/>
          </a:prstGeom>
        </p:spPr>
      </p:pic>
      <p:sp>
        <p:nvSpPr>
          <p:cNvPr id="22" name="Arrow: Left 21">
            <a:extLst>
              <a:ext uri="{FF2B5EF4-FFF2-40B4-BE49-F238E27FC236}">
                <a16:creationId xmlns:a16="http://schemas.microsoft.com/office/drawing/2014/main" id="{C902CB4E-9BAE-C9F6-DA1F-D9AFBED3DE62}"/>
              </a:ext>
            </a:extLst>
          </p:cNvPr>
          <p:cNvSpPr/>
          <p:nvPr/>
        </p:nvSpPr>
        <p:spPr>
          <a:xfrm rot="14337044">
            <a:off x="3047649" y="3181694"/>
            <a:ext cx="1023553" cy="243621"/>
          </a:xfrm>
          <a:prstGeom prst="lef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descr="Map&#10;&#10;Description automatically generated">
            <a:extLst>
              <a:ext uri="{FF2B5EF4-FFF2-40B4-BE49-F238E27FC236}">
                <a16:creationId xmlns:a16="http://schemas.microsoft.com/office/drawing/2014/main" id="{1BF630CE-F168-9704-63D4-326AC99E6B7F}"/>
              </a:ext>
            </a:extLst>
          </p:cNvPr>
          <p:cNvPicPr>
            <a:picLocks noChangeAspect="1"/>
          </p:cNvPicPr>
          <p:nvPr/>
        </p:nvPicPr>
        <p:blipFill rotWithShape="1">
          <a:blip r:embed="rId8">
            <a:extLst>
              <a:ext uri="{28A0092B-C50C-407E-A947-70E740481C1C}">
                <a14:useLocalDpi xmlns:a14="http://schemas.microsoft.com/office/drawing/2010/main" val="0"/>
              </a:ext>
            </a:extLst>
          </a:blip>
          <a:srcRect b="17997"/>
          <a:stretch/>
        </p:blipFill>
        <p:spPr>
          <a:xfrm>
            <a:off x="6450728" y="3801204"/>
            <a:ext cx="1839572" cy="1554480"/>
          </a:xfrm>
          <a:prstGeom prst="rect">
            <a:avLst/>
          </a:prstGeom>
        </p:spPr>
      </p:pic>
      <p:pic>
        <p:nvPicPr>
          <p:cNvPr id="28" name="Picture 27" descr="Map&#10;&#10;Description automatically generated">
            <a:extLst>
              <a:ext uri="{FF2B5EF4-FFF2-40B4-BE49-F238E27FC236}">
                <a16:creationId xmlns:a16="http://schemas.microsoft.com/office/drawing/2014/main" id="{14A0AA09-B5E0-B55C-BF21-5A62147E34F7}"/>
              </a:ext>
            </a:extLst>
          </p:cNvPr>
          <p:cNvPicPr>
            <a:picLocks noChangeAspect="1"/>
          </p:cNvPicPr>
          <p:nvPr/>
        </p:nvPicPr>
        <p:blipFill rotWithShape="1">
          <a:blip r:embed="rId9">
            <a:extLst>
              <a:ext uri="{28A0092B-C50C-407E-A947-70E740481C1C}">
                <a14:useLocalDpi xmlns:a14="http://schemas.microsoft.com/office/drawing/2010/main" val="0"/>
              </a:ext>
            </a:extLst>
          </a:blip>
          <a:srcRect b="17960"/>
          <a:stretch/>
        </p:blipFill>
        <p:spPr>
          <a:xfrm>
            <a:off x="9668620" y="3759392"/>
            <a:ext cx="1838755" cy="1554480"/>
          </a:xfrm>
          <a:prstGeom prst="rect">
            <a:avLst/>
          </a:prstGeom>
        </p:spPr>
      </p:pic>
      <p:sp>
        <p:nvSpPr>
          <p:cNvPr id="30" name="TextBox 29">
            <a:extLst>
              <a:ext uri="{FF2B5EF4-FFF2-40B4-BE49-F238E27FC236}">
                <a16:creationId xmlns:a16="http://schemas.microsoft.com/office/drawing/2014/main" id="{F398004C-960C-B9B1-CF20-28795D7BE4A1}"/>
              </a:ext>
            </a:extLst>
          </p:cNvPr>
          <p:cNvSpPr txBox="1"/>
          <p:nvPr/>
        </p:nvSpPr>
        <p:spPr>
          <a:xfrm>
            <a:off x="3181209" y="3782587"/>
            <a:ext cx="930870" cy="369332"/>
          </a:xfrm>
          <a:prstGeom prst="rect">
            <a:avLst/>
          </a:prstGeom>
          <a:noFill/>
        </p:spPr>
        <p:txBody>
          <a:bodyPr wrap="square" rtlCol="0">
            <a:spAutoFit/>
          </a:bodyPr>
          <a:lstStyle/>
          <a:p>
            <a:r>
              <a:rPr lang="en-US" b="1">
                <a:cs typeface="Times New Roman" panose="02020603050405020304" pitchFamily="18" charset="0"/>
              </a:rPr>
              <a:t>Slope S</a:t>
            </a:r>
          </a:p>
        </p:txBody>
      </p:sp>
      <p:sp>
        <p:nvSpPr>
          <p:cNvPr id="31" name="TextBox 30">
            <a:extLst>
              <a:ext uri="{FF2B5EF4-FFF2-40B4-BE49-F238E27FC236}">
                <a16:creationId xmlns:a16="http://schemas.microsoft.com/office/drawing/2014/main" id="{87D46211-46FC-3612-45C7-1F9B4DED68DA}"/>
              </a:ext>
            </a:extLst>
          </p:cNvPr>
          <p:cNvSpPr txBox="1"/>
          <p:nvPr/>
        </p:nvSpPr>
        <p:spPr>
          <a:xfrm>
            <a:off x="6492861" y="3823401"/>
            <a:ext cx="1385024" cy="923330"/>
          </a:xfrm>
          <a:prstGeom prst="rect">
            <a:avLst/>
          </a:prstGeom>
          <a:noFill/>
        </p:spPr>
        <p:txBody>
          <a:bodyPr wrap="square" rtlCol="0">
            <a:spAutoFit/>
          </a:bodyPr>
          <a:lstStyle/>
          <a:p>
            <a:r>
              <a:rPr lang="en-US" b="1" dirty="0">
                <a:cs typeface="Times New Roman" panose="02020603050405020304" pitchFamily="18" charset="0"/>
              </a:rPr>
              <a:t>Manning’s</a:t>
            </a:r>
          </a:p>
          <a:p>
            <a:r>
              <a:rPr lang="en-US" b="1" dirty="0">
                <a:cs typeface="Times New Roman" panose="02020603050405020304" pitchFamily="18" charset="0"/>
              </a:rPr>
              <a:t>Roughness</a:t>
            </a:r>
          </a:p>
          <a:p>
            <a:r>
              <a:rPr lang="en-US" b="1" dirty="0">
                <a:cs typeface="Times New Roman" panose="02020603050405020304" pitchFamily="18" charset="0"/>
              </a:rPr>
              <a:t>m</a:t>
            </a:r>
          </a:p>
        </p:txBody>
      </p:sp>
      <p:sp>
        <p:nvSpPr>
          <p:cNvPr id="32" name="TextBox 31">
            <a:extLst>
              <a:ext uri="{FF2B5EF4-FFF2-40B4-BE49-F238E27FC236}">
                <a16:creationId xmlns:a16="http://schemas.microsoft.com/office/drawing/2014/main" id="{2C7F420A-046A-4B23-C432-AB852B30B6AB}"/>
              </a:ext>
            </a:extLst>
          </p:cNvPr>
          <p:cNvSpPr txBox="1"/>
          <p:nvPr/>
        </p:nvSpPr>
        <p:spPr>
          <a:xfrm>
            <a:off x="9788124" y="3775335"/>
            <a:ext cx="828675" cy="369332"/>
          </a:xfrm>
          <a:prstGeom prst="rect">
            <a:avLst/>
          </a:prstGeom>
          <a:noFill/>
        </p:spPr>
        <p:txBody>
          <a:bodyPr wrap="square" rtlCol="0">
            <a:spAutoFit/>
          </a:bodyPr>
          <a:lstStyle/>
          <a:p>
            <a:r>
              <a:rPr lang="en-US" b="1">
                <a:cs typeface="Times New Roman" panose="02020603050405020304" pitchFamily="18" charset="0"/>
              </a:rPr>
              <a:t>CN</a:t>
            </a:r>
          </a:p>
        </p:txBody>
      </p:sp>
      <p:sp>
        <p:nvSpPr>
          <p:cNvPr id="43" name="Arrow: Left 42">
            <a:extLst>
              <a:ext uri="{FF2B5EF4-FFF2-40B4-BE49-F238E27FC236}">
                <a16:creationId xmlns:a16="http://schemas.microsoft.com/office/drawing/2014/main" id="{460C0BAD-D426-7F34-2D7F-96B37C2A90A6}"/>
              </a:ext>
            </a:extLst>
          </p:cNvPr>
          <p:cNvSpPr/>
          <p:nvPr/>
        </p:nvSpPr>
        <p:spPr>
          <a:xfrm rot="18586392">
            <a:off x="1260167" y="3155366"/>
            <a:ext cx="1023553" cy="243621"/>
          </a:xfrm>
          <a:prstGeom prst="lef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BC78C782-409C-3AB5-AC0F-A1E36118BC99}"/>
              </a:ext>
            </a:extLst>
          </p:cNvPr>
          <p:cNvSpPr txBox="1"/>
          <p:nvPr/>
        </p:nvSpPr>
        <p:spPr>
          <a:xfrm>
            <a:off x="2104272" y="2917463"/>
            <a:ext cx="1513413" cy="1200329"/>
          </a:xfrm>
          <a:prstGeom prst="rect">
            <a:avLst/>
          </a:prstGeom>
          <a:noFill/>
        </p:spPr>
        <p:txBody>
          <a:bodyPr wrap="square">
            <a:spAutoFit/>
          </a:bodyPr>
          <a:lstStyle/>
          <a:p>
            <a:r>
              <a:rPr lang="en-US" sz="1800" b="1" dirty="0">
                <a:solidFill>
                  <a:srgbClr val="FF0000"/>
                </a:solidFill>
                <a:cs typeface="Times New Roman" panose="02020603050405020304" pitchFamily="18" charset="0"/>
              </a:rPr>
              <a:t>D8 flow method (steepest slope)</a:t>
            </a:r>
          </a:p>
        </p:txBody>
      </p:sp>
      <p:sp>
        <p:nvSpPr>
          <p:cNvPr id="52" name="TextBox 51">
            <a:extLst>
              <a:ext uri="{FF2B5EF4-FFF2-40B4-BE49-F238E27FC236}">
                <a16:creationId xmlns:a16="http://schemas.microsoft.com/office/drawing/2014/main" id="{BD9816C3-ABAD-14EA-EC0E-C945ACC2A418}"/>
              </a:ext>
            </a:extLst>
          </p:cNvPr>
          <p:cNvSpPr txBox="1"/>
          <p:nvPr/>
        </p:nvSpPr>
        <p:spPr>
          <a:xfrm>
            <a:off x="4802483" y="2978554"/>
            <a:ext cx="1756318" cy="1200329"/>
          </a:xfrm>
          <a:prstGeom prst="rect">
            <a:avLst/>
          </a:prstGeom>
          <a:noFill/>
        </p:spPr>
        <p:txBody>
          <a:bodyPr wrap="square">
            <a:spAutoFit/>
          </a:bodyPr>
          <a:lstStyle/>
          <a:p>
            <a:r>
              <a:rPr lang="en-US" b="1">
                <a:solidFill>
                  <a:schemeClr val="accent5">
                    <a:lumMod val="75000"/>
                  </a:schemeClr>
                </a:solidFill>
                <a:cs typeface="Times New Roman" panose="02020603050405020304" pitchFamily="18" charset="0"/>
              </a:rPr>
              <a:t>Surface Hydrology model (Liu &amp; De </a:t>
            </a:r>
            <a:r>
              <a:rPr lang="en-US" b="1" err="1">
                <a:solidFill>
                  <a:schemeClr val="accent5">
                    <a:lumMod val="75000"/>
                  </a:schemeClr>
                </a:solidFill>
                <a:cs typeface="Times New Roman" panose="02020603050405020304" pitchFamily="18" charset="0"/>
              </a:rPr>
              <a:t>Smedt</a:t>
            </a:r>
            <a:r>
              <a:rPr lang="en-US" b="1">
                <a:solidFill>
                  <a:schemeClr val="accent5">
                    <a:lumMod val="75000"/>
                  </a:schemeClr>
                </a:solidFill>
                <a:cs typeface="Times New Roman" panose="02020603050405020304" pitchFamily="18" charset="0"/>
              </a:rPr>
              <a:t> 2004)</a:t>
            </a:r>
          </a:p>
        </p:txBody>
      </p:sp>
      <p:sp>
        <p:nvSpPr>
          <p:cNvPr id="54" name="Arrow: Left 53">
            <a:extLst>
              <a:ext uri="{FF2B5EF4-FFF2-40B4-BE49-F238E27FC236}">
                <a16:creationId xmlns:a16="http://schemas.microsoft.com/office/drawing/2014/main" id="{DC61911C-1BC1-DEEA-F1AC-2126B14E4B04}"/>
              </a:ext>
            </a:extLst>
          </p:cNvPr>
          <p:cNvSpPr/>
          <p:nvPr/>
        </p:nvSpPr>
        <p:spPr>
          <a:xfrm rot="14337044">
            <a:off x="5956645" y="3252729"/>
            <a:ext cx="1023553" cy="243621"/>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Arrow: Left 55">
            <a:extLst>
              <a:ext uri="{FF2B5EF4-FFF2-40B4-BE49-F238E27FC236}">
                <a16:creationId xmlns:a16="http://schemas.microsoft.com/office/drawing/2014/main" id="{A83F6B90-1312-C4BF-5031-A9346E2113DF}"/>
              </a:ext>
            </a:extLst>
          </p:cNvPr>
          <p:cNvSpPr/>
          <p:nvPr/>
        </p:nvSpPr>
        <p:spPr>
          <a:xfrm rot="14337044">
            <a:off x="9480341" y="3158360"/>
            <a:ext cx="1023553" cy="243621"/>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Arrow: Left 56">
            <a:extLst>
              <a:ext uri="{FF2B5EF4-FFF2-40B4-BE49-F238E27FC236}">
                <a16:creationId xmlns:a16="http://schemas.microsoft.com/office/drawing/2014/main" id="{0E263E33-DC7A-9D1F-3C1F-41D32F33BCC6}"/>
              </a:ext>
            </a:extLst>
          </p:cNvPr>
          <p:cNvSpPr/>
          <p:nvPr/>
        </p:nvSpPr>
        <p:spPr>
          <a:xfrm rot="12405988">
            <a:off x="6633885" y="3338463"/>
            <a:ext cx="3199829" cy="27453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TextBox 58">
            <a:extLst>
              <a:ext uri="{FF2B5EF4-FFF2-40B4-BE49-F238E27FC236}">
                <a16:creationId xmlns:a16="http://schemas.microsoft.com/office/drawing/2014/main" id="{B0DA5055-24CF-DBD5-6CFA-7C1789BD2E74}"/>
              </a:ext>
            </a:extLst>
          </p:cNvPr>
          <p:cNvSpPr txBox="1"/>
          <p:nvPr/>
        </p:nvSpPr>
        <p:spPr>
          <a:xfrm>
            <a:off x="10221448" y="1797524"/>
            <a:ext cx="1795877" cy="1477328"/>
          </a:xfrm>
          <a:prstGeom prst="rect">
            <a:avLst/>
          </a:prstGeom>
          <a:noFill/>
        </p:spPr>
        <p:txBody>
          <a:bodyPr wrap="square">
            <a:spAutoFit/>
          </a:bodyPr>
          <a:lstStyle/>
          <a:p>
            <a:r>
              <a:rPr lang="en-US" sz="1800" b="1">
                <a:solidFill>
                  <a:schemeClr val="accent6">
                    <a:lumMod val="50000"/>
                  </a:schemeClr>
                </a:solidFill>
                <a:cs typeface="Times New Roman" panose="02020603050405020304" pitchFamily="18" charset="0"/>
              </a:rPr>
              <a:t>Classification proposed by the U.S. Department of Agriculture (1986)</a:t>
            </a:r>
          </a:p>
        </p:txBody>
      </p:sp>
      <p:sp>
        <p:nvSpPr>
          <p:cNvPr id="60" name="Speech Bubble: Rectangle with Corners Rounded 59">
            <a:extLst>
              <a:ext uri="{FF2B5EF4-FFF2-40B4-BE49-F238E27FC236}">
                <a16:creationId xmlns:a16="http://schemas.microsoft.com/office/drawing/2014/main" id="{4236930A-41FE-27BB-435E-C32ABD7BBF8E}"/>
              </a:ext>
            </a:extLst>
          </p:cNvPr>
          <p:cNvSpPr/>
          <p:nvPr/>
        </p:nvSpPr>
        <p:spPr>
          <a:xfrm>
            <a:off x="7265810" y="5321724"/>
            <a:ext cx="4715975" cy="1117222"/>
          </a:xfrm>
          <a:prstGeom prst="wedgeRoundRectCallout">
            <a:avLst>
              <a:gd name="adj1" fmla="val 13382"/>
              <a:gd name="adj2" fmla="val -64962"/>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accent6">
                    <a:lumMod val="50000"/>
                  </a:schemeClr>
                </a:solidFill>
                <a:cs typeface="Times New Roman" panose="02020603050405020304" pitchFamily="18" charset="0"/>
              </a:rPr>
              <a:t>Curve Number (CN) measures the potential for runoff generation.</a:t>
            </a:r>
          </a:p>
          <a:p>
            <a:pPr algn="just"/>
            <a:r>
              <a:rPr lang="en-US" sz="1600" dirty="0">
                <a:solidFill>
                  <a:schemeClr val="accent6">
                    <a:lumMod val="50000"/>
                  </a:schemeClr>
                </a:solidFill>
                <a:cs typeface="Times New Roman" panose="02020603050405020304" pitchFamily="18" charset="0"/>
              </a:rPr>
              <a:t>CN=0: all precipitation infiltrates</a:t>
            </a:r>
          </a:p>
          <a:p>
            <a:pPr algn="just"/>
            <a:r>
              <a:rPr lang="en-US" sz="1600" dirty="0">
                <a:solidFill>
                  <a:schemeClr val="accent6">
                    <a:lumMod val="50000"/>
                  </a:schemeClr>
                </a:solidFill>
                <a:cs typeface="Times New Roman" panose="02020603050405020304" pitchFamily="18" charset="0"/>
              </a:rPr>
              <a:t>CN=100: all precipitation becomes runoff.</a:t>
            </a:r>
          </a:p>
        </p:txBody>
      </p:sp>
      <p:sp>
        <p:nvSpPr>
          <p:cNvPr id="3" name="Slide Number Placeholder 2">
            <a:extLst>
              <a:ext uri="{FF2B5EF4-FFF2-40B4-BE49-F238E27FC236}">
                <a16:creationId xmlns:a16="http://schemas.microsoft.com/office/drawing/2014/main" id="{57ED6069-3BB9-010C-CCEF-542BEF9A0587}"/>
              </a:ext>
            </a:extLst>
          </p:cNvPr>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76672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919480" y="150473"/>
            <a:ext cx="10621494" cy="1325563"/>
          </a:xfrm>
        </p:spPr>
        <p:txBody>
          <a:bodyPr/>
          <a:lstStyle/>
          <a:p>
            <a:r>
              <a:rPr lang="en-US" dirty="0"/>
              <a:t>Connectivity index – weighting factor W</a:t>
            </a:r>
          </a:p>
        </p:txBody>
      </p:sp>
      <p:grpSp>
        <p:nvGrpSpPr>
          <p:cNvPr id="4" name="Group 3">
            <a:extLst>
              <a:ext uri="{FF2B5EF4-FFF2-40B4-BE49-F238E27FC236}">
                <a16:creationId xmlns:a16="http://schemas.microsoft.com/office/drawing/2014/main" id="{16070938-496B-F5AB-FB97-482EDC333743}"/>
              </a:ext>
            </a:extLst>
          </p:cNvPr>
          <p:cNvGrpSpPr/>
          <p:nvPr/>
        </p:nvGrpSpPr>
        <p:grpSpPr>
          <a:xfrm>
            <a:off x="1412156" y="2244991"/>
            <a:ext cx="1839572" cy="1554480"/>
            <a:chOff x="6450728" y="1769205"/>
            <a:chExt cx="1839572" cy="1554480"/>
          </a:xfrm>
        </p:grpSpPr>
        <p:pic>
          <p:nvPicPr>
            <p:cNvPr id="24" name="Picture 23" descr="Map&#10;&#10;Description automatically generated">
              <a:extLst>
                <a:ext uri="{FF2B5EF4-FFF2-40B4-BE49-F238E27FC236}">
                  <a16:creationId xmlns:a16="http://schemas.microsoft.com/office/drawing/2014/main" id="{1BF630CE-F168-9704-63D4-326AC99E6B7F}"/>
                </a:ext>
              </a:extLst>
            </p:cNvPr>
            <p:cNvPicPr>
              <a:picLocks noChangeAspect="1"/>
            </p:cNvPicPr>
            <p:nvPr/>
          </p:nvPicPr>
          <p:blipFill rotWithShape="1">
            <a:blip r:embed="rId3">
              <a:extLst>
                <a:ext uri="{28A0092B-C50C-407E-A947-70E740481C1C}">
                  <a14:useLocalDpi xmlns:a14="http://schemas.microsoft.com/office/drawing/2010/main" val="0"/>
                </a:ext>
              </a:extLst>
            </a:blip>
            <a:srcRect b="17997"/>
            <a:stretch/>
          </p:blipFill>
          <p:spPr>
            <a:xfrm>
              <a:off x="6450728" y="1769205"/>
              <a:ext cx="1839572" cy="1554480"/>
            </a:xfrm>
            <a:prstGeom prst="rect">
              <a:avLst/>
            </a:prstGeom>
          </p:spPr>
        </p:pic>
        <p:sp>
          <p:nvSpPr>
            <p:cNvPr id="31" name="TextBox 30">
              <a:extLst>
                <a:ext uri="{FF2B5EF4-FFF2-40B4-BE49-F238E27FC236}">
                  <a16:creationId xmlns:a16="http://schemas.microsoft.com/office/drawing/2014/main" id="{87D46211-46FC-3612-45C7-1F9B4DED68DA}"/>
                </a:ext>
              </a:extLst>
            </p:cNvPr>
            <p:cNvSpPr txBox="1"/>
            <p:nvPr/>
          </p:nvSpPr>
          <p:spPr>
            <a:xfrm>
              <a:off x="6492861" y="1791402"/>
              <a:ext cx="1385024" cy="923330"/>
            </a:xfrm>
            <a:prstGeom prst="rect">
              <a:avLst/>
            </a:prstGeom>
            <a:noFill/>
          </p:spPr>
          <p:txBody>
            <a:bodyPr wrap="square" rtlCol="0">
              <a:spAutoFit/>
            </a:bodyPr>
            <a:lstStyle/>
            <a:p>
              <a:r>
                <a:rPr lang="en-US" b="1" dirty="0">
                  <a:cs typeface="Times New Roman" panose="02020603050405020304" pitchFamily="18" charset="0"/>
                </a:rPr>
                <a:t>Manning</a:t>
              </a:r>
            </a:p>
            <a:p>
              <a:r>
                <a:rPr lang="en-US" b="1" dirty="0">
                  <a:cs typeface="Times New Roman" panose="02020603050405020304" pitchFamily="18" charset="0"/>
                </a:rPr>
                <a:t>Roughness</a:t>
              </a:r>
            </a:p>
            <a:p>
              <a:r>
                <a:rPr lang="en-US" b="1" dirty="0">
                  <a:cs typeface="Times New Roman" panose="02020603050405020304" pitchFamily="18" charset="0"/>
                </a:rPr>
                <a:t>n</a:t>
              </a:r>
            </a:p>
          </p:txBody>
        </p:sp>
      </p:grpSp>
      <p:grpSp>
        <p:nvGrpSpPr>
          <p:cNvPr id="5" name="Group 4">
            <a:extLst>
              <a:ext uri="{FF2B5EF4-FFF2-40B4-BE49-F238E27FC236}">
                <a16:creationId xmlns:a16="http://schemas.microsoft.com/office/drawing/2014/main" id="{4229175B-FF97-E525-0A8A-6258D0390182}"/>
              </a:ext>
            </a:extLst>
          </p:cNvPr>
          <p:cNvGrpSpPr/>
          <p:nvPr/>
        </p:nvGrpSpPr>
        <p:grpSpPr>
          <a:xfrm>
            <a:off x="1412156" y="3958122"/>
            <a:ext cx="1838755" cy="1554480"/>
            <a:chOff x="9668620" y="1727393"/>
            <a:chExt cx="1838755" cy="1554480"/>
          </a:xfrm>
        </p:grpSpPr>
        <p:pic>
          <p:nvPicPr>
            <p:cNvPr id="28" name="Picture 27" descr="Map&#10;&#10;Description automatically generated">
              <a:extLst>
                <a:ext uri="{FF2B5EF4-FFF2-40B4-BE49-F238E27FC236}">
                  <a16:creationId xmlns:a16="http://schemas.microsoft.com/office/drawing/2014/main" id="{14A0AA09-B5E0-B55C-BF21-5A62147E34F7}"/>
                </a:ext>
              </a:extLst>
            </p:cNvPr>
            <p:cNvPicPr>
              <a:picLocks noChangeAspect="1"/>
            </p:cNvPicPr>
            <p:nvPr/>
          </p:nvPicPr>
          <p:blipFill rotWithShape="1">
            <a:blip r:embed="rId4">
              <a:extLst>
                <a:ext uri="{28A0092B-C50C-407E-A947-70E740481C1C}">
                  <a14:useLocalDpi xmlns:a14="http://schemas.microsoft.com/office/drawing/2010/main" val="0"/>
                </a:ext>
              </a:extLst>
            </a:blip>
            <a:srcRect b="17960"/>
            <a:stretch/>
          </p:blipFill>
          <p:spPr>
            <a:xfrm>
              <a:off x="9668620" y="1727393"/>
              <a:ext cx="1838755" cy="1554480"/>
            </a:xfrm>
            <a:prstGeom prst="rect">
              <a:avLst/>
            </a:prstGeom>
          </p:spPr>
        </p:pic>
        <p:sp>
          <p:nvSpPr>
            <p:cNvPr id="32" name="TextBox 31">
              <a:extLst>
                <a:ext uri="{FF2B5EF4-FFF2-40B4-BE49-F238E27FC236}">
                  <a16:creationId xmlns:a16="http://schemas.microsoft.com/office/drawing/2014/main" id="{2C7F420A-046A-4B23-C432-AB852B30B6AB}"/>
                </a:ext>
              </a:extLst>
            </p:cNvPr>
            <p:cNvSpPr txBox="1"/>
            <p:nvPr/>
          </p:nvSpPr>
          <p:spPr>
            <a:xfrm>
              <a:off x="9788124" y="1743336"/>
              <a:ext cx="828675" cy="369332"/>
            </a:xfrm>
            <a:prstGeom prst="rect">
              <a:avLst/>
            </a:prstGeom>
            <a:noFill/>
          </p:spPr>
          <p:txBody>
            <a:bodyPr wrap="square" rtlCol="0">
              <a:spAutoFit/>
            </a:bodyPr>
            <a:lstStyle/>
            <a:p>
              <a:r>
                <a:rPr lang="en-US" b="1">
                  <a:cs typeface="Times New Roman" panose="02020603050405020304" pitchFamily="18" charset="0"/>
                </a:rPr>
                <a:t>CN</a:t>
              </a: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FDB33B9-6551-DFD7-D521-82058C19B8D3}"/>
                  </a:ext>
                </a:extLst>
              </p:cNvPr>
              <p:cNvSpPr txBox="1"/>
              <p:nvPr/>
            </p:nvSpPr>
            <p:spPr>
              <a:xfrm>
                <a:off x="2820616" y="3065380"/>
                <a:ext cx="21323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rPr>
                        <m:t>𝑊</m:t>
                      </m:r>
                      <m:r>
                        <a:rPr lang="en-US" sz="1800" b="0" i="1" smtClean="0">
                          <a:solidFill>
                            <a:srgbClr val="0070C0"/>
                          </a:solidFill>
                          <a:latin typeface="Cambria Math" panose="02040503050406030204" pitchFamily="18" charset="0"/>
                        </a:rPr>
                        <m:t>=</m:t>
                      </m:r>
                      <m:r>
                        <a:rPr lang="en-US" sz="1800" b="0" i="0" smtClean="0">
                          <a:solidFill>
                            <a:srgbClr val="0070C0"/>
                          </a:solidFill>
                          <a:latin typeface="Cambria Math" panose="02040503050406030204" pitchFamily="18" charset="0"/>
                        </a:rPr>
                        <m:t>1−</m:t>
                      </m:r>
                      <m:r>
                        <m:rPr>
                          <m:sty m:val="p"/>
                        </m:rPr>
                        <a:rPr lang="en-US" sz="1800" b="0" i="0" smtClean="0">
                          <a:solidFill>
                            <a:srgbClr val="0070C0"/>
                          </a:solidFill>
                          <a:latin typeface="Cambria Math" panose="02040503050406030204" pitchFamily="18" charset="0"/>
                        </a:rPr>
                        <m:t>n</m:t>
                      </m:r>
                    </m:oMath>
                  </m:oMathPara>
                </a14:m>
                <a:endParaRPr lang="en-US" dirty="0">
                  <a:solidFill>
                    <a:srgbClr val="0070C0"/>
                  </a:solidFill>
                </a:endParaRPr>
              </a:p>
            </p:txBody>
          </p:sp>
        </mc:Choice>
        <mc:Fallback xmlns="">
          <p:sp>
            <p:nvSpPr>
              <p:cNvPr id="38" name="TextBox 37">
                <a:extLst>
                  <a:ext uri="{FF2B5EF4-FFF2-40B4-BE49-F238E27FC236}">
                    <a16:creationId xmlns:a16="http://schemas.microsoft.com/office/drawing/2014/main" id="{FFDB33B9-6551-DFD7-D521-82058C19B8D3}"/>
                  </a:ext>
                </a:extLst>
              </p:cNvPr>
              <p:cNvSpPr txBox="1">
                <a:spLocks noRot="1" noChangeAspect="1" noMove="1" noResize="1" noEditPoints="1" noAdjustHandles="1" noChangeArrowheads="1" noChangeShapeType="1" noTextEdit="1"/>
              </p:cNvSpPr>
              <p:nvPr/>
            </p:nvSpPr>
            <p:spPr>
              <a:xfrm>
                <a:off x="2820616" y="3065380"/>
                <a:ext cx="2132345" cy="369332"/>
              </a:xfrm>
              <a:prstGeom prst="rect">
                <a:avLst/>
              </a:prstGeom>
              <a:blipFill>
                <a:blip r:embed="rId5"/>
                <a:stretch>
                  <a:fillRect/>
                </a:stretch>
              </a:blipFill>
            </p:spPr>
            <p:txBody>
              <a:bodyPr/>
              <a:lstStyle/>
              <a:p>
                <a:r>
                  <a:rPr lang="en-US">
                    <a:noFill/>
                  </a:rPr>
                  <a:t> </a:t>
                </a:r>
              </a:p>
            </p:txBody>
          </p:sp>
        </mc:Fallback>
      </mc:AlternateContent>
      <p:sp>
        <p:nvSpPr>
          <p:cNvPr id="39" name="Arrow: Left 38">
            <a:extLst>
              <a:ext uri="{FF2B5EF4-FFF2-40B4-BE49-F238E27FC236}">
                <a16:creationId xmlns:a16="http://schemas.microsoft.com/office/drawing/2014/main" id="{A278D2F1-E488-E1B9-B57E-8936AAD4A0D9}"/>
              </a:ext>
            </a:extLst>
          </p:cNvPr>
          <p:cNvSpPr/>
          <p:nvPr/>
        </p:nvSpPr>
        <p:spPr>
          <a:xfrm rot="11985032">
            <a:off x="3367479" y="3569354"/>
            <a:ext cx="1150227" cy="197558"/>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AC279476-FCA6-0D63-C063-A1FD655B11A0}"/>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6" name="Arrow: Left 5">
            <a:extLst>
              <a:ext uri="{FF2B5EF4-FFF2-40B4-BE49-F238E27FC236}">
                <a16:creationId xmlns:a16="http://schemas.microsoft.com/office/drawing/2014/main" id="{D4F6315E-F5FD-C756-153E-DF59EB3578D4}"/>
              </a:ext>
            </a:extLst>
          </p:cNvPr>
          <p:cNvSpPr/>
          <p:nvPr/>
        </p:nvSpPr>
        <p:spPr>
          <a:xfrm rot="9899585">
            <a:off x="3317059" y="4349503"/>
            <a:ext cx="1182772" cy="23345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peech Bubble: Rectangle with Corners Rounded 14">
            <a:extLst>
              <a:ext uri="{FF2B5EF4-FFF2-40B4-BE49-F238E27FC236}">
                <a16:creationId xmlns:a16="http://schemas.microsoft.com/office/drawing/2014/main" id="{DD6C5B44-3FE0-1302-B2CC-7A25EAB7E6AA}"/>
              </a:ext>
            </a:extLst>
          </p:cNvPr>
          <p:cNvSpPr/>
          <p:nvPr/>
        </p:nvSpPr>
        <p:spPr>
          <a:xfrm>
            <a:off x="7346487" y="1875132"/>
            <a:ext cx="4530948" cy="2002834"/>
          </a:xfrm>
          <a:prstGeom prst="wedgeRoundRectCallout">
            <a:avLst>
              <a:gd name="adj1" fmla="val -69262"/>
              <a:gd name="adj2" fmla="val 50607"/>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6">
                    <a:lumMod val="50000"/>
                  </a:schemeClr>
                </a:solidFill>
                <a:cs typeface="Times New Roman" panose="02020603050405020304" pitchFamily="18" charset="0"/>
              </a:rPr>
              <a:t>We tested two </a:t>
            </a:r>
            <a:r>
              <a:rPr lang="en-US" sz="2000" dirty="0">
                <a:solidFill>
                  <a:schemeClr val="accent6">
                    <a:lumMod val="50000"/>
                  </a:schemeClr>
                </a:solidFill>
                <a:cs typeface="Times New Roman" panose="02020603050405020304" pitchFamily="18" charset="0"/>
              </a:rPr>
              <a:t>alternative</a:t>
            </a:r>
            <a:r>
              <a:rPr lang="en-US" dirty="0">
                <a:solidFill>
                  <a:schemeClr val="accent6">
                    <a:lumMod val="50000"/>
                  </a:schemeClr>
                </a:solidFill>
                <a:cs typeface="Times New Roman" panose="02020603050405020304" pitchFamily="18" charset="0"/>
              </a:rPr>
              <a:t> weighting criteria:</a:t>
            </a:r>
          </a:p>
          <a:p>
            <a:pPr marL="342900" indent="-342900">
              <a:buAutoNum type="arabicParenR"/>
            </a:pPr>
            <a:r>
              <a:rPr lang="en-US" dirty="0">
                <a:solidFill>
                  <a:schemeClr val="accent6">
                    <a:lumMod val="50000"/>
                  </a:schemeClr>
                </a:solidFill>
                <a:cs typeface="Times New Roman" panose="02020603050405020304" pitchFamily="18" charset="0"/>
              </a:rPr>
              <a:t>W=1-n  (</a:t>
            </a:r>
            <a:r>
              <a:rPr lang="it-IT" dirty="0">
                <a:solidFill>
                  <a:schemeClr val="accent6">
                    <a:lumMod val="50000"/>
                  </a:schemeClr>
                </a:solidFill>
                <a:cs typeface="Times New Roman" panose="02020603050405020304" pitchFamily="18" charset="0"/>
              </a:rPr>
              <a:t>Persichillo et al. 2018; Zanandrea et al. 2019)</a:t>
            </a:r>
            <a:endParaRPr lang="en-US" dirty="0">
              <a:solidFill>
                <a:schemeClr val="accent6">
                  <a:lumMod val="50000"/>
                </a:schemeClr>
              </a:solidFill>
              <a:cs typeface="Times New Roman" panose="02020603050405020304" pitchFamily="18" charset="0"/>
            </a:endParaRPr>
          </a:p>
          <a:p>
            <a:pPr marL="342900" indent="-342900">
              <a:buAutoNum type="arabicParenR"/>
            </a:pPr>
            <a:r>
              <a:rPr lang="en-US" dirty="0">
                <a:solidFill>
                  <a:schemeClr val="accent6">
                    <a:lumMod val="50000"/>
                  </a:schemeClr>
                </a:solidFill>
                <a:cs typeface="Times New Roman" panose="02020603050405020304" pitchFamily="18" charset="0"/>
              </a:rPr>
              <a:t>W=CN/100 (our proposed formulation for deriving an index of urbanization)</a:t>
            </a:r>
          </a:p>
        </p:txBody>
      </p:sp>
      <p:sp>
        <p:nvSpPr>
          <p:cNvPr id="20" name="TextBox 19">
            <a:extLst>
              <a:ext uri="{FF2B5EF4-FFF2-40B4-BE49-F238E27FC236}">
                <a16:creationId xmlns:a16="http://schemas.microsoft.com/office/drawing/2014/main" id="{9E151888-3464-2950-6D66-EF4878254CDF}"/>
              </a:ext>
            </a:extLst>
          </p:cNvPr>
          <p:cNvSpPr txBox="1"/>
          <p:nvPr/>
        </p:nvSpPr>
        <p:spPr>
          <a:xfrm>
            <a:off x="3651054" y="3877966"/>
            <a:ext cx="752960" cy="369332"/>
          </a:xfrm>
          <a:prstGeom prst="rect">
            <a:avLst/>
          </a:prstGeom>
          <a:noFill/>
        </p:spPr>
        <p:txBody>
          <a:bodyPr wrap="square">
            <a:spAutoFit/>
          </a:bodyPr>
          <a:lstStyle/>
          <a:p>
            <a:r>
              <a:rPr lang="en-US" sz="1800" b="1" i="0" dirty="0">
                <a:solidFill>
                  <a:srgbClr val="0070C0"/>
                </a:solidFill>
                <a:latin typeface="+mj-lt"/>
              </a:rPr>
              <a:t>OR</a:t>
            </a:r>
            <a:endParaRPr lang="en-US" b="1" dirty="0">
              <a:solidFill>
                <a:srgbClr val="0070C0"/>
              </a:solidFill>
            </a:endParaRPr>
          </a:p>
        </p:txBody>
      </p:sp>
      <p:grpSp>
        <p:nvGrpSpPr>
          <p:cNvPr id="29" name="Group 28">
            <a:extLst>
              <a:ext uri="{FF2B5EF4-FFF2-40B4-BE49-F238E27FC236}">
                <a16:creationId xmlns:a16="http://schemas.microsoft.com/office/drawing/2014/main" id="{9A010E5E-297D-75CC-6F57-04C77CA92493}"/>
              </a:ext>
            </a:extLst>
          </p:cNvPr>
          <p:cNvGrpSpPr/>
          <p:nvPr/>
        </p:nvGrpSpPr>
        <p:grpSpPr>
          <a:xfrm>
            <a:off x="4491431" y="3335502"/>
            <a:ext cx="1837449" cy="1554480"/>
            <a:chOff x="4826711" y="2614142"/>
            <a:chExt cx="1837449" cy="1554480"/>
          </a:xfrm>
        </p:grpSpPr>
        <p:pic>
          <p:nvPicPr>
            <p:cNvPr id="12" name="Picture 11" descr="Map&#10;&#10;Description automatically generated">
              <a:extLst>
                <a:ext uri="{FF2B5EF4-FFF2-40B4-BE49-F238E27FC236}">
                  <a16:creationId xmlns:a16="http://schemas.microsoft.com/office/drawing/2014/main" id="{65A67C9C-FAC0-B2CD-A2DF-CA845BE5DA3D}"/>
                </a:ext>
              </a:extLst>
            </p:cNvPr>
            <p:cNvPicPr>
              <a:picLocks noChangeAspect="1"/>
            </p:cNvPicPr>
            <p:nvPr/>
          </p:nvPicPr>
          <p:blipFill rotWithShape="1">
            <a:blip r:embed="rId6">
              <a:extLst>
                <a:ext uri="{28A0092B-C50C-407E-A947-70E740481C1C}">
                  <a14:useLocalDpi xmlns:a14="http://schemas.microsoft.com/office/drawing/2010/main" val="0"/>
                </a:ext>
              </a:extLst>
            </a:blip>
            <a:srcRect b="17902"/>
            <a:stretch/>
          </p:blipFill>
          <p:spPr>
            <a:xfrm>
              <a:off x="4826711" y="2614142"/>
              <a:ext cx="1837449" cy="1554480"/>
            </a:xfrm>
            <a:prstGeom prst="rect">
              <a:avLst/>
            </a:prstGeom>
            <a:noFill/>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A1CCB1-A363-BB0F-D49E-3BDECE6101D1}"/>
                    </a:ext>
                  </a:extLst>
                </p:cNvPr>
                <p:cNvSpPr txBox="1"/>
                <p:nvPr/>
              </p:nvSpPr>
              <p:spPr>
                <a:xfrm>
                  <a:off x="4911185" y="2673670"/>
                  <a:ext cx="919365" cy="3680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1" i="1" dirty="0" smtClean="0">
                            <a:latin typeface="Cambria Math" panose="02040503050406030204" pitchFamily="18" charset="0"/>
                            <a:cs typeface="Times New Roman" panose="02020603050405020304" pitchFamily="18" charset="0"/>
                          </a:rPr>
                          <m:t>𝑾</m:t>
                        </m:r>
                      </m:oMath>
                    </m:oMathPara>
                  </a14:m>
                  <a:endParaRPr lang="en-US" sz="2700" b="1" baseline="-25000" dirty="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9A1CCB1-A363-BB0F-D49E-3BDECE6101D1}"/>
                    </a:ext>
                  </a:extLst>
                </p:cNvPr>
                <p:cNvSpPr txBox="1">
                  <a:spLocks noRot="1" noChangeAspect="1" noMove="1" noResize="1" noEditPoints="1" noAdjustHandles="1" noChangeArrowheads="1" noChangeShapeType="1" noTextEdit="1"/>
                </p:cNvSpPr>
                <p:nvPr/>
              </p:nvSpPr>
              <p:spPr>
                <a:xfrm>
                  <a:off x="4911185" y="2673670"/>
                  <a:ext cx="919365" cy="36804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B2A9936D-42D1-DEC5-3EB7-4FD562B661DD}"/>
                    </a:ext>
                  </a:extLst>
                </p14:cNvPr>
                <p14:cNvContentPartPr/>
                <p14:nvPr/>
              </p14:nvContentPartPr>
              <p14:xfrm>
                <a:off x="6143670" y="3648045"/>
                <a:ext cx="360" cy="13680"/>
              </p14:xfrm>
            </p:contentPart>
          </mc:Choice>
          <mc:Fallback xmlns="">
            <p:pic>
              <p:nvPicPr>
                <p:cNvPr id="25" name="Ink 24">
                  <a:extLst>
                    <a:ext uri="{FF2B5EF4-FFF2-40B4-BE49-F238E27FC236}">
                      <a16:creationId xmlns:a16="http://schemas.microsoft.com/office/drawing/2014/main" id="{B2A9936D-42D1-DEC5-3EB7-4FD562B661DD}"/>
                    </a:ext>
                  </a:extLst>
                </p:cNvPr>
                <p:cNvPicPr/>
                <p:nvPr/>
              </p:nvPicPr>
              <p:blipFill>
                <a:blip r:embed="rId10"/>
                <a:stretch>
                  <a:fillRect/>
                </a:stretch>
              </p:blipFill>
              <p:spPr>
                <a:xfrm>
                  <a:off x="6125670" y="3630045"/>
                  <a:ext cx="36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61E19D71-3D00-22EA-D625-64BC5041F492}"/>
                    </a:ext>
                  </a:extLst>
                </p14:cNvPr>
                <p14:cNvContentPartPr/>
                <p14:nvPr/>
              </p14:nvContentPartPr>
              <p14:xfrm>
                <a:off x="6066990" y="3600165"/>
                <a:ext cx="6120" cy="85680"/>
              </p14:xfrm>
            </p:contentPart>
          </mc:Choice>
          <mc:Fallback xmlns="">
            <p:pic>
              <p:nvPicPr>
                <p:cNvPr id="27" name="Ink 26">
                  <a:extLst>
                    <a:ext uri="{FF2B5EF4-FFF2-40B4-BE49-F238E27FC236}">
                      <a16:creationId xmlns:a16="http://schemas.microsoft.com/office/drawing/2014/main" id="{61E19D71-3D00-22EA-D625-64BC5041F492}"/>
                    </a:ext>
                  </a:extLst>
                </p:cNvPr>
                <p:cNvPicPr/>
                <p:nvPr/>
              </p:nvPicPr>
              <p:blipFill>
                <a:blip r:embed="rId12"/>
                <a:stretch>
                  <a:fillRect/>
                </a:stretch>
              </p:blipFill>
              <p:spPr>
                <a:xfrm>
                  <a:off x="6049350" y="3582525"/>
                  <a:ext cx="41760" cy="121320"/>
                </a:xfrm>
                <a:prstGeom prst="rect">
                  <a:avLst/>
                </a:prstGeom>
              </p:spPr>
            </p:pic>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4E765BF-1315-A416-7DEC-C0CF277AE0C8}"/>
                  </a:ext>
                </a:extLst>
              </p:cNvPr>
              <p:cNvSpPr txBox="1"/>
              <p:nvPr/>
            </p:nvSpPr>
            <p:spPr>
              <a:xfrm>
                <a:off x="702330" y="4698178"/>
                <a:ext cx="64122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rPr>
                        <m:t>𝑊</m:t>
                      </m:r>
                      <m:r>
                        <a:rPr lang="en-US" sz="1800" b="0" i="1" smtClean="0">
                          <a:solidFill>
                            <a:srgbClr val="0070C0"/>
                          </a:solidFill>
                          <a:latin typeface="Cambria Math" panose="02040503050406030204" pitchFamily="18" charset="0"/>
                        </a:rPr>
                        <m:t>=</m:t>
                      </m:r>
                      <m:r>
                        <m:rPr>
                          <m:sty m:val="p"/>
                        </m:rPr>
                        <a:rPr lang="en-US" sz="1800" b="0" i="0" smtClean="0">
                          <a:solidFill>
                            <a:srgbClr val="0070C0"/>
                          </a:solidFill>
                          <a:latin typeface="Cambria Math" panose="02040503050406030204" pitchFamily="18" charset="0"/>
                        </a:rPr>
                        <m:t>CN</m:t>
                      </m:r>
                      <m:r>
                        <a:rPr lang="en-US" sz="1800" b="0" i="0" smtClean="0">
                          <a:solidFill>
                            <a:srgbClr val="0070C0"/>
                          </a:solidFill>
                          <a:latin typeface="Cambria Math" panose="02040503050406030204" pitchFamily="18" charset="0"/>
                        </a:rPr>
                        <m:t>/100</m:t>
                      </m:r>
                    </m:oMath>
                  </m:oMathPara>
                </a14:m>
                <a:endParaRPr lang="en-US" dirty="0">
                  <a:solidFill>
                    <a:srgbClr val="0070C0"/>
                  </a:solidFill>
                </a:endParaRPr>
              </a:p>
            </p:txBody>
          </p:sp>
        </mc:Choice>
        <mc:Fallback xmlns="">
          <p:sp>
            <p:nvSpPr>
              <p:cNvPr id="14" name="TextBox 13">
                <a:extLst>
                  <a:ext uri="{FF2B5EF4-FFF2-40B4-BE49-F238E27FC236}">
                    <a16:creationId xmlns:a16="http://schemas.microsoft.com/office/drawing/2014/main" id="{14E765BF-1315-A416-7DEC-C0CF277AE0C8}"/>
                  </a:ext>
                </a:extLst>
              </p:cNvPr>
              <p:cNvSpPr txBox="1">
                <a:spLocks noRot="1" noChangeAspect="1" noMove="1" noResize="1" noEditPoints="1" noAdjustHandles="1" noChangeArrowheads="1" noChangeShapeType="1" noTextEdit="1"/>
              </p:cNvSpPr>
              <p:nvPr/>
            </p:nvSpPr>
            <p:spPr>
              <a:xfrm>
                <a:off x="702330" y="4698178"/>
                <a:ext cx="6412230" cy="369332"/>
              </a:xfrm>
              <a:prstGeom prst="rect">
                <a:avLst/>
              </a:prstGeom>
              <a:blipFill>
                <a:blip r:embed="rId1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164480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38200" y="365127"/>
            <a:ext cx="10621494" cy="1325563"/>
          </a:xfrm>
        </p:spPr>
        <p:txBody>
          <a:bodyPr/>
          <a:lstStyle/>
          <a:p>
            <a:r>
              <a:rPr lang="en-US" dirty="0"/>
              <a:t>Connectivity index – inverse distance weighting (IDW)</a:t>
            </a:r>
          </a:p>
        </p:txBody>
      </p:sp>
      <p:pic>
        <p:nvPicPr>
          <p:cNvPr id="18" name="Picture 17" descr="Map&#10;&#10;Description automatically generated">
            <a:extLst>
              <a:ext uri="{FF2B5EF4-FFF2-40B4-BE49-F238E27FC236}">
                <a16:creationId xmlns:a16="http://schemas.microsoft.com/office/drawing/2014/main" id="{1D898969-9897-10F2-5D92-44C06F028882}"/>
              </a:ext>
            </a:extLst>
          </p:cNvPr>
          <p:cNvPicPr>
            <a:picLocks noChangeAspect="1"/>
          </p:cNvPicPr>
          <p:nvPr/>
        </p:nvPicPr>
        <p:blipFill rotWithShape="1">
          <a:blip r:embed="rId3">
            <a:extLst>
              <a:ext uri="{28A0092B-C50C-407E-A947-70E740481C1C}">
                <a14:useLocalDpi xmlns:a14="http://schemas.microsoft.com/office/drawing/2010/main" val="0"/>
              </a:ext>
            </a:extLst>
          </a:blip>
          <a:srcRect b="17902"/>
          <a:stretch/>
        </p:blipFill>
        <p:spPr>
          <a:xfrm>
            <a:off x="2156222" y="1679744"/>
            <a:ext cx="1837449" cy="1554480"/>
          </a:xfrm>
          <a:prstGeom prst="rect">
            <a:avLst/>
          </a:prstGeom>
        </p:spPr>
      </p:pic>
      <p:sp>
        <p:nvSpPr>
          <p:cNvPr id="19" name="TextBox 18">
            <a:extLst>
              <a:ext uri="{FF2B5EF4-FFF2-40B4-BE49-F238E27FC236}">
                <a16:creationId xmlns:a16="http://schemas.microsoft.com/office/drawing/2014/main" id="{08267B86-F744-0943-76A9-F2AFB9E43621}"/>
              </a:ext>
            </a:extLst>
          </p:cNvPr>
          <p:cNvSpPr txBox="1"/>
          <p:nvPr/>
        </p:nvSpPr>
        <p:spPr>
          <a:xfrm>
            <a:off x="2219430" y="1690690"/>
            <a:ext cx="1146270" cy="646331"/>
          </a:xfrm>
          <a:prstGeom prst="rect">
            <a:avLst/>
          </a:prstGeom>
          <a:noFill/>
        </p:spPr>
        <p:txBody>
          <a:bodyPr wrap="square" rtlCol="0">
            <a:spAutoFit/>
          </a:bodyPr>
          <a:lstStyle/>
          <a:p>
            <a:r>
              <a:rPr lang="en-US" b="1" dirty="0">
                <a:cs typeface="Times New Roman" panose="02020603050405020304" pitchFamily="18" charset="0"/>
              </a:rPr>
              <a:t>Flow </a:t>
            </a:r>
          </a:p>
          <a:p>
            <a:r>
              <a:rPr lang="en-US" b="1" dirty="0">
                <a:cs typeface="Times New Roman" panose="02020603050405020304" pitchFamily="18" charset="0"/>
              </a:rPr>
              <a:t>Direction</a:t>
            </a:r>
          </a:p>
        </p:txBody>
      </p:sp>
      <p:pic>
        <p:nvPicPr>
          <p:cNvPr id="21" name="Picture 20" descr="Map&#10;&#10;Description automatically generated">
            <a:extLst>
              <a:ext uri="{FF2B5EF4-FFF2-40B4-BE49-F238E27FC236}">
                <a16:creationId xmlns:a16="http://schemas.microsoft.com/office/drawing/2014/main" id="{42E3DC0A-F0F3-B6C3-7ED4-94B9E50CA825}"/>
              </a:ext>
            </a:extLst>
          </p:cNvPr>
          <p:cNvPicPr>
            <a:picLocks noChangeAspect="1"/>
          </p:cNvPicPr>
          <p:nvPr/>
        </p:nvPicPr>
        <p:blipFill rotWithShape="1">
          <a:blip r:embed="rId4">
            <a:extLst>
              <a:ext uri="{28A0092B-C50C-407E-A947-70E740481C1C}">
                <a14:useLocalDpi xmlns:a14="http://schemas.microsoft.com/office/drawing/2010/main" val="0"/>
              </a:ext>
            </a:extLst>
          </a:blip>
          <a:srcRect b="18656"/>
          <a:stretch/>
        </p:blipFill>
        <p:spPr>
          <a:xfrm>
            <a:off x="4943072" y="1690690"/>
            <a:ext cx="1854458" cy="1554480"/>
          </a:xfrm>
          <a:prstGeom prst="rect">
            <a:avLst/>
          </a:prstGeom>
        </p:spPr>
      </p:pic>
      <p:sp>
        <p:nvSpPr>
          <p:cNvPr id="30" name="TextBox 29">
            <a:extLst>
              <a:ext uri="{FF2B5EF4-FFF2-40B4-BE49-F238E27FC236}">
                <a16:creationId xmlns:a16="http://schemas.microsoft.com/office/drawing/2014/main" id="{F398004C-960C-B9B1-CF20-28795D7BE4A1}"/>
              </a:ext>
            </a:extLst>
          </p:cNvPr>
          <p:cNvSpPr txBox="1"/>
          <p:nvPr/>
        </p:nvSpPr>
        <p:spPr>
          <a:xfrm>
            <a:off x="5033993" y="1713885"/>
            <a:ext cx="930870" cy="369332"/>
          </a:xfrm>
          <a:prstGeom prst="rect">
            <a:avLst/>
          </a:prstGeom>
          <a:noFill/>
        </p:spPr>
        <p:txBody>
          <a:bodyPr wrap="square" rtlCol="0">
            <a:spAutoFit/>
          </a:bodyPr>
          <a:lstStyle/>
          <a:p>
            <a:r>
              <a:rPr lang="en-US" b="1">
                <a:cs typeface="Times New Roman" panose="02020603050405020304" pitchFamily="18" charset="0"/>
              </a:rPr>
              <a:t>Slope S</a:t>
            </a:r>
          </a:p>
        </p:txBody>
      </p:sp>
      <p:pic>
        <p:nvPicPr>
          <p:cNvPr id="25" name="Picture 24" descr="Map&#10;&#10;Description automatically generated">
            <a:extLst>
              <a:ext uri="{FF2B5EF4-FFF2-40B4-BE49-F238E27FC236}">
                <a16:creationId xmlns:a16="http://schemas.microsoft.com/office/drawing/2014/main" id="{3C6A2D3E-2221-3E23-E078-20668E78F6ED}"/>
              </a:ext>
            </a:extLst>
          </p:cNvPr>
          <p:cNvPicPr>
            <a:picLocks noChangeAspect="1"/>
          </p:cNvPicPr>
          <p:nvPr/>
        </p:nvPicPr>
        <p:blipFill rotWithShape="1">
          <a:blip r:embed="rId5">
            <a:extLst>
              <a:ext uri="{28A0092B-C50C-407E-A947-70E740481C1C}">
                <a14:useLocalDpi xmlns:a14="http://schemas.microsoft.com/office/drawing/2010/main" val="0"/>
              </a:ext>
            </a:extLst>
          </a:blip>
          <a:srcRect b="19558"/>
          <a:stretch/>
        </p:blipFill>
        <p:spPr>
          <a:xfrm>
            <a:off x="3526329" y="4785158"/>
            <a:ext cx="1875266" cy="1554480"/>
          </a:xfrm>
          <a:prstGeom prst="rect">
            <a:avLst/>
          </a:prstGeom>
        </p:spPr>
      </p:pic>
      <p:pic>
        <p:nvPicPr>
          <p:cNvPr id="27" name="Picture 26" descr="Map&#10;&#10;Description automatically generated">
            <a:extLst>
              <a:ext uri="{FF2B5EF4-FFF2-40B4-BE49-F238E27FC236}">
                <a16:creationId xmlns:a16="http://schemas.microsoft.com/office/drawing/2014/main" id="{5B3D7356-0A32-5214-8357-1AB85C7A3A30}"/>
              </a:ext>
            </a:extLst>
          </p:cNvPr>
          <p:cNvPicPr>
            <a:picLocks noChangeAspect="1"/>
          </p:cNvPicPr>
          <p:nvPr/>
        </p:nvPicPr>
        <p:blipFill rotWithShape="1">
          <a:blip r:embed="rId6">
            <a:extLst>
              <a:ext uri="{28A0092B-C50C-407E-A947-70E740481C1C}">
                <a14:useLocalDpi xmlns:a14="http://schemas.microsoft.com/office/drawing/2010/main" val="0"/>
              </a:ext>
            </a:extLst>
          </a:blip>
          <a:srcRect b="17902"/>
          <a:stretch/>
        </p:blipFill>
        <p:spPr>
          <a:xfrm>
            <a:off x="6492861" y="4781438"/>
            <a:ext cx="1837449" cy="1554480"/>
          </a:xfrm>
          <a:prstGeom prst="rect">
            <a:avLst/>
          </a:prstGeom>
          <a:noFill/>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13A8A1F-AAE6-C750-2AB5-F6DDB6CC061A}"/>
                  </a:ext>
                </a:extLst>
              </p:cNvPr>
              <p:cNvSpPr txBox="1"/>
              <p:nvPr/>
            </p:nvSpPr>
            <p:spPr>
              <a:xfrm>
                <a:off x="6563171" y="4944090"/>
                <a:ext cx="919365" cy="3680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b="1" i="1" dirty="0" smtClean="0">
                              <a:latin typeface="Cambria Math" panose="02040503050406030204" pitchFamily="18" charset="0"/>
                              <a:cs typeface="Times New Roman" panose="02020603050405020304" pitchFamily="18" charset="0"/>
                            </a:rPr>
                          </m:ctrlPr>
                        </m:accPr>
                        <m:e>
                          <m:r>
                            <a:rPr lang="en-US" b="1" i="1" dirty="0" smtClean="0">
                              <a:latin typeface="Cambria Math" panose="02040503050406030204" pitchFamily="18" charset="0"/>
                              <a:cs typeface="Times New Roman" panose="02020603050405020304" pitchFamily="18" charset="0"/>
                            </a:rPr>
                            <m:t>𝑾</m:t>
                          </m:r>
                        </m:e>
                      </m:acc>
                      <m:r>
                        <a:rPr lang="en-US" b="1" baseline="-25000" dirty="0" err="1">
                          <a:latin typeface="Cambria Math" panose="02040503050406030204" pitchFamily="18" charset="0"/>
                          <a:cs typeface="Times New Roman" panose="02020603050405020304" pitchFamily="18" charset="0"/>
                        </a:rPr>
                        <m:t>𝐮𝐩</m:t>
                      </m:r>
                    </m:oMath>
                  </m:oMathPara>
                </a14:m>
                <a:endParaRPr lang="en-US" sz="2700" b="1" baseline="-25000" dirty="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913A8A1F-AAE6-C750-2AB5-F6DDB6CC061A}"/>
                  </a:ext>
                </a:extLst>
              </p:cNvPr>
              <p:cNvSpPr txBox="1">
                <a:spLocks noRot="1" noChangeAspect="1" noMove="1" noResize="1" noEditPoints="1" noAdjustHandles="1" noChangeArrowheads="1" noChangeShapeType="1" noTextEdit="1"/>
              </p:cNvSpPr>
              <p:nvPr/>
            </p:nvSpPr>
            <p:spPr>
              <a:xfrm>
                <a:off x="6563171" y="4944090"/>
                <a:ext cx="919365" cy="368049"/>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846BC31-F30F-4789-C2D5-0455F6376234}"/>
                  </a:ext>
                </a:extLst>
              </p:cNvPr>
              <p:cNvSpPr txBox="1"/>
              <p:nvPr/>
            </p:nvSpPr>
            <p:spPr>
              <a:xfrm>
                <a:off x="3634889" y="4821963"/>
                <a:ext cx="919365" cy="369909"/>
              </a:xfrm>
              <a:prstGeom prst="rect">
                <a:avLst/>
              </a:prstGeom>
              <a:noFill/>
            </p:spPr>
            <p:txBody>
              <a:bodyPr wrap="square" rtlCol="0">
                <a:spAutoFit/>
              </a:bodyPr>
              <a:lstStyle/>
              <a:p>
                <a14:m>
                  <m:oMath xmlns:m="http://schemas.openxmlformats.org/officeDocument/2006/math">
                    <m:acc>
                      <m:accPr>
                        <m:chr m:val="̅"/>
                        <m:ctrlPr>
                          <a:rPr lang="en-US" b="1" i="1" dirty="0" smtClean="0">
                            <a:latin typeface="Cambria Math" panose="02040503050406030204" pitchFamily="18" charset="0"/>
                            <a:cs typeface="Times New Roman" panose="02020603050405020304" pitchFamily="18" charset="0"/>
                          </a:rPr>
                        </m:ctrlPr>
                      </m:accPr>
                      <m:e>
                        <m:r>
                          <a:rPr lang="en-US" b="1" i="1" dirty="0" smtClean="0">
                            <a:latin typeface="Cambria Math" panose="02040503050406030204" pitchFamily="18" charset="0"/>
                            <a:cs typeface="Times New Roman" panose="02020603050405020304" pitchFamily="18" charset="0"/>
                          </a:rPr>
                          <m:t>𝑺</m:t>
                        </m:r>
                      </m:e>
                    </m:acc>
                  </m:oMath>
                </a14:m>
                <a:r>
                  <a:rPr lang="en-US" b="1" i="1" baseline="-25000" dirty="0">
                    <a:cs typeface="Times New Roman" panose="02020603050405020304" pitchFamily="18" charset="0"/>
                  </a:rPr>
                  <a:t>k</a:t>
                </a:r>
              </a:p>
            </p:txBody>
          </p:sp>
        </mc:Choice>
        <mc:Fallback xmlns="">
          <p:sp>
            <p:nvSpPr>
              <p:cNvPr id="34" name="TextBox 33">
                <a:extLst>
                  <a:ext uri="{FF2B5EF4-FFF2-40B4-BE49-F238E27FC236}">
                    <a16:creationId xmlns:a16="http://schemas.microsoft.com/office/drawing/2014/main" id="{3846BC31-F30F-4789-C2D5-0455F6376234}"/>
                  </a:ext>
                </a:extLst>
              </p:cNvPr>
              <p:cNvSpPr txBox="1">
                <a:spLocks noRot="1" noChangeAspect="1" noMove="1" noResize="1" noEditPoints="1" noAdjustHandles="1" noChangeArrowheads="1" noChangeShapeType="1" noTextEdit="1"/>
              </p:cNvSpPr>
              <p:nvPr/>
            </p:nvSpPr>
            <p:spPr>
              <a:xfrm>
                <a:off x="3634889" y="4821963"/>
                <a:ext cx="919365" cy="369909"/>
              </a:xfrm>
              <a:prstGeom prst="rect">
                <a:avLst/>
              </a:prstGeom>
              <a:blipFill>
                <a:blip r:embed="rId8"/>
                <a:stretch>
                  <a:fillRect b="-22951"/>
                </a:stretch>
              </a:blipFill>
            </p:spPr>
            <p:txBody>
              <a:bodyPr/>
              <a:lstStyle/>
              <a:p>
                <a:r>
                  <a:rPr lang="en-US">
                    <a:noFill/>
                  </a:rPr>
                  <a:t> </a:t>
                </a:r>
              </a:p>
            </p:txBody>
          </p:sp>
        </mc:Fallback>
      </mc:AlternateContent>
      <p:sp>
        <p:nvSpPr>
          <p:cNvPr id="42" name="Arrow: Left 41">
            <a:extLst>
              <a:ext uri="{FF2B5EF4-FFF2-40B4-BE49-F238E27FC236}">
                <a16:creationId xmlns:a16="http://schemas.microsoft.com/office/drawing/2014/main" id="{35659E91-A6A5-25B0-D7ED-5E01E4AB13B3}"/>
              </a:ext>
            </a:extLst>
          </p:cNvPr>
          <p:cNvSpPr/>
          <p:nvPr/>
        </p:nvSpPr>
        <p:spPr>
          <a:xfrm rot="17697350">
            <a:off x="4781063" y="3905018"/>
            <a:ext cx="1750457" cy="28862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Arrow: Left 43">
            <a:extLst>
              <a:ext uri="{FF2B5EF4-FFF2-40B4-BE49-F238E27FC236}">
                <a16:creationId xmlns:a16="http://schemas.microsoft.com/office/drawing/2014/main" id="{E2593856-55D3-459E-5EAB-8652FF99FEF9}"/>
              </a:ext>
            </a:extLst>
          </p:cNvPr>
          <p:cNvSpPr/>
          <p:nvPr/>
        </p:nvSpPr>
        <p:spPr>
          <a:xfrm rot="12621329">
            <a:off x="3846513" y="3777424"/>
            <a:ext cx="3018050" cy="25879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29B7B06-B437-99A5-0DEA-2EAF7A656D99}"/>
                  </a:ext>
                </a:extLst>
              </p:cNvPr>
              <p:cNvSpPr txBox="1"/>
              <p:nvPr/>
            </p:nvSpPr>
            <p:spPr>
              <a:xfrm>
                <a:off x="679321" y="5057830"/>
                <a:ext cx="3407803" cy="7949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50000"/>
                                </a:schemeClr>
                              </a:solidFill>
                              <a:latin typeface="Cambria Math" panose="02040503050406030204" pitchFamily="18" charset="0"/>
                            </a:rPr>
                          </m:ctrlPr>
                        </m:sSubPr>
                        <m:e>
                          <m:acc>
                            <m:accPr>
                              <m:chr m:val="̅"/>
                              <m:ctrlPr>
                                <a:rPr lang="en-US" b="0" i="1" smtClean="0">
                                  <a:solidFill>
                                    <a:schemeClr val="accent6">
                                      <a:lumMod val="50000"/>
                                    </a:schemeClr>
                                  </a:solidFill>
                                  <a:latin typeface="Cambria Math" panose="02040503050406030204" pitchFamily="18" charset="0"/>
                                </a:rPr>
                              </m:ctrlPr>
                            </m:accPr>
                            <m:e>
                              <m:r>
                                <a:rPr lang="en-US" b="0" i="1" smtClean="0">
                                  <a:solidFill>
                                    <a:schemeClr val="accent6">
                                      <a:lumMod val="50000"/>
                                    </a:schemeClr>
                                  </a:solidFill>
                                  <a:latin typeface="Cambria Math" panose="02040503050406030204" pitchFamily="18" charset="0"/>
                                </a:rPr>
                                <m:t>𝑆</m:t>
                              </m:r>
                            </m:e>
                          </m:acc>
                        </m:e>
                        <m:sub>
                          <m:r>
                            <a:rPr lang="en-US" b="0" i="1" smtClean="0">
                              <a:solidFill>
                                <a:schemeClr val="accent6">
                                  <a:lumMod val="50000"/>
                                </a:schemeClr>
                              </a:solidFill>
                              <a:latin typeface="Cambria Math" panose="02040503050406030204" pitchFamily="18" charset="0"/>
                            </a:rPr>
                            <m:t>𝑘</m:t>
                          </m:r>
                        </m:sub>
                      </m:sSub>
                      <m:r>
                        <a:rPr lang="en-US" b="0" i="1" smtClean="0">
                          <a:solidFill>
                            <a:schemeClr val="accent6">
                              <a:lumMod val="50000"/>
                            </a:schemeClr>
                          </a:solidFill>
                          <a:latin typeface="Cambria Math" panose="02040503050406030204" pitchFamily="18" charset="0"/>
                        </a:rPr>
                        <m:t>=</m:t>
                      </m:r>
                      <m:nary>
                        <m:naryPr>
                          <m:chr m:val="∑"/>
                          <m:supHide m:val="on"/>
                          <m:ctrlPr>
                            <a:rPr lang="en-US" b="0" i="1" smtClean="0">
                              <a:solidFill>
                                <a:schemeClr val="accent6">
                                  <a:lumMod val="50000"/>
                                </a:schemeClr>
                              </a:solidFill>
                              <a:latin typeface="Cambria Math" panose="02040503050406030204" pitchFamily="18" charset="0"/>
                            </a:rPr>
                          </m:ctrlPr>
                        </m:naryPr>
                        <m:sub>
                          <m:r>
                            <m:rPr>
                              <m:brk m:alnAt="7"/>
                            </m:rPr>
                            <a:rPr lang="en-US" b="0" i="1" smtClean="0">
                              <a:solidFill>
                                <a:schemeClr val="accent6">
                                  <a:lumMod val="50000"/>
                                </a:schemeClr>
                              </a:solidFill>
                              <a:latin typeface="Cambria Math" panose="02040503050406030204" pitchFamily="18" charset="0"/>
                            </a:rPr>
                            <m:t>𝑢</m:t>
                          </m:r>
                          <m:r>
                            <a:rPr lang="en-US" b="0" i="1" smtClean="0">
                              <a:solidFill>
                                <a:schemeClr val="accent6">
                                  <a:lumMod val="50000"/>
                                </a:schemeClr>
                              </a:solidFill>
                              <a:latin typeface="Cambria Math" panose="02040503050406030204" pitchFamily="18" charset="0"/>
                            </a:rPr>
                            <m:t>𝑝</m:t>
                          </m:r>
                          <m:r>
                            <a:rPr lang="en-US" b="0" i="1" smtClean="0">
                              <a:solidFill>
                                <a:schemeClr val="accent6">
                                  <a:lumMod val="50000"/>
                                </a:schemeClr>
                              </a:solidFill>
                              <a:latin typeface="Cambria Math" panose="02040503050406030204" pitchFamily="18" charset="0"/>
                            </a:rPr>
                            <m:t>_</m:t>
                          </m:r>
                          <m:r>
                            <a:rPr lang="en-US" b="0" i="1" smtClean="0">
                              <a:solidFill>
                                <a:schemeClr val="accent6">
                                  <a:lumMod val="50000"/>
                                </a:schemeClr>
                              </a:solidFill>
                              <a:latin typeface="Cambria Math" panose="02040503050406030204" pitchFamily="18" charset="0"/>
                            </a:rPr>
                            <m:t>𝑘</m:t>
                          </m:r>
                        </m:sub>
                        <m:sup/>
                        <m:e>
                          <m:sSub>
                            <m:sSubPr>
                              <m:ctrlPr>
                                <a:rPr lang="en-US" b="0" i="1" smtClean="0">
                                  <a:solidFill>
                                    <a:schemeClr val="accent6">
                                      <a:lumMod val="50000"/>
                                    </a:schemeClr>
                                  </a:solidFill>
                                  <a:latin typeface="Cambria Math" panose="02040503050406030204" pitchFamily="18" charset="0"/>
                                </a:rPr>
                              </m:ctrlPr>
                            </m:sSubPr>
                            <m:e>
                              <m:r>
                                <a:rPr lang="en-US" i="1" smtClean="0">
                                  <a:solidFill>
                                    <a:schemeClr val="accent6">
                                      <a:lumMod val="50000"/>
                                    </a:schemeClr>
                                  </a:solidFill>
                                  <a:latin typeface="Cambria Math" panose="02040503050406030204" pitchFamily="18" charset="0"/>
                                </a:rPr>
                                <m:t>𝑓</m:t>
                              </m:r>
                            </m:e>
                            <m:sub>
                              <m:r>
                                <a:rPr lang="en-US" b="0" i="1" smtClean="0">
                                  <a:solidFill>
                                    <a:schemeClr val="accent6">
                                      <a:lumMod val="50000"/>
                                    </a:schemeClr>
                                  </a:solidFill>
                                  <a:latin typeface="Cambria Math" panose="02040503050406030204" pitchFamily="18" charset="0"/>
                                </a:rPr>
                                <m:t>𝑤</m:t>
                              </m:r>
                            </m:sub>
                          </m:sSub>
                          <m:d>
                            <m:dPr>
                              <m:ctrlPr>
                                <a:rPr lang="en-US" i="1">
                                  <a:solidFill>
                                    <a:schemeClr val="accent6">
                                      <a:lumMod val="50000"/>
                                    </a:schemeClr>
                                  </a:solidFill>
                                  <a:latin typeface="Cambria Math" panose="02040503050406030204" pitchFamily="18" charset="0"/>
                                </a:rPr>
                              </m:ctrlPr>
                            </m:dPr>
                            <m:e>
                              <m:sSub>
                                <m:sSubPr>
                                  <m:ctrlPr>
                                    <a:rPr lang="en-US" i="1">
                                      <a:solidFill>
                                        <a:schemeClr val="accent6">
                                          <a:lumMod val="50000"/>
                                        </a:schemeClr>
                                      </a:solidFill>
                                      <a:latin typeface="Cambria Math" panose="02040503050406030204" pitchFamily="18" charset="0"/>
                                    </a:rPr>
                                  </m:ctrlPr>
                                </m:sSubPr>
                                <m:e>
                                  <m:r>
                                    <a:rPr lang="en-US" i="1">
                                      <a:solidFill>
                                        <a:schemeClr val="accent6">
                                          <a:lumMod val="50000"/>
                                        </a:schemeClr>
                                      </a:solidFill>
                                      <a:latin typeface="Cambria Math" panose="02040503050406030204" pitchFamily="18" charset="0"/>
                                    </a:rPr>
                                    <m:t>𝑑</m:t>
                                  </m:r>
                                </m:e>
                                <m:sub>
                                  <m:r>
                                    <a:rPr lang="en-US" i="1">
                                      <a:solidFill>
                                        <a:schemeClr val="accent6">
                                          <a:lumMod val="50000"/>
                                        </a:schemeClr>
                                      </a:solidFill>
                                      <a:latin typeface="Cambria Math" panose="02040503050406030204" pitchFamily="18" charset="0"/>
                                    </a:rPr>
                                    <m:t>𝑢</m:t>
                                  </m:r>
                                  <m:r>
                                    <a:rPr lang="en-US" b="0" i="1" smtClean="0">
                                      <a:solidFill>
                                        <a:schemeClr val="accent6">
                                          <a:lumMod val="50000"/>
                                        </a:schemeClr>
                                      </a:solidFill>
                                      <a:latin typeface="Cambria Math" panose="02040503050406030204" pitchFamily="18" charset="0"/>
                                    </a:rPr>
                                    <m:t>𝑝</m:t>
                                  </m:r>
                                  <m:r>
                                    <a:rPr lang="en-US" b="0" i="1" smtClean="0">
                                      <a:solidFill>
                                        <a:schemeClr val="accent6">
                                          <a:lumMod val="50000"/>
                                        </a:schemeClr>
                                      </a:solidFill>
                                      <a:latin typeface="Cambria Math" panose="02040503050406030204" pitchFamily="18" charset="0"/>
                                    </a:rPr>
                                    <m:t>_</m:t>
                                  </m:r>
                                  <m:r>
                                    <a:rPr lang="en-US" b="0" i="1" smtClean="0">
                                      <a:solidFill>
                                        <a:schemeClr val="accent6">
                                          <a:lumMod val="50000"/>
                                        </a:schemeClr>
                                      </a:solidFill>
                                      <a:latin typeface="Cambria Math" panose="02040503050406030204" pitchFamily="18" charset="0"/>
                                    </a:rPr>
                                    <m:t>𝑘</m:t>
                                  </m:r>
                                </m:sub>
                              </m:sSub>
                            </m:e>
                          </m:d>
                          <m:sSub>
                            <m:sSubPr>
                              <m:ctrlPr>
                                <a:rPr lang="en-US" i="1">
                                  <a:solidFill>
                                    <a:schemeClr val="accent6">
                                      <a:lumMod val="50000"/>
                                    </a:schemeClr>
                                  </a:solidFill>
                                  <a:latin typeface="Cambria Math" panose="02040503050406030204" pitchFamily="18" charset="0"/>
                                </a:rPr>
                              </m:ctrlPr>
                            </m:sSubPr>
                            <m:e>
                              <m:r>
                                <a:rPr lang="en-US" i="1">
                                  <a:solidFill>
                                    <a:schemeClr val="accent6">
                                      <a:lumMod val="50000"/>
                                    </a:schemeClr>
                                  </a:solidFill>
                                  <a:latin typeface="Cambria Math" panose="02040503050406030204" pitchFamily="18" charset="0"/>
                                </a:rPr>
                                <m:t>𝑆</m:t>
                              </m:r>
                            </m:e>
                            <m:sub>
                              <m:r>
                                <a:rPr lang="en-US" i="1">
                                  <a:solidFill>
                                    <a:schemeClr val="accent6">
                                      <a:lumMod val="50000"/>
                                    </a:schemeClr>
                                  </a:solidFill>
                                  <a:latin typeface="Cambria Math" panose="02040503050406030204" pitchFamily="18" charset="0"/>
                                </a:rPr>
                                <m:t>𝑢</m:t>
                              </m:r>
                              <m:r>
                                <a:rPr lang="en-US" b="0" i="1" smtClean="0">
                                  <a:solidFill>
                                    <a:schemeClr val="accent6">
                                      <a:lumMod val="50000"/>
                                    </a:schemeClr>
                                  </a:solidFill>
                                  <a:latin typeface="Cambria Math" panose="02040503050406030204" pitchFamily="18" charset="0"/>
                                </a:rPr>
                                <m:t>𝑝</m:t>
                              </m:r>
                              <m:r>
                                <a:rPr lang="en-US" b="0" i="1" smtClean="0">
                                  <a:solidFill>
                                    <a:schemeClr val="accent6">
                                      <a:lumMod val="50000"/>
                                    </a:schemeClr>
                                  </a:solidFill>
                                  <a:latin typeface="Cambria Math" panose="02040503050406030204" pitchFamily="18" charset="0"/>
                                </a:rPr>
                                <m:t>_</m:t>
                              </m:r>
                              <m:r>
                                <a:rPr lang="en-US" b="0" i="1" smtClean="0">
                                  <a:solidFill>
                                    <a:schemeClr val="accent6">
                                      <a:lumMod val="50000"/>
                                    </a:schemeClr>
                                  </a:solidFill>
                                  <a:latin typeface="Cambria Math" panose="02040503050406030204" pitchFamily="18" charset="0"/>
                                </a:rPr>
                                <m:t>𝑘</m:t>
                              </m:r>
                            </m:sub>
                          </m:sSub>
                        </m:e>
                      </m:nary>
                    </m:oMath>
                  </m:oMathPara>
                </a14:m>
                <a:endParaRPr lang="en-US" dirty="0"/>
              </a:p>
            </p:txBody>
          </p:sp>
        </mc:Choice>
        <mc:Fallback xmlns="">
          <p:sp>
            <p:nvSpPr>
              <p:cNvPr id="36" name="TextBox 35">
                <a:extLst>
                  <a:ext uri="{FF2B5EF4-FFF2-40B4-BE49-F238E27FC236}">
                    <a16:creationId xmlns:a16="http://schemas.microsoft.com/office/drawing/2014/main" id="{729B7B06-B437-99A5-0DEA-2EAF7A656D99}"/>
                  </a:ext>
                </a:extLst>
              </p:cNvPr>
              <p:cNvSpPr txBox="1">
                <a:spLocks noRot="1" noChangeAspect="1" noMove="1" noResize="1" noEditPoints="1" noAdjustHandles="1" noChangeArrowheads="1" noChangeShapeType="1" noTextEdit="1"/>
              </p:cNvSpPr>
              <p:nvPr/>
            </p:nvSpPr>
            <p:spPr>
              <a:xfrm>
                <a:off x="679321" y="5057830"/>
                <a:ext cx="3407803" cy="79496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271801C-A5BF-3C26-ACCD-4AD58EEA50B2}"/>
                  </a:ext>
                </a:extLst>
              </p:cNvPr>
              <p:cNvSpPr txBox="1"/>
              <p:nvPr/>
            </p:nvSpPr>
            <p:spPr>
              <a:xfrm>
                <a:off x="8248603" y="5128114"/>
                <a:ext cx="3048000" cy="7949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𝑊</m:t>
                              </m:r>
                            </m:e>
                          </m:acc>
                        </m:e>
                        <m:sub>
                          <m:r>
                            <a:rPr lang="en-US" b="0" i="1" smtClean="0">
                              <a:solidFill>
                                <a:srgbClr val="FF0000"/>
                              </a:solidFill>
                              <a:latin typeface="Cambria Math" panose="02040503050406030204" pitchFamily="18" charset="0"/>
                            </a:rPr>
                            <m:t>𝑘</m:t>
                          </m:r>
                        </m:sub>
                      </m:sSub>
                      <m:r>
                        <a:rPr lang="en-US" b="0" i="1" smtClean="0">
                          <a:solidFill>
                            <a:srgbClr val="FF0000"/>
                          </a:solidFill>
                          <a:latin typeface="Cambria Math" panose="02040503050406030204" pitchFamily="18" charset="0"/>
                        </a:rPr>
                        <m:t>=</m:t>
                      </m:r>
                      <m:nary>
                        <m:naryPr>
                          <m:chr m:val="∑"/>
                          <m:supHide m:val="on"/>
                          <m:ctrlPr>
                            <a:rPr lang="en-US" b="0" i="1" smtClean="0">
                              <a:solidFill>
                                <a:srgbClr val="FF0000"/>
                              </a:solidFill>
                              <a:latin typeface="Cambria Math" panose="02040503050406030204" pitchFamily="18" charset="0"/>
                            </a:rPr>
                          </m:ctrlPr>
                        </m:naryPr>
                        <m:sub>
                          <m:r>
                            <m:rPr>
                              <m:brk m:alnAt="7"/>
                            </m:rPr>
                            <a:rPr lang="en-US" b="0" i="1" smtClean="0">
                              <a:solidFill>
                                <a:srgbClr val="FF0000"/>
                              </a:solidFill>
                              <a:latin typeface="Cambria Math" panose="02040503050406030204" pitchFamily="18" charset="0"/>
                            </a:rPr>
                            <m:t>𝑢</m:t>
                          </m:r>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_</m:t>
                          </m:r>
                          <m:r>
                            <a:rPr lang="en-US" b="0" i="1" smtClean="0">
                              <a:solidFill>
                                <a:srgbClr val="FF0000"/>
                              </a:solidFill>
                              <a:latin typeface="Cambria Math" panose="02040503050406030204" pitchFamily="18" charset="0"/>
                            </a:rPr>
                            <m:t>𝑘</m:t>
                          </m:r>
                        </m:sub>
                        <m:sup/>
                        <m:e>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𝑢𝑝</m:t>
                                  </m:r>
                                  <m:r>
                                    <a:rPr lang="en-US" b="0" i="1" smtClean="0">
                                      <a:solidFill>
                                        <a:srgbClr val="FF0000"/>
                                      </a:solidFill>
                                      <a:latin typeface="Cambria Math" panose="02040503050406030204" pitchFamily="18" charset="0"/>
                                    </a:rPr>
                                    <m:t>_</m:t>
                                  </m:r>
                                  <m:r>
                                    <a:rPr lang="en-US" b="0" i="1" smtClean="0">
                                      <a:solidFill>
                                        <a:srgbClr val="FF0000"/>
                                      </a:solidFill>
                                      <a:latin typeface="Cambria Math" panose="02040503050406030204" pitchFamily="18" charset="0"/>
                                    </a:rPr>
                                    <m:t>𝑘</m:t>
                                  </m:r>
                                </m:sub>
                              </m:sSub>
                            </m:e>
                          </m:d>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𝑊</m:t>
                              </m:r>
                            </m:e>
                            <m:sub>
                              <m:r>
                                <a:rPr lang="en-US" b="0" i="1" smtClean="0">
                                  <a:solidFill>
                                    <a:srgbClr val="FF0000"/>
                                  </a:solidFill>
                                  <a:latin typeface="Cambria Math" panose="02040503050406030204" pitchFamily="18" charset="0"/>
                                </a:rPr>
                                <m:t>𝑢𝑝</m:t>
                              </m:r>
                              <m:r>
                                <a:rPr lang="en-US" b="0" i="1" smtClean="0">
                                  <a:solidFill>
                                    <a:srgbClr val="FF0000"/>
                                  </a:solidFill>
                                  <a:latin typeface="Cambria Math" panose="02040503050406030204" pitchFamily="18" charset="0"/>
                                </a:rPr>
                                <m:t>_</m:t>
                              </m:r>
                              <m:r>
                                <a:rPr lang="en-US" b="0" i="1" smtClean="0">
                                  <a:solidFill>
                                    <a:srgbClr val="FF0000"/>
                                  </a:solidFill>
                                  <a:latin typeface="Cambria Math" panose="02040503050406030204" pitchFamily="18" charset="0"/>
                                </a:rPr>
                                <m:t>𝑘</m:t>
                              </m:r>
                            </m:sub>
                          </m:sSub>
                        </m:e>
                      </m:nary>
                    </m:oMath>
                  </m:oMathPara>
                </a14:m>
                <a:endParaRPr lang="en-US" dirty="0"/>
              </a:p>
            </p:txBody>
          </p:sp>
        </mc:Choice>
        <mc:Fallback xmlns="">
          <p:sp>
            <p:nvSpPr>
              <p:cNvPr id="37" name="TextBox 36">
                <a:extLst>
                  <a:ext uri="{FF2B5EF4-FFF2-40B4-BE49-F238E27FC236}">
                    <a16:creationId xmlns:a16="http://schemas.microsoft.com/office/drawing/2014/main" id="{9271801C-A5BF-3C26-ACCD-4AD58EEA50B2}"/>
                  </a:ext>
                </a:extLst>
              </p:cNvPr>
              <p:cNvSpPr txBox="1">
                <a:spLocks noRot="1" noChangeAspect="1" noMove="1" noResize="1" noEditPoints="1" noAdjustHandles="1" noChangeArrowheads="1" noChangeShapeType="1" noTextEdit="1"/>
              </p:cNvSpPr>
              <p:nvPr/>
            </p:nvSpPr>
            <p:spPr>
              <a:xfrm>
                <a:off x="8248603" y="5128114"/>
                <a:ext cx="3048000" cy="794961"/>
              </a:xfrm>
              <a:prstGeom prst="rect">
                <a:avLst/>
              </a:prstGeom>
              <a:blipFill>
                <a:blip r:embed="rId10"/>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2EFC8F2-7053-8AC8-BBE8-6F161E063188}"/>
              </a:ext>
            </a:extLst>
          </p:cNvPr>
          <p:cNvSpPr>
            <a:spLocks noGrp="1"/>
          </p:cNvSpPr>
          <p:nvPr>
            <p:ph type="sldNum" sz="quarter" idx="12"/>
          </p:nvPr>
        </p:nvSpPr>
        <p:spPr/>
        <p:txBody>
          <a:bodyPr/>
          <a:lstStyle/>
          <a:p>
            <a:fld id="{D57F1E4F-1CFF-5643-939E-217C01CDF565}" type="slidenum">
              <a:rPr lang="en-US" smtClean="0"/>
              <a:pPr/>
              <a:t>19</a:t>
            </a:fld>
            <a:endParaRPr lang="en-US"/>
          </a:p>
        </p:txBody>
      </p:sp>
      <p:grpSp>
        <p:nvGrpSpPr>
          <p:cNvPr id="10" name="Group 9">
            <a:extLst>
              <a:ext uri="{FF2B5EF4-FFF2-40B4-BE49-F238E27FC236}">
                <a16:creationId xmlns:a16="http://schemas.microsoft.com/office/drawing/2014/main" id="{A3D8647A-FD95-C91B-BE1E-A5D04CED57FB}"/>
              </a:ext>
            </a:extLst>
          </p:cNvPr>
          <p:cNvGrpSpPr/>
          <p:nvPr/>
        </p:nvGrpSpPr>
        <p:grpSpPr>
          <a:xfrm>
            <a:off x="7936536" y="1690690"/>
            <a:ext cx="1838755" cy="1554480"/>
            <a:chOff x="9668620" y="1727393"/>
            <a:chExt cx="1838755" cy="1554480"/>
          </a:xfrm>
        </p:grpSpPr>
        <p:pic>
          <p:nvPicPr>
            <p:cNvPr id="28" name="Picture 27" descr="Map&#10;&#10;Description automatically generated">
              <a:extLst>
                <a:ext uri="{FF2B5EF4-FFF2-40B4-BE49-F238E27FC236}">
                  <a16:creationId xmlns:a16="http://schemas.microsoft.com/office/drawing/2014/main" id="{14A0AA09-B5E0-B55C-BF21-5A62147E34F7}"/>
                </a:ext>
              </a:extLst>
            </p:cNvPr>
            <p:cNvPicPr>
              <a:picLocks noChangeAspect="1"/>
            </p:cNvPicPr>
            <p:nvPr/>
          </p:nvPicPr>
          <p:blipFill rotWithShape="1">
            <a:blip r:embed="rId11">
              <a:extLst>
                <a:ext uri="{28A0092B-C50C-407E-A947-70E740481C1C}">
                  <a14:useLocalDpi xmlns:a14="http://schemas.microsoft.com/office/drawing/2010/main" val="0"/>
                </a:ext>
              </a:extLst>
            </a:blip>
            <a:srcRect b="17960"/>
            <a:stretch/>
          </p:blipFill>
          <p:spPr>
            <a:xfrm>
              <a:off x="9668620" y="1727393"/>
              <a:ext cx="1838755" cy="1554480"/>
            </a:xfrm>
            <a:prstGeom prst="rect">
              <a:avLst/>
            </a:prstGeom>
          </p:spPr>
        </p:pic>
        <p:grpSp>
          <p:nvGrpSpPr>
            <p:cNvPr id="9" name="Group 8">
              <a:extLst>
                <a:ext uri="{FF2B5EF4-FFF2-40B4-BE49-F238E27FC236}">
                  <a16:creationId xmlns:a16="http://schemas.microsoft.com/office/drawing/2014/main" id="{0E8CE5F7-CDA4-B729-2CA1-D539276AE6C8}"/>
                </a:ext>
              </a:extLst>
            </p:cNvPr>
            <p:cNvGrpSpPr/>
            <p:nvPr/>
          </p:nvGrpSpPr>
          <p:grpSpPr>
            <a:xfrm>
              <a:off x="9788124" y="1743336"/>
              <a:ext cx="1298766" cy="1362174"/>
              <a:chOff x="9788124" y="1743336"/>
              <a:chExt cx="1298766" cy="1362174"/>
            </a:xfrm>
          </p:grpSpPr>
          <p:sp>
            <p:nvSpPr>
              <p:cNvPr id="32" name="TextBox 31">
                <a:extLst>
                  <a:ext uri="{FF2B5EF4-FFF2-40B4-BE49-F238E27FC236}">
                    <a16:creationId xmlns:a16="http://schemas.microsoft.com/office/drawing/2014/main" id="{2C7F420A-046A-4B23-C432-AB852B30B6AB}"/>
                  </a:ext>
                </a:extLst>
              </p:cNvPr>
              <p:cNvSpPr txBox="1"/>
              <p:nvPr/>
            </p:nvSpPr>
            <p:spPr>
              <a:xfrm>
                <a:off x="9788124" y="1743336"/>
                <a:ext cx="828675" cy="369332"/>
              </a:xfrm>
              <a:prstGeom prst="rect">
                <a:avLst/>
              </a:prstGeom>
              <a:noFill/>
            </p:spPr>
            <p:txBody>
              <a:bodyPr wrap="square" rtlCol="0">
                <a:spAutoFit/>
              </a:bodyPr>
              <a:lstStyle/>
              <a:p>
                <a:r>
                  <a:rPr lang="en-US" b="1" dirty="0">
                    <a:cs typeface="Times New Roman" panose="02020603050405020304" pitchFamily="18" charset="0"/>
                  </a:rPr>
                  <a:t>W</a:t>
                </a:r>
              </a:p>
            </p:txBody>
          </p:sp>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50AE4FC5-5ED3-D4AC-EB64-3A89FFF65B16}"/>
                      </a:ext>
                    </a:extLst>
                  </p14:cNvPr>
                  <p14:cNvContentPartPr/>
                  <p14:nvPr/>
                </p14:nvContentPartPr>
                <p14:xfrm>
                  <a:off x="10477410" y="2845590"/>
                  <a:ext cx="609480" cy="43920"/>
                </p14:xfrm>
              </p:contentPart>
            </mc:Choice>
            <mc:Fallback xmlns="">
              <p:pic>
                <p:nvPicPr>
                  <p:cNvPr id="4" name="Ink 3">
                    <a:extLst>
                      <a:ext uri="{FF2B5EF4-FFF2-40B4-BE49-F238E27FC236}">
                        <a16:creationId xmlns:a16="http://schemas.microsoft.com/office/drawing/2014/main" id="{50AE4FC5-5ED3-D4AC-EB64-3A89FFF65B16}"/>
                      </a:ext>
                    </a:extLst>
                  </p:cNvPr>
                  <p:cNvPicPr/>
                  <p:nvPr/>
                </p:nvPicPr>
                <p:blipFill>
                  <a:blip r:embed="rId13"/>
                  <a:stretch>
                    <a:fillRect/>
                  </a:stretch>
                </p:blipFill>
                <p:spPr>
                  <a:xfrm>
                    <a:off x="10459770" y="2827590"/>
                    <a:ext cx="645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8974040F-994F-A4EA-E641-660FF2740BB6}"/>
                      </a:ext>
                    </a:extLst>
                  </p14:cNvPr>
                  <p14:cNvContentPartPr/>
                  <p14:nvPr/>
                </p14:nvContentPartPr>
                <p14:xfrm>
                  <a:off x="10741290" y="2990670"/>
                  <a:ext cx="10800" cy="14040"/>
                </p14:xfrm>
              </p:contentPart>
            </mc:Choice>
            <mc:Fallback xmlns="">
              <p:pic>
                <p:nvPicPr>
                  <p:cNvPr id="5" name="Ink 4">
                    <a:extLst>
                      <a:ext uri="{FF2B5EF4-FFF2-40B4-BE49-F238E27FC236}">
                        <a16:creationId xmlns:a16="http://schemas.microsoft.com/office/drawing/2014/main" id="{8974040F-994F-A4EA-E641-660FF2740BB6}"/>
                      </a:ext>
                    </a:extLst>
                  </p:cNvPr>
                  <p:cNvPicPr/>
                  <p:nvPr/>
                </p:nvPicPr>
                <p:blipFill>
                  <a:blip r:embed="rId15"/>
                  <a:stretch>
                    <a:fillRect/>
                  </a:stretch>
                </p:blipFill>
                <p:spPr>
                  <a:xfrm>
                    <a:off x="10723290" y="2972670"/>
                    <a:ext cx="46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16C8A5EB-F1A4-50E3-2803-40DBB7ABDFCF}"/>
                      </a:ext>
                    </a:extLst>
                  </p14:cNvPr>
                  <p14:cNvContentPartPr/>
                  <p14:nvPr/>
                </p14:nvContentPartPr>
                <p14:xfrm>
                  <a:off x="10726530" y="3105150"/>
                  <a:ext cx="2520" cy="360"/>
                </p14:xfrm>
              </p:contentPart>
            </mc:Choice>
            <mc:Fallback xmlns="">
              <p:pic>
                <p:nvPicPr>
                  <p:cNvPr id="6" name="Ink 5">
                    <a:extLst>
                      <a:ext uri="{FF2B5EF4-FFF2-40B4-BE49-F238E27FC236}">
                        <a16:creationId xmlns:a16="http://schemas.microsoft.com/office/drawing/2014/main" id="{16C8A5EB-F1A4-50E3-2803-40DBB7ABDFCF}"/>
                      </a:ext>
                    </a:extLst>
                  </p:cNvPr>
                  <p:cNvPicPr/>
                  <p:nvPr/>
                </p:nvPicPr>
                <p:blipFill>
                  <a:blip r:embed="rId17"/>
                  <a:stretch>
                    <a:fillRect/>
                  </a:stretch>
                </p:blipFill>
                <p:spPr>
                  <a:xfrm>
                    <a:off x="10708890" y="3087150"/>
                    <a:ext cx="38160" cy="36000"/>
                  </a:xfrm>
                  <a:prstGeom prst="rect">
                    <a:avLst/>
                  </a:prstGeom>
                </p:spPr>
              </p:pic>
            </mc:Fallback>
          </mc:AlternateContent>
        </p:grpSp>
      </p:grpSp>
      <p:sp>
        <p:nvSpPr>
          <p:cNvPr id="40" name="Arrow: Left 39">
            <a:extLst>
              <a:ext uri="{FF2B5EF4-FFF2-40B4-BE49-F238E27FC236}">
                <a16:creationId xmlns:a16="http://schemas.microsoft.com/office/drawing/2014/main" id="{7E80DEC3-AE76-3369-E14D-79A44C661F66}"/>
              </a:ext>
            </a:extLst>
          </p:cNvPr>
          <p:cNvSpPr/>
          <p:nvPr/>
        </p:nvSpPr>
        <p:spPr>
          <a:xfrm rot="17534144">
            <a:off x="7193288" y="3871239"/>
            <a:ext cx="1640562" cy="3040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Arrow: Left 10">
            <a:extLst>
              <a:ext uri="{FF2B5EF4-FFF2-40B4-BE49-F238E27FC236}">
                <a16:creationId xmlns:a16="http://schemas.microsoft.com/office/drawing/2014/main" id="{E2E4DC06-92C4-4B25-9775-3A797DF6FC5B}"/>
              </a:ext>
            </a:extLst>
          </p:cNvPr>
          <p:cNvSpPr/>
          <p:nvPr/>
        </p:nvSpPr>
        <p:spPr>
          <a:xfrm rot="14797533">
            <a:off x="3153256" y="3970806"/>
            <a:ext cx="1861062" cy="259546"/>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232844-33CF-79FD-F5B3-2C037AABB6BD}"/>
                  </a:ext>
                </a:extLst>
              </p:cNvPr>
              <p:cNvSpPr txBox="1"/>
              <p:nvPr/>
            </p:nvSpPr>
            <p:spPr>
              <a:xfrm>
                <a:off x="893262" y="3254597"/>
                <a:ext cx="2979920" cy="646331"/>
              </a:xfrm>
              <a:prstGeom prst="rect">
                <a:avLst/>
              </a:prstGeom>
              <a:noFill/>
            </p:spPr>
            <p:txBody>
              <a:bodyPr wrap="square">
                <a:spAutoFit/>
              </a:bodyPr>
              <a:lstStyle/>
              <a:p>
                <a:r>
                  <a:rPr lang="en-US" sz="1800" b="1" i="0" dirty="0">
                    <a:solidFill>
                      <a:srgbClr val="0070C0"/>
                    </a:solidFill>
                    <a:latin typeface="+mj-lt"/>
                  </a:rPr>
                  <a:t>For identifying cells upstream of reference cell </a:t>
                </a:r>
                <a14:m>
                  <m:oMath xmlns:m="http://schemas.openxmlformats.org/officeDocument/2006/math">
                    <m:r>
                      <a:rPr lang="en-US" sz="1800" b="0" i="1" dirty="0" smtClean="0">
                        <a:solidFill>
                          <a:srgbClr val="0070C0"/>
                        </a:solidFill>
                        <a:latin typeface="Cambria Math" panose="02040503050406030204" pitchFamily="18" charset="0"/>
                      </a:rPr>
                      <m:t>𝑘</m:t>
                    </m:r>
                  </m:oMath>
                </a14:m>
                <a:r>
                  <a:rPr lang="en-US" sz="1800" b="1" i="0" dirty="0">
                    <a:solidFill>
                      <a:srgbClr val="0070C0"/>
                    </a:solidFill>
                    <a:latin typeface="+mj-lt"/>
                  </a:rPr>
                  <a:t> </a:t>
                </a:r>
                <a:endParaRPr lang="en-US" b="1" dirty="0">
                  <a:solidFill>
                    <a:srgbClr val="0070C0"/>
                  </a:solidFill>
                </a:endParaRPr>
              </a:p>
            </p:txBody>
          </p:sp>
        </mc:Choice>
        <mc:Fallback xmlns="">
          <p:sp>
            <p:nvSpPr>
              <p:cNvPr id="12" name="TextBox 11">
                <a:extLst>
                  <a:ext uri="{FF2B5EF4-FFF2-40B4-BE49-F238E27FC236}">
                    <a16:creationId xmlns:a16="http://schemas.microsoft.com/office/drawing/2014/main" id="{4E232844-33CF-79FD-F5B3-2C037AABB6BD}"/>
                  </a:ext>
                </a:extLst>
              </p:cNvPr>
              <p:cNvSpPr txBox="1">
                <a:spLocks noRot="1" noChangeAspect="1" noMove="1" noResize="1" noEditPoints="1" noAdjustHandles="1" noChangeArrowheads="1" noChangeShapeType="1" noTextEdit="1"/>
              </p:cNvSpPr>
              <p:nvPr/>
            </p:nvSpPr>
            <p:spPr>
              <a:xfrm>
                <a:off x="893262" y="3254597"/>
                <a:ext cx="2979920" cy="646331"/>
              </a:xfrm>
              <a:prstGeom prst="rect">
                <a:avLst/>
              </a:prstGeom>
              <a:blipFill>
                <a:blip r:embed="rId18"/>
                <a:stretch>
                  <a:fillRect l="-1844"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31C1E5-907A-FEBC-2A9C-FBDCC2CB7C8E}"/>
                  </a:ext>
                </a:extLst>
              </p:cNvPr>
              <p:cNvSpPr txBox="1"/>
              <p:nvPr/>
            </p:nvSpPr>
            <p:spPr>
              <a:xfrm>
                <a:off x="571176" y="3921301"/>
                <a:ext cx="3170092" cy="964495"/>
              </a:xfrm>
              <a:prstGeom prst="rect">
                <a:avLst/>
              </a:prstGeom>
              <a:noFill/>
            </p:spPr>
            <p:txBody>
              <a:bodyPr wrap="square">
                <a:spAutoFit/>
              </a:bodyPr>
              <a:lstStyle/>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𝑤</m:t>
                        </m:r>
                      </m:sub>
                    </m:sSub>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_</m:t>
                            </m:r>
                            <m:r>
                              <a:rPr lang="en-US" b="0" i="1" smtClean="0">
                                <a:solidFill>
                                  <a:schemeClr val="tx1"/>
                                </a:solidFill>
                                <a:latin typeface="Cambria Math" panose="02040503050406030204" pitchFamily="18" charset="0"/>
                              </a:rPr>
                              <m:t>𝑘</m:t>
                            </m:r>
                          </m:sub>
                        </m:sSub>
                      </m:e>
                    </m:d>
                  </m:oMath>
                </a14:m>
                <a:r>
                  <a:rPr lang="en-US" dirty="0"/>
                  <a:t>: weight is a function of the distance of the upstream cell to reference cell </a:t>
                </a:r>
                <a14:m>
                  <m:oMath xmlns:m="http://schemas.openxmlformats.org/officeDocument/2006/math">
                    <m:r>
                      <a:rPr lang="en-US" i="1" dirty="0" smtClean="0">
                        <a:latin typeface="Cambria Math" panose="02040503050406030204" pitchFamily="18" charset="0"/>
                      </a:rPr>
                      <m:t>𝑘</m:t>
                    </m:r>
                  </m:oMath>
                </a14:m>
                <a:r>
                  <a:rPr lang="en-US" dirty="0"/>
                  <a:t>  </a:t>
                </a:r>
              </a:p>
            </p:txBody>
          </p:sp>
        </mc:Choice>
        <mc:Fallback xmlns="">
          <p:sp>
            <p:nvSpPr>
              <p:cNvPr id="14" name="TextBox 13">
                <a:extLst>
                  <a:ext uri="{FF2B5EF4-FFF2-40B4-BE49-F238E27FC236}">
                    <a16:creationId xmlns:a16="http://schemas.microsoft.com/office/drawing/2014/main" id="{4531C1E5-907A-FEBC-2A9C-FBDCC2CB7C8E}"/>
                  </a:ext>
                </a:extLst>
              </p:cNvPr>
              <p:cNvSpPr txBox="1">
                <a:spLocks noRot="1" noChangeAspect="1" noMove="1" noResize="1" noEditPoints="1" noAdjustHandles="1" noChangeArrowheads="1" noChangeShapeType="1" noTextEdit="1"/>
              </p:cNvSpPr>
              <p:nvPr/>
            </p:nvSpPr>
            <p:spPr>
              <a:xfrm>
                <a:off x="571176" y="3921301"/>
                <a:ext cx="3170092" cy="964495"/>
              </a:xfrm>
              <a:prstGeom prst="rect">
                <a:avLst/>
              </a:prstGeom>
              <a:blipFill>
                <a:blip r:embed="rId19"/>
                <a:stretch>
                  <a:fillRect l="-1731" t="-633" r="-1154" b="-949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4A356A1-32E9-5F72-228C-4255D5AF4484}"/>
                  </a:ext>
                </a:extLst>
              </p14:cNvPr>
              <p14:cNvContentPartPr/>
              <p14:nvPr/>
            </p14:nvContentPartPr>
            <p14:xfrm>
              <a:off x="4625310" y="5856030"/>
              <a:ext cx="80640" cy="360"/>
            </p14:xfrm>
          </p:contentPart>
        </mc:Choice>
        <mc:Fallback xmlns="">
          <p:pic>
            <p:nvPicPr>
              <p:cNvPr id="16" name="Ink 15">
                <a:extLst>
                  <a:ext uri="{FF2B5EF4-FFF2-40B4-BE49-F238E27FC236}">
                    <a16:creationId xmlns:a16="http://schemas.microsoft.com/office/drawing/2014/main" id="{74A356A1-32E9-5F72-228C-4255D5AF4484}"/>
                  </a:ext>
                </a:extLst>
              </p:cNvPr>
              <p:cNvPicPr/>
              <p:nvPr/>
            </p:nvPicPr>
            <p:blipFill>
              <a:blip r:embed="rId21"/>
              <a:stretch>
                <a:fillRect/>
              </a:stretch>
            </p:blipFill>
            <p:spPr>
              <a:xfrm>
                <a:off x="4607310" y="5838030"/>
                <a:ext cx="116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2EE93CE-F0C7-6904-90AF-A4A706146B92}"/>
                  </a:ext>
                </a:extLst>
              </p14:cNvPr>
              <p14:cNvContentPartPr/>
              <p14:nvPr/>
            </p14:nvContentPartPr>
            <p14:xfrm>
              <a:off x="4619550" y="5939910"/>
              <a:ext cx="9720" cy="22680"/>
            </p14:xfrm>
          </p:contentPart>
        </mc:Choice>
        <mc:Fallback xmlns="">
          <p:pic>
            <p:nvPicPr>
              <p:cNvPr id="17" name="Ink 16">
                <a:extLst>
                  <a:ext uri="{FF2B5EF4-FFF2-40B4-BE49-F238E27FC236}">
                    <a16:creationId xmlns:a16="http://schemas.microsoft.com/office/drawing/2014/main" id="{C2EE93CE-F0C7-6904-90AF-A4A706146B92}"/>
                  </a:ext>
                </a:extLst>
              </p:cNvPr>
              <p:cNvPicPr/>
              <p:nvPr/>
            </p:nvPicPr>
            <p:blipFill>
              <a:blip r:embed="rId23"/>
              <a:stretch>
                <a:fillRect/>
              </a:stretch>
            </p:blipFill>
            <p:spPr>
              <a:xfrm>
                <a:off x="4601910" y="5922270"/>
                <a:ext cx="45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0E68ED58-65AD-D41F-0CD8-C3721F3EE084}"/>
                  </a:ext>
                </a:extLst>
              </p14:cNvPr>
              <p14:cNvContentPartPr/>
              <p14:nvPr/>
            </p14:nvContentPartPr>
            <p14:xfrm>
              <a:off x="7741545" y="5766360"/>
              <a:ext cx="23400" cy="4320"/>
            </p14:xfrm>
          </p:contentPart>
        </mc:Choice>
        <mc:Fallback xmlns="">
          <p:pic>
            <p:nvPicPr>
              <p:cNvPr id="20" name="Ink 19">
                <a:extLst>
                  <a:ext uri="{FF2B5EF4-FFF2-40B4-BE49-F238E27FC236}">
                    <a16:creationId xmlns:a16="http://schemas.microsoft.com/office/drawing/2014/main" id="{0E68ED58-65AD-D41F-0CD8-C3721F3EE084}"/>
                  </a:ext>
                </a:extLst>
              </p:cNvPr>
              <p:cNvPicPr/>
              <p:nvPr/>
            </p:nvPicPr>
            <p:blipFill>
              <a:blip r:embed="rId25"/>
              <a:stretch>
                <a:fillRect/>
              </a:stretch>
            </p:blipFill>
            <p:spPr>
              <a:xfrm>
                <a:off x="7723905" y="5748360"/>
                <a:ext cx="59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5793A928-FD54-8C45-26A3-6F24971979E7}"/>
                  </a:ext>
                </a:extLst>
              </p14:cNvPr>
              <p14:cNvContentPartPr/>
              <p14:nvPr/>
            </p14:nvContentPartPr>
            <p14:xfrm>
              <a:off x="7736145" y="5846280"/>
              <a:ext cx="360" cy="19440"/>
            </p14:xfrm>
          </p:contentPart>
        </mc:Choice>
        <mc:Fallback xmlns="">
          <p:pic>
            <p:nvPicPr>
              <p:cNvPr id="22" name="Ink 21">
                <a:extLst>
                  <a:ext uri="{FF2B5EF4-FFF2-40B4-BE49-F238E27FC236}">
                    <a16:creationId xmlns:a16="http://schemas.microsoft.com/office/drawing/2014/main" id="{5793A928-FD54-8C45-26A3-6F24971979E7}"/>
                  </a:ext>
                </a:extLst>
              </p:cNvPr>
              <p:cNvPicPr/>
              <p:nvPr/>
            </p:nvPicPr>
            <p:blipFill>
              <a:blip r:embed="rId27"/>
              <a:stretch>
                <a:fillRect/>
              </a:stretch>
            </p:blipFill>
            <p:spPr>
              <a:xfrm>
                <a:off x="7718145" y="5828280"/>
                <a:ext cx="36000" cy="55080"/>
              </a:xfrm>
              <a:prstGeom prst="rect">
                <a:avLst/>
              </a:prstGeom>
            </p:spPr>
          </p:pic>
        </mc:Fallback>
      </mc:AlternateContent>
    </p:spTree>
    <p:extLst>
      <p:ext uri="{BB962C8B-B14F-4D97-AF65-F5344CB8AC3E}">
        <p14:creationId xmlns:p14="http://schemas.microsoft.com/office/powerpoint/2010/main" val="307032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87153" y="198530"/>
            <a:ext cx="9702800" cy="1325563"/>
          </a:xfrm>
        </p:spPr>
        <p:txBody>
          <a:bodyPr>
            <a:normAutofit/>
          </a:bodyPr>
          <a:lstStyle/>
          <a:p>
            <a:pPr>
              <a:lnSpc>
                <a:spcPct val="80000"/>
              </a:lnSpc>
            </a:pPr>
            <a:r>
              <a:rPr lang="en-US" dirty="0"/>
              <a:t>Trade-offs between distributed vs lumped watershed characterization   </a:t>
            </a:r>
          </a:p>
        </p:txBody>
      </p:sp>
      <p:pic>
        <p:nvPicPr>
          <p:cNvPr id="7" name="Picture 6">
            <a:extLst>
              <a:ext uri="{FF2B5EF4-FFF2-40B4-BE49-F238E27FC236}">
                <a16:creationId xmlns:a16="http://schemas.microsoft.com/office/drawing/2014/main" id="{EE24BABB-5793-4329-EEFB-242588EACAA6}"/>
              </a:ext>
            </a:extLst>
          </p:cNvPr>
          <p:cNvPicPr>
            <a:picLocks noChangeAspect="1"/>
          </p:cNvPicPr>
          <p:nvPr/>
        </p:nvPicPr>
        <p:blipFill>
          <a:blip r:embed="rId3"/>
          <a:stretch>
            <a:fillRect/>
          </a:stretch>
        </p:blipFill>
        <p:spPr>
          <a:xfrm>
            <a:off x="229117" y="2312394"/>
            <a:ext cx="3243353" cy="2044471"/>
          </a:xfrm>
          <a:prstGeom prst="rect">
            <a:avLst/>
          </a:prstGeom>
        </p:spPr>
      </p:pic>
      <p:sp>
        <p:nvSpPr>
          <p:cNvPr id="8" name="Rectangle 7">
            <a:extLst>
              <a:ext uri="{FF2B5EF4-FFF2-40B4-BE49-F238E27FC236}">
                <a16:creationId xmlns:a16="http://schemas.microsoft.com/office/drawing/2014/main" id="{9A86E885-5ABE-DBBE-4686-C2669C7A404D}"/>
              </a:ext>
            </a:extLst>
          </p:cNvPr>
          <p:cNvSpPr/>
          <p:nvPr/>
        </p:nvSpPr>
        <p:spPr>
          <a:xfrm>
            <a:off x="-261484" y="4500412"/>
            <a:ext cx="6120707" cy="400110"/>
          </a:xfrm>
          <a:prstGeom prst="rect">
            <a:avLst/>
          </a:prstGeom>
          <a:noFill/>
        </p:spPr>
        <p:txBody>
          <a:bodyPr wrap="square">
            <a:spAutoFit/>
          </a:bodyPr>
          <a:lstStyle/>
          <a:p>
            <a:pPr marL="514350" algn="just"/>
            <a:r>
              <a:rPr lang="en-US" sz="2000" b="1" dirty="0">
                <a:solidFill>
                  <a:srgbClr val="000000"/>
                </a:solidFill>
                <a:cs typeface="Times New Roman" panose="02020603050405020304" pitchFamily="18" charset="0"/>
              </a:rPr>
              <a:t>Distributed model of the basin</a:t>
            </a:r>
            <a:endParaRPr lang="en-US" sz="2000" b="0" i="0" u="none" strike="noStrike" baseline="0" dirty="0">
              <a:solidFill>
                <a:srgbClr val="000000"/>
              </a:solidFill>
              <a:cs typeface="Times New Roman" panose="02020603050405020304" pitchFamily="18" charset="0"/>
            </a:endParaRPr>
          </a:p>
        </p:txBody>
      </p:sp>
      <p:pic>
        <p:nvPicPr>
          <p:cNvPr id="1026" name="Picture 2" descr="Drainage Basins">
            <a:extLst>
              <a:ext uri="{FF2B5EF4-FFF2-40B4-BE49-F238E27FC236}">
                <a16:creationId xmlns:a16="http://schemas.microsoft.com/office/drawing/2014/main" id="{B53F201C-4250-2B51-1DE8-3EC4E0305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08" t="3035"/>
          <a:stretch/>
        </p:blipFill>
        <p:spPr bwMode="auto">
          <a:xfrm>
            <a:off x="4383962" y="1494654"/>
            <a:ext cx="3028676" cy="19816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883098E-DFDA-5289-B0A6-6660A60B8D7C}"/>
              </a:ext>
            </a:extLst>
          </p:cNvPr>
          <p:cNvSpPr txBox="1"/>
          <p:nvPr/>
        </p:nvSpPr>
        <p:spPr>
          <a:xfrm>
            <a:off x="4906391" y="3508773"/>
            <a:ext cx="2660182" cy="400110"/>
          </a:xfrm>
          <a:prstGeom prst="rect">
            <a:avLst/>
          </a:prstGeom>
          <a:noFill/>
        </p:spPr>
        <p:txBody>
          <a:bodyPr wrap="square">
            <a:spAutoFit/>
          </a:bodyPr>
          <a:lstStyle/>
          <a:p>
            <a:r>
              <a:rPr lang="en-US" sz="2000" b="1" dirty="0">
                <a:solidFill>
                  <a:srgbClr val="000000"/>
                </a:solidFill>
                <a:cs typeface="Times New Roman" panose="02020603050405020304" pitchFamily="18" charset="0"/>
              </a:rPr>
              <a:t>Drainage basin </a:t>
            </a:r>
            <a:endParaRPr lang="en-US" sz="2000" b="1" dirty="0"/>
          </a:p>
        </p:txBody>
      </p:sp>
      <p:sp>
        <p:nvSpPr>
          <p:cNvPr id="12" name="TextBox 11">
            <a:extLst>
              <a:ext uri="{FF2B5EF4-FFF2-40B4-BE49-F238E27FC236}">
                <a16:creationId xmlns:a16="http://schemas.microsoft.com/office/drawing/2014/main" id="{A95900C2-431A-0A89-86AA-7B2FE2272E70}"/>
              </a:ext>
            </a:extLst>
          </p:cNvPr>
          <p:cNvSpPr txBox="1"/>
          <p:nvPr/>
        </p:nvSpPr>
        <p:spPr>
          <a:xfrm>
            <a:off x="6356697" y="1851826"/>
            <a:ext cx="2330103" cy="253916"/>
          </a:xfrm>
          <a:prstGeom prst="rect">
            <a:avLst/>
          </a:prstGeom>
          <a:noFill/>
        </p:spPr>
        <p:txBody>
          <a:bodyPr wrap="square">
            <a:spAutoFit/>
          </a:bodyPr>
          <a:lstStyle/>
          <a:p>
            <a:r>
              <a:rPr lang="en-US" sz="1050" dirty="0">
                <a:hlinkClick r:id="rId5"/>
              </a:rPr>
              <a:t>Drainage Basins (coolgeography.co.uk)</a:t>
            </a:r>
            <a:endParaRPr lang="en-US" sz="1050" dirty="0"/>
          </a:p>
        </p:txBody>
      </p:sp>
      <p:cxnSp>
        <p:nvCxnSpPr>
          <p:cNvPr id="16" name="Straight Arrow Connector 15">
            <a:extLst>
              <a:ext uri="{FF2B5EF4-FFF2-40B4-BE49-F238E27FC236}">
                <a16:creationId xmlns:a16="http://schemas.microsoft.com/office/drawing/2014/main" id="{F8AB5890-76A9-30B5-36B7-699F786F47F9}"/>
              </a:ext>
            </a:extLst>
          </p:cNvPr>
          <p:cNvCxnSpPr>
            <a:cxnSpLocks/>
          </p:cNvCxnSpPr>
          <p:nvPr/>
        </p:nvCxnSpPr>
        <p:spPr>
          <a:xfrm>
            <a:off x="7412638" y="3154857"/>
            <a:ext cx="672722" cy="5177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F22B998-77BD-F220-CA4F-8DE167F916E9}"/>
              </a:ext>
            </a:extLst>
          </p:cNvPr>
          <p:cNvGrpSpPr/>
          <p:nvPr/>
        </p:nvGrpSpPr>
        <p:grpSpPr>
          <a:xfrm>
            <a:off x="8198560" y="2937301"/>
            <a:ext cx="2345400" cy="1489680"/>
            <a:chOff x="8216316" y="3097105"/>
            <a:chExt cx="2345400" cy="1489680"/>
          </a:xfrm>
        </p:grpSpPr>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451D74D6-332F-B25D-ED52-3DB101893739}"/>
                    </a:ext>
                  </a:extLst>
                </p14:cNvPr>
                <p14:cNvContentPartPr/>
                <p14:nvPr/>
              </p14:nvContentPartPr>
              <p14:xfrm>
                <a:off x="8216316" y="3354145"/>
                <a:ext cx="1452600" cy="969120"/>
              </p14:xfrm>
            </p:contentPart>
          </mc:Choice>
          <mc:Fallback xmlns="">
            <p:pic>
              <p:nvPicPr>
                <p:cNvPr id="20" name="Ink 19">
                  <a:extLst>
                    <a:ext uri="{FF2B5EF4-FFF2-40B4-BE49-F238E27FC236}">
                      <a16:creationId xmlns:a16="http://schemas.microsoft.com/office/drawing/2014/main" id="{451D74D6-332F-B25D-ED52-3DB101893739}"/>
                    </a:ext>
                  </a:extLst>
                </p:cNvPr>
                <p:cNvPicPr/>
                <p:nvPr/>
              </p:nvPicPr>
              <p:blipFill>
                <a:blip r:embed="rId7"/>
                <a:stretch>
                  <a:fillRect/>
                </a:stretch>
              </p:blipFill>
              <p:spPr>
                <a:xfrm>
                  <a:off x="8207316" y="3345142"/>
                  <a:ext cx="1470240" cy="98676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CE7B7CE7-3932-52B5-0765-91D5FDA62628}"/>
                    </a:ext>
                  </a:extLst>
                </p14:cNvPr>
                <p14:cNvContentPartPr/>
                <p14:nvPr/>
              </p14:nvContentPartPr>
              <p14:xfrm>
                <a:off x="8283514" y="3097105"/>
                <a:ext cx="2050200" cy="1071000"/>
              </p14:xfrm>
            </p:contentPart>
          </mc:Choice>
          <mc:Fallback xmlns="">
            <p:pic>
              <p:nvPicPr>
                <p:cNvPr id="25" name="Ink 24">
                  <a:extLst>
                    <a:ext uri="{FF2B5EF4-FFF2-40B4-BE49-F238E27FC236}">
                      <a16:creationId xmlns:a16="http://schemas.microsoft.com/office/drawing/2014/main" id="{CE7B7CE7-3932-52B5-0765-91D5FDA62628}"/>
                    </a:ext>
                  </a:extLst>
                </p:cNvPr>
                <p:cNvPicPr/>
                <p:nvPr/>
              </p:nvPicPr>
              <p:blipFill>
                <a:blip r:embed="rId9"/>
                <a:stretch>
                  <a:fillRect/>
                </a:stretch>
              </p:blipFill>
              <p:spPr>
                <a:xfrm>
                  <a:off x="8274514" y="3088102"/>
                  <a:ext cx="2067840" cy="10886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a16="http://schemas.microsoft.com/office/drawing/2014/main" id="{BE69E949-B463-37DD-88BC-E0E79A9BC0F8}"/>
                    </a:ext>
                  </a:extLst>
                </p14:cNvPr>
                <p14:cNvContentPartPr/>
                <p14:nvPr/>
              </p14:nvContentPartPr>
              <p14:xfrm>
                <a:off x="9679716" y="4167025"/>
                <a:ext cx="882000" cy="419760"/>
              </p14:xfrm>
            </p:contentPart>
          </mc:Choice>
          <mc:Fallback xmlns="">
            <p:pic>
              <p:nvPicPr>
                <p:cNvPr id="26" name="Ink 25">
                  <a:extLst>
                    <a:ext uri="{FF2B5EF4-FFF2-40B4-BE49-F238E27FC236}">
                      <a16:creationId xmlns:a16="http://schemas.microsoft.com/office/drawing/2014/main" id="{BE69E949-B463-37DD-88BC-E0E79A9BC0F8}"/>
                    </a:ext>
                  </a:extLst>
                </p:cNvPr>
                <p:cNvPicPr/>
                <p:nvPr/>
              </p:nvPicPr>
              <p:blipFill>
                <a:blip r:embed="rId11"/>
                <a:stretch>
                  <a:fillRect/>
                </a:stretch>
              </p:blipFill>
              <p:spPr>
                <a:xfrm>
                  <a:off x="9670716" y="4158025"/>
                  <a:ext cx="8996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163DAAF0-FF28-B394-4C2D-09A1ADEC7D4B}"/>
                    </a:ext>
                  </a:extLst>
                </p14:cNvPr>
                <p14:cNvContentPartPr/>
                <p14:nvPr/>
              </p14:nvContentPartPr>
              <p14:xfrm>
                <a:off x="9099036" y="3404185"/>
                <a:ext cx="1428840" cy="1172160"/>
              </p14:xfrm>
            </p:contentPart>
          </mc:Choice>
          <mc:Fallback xmlns="">
            <p:pic>
              <p:nvPicPr>
                <p:cNvPr id="28" name="Ink 27">
                  <a:extLst>
                    <a:ext uri="{FF2B5EF4-FFF2-40B4-BE49-F238E27FC236}">
                      <a16:creationId xmlns:a16="http://schemas.microsoft.com/office/drawing/2014/main" id="{163DAAF0-FF28-B394-4C2D-09A1ADEC7D4B}"/>
                    </a:ext>
                  </a:extLst>
                </p:cNvPr>
                <p:cNvPicPr/>
                <p:nvPr/>
              </p:nvPicPr>
              <p:blipFill>
                <a:blip r:embed="rId13"/>
                <a:stretch>
                  <a:fillRect/>
                </a:stretch>
              </p:blipFill>
              <p:spPr>
                <a:xfrm>
                  <a:off x="9090034" y="3395182"/>
                  <a:ext cx="1446484" cy="118980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C04A0943-012A-0C48-8601-C7EB6C78563D}"/>
                    </a:ext>
                  </a:extLst>
                </p14:cNvPr>
                <p14:cNvContentPartPr/>
                <p14:nvPr/>
              </p14:nvContentPartPr>
              <p14:xfrm>
                <a:off x="8798436" y="3727105"/>
                <a:ext cx="548280" cy="26640"/>
              </p14:xfrm>
            </p:contentPart>
          </mc:Choice>
          <mc:Fallback xmlns="">
            <p:pic>
              <p:nvPicPr>
                <p:cNvPr id="29" name="Ink 28">
                  <a:extLst>
                    <a:ext uri="{FF2B5EF4-FFF2-40B4-BE49-F238E27FC236}">
                      <a16:creationId xmlns:a16="http://schemas.microsoft.com/office/drawing/2014/main" id="{C04A0943-012A-0C48-8601-C7EB6C78563D}"/>
                    </a:ext>
                  </a:extLst>
                </p:cNvPr>
                <p:cNvPicPr/>
                <p:nvPr/>
              </p:nvPicPr>
              <p:blipFill>
                <a:blip r:embed="rId15"/>
                <a:stretch>
                  <a:fillRect/>
                </a:stretch>
              </p:blipFill>
              <p:spPr>
                <a:xfrm>
                  <a:off x="8789436" y="3718105"/>
                  <a:ext cx="565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A839C403-7DB5-E144-C901-C94B2D08B151}"/>
                    </a:ext>
                  </a:extLst>
                </p14:cNvPr>
                <p14:cNvContentPartPr/>
                <p14:nvPr/>
              </p14:nvContentPartPr>
              <p14:xfrm>
                <a:off x="8740116" y="3894145"/>
                <a:ext cx="910800" cy="95040"/>
              </p14:xfrm>
            </p:contentPart>
          </mc:Choice>
          <mc:Fallback xmlns="">
            <p:pic>
              <p:nvPicPr>
                <p:cNvPr id="30" name="Ink 29">
                  <a:extLst>
                    <a:ext uri="{FF2B5EF4-FFF2-40B4-BE49-F238E27FC236}">
                      <a16:creationId xmlns:a16="http://schemas.microsoft.com/office/drawing/2014/main" id="{A839C403-7DB5-E144-C901-C94B2D08B151}"/>
                    </a:ext>
                  </a:extLst>
                </p:cNvPr>
                <p:cNvPicPr/>
                <p:nvPr/>
              </p:nvPicPr>
              <p:blipFill>
                <a:blip r:embed="rId17"/>
                <a:stretch>
                  <a:fillRect/>
                </a:stretch>
              </p:blipFill>
              <p:spPr>
                <a:xfrm>
                  <a:off x="8731112" y="3885145"/>
                  <a:ext cx="928447"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8B6D154D-CBBA-3D46-E893-72C2DBD66AEE}"/>
                    </a:ext>
                  </a:extLst>
                </p14:cNvPr>
                <p14:cNvContentPartPr/>
                <p14:nvPr/>
              </p14:nvContentPartPr>
              <p14:xfrm>
                <a:off x="9697356" y="3632425"/>
                <a:ext cx="240120" cy="561240"/>
              </p14:xfrm>
            </p:contentPart>
          </mc:Choice>
          <mc:Fallback xmlns="">
            <p:pic>
              <p:nvPicPr>
                <p:cNvPr id="31" name="Ink 30">
                  <a:extLst>
                    <a:ext uri="{FF2B5EF4-FFF2-40B4-BE49-F238E27FC236}">
                      <a16:creationId xmlns:a16="http://schemas.microsoft.com/office/drawing/2014/main" id="{8B6D154D-CBBA-3D46-E893-72C2DBD66AEE}"/>
                    </a:ext>
                  </a:extLst>
                </p:cNvPr>
                <p:cNvPicPr/>
                <p:nvPr/>
              </p:nvPicPr>
              <p:blipFill>
                <a:blip r:embed="rId19"/>
                <a:stretch>
                  <a:fillRect/>
                </a:stretch>
              </p:blipFill>
              <p:spPr>
                <a:xfrm>
                  <a:off x="9688356" y="3623425"/>
                  <a:ext cx="257760" cy="578880"/>
                </a:xfrm>
                <a:prstGeom prst="rect">
                  <a:avLst/>
                </a:prstGeom>
              </p:spPr>
            </p:pic>
          </mc:Fallback>
        </mc:AlternateContent>
      </p:grpSp>
      <p:cxnSp>
        <p:nvCxnSpPr>
          <p:cNvPr id="33" name="Straight Arrow Connector 32">
            <a:extLst>
              <a:ext uri="{FF2B5EF4-FFF2-40B4-BE49-F238E27FC236}">
                <a16:creationId xmlns:a16="http://schemas.microsoft.com/office/drawing/2014/main" id="{A17575A1-6F32-51F6-7CA8-701693527DB4}"/>
              </a:ext>
            </a:extLst>
          </p:cNvPr>
          <p:cNvCxnSpPr>
            <a:cxnSpLocks/>
          </p:cNvCxnSpPr>
          <p:nvPr/>
        </p:nvCxnSpPr>
        <p:spPr>
          <a:xfrm flipV="1">
            <a:off x="9328960" y="2508707"/>
            <a:ext cx="385476" cy="30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600676F-1A4E-7241-116E-45441F4963A6}"/>
              </a:ext>
            </a:extLst>
          </p:cNvPr>
          <p:cNvSpPr txBox="1"/>
          <p:nvPr/>
        </p:nvSpPr>
        <p:spPr>
          <a:xfrm>
            <a:off x="9844624" y="1674326"/>
            <a:ext cx="2162321" cy="2246769"/>
          </a:xfrm>
          <a:prstGeom prst="rect">
            <a:avLst/>
          </a:prstGeom>
          <a:noFill/>
        </p:spPr>
        <p:txBody>
          <a:bodyPr wrap="square" rtlCol="0">
            <a:spAutoFit/>
          </a:bodyPr>
          <a:lstStyle/>
          <a:p>
            <a:r>
              <a:rPr lang="en-US" sz="1400" b="1" dirty="0"/>
              <a:t>Surface area</a:t>
            </a:r>
          </a:p>
          <a:p>
            <a:r>
              <a:rPr lang="en-US" sz="1400" b="1" dirty="0"/>
              <a:t>Mean slope</a:t>
            </a:r>
          </a:p>
          <a:p>
            <a:r>
              <a:rPr lang="en-US" sz="1400" b="1" dirty="0"/>
              <a:t>Shape factor</a:t>
            </a:r>
          </a:p>
          <a:p>
            <a:r>
              <a:rPr lang="en-US" sz="1400" b="1" dirty="0"/>
              <a:t>Fraction impervious area</a:t>
            </a:r>
          </a:p>
          <a:p>
            <a:r>
              <a:rPr lang="en-US" sz="1400" b="1" dirty="0"/>
              <a:t>Average soil porosity</a:t>
            </a:r>
          </a:p>
          <a:p>
            <a:r>
              <a:rPr lang="en-US" sz="1400" b="1" dirty="0"/>
              <a:t>Vegetation type</a:t>
            </a:r>
          </a:p>
          <a:p>
            <a:r>
              <a:rPr lang="en-US" sz="1400" b="1" dirty="0"/>
              <a:t>…</a:t>
            </a:r>
          </a:p>
          <a:p>
            <a:endParaRPr lang="en-US" sz="1400" b="1" dirty="0"/>
          </a:p>
          <a:p>
            <a:endParaRPr lang="en-US" sz="1400" b="1" dirty="0"/>
          </a:p>
          <a:p>
            <a:endParaRPr lang="en-US" sz="1400" b="1" dirty="0"/>
          </a:p>
        </p:txBody>
      </p:sp>
      <p:sp>
        <p:nvSpPr>
          <p:cNvPr id="36" name="TextBox 35">
            <a:extLst>
              <a:ext uri="{FF2B5EF4-FFF2-40B4-BE49-F238E27FC236}">
                <a16:creationId xmlns:a16="http://schemas.microsoft.com/office/drawing/2014/main" id="{376D0DAD-B901-547B-DAFE-059D8D41D2F8}"/>
              </a:ext>
            </a:extLst>
          </p:cNvPr>
          <p:cNvSpPr txBox="1"/>
          <p:nvPr/>
        </p:nvSpPr>
        <p:spPr>
          <a:xfrm>
            <a:off x="6071255" y="4244950"/>
            <a:ext cx="4093481" cy="400110"/>
          </a:xfrm>
          <a:prstGeom prst="rect">
            <a:avLst/>
          </a:prstGeom>
          <a:noFill/>
        </p:spPr>
        <p:txBody>
          <a:bodyPr wrap="square">
            <a:spAutoFit/>
          </a:bodyPr>
          <a:lstStyle/>
          <a:p>
            <a:r>
              <a:rPr lang="en-US" sz="2000" b="1" dirty="0">
                <a:solidFill>
                  <a:srgbClr val="000000"/>
                </a:solidFill>
                <a:cs typeface="Times New Roman" panose="02020603050405020304" pitchFamily="18" charset="0"/>
              </a:rPr>
              <a:t>Lumped basin characterization </a:t>
            </a:r>
            <a:endParaRPr lang="en-US" sz="2000" b="1" dirty="0"/>
          </a:p>
        </p:txBody>
      </p:sp>
      <p:grpSp>
        <p:nvGrpSpPr>
          <p:cNvPr id="47" name="Group 46">
            <a:extLst>
              <a:ext uri="{FF2B5EF4-FFF2-40B4-BE49-F238E27FC236}">
                <a16:creationId xmlns:a16="http://schemas.microsoft.com/office/drawing/2014/main" id="{BF6C5510-F3F9-8388-D766-B86EFA42880B}"/>
              </a:ext>
            </a:extLst>
          </p:cNvPr>
          <p:cNvGrpSpPr/>
          <p:nvPr/>
        </p:nvGrpSpPr>
        <p:grpSpPr>
          <a:xfrm>
            <a:off x="407424" y="4979022"/>
            <a:ext cx="457200" cy="457200"/>
            <a:chOff x="1489552" y="4239491"/>
            <a:chExt cx="2018419" cy="2002259"/>
          </a:xfrm>
        </p:grpSpPr>
        <p:cxnSp>
          <p:nvCxnSpPr>
            <p:cNvPr id="14" name="Straight Arrow Connector 13">
              <a:extLst>
                <a:ext uri="{FF2B5EF4-FFF2-40B4-BE49-F238E27FC236}">
                  <a16:creationId xmlns:a16="http://schemas.microsoft.com/office/drawing/2014/main" id="{0B0995A4-62FF-85D7-8C67-EA8B9A522DB6}"/>
                </a:ext>
              </a:extLst>
            </p:cNvPr>
            <p:cNvCxnSpPr>
              <a:cxnSpLocks/>
            </p:cNvCxnSpPr>
            <p:nvPr/>
          </p:nvCxnSpPr>
          <p:spPr>
            <a:xfrm flipH="1">
              <a:off x="1766995" y="5430794"/>
              <a:ext cx="708897" cy="4049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Rectangle 40" descr="Checkmark">
              <a:extLst>
                <a:ext uri="{FF2B5EF4-FFF2-40B4-BE49-F238E27FC236}">
                  <a16:creationId xmlns:a16="http://schemas.microsoft.com/office/drawing/2014/main" id="{F9F1212E-37DB-2A0A-968F-EDF8E25C75B0}"/>
                </a:ext>
              </a:extLst>
            </p:cNvPr>
            <p:cNvSpPr/>
            <p:nvPr/>
          </p:nvSpPr>
          <p:spPr>
            <a:xfrm>
              <a:off x="2002104" y="4540443"/>
              <a:ext cx="1090913" cy="1082216"/>
            </a:xfrm>
            <a:prstGeom prst="rect">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2" name="Oval 41">
              <a:extLst>
                <a:ext uri="{FF2B5EF4-FFF2-40B4-BE49-F238E27FC236}">
                  <a16:creationId xmlns:a16="http://schemas.microsoft.com/office/drawing/2014/main" id="{B0E258FF-EB7D-323B-1FC5-AA460E0D0932}"/>
                </a:ext>
              </a:extLst>
            </p:cNvPr>
            <p:cNvSpPr/>
            <p:nvPr/>
          </p:nvSpPr>
          <p:spPr>
            <a:xfrm>
              <a:off x="1489552" y="4239491"/>
              <a:ext cx="2018419" cy="20022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Checkmark with solid fill">
              <a:extLst>
                <a:ext uri="{FF2B5EF4-FFF2-40B4-BE49-F238E27FC236}">
                  <a16:creationId xmlns:a16="http://schemas.microsoft.com/office/drawing/2014/main" id="{2B7C7CF2-6A0E-DCC4-7D9F-FB2AE854526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94991" y="4646209"/>
              <a:ext cx="1217347" cy="1217347"/>
            </a:xfrm>
            <a:prstGeom prst="rect">
              <a:avLst/>
            </a:prstGeom>
          </p:spPr>
        </p:pic>
      </p:grpSp>
      <p:grpSp>
        <p:nvGrpSpPr>
          <p:cNvPr id="48" name="Group 47">
            <a:extLst>
              <a:ext uri="{FF2B5EF4-FFF2-40B4-BE49-F238E27FC236}">
                <a16:creationId xmlns:a16="http://schemas.microsoft.com/office/drawing/2014/main" id="{0806187B-F7EA-ED5E-551F-0AB8F539A96C}"/>
              </a:ext>
            </a:extLst>
          </p:cNvPr>
          <p:cNvGrpSpPr/>
          <p:nvPr/>
        </p:nvGrpSpPr>
        <p:grpSpPr>
          <a:xfrm>
            <a:off x="402244" y="5707562"/>
            <a:ext cx="457200" cy="457200"/>
            <a:chOff x="5684109" y="3806994"/>
            <a:chExt cx="1997554" cy="2077915"/>
          </a:xfrm>
        </p:grpSpPr>
        <p:sp>
          <p:nvSpPr>
            <p:cNvPr id="44" name="Oval 43">
              <a:extLst>
                <a:ext uri="{FF2B5EF4-FFF2-40B4-BE49-F238E27FC236}">
                  <a16:creationId xmlns:a16="http://schemas.microsoft.com/office/drawing/2014/main" id="{2652044E-CEF9-2DBA-8E37-9E3455DF495D}"/>
                </a:ext>
              </a:extLst>
            </p:cNvPr>
            <p:cNvSpPr/>
            <p:nvPr/>
          </p:nvSpPr>
          <p:spPr>
            <a:xfrm>
              <a:off x="5684109" y="3806994"/>
              <a:ext cx="1997554" cy="20779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ication Sign 44">
              <a:extLst>
                <a:ext uri="{FF2B5EF4-FFF2-40B4-BE49-F238E27FC236}">
                  <a16:creationId xmlns:a16="http://schemas.microsoft.com/office/drawing/2014/main" id="{158C1838-A48A-92CC-5F46-76B06E71D646}"/>
                </a:ext>
              </a:extLst>
            </p:cNvPr>
            <p:cNvSpPr/>
            <p:nvPr/>
          </p:nvSpPr>
          <p:spPr>
            <a:xfrm>
              <a:off x="5930719" y="4081045"/>
              <a:ext cx="1504335" cy="1526458"/>
            </a:xfrm>
            <a:prstGeom prst="mathMultiply">
              <a:avLst>
                <a:gd name="adj1" fmla="val 17761"/>
              </a:avLst>
            </a:prstGeom>
            <a:solidFill>
              <a:schemeClr val="accent2">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Arrow Connector 48">
            <a:extLst>
              <a:ext uri="{FF2B5EF4-FFF2-40B4-BE49-F238E27FC236}">
                <a16:creationId xmlns:a16="http://schemas.microsoft.com/office/drawing/2014/main" id="{17738039-38FD-DA07-4244-AE8CBC5F0643}"/>
              </a:ext>
            </a:extLst>
          </p:cNvPr>
          <p:cNvCxnSpPr>
            <a:cxnSpLocks/>
          </p:cNvCxnSpPr>
          <p:nvPr/>
        </p:nvCxnSpPr>
        <p:spPr>
          <a:xfrm flipH="1">
            <a:off x="3452827" y="3154857"/>
            <a:ext cx="736914" cy="4621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A4D3525C-033B-3C5C-358F-03C08C6262B3}"/>
              </a:ext>
            </a:extLst>
          </p:cNvPr>
          <p:cNvSpPr/>
          <p:nvPr/>
        </p:nvSpPr>
        <p:spPr>
          <a:xfrm>
            <a:off x="523523" y="4920868"/>
            <a:ext cx="4225457" cy="752514"/>
          </a:xfrm>
          <a:prstGeom prst="rect">
            <a:avLst/>
          </a:prstGeom>
          <a:noFill/>
        </p:spPr>
        <p:txBody>
          <a:bodyPr wrap="square">
            <a:spAutoFit/>
          </a:bodyPr>
          <a:lstStyle/>
          <a:p>
            <a:pPr marL="514350" algn="just">
              <a:lnSpc>
                <a:spcPct val="70000"/>
              </a:lnSpc>
            </a:pPr>
            <a:r>
              <a:rPr lang="en-US" sz="2000" i="0" u="none" strike="noStrike" baseline="0" dirty="0">
                <a:solidFill>
                  <a:srgbClr val="000000"/>
                </a:solidFill>
                <a:cs typeface="Times New Roman" panose="02020603050405020304" pitchFamily="18" charset="0"/>
              </a:rPr>
              <a:t>Captures basin hydrologic processes at differen</a:t>
            </a:r>
            <a:r>
              <a:rPr lang="en-US" sz="2000" dirty="0">
                <a:solidFill>
                  <a:srgbClr val="000000"/>
                </a:solidFill>
                <a:cs typeface="Times New Roman" panose="02020603050405020304" pitchFamily="18" charset="0"/>
              </a:rPr>
              <a:t>t time and spatial scales </a:t>
            </a:r>
            <a:endParaRPr lang="en-US" sz="2000" i="0" u="none" strike="noStrike" baseline="0" dirty="0">
              <a:solidFill>
                <a:srgbClr val="000000"/>
              </a:solidFill>
              <a:cs typeface="Times New Roman" panose="02020603050405020304" pitchFamily="18" charset="0"/>
            </a:endParaRPr>
          </a:p>
        </p:txBody>
      </p:sp>
      <p:sp>
        <p:nvSpPr>
          <p:cNvPr id="54" name="Rectangle 53">
            <a:extLst>
              <a:ext uri="{FF2B5EF4-FFF2-40B4-BE49-F238E27FC236}">
                <a16:creationId xmlns:a16="http://schemas.microsoft.com/office/drawing/2014/main" id="{1CE5E8D1-46F0-1729-67B7-AB187CA85D9B}"/>
              </a:ext>
            </a:extLst>
          </p:cNvPr>
          <p:cNvSpPr/>
          <p:nvPr/>
        </p:nvSpPr>
        <p:spPr>
          <a:xfrm>
            <a:off x="523524" y="5716602"/>
            <a:ext cx="4225456" cy="537070"/>
          </a:xfrm>
          <a:prstGeom prst="rect">
            <a:avLst/>
          </a:prstGeom>
          <a:noFill/>
        </p:spPr>
        <p:txBody>
          <a:bodyPr wrap="square">
            <a:spAutoFit/>
          </a:bodyPr>
          <a:lstStyle/>
          <a:p>
            <a:pPr marL="514350" algn="just">
              <a:lnSpc>
                <a:spcPct val="70000"/>
              </a:lnSpc>
            </a:pPr>
            <a:r>
              <a:rPr lang="en-US" sz="2000" i="0" u="none" strike="noStrike" baseline="0" dirty="0">
                <a:solidFill>
                  <a:srgbClr val="000000"/>
                </a:solidFill>
                <a:cs typeface="Times New Roman" panose="02020603050405020304" pitchFamily="18" charset="0"/>
              </a:rPr>
              <a:t>Difficult to transfer gained knowledge to other watersheds</a:t>
            </a:r>
          </a:p>
        </p:txBody>
      </p:sp>
      <p:grpSp>
        <p:nvGrpSpPr>
          <p:cNvPr id="55" name="Group 54">
            <a:extLst>
              <a:ext uri="{FF2B5EF4-FFF2-40B4-BE49-F238E27FC236}">
                <a16:creationId xmlns:a16="http://schemas.microsoft.com/office/drawing/2014/main" id="{72065A04-A17A-4703-1FFC-A58B1BB3322B}"/>
              </a:ext>
            </a:extLst>
          </p:cNvPr>
          <p:cNvGrpSpPr/>
          <p:nvPr/>
        </p:nvGrpSpPr>
        <p:grpSpPr>
          <a:xfrm>
            <a:off x="5956995" y="4787827"/>
            <a:ext cx="457200" cy="457200"/>
            <a:chOff x="1489552" y="4239491"/>
            <a:chExt cx="2018419" cy="2002259"/>
          </a:xfrm>
        </p:grpSpPr>
        <p:cxnSp>
          <p:nvCxnSpPr>
            <p:cNvPr id="56" name="Straight Arrow Connector 55">
              <a:extLst>
                <a:ext uri="{FF2B5EF4-FFF2-40B4-BE49-F238E27FC236}">
                  <a16:creationId xmlns:a16="http://schemas.microsoft.com/office/drawing/2014/main" id="{E2E46AA2-9750-DD35-A960-24594272E151}"/>
                </a:ext>
              </a:extLst>
            </p:cNvPr>
            <p:cNvCxnSpPr>
              <a:cxnSpLocks/>
            </p:cNvCxnSpPr>
            <p:nvPr/>
          </p:nvCxnSpPr>
          <p:spPr>
            <a:xfrm flipH="1">
              <a:off x="1766995" y="5430794"/>
              <a:ext cx="708897" cy="4049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7" name="Rectangle 56" descr="Checkmark">
              <a:extLst>
                <a:ext uri="{FF2B5EF4-FFF2-40B4-BE49-F238E27FC236}">
                  <a16:creationId xmlns:a16="http://schemas.microsoft.com/office/drawing/2014/main" id="{39782A53-41F2-0833-B0EF-F47B9DAC96DB}"/>
                </a:ext>
              </a:extLst>
            </p:cNvPr>
            <p:cNvSpPr/>
            <p:nvPr/>
          </p:nvSpPr>
          <p:spPr>
            <a:xfrm>
              <a:off x="2002104" y="4540443"/>
              <a:ext cx="1090913" cy="1082216"/>
            </a:xfrm>
            <a:prstGeom prst="rect">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8" name="Oval 57">
              <a:extLst>
                <a:ext uri="{FF2B5EF4-FFF2-40B4-BE49-F238E27FC236}">
                  <a16:creationId xmlns:a16="http://schemas.microsoft.com/office/drawing/2014/main" id="{CF3B57C9-8117-C8BB-807F-EFBBD9F0F1AB}"/>
                </a:ext>
              </a:extLst>
            </p:cNvPr>
            <p:cNvSpPr/>
            <p:nvPr/>
          </p:nvSpPr>
          <p:spPr>
            <a:xfrm>
              <a:off x="1489552" y="4239491"/>
              <a:ext cx="2018419" cy="20022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Checkmark with solid fill">
              <a:extLst>
                <a:ext uri="{FF2B5EF4-FFF2-40B4-BE49-F238E27FC236}">
                  <a16:creationId xmlns:a16="http://schemas.microsoft.com/office/drawing/2014/main" id="{F0035BC5-BF63-DCD1-6418-9B1F6BC1465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94991" y="4646209"/>
              <a:ext cx="1217347" cy="1217347"/>
            </a:xfrm>
            <a:prstGeom prst="rect">
              <a:avLst/>
            </a:prstGeom>
          </p:spPr>
        </p:pic>
      </p:grpSp>
      <p:grpSp>
        <p:nvGrpSpPr>
          <p:cNvPr id="60" name="Group 59">
            <a:extLst>
              <a:ext uri="{FF2B5EF4-FFF2-40B4-BE49-F238E27FC236}">
                <a16:creationId xmlns:a16="http://schemas.microsoft.com/office/drawing/2014/main" id="{1C286193-98B6-F6C5-642A-C24B441619FD}"/>
              </a:ext>
            </a:extLst>
          </p:cNvPr>
          <p:cNvGrpSpPr/>
          <p:nvPr/>
        </p:nvGrpSpPr>
        <p:grpSpPr>
          <a:xfrm>
            <a:off x="5991183" y="5608036"/>
            <a:ext cx="457200" cy="457200"/>
            <a:chOff x="5684109" y="3806994"/>
            <a:chExt cx="1997554" cy="2077915"/>
          </a:xfrm>
        </p:grpSpPr>
        <p:sp>
          <p:nvSpPr>
            <p:cNvPr id="61" name="Oval 60">
              <a:extLst>
                <a:ext uri="{FF2B5EF4-FFF2-40B4-BE49-F238E27FC236}">
                  <a16:creationId xmlns:a16="http://schemas.microsoft.com/office/drawing/2014/main" id="{AE3C14D0-628D-72EC-E0ED-75E6255EC19D}"/>
                </a:ext>
              </a:extLst>
            </p:cNvPr>
            <p:cNvSpPr/>
            <p:nvPr/>
          </p:nvSpPr>
          <p:spPr>
            <a:xfrm>
              <a:off x="5684109" y="3806994"/>
              <a:ext cx="1997554" cy="20779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Multiplication Sign 61">
              <a:extLst>
                <a:ext uri="{FF2B5EF4-FFF2-40B4-BE49-F238E27FC236}">
                  <a16:creationId xmlns:a16="http://schemas.microsoft.com/office/drawing/2014/main" id="{4DC72440-0679-2A51-7681-742CFF7D2C0C}"/>
                </a:ext>
              </a:extLst>
            </p:cNvPr>
            <p:cNvSpPr/>
            <p:nvPr/>
          </p:nvSpPr>
          <p:spPr>
            <a:xfrm>
              <a:off x="5930719" y="4081045"/>
              <a:ext cx="1504335" cy="1526458"/>
            </a:xfrm>
            <a:prstGeom prst="mathMultiply">
              <a:avLst>
                <a:gd name="adj1" fmla="val 17761"/>
              </a:avLst>
            </a:prstGeom>
            <a:solidFill>
              <a:schemeClr val="accent2">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EBA8B025-5B36-7436-5F5B-9A69629DBD7E}"/>
              </a:ext>
            </a:extLst>
          </p:cNvPr>
          <p:cNvSpPr/>
          <p:nvPr/>
        </p:nvSpPr>
        <p:spPr>
          <a:xfrm>
            <a:off x="6008296" y="4705359"/>
            <a:ext cx="5616234" cy="752514"/>
          </a:xfrm>
          <a:prstGeom prst="rect">
            <a:avLst/>
          </a:prstGeom>
          <a:noFill/>
        </p:spPr>
        <p:txBody>
          <a:bodyPr wrap="square">
            <a:spAutoFit/>
          </a:bodyPr>
          <a:lstStyle/>
          <a:p>
            <a:pPr marL="514350" algn="just">
              <a:lnSpc>
                <a:spcPct val="70000"/>
              </a:lnSpc>
            </a:pPr>
            <a:r>
              <a:rPr lang="en-US" sz="2000" dirty="0">
                <a:solidFill>
                  <a:srgbClr val="000000"/>
                </a:solidFill>
                <a:cs typeface="Times New Roman" panose="02020603050405020304" pitchFamily="18" charset="0"/>
              </a:rPr>
              <a:t>Easy to find </a:t>
            </a:r>
            <a:r>
              <a:rPr lang="en-US" sz="2000" i="0" u="none" strike="noStrike" baseline="0" dirty="0">
                <a:solidFill>
                  <a:srgbClr val="000000"/>
                </a:solidFill>
                <a:cs typeface="Times New Roman" panose="02020603050405020304" pitchFamily="18" charset="0"/>
              </a:rPr>
              <a:t>relationships between general properties of a basin and its hydrologic response (e.g., flood quantiles)</a:t>
            </a:r>
          </a:p>
        </p:txBody>
      </p:sp>
      <p:sp>
        <p:nvSpPr>
          <p:cNvPr id="1024" name="Rectangle 1023">
            <a:extLst>
              <a:ext uri="{FF2B5EF4-FFF2-40B4-BE49-F238E27FC236}">
                <a16:creationId xmlns:a16="http://schemas.microsoft.com/office/drawing/2014/main" id="{65753C1B-D7F9-3936-B61B-1A1E90BCF45C}"/>
              </a:ext>
            </a:extLst>
          </p:cNvPr>
          <p:cNvSpPr/>
          <p:nvPr/>
        </p:nvSpPr>
        <p:spPr>
          <a:xfrm>
            <a:off x="6050483" y="5494287"/>
            <a:ext cx="5397696" cy="967957"/>
          </a:xfrm>
          <a:prstGeom prst="rect">
            <a:avLst/>
          </a:prstGeom>
          <a:noFill/>
        </p:spPr>
        <p:txBody>
          <a:bodyPr wrap="square">
            <a:spAutoFit/>
          </a:bodyPr>
          <a:lstStyle/>
          <a:p>
            <a:pPr marL="514350" algn="just">
              <a:lnSpc>
                <a:spcPct val="70000"/>
              </a:lnSpc>
            </a:pPr>
            <a:r>
              <a:rPr lang="en-US" sz="2000" i="0" u="none" strike="noStrike" baseline="0" dirty="0">
                <a:solidFill>
                  <a:srgbClr val="000000"/>
                </a:solidFill>
                <a:cs typeface="Times New Roman" panose="02020603050405020304" pitchFamily="18" charset="0"/>
              </a:rPr>
              <a:t>Loss of information: </a:t>
            </a:r>
            <a:r>
              <a:rPr lang="en-US" sz="2000" dirty="0">
                <a:solidFill>
                  <a:srgbClr val="000000"/>
                </a:solidFill>
                <a:cs typeface="Times New Roman" panose="02020603050405020304" pitchFamily="18" charset="0"/>
              </a:rPr>
              <a:t>A</a:t>
            </a:r>
            <a:r>
              <a:rPr lang="en-US" sz="2000" i="0" u="none" strike="noStrike" baseline="0" dirty="0">
                <a:solidFill>
                  <a:srgbClr val="000000"/>
                </a:solidFill>
                <a:cs typeface="Times New Roman" panose="02020603050405020304" pitchFamily="18" charset="0"/>
              </a:rPr>
              <a:t>verages cannot reflect the spatial distributions of basin </a:t>
            </a:r>
            <a:r>
              <a:rPr lang="en-US" sz="2000" dirty="0">
                <a:solidFill>
                  <a:srgbClr val="000000"/>
                </a:solidFill>
                <a:cs typeface="Times New Roman" panose="02020603050405020304" pitchFamily="18" charset="0"/>
              </a:rPr>
              <a:t>characteristics, </a:t>
            </a:r>
            <a:r>
              <a:rPr lang="en-US" sz="2000" i="0" u="none" strike="noStrike" baseline="0" dirty="0">
                <a:solidFill>
                  <a:srgbClr val="000000"/>
                </a:solidFill>
                <a:cs typeface="Times New Roman" panose="02020603050405020304" pitchFamily="18" charset="0"/>
              </a:rPr>
              <a:t>which are known to strongly affect hydrologic response</a:t>
            </a:r>
          </a:p>
        </p:txBody>
      </p:sp>
      <p:sp>
        <p:nvSpPr>
          <p:cNvPr id="3" name="Slide Number Placeholder 2">
            <a:extLst>
              <a:ext uri="{FF2B5EF4-FFF2-40B4-BE49-F238E27FC236}">
                <a16:creationId xmlns:a16="http://schemas.microsoft.com/office/drawing/2014/main" id="{8EF00946-E3FD-75C3-95F7-9931730683ED}"/>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5" name="TextBox 4">
            <a:extLst>
              <a:ext uri="{FF2B5EF4-FFF2-40B4-BE49-F238E27FC236}">
                <a16:creationId xmlns:a16="http://schemas.microsoft.com/office/drawing/2014/main" id="{3DCF9A2B-7EF1-6A4D-18A3-409AE7E335A2}"/>
              </a:ext>
            </a:extLst>
          </p:cNvPr>
          <p:cNvSpPr txBox="1"/>
          <p:nvPr/>
        </p:nvSpPr>
        <p:spPr>
          <a:xfrm>
            <a:off x="3487419" y="4037357"/>
            <a:ext cx="960601" cy="253916"/>
          </a:xfrm>
          <a:prstGeom prst="rect">
            <a:avLst/>
          </a:prstGeom>
          <a:noFill/>
        </p:spPr>
        <p:txBody>
          <a:bodyPr wrap="square">
            <a:spAutoFit/>
          </a:bodyPr>
          <a:lstStyle/>
          <a:p>
            <a:r>
              <a:rPr lang="en-US" sz="1050" dirty="0"/>
              <a:t>Beven (2011)</a:t>
            </a:r>
          </a:p>
        </p:txBody>
      </p:sp>
      <p:sp>
        <p:nvSpPr>
          <p:cNvPr id="11" name="Freeform: Shape 10">
            <a:extLst>
              <a:ext uri="{FF2B5EF4-FFF2-40B4-BE49-F238E27FC236}">
                <a16:creationId xmlns:a16="http://schemas.microsoft.com/office/drawing/2014/main" id="{F78801CF-1601-8085-1119-BA79C5B0BE8C}"/>
              </a:ext>
            </a:extLst>
          </p:cNvPr>
          <p:cNvSpPr/>
          <p:nvPr/>
        </p:nvSpPr>
        <p:spPr>
          <a:xfrm rot="20773491">
            <a:off x="8241756" y="3152487"/>
            <a:ext cx="45719" cy="45719"/>
          </a:xfrm>
          <a:custGeom>
            <a:avLst/>
            <a:gdLst>
              <a:gd name="connsiteX0" fmla="*/ 24 w 17505"/>
              <a:gd name="connsiteY0" fmla="*/ 20925 h 20979"/>
              <a:gd name="connsiteX1" fmla="*/ 14311 w 17505"/>
              <a:gd name="connsiteY1" fmla="*/ 5050 h 20979"/>
              <a:gd name="connsiteX2" fmla="*/ 17486 w 17505"/>
              <a:gd name="connsiteY2" fmla="*/ 287 h 20979"/>
              <a:gd name="connsiteX3" fmla="*/ 24 w 17505"/>
              <a:gd name="connsiteY3" fmla="*/ 20925 h 20979"/>
            </a:gdLst>
            <a:ahLst/>
            <a:cxnLst>
              <a:cxn ang="0">
                <a:pos x="connsiteX0" y="connsiteY0"/>
              </a:cxn>
              <a:cxn ang="0">
                <a:pos x="connsiteX1" y="connsiteY1"/>
              </a:cxn>
              <a:cxn ang="0">
                <a:pos x="connsiteX2" y="connsiteY2"/>
              </a:cxn>
              <a:cxn ang="0">
                <a:pos x="connsiteX3" y="connsiteY3"/>
              </a:cxn>
            </a:cxnLst>
            <a:rect l="l" t="t" r="r" b="b"/>
            <a:pathLst>
              <a:path w="17505" h="20979">
                <a:moveTo>
                  <a:pt x="24" y="20925"/>
                </a:moveTo>
                <a:cubicBezTo>
                  <a:pt x="-505" y="21719"/>
                  <a:pt x="7798" y="13734"/>
                  <a:pt x="14311" y="5050"/>
                </a:cubicBezTo>
                <a:cubicBezTo>
                  <a:pt x="15456" y="3524"/>
                  <a:pt x="17072" y="2150"/>
                  <a:pt x="17486" y="287"/>
                </a:cubicBezTo>
                <a:cubicBezTo>
                  <a:pt x="18175" y="-2812"/>
                  <a:pt x="553" y="20131"/>
                  <a:pt x="24" y="20925"/>
                </a:cubicBezTo>
                <a:close/>
              </a:path>
            </a:pathLst>
          </a:custGeom>
          <a:solidFill>
            <a:schemeClr val="tx1"/>
          </a:solidFill>
          <a:ln w="18034">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56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902013" y="132672"/>
            <a:ext cx="10621494" cy="1325563"/>
          </a:xfrm>
        </p:spPr>
        <p:txBody>
          <a:bodyPr/>
          <a:lstStyle/>
          <a:p>
            <a:r>
              <a:rPr lang="en-US" dirty="0"/>
              <a:t>Connectivity index</a:t>
            </a:r>
          </a:p>
        </p:txBody>
      </p:sp>
      <p:pic>
        <p:nvPicPr>
          <p:cNvPr id="23" name="Picture 22" descr="Map&#10;&#10;Description automatically generated">
            <a:extLst>
              <a:ext uri="{FF2B5EF4-FFF2-40B4-BE49-F238E27FC236}">
                <a16:creationId xmlns:a16="http://schemas.microsoft.com/office/drawing/2014/main" id="{96084E54-D581-5BBE-E06E-6ECBFF88746A}"/>
              </a:ext>
            </a:extLst>
          </p:cNvPr>
          <p:cNvPicPr>
            <a:picLocks noChangeAspect="1"/>
          </p:cNvPicPr>
          <p:nvPr/>
        </p:nvPicPr>
        <p:blipFill rotWithShape="1">
          <a:blip r:embed="rId3">
            <a:extLst>
              <a:ext uri="{28A0092B-C50C-407E-A947-70E740481C1C}">
                <a14:useLocalDpi xmlns:a14="http://schemas.microsoft.com/office/drawing/2010/main" val="0"/>
              </a:ext>
            </a:extLst>
          </a:blip>
          <a:srcRect b="19558"/>
          <a:stretch/>
        </p:blipFill>
        <p:spPr>
          <a:xfrm>
            <a:off x="5063029" y="1903063"/>
            <a:ext cx="1875266" cy="1554480"/>
          </a:xfrm>
          <a:prstGeom prst="rect">
            <a:avLst/>
          </a:prstGeom>
        </p:spPr>
      </p:pic>
      <p:pic>
        <p:nvPicPr>
          <p:cNvPr id="26" name="Picture 25" descr="Map&#10;&#10;Description automatically generated">
            <a:extLst>
              <a:ext uri="{FF2B5EF4-FFF2-40B4-BE49-F238E27FC236}">
                <a16:creationId xmlns:a16="http://schemas.microsoft.com/office/drawing/2014/main" id="{890AFADD-0F95-4B8F-A08E-58D9E35512EC}"/>
              </a:ext>
            </a:extLst>
          </p:cNvPr>
          <p:cNvPicPr>
            <a:picLocks noChangeAspect="1"/>
          </p:cNvPicPr>
          <p:nvPr/>
        </p:nvPicPr>
        <p:blipFill rotWithShape="1">
          <a:blip r:embed="rId4">
            <a:extLst>
              <a:ext uri="{28A0092B-C50C-407E-A947-70E740481C1C}">
                <a14:useLocalDpi xmlns:a14="http://schemas.microsoft.com/office/drawing/2010/main" val="0"/>
              </a:ext>
            </a:extLst>
          </a:blip>
          <a:srcRect b="17902"/>
          <a:stretch/>
        </p:blipFill>
        <p:spPr>
          <a:xfrm>
            <a:off x="8029561" y="1899343"/>
            <a:ext cx="1837449" cy="1554480"/>
          </a:xfrm>
          <a:prstGeom prst="rect">
            <a:avLst/>
          </a:prstGeom>
          <a:noFill/>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2A6B74D-C5E5-E749-FF27-244902D2C59D}"/>
                  </a:ext>
                </a:extLst>
              </p:cNvPr>
              <p:cNvSpPr txBox="1"/>
              <p:nvPr/>
            </p:nvSpPr>
            <p:spPr>
              <a:xfrm>
                <a:off x="8096783" y="1951961"/>
                <a:ext cx="919365" cy="3680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b="1" i="1" dirty="0" smtClean="0">
                              <a:latin typeface="Cambria Math" panose="02040503050406030204" pitchFamily="18" charset="0"/>
                              <a:cs typeface="Times New Roman" panose="02020603050405020304" pitchFamily="18" charset="0"/>
                            </a:rPr>
                          </m:ctrlPr>
                        </m:accPr>
                        <m:e>
                          <m:r>
                            <a:rPr lang="en-US" b="1" i="1" dirty="0" smtClean="0">
                              <a:latin typeface="Cambria Math" panose="02040503050406030204" pitchFamily="18" charset="0"/>
                              <a:cs typeface="Times New Roman" panose="02020603050405020304" pitchFamily="18" charset="0"/>
                            </a:rPr>
                            <m:t>𝑾</m:t>
                          </m:r>
                        </m:e>
                      </m:acc>
                      <m:r>
                        <a:rPr lang="en-US" b="1" i="1" baseline="-25000" dirty="0" smtClean="0">
                          <a:latin typeface="Cambria Math" panose="02040503050406030204" pitchFamily="18" charset="0"/>
                          <a:cs typeface="Times New Roman" panose="02020603050405020304" pitchFamily="18" charset="0"/>
                        </a:rPr>
                        <m:t>𝒌</m:t>
                      </m:r>
                    </m:oMath>
                  </m:oMathPara>
                </a14:m>
                <a:endParaRPr lang="en-US" sz="2700" b="1" i="1" baseline="-25000" dirty="0">
                  <a:latin typeface="Times New Roman" panose="02020603050405020304" pitchFamily="18"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12A6B74D-C5E5-E749-FF27-244902D2C59D}"/>
                  </a:ext>
                </a:extLst>
              </p:cNvPr>
              <p:cNvSpPr txBox="1">
                <a:spLocks noRot="1" noChangeAspect="1" noMove="1" noResize="1" noEditPoints="1" noAdjustHandles="1" noChangeArrowheads="1" noChangeShapeType="1" noTextEdit="1"/>
              </p:cNvSpPr>
              <p:nvPr/>
            </p:nvSpPr>
            <p:spPr>
              <a:xfrm>
                <a:off x="8096783" y="1951961"/>
                <a:ext cx="919365" cy="368049"/>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E7C3BFE-11E9-9774-AED8-A9320248108C}"/>
                  </a:ext>
                </a:extLst>
              </p:cNvPr>
              <p:cNvSpPr txBox="1"/>
              <p:nvPr/>
            </p:nvSpPr>
            <p:spPr>
              <a:xfrm>
                <a:off x="5171589" y="1939868"/>
                <a:ext cx="919365" cy="369909"/>
              </a:xfrm>
              <a:prstGeom prst="rect">
                <a:avLst/>
              </a:prstGeom>
              <a:noFill/>
            </p:spPr>
            <p:txBody>
              <a:bodyPr wrap="square" rtlCol="0">
                <a:spAutoFit/>
              </a:bodyPr>
              <a:lstStyle/>
              <a:p>
                <a14:m>
                  <m:oMath xmlns:m="http://schemas.openxmlformats.org/officeDocument/2006/math">
                    <m:acc>
                      <m:accPr>
                        <m:chr m:val="̅"/>
                        <m:ctrlPr>
                          <a:rPr lang="en-US" b="1" i="1" dirty="0" smtClean="0">
                            <a:latin typeface="Cambria Math" panose="02040503050406030204" pitchFamily="18" charset="0"/>
                            <a:cs typeface="Times New Roman" panose="02020603050405020304" pitchFamily="18" charset="0"/>
                          </a:rPr>
                        </m:ctrlPr>
                      </m:accPr>
                      <m:e>
                        <m:r>
                          <a:rPr lang="en-US" b="1" i="1" dirty="0" smtClean="0">
                            <a:latin typeface="Cambria Math" panose="02040503050406030204" pitchFamily="18" charset="0"/>
                            <a:cs typeface="Times New Roman" panose="02020603050405020304" pitchFamily="18" charset="0"/>
                          </a:rPr>
                          <m:t>𝑺</m:t>
                        </m:r>
                      </m:e>
                    </m:acc>
                  </m:oMath>
                </a14:m>
                <a:r>
                  <a:rPr lang="en-US" b="1" i="1" baseline="-25000" dirty="0">
                    <a:latin typeface="Times New Roman" panose="02020603050405020304" pitchFamily="18" charset="0"/>
                    <a:cs typeface="Times New Roman" panose="02020603050405020304" pitchFamily="18" charset="0"/>
                  </a:rPr>
                  <a:t>k</a:t>
                </a:r>
              </a:p>
            </p:txBody>
          </p:sp>
        </mc:Choice>
        <mc:Fallback xmlns="">
          <p:sp>
            <p:nvSpPr>
              <p:cNvPr id="38" name="TextBox 37">
                <a:extLst>
                  <a:ext uri="{FF2B5EF4-FFF2-40B4-BE49-F238E27FC236}">
                    <a16:creationId xmlns:a16="http://schemas.microsoft.com/office/drawing/2014/main" id="{3E7C3BFE-11E9-9774-AED8-A9320248108C}"/>
                  </a:ext>
                </a:extLst>
              </p:cNvPr>
              <p:cNvSpPr txBox="1">
                <a:spLocks noRot="1" noChangeAspect="1" noMove="1" noResize="1" noEditPoints="1" noAdjustHandles="1" noChangeArrowheads="1" noChangeShapeType="1" noTextEdit="1"/>
              </p:cNvSpPr>
              <p:nvPr/>
            </p:nvSpPr>
            <p:spPr>
              <a:xfrm>
                <a:off x="5171589" y="1939868"/>
                <a:ext cx="919365" cy="369909"/>
              </a:xfrm>
              <a:prstGeom prst="rect">
                <a:avLst/>
              </a:prstGeom>
              <a:blipFill>
                <a:blip r:embed="rId6"/>
                <a:stretch>
                  <a:fillRect b="-21311"/>
                </a:stretch>
              </a:blipFill>
            </p:spPr>
            <p:txBody>
              <a:bodyPr/>
              <a:lstStyle/>
              <a:p>
                <a:r>
                  <a:rPr lang="en-US">
                    <a:noFill/>
                  </a:rPr>
                  <a:t> </a:t>
                </a:r>
              </a:p>
            </p:txBody>
          </p:sp>
        </mc:Fallback>
      </mc:AlternateContent>
      <p:pic>
        <p:nvPicPr>
          <p:cNvPr id="41" name="Picture 40" descr="Map&#10;&#10;Description automatically generated">
            <a:extLst>
              <a:ext uri="{FF2B5EF4-FFF2-40B4-BE49-F238E27FC236}">
                <a16:creationId xmlns:a16="http://schemas.microsoft.com/office/drawing/2014/main" id="{9527D9D4-E679-1D34-0578-459FE0DED763}"/>
              </a:ext>
            </a:extLst>
          </p:cNvPr>
          <p:cNvPicPr>
            <a:picLocks noChangeAspect="1"/>
          </p:cNvPicPr>
          <p:nvPr/>
        </p:nvPicPr>
        <p:blipFill rotWithShape="1">
          <a:blip r:embed="rId7">
            <a:extLst>
              <a:ext uri="{28A0092B-C50C-407E-A947-70E740481C1C}">
                <a14:useLocalDpi xmlns:a14="http://schemas.microsoft.com/office/drawing/2010/main" val="0"/>
              </a:ext>
            </a:extLst>
          </a:blip>
          <a:srcRect b="17902"/>
          <a:stretch/>
        </p:blipFill>
        <p:spPr>
          <a:xfrm>
            <a:off x="1976277" y="1899343"/>
            <a:ext cx="1837449" cy="1554480"/>
          </a:xfrm>
          <a:prstGeom prst="rect">
            <a:avLst/>
          </a:prstGeom>
        </p:spPr>
      </p:pic>
      <p:pic>
        <p:nvPicPr>
          <p:cNvPr id="46" name="Picture 45" descr="Map&#10;&#10;Description automatically generated">
            <a:extLst>
              <a:ext uri="{FF2B5EF4-FFF2-40B4-BE49-F238E27FC236}">
                <a16:creationId xmlns:a16="http://schemas.microsoft.com/office/drawing/2014/main" id="{76B9EA85-1BE8-D000-6C2B-453126FA72F7}"/>
              </a:ext>
            </a:extLst>
          </p:cNvPr>
          <p:cNvPicPr>
            <a:picLocks noChangeAspect="1"/>
          </p:cNvPicPr>
          <p:nvPr/>
        </p:nvPicPr>
        <p:blipFill rotWithShape="1">
          <a:blip r:embed="rId8">
            <a:extLst>
              <a:ext uri="{28A0092B-C50C-407E-A947-70E740481C1C}">
                <a14:useLocalDpi xmlns:a14="http://schemas.microsoft.com/office/drawing/2010/main" val="0"/>
              </a:ext>
            </a:extLst>
          </a:blip>
          <a:srcRect b="20864"/>
          <a:stretch/>
        </p:blipFill>
        <p:spPr>
          <a:xfrm>
            <a:off x="5019296" y="3905692"/>
            <a:ext cx="1918999" cy="1965283"/>
          </a:xfrm>
          <a:prstGeom prst="rect">
            <a:avLst/>
          </a:prstGeom>
        </p:spPr>
      </p:pic>
      <p:sp>
        <p:nvSpPr>
          <p:cNvPr id="48" name="TextBox 47">
            <a:extLst>
              <a:ext uri="{FF2B5EF4-FFF2-40B4-BE49-F238E27FC236}">
                <a16:creationId xmlns:a16="http://schemas.microsoft.com/office/drawing/2014/main" id="{35B8B76B-7F02-9463-076E-2FCE32962079}"/>
              </a:ext>
            </a:extLst>
          </p:cNvPr>
          <p:cNvSpPr txBox="1"/>
          <p:nvPr/>
        </p:nvSpPr>
        <p:spPr>
          <a:xfrm>
            <a:off x="5107979" y="4006334"/>
            <a:ext cx="870816" cy="369332"/>
          </a:xfrm>
          <a:prstGeom prst="rect">
            <a:avLst/>
          </a:prstGeom>
          <a:noFill/>
        </p:spPr>
        <p:txBody>
          <a:bodyPr wrap="square">
            <a:spAutoFit/>
          </a:bodyPr>
          <a:lstStyle/>
          <a:p>
            <a:r>
              <a:rPr lang="en-US" b="1" dirty="0">
                <a:cs typeface="Times New Roman" panose="02020603050405020304" pitchFamily="18" charset="0"/>
              </a:rPr>
              <a:t>HCI</a:t>
            </a:r>
            <a:endParaRPr lang="en-US" dirty="0"/>
          </a:p>
        </p:txBody>
      </p:sp>
      <p:sp>
        <p:nvSpPr>
          <p:cNvPr id="49" name="TextBox 48">
            <a:extLst>
              <a:ext uri="{FF2B5EF4-FFF2-40B4-BE49-F238E27FC236}">
                <a16:creationId xmlns:a16="http://schemas.microsoft.com/office/drawing/2014/main" id="{0F6F8442-A717-C666-D9C5-43EAD909666C}"/>
              </a:ext>
            </a:extLst>
          </p:cNvPr>
          <p:cNvSpPr txBox="1"/>
          <p:nvPr/>
        </p:nvSpPr>
        <p:spPr>
          <a:xfrm>
            <a:off x="7442199" y="3898826"/>
            <a:ext cx="4239007" cy="2292615"/>
          </a:xfrm>
          <a:prstGeom prst="rect">
            <a:avLst/>
          </a:prstGeom>
          <a:noFill/>
        </p:spPr>
        <p:txBody>
          <a:bodyPr wrap="square">
            <a:spAutoFit/>
          </a:bodyPr>
          <a:lstStyle/>
          <a:p>
            <a:pPr>
              <a:lnSpc>
                <a:spcPct val="85000"/>
              </a:lnSpc>
            </a:pPr>
            <a:r>
              <a:rPr lang="en-US" sz="2400" dirty="0">
                <a:cs typeface="Times New Roman" panose="02020603050405020304" pitchFamily="18" charset="0"/>
              </a:rPr>
              <a:t>Every cell gets a rank for its connectivity based on the </a:t>
            </a:r>
            <a:r>
              <a:rPr lang="en-US" sz="2400" b="1" dirty="0">
                <a:cs typeface="Times New Roman" panose="02020603050405020304" pitchFamily="18" charset="0"/>
              </a:rPr>
              <a:t>characteristics</a:t>
            </a:r>
            <a:r>
              <a:rPr lang="en-US" sz="2400" dirty="0">
                <a:cs typeface="Times New Roman" panose="02020603050405020304" pitchFamily="18" charset="0"/>
              </a:rPr>
              <a:t> of its </a:t>
            </a:r>
            <a:r>
              <a:rPr lang="en-US" sz="2400" b="1" dirty="0">
                <a:cs typeface="Times New Roman" panose="02020603050405020304" pitchFamily="18" charset="0"/>
              </a:rPr>
              <a:t>upstream drainage area </a:t>
            </a:r>
            <a:r>
              <a:rPr lang="en-US" sz="2400" dirty="0">
                <a:cs typeface="Times New Roman" panose="02020603050405020304" pitchFamily="18" charset="0"/>
              </a:rPr>
              <a:t>(giving more weight to closer cells) and its </a:t>
            </a:r>
            <a:r>
              <a:rPr lang="en-US" sz="2400" b="1" dirty="0">
                <a:cs typeface="Times New Roman" panose="02020603050405020304" pitchFamily="18" charset="0"/>
              </a:rPr>
              <a:t>proximity to the stream network</a:t>
            </a:r>
            <a:endParaRPr lang="en-US" sz="2400" dirty="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ED69A2E-66EC-5768-5CB1-C2556FBE8B98}"/>
                  </a:ext>
                </a:extLst>
              </p:cNvPr>
              <p:cNvSpPr txBox="1"/>
              <p:nvPr/>
            </p:nvSpPr>
            <p:spPr>
              <a:xfrm>
                <a:off x="1243661" y="5266438"/>
                <a:ext cx="4239008" cy="10899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lumMod val="50000"/>
                                </a:schemeClr>
                              </a:solidFill>
                              <a:latin typeface="Cambria Math" panose="02040503050406030204" pitchFamily="18" charset="0"/>
                            </a:rPr>
                          </m:ctrlPr>
                        </m:sSubPr>
                        <m:e>
                          <m:r>
                            <a:rPr lang="en-US" b="0" i="1" smtClean="0">
                              <a:solidFill>
                                <a:schemeClr val="accent2">
                                  <a:lumMod val="50000"/>
                                </a:schemeClr>
                              </a:solidFill>
                              <a:latin typeface="Cambria Math" panose="02040503050406030204" pitchFamily="18" charset="0"/>
                            </a:rPr>
                            <m:t>𝐻𝐶𝐼</m:t>
                          </m:r>
                        </m:e>
                        <m:sub>
                          <m:r>
                            <a:rPr lang="en-US" b="0" i="1" smtClean="0">
                              <a:solidFill>
                                <a:schemeClr val="accent2">
                                  <a:lumMod val="50000"/>
                                </a:schemeClr>
                              </a:solidFill>
                              <a:latin typeface="Cambria Math" panose="02040503050406030204" pitchFamily="18" charset="0"/>
                            </a:rPr>
                            <m:t>𝑘</m:t>
                          </m:r>
                        </m:sub>
                      </m:sSub>
                      <m:r>
                        <a:rPr lang="en-US" b="0" i="1" smtClean="0">
                          <a:solidFill>
                            <a:schemeClr val="accent2">
                              <a:lumMod val="50000"/>
                            </a:schemeClr>
                          </a:solidFill>
                          <a:latin typeface="Cambria Math" panose="02040503050406030204" pitchFamily="18" charset="0"/>
                        </a:rPr>
                        <m:t>=</m:t>
                      </m:r>
                      <m:func>
                        <m:funcPr>
                          <m:ctrlPr>
                            <a:rPr lang="en-US" b="0" i="1" smtClean="0">
                              <a:solidFill>
                                <a:schemeClr val="accent2">
                                  <a:lumMod val="50000"/>
                                </a:schemeClr>
                              </a:solidFill>
                              <a:latin typeface="Cambria Math" panose="02040503050406030204" pitchFamily="18" charset="0"/>
                            </a:rPr>
                          </m:ctrlPr>
                        </m:funcPr>
                        <m:fName>
                          <m:sSub>
                            <m:sSubPr>
                              <m:ctrlPr>
                                <a:rPr lang="en-US" b="0" i="1" smtClean="0">
                                  <a:solidFill>
                                    <a:schemeClr val="accent2">
                                      <a:lumMod val="50000"/>
                                    </a:schemeClr>
                                  </a:solidFill>
                                  <a:latin typeface="Cambria Math" panose="02040503050406030204" pitchFamily="18" charset="0"/>
                                </a:rPr>
                              </m:ctrlPr>
                            </m:sSubPr>
                            <m:e>
                              <m:r>
                                <m:rPr>
                                  <m:sty m:val="p"/>
                                </m:rPr>
                                <a:rPr lang="en-US" b="0" i="0" smtClean="0">
                                  <a:solidFill>
                                    <a:schemeClr val="accent2">
                                      <a:lumMod val="50000"/>
                                    </a:schemeClr>
                                  </a:solidFill>
                                  <a:latin typeface="Cambria Math" panose="02040503050406030204" pitchFamily="18" charset="0"/>
                                </a:rPr>
                                <m:t>log</m:t>
                              </m:r>
                            </m:e>
                            <m:sub>
                              <m:r>
                                <a:rPr lang="en-US" b="0" i="1" smtClean="0">
                                  <a:solidFill>
                                    <a:schemeClr val="accent2">
                                      <a:lumMod val="50000"/>
                                    </a:schemeClr>
                                  </a:solidFill>
                                  <a:latin typeface="Cambria Math" panose="02040503050406030204" pitchFamily="18" charset="0"/>
                                </a:rPr>
                                <m:t>10</m:t>
                              </m:r>
                            </m:sub>
                          </m:sSub>
                        </m:fName>
                        <m:e>
                          <m:f>
                            <m:fPr>
                              <m:ctrlPr>
                                <a:rPr lang="en-US" i="1">
                                  <a:solidFill>
                                    <a:schemeClr val="accent2">
                                      <a:lumMod val="50000"/>
                                    </a:schemeClr>
                                  </a:solidFill>
                                  <a:latin typeface="Cambria Math" panose="02040503050406030204" pitchFamily="18" charset="0"/>
                                </a:rPr>
                              </m:ctrlPr>
                            </m:fPr>
                            <m:num>
                              <m:sSub>
                                <m:sSubPr>
                                  <m:ctrlPr>
                                    <a:rPr lang="en-US" i="1">
                                      <a:solidFill>
                                        <a:schemeClr val="accent2">
                                          <a:lumMod val="50000"/>
                                        </a:schemeClr>
                                      </a:solidFill>
                                      <a:latin typeface="Cambria Math" panose="02040503050406030204" pitchFamily="18" charset="0"/>
                                    </a:rPr>
                                  </m:ctrlPr>
                                </m:sSubPr>
                                <m:e>
                                  <m:acc>
                                    <m:accPr>
                                      <m:chr m:val="̅"/>
                                      <m:ctrlPr>
                                        <a:rPr lang="en-US" i="1">
                                          <a:solidFill>
                                            <a:schemeClr val="accent2">
                                              <a:lumMod val="50000"/>
                                            </a:schemeClr>
                                          </a:solidFill>
                                          <a:latin typeface="Cambria Math" panose="02040503050406030204" pitchFamily="18" charset="0"/>
                                        </a:rPr>
                                      </m:ctrlPr>
                                    </m:accPr>
                                    <m:e>
                                      <m:r>
                                        <a:rPr lang="en-US" b="0" i="1" smtClean="0">
                                          <a:solidFill>
                                            <a:schemeClr val="accent2">
                                              <a:lumMod val="50000"/>
                                            </a:schemeClr>
                                          </a:solidFill>
                                          <a:latin typeface="Cambria Math" panose="02040503050406030204" pitchFamily="18" charset="0"/>
                                        </a:rPr>
                                        <m:t>𝑊</m:t>
                                      </m:r>
                                    </m:e>
                                  </m:acc>
                                </m:e>
                                <m:sub>
                                  <m:r>
                                    <a:rPr lang="en-US" b="0" i="1" smtClean="0">
                                      <a:solidFill>
                                        <a:schemeClr val="accent2">
                                          <a:lumMod val="50000"/>
                                        </a:schemeClr>
                                      </a:solidFill>
                                      <a:latin typeface="Cambria Math" panose="02040503050406030204" pitchFamily="18" charset="0"/>
                                    </a:rPr>
                                    <m:t>𝑘</m:t>
                                  </m:r>
                                </m:sub>
                              </m:sSub>
                              <m:sSub>
                                <m:sSubPr>
                                  <m:ctrlPr>
                                    <a:rPr lang="en-US" i="1">
                                      <a:solidFill>
                                        <a:schemeClr val="accent2">
                                          <a:lumMod val="50000"/>
                                        </a:schemeClr>
                                      </a:solidFill>
                                      <a:latin typeface="Cambria Math" panose="02040503050406030204" pitchFamily="18" charset="0"/>
                                    </a:rPr>
                                  </m:ctrlPr>
                                </m:sSubPr>
                                <m:e>
                                  <m:acc>
                                    <m:accPr>
                                      <m:chr m:val="̅"/>
                                      <m:ctrlPr>
                                        <a:rPr lang="en-US" i="1">
                                          <a:solidFill>
                                            <a:schemeClr val="accent2">
                                              <a:lumMod val="50000"/>
                                            </a:schemeClr>
                                          </a:solidFill>
                                          <a:latin typeface="Cambria Math" panose="02040503050406030204" pitchFamily="18" charset="0"/>
                                        </a:rPr>
                                      </m:ctrlPr>
                                    </m:accPr>
                                    <m:e>
                                      <m:r>
                                        <a:rPr lang="en-US" b="0" i="1" smtClean="0">
                                          <a:solidFill>
                                            <a:schemeClr val="accent2">
                                              <a:lumMod val="50000"/>
                                            </a:schemeClr>
                                          </a:solidFill>
                                          <a:latin typeface="Cambria Math" panose="02040503050406030204" pitchFamily="18" charset="0"/>
                                        </a:rPr>
                                        <m:t>𝑆</m:t>
                                      </m:r>
                                    </m:e>
                                  </m:acc>
                                </m:e>
                                <m:sub>
                                  <m:r>
                                    <a:rPr lang="en-US" i="1">
                                      <a:solidFill>
                                        <a:schemeClr val="accent2">
                                          <a:lumMod val="50000"/>
                                        </a:schemeClr>
                                      </a:solidFill>
                                      <a:latin typeface="Cambria Math" panose="02040503050406030204" pitchFamily="18" charset="0"/>
                                    </a:rPr>
                                    <m:t>𝑘</m:t>
                                  </m:r>
                                </m:sub>
                              </m:sSub>
                              <m:rad>
                                <m:radPr>
                                  <m:degHide m:val="on"/>
                                  <m:ctrlPr>
                                    <a:rPr lang="en-US" i="1">
                                      <a:solidFill>
                                        <a:schemeClr val="accent2">
                                          <a:lumMod val="50000"/>
                                        </a:schemeClr>
                                      </a:solidFill>
                                      <a:latin typeface="Cambria Math" panose="02040503050406030204" pitchFamily="18" charset="0"/>
                                    </a:rPr>
                                  </m:ctrlPr>
                                </m:radPr>
                                <m:deg/>
                                <m:e>
                                  <m:sSub>
                                    <m:sSubPr>
                                      <m:ctrlPr>
                                        <a:rPr lang="en-US" i="1">
                                          <a:solidFill>
                                            <a:schemeClr val="accent2">
                                              <a:lumMod val="50000"/>
                                            </a:schemeClr>
                                          </a:solidFill>
                                          <a:latin typeface="Cambria Math" panose="02040503050406030204" pitchFamily="18" charset="0"/>
                                        </a:rPr>
                                      </m:ctrlPr>
                                    </m:sSubPr>
                                    <m:e>
                                      <m:r>
                                        <a:rPr lang="en-US" i="1">
                                          <a:solidFill>
                                            <a:schemeClr val="accent2">
                                              <a:lumMod val="50000"/>
                                            </a:schemeClr>
                                          </a:solidFill>
                                          <a:latin typeface="Cambria Math" panose="02040503050406030204" pitchFamily="18" charset="0"/>
                                        </a:rPr>
                                        <m:t>𝐴</m:t>
                                      </m:r>
                                    </m:e>
                                    <m:sub>
                                      <m:r>
                                        <a:rPr lang="en-US" i="1">
                                          <a:solidFill>
                                            <a:schemeClr val="accent2">
                                              <a:lumMod val="50000"/>
                                            </a:schemeClr>
                                          </a:solidFill>
                                          <a:latin typeface="Cambria Math" panose="02040503050406030204" pitchFamily="18" charset="0"/>
                                        </a:rPr>
                                        <m:t>𝑘</m:t>
                                      </m:r>
                                    </m:sub>
                                  </m:sSub>
                                </m:e>
                              </m:rad>
                            </m:num>
                            <m:den>
                              <m:nary>
                                <m:naryPr>
                                  <m:chr m:val="∑"/>
                                  <m:supHide m:val="on"/>
                                  <m:ctrlPr>
                                    <a:rPr lang="en-US" i="1">
                                      <a:solidFill>
                                        <a:schemeClr val="accent2">
                                          <a:lumMod val="50000"/>
                                        </a:schemeClr>
                                      </a:solidFill>
                                      <a:latin typeface="Cambria Math" panose="02040503050406030204" pitchFamily="18" charset="0"/>
                                    </a:rPr>
                                  </m:ctrlPr>
                                </m:naryPr>
                                <m:sub>
                                  <m:r>
                                    <m:rPr>
                                      <m:brk m:alnAt="7"/>
                                    </m:rPr>
                                    <a:rPr lang="en-US" i="1">
                                      <a:solidFill>
                                        <a:schemeClr val="accent2">
                                          <a:lumMod val="50000"/>
                                        </a:schemeClr>
                                      </a:solidFill>
                                      <a:latin typeface="Cambria Math" panose="02040503050406030204" pitchFamily="18" charset="0"/>
                                    </a:rPr>
                                    <m:t>𝑑</m:t>
                                  </m:r>
                                  <m:r>
                                    <a:rPr lang="en-US" i="1">
                                      <a:solidFill>
                                        <a:schemeClr val="accent2">
                                          <a:lumMod val="50000"/>
                                        </a:schemeClr>
                                      </a:solidFill>
                                      <a:latin typeface="Cambria Math" panose="02040503050406030204" pitchFamily="18" charset="0"/>
                                    </a:rPr>
                                    <m:t>𝑛</m:t>
                                  </m:r>
                                  <m:r>
                                    <a:rPr lang="en-US" i="1">
                                      <a:solidFill>
                                        <a:schemeClr val="accent2">
                                          <a:lumMod val="50000"/>
                                        </a:schemeClr>
                                      </a:solidFill>
                                      <a:latin typeface="Cambria Math" panose="02040503050406030204" pitchFamily="18" charset="0"/>
                                    </a:rPr>
                                    <m:t>_</m:t>
                                  </m:r>
                                  <m:r>
                                    <a:rPr lang="en-US" i="1">
                                      <a:solidFill>
                                        <a:schemeClr val="accent2">
                                          <a:lumMod val="50000"/>
                                        </a:schemeClr>
                                      </a:solidFill>
                                      <a:latin typeface="Cambria Math" panose="02040503050406030204" pitchFamily="18" charset="0"/>
                                    </a:rPr>
                                    <m:t>𝑘</m:t>
                                  </m:r>
                                </m:sub>
                                <m:sup/>
                                <m:e>
                                  <m:d>
                                    <m:dPr>
                                      <m:ctrlPr>
                                        <a:rPr lang="en-US" i="1">
                                          <a:solidFill>
                                            <a:schemeClr val="accent2">
                                              <a:lumMod val="50000"/>
                                            </a:schemeClr>
                                          </a:solidFill>
                                          <a:latin typeface="Cambria Math" panose="02040503050406030204" pitchFamily="18" charset="0"/>
                                        </a:rPr>
                                      </m:ctrlPr>
                                    </m:dPr>
                                    <m:e>
                                      <m:f>
                                        <m:fPr>
                                          <m:ctrlPr>
                                            <a:rPr lang="en-US" i="1">
                                              <a:solidFill>
                                                <a:schemeClr val="accent2">
                                                  <a:lumMod val="50000"/>
                                                </a:schemeClr>
                                              </a:solidFill>
                                              <a:latin typeface="Cambria Math" panose="02040503050406030204" pitchFamily="18" charset="0"/>
                                            </a:rPr>
                                          </m:ctrlPr>
                                        </m:fPr>
                                        <m:num>
                                          <m:sSub>
                                            <m:sSubPr>
                                              <m:ctrlPr>
                                                <a:rPr lang="en-US" i="1">
                                                  <a:solidFill>
                                                    <a:schemeClr val="accent2">
                                                      <a:lumMod val="50000"/>
                                                    </a:schemeClr>
                                                  </a:solidFill>
                                                  <a:latin typeface="Cambria Math" panose="02040503050406030204" pitchFamily="18" charset="0"/>
                                                </a:rPr>
                                              </m:ctrlPr>
                                            </m:sSubPr>
                                            <m:e>
                                              <m:r>
                                                <a:rPr lang="en-US" i="1">
                                                  <a:solidFill>
                                                    <a:schemeClr val="accent2">
                                                      <a:lumMod val="50000"/>
                                                    </a:schemeClr>
                                                  </a:solidFill>
                                                  <a:latin typeface="Cambria Math" panose="02040503050406030204" pitchFamily="18" charset="0"/>
                                                </a:rPr>
                                                <m:t>𝑑</m:t>
                                              </m:r>
                                            </m:e>
                                            <m:sub>
                                              <m:r>
                                                <a:rPr lang="en-US" i="1">
                                                  <a:solidFill>
                                                    <a:schemeClr val="accent2">
                                                      <a:lumMod val="50000"/>
                                                    </a:schemeClr>
                                                  </a:solidFill>
                                                  <a:latin typeface="Cambria Math" panose="02040503050406030204" pitchFamily="18" charset="0"/>
                                                </a:rPr>
                                                <m:t>𝑑</m:t>
                                              </m:r>
                                              <m:sSub>
                                                <m:sSubPr>
                                                  <m:ctrlPr>
                                                    <a:rPr lang="en-US" i="1">
                                                      <a:solidFill>
                                                        <a:schemeClr val="accent2">
                                                          <a:lumMod val="50000"/>
                                                        </a:schemeClr>
                                                      </a:solidFill>
                                                      <a:latin typeface="Cambria Math" panose="02040503050406030204" pitchFamily="18" charset="0"/>
                                                    </a:rPr>
                                                  </m:ctrlPr>
                                                </m:sSubPr>
                                                <m:e>
                                                  <m:r>
                                                    <a:rPr lang="en-US" i="1">
                                                      <a:solidFill>
                                                        <a:schemeClr val="accent2">
                                                          <a:lumMod val="50000"/>
                                                        </a:schemeClr>
                                                      </a:solidFill>
                                                      <a:latin typeface="Cambria Math" panose="02040503050406030204" pitchFamily="18" charset="0"/>
                                                    </a:rPr>
                                                    <m:t>𝑛</m:t>
                                                  </m:r>
                                                </m:e>
                                                <m:sub>
                                                  <m:r>
                                                    <a:rPr lang="en-US" i="1">
                                                      <a:solidFill>
                                                        <a:schemeClr val="accent2">
                                                          <a:lumMod val="50000"/>
                                                        </a:schemeClr>
                                                      </a:solidFill>
                                                      <a:latin typeface="Cambria Math" panose="02040503050406030204" pitchFamily="18" charset="0"/>
                                                    </a:rPr>
                                                    <m:t>𝑘</m:t>
                                                  </m:r>
                                                </m:sub>
                                              </m:sSub>
                                            </m:sub>
                                          </m:sSub>
                                        </m:num>
                                        <m:den>
                                          <m:sSub>
                                            <m:sSubPr>
                                              <m:ctrlPr>
                                                <a:rPr lang="en-US" i="1">
                                                  <a:solidFill>
                                                    <a:schemeClr val="accent2">
                                                      <a:lumMod val="50000"/>
                                                    </a:schemeClr>
                                                  </a:solidFill>
                                                  <a:latin typeface="Cambria Math" panose="02040503050406030204" pitchFamily="18" charset="0"/>
                                                </a:rPr>
                                              </m:ctrlPr>
                                            </m:sSubPr>
                                            <m:e>
                                              <m:sSub>
                                                <m:sSubPr>
                                                  <m:ctrlPr>
                                                    <a:rPr lang="en-US" i="1">
                                                      <a:solidFill>
                                                        <a:schemeClr val="accent2">
                                                          <a:lumMod val="50000"/>
                                                        </a:schemeClr>
                                                      </a:solidFill>
                                                      <a:latin typeface="Cambria Math" panose="02040503050406030204" pitchFamily="18" charset="0"/>
                                                    </a:rPr>
                                                  </m:ctrlPr>
                                                </m:sSubPr>
                                                <m:e>
                                                  <m:r>
                                                    <a:rPr lang="en-US" b="0" i="1" smtClean="0">
                                                      <a:solidFill>
                                                        <a:schemeClr val="accent2">
                                                          <a:lumMod val="50000"/>
                                                        </a:schemeClr>
                                                      </a:solidFill>
                                                      <a:latin typeface="Cambria Math" panose="02040503050406030204" pitchFamily="18" charset="0"/>
                                                    </a:rPr>
                                                    <m:t>𝑊</m:t>
                                                  </m:r>
                                                </m:e>
                                                <m:sub>
                                                  <m:r>
                                                    <a:rPr lang="en-US" i="1">
                                                      <a:solidFill>
                                                        <a:schemeClr val="accent2">
                                                          <a:lumMod val="50000"/>
                                                        </a:schemeClr>
                                                      </a:solidFill>
                                                      <a:latin typeface="Cambria Math" panose="02040503050406030204" pitchFamily="18" charset="0"/>
                                                    </a:rPr>
                                                    <m:t>𝑑</m:t>
                                                  </m:r>
                                                  <m:sSub>
                                                    <m:sSubPr>
                                                      <m:ctrlPr>
                                                        <a:rPr lang="en-US" i="1">
                                                          <a:solidFill>
                                                            <a:schemeClr val="accent2">
                                                              <a:lumMod val="50000"/>
                                                            </a:schemeClr>
                                                          </a:solidFill>
                                                          <a:latin typeface="Cambria Math" panose="02040503050406030204" pitchFamily="18" charset="0"/>
                                                        </a:rPr>
                                                      </m:ctrlPr>
                                                    </m:sSubPr>
                                                    <m:e>
                                                      <m:r>
                                                        <a:rPr lang="en-US" i="1">
                                                          <a:solidFill>
                                                            <a:schemeClr val="accent2">
                                                              <a:lumMod val="50000"/>
                                                            </a:schemeClr>
                                                          </a:solidFill>
                                                          <a:latin typeface="Cambria Math" panose="02040503050406030204" pitchFamily="18" charset="0"/>
                                                        </a:rPr>
                                                        <m:t>𝑛</m:t>
                                                      </m:r>
                                                    </m:e>
                                                    <m:sub>
                                                      <m:r>
                                                        <a:rPr lang="en-US" i="1">
                                                          <a:solidFill>
                                                            <a:schemeClr val="accent2">
                                                              <a:lumMod val="50000"/>
                                                            </a:schemeClr>
                                                          </a:solidFill>
                                                          <a:latin typeface="Cambria Math" panose="02040503050406030204" pitchFamily="18" charset="0"/>
                                                        </a:rPr>
                                                        <m:t>𝑘</m:t>
                                                      </m:r>
                                                    </m:sub>
                                                  </m:sSub>
                                                </m:sub>
                                              </m:sSub>
                                              <m:r>
                                                <a:rPr lang="en-US" b="0" i="1" smtClean="0">
                                                  <a:solidFill>
                                                    <a:schemeClr val="accent2">
                                                      <a:lumMod val="50000"/>
                                                    </a:schemeClr>
                                                  </a:solidFill>
                                                  <a:latin typeface="Cambria Math" panose="02040503050406030204" pitchFamily="18" charset="0"/>
                                                </a:rPr>
                                                <m:t>𝑆</m:t>
                                              </m:r>
                                            </m:e>
                                            <m:sub>
                                              <m:r>
                                                <a:rPr lang="en-US" i="1">
                                                  <a:solidFill>
                                                    <a:schemeClr val="accent2">
                                                      <a:lumMod val="50000"/>
                                                    </a:schemeClr>
                                                  </a:solidFill>
                                                  <a:latin typeface="Cambria Math" panose="02040503050406030204" pitchFamily="18" charset="0"/>
                                                </a:rPr>
                                                <m:t>𝑑</m:t>
                                              </m:r>
                                              <m:sSub>
                                                <m:sSubPr>
                                                  <m:ctrlPr>
                                                    <a:rPr lang="en-US" i="1">
                                                      <a:solidFill>
                                                        <a:schemeClr val="accent2">
                                                          <a:lumMod val="50000"/>
                                                        </a:schemeClr>
                                                      </a:solidFill>
                                                      <a:latin typeface="Cambria Math" panose="02040503050406030204" pitchFamily="18" charset="0"/>
                                                    </a:rPr>
                                                  </m:ctrlPr>
                                                </m:sSubPr>
                                                <m:e>
                                                  <m:r>
                                                    <a:rPr lang="en-US" i="1">
                                                      <a:solidFill>
                                                        <a:schemeClr val="accent2">
                                                          <a:lumMod val="50000"/>
                                                        </a:schemeClr>
                                                      </a:solidFill>
                                                      <a:latin typeface="Cambria Math" panose="02040503050406030204" pitchFamily="18" charset="0"/>
                                                    </a:rPr>
                                                    <m:t>𝑛</m:t>
                                                  </m:r>
                                                </m:e>
                                                <m:sub>
                                                  <m:r>
                                                    <a:rPr lang="en-US" i="1">
                                                      <a:solidFill>
                                                        <a:schemeClr val="accent2">
                                                          <a:lumMod val="50000"/>
                                                        </a:schemeClr>
                                                      </a:solidFill>
                                                      <a:latin typeface="Cambria Math" panose="02040503050406030204" pitchFamily="18" charset="0"/>
                                                    </a:rPr>
                                                    <m:t>𝑘</m:t>
                                                  </m:r>
                                                </m:sub>
                                              </m:sSub>
                                            </m:sub>
                                          </m:sSub>
                                        </m:den>
                                      </m:f>
                                    </m:e>
                                  </m:d>
                                </m:e>
                              </m:nary>
                            </m:den>
                          </m:f>
                        </m:e>
                      </m:func>
                    </m:oMath>
                  </m:oMathPara>
                </a14:m>
                <a:endParaRPr lang="en-US" dirty="0">
                  <a:solidFill>
                    <a:schemeClr val="accent6">
                      <a:lumMod val="50000"/>
                    </a:schemeClr>
                  </a:solidFill>
                </a:endParaRPr>
              </a:p>
            </p:txBody>
          </p:sp>
        </mc:Choice>
        <mc:Fallback xmlns="">
          <p:sp>
            <p:nvSpPr>
              <p:cNvPr id="50" name="TextBox 49">
                <a:extLst>
                  <a:ext uri="{FF2B5EF4-FFF2-40B4-BE49-F238E27FC236}">
                    <a16:creationId xmlns:a16="http://schemas.microsoft.com/office/drawing/2014/main" id="{FED69A2E-66EC-5768-5CB1-C2556FBE8B98}"/>
                  </a:ext>
                </a:extLst>
              </p:cNvPr>
              <p:cNvSpPr txBox="1">
                <a:spLocks noRot="1" noChangeAspect="1" noMove="1" noResize="1" noEditPoints="1" noAdjustHandles="1" noChangeArrowheads="1" noChangeShapeType="1" noTextEdit="1"/>
              </p:cNvSpPr>
              <p:nvPr/>
            </p:nvSpPr>
            <p:spPr>
              <a:xfrm>
                <a:off x="1243661" y="5266438"/>
                <a:ext cx="4239008" cy="1089914"/>
              </a:xfrm>
              <a:prstGeom prst="rect">
                <a:avLst/>
              </a:prstGeom>
              <a:blipFill>
                <a:blip r:embed="rId9"/>
                <a:stretch>
                  <a:fillRect/>
                </a:stretch>
              </a:blipFill>
            </p:spPr>
            <p:txBody>
              <a:bodyPr/>
              <a:lstStyle/>
              <a:p>
                <a:r>
                  <a:rPr lang="en-US">
                    <a:noFill/>
                  </a:rPr>
                  <a:t> </a:t>
                </a:r>
              </a:p>
            </p:txBody>
          </p:sp>
        </mc:Fallback>
      </mc:AlternateContent>
      <p:sp>
        <p:nvSpPr>
          <p:cNvPr id="51" name="Arrow: Left 50">
            <a:extLst>
              <a:ext uri="{FF2B5EF4-FFF2-40B4-BE49-F238E27FC236}">
                <a16:creationId xmlns:a16="http://schemas.microsoft.com/office/drawing/2014/main" id="{CD8FA80E-B544-9CCC-06C1-8B2A9141D339}"/>
              </a:ext>
            </a:extLst>
          </p:cNvPr>
          <p:cNvSpPr/>
          <p:nvPr/>
        </p:nvSpPr>
        <p:spPr>
          <a:xfrm rot="12448863">
            <a:off x="3552230" y="3533518"/>
            <a:ext cx="1645608" cy="28862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Arrow: Left 51">
            <a:extLst>
              <a:ext uri="{FF2B5EF4-FFF2-40B4-BE49-F238E27FC236}">
                <a16:creationId xmlns:a16="http://schemas.microsoft.com/office/drawing/2014/main" id="{892EF8BC-6BD9-4B69-BD9D-683C3C14ADB4}"/>
              </a:ext>
            </a:extLst>
          </p:cNvPr>
          <p:cNvSpPr/>
          <p:nvPr/>
        </p:nvSpPr>
        <p:spPr>
          <a:xfrm rot="19671901">
            <a:off x="6595241" y="3538879"/>
            <a:ext cx="1645608" cy="28862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Arrow: Left 52">
            <a:extLst>
              <a:ext uri="{FF2B5EF4-FFF2-40B4-BE49-F238E27FC236}">
                <a16:creationId xmlns:a16="http://schemas.microsoft.com/office/drawing/2014/main" id="{E8085DE0-393D-C161-830D-3F6612C9CC8D}"/>
              </a:ext>
            </a:extLst>
          </p:cNvPr>
          <p:cNvSpPr/>
          <p:nvPr/>
        </p:nvSpPr>
        <p:spPr>
          <a:xfrm rot="16200000">
            <a:off x="5594738" y="3469371"/>
            <a:ext cx="749038" cy="32488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19F51B0C-2D54-562C-A931-EAAFF67164DE}"/>
              </a:ext>
            </a:extLst>
          </p:cNvPr>
          <p:cNvSpPr>
            <a:spLocks noGrp="1"/>
          </p:cNvSpPr>
          <p:nvPr>
            <p:ph type="sldNum" sz="quarter" idx="12"/>
          </p:nvPr>
        </p:nvSpPr>
        <p:spPr/>
        <p:txBody>
          <a:bodyPr/>
          <a:lstStyle/>
          <a:p>
            <a:fld id="{D57F1E4F-1CFF-5643-939E-217C01CDF565}" type="slidenum">
              <a:rPr lang="en-US" smtClean="0"/>
              <a:pPr/>
              <a:t>20</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652773A-E5C3-66E3-4341-2B5FC4923D1F}"/>
                  </a:ext>
                </a:extLst>
              </p:cNvPr>
              <p:cNvSpPr txBox="1"/>
              <p:nvPr/>
            </p:nvSpPr>
            <p:spPr>
              <a:xfrm>
                <a:off x="1741330" y="1939868"/>
                <a:ext cx="1240158" cy="5404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b="1" i="1" smtClean="0">
                              <a:latin typeface="Cambria Math" panose="02040503050406030204" pitchFamily="18" charset="0"/>
                            </a:rPr>
                          </m:ctrlPr>
                        </m:naryPr>
                        <m:sub>
                          <m:r>
                            <m:rPr>
                              <m:brk m:alnAt="7"/>
                            </m:rPr>
                            <a:rPr lang="en-US" sz="1200" b="1" i="1" smtClean="0">
                              <a:latin typeface="Cambria Math" panose="02040503050406030204" pitchFamily="18" charset="0"/>
                            </a:rPr>
                            <m:t>𝒊</m:t>
                          </m:r>
                        </m:sub>
                        <m:sup/>
                        <m:e>
                          <m:f>
                            <m:fPr>
                              <m:ctrlPr>
                                <a:rPr lang="en-US" sz="1200" b="1" i="1">
                                  <a:latin typeface="Cambria Math" panose="02040503050406030204" pitchFamily="18" charset="0"/>
                                </a:rPr>
                              </m:ctrlPr>
                            </m:fPr>
                            <m:num>
                              <m:sSub>
                                <m:sSubPr>
                                  <m:ctrlPr>
                                    <a:rPr lang="en-US" sz="1200" b="1" i="1">
                                      <a:latin typeface="Cambria Math" panose="02040503050406030204" pitchFamily="18" charset="0"/>
                                    </a:rPr>
                                  </m:ctrlPr>
                                </m:sSubPr>
                                <m:e>
                                  <m:r>
                                    <a:rPr lang="en-US" sz="1200" b="1" i="1">
                                      <a:latin typeface="Cambria Math" panose="02040503050406030204" pitchFamily="18" charset="0"/>
                                    </a:rPr>
                                    <m:t>𝒅</m:t>
                                  </m:r>
                                </m:e>
                                <m:sub>
                                  <m:r>
                                    <a:rPr lang="en-US" sz="1200" b="1" i="1" smtClean="0">
                                      <a:latin typeface="Cambria Math" panose="02040503050406030204" pitchFamily="18" charset="0"/>
                                    </a:rPr>
                                    <m:t>𝒊</m:t>
                                  </m:r>
                                </m:sub>
                              </m:sSub>
                            </m:num>
                            <m:den>
                              <m:sSub>
                                <m:sSubPr>
                                  <m:ctrlPr>
                                    <a:rPr lang="en-US" sz="1200" b="1" i="1">
                                      <a:latin typeface="Cambria Math" panose="02040503050406030204" pitchFamily="18" charset="0"/>
                                    </a:rPr>
                                  </m:ctrlPr>
                                </m:sSubPr>
                                <m:e>
                                  <m:r>
                                    <a:rPr lang="en-US" sz="1200" b="1" i="1">
                                      <a:latin typeface="Cambria Math" panose="02040503050406030204" pitchFamily="18" charset="0"/>
                                    </a:rPr>
                                    <m:t>𝑾</m:t>
                                  </m:r>
                                </m:e>
                                <m:sub>
                                  <m:r>
                                    <a:rPr lang="en-US" sz="1200" b="1" i="1">
                                      <a:latin typeface="Cambria Math" panose="02040503050406030204" pitchFamily="18" charset="0"/>
                                    </a:rPr>
                                    <m:t>𝒊</m:t>
                                  </m:r>
                                </m:sub>
                              </m:sSub>
                              <m:sSub>
                                <m:sSubPr>
                                  <m:ctrlPr>
                                    <a:rPr lang="en-US" sz="1200" b="1" i="1">
                                      <a:latin typeface="Cambria Math" panose="02040503050406030204" pitchFamily="18" charset="0"/>
                                    </a:rPr>
                                  </m:ctrlPr>
                                </m:sSubPr>
                                <m:e>
                                  <m:r>
                                    <a:rPr lang="en-US" sz="1200" b="1" i="1">
                                      <a:latin typeface="Cambria Math" panose="02040503050406030204" pitchFamily="18" charset="0"/>
                                    </a:rPr>
                                    <m:t>𝑺</m:t>
                                  </m:r>
                                </m:e>
                                <m:sub>
                                  <m:r>
                                    <a:rPr lang="en-US" sz="1200" b="1" i="1">
                                      <a:latin typeface="Cambria Math" panose="02040503050406030204" pitchFamily="18" charset="0"/>
                                    </a:rPr>
                                    <m:t>𝒊</m:t>
                                  </m:r>
                                </m:sub>
                              </m:sSub>
                            </m:den>
                          </m:f>
                        </m:e>
                      </m:nary>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2652773A-E5C3-66E3-4341-2B5FC4923D1F}"/>
                  </a:ext>
                </a:extLst>
              </p:cNvPr>
              <p:cNvSpPr txBox="1">
                <a:spLocks noRot="1" noChangeAspect="1" noMove="1" noResize="1" noEditPoints="1" noAdjustHandles="1" noChangeArrowheads="1" noChangeShapeType="1" noTextEdit="1"/>
              </p:cNvSpPr>
              <p:nvPr/>
            </p:nvSpPr>
            <p:spPr>
              <a:xfrm>
                <a:off x="1741330" y="1939868"/>
                <a:ext cx="1240158" cy="540404"/>
              </a:xfrm>
              <a:prstGeom prst="rect">
                <a:avLst/>
              </a:prstGeom>
              <a:blipFill>
                <a:blip r:embed="rId10"/>
                <a:stretch>
                  <a:fillRect l="-20197" t="-115730" r="-35961" b="-162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8E2623C2-3E80-8C1D-B237-B64511DE1ED8}"/>
                  </a:ext>
                </a:extLst>
              </p:cNvPr>
              <p:cNvSpPr/>
              <p:nvPr/>
            </p:nvSpPr>
            <p:spPr>
              <a:xfrm>
                <a:off x="195237" y="3815862"/>
                <a:ext cx="4188836" cy="1405127"/>
              </a:xfrm>
              <a:prstGeom prst="wedgeRoundRectCallout">
                <a:avLst>
                  <a:gd name="adj1" fmla="val 19026"/>
                  <a:gd name="adj2" fmla="val -75906"/>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6">
                        <a:lumMod val="50000"/>
                      </a:schemeClr>
                    </a:solidFill>
                    <a:cs typeface="Times New Roman" panose="02020603050405020304" pitchFamily="18" charset="0"/>
                  </a:rPr>
                  <a:t>Sum of weighted distances </a:t>
                </a:r>
                <a14:m>
                  <m:oMath xmlns:m="http://schemas.openxmlformats.org/officeDocument/2006/math">
                    <m:sSub>
                      <m:sSubPr>
                        <m:ctrlPr>
                          <a:rPr lang="en-US" i="1" dirty="0" smtClean="0">
                            <a:solidFill>
                              <a:schemeClr val="accent6">
                                <a:lumMod val="50000"/>
                              </a:schemeClr>
                            </a:solidFill>
                            <a:latin typeface="Cambria Math" panose="02040503050406030204" pitchFamily="18" charset="0"/>
                            <a:cs typeface="Times New Roman" panose="02020603050405020304" pitchFamily="18" charset="0"/>
                          </a:rPr>
                        </m:ctrlPr>
                      </m:sSubPr>
                      <m:e>
                        <m:r>
                          <a:rPr lang="en-US" i="1" dirty="0" smtClean="0">
                            <a:solidFill>
                              <a:schemeClr val="accent6">
                                <a:lumMod val="50000"/>
                              </a:schemeClr>
                            </a:solidFill>
                            <a:latin typeface="Cambria Math" panose="02040503050406030204" pitchFamily="18" charset="0"/>
                            <a:cs typeface="Times New Roman" panose="02020603050405020304" pitchFamily="18" charset="0"/>
                          </a:rPr>
                          <m:t>𝑑</m:t>
                        </m:r>
                      </m:e>
                      <m:sub>
                        <m:r>
                          <a:rPr lang="en-US" i="1" dirty="0" smtClean="0">
                            <a:solidFill>
                              <a:schemeClr val="accent6">
                                <a:lumMod val="50000"/>
                              </a:schemeClr>
                            </a:solidFill>
                            <a:latin typeface="Cambria Math" panose="02040503050406030204" pitchFamily="18" charset="0"/>
                            <a:cs typeface="Times New Roman" panose="02020603050405020304" pitchFamily="18" charset="0"/>
                          </a:rPr>
                          <m:t>𝑖</m:t>
                        </m:r>
                      </m:sub>
                    </m:sSub>
                  </m:oMath>
                </a14:m>
                <a:r>
                  <a:rPr lang="en-US" dirty="0">
                    <a:solidFill>
                      <a:schemeClr val="accent6">
                        <a:lumMod val="50000"/>
                      </a:schemeClr>
                    </a:solidFill>
                    <a:cs typeface="Times New Roman" panose="02020603050405020304" pitchFamily="18" charset="0"/>
                  </a:rPr>
                  <a:t> over all the cells downstream of reference cell </a:t>
                </a:r>
                <a14:m>
                  <m:oMath xmlns:m="http://schemas.openxmlformats.org/officeDocument/2006/math">
                    <m:r>
                      <a:rPr lang="en-US" i="1" dirty="0" smtClean="0">
                        <a:solidFill>
                          <a:schemeClr val="accent6">
                            <a:lumMod val="50000"/>
                          </a:schemeClr>
                        </a:solidFill>
                        <a:latin typeface="Cambria Math" panose="02040503050406030204" pitchFamily="18" charset="0"/>
                        <a:cs typeface="Times New Roman" panose="02020603050405020304" pitchFamily="18" charset="0"/>
                      </a:rPr>
                      <m:t>𝑘</m:t>
                    </m:r>
                  </m:oMath>
                </a14:m>
                <a:r>
                  <a:rPr lang="en-US" dirty="0">
                    <a:solidFill>
                      <a:schemeClr val="accent6">
                        <a:lumMod val="50000"/>
                      </a:schemeClr>
                    </a:solidFill>
                    <a:cs typeface="Times New Roman" panose="02020603050405020304" pitchFamily="18" charset="0"/>
                  </a:rPr>
                  <a:t>, up to the point where the stream network is reached (based on Flow Direction) </a:t>
                </a:r>
              </a:p>
            </p:txBody>
          </p:sp>
        </mc:Choice>
        <mc:Fallback xmlns="">
          <p:sp>
            <p:nvSpPr>
              <p:cNvPr id="5" name="Speech Bubble: Rectangle with Corners Rounded 4">
                <a:extLst>
                  <a:ext uri="{FF2B5EF4-FFF2-40B4-BE49-F238E27FC236}">
                    <a16:creationId xmlns:a16="http://schemas.microsoft.com/office/drawing/2014/main" id="{8E2623C2-3E80-8C1D-B237-B64511DE1ED8}"/>
                  </a:ext>
                </a:extLst>
              </p:cNvPr>
              <p:cNvSpPr>
                <a:spLocks noRot="1" noChangeAspect="1" noMove="1" noResize="1" noEditPoints="1" noAdjustHandles="1" noChangeArrowheads="1" noChangeShapeType="1" noTextEdit="1"/>
              </p:cNvSpPr>
              <p:nvPr/>
            </p:nvSpPr>
            <p:spPr>
              <a:xfrm>
                <a:off x="195237" y="3815862"/>
                <a:ext cx="4188836" cy="1405127"/>
              </a:xfrm>
              <a:prstGeom prst="wedgeRoundRectCallout">
                <a:avLst>
                  <a:gd name="adj1" fmla="val 19026"/>
                  <a:gd name="adj2" fmla="val -75906"/>
                  <a:gd name="adj3" fmla="val 16667"/>
                </a:avLst>
              </a:prstGeom>
              <a:blipFill>
                <a:blip r:embed="rId11"/>
                <a:stretch>
                  <a:fillRect/>
                </a:stretch>
              </a:blipFill>
              <a:ln w="28575"/>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E396201D-1DC2-8244-6414-35A99C39A587}"/>
                  </a:ext>
                </a:extLst>
              </p14:cNvPr>
              <p14:cNvContentPartPr/>
              <p14:nvPr/>
            </p14:nvContentPartPr>
            <p14:xfrm>
              <a:off x="3364245" y="2962215"/>
              <a:ext cx="118080" cy="4680"/>
            </p14:xfrm>
          </p:contentPart>
        </mc:Choice>
        <mc:Fallback xmlns="">
          <p:pic>
            <p:nvPicPr>
              <p:cNvPr id="6" name="Ink 5">
                <a:extLst>
                  <a:ext uri="{FF2B5EF4-FFF2-40B4-BE49-F238E27FC236}">
                    <a16:creationId xmlns:a16="http://schemas.microsoft.com/office/drawing/2014/main" id="{E396201D-1DC2-8244-6414-35A99C39A587}"/>
                  </a:ext>
                </a:extLst>
              </p:cNvPr>
              <p:cNvPicPr/>
              <p:nvPr/>
            </p:nvPicPr>
            <p:blipFill>
              <a:blip r:embed="rId13"/>
              <a:stretch>
                <a:fillRect/>
              </a:stretch>
            </p:blipFill>
            <p:spPr>
              <a:xfrm>
                <a:off x="3346245" y="2944215"/>
                <a:ext cx="153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4FDA5E06-83A8-17C2-C552-18B941B7F623}"/>
                  </a:ext>
                </a:extLst>
              </p14:cNvPr>
              <p14:cNvContentPartPr/>
              <p14:nvPr/>
            </p14:nvContentPartPr>
            <p14:xfrm>
              <a:off x="3363165" y="3054375"/>
              <a:ext cx="7200" cy="10080"/>
            </p14:xfrm>
          </p:contentPart>
        </mc:Choice>
        <mc:Fallback xmlns="">
          <p:pic>
            <p:nvPicPr>
              <p:cNvPr id="7" name="Ink 6">
                <a:extLst>
                  <a:ext uri="{FF2B5EF4-FFF2-40B4-BE49-F238E27FC236}">
                    <a16:creationId xmlns:a16="http://schemas.microsoft.com/office/drawing/2014/main" id="{4FDA5E06-83A8-17C2-C552-18B941B7F623}"/>
                  </a:ext>
                </a:extLst>
              </p:cNvPr>
              <p:cNvPicPr/>
              <p:nvPr/>
            </p:nvPicPr>
            <p:blipFill>
              <a:blip r:embed="rId15"/>
              <a:stretch>
                <a:fillRect/>
              </a:stretch>
            </p:blipFill>
            <p:spPr>
              <a:xfrm>
                <a:off x="3345165" y="3036375"/>
                <a:ext cx="42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2AF0AF07-4AAE-E42C-4AFA-3CD369BA5360}"/>
                  </a:ext>
                </a:extLst>
              </p14:cNvPr>
              <p14:cNvContentPartPr/>
              <p14:nvPr/>
            </p14:nvContentPartPr>
            <p14:xfrm>
              <a:off x="3729735" y="3885975"/>
              <a:ext cx="720" cy="360"/>
            </p14:xfrm>
          </p:contentPart>
        </mc:Choice>
        <mc:Fallback xmlns="">
          <p:pic>
            <p:nvPicPr>
              <p:cNvPr id="8" name="Ink 7">
                <a:extLst>
                  <a:ext uri="{FF2B5EF4-FFF2-40B4-BE49-F238E27FC236}">
                    <a16:creationId xmlns:a16="http://schemas.microsoft.com/office/drawing/2014/main" id="{2AF0AF07-4AAE-E42C-4AFA-3CD369BA5360}"/>
                  </a:ext>
                </a:extLst>
              </p:cNvPr>
              <p:cNvPicPr/>
              <p:nvPr/>
            </p:nvPicPr>
            <p:blipFill>
              <a:blip r:embed="rId17"/>
              <a:stretch>
                <a:fillRect/>
              </a:stretch>
            </p:blipFill>
            <p:spPr>
              <a:xfrm>
                <a:off x="3712095" y="3868335"/>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BAE89AD0-B8B6-80B3-E20D-48FB3AD63E2C}"/>
                  </a:ext>
                </a:extLst>
              </p14:cNvPr>
              <p14:cNvContentPartPr/>
              <p14:nvPr/>
            </p14:nvContentPartPr>
            <p14:xfrm>
              <a:off x="6162720" y="2977380"/>
              <a:ext cx="50040" cy="360"/>
            </p14:xfrm>
          </p:contentPart>
        </mc:Choice>
        <mc:Fallback xmlns="">
          <p:pic>
            <p:nvPicPr>
              <p:cNvPr id="9" name="Ink 8">
                <a:extLst>
                  <a:ext uri="{FF2B5EF4-FFF2-40B4-BE49-F238E27FC236}">
                    <a16:creationId xmlns:a16="http://schemas.microsoft.com/office/drawing/2014/main" id="{BAE89AD0-B8B6-80B3-E20D-48FB3AD63E2C}"/>
                  </a:ext>
                </a:extLst>
              </p:cNvPr>
              <p:cNvPicPr/>
              <p:nvPr/>
            </p:nvPicPr>
            <p:blipFill>
              <a:blip r:embed="rId19"/>
              <a:stretch>
                <a:fillRect/>
              </a:stretch>
            </p:blipFill>
            <p:spPr>
              <a:xfrm>
                <a:off x="6144720" y="2959380"/>
                <a:ext cx="85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B82B61CE-956F-003A-0796-F162256FEAC5}"/>
                  </a:ext>
                </a:extLst>
              </p14:cNvPr>
              <p14:cNvContentPartPr/>
              <p14:nvPr/>
            </p14:nvContentPartPr>
            <p14:xfrm>
              <a:off x="6143640" y="3080340"/>
              <a:ext cx="2520" cy="360"/>
            </p14:xfrm>
          </p:contentPart>
        </mc:Choice>
        <mc:Fallback xmlns="">
          <p:pic>
            <p:nvPicPr>
              <p:cNvPr id="10" name="Ink 9">
                <a:extLst>
                  <a:ext uri="{FF2B5EF4-FFF2-40B4-BE49-F238E27FC236}">
                    <a16:creationId xmlns:a16="http://schemas.microsoft.com/office/drawing/2014/main" id="{B82B61CE-956F-003A-0796-F162256FEAC5}"/>
                  </a:ext>
                </a:extLst>
              </p:cNvPr>
              <p:cNvPicPr/>
              <p:nvPr/>
            </p:nvPicPr>
            <p:blipFill>
              <a:blip r:embed="rId21"/>
              <a:stretch>
                <a:fillRect/>
              </a:stretch>
            </p:blipFill>
            <p:spPr>
              <a:xfrm>
                <a:off x="6125640" y="3062340"/>
                <a:ext cx="38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9F64446C-D97F-E37A-F0A8-BB985B274A7E}"/>
                  </a:ext>
                </a:extLst>
              </p14:cNvPr>
              <p14:cNvContentPartPr/>
              <p14:nvPr/>
            </p14:nvContentPartPr>
            <p14:xfrm>
              <a:off x="9277110" y="2895510"/>
              <a:ext cx="27000" cy="2160"/>
            </p14:xfrm>
          </p:contentPart>
        </mc:Choice>
        <mc:Fallback xmlns="">
          <p:pic>
            <p:nvPicPr>
              <p:cNvPr id="11" name="Ink 10">
                <a:extLst>
                  <a:ext uri="{FF2B5EF4-FFF2-40B4-BE49-F238E27FC236}">
                    <a16:creationId xmlns:a16="http://schemas.microsoft.com/office/drawing/2014/main" id="{9F64446C-D97F-E37A-F0A8-BB985B274A7E}"/>
                  </a:ext>
                </a:extLst>
              </p:cNvPr>
              <p:cNvPicPr/>
              <p:nvPr/>
            </p:nvPicPr>
            <p:blipFill>
              <a:blip r:embed="rId23"/>
              <a:stretch>
                <a:fillRect/>
              </a:stretch>
            </p:blipFill>
            <p:spPr>
              <a:xfrm>
                <a:off x="9259470" y="2877510"/>
                <a:ext cx="62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205B2252-54C3-B333-B825-7AE674B614C7}"/>
                  </a:ext>
                </a:extLst>
              </p14:cNvPr>
              <p14:cNvContentPartPr/>
              <p14:nvPr/>
            </p14:nvContentPartPr>
            <p14:xfrm>
              <a:off x="9261990" y="2948790"/>
              <a:ext cx="4320" cy="23400"/>
            </p14:xfrm>
          </p:contentPart>
        </mc:Choice>
        <mc:Fallback xmlns="">
          <p:pic>
            <p:nvPicPr>
              <p:cNvPr id="12" name="Ink 11">
                <a:extLst>
                  <a:ext uri="{FF2B5EF4-FFF2-40B4-BE49-F238E27FC236}">
                    <a16:creationId xmlns:a16="http://schemas.microsoft.com/office/drawing/2014/main" id="{205B2252-54C3-B333-B825-7AE674B614C7}"/>
                  </a:ext>
                </a:extLst>
              </p:cNvPr>
              <p:cNvPicPr/>
              <p:nvPr/>
            </p:nvPicPr>
            <p:blipFill>
              <a:blip r:embed="rId25"/>
              <a:stretch>
                <a:fillRect/>
              </a:stretch>
            </p:blipFill>
            <p:spPr>
              <a:xfrm>
                <a:off x="9243990" y="2930790"/>
                <a:ext cx="39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D4F5D2AF-1895-E2A9-A50E-A8A30AD5C6D0}"/>
                  </a:ext>
                </a:extLst>
              </p14:cNvPr>
              <p14:cNvContentPartPr/>
              <p14:nvPr/>
            </p14:nvContentPartPr>
            <p14:xfrm>
              <a:off x="6663390" y="5079510"/>
              <a:ext cx="122400" cy="17640"/>
            </p14:xfrm>
          </p:contentPart>
        </mc:Choice>
        <mc:Fallback xmlns="">
          <p:pic>
            <p:nvPicPr>
              <p:cNvPr id="13" name="Ink 12">
                <a:extLst>
                  <a:ext uri="{FF2B5EF4-FFF2-40B4-BE49-F238E27FC236}">
                    <a16:creationId xmlns:a16="http://schemas.microsoft.com/office/drawing/2014/main" id="{D4F5D2AF-1895-E2A9-A50E-A8A30AD5C6D0}"/>
                  </a:ext>
                </a:extLst>
              </p:cNvPr>
              <p:cNvPicPr/>
              <p:nvPr/>
            </p:nvPicPr>
            <p:blipFill>
              <a:blip r:embed="rId27"/>
              <a:stretch>
                <a:fillRect/>
              </a:stretch>
            </p:blipFill>
            <p:spPr>
              <a:xfrm>
                <a:off x="6645750" y="5061870"/>
                <a:ext cx="158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FAC9177C-6A1B-E9C0-921F-24B85281C002}"/>
                  </a:ext>
                </a:extLst>
              </p14:cNvPr>
              <p14:cNvContentPartPr/>
              <p14:nvPr/>
            </p14:nvContentPartPr>
            <p14:xfrm>
              <a:off x="6659790" y="5206230"/>
              <a:ext cx="2160" cy="14760"/>
            </p14:xfrm>
          </p:contentPart>
        </mc:Choice>
        <mc:Fallback xmlns="">
          <p:pic>
            <p:nvPicPr>
              <p:cNvPr id="14" name="Ink 13">
                <a:extLst>
                  <a:ext uri="{FF2B5EF4-FFF2-40B4-BE49-F238E27FC236}">
                    <a16:creationId xmlns:a16="http://schemas.microsoft.com/office/drawing/2014/main" id="{FAC9177C-6A1B-E9C0-921F-24B85281C002}"/>
                  </a:ext>
                </a:extLst>
              </p:cNvPr>
              <p:cNvPicPr/>
              <p:nvPr/>
            </p:nvPicPr>
            <p:blipFill>
              <a:blip r:embed="rId29"/>
              <a:stretch>
                <a:fillRect/>
              </a:stretch>
            </p:blipFill>
            <p:spPr>
              <a:xfrm>
                <a:off x="6641790" y="5188230"/>
                <a:ext cx="37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EF8F8945-90C7-7427-454F-558328448DFB}"/>
                  </a:ext>
                </a:extLst>
              </p14:cNvPr>
              <p14:cNvContentPartPr/>
              <p14:nvPr/>
            </p14:nvContentPartPr>
            <p14:xfrm>
              <a:off x="6402900" y="4951770"/>
              <a:ext cx="66600" cy="9000"/>
            </p14:xfrm>
          </p:contentPart>
        </mc:Choice>
        <mc:Fallback xmlns="">
          <p:pic>
            <p:nvPicPr>
              <p:cNvPr id="15" name="Ink 14">
                <a:extLst>
                  <a:ext uri="{FF2B5EF4-FFF2-40B4-BE49-F238E27FC236}">
                    <a16:creationId xmlns:a16="http://schemas.microsoft.com/office/drawing/2014/main" id="{EF8F8945-90C7-7427-454F-558328448DFB}"/>
                  </a:ext>
                </a:extLst>
              </p:cNvPr>
              <p:cNvPicPr/>
              <p:nvPr/>
            </p:nvPicPr>
            <p:blipFill>
              <a:blip r:embed="rId31"/>
              <a:stretch>
                <a:fillRect/>
              </a:stretch>
            </p:blipFill>
            <p:spPr>
              <a:xfrm>
                <a:off x="6384900" y="4933770"/>
                <a:ext cx="102240" cy="44640"/>
              </a:xfrm>
              <a:prstGeom prst="rect">
                <a:avLst/>
              </a:prstGeom>
            </p:spPr>
          </p:pic>
        </mc:Fallback>
      </mc:AlternateContent>
    </p:spTree>
    <p:extLst>
      <p:ext uri="{BB962C8B-B14F-4D97-AF65-F5344CB8AC3E}">
        <p14:creationId xmlns:p14="http://schemas.microsoft.com/office/powerpoint/2010/main" val="352472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38200" y="365127"/>
            <a:ext cx="10621494" cy="1325563"/>
          </a:xfrm>
        </p:spPr>
        <p:txBody>
          <a:bodyPr/>
          <a:lstStyle/>
          <a:p>
            <a:r>
              <a:rPr lang="en-US" dirty="0"/>
              <a:t>From HCI to UI</a:t>
            </a:r>
          </a:p>
        </p:txBody>
      </p:sp>
      <p:pic>
        <p:nvPicPr>
          <p:cNvPr id="16" name="Picture 15" descr="Map&#10;&#10;Description automatically generated">
            <a:extLst>
              <a:ext uri="{FF2B5EF4-FFF2-40B4-BE49-F238E27FC236}">
                <a16:creationId xmlns:a16="http://schemas.microsoft.com/office/drawing/2014/main" id="{91A7FAED-52B4-3C3A-F6BB-E5549F7AFBEA}"/>
              </a:ext>
            </a:extLst>
          </p:cNvPr>
          <p:cNvPicPr>
            <a:picLocks noChangeAspect="1"/>
          </p:cNvPicPr>
          <p:nvPr/>
        </p:nvPicPr>
        <p:blipFill rotWithShape="1">
          <a:blip r:embed="rId3">
            <a:extLst>
              <a:ext uri="{28A0092B-C50C-407E-A947-70E740481C1C}">
                <a14:useLocalDpi xmlns:a14="http://schemas.microsoft.com/office/drawing/2010/main" val="0"/>
              </a:ext>
            </a:extLst>
          </a:blip>
          <a:srcRect b="20864"/>
          <a:stretch/>
        </p:blipFill>
        <p:spPr>
          <a:xfrm>
            <a:off x="2885696" y="1839047"/>
            <a:ext cx="1918999" cy="1965283"/>
          </a:xfrm>
          <a:prstGeom prst="rect">
            <a:avLst/>
          </a:prstGeom>
        </p:spPr>
      </p:pic>
      <p:sp>
        <p:nvSpPr>
          <p:cNvPr id="17" name="TextBox 16">
            <a:extLst>
              <a:ext uri="{FF2B5EF4-FFF2-40B4-BE49-F238E27FC236}">
                <a16:creationId xmlns:a16="http://schemas.microsoft.com/office/drawing/2014/main" id="{6E395780-30EB-20A0-217D-AF01F27778EF}"/>
              </a:ext>
            </a:extLst>
          </p:cNvPr>
          <p:cNvSpPr txBox="1"/>
          <p:nvPr/>
        </p:nvSpPr>
        <p:spPr>
          <a:xfrm>
            <a:off x="2836834" y="3804330"/>
            <a:ext cx="2016721"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HCI – real basin</a:t>
            </a:r>
            <a:endParaRPr lang="en-US" dirty="0"/>
          </a:p>
        </p:txBody>
      </p:sp>
      <p:cxnSp>
        <p:nvCxnSpPr>
          <p:cNvPr id="4" name="Straight Connector 3">
            <a:extLst>
              <a:ext uri="{FF2B5EF4-FFF2-40B4-BE49-F238E27FC236}">
                <a16:creationId xmlns:a16="http://schemas.microsoft.com/office/drawing/2014/main" id="{1220BEB2-8ADF-7C42-53FC-99E8FB25AFE7}"/>
              </a:ext>
            </a:extLst>
          </p:cNvPr>
          <p:cNvCxnSpPr>
            <a:cxnSpLocks/>
          </p:cNvCxnSpPr>
          <p:nvPr/>
        </p:nvCxnSpPr>
        <p:spPr>
          <a:xfrm flipV="1">
            <a:off x="5277391" y="1964457"/>
            <a:ext cx="666209" cy="1839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Map&#10;&#10;Description automatically generated">
            <a:extLst>
              <a:ext uri="{FF2B5EF4-FFF2-40B4-BE49-F238E27FC236}">
                <a16:creationId xmlns:a16="http://schemas.microsoft.com/office/drawing/2014/main" id="{2F8739A7-9C3A-D12B-E212-B23432A24DD8}"/>
              </a:ext>
            </a:extLst>
          </p:cNvPr>
          <p:cNvPicPr>
            <a:picLocks noChangeAspect="1"/>
          </p:cNvPicPr>
          <p:nvPr/>
        </p:nvPicPr>
        <p:blipFill rotWithShape="1">
          <a:blip r:embed="rId3">
            <a:extLst>
              <a:ext uri="{28A0092B-C50C-407E-A947-70E740481C1C}">
                <a14:useLocalDpi xmlns:a14="http://schemas.microsoft.com/office/drawing/2010/main" val="0"/>
              </a:ext>
            </a:extLst>
          </a:blip>
          <a:srcRect b="20864"/>
          <a:stretch/>
        </p:blipFill>
        <p:spPr>
          <a:xfrm>
            <a:off x="6711300" y="1839047"/>
            <a:ext cx="1918999" cy="1965283"/>
          </a:xfrm>
          <a:prstGeom prst="rect">
            <a:avLst/>
          </a:prstGeom>
        </p:spPr>
      </p:pic>
      <p:sp>
        <p:nvSpPr>
          <p:cNvPr id="24" name="TextBox 23">
            <a:extLst>
              <a:ext uri="{FF2B5EF4-FFF2-40B4-BE49-F238E27FC236}">
                <a16:creationId xmlns:a16="http://schemas.microsoft.com/office/drawing/2014/main" id="{7767CA4F-B4DB-B8CB-2295-3FDAD2EF0858}"/>
              </a:ext>
            </a:extLst>
          </p:cNvPr>
          <p:cNvSpPr txBox="1"/>
          <p:nvPr/>
        </p:nvSpPr>
        <p:spPr>
          <a:xfrm>
            <a:off x="6045200" y="3841835"/>
            <a:ext cx="3378200"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HCI – totally impervious basin </a:t>
            </a: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3F835E6-FEDB-08EE-5E88-7646D4D4F0D0}"/>
                  </a:ext>
                </a:extLst>
              </p:cNvPr>
              <p:cNvSpPr txBox="1"/>
              <p:nvPr/>
            </p:nvSpPr>
            <p:spPr>
              <a:xfrm>
                <a:off x="2885696" y="4848872"/>
                <a:ext cx="4570540" cy="11378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𝑈𝐼</m:t>
                      </m:r>
                      <m:r>
                        <a:rPr lang="en-US" sz="2800" b="0" i="1" smtClean="0">
                          <a:solidFill>
                            <a:schemeClr val="tx1"/>
                          </a:solidFill>
                          <a:latin typeface="Cambria Math" panose="02040503050406030204" pitchFamily="18" charset="0"/>
                        </a:rPr>
                        <m:t>=</m:t>
                      </m:r>
                      <m:nary>
                        <m:naryPr>
                          <m:chr m:val="∑"/>
                          <m:supHide m:val="on"/>
                          <m:ctrlPr>
                            <a:rPr lang="en-US" sz="2800" b="0" i="1" smtClean="0">
                              <a:solidFill>
                                <a:schemeClr val="tx1"/>
                              </a:solidFill>
                              <a:latin typeface="Cambria Math" panose="02040503050406030204" pitchFamily="18" charset="0"/>
                            </a:rPr>
                          </m:ctrlPr>
                        </m:naryPr>
                        <m:sub>
                          <m:r>
                            <m:rPr>
                              <m:brk m:alnAt="7"/>
                            </m:rPr>
                            <a:rPr lang="en-US" sz="2800" b="0" i="1" smtClean="0">
                              <a:solidFill>
                                <a:schemeClr val="tx1"/>
                              </a:solidFill>
                              <a:latin typeface="Cambria Math" panose="02040503050406030204" pitchFamily="18" charset="0"/>
                            </a:rPr>
                            <m:t>𝑘</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𝑤</m:t>
                              </m:r>
                            </m:sub>
                          </m:sSub>
                          <m:r>
                            <a:rPr lang="en-US" sz="2800" b="0" i="1" smtClean="0">
                              <a:latin typeface="Cambria Math" panose="02040503050406030204" pitchFamily="18" charset="0"/>
                            </a:rPr>
                            <m:t>,</m:t>
                          </m:r>
                          <m:r>
                            <a:rPr lang="en-US" sz="2800" b="0" i="1" smtClean="0">
                              <a:latin typeface="Cambria Math" panose="02040503050406030204" pitchFamily="18" charset="0"/>
                            </a:rPr>
                            <m:t>𝑈𝐼</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𝐻𝐶𝐼</m:t>
                                  </m:r>
                                </m:e>
                                <m:sub>
                                  <m:r>
                                    <a:rPr lang="en-US" sz="2800" b="0" i="1" smtClean="0">
                                      <a:solidFill>
                                        <a:schemeClr val="tx1"/>
                                      </a:solidFill>
                                      <a:latin typeface="Cambria Math" panose="02040503050406030204" pitchFamily="18" charset="0"/>
                                    </a:rPr>
                                    <m:t>𝑘</m:t>
                                  </m:r>
                                </m:sub>
                              </m:sSub>
                            </m:num>
                            <m:den>
                              <m:r>
                                <a:rPr lang="en-US" sz="2800" b="0" i="1" smtClean="0">
                                  <a:solidFill>
                                    <a:schemeClr val="tx1"/>
                                  </a:solidFill>
                                  <a:latin typeface="Cambria Math" panose="02040503050406030204" pitchFamily="18" charset="0"/>
                                </a:rPr>
                                <m:t>𝐻𝐶</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𝐼</m:t>
                                  </m:r>
                                </m:e>
                                <m:sub>
                                  <m:r>
                                    <a:rPr lang="en-US" sz="2800" b="0" i="1" smtClean="0">
                                      <a:solidFill>
                                        <a:schemeClr val="tx1"/>
                                      </a:solidFill>
                                      <a:latin typeface="Cambria Math" panose="02040503050406030204" pitchFamily="18" charset="0"/>
                                    </a:rPr>
                                    <m:t>𝑖𝑚𝑝</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𝑘</m:t>
                                  </m:r>
                                </m:sub>
                              </m:sSub>
                            </m:den>
                          </m:f>
                        </m:e>
                      </m:nary>
                    </m:oMath>
                  </m:oMathPara>
                </a14:m>
                <a:endParaRPr lang="en-US" dirty="0"/>
              </a:p>
            </p:txBody>
          </p:sp>
        </mc:Choice>
        <mc:Fallback xmlns="">
          <p:sp>
            <p:nvSpPr>
              <p:cNvPr id="25" name="TextBox 24">
                <a:extLst>
                  <a:ext uri="{FF2B5EF4-FFF2-40B4-BE49-F238E27FC236}">
                    <a16:creationId xmlns:a16="http://schemas.microsoft.com/office/drawing/2014/main" id="{63F835E6-FEDB-08EE-5E88-7646D4D4F0D0}"/>
                  </a:ext>
                </a:extLst>
              </p:cNvPr>
              <p:cNvSpPr txBox="1">
                <a:spLocks noRot="1" noChangeAspect="1" noMove="1" noResize="1" noEditPoints="1" noAdjustHandles="1" noChangeArrowheads="1" noChangeShapeType="1" noTextEdit="1"/>
              </p:cNvSpPr>
              <p:nvPr/>
            </p:nvSpPr>
            <p:spPr>
              <a:xfrm>
                <a:off x="2885696" y="4848872"/>
                <a:ext cx="4570540" cy="1137876"/>
              </a:xfrm>
              <a:prstGeom prst="rect">
                <a:avLst/>
              </a:prstGeom>
              <a:blipFill>
                <a:blip r:embed="rId4"/>
                <a:stretch>
                  <a:fillRect/>
                </a:stretch>
              </a:blipFill>
            </p:spPr>
            <p:txBody>
              <a:bodyPr/>
              <a:lstStyle/>
              <a:p>
                <a:r>
                  <a:rPr lang="en-US">
                    <a:noFill/>
                  </a:rPr>
                  <a:t> </a:t>
                </a:r>
              </a:p>
            </p:txBody>
          </p:sp>
        </mc:Fallback>
      </mc:AlternateContent>
      <p:sp>
        <p:nvSpPr>
          <p:cNvPr id="27" name="Rectangle: Rounded Corners 26">
            <a:extLst>
              <a:ext uri="{FF2B5EF4-FFF2-40B4-BE49-F238E27FC236}">
                <a16:creationId xmlns:a16="http://schemas.microsoft.com/office/drawing/2014/main" id="{D77745C2-E655-F496-4860-91999FF69ACC}"/>
              </a:ext>
            </a:extLst>
          </p:cNvPr>
          <p:cNvSpPr/>
          <p:nvPr/>
        </p:nvSpPr>
        <p:spPr>
          <a:xfrm>
            <a:off x="2836834" y="4630951"/>
            <a:ext cx="4732366" cy="13694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B3D4FFF-6FF1-E1A7-965C-1048DB4FE501}"/>
              </a:ext>
            </a:extLst>
          </p:cNvPr>
          <p:cNvSpPr txBox="1"/>
          <p:nvPr/>
        </p:nvSpPr>
        <p:spPr>
          <a:xfrm>
            <a:off x="2885696" y="5996007"/>
            <a:ext cx="3851348" cy="461665"/>
          </a:xfrm>
          <a:prstGeom prst="rect">
            <a:avLst/>
          </a:prstGeom>
          <a:noFill/>
        </p:spPr>
        <p:txBody>
          <a:bodyPr wrap="square">
            <a:spAutoFit/>
          </a:bodyPr>
          <a:lstStyle/>
          <a:p>
            <a:r>
              <a:rPr lang="en-US" sz="2400" dirty="0">
                <a:solidFill>
                  <a:schemeClr val="accent6">
                    <a:lumMod val="50000"/>
                  </a:schemeClr>
                </a:solidFill>
                <a:cs typeface="Times New Roman" panose="02020603050405020304" pitchFamily="18" charset="0"/>
              </a:rPr>
              <a:t>Urbanization Index </a:t>
            </a:r>
            <a:endParaRPr lang="en-US" sz="2400" dirty="0"/>
          </a:p>
        </p:txBody>
      </p:sp>
      <p:sp>
        <p:nvSpPr>
          <p:cNvPr id="3" name="Slide Number Placeholder 2">
            <a:extLst>
              <a:ext uri="{FF2B5EF4-FFF2-40B4-BE49-F238E27FC236}">
                <a16:creationId xmlns:a16="http://schemas.microsoft.com/office/drawing/2014/main" id="{BC4C1E8D-F5B9-697D-E048-D9BB13392E4C}"/>
              </a:ext>
            </a:extLst>
          </p:cNvPr>
          <p:cNvSpPr>
            <a:spLocks noGrp="1"/>
          </p:cNvSpPr>
          <p:nvPr>
            <p:ph type="sldNum" sz="quarter" idx="12"/>
          </p:nvPr>
        </p:nvSpPr>
        <p:spPr/>
        <p:txBody>
          <a:bodyPr/>
          <a:lstStyle/>
          <a:p>
            <a:fld id="{D57F1E4F-1CFF-5643-939E-217C01CDF565}" type="slidenum">
              <a:rPr lang="en-US" smtClean="0"/>
              <a:pPr/>
              <a:t>21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BBFE13-5A06-3D35-61DC-FC5BF707CD59}"/>
                  </a:ext>
                </a:extLst>
              </p:cNvPr>
              <p:cNvSpPr txBox="1"/>
              <p:nvPr/>
            </p:nvSpPr>
            <p:spPr>
              <a:xfrm>
                <a:off x="7829082" y="4623908"/>
                <a:ext cx="3708494" cy="1501693"/>
              </a:xfrm>
              <a:prstGeom prst="rect">
                <a:avLst/>
              </a:prstGeom>
              <a:noFill/>
            </p:spPr>
            <p:txBody>
              <a:bodyPr wrap="squar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𝑤</m:t>
                        </m:r>
                        <m:r>
                          <a:rPr lang="en-US" sz="1800" b="0" i="1" smtClean="0">
                            <a:latin typeface="Cambria Math" panose="02040503050406030204" pitchFamily="18" charset="0"/>
                          </a:rPr>
                          <m:t>,</m:t>
                        </m:r>
                        <m:r>
                          <a:rPr lang="en-US" sz="1800" b="0" i="1" smtClean="0">
                            <a:latin typeface="Cambria Math" panose="02040503050406030204" pitchFamily="18" charset="0"/>
                          </a:rPr>
                          <m:t>𝑈𝐼</m:t>
                        </m:r>
                      </m:sub>
                    </m:sSub>
                    <m:d>
                      <m:dPr>
                        <m:ctrlPr>
                          <a:rPr lang="en-US" sz="1800" i="1">
                            <a:latin typeface="Cambria Math" panose="02040503050406030204" pitchFamily="18" charset="0"/>
                          </a:rPr>
                        </m:ctrlPr>
                      </m:dPr>
                      <m:e>
                        <m:r>
                          <a:rPr lang="en-US" sz="1800" i="1">
                            <a:latin typeface="Cambria Math" panose="02040503050406030204" pitchFamily="18" charset="0"/>
                          </a:rPr>
                          <m:t>𝑘</m:t>
                        </m:r>
                      </m:e>
                    </m:d>
                  </m:oMath>
                </a14:m>
                <a:r>
                  <a:rPr lang="en-US" dirty="0"/>
                  <a:t>: If we indicate as </a:t>
                </a:r>
                <a14:m>
                  <m:oMath xmlns:m="http://schemas.openxmlformats.org/officeDocument/2006/math">
                    <m:r>
                      <a:rPr lang="en-US" i="1" dirty="0" smtClean="0">
                        <a:latin typeface="Cambria Math" panose="02040503050406030204" pitchFamily="18" charset="0"/>
                      </a:rPr>
                      <m:t>𝑆</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𝑁</m:t>
                        </m:r>
                      </m:e>
                      <m:sub>
                        <m:r>
                          <a:rPr lang="en-US" i="1" dirty="0" smtClean="0">
                            <a:latin typeface="Cambria Math" panose="02040503050406030204" pitchFamily="18" charset="0"/>
                          </a:rPr>
                          <m:t>𝑘</m:t>
                        </m:r>
                      </m:sub>
                    </m:sSub>
                  </m:oMath>
                </a14:m>
                <a:r>
                  <a:rPr lang="en-US" dirty="0"/>
                  <a:t> the stream network cell where reference cell k drains, the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𝑈𝐼</m:t>
                        </m:r>
                      </m:sub>
                    </m:sSub>
                    <m:r>
                      <a:rPr lang="en-US" i="1">
                        <a:latin typeface="Cambria Math" panose="02040503050406030204" pitchFamily="18" charset="0"/>
                      </a:rPr>
                      <m:t> </m:t>
                    </m:r>
                  </m:oMath>
                </a14:m>
                <a:r>
                  <a:rPr lang="en-US" dirty="0"/>
                  <a:t>given to </a:t>
                </a:r>
                <a14:m>
                  <m:oMath xmlns:m="http://schemas.openxmlformats.org/officeDocument/2006/math">
                    <m:r>
                      <a:rPr lang="en-US" i="1" dirty="0" smtClean="0">
                        <a:latin typeface="Cambria Math" panose="02040503050406030204" pitchFamily="18" charset="0"/>
                      </a:rPr>
                      <m:t>𝑘</m:t>
                    </m:r>
                  </m:oMath>
                </a14:m>
                <a:r>
                  <a:rPr lang="en-US" dirty="0"/>
                  <a:t> is a function of the distance from </a:t>
                </a:r>
                <a14:m>
                  <m:oMath xmlns:m="http://schemas.openxmlformats.org/officeDocument/2006/math">
                    <m:r>
                      <a:rPr lang="en-US" i="1" dirty="0">
                        <a:latin typeface="Cambria Math" panose="02040503050406030204" pitchFamily="18" charset="0"/>
                      </a:rPr>
                      <m:t>𝑆</m:t>
                    </m:r>
                    <m:sSub>
                      <m:sSubPr>
                        <m:ctrlPr>
                          <a:rPr lang="en-US" i="1" dirty="0">
                            <a:latin typeface="Cambria Math" panose="02040503050406030204" pitchFamily="18" charset="0"/>
                          </a:rPr>
                        </m:ctrlPr>
                      </m:sSubPr>
                      <m:e>
                        <m:r>
                          <a:rPr lang="en-US" i="1" dirty="0">
                            <a:latin typeface="Cambria Math" panose="02040503050406030204" pitchFamily="18" charset="0"/>
                          </a:rPr>
                          <m:t>𝑁</m:t>
                        </m:r>
                      </m:e>
                      <m:sub>
                        <m:r>
                          <a:rPr lang="en-US" i="1" dirty="0">
                            <a:latin typeface="Cambria Math" panose="02040503050406030204" pitchFamily="18" charset="0"/>
                          </a:rPr>
                          <m:t>𝑘</m:t>
                        </m:r>
                      </m:sub>
                    </m:sSub>
                  </m:oMath>
                </a14:m>
                <a:r>
                  <a:rPr lang="en-US" dirty="0"/>
                  <a:t> to the basin outlet. </a:t>
                </a:r>
              </a:p>
            </p:txBody>
          </p:sp>
        </mc:Choice>
        <mc:Fallback xmlns="">
          <p:sp>
            <p:nvSpPr>
              <p:cNvPr id="6" name="TextBox 5">
                <a:extLst>
                  <a:ext uri="{FF2B5EF4-FFF2-40B4-BE49-F238E27FC236}">
                    <a16:creationId xmlns:a16="http://schemas.microsoft.com/office/drawing/2014/main" id="{13BBFE13-5A06-3D35-61DC-FC5BF707CD59}"/>
                  </a:ext>
                </a:extLst>
              </p:cNvPr>
              <p:cNvSpPr txBox="1">
                <a:spLocks noRot="1" noChangeAspect="1" noMove="1" noResize="1" noEditPoints="1" noAdjustHandles="1" noChangeArrowheads="1" noChangeShapeType="1" noTextEdit="1"/>
              </p:cNvSpPr>
              <p:nvPr/>
            </p:nvSpPr>
            <p:spPr>
              <a:xfrm>
                <a:off x="7829082" y="4623908"/>
                <a:ext cx="3708494" cy="1501693"/>
              </a:xfrm>
              <a:prstGeom prst="rect">
                <a:avLst/>
              </a:prstGeom>
              <a:blipFill>
                <a:blip r:embed="rId5"/>
                <a:stretch>
                  <a:fillRect l="-1314" t="-2033" r="-2299" b="-569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092CF6D-AC11-3A45-09DE-93136B2B74CF}"/>
                  </a:ext>
                </a:extLst>
              </p14:cNvPr>
              <p14:cNvContentPartPr/>
              <p14:nvPr/>
            </p14:nvContentPartPr>
            <p14:xfrm>
              <a:off x="8354400" y="3016350"/>
              <a:ext cx="119160" cy="12600"/>
            </p14:xfrm>
          </p:contentPart>
        </mc:Choice>
        <mc:Fallback xmlns="">
          <p:pic>
            <p:nvPicPr>
              <p:cNvPr id="7" name="Ink 6">
                <a:extLst>
                  <a:ext uri="{FF2B5EF4-FFF2-40B4-BE49-F238E27FC236}">
                    <a16:creationId xmlns:a16="http://schemas.microsoft.com/office/drawing/2014/main" id="{F092CF6D-AC11-3A45-09DE-93136B2B74CF}"/>
                  </a:ext>
                </a:extLst>
              </p:cNvPr>
              <p:cNvPicPr/>
              <p:nvPr/>
            </p:nvPicPr>
            <p:blipFill>
              <a:blip r:embed="rId7"/>
              <a:stretch>
                <a:fillRect/>
              </a:stretch>
            </p:blipFill>
            <p:spPr>
              <a:xfrm>
                <a:off x="8336760" y="2998710"/>
                <a:ext cx="154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9166B59-493C-6FCB-AB0C-C9282EA222CC}"/>
                  </a:ext>
                </a:extLst>
              </p14:cNvPr>
              <p14:cNvContentPartPr/>
              <p14:nvPr/>
            </p14:nvContentPartPr>
            <p14:xfrm>
              <a:off x="8349360" y="3118230"/>
              <a:ext cx="5760" cy="42480"/>
            </p14:xfrm>
          </p:contentPart>
        </mc:Choice>
        <mc:Fallback xmlns="">
          <p:pic>
            <p:nvPicPr>
              <p:cNvPr id="8" name="Ink 7">
                <a:extLst>
                  <a:ext uri="{FF2B5EF4-FFF2-40B4-BE49-F238E27FC236}">
                    <a16:creationId xmlns:a16="http://schemas.microsoft.com/office/drawing/2014/main" id="{79166B59-493C-6FCB-AB0C-C9282EA222CC}"/>
                  </a:ext>
                </a:extLst>
              </p:cNvPr>
              <p:cNvPicPr/>
              <p:nvPr/>
            </p:nvPicPr>
            <p:blipFill>
              <a:blip r:embed="rId9"/>
              <a:stretch>
                <a:fillRect/>
              </a:stretch>
            </p:blipFill>
            <p:spPr>
              <a:xfrm>
                <a:off x="8331720" y="3100230"/>
                <a:ext cx="41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9957823-1F50-7C82-BAAE-07F0DFC54FFA}"/>
                  </a:ext>
                </a:extLst>
              </p14:cNvPr>
              <p14:cNvContentPartPr/>
              <p14:nvPr/>
            </p14:nvContentPartPr>
            <p14:xfrm>
              <a:off x="4531500" y="3011040"/>
              <a:ext cx="114120" cy="20160"/>
            </p14:xfrm>
          </p:contentPart>
        </mc:Choice>
        <mc:Fallback xmlns="">
          <p:pic>
            <p:nvPicPr>
              <p:cNvPr id="9" name="Ink 8">
                <a:extLst>
                  <a:ext uri="{FF2B5EF4-FFF2-40B4-BE49-F238E27FC236}">
                    <a16:creationId xmlns:a16="http://schemas.microsoft.com/office/drawing/2014/main" id="{29957823-1F50-7C82-BAAE-07F0DFC54FFA}"/>
                  </a:ext>
                </a:extLst>
              </p:cNvPr>
              <p:cNvPicPr/>
              <p:nvPr/>
            </p:nvPicPr>
            <p:blipFill>
              <a:blip r:embed="rId11"/>
              <a:stretch>
                <a:fillRect/>
              </a:stretch>
            </p:blipFill>
            <p:spPr>
              <a:xfrm>
                <a:off x="4513860" y="2993040"/>
                <a:ext cx="149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18DF208-B1DD-8EFB-AFEF-DCBDC8D7B721}"/>
                  </a:ext>
                </a:extLst>
              </p14:cNvPr>
              <p14:cNvContentPartPr/>
              <p14:nvPr/>
            </p14:nvContentPartPr>
            <p14:xfrm>
              <a:off x="4523940" y="3127680"/>
              <a:ext cx="4680" cy="27360"/>
            </p14:xfrm>
          </p:contentPart>
        </mc:Choice>
        <mc:Fallback xmlns="">
          <p:pic>
            <p:nvPicPr>
              <p:cNvPr id="10" name="Ink 9">
                <a:extLst>
                  <a:ext uri="{FF2B5EF4-FFF2-40B4-BE49-F238E27FC236}">
                    <a16:creationId xmlns:a16="http://schemas.microsoft.com/office/drawing/2014/main" id="{818DF208-B1DD-8EFB-AFEF-DCBDC8D7B721}"/>
                  </a:ext>
                </a:extLst>
              </p:cNvPr>
              <p:cNvPicPr/>
              <p:nvPr/>
            </p:nvPicPr>
            <p:blipFill>
              <a:blip r:embed="rId13"/>
              <a:stretch>
                <a:fillRect/>
              </a:stretch>
            </p:blipFill>
            <p:spPr>
              <a:xfrm>
                <a:off x="4506300" y="3110040"/>
                <a:ext cx="40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C6BD7CF-5577-D8D8-418C-24F709987B2B}"/>
                  </a:ext>
                </a:extLst>
              </p14:cNvPr>
              <p14:cNvContentPartPr/>
              <p14:nvPr/>
            </p14:nvContentPartPr>
            <p14:xfrm>
              <a:off x="4268700" y="2879280"/>
              <a:ext cx="51480" cy="24120"/>
            </p14:xfrm>
          </p:contentPart>
        </mc:Choice>
        <mc:Fallback xmlns="">
          <p:pic>
            <p:nvPicPr>
              <p:cNvPr id="11" name="Ink 10">
                <a:extLst>
                  <a:ext uri="{FF2B5EF4-FFF2-40B4-BE49-F238E27FC236}">
                    <a16:creationId xmlns:a16="http://schemas.microsoft.com/office/drawing/2014/main" id="{DC6BD7CF-5577-D8D8-418C-24F709987B2B}"/>
                  </a:ext>
                </a:extLst>
              </p:cNvPr>
              <p:cNvPicPr/>
              <p:nvPr/>
            </p:nvPicPr>
            <p:blipFill>
              <a:blip r:embed="rId15"/>
              <a:stretch>
                <a:fillRect/>
              </a:stretch>
            </p:blipFill>
            <p:spPr>
              <a:xfrm>
                <a:off x="4250700" y="2861280"/>
                <a:ext cx="8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C30FBA5-BC35-3677-CDAA-BE22F0530975}"/>
                  </a:ext>
                </a:extLst>
              </p14:cNvPr>
              <p14:cNvContentPartPr/>
              <p14:nvPr/>
            </p14:nvContentPartPr>
            <p14:xfrm>
              <a:off x="8096190" y="2874240"/>
              <a:ext cx="43560" cy="19800"/>
            </p14:xfrm>
          </p:contentPart>
        </mc:Choice>
        <mc:Fallback xmlns="">
          <p:pic>
            <p:nvPicPr>
              <p:cNvPr id="12" name="Ink 11">
                <a:extLst>
                  <a:ext uri="{FF2B5EF4-FFF2-40B4-BE49-F238E27FC236}">
                    <a16:creationId xmlns:a16="http://schemas.microsoft.com/office/drawing/2014/main" id="{DC30FBA5-BC35-3677-CDAA-BE22F0530975}"/>
                  </a:ext>
                </a:extLst>
              </p:cNvPr>
              <p:cNvPicPr/>
              <p:nvPr/>
            </p:nvPicPr>
            <p:blipFill>
              <a:blip r:embed="rId17"/>
              <a:stretch>
                <a:fillRect/>
              </a:stretch>
            </p:blipFill>
            <p:spPr>
              <a:xfrm>
                <a:off x="8078190" y="2856240"/>
                <a:ext cx="79200" cy="55440"/>
              </a:xfrm>
              <a:prstGeom prst="rect">
                <a:avLst/>
              </a:prstGeom>
            </p:spPr>
          </p:pic>
        </mc:Fallback>
      </mc:AlternateContent>
    </p:spTree>
    <p:extLst>
      <p:ext uri="{BB962C8B-B14F-4D97-AF65-F5344CB8AC3E}">
        <p14:creationId xmlns:p14="http://schemas.microsoft.com/office/powerpoint/2010/main" val="98683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normAutofit/>
          </a:bodyPr>
          <a:lstStyle/>
          <a:p>
            <a:r>
              <a:rPr lang="en-US" dirty="0"/>
              <a:t>Application to regionalization case study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940325-B982-94A1-DE9C-A6E82C1A9637}"/>
                  </a:ext>
                </a:extLst>
              </p:cNvPr>
              <p:cNvSpPr txBox="1"/>
              <p:nvPr/>
            </p:nvSpPr>
            <p:spPr>
              <a:xfrm>
                <a:off x="838199" y="1547335"/>
                <a:ext cx="10279743" cy="2308324"/>
              </a:xfrm>
              <a:prstGeom prst="rect">
                <a:avLst/>
              </a:prstGeom>
              <a:noFill/>
            </p:spPr>
            <p:txBody>
              <a:bodyPr wrap="square">
                <a:spAutoFit/>
              </a:bodyPr>
              <a:lstStyle/>
              <a:p>
                <a:pPr algn="just"/>
                <a:r>
                  <a:rPr lang="en-US" sz="2400" dirty="0">
                    <a:cs typeface="Times New Roman" panose="02020603050405020304" pitchFamily="18" charset="0"/>
                  </a:rPr>
                  <a:t>Homogeneous region with 35 urban watersheds in Missouri (Southard 2010), spanning a size range from &lt; 1km</a:t>
                </a:r>
                <a:r>
                  <a:rPr lang="en-US" sz="2400" baseline="30000" dirty="0">
                    <a:cs typeface="Times New Roman" panose="02020603050405020304" pitchFamily="18" charset="0"/>
                  </a:rPr>
                  <a:t>2</a:t>
                </a:r>
                <a:r>
                  <a:rPr lang="en-US" sz="2400" dirty="0">
                    <a:cs typeface="Times New Roman" panose="02020603050405020304" pitchFamily="18" charset="0"/>
                  </a:rPr>
                  <a:t> up to ~500 km</a:t>
                </a:r>
                <a:r>
                  <a:rPr lang="en-US" sz="2400" baseline="30000" dirty="0">
                    <a:cs typeface="Times New Roman" panose="02020603050405020304" pitchFamily="18" charset="0"/>
                  </a:rPr>
                  <a:t>2</a:t>
                </a:r>
                <a:r>
                  <a:rPr lang="en-US" sz="2400" dirty="0">
                    <a:cs typeface="Times New Roman" panose="02020603050405020304" pitchFamily="18" charset="0"/>
                  </a:rPr>
                  <a:t>. We test the explanatory power of </a:t>
                </a:r>
                <a14:m>
                  <m:oMath xmlns:m="http://schemas.openxmlformats.org/officeDocument/2006/math">
                    <m:r>
                      <a:rPr lang="en-US" sz="2400" b="1" i="1" dirty="0" smtClean="0">
                        <a:latin typeface="Cambria Math" panose="02040503050406030204" pitchFamily="18" charset="0"/>
                        <a:cs typeface="Times New Roman" panose="02020603050405020304" pitchFamily="18" charset="0"/>
                      </a:rPr>
                      <m:t>𝑼𝑰</m:t>
                    </m:r>
                  </m:oMath>
                </a14:m>
                <a:r>
                  <a:rPr lang="en-US" sz="2400" dirty="0">
                    <a:cs typeface="Times New Roman" panose="02020603050405020304" pitchFamily="18" charset="0"/>
                  </a:rPr>
                  <a:t> against </a:t>
                </a:r>
                <a14:m>
                  <m:oMath xmlns:m="http://schemas.openxmlformats.org/officeDocument/2006/math">
                    <m:r>
                      <a:rPr lang="en-US" sz="2400" b="1" i="1" dirty="0" smtClean="0">
                        <a:latin typeface="Cambria Math" panose="02040503050406030204" pitchFamily="18" charset="0"/>
                        <a:cs typeface="Times New Roman" panose="02020603050405020304" pitchFamily="18" charset="0"/>
                      </a:rPr>
                      <m:t>%</m:t>
                    </m:r>
                    <m:r>
                      <a:rPr lang="en-US" sz="2400" b="1" i="1" dirty="0" smtClean="0">
                        <a:latin typeface="Cambria Math" panose="02040503050406030204" pitchFamily="18" charset="0"/>
                        <a:cs typeface="Times New Roman" panose="02020603050405020304" pitchFamily="18" charset="0"/>
                      </a:rPr>
                      <m:t>𝑼𝑨</m:t>
                    </m:r>
                  </m:oMath>
                </a14:m>
                <a:r>
                  <a:rPr lang="en-US" sz="2400" dirty="0">
                    <a:cs typeface="Times New Roman" panose="02020603050405020304" pitchFamily="18" charset="0"/>
                  </a:rPr>
                  <a:t> in predicting the peak flow quantiles </a:t>
                </a:r>
                <a:r>
                  <a:rPr lang="en-US" sz="2400" b="1" i="1" dirty="0">
                    <a:cs typeface="Times New Roman" panose="02020603050405020304" pitchFamily="18" charset="0"/>
                  </a:rPr>
                  <a:t>Q</a:t>
                </a:r>
                <a:r>
                  <a:rPr lang="en-US" sz="2400" dirty="0">
                    <a:cs typeface="Times New Roman" panose="02020603050405020304" pitchFamily="18" charset="0"/>
                  </a:rPr>
                  <a:t> expected for a range of return periods (from 2 to 500 years). Each linear model is fitted to the basin area </a:t>
                </a:r>
                <a:r>
                  <a:rPr lang="en-US" sz="2400" b="1" i="1" dirty="0">
                    <a:cs typeface="Times New Roman" panose="02020603050405020304" pitchFamily="18" charset="0"/>
                  </a:rPr>
                  <a:t>A</a:t>
                </a:r>
                <a:r>
                  <a:rPr lang="en-US" sz="2400" dirty="0">
                    <a:cs typeface="Times New Roman" panose="02020603050405020304" pitchFamily="18" charset="0"/>
                  </a:rPr>
                  <a:t> and the descriptor of the level of urbanization </a:t>
                </a:r>
                <a14:m>
                  <m:oMath xmlns:m="http://schemas.openxmlformats.org/officeDocument/2006/math">
                    <m:r>
                      <a:rPr lang="en-US" sz="2400" b="1" i="1" dirty="0" smtClean="0">
                        <a:latin typeface="Cambria Math" panose="02040503050406030204" pitchFamily="18" charset="0"/>
                        <a:cs typeface="Times New Roman" panose="02020603050405020304" pitchFamily="18" charset="0"/>
                      </a:rPr>
                      <m:t>𝑼𝑫</m:t>
                    </m:r>
                  </m:oMath>
                </a14:m>
                <a:r>
                  <a:rPr lang="en-US" sz="2400" dirty="0">
                    <a:cs typeface="Times New Roman" panose="02020603050405020304" pitchFamily="18" charset="0"/>
                  </a:rPr>
                  <a:t> (either </a:t>
                </a:r>
                <a14:m>
                  <m:oMath xmlns:m="http://schemas.openxmlformats.org/officeDocument/2006/math">
                    <m:r>
                      <a:rPr lang="en-US" sz="2400" b="1" i="1" dirty="0">
                        <a:latin typeface="Cambria Math" panose="02040503050406030204" pitchFamily="18" charset="0"/>
                        <a:cs typeface="Times New Roman" panose="02020603050405020304" pitchFamily="18" charset="0"/>
                      </a:rPr>
                      <m:t>%</m:t>
                    </m:r>
                    <m:r>
                      <a:rPr lang="en-US" sz="2400" b="1" i="1" dirty="0">
                        <a:latin typeface="Cambria Math" panose="02040503050406030204" pitchFamily="18" charset="0"/>
                        <a:cs typeface="Times New Roman" panose="02020603050405020304" pitchFamily="18" charset="0"/>
                      </a:rPr>
                      <m:t>𝑼𝑨</m:t>
                    </m:r>
                  </m:oMath>
                </a14:m>
                <a:r>
                  <a:rPr lang="en-US" sz="2400" b="1" i="1" dirty="0">
                    <a:cs typeface="Times New Roman" panose="02020603050405020304" pitchFamily="18" charset="0"/>
                  </a:rPr>
                  <a:t>  </a:t>
                </a:r>
                <a:r>
                  <a:rPr lang="en-US" sz="2400" dirty="0">
                    <a:cs typeface="Times New Roman" panose="02020603050405020304" pitchFamily="18" charset="0"/>
                  </a:rPr>
                  <a:t>or the proposed </a:t>
                </a:r>
                <a14:m>
                  <m:oMath xmlns:m="http://schemas.openxmlformats.org/officeDocument/2006/math">
                    <m:r>
                      <a:rPr lang="en-US" sz="2400" b="1" i="1" dirty="0">
                        <a:latin typeface="Cambria Math" panose="02040503050406030204" pitchFamily="18" charset="0"/>
                        <a:cs typeface="Times New Roman" panose="02020603050405020304" pitchFamily="18" charset="0"/>
                      </a:rPr>
                      <m:t>𝑼𝑰</m:t>
                    </m:r>
                  </m:oMath>
                </a14:m>
                <a:r>
                  <a:rPr lang="en-US" sz="2400" dirty="0">
                    <a:cs typeface="Times New Roman" panose="02020603050405020304" pitchFamily="18" charset="0"/>
                  </a:rPr>
                  <a:t>), following Southard (2010):</a:t>
                </a:r>
              </a:p>
            </p:txBody>
          </p:sp>
        </mc:Choice>
        <mc:Fallback xmlns="">
          <p:sp>
            <p:nvSpPr>
              <p:cNvPr id="6" name="TextBox 5">
                <a:extLst>
                  <a:ext uri="{FF2B5EF4-FFF2-40B4-BE49-F238E27FC236}">
                    <a16:creationId xmlns:a16="http://schemas.microsoft.com/office/drawing/2014/main" id="{0C940325-B982-94A1-DE9C-A6E82C1A9637}"/>
                  </a:ext>
                </a:extLst>
              </p:cNvPr>
              <p:cNvSpPr txBox="1">
                <a:spLocks noRot="1" noChangeAspect="1" noMove="1" noResize="1" noEditPoints="1" noAdjustHandles="1" noChangeArrowheads="1" noChangeShapeType="1" noTextEdit="1"/>
              </p:cNvSpPr>
              <p:nvPr/>
            </p:nvSpPr>
            <p:spPr>
              <a:xfrm>
                <a:off x="838199" y="1547335"/>
                <a:ext cx="10279743" cy="2308324"/>
              </a:xfrm>
              <a:prstGeom prst="rect">
                <a:avLst/>
              </a:prstGeom>
              <a:blipFill>
                <a:blip r:embed="rId3"/>
                <a:stretch>
                  <a:fillRect l="-889" t="-2116" r="-889" b="-5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0C6C5E-A588-8FFE-9CCB-FB084A8675A7}"/>
                  </a:ext>
                </a:extLst>
              </p:cNvPr>
              <p:cNvSpPr txBox="1"/>
              <p:nvPr/>
            </p:nvSpPr>
            <p:spPr>
              <a:xfrm>
                <a:off x="2625270" y="4346466"/>
                <a:ext cx="67056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10</m:t>
                              </m:r>
                            </m:sub>
                          </m:sSub>
                        </m:fName>
                        <m:e>
                          <m:r>
                            <a:rPr lang="en-US" sz="2800" b="0" i="1" smtClean="0">
                              <a:latin typeface="Cambria Math" panose="02040503050406030204" pitchFamily="18" charset="0"/>
                            </a:rPr>
                            <m:t>𝑄</m:t>
                          </m:r>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10</m:t>
                              </m:r>
                            </m:sub>
                          </m:sSub>
                        </m:fName>
                        <m:e>
                          <m:r>
                            <a:rPr lang="en-US" sz="2800" b="0" i="1" smtClean="0">
                              <a:latin typeface="Cambria Math" panose="02040503050406030204" pitchFamily="18" charset="0"/>
                            </a:rPr>
                            <m:t>𝑎</m:t>
                          </m:r>
                        </m:e>
                      </m:func>
                      <m:r>
                        <a:rPr lang="en-US" sz="2800" b="0" i="1" smtClean="0">
                          <a:latin typeface="Cambria Math" panose="02040503050406030204" pitchFamily="18" charset="0"/>
                        </a:rPr>
                        <m:t>+</m:t>
                      </m:r>
                      <m:r>
                        <a:rPr lang="en-US" sz="2800" b="0" i="1" smtClean="0">
                          <a:latin typeface="Cambria Math" panose="02040503050406030204" pitchFamily="18" charset="0"/>
                        </a:rPr>
                        <m:t>𝑏</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10</m:t>
                              </m:r>
                            </m:sub>
                          </m:sSub>
                        </m:fName>
                        <m:e>
                          <m:r>
                            <a:rPr lang="en-US" sz="2800" b="0" i="1" smtClean="0">
                              <a:latin typeface="Cambria Math" panose="02040503050406030204" pitchFamily="18" charset="0"/>
                            </a:rPr>
                            <m:t>𝐴</m:t>
                          </m:r>
                        </m:e>
                      </m:func>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𝑈𝐷</m:t>
                      </m:r>
                      <m:r>
                        <a:rPr lang="en-US" sz="2800" b="0" i="1" smtClean="0">
                          <a:latin typeface="Cambria Math" panose="02040503050406030204" pitchFamily="18" charset="0"/>
                        </a:rPr>
                        <m:t>   (1)</m:t>
                      </m:r>
                    </m:oMath>
                  </m:oMathPara>
                </a14:m>
                <a:endParaRPr lang="en-US" sz="2400" dirty="0"/>
              </a:p>
            </p:txBody>
          </p:sp>
        </mc:Choice>
        <mc:Fallback xmlns="">
          <p:sp>
            <p:nvSpPr>
              <p:cNvPr id="8" name="TextBox 7">
                <a:extLst>
                  <a:ext uri="{FF2B5EF4-FFF2-40B4-BE49-F238E27FC236}">
                    <a16:creationId xmlns:a16="http://schemas.microsoft.com/office/drawing/2014/main" id="{A70C6C5E-A588-8FFE-9CCB-FB084A8675A7}"/>
                  </a:ext>
                </a:extLst>
              </p:cNvPr>
              <p:cNvSpPr txBox="1">
                <a:spLocks noRot="1" noChangeAspect="1" noMove="1" noResize="1" noEditPoints="1" noAdjustHandles="1" noChangeArrowheads="1" noChangeShapeType="1" noTextEdit="1"/>
              </p:cNvSpPr>
              <p:nvPr/>
            </p:nvSpPr>
            <p:spPr>
              <a:xfrm>
                <a:off x="2625270" y="4346466"/>
                <a:ext cx="6705600" cy="523220"/>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480AB1C-61C4-ECED-6D35-8D7EC86CCC8B}"/>
              </a:ext>
            </a:extLst>
          </p:cNvPr>
          <p:cNvSpPr>
            <a:spLocks noGrp="1"/>
          </p:cNvSpPr>
          <p:nvPr>
            <p:ph type="sldNum" sz="quarter" idx="12"/>
          </p:nvPr>
        </p:nvSpPr>
        <p:spPr>
          <a:xfrm>
            <a:off x="8610600" y="6773045"/>
            <a:ext cx="2743200" cy="365125"/>
          </a:xfrm>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151918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38200" y="94417"/>
            <a:ext cx="10515600" cy="1325563"/>
          </a:xfrm>
        </p:spPr>
        <p:txBody>
          <a:bodyPr>
            <a:normAutofit/>
          </a:bodyPr>
          <a:lstStyle/>
          <a:p>
            <a:r>
              <a:rPr lang="en-US" dirty="0"/>
              <a:t>UI from different formulations of the HCI</a:t>
            </a:r>
          </a:p>
        </p:txBody>
      </p:sp>
      <p:sp>
        <p:nvSpPr>
          <p:cNvPr id="3" name="Slide Number Placeholder 2">
            <a:extLst>
              <a:ext uri="{FF2B5EF4-FFF2-40B4-BE49-F238E27FC236}">
                <a16:creationId xmlns:a16="http://schemas.microsoft.com/office/drawing/2014/main" id="{F480AB1C-61C4-ECED-6D35-8D7EC86CCC8B}"/>
              </a:ext>
            </a:extLst>
          </p:cNvPr>
          <p:cNvSpPr>
            <a:spLocks noGrp="1"/>
          </p:cNvSpPr>
          <p:nvPr>
            <p:ph type="sldNum" sz="quarter" idx="12"/>
          </p:nvPr>
        </p:nvSpPr>
        <p:spPr>
          <a:xfrm>
            <a:off x="8610600" y="6773045"/>
            <a:ext cx="2743200" cy="365125"/>
          </a:xfrm>
        </p:spPr>
        <p:txBody>
          <a:bodyPr/>
          <a:lstStyle/>
          <a:p>
            <a:fld id="{D57F1E4F-1CFF-5643-939E-217C01CDF565}" type="slidenum">
              <a:rPr lang="en-US" smtClean="0"/>
              <a:pPr/>
              <a:t>23</a:t>
            </a:fld>
            <a:endParaRPr lang="en-US"/>
          </a:p>
        </p:txBody>
      </p:sp>
      <p:pic>
        <p:nvPicPr>
          <p:cNvPr id="5" name="Picture 4">
            <a:extLst>
              <a:ext uri="{FF2B5EF4-FFF2-40B4-BE49-F238E27FC236}">
                <a16:creationId xmlns:a16="http://schemas.microsoft.com/office/drawing/2014/main" id="{9ECA1ED2-75A5-20EB-CF8B-0F032FB35B28}"/>
              </a:ext>
            </a:extLst>
          </p:cNvPr>
          <p:cNvPicPr>
            <a:picLocks noChangeAspect="1"/>
          </p:cNvPicPr>
          <p:nvPr/>
        </p:nvPicPr>
        <p:blipFill>
          <a:blip r:embed="rId3"/>
          <a:stretch>
            <a:fillRect/>
          </a:stretch>
        </p:blipFill>
        <p:spPr>
          <a:xfrm>
            <a:off x="7018607" y="2635992"/>
            <a:ext cx="4290373" cy="2538380"/>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058A435-8DFC-7A30-DAE5-87B87187B457}"/>
                  </a:ext>
                </a:extLst>
              </p:cNvPr>
              <p:cNvSpPr txBox="1"/>
              <p:nvPr/>
            </p:nvSpPr>
            <p:spPr>
              <a:xfrm>
                <a:off x="8331821" y="2225495"/>
                <a:ext cx="1945298" cy="4104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𝑤</m:t>
                          </m:r>
                        </m:sub>
                      </m:sSub>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_</m:t>
                              </m:r>
                              <m:r>
                                <a:rPr lang="en-US" b="0" i="1" smtClean="0">
                                  <a:solidFill>
                                    <a:schemeClr val="tx1"/>
                                  </a:solidFill>
                                  <a:latin typeface="Cambria Math" panose="02040503050406030204" pitchFamily="18" charset="0"/>
                                </a:rPr>
                                <m:t>𝑘</m:t>
                              </m:r>
                            </m:sub>
                          </m:sSub>
                        </m:e>
                      </m:d>
                    </m:oMath>
                  </m:oMathPara>
                </a14:m>
                <a:endParaRPr lang="en-US" dirty="0"/>
              </a:p>
            </p:txBody>
          </p:sp>
        </mc:Choice>
        <mc:Fallback xmlns="">
          <p:sp>
            <p:nvSpPr>
              <p:cNvPr id="31" name="TextBox 30">
                <a:extLst>
                  <a:ext uri="{FF2B5EF4-FFF2-40B4-BE49-F238E27FC236}">
                    <a16:creationId xmlns:a16="http://schemas.microsoft.com/office/drawing/2014/main" id="{F058A435-8DFC-7A30-DAE5-87B87187B457}"/>
                  </a:ext>
                </a:extLst>
              </p:cNvPr>
              <p:cNvSpPr txBox="1">
                <a:spLocks noRot="1" noChangeAspect="1" noMove="1" noResize="1" noEditPoints="1" noAdjustHandles="1" noChangeArrowheads="1" noChangeShapeType="1" noTextEdit="1"/>
              </p:cNvSpPr>
              <p:nvPr/>
            </p:nvSpPr>
            <p:spPr>
              <a:xfrm>
                <a:off x="8331821" y="2225495"/>
                <a:ext cx="1945298" cy="410497"/>
              </a:xfrm>
              <a:prstGeom prst="rect">
                <a:avLst/>
              </a:prstGeom>
              <a:blipFill>
                <a:blip r:embed="rId4"/>
                <a:stretch>
                  <a:fillRect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9FF8D7-7D10-4537-2E70-00B967ED059C}"/>
                  </a:ext>
                </a:extLst>
              </p:cNvPr>
              <p:cNvSpPr txBox="1"/>
              <p:nvPr/>
            </p:nvSpPr>
            <p:spPr>
              <a:xfrm>
                <a:off x="6886782" y="5169272"/>
                <a:ext cx="4422198" cy="1221745"/>
              </a:xfrm>
              <a:prstGeom prst="rect">
                <a:avLst/>
              </a:prstGeom>
              <a:noFill/>
            </p:spPr>
            <p:txBody>
              <a:bodyPr wrap="square">
                <a:spAutoFit/>
              </a:bodyPr>
              <a:lstStyle/>
              <a:p>
                <a:pPr marL="514350" algn="just"/>
                <a:r>
                  <a:rPr lang="en-US" sz="1800" b="1" dirty="0">
                    <a:solidFill>
                      <a:srgbClr val="000000"/>
                    </a:solidFill>
                    <a:cs typeface="Times New Roman" panose="02020603050405020304" pitchFamily="18" charset="0"/>
                  </a:rPr>
                  <a:t>Fig. 6. </a:t>
                </a:r>
                <a:r>
                  <a:rPr lang="en-US" sz="1800" dirty="0">
                    <a:solidFill>
                      <a:srgbClr val="000000"/>
                    </a:solidFill>
                    <a:cs typeface="Times New Roman" panose="02020603050405020304" pitchFamily="18" charset="0"/>
                  </a:rPr>
                  <a:t>Two tested weighting functions of the cells upstream for computing the upslope component </a:t>
                </a:r>
                <a14:m>
                  <m:oMath xmlns:m="http://schemas.openxmlformats.org/officeDocument/2006/math">
                    <m:sSub>
                      <m:sSubPr>
                        <m:ctrlPr>
                          <a:rPr lang="en-US" sz="1800" i="1" dirty="0" smtClean="0">
                            <a:solidFill>
                              <a:srgbClr val="000000"/>
                            </a:solidFill>
                            <a:latin typeface="Cambria Math" panose="02040503050406030204" pitchFamily="18" charset="0"/>
                            <a:cs typeface="Times New Roman" panose="02020603050405020304" pitchFamily="18" charset="0"/>
                          </a:rPr>
                        </m:ctrlPr>
                      </m:sSubPr>
                      <m:e>
                        <m:r>
                          <a:rPr lang="en-US" sz="1800" i="1" dirty="0" smtClean="0">
                            <a:solidFill>
                              <a:srgbClr val="000000"/>
                            </a:solidFill>
                            <a:latin typeface="Cambria Math" panose="02040503050406030204" pitchFamily="18" charset="0"/>
                            <a:cs typeface="Times New Roman" panose="02020603050405020304" pitchFamily="18" charset="0"/>
                          </a:rPr>
                          <m:t>𝐷</m:t>
                        </m:r>
                      </m:e>
                      <m:sub>
                        <m:r>
                          <a:rPr lang="en-US" sz="1800" i="1" dirty="0" smtClean="0">
                            <a:solidFill>
                              <a:srgbClr val="000000"/>
                            </a:solidFill>
                            <a:latin typeface="Cambria Math" panose="02040503050406030204" pitchFamily="18" charset="0"/>
                            <a:cs typeface="Times New Roman" panose="02020603050405020304" pitchFamily="18" charset="0"/>
                          </a:rPr>
                          <m:t>𝑢𝑝</m:t>
                        </m:r>
                      </m:sub>
                    </m:sSub>
                  </m:oMath>
                </a14:m>
                <a:r>
                  <a:rPr lang="en-US" sz="1800" dirty="0">
                    <a:solidFill>
                      <a:srgbClr val="000000"/>
                    </a:solidFill>
                    <a:cs typeface="Times New Roman" panose="02020603050405020304" pitchFamily="18" charset="0"/>
                  </a:rPr>
                  <a:t>. </a:t>
                </a:r>
                <a:r>
                  <a:rPr lang="en-US" dirty="0">
                    <a:solidFill>
                      <a:srgbClr val="000000"/>
                    </a:solidFill>
                    <a:cs typeface="Times New Roman" panose="02020603050405020304" pitchFamily="18" charset="0"/>
                  </a:rPr>
                  <a:t>Cells further upstream receive smaller weights. </a:t>
                </a:r>
                <a:endParaRPr lang="en-US" sz="1800" b="0" i="0" u="none" strike="noStrike" baseline="0" dirty="0">
                  <a:solidFill>
                    <a:srgbClr val="000000"/>
                  </a:solidFill>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39FF8D7-7D10-4537-2E70-00B967ED059C}"/>
                  </a:ext>
                </a:extLst>
              </p:cNvPr>
              <p:cNvSpPr txBox="1">
                <a:spLocks noRot="1" noChangeAspect="1" noMove="1" noResize="1" noEditPoints="1" noAdjustHandles="1" noChangeArrowheads="1" noChangeShapeType="1" noTextEdit="1"/>
              </p:cNvSpPr>
              <p:nvPr/>
            </p:nvSpPr>
            <p:spPr>
              <a:xfrm>
                <a:off x="6886782" y="5169272"/>
                <a:ext cx="4422198" cy="1221745"/>
              </a:xfrm>
              <a:prstGeom prst="rect">
                <a:avLst/>
              </a:prstGeom>
              <a:blipFill>
                <a:blip r:embed="rId6"/>
                <a:stretch>
                  <a:fillRect t="-3000" r="-1103" b="-7500"/>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15E4F23E-B03A-02CC-B936-4D7094B56683}"/>
              </a:ext>
            </a:extLst>
          </p:cNvPr>
          <p:cNvGrpSpPr/>
          <p:nvPr/>
        </p:nvGrpSpPr>
        <p:grpSpPr>
          <a:xfrm>
            <a:off x="1468707" y="2465896"/>
            <a:ext cx="5367612" cy="3685620"/>
            <a:chOff x="1468707" y="2307951"/>
            <a:chExt cx="5367612" cy="3685620"/>
          </a:xfrm>
        </p:grpSpPr>
        <p:sp>
          <p:nvSpPr>
            <p:cNvPr id="24" name="TextBox 23">
              <a:extLst>
                <a:ext uri="{FF2B5EF4-FFF2-40B4-BE49-F238E27FC236}">
                  <a16:creationId xmlns:a16="http://schemas.microsoft.com/office/drawing/2014/main" id="{7F28C101-5ADC-BDB2-4296-0416125F4559}"/>
                </a:ext>
              </a:extLst>
            </p:cNvPr>
            <p:cNvSpPr txBox="1"/>
            <p:nvPr/>
          </p:nvSpPr>
          <p:spPr>
            <a:xfrm>
              <a:off x="3879906" y="2307951"/>
              <a:ext cx="2956413" cy="369332"/>
            </a:xfrm>
            <a:prstGeom prst="rect">
              <a:avLst/>
            </a:prstGeom>
            <a:noFill/>
          </p:spPr>
          <p:txBody>
            <a:bodyPr wrap="square">
              <a:spAutoFit/>
            </a:bodyPr>
            <a:lstStyle/>
            <a:p>
              <a:r>
                <a:rPr lang="en-US" dirty="0">
                  <a:cs typeface="Times New Roman" panose="02020603050405020304" pitchFamily="18" charset="0"/>
                </a:rPr>
                <a:t>Weight W</a:t>
              </a:r>
              <a:endParaRPr lang="en-US" dirty="0"/>
            </a:p>
          </p:txBody>
        </p:sp>
        <p:grpSp>
          <p:nvGrpSpPr>
            <p:cNvPr id="38" name="Group 37">
              <a:extLst>
                <a:ext uri="{FF2B5EF4-FFF2-40B4-BE49-F238E27FC236}">
                  <a16:creationId xmlns:a16="http://schemas.microsoft.com/office/drawing/2014/main" id="{FD1E8336-EC35-E82C-7A60-E465366A8196}"/>
                </a:ext>
              </a:extLst>
            </p:cNvPr>
            <p:cNvGrpSpPr/>
            <p:nvPr/>
          </p:nvGrpSpPr>
          <p:grpSpPr>
            <a:xfrm>
              <a:off x="1468707" y="2775798"/>
              <a:ext cx="4758474" cy="3217773"/>
              <a:chOff x="1468707" y="2775798"/>
              <a:chExt cx="4758474" cy="3217773"/>
            </a:xfrm>
          </p:grpSpPr>
          <p:grpSp>
            <p:nvGrpSpPr>
              <p:cNvPr id="13" name="Group 12">
                <a:extLst>
                  <a:ext uri="{FF2B5EF4-FFF2-40B4-BE49-F238E27FC236}">
                    <a16:creationId xmlns:a16="http://schemas.microsoft.com/office/drawing/2014/main" id="{D1D38758-484D-C27C-5636-C528FD595CEB}"/>
                  </a:ext>
                </a:extLst>
              </p:cNvPr>
              <p:cNvGrpSpPr/>
              <p:nvPr/>
            </p:nvGrpSpPr>
            <p:grpSpPr>
              <a:xfrm>
                <a:off x="2222340" y="2782728"/>
                <a:ext cx="4004840" cy="3210843"/>
                <a:chOff x="1099596" y="2263982"/>
                <a:chExt cx="4004840" cy="3210843"/>
              </a:xfrm>
            </p:grpSpPr>
            <p:sp>
              <p:nvSpPr>
                <p:cNvPr id="7" name="Rectangle 6">
                  <a:extLst>
                    <a:ext uri="{FF2B5EF4-FFF2-40B4-BE49-F238E27FC236}">
                      <a16:creationId xmlns:a16="http://schemas.microsoft.com/office/drawing/2014/main" id="{A926B7FE-062D-19F4-E008-B238126ECBAB}"/>
                    </a:ext>
                  </a:extLst>
                </p:cNvPr>
                <p:cNvSpPr/>
                <p:nvPr/>
              </p:nvSpPr>
              <p:spPr>
                <a:xfrm>
                  <a:off x="1099596" y="2263982"/>
                  <a:ext cx="4004840" cy="3210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A0E994-3F1F-92D8-FDF7-F1A2EB8FB47C}"/>
                    </a:ext>
                  </a:extLst>
                </p:cNvPr>
                <p:cNvSpPr/>
                <p:nvPr/>
              </p:nvSpPr>
              <p:spPr>
                <a:xfrm>
                  <a:off x="3366304" y="4143737"/>
                  <a:ext cx="1738131" cy="13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049758-3E45-0936-24BD-D70ADE8FC065}"/>
                    </a:ext>
                  </a:extLst>
                </p:cNvPr>
                <p:cNvSpPr/>
                <p:nvPr/>
              </p:nvSpPr>
              <p:spPr>
                <a:xfrm>
                  <a:off x="3366303" y="2814578"/>
                  <a:ext cx="1738131" cy="13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0682AB-EB26-45B8-29EE-DC4EC3AB8D56}"/>
                    </a:ext>
                  </a:extLst>
                </p:cNvPr>
                <p:cNvSpPr/>
                <p:nvPr/>
              </p:nvSpPr>
              <p:spPr>
                <a:xfrm>
                  <a:off x="1628171" y="2812728"/>
                  <a:ext cx="1738131" cy="13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040CEDE-9AA3-722B-EA61-CCB17A958635}"/>
                    </a:ext>
                  </a:extLst>
                </p:cNvPr>
                <p:cNvSpPr/>
                <p:nvPr/>
              </p:nvSpPr>
              <p:spPr>
                <a:xfrm>
                  <a:off x="1628171" y="4143736"/>
                  <a:ext cx="1738131" cy="1328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712D339C-B632-9639-8967-AF06971BF871}"/>
                  </a:ext>
                </a:extLst>
              </p:cNvPr>
              <p:cNvCxnSpPr/>
              <p:nvPr/>
            </p:nvCxnSpPr>
            <p:spPr>
              <a:xfrm flipV="1">
                <a:off x="4489046" y="2782728"/>
                <a:ext cx="0" cy="550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3FC868-52DD-FE6D-CCFD-EA290E6C4A16}"/>
                  </a:ext>
                </a:extLst>
              </p:cNvPr>
              <p:cNvCxnSpPr/>
              <p:nvPr/>
            </p:nvCxnSpPr>
            <p:spPr>
              <a:xfrm flipV="1">
                <a:off x="2750913" y="2775798"/>
                <a:ext cx="0" cy="550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0FC7E3-701D-DC59-EA17-DCEED4A33628}"/>
                  </a:ext>
                </a:extLst>
              </p:cNvPr>
              <p:cNvCxnSpPr>
                <a:cxnSpLocks/>
              </p:cNvCxnSpPr>
              <p:nvPr/>
            </p:nvCxnSpPr>
            <p:spPr>
              <a:xfrm>
                <a:off x="2222340" y="4662481"/>
                <a:ext cx="5285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A0E02F-1109-943D-3D19-FCBCD44E1AE9}"/>
                  </a:ext>
                </a:extLst>
              </p:cNvPr>
              <p:cNvCxnSpPr>
                <a:cxnSpLocks/>
              </p:cNvCxnSpPr>
              <p:nvPr/>
            </p:nvCxnSpPr>
            <p:spPr>
              <a:xfrm>
                <a:off x="2222339" y="3331419"/>
                <a:ext cx="5285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9390539-5A5A-ABB3-5B8F-EA2CA78F1676}"/>
                      </a:ext>
                    </a:extLst>
                  </p:cNvPr>
                  <p:cNvSpPr txBox="1"/>
                  <p:nvPr/>
                </p:nvSpPr>
                <p:spPr>
                  <a:xfrm>
                    <a:off x="2803108" y="2881243"/>
                    <a:ext cx="16337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𝑊</m:t>
                          </m:r>
                          <m:r>
                            <a:rPr lang="en-US" i="1" dirty="0" smtClean="0">
                              <a:latin typeface="Cambria Math" panose="02040503050406030204" pitchFamily="18" charset="0"/>
                              <a:cs typeface="Times New Roman" panose="02020603050405020304" pitchFamily="18" charset="0"/>
                            </a:rPr>
                            <m:t>=1−</m:t>
                          </m:r>
                          <m:r>
                            <a:rPr lang="en-US" i="1" dirty="0" smtClean="0">
                              <a:latin typeface="Cambria Math" panose="02040503050406030204" pitchFamily="18" charset="0"/>
                              <a:cs typeface="Times New Roman" panose="02020603050405020304" pitchFamily="18" charset="0"/>
                            </a:rPr>
                            <m:t>𝑛</m:t>
                          </m:r>
                        </m:oMath>
                      </m:oMathPara>
                    </a14:m>
                    <a:endParaRPr lang="en-US" dirty="0"/>
                  </a:p>
                </p:txBody>
              </p:sp>
            </mc:Choice>
            <mc:Fallback xmlns="">
              <p:sp>
                <p:nvSpPr>
                  <p:cNvPr id="25" name="TextBox 24">
                    <a:extLst>
                      <a:ext uri="{FF2B5EF4-FFF2-40B4-BE49-F238E27FC236}">
                        <a16:creationId xmlns:a16="http://schemas.microsoft.com/office/drawing/2014/main" id="{59390539-5A5A-ABB3-5B8F-EA2CA78F1676}"/>
                      </a:ext>
                    </a:extLst>
                  </p:cNvPr>
                  <p:cNvSpPr txBox="1">
                    <a:spLocks noRot="1" noChangeAspect="1" noMove="1" noResize="1" noEditPoints="1" noAdjustHandles="1" noChangeArrowheads="1" noChangeShapeType="1" noTextEdit="1"/>
                  </p:cNvSpPr>
                  <p:nvPr/>
                </p:nvSpPr>
                <p:spPr>
                  <a:xfrm>
                    <a:off x="2803108" y="2881243"/>
                    <a:ext cx="163374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6BC193-1E46-83A9-21E7-7D4A2034290E}"/>
                      </a:ext>
                    </a:extLst>
                  </p:cNvPr>
                  <p:cNvSpPr txBox="1"/>
                  <p:nvPr/>
                </p:nvSpPr>
                <p:spPr>
                  <a:xfrm>
                    <a:off x="4489044" y="2881243"/>
                    <a:ext cx="16337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cs typeface="Times New Roman" panose="02020603050405020304" pitchFamily="18" charset="0"/>
                            </a:rPr>
                            <m:t>𝑊</m:t>
                          </m:r>
                          <m:r>
                            <a:rPr lang="en-US" i="1" dirty="0" smtClean="0">
                              <a:latin typeface="Cambria Math" panose="02040503050406030204" pitchFamily="18" charset="0"/>
                              <a:cs typeface="Times New Roman" panose="02020603050405020304" pitchFamily="18" charset="0"/>
                            </a:rPr>
                            <m:t>=</m:t>
                          </m:r>
                          <m:r>
                            <a:rPr lang="en-US" b="0" i="1" dirty="0" smtClean="0">
                              <a:latin typeface="Cambria Math" panose="02040503050406030204" pitchFamily="18" charset="0"/>
                              <a:cs typeface="Times New Roman" panose="02020603050405020304" pitchFamily="18" charset="0"/>
                            </a:rPr>
                            <m:t>𝐶𝑁</m:t>
                          </m:r>
                          <m:r>
                            <a:rPr lang="en-US" b="0" i="1" dirty="0" smtClean="0">
                              <a:latin typeface="Cambria Math" panose="02040503050406030204" pitchFamily="18" charset="0"/>
                              <a:cs typeface="Times New Roman" panose="02020603050405020304" pitchFamily="18" charset="0"/>
                            </a:rPr>
                            <m:t>/100</m:t>
                          </m:r>
                        </m:oMath>
                      </m:oMathPara>
                    </a14:m>
                    <a:endParaRPr lang="en-US" dirty="0"/>
                  </a:p>
                </p:txBody>
              </p:sp>
            </mc:Choice>
            <mc:Fallback xmlns="">
              <p:sp>
                <p:nvSpPr>
                  <p:cNvPr id="26" name="TextBox 25">
                    <a:extLst>
                      <a:ext uri="{FF2B5EF4-FFF2-40B4-BE49-F238E27FC236}">
                        <a16:creationId xmlns:a16="http://schemas.microsoft.com/office/drawing/2014/main" id="{096BC193-1E46-83A9-21E7-7D4A2034290E}"/>
                      </a:ext>
                    </a:extLst>
                  </p:cNvPr>
                  <p:cNvSpPr txBox="1">
                    <a:spLocks noRot="1" noChangeAspect="1" noMove="1" noResize="1" noEditPoints="1" noAdjustHandles="1" noChangeArrowheads="1" noChangeShapeType="1" noTextEdit="1"/>
                  </p:cNvSpPr>
                  <p:nvPr/>
                </p:nvSpPr>
                <p:spPr>
                  <a:xfrm>
                    <a:off x="4489044" y="2881243"/>
                    <a:ext cx="1633742"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B5BA432-5F80-6CB1-127C-ABDE6C2DC0EA}"/>
                      </a:ext>
                    </a:extLst>
                  </p:cNvPr>
                  <p:cNvSpPr txBox="1"/>
                  <p:nvPr/>
                </p:nvSpPr>
                <p:spPr>
                  <a:xfrm rot="16200000">
                    <a:off x="374203" y="3975745"/>
                    <a:ext cx="2876503" cy="68749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Weighted average  upstream component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𝑤</m:t>
                            </m:r>
                          </m:sub>
                        </m:sSub>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_</m:t>
                                </m:r>
                                <m:r>
                                  <a:rPr lang="en-US" b="0" i="1" smtClean="0">
                                    <a:solidFill>
                                      <a:schemeClr val="tx1"/>
                                    </a:solidFill>
                                    <a:latin typeface="Cambria Math" panose="02040503050406030204" pitchFamily="18" charset="0"/>
                                  </a:rPr>
                                  <m:t>𝑘</m:t>
                                </m:r>
                              </m:sub>
                            </m:sSub>
                          </m:e>
                        </m:d>
                      </m:oMath>
                    </a14:m>
                    <a:endParaRPr lang="en-US" dirty="0"/>
                  </a:p>
                </p:txBody>
              </p:sp>
            </mc:Choice>
            <mc:Fallback xmlns="">
              <p:sp>
                <p:nvSpPr>
                  <p:cNvPr id="27" name="TextBox 26">
                    <a:extLst>
                      <a:ext uri="{FF2B5EF4-FFF2-40B4-BE49-F238E27FC236}">
                        <a16:creationId xmlns:a16="http://schemas.microsoft.com/office/drawing/2014/main" id="{EB5BA432-5F80-6CB1-127C-ABDE6C2DC0EA}"/>
                      </a:ext>
                    </a:extLst>
                  </p:cNvPr>
                  <p:cNvSpPr txBox="1">
                    <a:spLocks noRot="1" noChangeAspect="1" noMove="1" noResize="1" noEditPoints="1" noAdjustHandles="1" noChangeArrowheads="1" noChangeShapeType="1" noTextEdit="1"/>
                  </p:cNvSpPr>
                  <p:nvPr/>
                </p:nvSpPr>
                <p:spPr>
                  <a:xfrm rot="16200000">
                    <a:off x="374203" y="3975745"/>
                    <a:ext cx="2876503" cy="687496"/>
                  </a:xfrm>
                  <a:prstGeom prst="rect">
                    <a:avLst/>
                  </a:prstGeom>
                  <a:blipFill>
                    <a:blip r:embed="rId9"/>
                    <a:stretch>
                      <a:fillRect l="-5310" t="-212" r="-9735" b="-1911"/>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6C03BF62-4736-6FC3-E425-84449D125E3E}"/>
                  </a:ext>
                </a:extLst>
              </p:cNvPr>
              <p:cNvSpPr txBox="1"/>
              <p:nvPr/>
            </p:nvSpPr>
            <p:spPr>
              <a:xfrm rot="16200000">
                <a:off x="2079149" y="3783693"/>
                <a:ext cx="81495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linear</a:t>
                </a:r>
                <a:endParaRPr lang="en-US" dirty="0"/>
              </a:p>
            </p:txBody>
          </p:sp>
          <p:sp>
            <p:nvSpPr>
              <p:cNvPr id="29" name="TextBox 28">
                <a:extLst>
                  <a:ext uri="{FF2B5EF4-FFF2-40B4-BE49-F238E27FC236}">
                    <a16:creationId xmlns:a16="http://schemas.microsoft.com/office/drawing/2014/main" id="{45F29AB7-779A-5597-1F63-18C117D69FA1}"/>
                  </a:ext>
                </a:extLst>
              </p:cNvPr>
              <p:cNvSpPr txBox="1"/>
              <p:nvPr/>
            </p:nvSpPr>
            <p:spPr>
              <a:xfrm rot="16200000">
                <a:off x="1865448" y="4995233"/>
                <a:ext cx="1242353"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Inv. Dist. </a:t>
                </a:r>
                <a:endParaRPr lang="en-US" dirty="0"/>
              </a:p>
            </p:txBody>
          </p:sp>
          <p:sp>
            <p:nvSpPr>
              <p:cNvPr id="34" name="TextBox 33">
                <a:extLst>
                  <a:ext uri="{FF2B5EF4-FFF2-40B4-BE49-F238E27FC236}">
                    <a16:creationId xmlns:a16="http://schemas.microsoft.com/office/drawing/2014/main" id="{AF14C39A-222F-4830-1CE9-5E78B5D64DDE}"/>
                  </a:ext>
                </a:extLst>
              </p:cNvPr>
              <p:cNvSpPr txBox="1"/>
              <p:nvPr/>
            </p:nvSpPr>
            <p:spPr>
              <a:xfrm>
                <a:off x="2971316" y="3828705"/>
                <a:ext cx="1284821" cy="369332"/>
              </a:xfrm>
              <a:prstGeom prst="rect">
                <a:avLst/>
              </a:prstGeom>
              <a:noFill/>
            </p:spPr>
            <p:txBody>
              <a:bodyPr wrap="square" rtlCol="0">
                <a:spAutoFit/>
              </a:bodyPr>
              <a:lstStyle/>
              <a:p>
                <a:r>
                  <a:rPr lang="en-US" dirty="0" err="1"/>
                  <a:t>WMann_lin</a:t>
                </a:r>
                <a:endParaRPr lang="en-US" dirty="0"/>
              </a:p>
            </p:txBody>
          </p:sp>
          <p:sp>
            <p:nvSpPr>
              <p:cNvPr id="35" name="TextBox 34">
                <a:extLst>
                  <a:ext uri="{FF2B5EF4-FFF2-40B4-BE49-F238E27FC236}">
                    <a16:creationId xmlns:a16="http://schemas.microsoft.com/office/drawing/2014/main" id="{1167BFE6-275E-F1A9-A539-B6A7DC819CD4}"/>
                  </a:ext>
                </a:extLst>
              </p:cNvPr>
              <p:cNvSpPr txBox="1"/>
              <p:nvPr/>
            </p:nvSpPr>
            <p:spPr>
              <a:xfrm>
                <a:off x="4837965" y="3828705"/>
                <a:ext cx="1284821" cy="369332"/>
              </a:xfrm>
              <a:prstGeom prst="rect">
                <a:avLst/>
              </a:prstGeom>
              <a:noFill/>
            </p:spPr>
            <p:txBody>
              <a:bodyPr wrap="square" rtlCol="0">
                <a:spAutoFit/>
              </a:bodyPr>
              <a:lstStyle/>
              <a:p>
                <a:r>
                  <a:rPr lang="en-US" dirty="0" err="1"/>
                  <a:t>WCN_lin</a:t>
                </a:r>
                <a:endParaRPr lang="en-US" dirty="0"/>
              </a:p>
            </p:txBody>
          </p:sp>
          <p:sp>
            <p:nvSpPr>
              <p:cNvPr id="36" name="TextBox 35">
                <a:extLst>
                  <a:ext uri="{FF2B5EF4-FFF2-40B4-BE49-F238E27FC236}">
                    <a16:creationId xmlns:a16="http://schemas.microsoft.com/office/drawing/2014/main" id="{3C47D1FA-AEFE-8D19-417D-B3AD6F7D21E6}"/>
                  </a:ext>
                </a:extLst>
              </p:cNvPr>
              <p:cNvSpPr txBox="1"/>
              <p:nvPr/>
            </p:nvSpPr>
            <p:spPr>
              <a:xfrm>
                <a:off x="2971316" y="5026641"/>
                <a:ext cx="1413339" cy="369332"/>
              </a:xfrm>
              <a:prstGeom prst="rect">
                <a:avLst/>
              </a:prstGeom>
              <a:noFill/>
            </p:spPr>
            <p:txBody>
              <a:bodyPr wrap="square" rtlCol="0">
                <a:spAutoFit/>
              </a:bodyPr>
              <a:lstStyle/>
              <a:p>
                <a:r>
                  <a:rPr lang="en-US" dirty="0" err="1"/>
                  <a:t>WMann_inv</a:t>
                </a:r>
                <a:endParaRPr lang="en-US" dirty="0"/>
              </a:p>
            </p:txBody>
          </p:sp>
          <p:sp>
            <p:nvSpPr>
              <p:cNvPr id="37" name="TextBox 36">
                <a:extLst>
                  <a:ext uri="{FF2B5EF4-FFF2-40B4-BE49-F238E27FC236}">
                    <a16:creationId xmlns:a16="http://schemas.microsoft.com/office/drawing/2014/main" id="{2CA26458-4F01-7DB3-975D-0A4206733FFA}"/>
                  </a:ext>
                </a:extLst>
              </p:cNvPr>
              <p:cNvSpPr txBox="1"/>
              <p:nvPr/>
            </p:nvSpPr>
            <p:spPr>
              <a:xfrm>
                <a:off x="4837965" y="5026641"/>
                <a:ext cx="1284821" cy="369332"/>
              </a:xfrm>
              <a:prstGeom prst="rect">
                <a:avLst/>
              </a:prstGeom>
              <a:noFill/>
            </p:spPr>
            <p:txBody>
              <a:bodyPr wrap="square" rtlCol="0">
                <a:spAutoFit/>
              </a:bodyPr>
              <a:lstStyle/>
              <a:p>
                <a:r>
                  <a:rPr lang="en-US" dirty="0" err="1"/>
                  <a:t>WCN_inv</a:t>
                </a:r>
                <a:endParaRPr lang="en-US" dirty="0"/>
              </a:p>
            </p:txBody>
          </p:sp>
          <p:grpSp>
            <p:nvGrpSpPr>
              <p:cNvPr id="8" name="Group 7">
                <a:extLst>
                  <a:ext uri="{FF2B5EF4-FFF2-40B4-BE49-F238E27FC236}">
                    <a16:creationId xmlns:a16="http://schemas.microsoft.com/office/drawing/2014/main" id="{31A815C7-61DB-44A0-B39D-E13FEB4A8472}"/>
                  </a:ext>
                </a:extLst>
              </p:cNvPr>
              <p:cNvGrpSpPr/>
              <p:nvPr/>
            </p:nvGrpSpPr>
            <p:grpSpPr>
              <a:xfrm>
                <a:off x="2222341" y="2782728"/>
                <a:ext cx="4004840" cy="3210843"/>
                <a:chOff x="1099596" y="2263982"/>
                <a:chExt cx="4004840" cy="3210843"/>
              </a:xfrm>
            </p:grpSpPr>
            <p:sp>
              <p:nvSpPr>
                <p:cNvPr id="14" name="Rectangle 13">
                  <a:extLst>
                    <a:ext uri="{FF2B5EF4-FFF2-40B4-BE49-F238E27FC236}">
                      <a16:creationId xmlns:a16="http://schemas.microsoft.com/office/drawing/2014/main" id="{C4FF828D-3582-FC70-3285-CB01DE416F02}"/>
                    </a:ext>
                  </a:extLst>
                </p:cNvPr>
                <p:cNvSpPr/>
                <p:nvPr/>
              </p:nvSpPr>
              <p:spPr>
                <a:xfrm>
                  <a:off x="1099596" y="2263982"/>
                  <a:ext cx="4004840" cy="3210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82F666-E9B3-E5B1-96B6-26E9DE313ED4}"/>
                    </a:ext>
                  </a:extLst>
                </p:cNvPr>
                <p:cNvSpPr/>
                <p:nvPr/>
              </p:nvSpPr>
              <p:spPr>
                <a:xfrm>
                  <a:off x="3366304" y="4143737"/>
                  <a:ext cx="1738131" cy="13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086607-DD0F-0DB4-B77E-F6FA2E022940}"/>
                    </a:ext>
                  </a:extLst>
                </p:cNvPr>
                <p:cNvSpPr/>
                <p:nvPr/>
              </p:nvSpPr>
              <p:spPr>
                <a:xfrm>
                  <a:off x="3366303" y="2814578"/>
                  <a:ext cx="1738131" cy="13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21E477-D3E5-158E-64D1-574A0A5284AF}"/>
                    </a:ext>
                  </a:extLst>
                </p:cNvPr>
                <p:cNvSpPr/>
                <p:nvPr/>
              </p:nvSpPr>
              <p:spPr>
                <a:xfrm>
                  <a:off x="1628171" y="2812728"/>
                  <a:ext cx="1738131" cy="13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785FE4A-9BB7-DEC7-3223-2A46C6D097A2}"/>
                    </a:ext>
                  </a:extLst>
                </p:cNvPr>
                <p:cNvSpPr/>
                <p:nvPr/>
              </p:nvSpPr>
              <p:spPr>
                <a:xfrm>
                  <a:off x="1628171" y="4143736"/>
                  <a:ext cx="1738131" cy="1328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7C58F45-A1D8-811E-6EE5-CD34D8C1C52E}"/>
                      </a:ext>
                    </a:extLst>
                  </p:cNvPr>
                  <p:cNvSpPr txBox="1"/>
                  <p:nvPr/>
                </p:nvSpPr>
                <p:spPr>
                  <a:xfrm rot="16200000">
                    <a:off x="374204" y="3975745"/>
                    <a:ext cx="2876503" cy="68749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Weighted average  upstream component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𝑤</m:t>
                            </m:r>
                          </m:sub>
                        </m:sSub>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𝑢</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_</m:t>
                                </m:r>
                                <m:r>
                                  <a:rPr lang="en-US" b="0" i="1" smtClean="0">
                                    <a:solidFill>
                                      <a:schemeClr val="tx1"/>
                                    </a:solidFill>
                                    <a:latin typeface="Cambria Math" panose="02040503050406030204" pitchFamily="18" charset="0"/>
                                  </a:rPr>
                                  <m:t>𝑘</m:t>
                                </m:r>
                              </m:sub>
                            </m:sSub>
                          </m:e>
                        </m:d>
                      </m:oMath>
                    </a14:m>
                    <a:endParaRPr lang="en-US" dirty="0"/>
                  </a:p>
                </p:txBody>
              </p:sp>
            </mc:Choice>
            <mc:Fallback xmlns="">
              <p:sp>
                <p:nvSpPr>
                  <p:cNvPr id="30" name="TextBox 29">
                    <a:extLst>
                      <a:ext uri="{FF2B5EF4-FFF2-40B4-BE49-F238E27FC236}">
                        <a16:creationId xmlns:a16="http://schemas.microsoft.com/office/drawing/2014/main" id="{67C58F45-A1D8-811E-6EE5-CD34D8C1C52E}"/>
                      </a:ext>
                    </a:extLst>
                  </p:cNvPr>
                  <p:cNvSpPr txBox="1">
                    <a:spLocks noRot="1" noChangeAspect="1" noMove="1" noResize="1" noEditPoints="1" noAdjustHandles="1" noChangeArrowheads="1" noChangeShapeType="1" noTextEdit="1"/>
                  </p:cNvSpPr>
                  <p:nvPr/>
                </p:nvSpPr>
                <p:spPr>
                  <a:xfrm rot="16200000">
                    <a:off x="374204" y="3975745"/>
                    <a:ext cx="2876503" cy="687496"/>
                  </a:xfrm>
                  <a:prstGeom prst="rect">
                    <a:avLst/>
                  </a:prstGeom>
                  <a:blipFill>
                    <a:blip r:embed="rId10"/>
                    <a:stretch>
                      <a:fillRect l="-5310" t="-212" r="-9735" b="-1911"/>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BCCE4D0-8ADB-E17D-8A82-6B27D08E51D2}"/>
                  </a:ext>
                </a:extLst>
              </p:cNvPr>
              <p:cNvSpPr txBox="1"/>
              <p:nvPr/>
            </p:nvSpPr>
            <p:spPr>
              <a:xfrm>
                <a:off x="838200" y="1200290"/>
                <a:ext cx="9761661" cy="1083566"/>
              </a:xfrm>
              <a:prstGeom prst="rect">
                <a:avLst/>
              </a:prstGeom>
              <a:noFill/>
            </p:spPr>
            <p:txBody>
              <a:bodyPr wrap="square">
                <a:spAutoFit/>
              </a:bodyPr>
              <a:lstStyle/>
              <a:p>
                <a:pPr>
                  <a:lnSpc>
                    <a:spcPct val="85000"/>
                  </a:lnSpc>
                </a:pPr>
                <a:r>
                  <a:rPr lang="en-US" sz="2400" dirty="0">
                    <a:cs typeface="Times New Roman" panose="02020603050405020304" pitchFamily="18" charset="0"/>
                  </a:rPr>
                  <a:t>We tested 4 different formulations of HCI from which the UI was determined, varying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𝑊</m:t>
                    </m:r>
                  </m:oMath>
                </a14:m>
                <a:r>
                  <a:rPr lang="en-US" sz="2400" dirty="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𝑤</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𝑢𝑝</m:t>
                            </m:r>
                            <m:r>
                              <a:rPr lang="en-US" sz="2400" i="1">
                                <a:latin typeface="Cambria Math" panose="02040503050406030204" pitchFamily="18" charset="0"/>
                              </a:rPr>
                              <m:t>_</m:t>
                            </m:r>
                            <m:r>
                              <a:rPr lang="en-US" sz="2400" i="1">
                                <a:latin typeface="Cambria Math" panose="02040503050406030204" pitchFamily="18" charset="0"/>
                              </a:rPr>
                              <m:t>𝑘</m:t>
                            </m:r>
                          </m:sub>
                        </m:sSub>
                      </m:e>
                    </m:d>
                  </m:oMath>
                </a14:m>
                <a:r>
                  <a:rPr lang="en-US" sz="2400" dirty="0">
                    <a:cs typeface="Times New Roman" panose="02020603050405020304" pitchFamily="18" charset="0"/>
                  </a:rPr>
                  <a:t>. Each experiment is indicated with a label as reported below.   </a:t>
                </a:r>
                <a:endParaRPr lang="en-US" sz="2400" dirty="0"/>
              </a:p>
            </p:txBody>
          </p:sp>
        </mc:Choice>
        <mc:Fallback xmlns="">
          <p:sp>
            <p:nvSpPr>
              <p:cNvPr id="32" name="TextBox 31">
                <a:extLst>
                  <a:ext uri="{FF2B5EF4-FFF2-40B4-BE49-F238E27FC236}">
                    <a16:creationId xmlns:a16="http://schemas.microsoft.com/office/drawing/2014/main" id="{4BCCE4D0-8ADB-E17D-8A82-6B27D08E51D2}"/>
                  </a:ext>
                </a:extLst>
              </p:cNvPr>
              <p:cNvSpPr txBox="1">
                <a:spLocks noRot="1" noChangeAspect="1" noMove="1" noResize="1" noEditPoints="1" noAdjustHandles="1" noChangeArrowheads="1" noChangeShapeType="1" noTextEdit="1"/>
              </p:cNvSpPr>
              <p:nvPr/>
            </p:nvSpPr>
            <p:spPr>
              <a:xfrm>
                <a:off x="838200" y="1200290"/>
                <a:ext cx="9761661" cy="1083566"/>
              </a:xfrm>
              <a:prstGeom prst="rect">
                <a:avLst/>
              </a:prstGeom>
              <a:blipFill>
                <a:blip r:embed="rId11"/>
                <a:stretch>
                  <a:fillRect l="-999" t="-9551" r="-1187" b="-11798"/>
                </a:stretch>
              </a:blipFill>
            </p:spPr>
            <p:txBody>
              <a:bodyPr/>
              <a:lstStyle/>
              <a:p>
                <a:r>
                  <a:rPr lang="en-US">
                    <a:noFill/>
                  </a:rPr>
                  <a:t> </a:t>
                </a:r>
              </a:p>
            </p:txBody>
          </p:sp>
        </mc:Fallback>
      </mc:AlternateContent>
    </p:spTree>
    <p:extLst>
      <p:ext uri="{BB962C8B-B14F-4D97-AF65-F5344CB8AC3E}">
        <p14:creationId xmlns:p14="http://schemas.microsoft.com/office/powerpoint/2010/main" val="112681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normAutofit/>
          </a:bodyPr>
          <a:lstStyle/>
          <a:p>
            <a:r>
              <a:rPr lang="en-US" dirty="0"/>
              <a:t>Performance of UI against %UA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0C6C5E-A588-8FFE-9CCB-FB084A8675A7}"/>
                  </a:ext>
                </a:extLst>
              </p:cNvPr>
              <p:cNvSpPr txBox="1"/>
              <p:nvPr/>
            </p:nvSpPr>
            <p:spPr>
              <a:xfrm>
                <a:off x="2625269" y="1533389"/>
                <a:ext cx="67056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10</m:t>
                              </m:r>
                            </m:sub>
                          </m:sSub>
                        </m:fName>
                        <m:e>
                          <m:r>
                            <a:rPr lang="en-US" sz="2800" b="0" i="1" smtClean="0">
                              <a:latin typeface="Cambria Math" panose="02040503050406030204" pitchFamily="18" charset="0"/>
                            </a:rPr>
                            <m:t>𝑄</m:t>
                          </m:r>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10</m:t>
                              </m:r>
                            </m:sub>
                          </m:sSub>
                        </m:fName>
                        <m:e>
                          <m:r>
                            <a:rPr lang="en-US" sz="2800" b="0" i="1" smtClean="0">
                              <a:latin typeface="Cambria Math" panose="02040503050406030204" pitchFamily="18" charset="0"/>
                            </a:rPr>
                            <m:t>𝑎</m:t>
                          </m:r>
                        </m:e>
                      </m:func>
                      <m:r>
                        <a:rPr lang="en-US" sz="2800" b="0" i="1" smtClean="0">
                          <a:latin typeface="Cambria Math" panose="02040503050406030204" pitchFamily="18" charset="0"/>
                        </a:rPr>
                        <m:t>+</m:t>
                      </m:r>
                      <m:r>
                        <a:rPr lang="en-US" sz="2800" b="0" i="1" smtClean="0">
                          <a:latin typeface="Cambria Math" panose="02040503050406030204" pitchFamily="18" charset="0"/>
                        </a:rPr>
                        <m:t>𝑏</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10</m:t>
                              </m:r>
                            </m:sub>
                          </m:sSub>
                        </m:fName>
                        <m:e>
                          <m:r>
                            <a:rPr lang="en-US" sz="2800" b="0" i="1" smtClean="0">
                              <a:latin typeface="Cambria Math" panose="02040503050406030204" pitchFamily="18" charset="0"/>
                            </a:rPr>
                            <m:t>𝐴</m:t>
                          </m:r>
                        </m:e>
                      </m:func>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𝑈𝐷</m:t>
                      </m:r>
                      <m:r>
                        <a:rPr lang="en-US" sz="2800" b="0" i="1" smtClean="0">
                          <a:latin typeface="Cambria Math" panose="02040503050406030204" pitchFamily="18" charset="0"/>
                        </a:rPr>
                        <m:t>   (1)</m:t>
                      </m:r>
                    </m:oMath>
                  </m:oMathPara>
                </a14:m>
                <a:endParaRPr lang="en-US" sz="2400" dirty="0"/>
              </a:p>
            </p:txBody>
          </p:sp>
        </mc:Choice>
        <mc:Fallback xmlns="">
          <p:sp>
            <p:nvSpPr>
              <p:cNvPr id="8" name="TextBox 7">
                <a:extLst>
                  <a:ext uri="{FF2B5EF4-FFF2-40B4-BE49-F238E27FC236}">
                    <a16:creationId xmlns:a16="http://schemas.microsoft.com/office/drawing/2014/main" id="{A70C6C5E-A588-8FFE-9CCB-FB084A8675A7}"/>
                  </a:ext>
                </a:extLst>
              </p:cNvPr>
              <p:cNvSpPr txBox="1">
                <a:spLocks noRot="1" noChangeAspect="1" noMove="1" noResize="1" noEditPoints="1" noAdjustHandles="1" noChangeArrowheads="1" noChangeShapeType="1" noTextEdit="1"/>
              </p:cNvSpPr>
              <p:nvPr/>
            </p:nvSpPr>
            <p:spPr>
              <a:xfrm>
                <a:off x="2625269" y="1533389"/>
                <a:ext cx="6705600" cy="523220"/>
              </a:xfrm>
              <a:prstGeom prst="rect">
                <a:avLst/>
              </a:prstGeom>
              <a:blipFill>
                <a:blip r:embed="rId3"/>
                <a:stretch>
                  <a:fillRect/>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C992D476-93D6-89F8-DEE7-EC2EBC70A53E}"/>
              </a:ext>
            </a:extLst>
          </p:cNvPr>
          <p:cNvGraphicFramePr>
            <a:graphicFrameLocks noGrp="1"/>
          </p:cNvGraphicFramePr>
          <p:nvPr>
            <p:extLst>
              <p:ext uri="{D42A27DB-BD31-4B8C-83A1-F6EECF244321}">
                <p14:modId xmlns:p14="http://schemas.microsoft.com/office/powerpoint/2010/main" val="4532913"/>
              </p:ext>
            </p:extLst>
          </p:nvPr>
        </p:nvGraphicFramePr>
        <p:xfrm>
          <a:off x="1978269" y="2974819"/>
          <a:ext cx="7511568" cy="2255965"/>
        </p:xfrm>
        <a:graphic>
          <a:graphicData uri="http://schemas.openxmlformats.org/drawingml/2006/table">
            <a:tbl>
              <a:tblPr/>
              <a:tblGrid>
                <a:gridCol w="2224454">
                  <a:extLst>
                    <a:ext uri="{9D8B030D-6E8A-4147-A177-3AD203B41FA5}">
                      <a16:colId xmlns:a16="http://schemas.microsoft.com/office/drawing/2014/main" val="3717584236"/>
                    </a:ext>
                  </a:extLst>
                </a:gridCol>
                <a:gridCol w="755302">
                  <a:extLst>
                    <a:ext uri="{9D8B030D-6E8A-4147-A177-3AD203B41FA5}">
                      <a16:colId xmlns:a16="http://schemas.microsoft.com/office/drawing/2014/main" val="1680900843"/>
                    </a:ext>
                  </a:extLst>
                </a:gridCol>
                <a:gridCol w="755302">
                  <a:extLst>
                    <a:ext uri="{9D8B030D-6E8A-4147-A177-3AD203B41FA5}">
                      <a16:colId xmlns:a16="http://schemas.microsoft.com/office/drawing/2014/main" val="1444770023"/>
                    </a:ext>
                  </a:extLst>
                </a:gridCol>
                <a:gridCol w="755302">
                  <a:extLst>
                    <a:ext uri="{9D8B030D-6E8A-4147-A177-3AD203B41FA5}">
                      <a16:colId xmlns:a16="http://schemas.microsoft.com/office/drawing/2014/main" val="1886610669"/>
                    </a:ext>
                  </a:extLst>
                </a:gridCol>
                <a:gridCol w="755302">
                  <a:extLst>
                    <a:ext uri="{9D8B030D-6E8A-4147-A177-3AD203B41FA5}">
                      <a16:colId xmlns:a16="http://schemas.microsoft.com/office/drawing/2014/main" val="2593900947"/>
                    </a:ext>
                  </a:extLst>
                </a:gridCol>
                <a:gridCol w="755302">
                  <a:extLst>
                    <a:ext uri="{9D8B030D-6E8A-4147-A177-3AD203B41FA5}">
                      <a16:colId xmlns:a16="http://schemas.microsoft.com/office/drawing/2014/main" val="2234242193"/>
                    </a:ext>
                  </a:extLst>
                </a:gridCol>
                <a:gridCol w="755302">
                  <a:extLst>
                    <a:ext uri="{9D8B030D-6E8A-4147-A177-3AD203B41FA5}">
                      <a16:colId xmlns:a16="http://schemas.microsoft.com/office/drawing/2014/main" val="527984621"/>
                    </a:ext>
                  </a:extLst>
                </a:gridCol>
                <a:gridCol w="755302">
                  <a:extLst>
                    <a:ext uri="{9D8B030D-6E8A-4147-A177-3AD203B41FA5}">
                      <a16:colId xmlns:a16="http://schemas.microsoft.com/office/drawing/2014/main" val="3309264831"/>
                    </a:ext>
                  </a:extLst>
                </a:gridCol>
              </a:tblGrid>
              <a:tr h="326200">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MODEL</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dirty="0">
                          <a:solidFill>
                            <a:srgbClr val="000000"/>
                          </a:solidFill>
                          <a:effectLst/>
                          <a:latin typeface="Times New Roman" panose="02020603050405020304" pitchFamily="18" charset="0"/>
                          <a:cs typeface="Times New Roman" panose="02020603050405020304" pitchFamily="18" charset="0"/>
                        </a:rPr>
                        <a:t>Q2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a:solidFill>
                            <a:srgbClr val="000000"/>
                          </a:solidFill>
                          <a:effectLst/>
                          <a:latin typeface="Times New Roman" panose="02020603050405020304" pitchFamily="18" charset="0"/>
                          <a:cs typeface="Times New Roman" panose="02020603050405020304" pitchFamily="18" charset="0"/>
                        </a:rPr>
                        <a:t>Q5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a:solidFill>
                            <a:srgbClr val="000000"/>
                          </a:solidFill>
                          <a:effectLst/>
                          <a:latin typeface="Times New Roman" panose="02020603050405020304" pitchFamily="18" charset="0"/>
                          <a:cs typeface="Times New Roman" panose="02020603050405020304" pitchFamily="18" charset="0"/>
                        </a:rPr>
                        <a:t>Q10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a:solidFill>
                            <a:srgbClr val="000000"/>
                          </a:solidFill>
                          <a:effectLst/>
                          <a:latin typeface="Times New Roman" panose="02020603050405020304" pitchFamily="18" charset="0"/>
                          <a:cs typeface="Times New Roman" panose="02020603050405020304" pitchFamily="18" charset="0"/>
                        </a:rPr>
                        <a:t>Q25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a:solidFill>
                            <a:srgbClr val="000000"/>
                          </a:solidFill>
                          <a:effectLst/>
                          <a:latin typeface="Times New Roman" panose="02020603050405020304" pitchFamily="18" charset="0"/>
                          <a:cs typeface="Times New Roman" panose="02020603050405020304" pitchFamily="18" charset="0"/>
                        </a:rPr>
                        <a:t>Q50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a:solidFill>
                            <a:srgbClr val="000000"/>
                          </a:solidFill>
                          <a:effectLst/>
                          <a:latin typeface="Times New Roman" panose="02020603050405020304" pitchFamily="18" charset="0"/>
                          <a:cs typeface="Times New Roman" panose="02020603050405020304" pitchFamily="18" charset="0"/>
                        </a:rPr>
                        <a:t>Q100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i="0" u="none" strike="noStrike">
                          <a:solidFill>
                            <a:srgbClr val="000000"/>
                          </a:solidFill>
                          <a:effectLst/>
                          <a:latin typeface="Times New Roman" panose="02020603050405020304" pitchFamily="18" charset="0"/>
                          <a:cs typeface="Times New Roman" panose="02020603050405020304" pitchFamily="18" charset="0"/>
                        </a:rPr>
                        <a:t>Q500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966871"/>
                  </a:ext>
                </a:extLst>
              </a:tr>
              <a:tr h="190500">
                <a:tc>
                  <a:txBody>
                    <a:bodyPr/>
                    <a:lstStyle/>
                    <a:p>
                      <a:pPr algn="ctr" fontAlgn="t"/>
                      <a:r>
                        <a:rPr lang="en-US" sz="2000" b="1" i="0" u="none" strike="noStrike" dirty="0">
                          <a:solidFill>
                            <a:srgbClr val="000000"/>
                          </a:solidFill>
                          <a:effectLst/>
                          <a:latin typeface="Times New Roman" panose="02020603050405020304" pitchFamily="18" charset="0"/>
                          <a:cs typeface="Times New Roman" panose="02020603050405020304" pitchFamily="18" charset="0"/>
                        </a:rPr>
                        <a:t>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96157765"/>
                  </a:ext>
                </a:extLst>
              </a:tr>
              <a:tr h="190500">
                <a:tc>
                  <a:txBody>
                    <a:bodyPr/>
                    <a:lstStyle/>
                    <a:p>
                      <a:pPr algn="ctr" fontAlgn="t"/>
                      <a:r>
                        <a:rPr lang="en-US" sz="2000" b="1" i="0" u="none" strike="noStrike" dirty="0">
                          <a:solidFill>
                            <a:srgbClr val="000000"/>
                          </a:solidFill>
                          <a:effectLst/>
                          <a:latin typeface="Times New Roman" panose="02020603050405020304" pitchFamily="18" charset="0"/>
                          <a:cs typeface="Times New Roman" panose="02020603050405020304" pitchFamily="18" charset="0"/>
                        </a:rPr>
                        <a:t>A-%UA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fontAlgn="b"/>
                      <a:r>
                        <a:rPr lang="en-US" sz="2000" b="0" i="0" u="none" strike="noStrike" dirty="0">
                          <a:solidFill>
                            <a:srgbClr val="000000"/>
                          </a:solidFill>
                          <a:effectLst/>
                          <a:latin typeface="Calibri" panose="020F0502020204030204" pitchFamily="34" charset="0"/>
                        </a:rPr>
                        <a:t>0.62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extLst>
                  <a:ext uri="{0D108BD9-81ED-4DB2-BD59-A6C34878D82A}">
                    <a16:rowId xmlns:a16="http://schemas.microsoft.com/office/drawing/2014/main" val="617428486"/>
                  </a:ext>
                </a:extLst>
              </a:tr>
              <a:tr h="190500">
                <a:tc>
                  <a:txBody>
                    <a:bodyPr/>
                    <a:lstStyle/>
                    <a:p>
                      <a:pPr algn="ctr" fontAlgn="t"/>
                      <a:r>
                        <a:rPr lang="en-US" sz="20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WMann_Inv</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0.81</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0.83</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0.83</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0.80</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0.77</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0.73</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0.60</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36072132"/>
                  </a:ext>
                </a:extLst>
              </a:tr>
              <a:tr h="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WMann_Lin</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56394735"/>
                  </a:ext>
                </a:extLst>
              </a:tr>
              <a:tr h="190500">
                <a:tc>
                  <a:txBody>
                    <a:bodyPr/>
                    <a:lstStyle/>
                    <a:p>
                      <a:pPr algn="ctr" fontAlgn="t"/>
                      <a:r>
                        <a:rPr lang="en-US" sz="20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WCN_Inv</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43171572"/>
                  </a:ext>
                </a:extLst>
              </a:tr>
              <a:tr h="190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2000" b="1" i="0" u="none" strike="noStrike" dirty="0" err="1">
                          <a:solidFill>
                            <a:srgbClr val="000000"/>
                          </a:solidFill>
                          <a:effectLst/>
                          <a:latin typeface="Times New Roman" panose="02020603050405020304" pitchFamily="18" charset="0"/>
                          <a:cs typeface="Times New Roman" panose="02020603050405020304" pitchFamily="18" charset="0"/>
                        </a:rPr>
                        <a:t>WCN_Lin</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887218"/>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49CAC4-04E5-07EF-02AA-758B5213AA21}"/>
                  </a:ext>
                </a:extLst>
              </p:cNvPr>
              <p:cNvSpPr txBox="1"/>
              <p:nvPr/>
            </p:nvSpPr>
            <p:spPr>
              <a:xfrm>
                <a:off x="838200" y="2476506"/>
                <a:ext cx="11353800" cy="738664"/>
              </a:xfrm>
              <a:prstGeom prst="rect">
                <a:avLst/>
              </a:prstGeom>
              <a:noFill/>
            </p:spPr>
            <p:txBody>
              <a:bodyPr wrap="square" rtlCol="0">
                <a:spAutoFit/>
              </a:bodyPr>
              <a:lstStyle/>
              <a:p>
                <a:r>
                  <a:rPr lang="en-US" b="1" dirty="0">
                    <a:cs typeface="Times New Roman" panose="02020603050405020304" pitchFamily="18" charset="0"/>
                  </a:rPr>
                  <a:t>Tab. 1. </a:t>
                </a:r>
                <a:r>
                  <a:rPr lang="en-US" dirty="0">
                    <a:cs typeface="Times New Roman" panose="02020603050405020304" pitchFamily="18" charset="0"/>
                  </a:rPr>
                  <a:t>R</a:t>
                </a:r>
                <a:r>
                  <a:rPr lang="en-US" baseline="30000" dirty="0">
                    <a:cs typeface="Times New Roman" panose="02020603050405020304" pitchFamily="18" charset="0"/>
                  </a:rPr>
                  <a:t>2 </a:t>
                </a:r>
                <a:r>
                  <a:rPr lang="en-US" dirty="0">
                    <a:cs typeface="Times New Roman" panose="02020603050405020304" pitchFamily="18" charset="0"/>
                  </a:rPr>
                  <a:t>obtained fitting Eq. (1) to </a:t>
                </a:r>
                <a14:m>
                  <m:oMath xmlns:m="http://schemas.openxmlformats.org/officeDocument/2006/math">
                    <m:r>
                      <a:rPr lang="en-US" i="1" u="none" strike="noStrike" dirty="0" smtClean="0">
                        <a:solidFill>
                          <a:srgbClr val="000000"/>
                        </a:solidFill>
                        <a:effectLst/>
                        <a:latin typeface="Cambria Math" panose="02040503050406030204" pitchFamily="18" charset="0"/>
                        <a:cs typeface="Times New Roman" panose="02020603050405020304" pitchFamily="18" charset="0"/>
                      </a:rPr>
                      <m:t>𝐴</m:t>
                    </m:r>
                  </m:oMath>
                </a14:m>
                <a:r>
                  <a:rPr lang="en-US" i="0" u="none" strike="noStrike" dirty="0">
                    <a:solidFill>
                      <a:srgbClr val="000000"/>
                    </a:solidFill>
                    <a:effectLst/>
                    <a:cs typeface="Times New Roman" panose="02020603050405020304" pitchFamily="18" charset="0"/>
                  </a:rPr>
                  <a:t> and </a:t>
                </a:r>
                <a14:m>
                  <m:oMath xmlns:m="http://schemas.openxmlformats.org/officeDocument/2006/math">
                    <m:r>
                      <a:rPr lang="en-US" i="1" u="none" strike="noStrike" dirty="0" smtClean="0">
                        <a:solidFill>
                          <a:srgbClr val="000000"/>
                        </a:solidFill>
                        <a:effectLst/>
                        <a:latin typeface="Cambria Math" panose="02040503050406030204" pitchFamily="18" charset="0"/>
                        <a:cs typeface="Times New Roman" panose="02020603050405020304" pitchFamily="18" charset="0"/>
                      </a:rPr>
                      <m:t>%</m:t>
                    </m:r>
                    <m:r>
                      <a:rPr lang="en-US" i="1" u="none" strike="noStrike" dirty="0" smtClean="0">
                        <a:solidFill>
                          <a:srgbClr val="000000"/>
                        </a:solidFill>
                        <a:effectLst/>
                        <a:latin typeface="Cambria Math" panose="02040503050406030204" pitchFamily="18" charset="0"/>
                        <a:cs typeface="Times New Roman" panose="02020603050405020304" pitchFamily="18" charset="0"/>
                      </a:rPr>
                      <m:t>𝑈𝐴</m:t>
                    </m:r>
                  </m:oMath>
                </a14:m>
                <a:r>
                  <a:rPr lang="en-US" i="0" u="none" strike="noStrike" dirty="0">
                    <a:solidFill>
                      <a:srgbClr val="000000"/>
                    </a:solidFill>
                    <a:effectLst/>
                    <a:cs typeface="Times New Roman" panose="02020603050405020304" pitchFamily="18" charset="0"/>
                  </a:rPr>
                  <a:t>, and to </a:t>
                </a:r>
                <a14:m>
                  <m:oMath xmlns:m="http://schemas.openxmlformats.org/officeDocument/2006/math">
                    <m:r>
                      <a:rPr lang="en-US" i="1" dirty="0">
                        <a:solidFill>
                          <a:srgbClr val="000000"/>
                        </a:solidFill>
                        <a:latin typeface="Cambria Math" panose="02040503050406030204" pitchFamily="18" charset="0"/>
                        <a:cs typeface="Times New Roman" panose="02020603050405020304" pitchFamily="18" charset="0"/>
                      </a:rPr>
                      <m:t>𝐴</m:t>
                    </m:r>
                  </m:oMath>
                </a14:m>
                <a:r>
                  <a:rPr lang="en-US" dirty="0">
                    <a:solidFill>
                      <a:srgbClr val="000000"/>
                    </a:solidFill>
                    <a:cs typeface="Times New Roman" panose="02020603050405020304" pitchFamily="18" charset="0"/>
                  </a:rPr>
                  <a:t> and </a:t>
                </a:r>
                <a14:m>
                  <m:oMath xmlns:m="http://schemas.openxmlformats.org/officeDocument/2006/math">
                    <m:r>
                      <a:rPr lang="en-US" i="1" dirty="0">
                        <a:solidFill>
                          <a:srgbClr val="000000"/>
                        </a:solidFill>
                        <a:latin typeface="Cambria Math" panose="02040503050406030204" pitchFamily="18" charset="0"/>
                        <a:cs typeface="Times New Roman" panose="02020603050405020304" pitchFamily="18" charset="0"/>
                      </a:rPr>
                      <m:t>𝑈</m:t>
                    </m:r>
                    <m:r>
                      <a:rPr lang="en-US" b="0" i="1" dirty="0" smtClean="0">
                        <a:solidFill>
                          <a:srgbClr val="000000"/>
                        </a:solidFill>
                        <a:latin typeface="Cambria Math" panose="02040503050406030204" pitchFamily="18" charset="0"/>
                        <a:cs typeface="Times New Roman" panose="02020603050405020304" pitchFamily="18" charset="0"/>
                      </a:rPr>
                      <m:t>𝐼</m:t>
                    </m:r>
                  </m:oMath>
                </a14:m>
                <a:r>
                  <a:rPr lang="en-US" i="0" u="none" strike="noStrike" dirty="0">
                    <a:solidFill>
                      <a:srgbClr val="000000"/>
                    </a:solidFill>
                    <a:effectLst/>
                    <a:cs typeface="Times New Roman" panose="02020603050405020304" pitchFamily="18" charset="0"/>
                  </a:rPr>
                  <a:t> using the full dataset. Greatest values are in bold. </a:t>
                </a:r>
              </a:p>
              <a:p>
                <a:r>
                  <a:rPr lang="en-US" sz="2400" dirty="0">
                    <a:latin typeface="Times New Roman" panose="02020603050405020304" pitchFamily="18" charset="0"/>
                    <a:cs typeface="Times New Roman" panose="02020603050405020304" pitchFamily="18" charset="0"/>
                  </a:rPr>
                  <a:t>  </a:t>
                </a:r>
                <a:endParaRPr lang="en-US" sz="2400" baseline="300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749CAC4-04E5-07EF-02AA-758B5213AA21}"/>
                  </a:ext>
                </a:extLst>
              </p:cNvPr>
              <p:cNvSpPr txBox="1">
                <a:spLocks noRot="1" noChangeAspect="1" noMove="1" noResize="1" noEditPoints="1" noAdjustHandles="1" noChangeArrowheads="1" noChangeShapeType="1" noTextEdit="1"/>
              </p:cNvSpPr>
              <p:nvPr/>
            </p:nvSpPr>
            <p:spPr>
              <a:xfrm>
                <a:off x="838200" y="2476506"/>
                <a:ext cx="11353800" cy="738664"/>
              </a:xfrm>
              <a:prstGeom prst="rect">
                <a:avLst/>
              </a:prstGeom>
              <a:blipFill>
                <a:blip r:embed="rId4"/>
                <a:stretch>
                  <a:fillRect l="-483" t="-413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480AB1C-61C4-ECED-6D35-8D7EC86CCC8B}"/>
              </a:ext>
            </a:extLst>
          </p:cNvPr>
          <p:cNvSpPr>
            <a:spLocks noGrp="1"/>
          </p:cNvSpPr>
          <p:nvPr>
            <p:ph type="sldNum" sz="quarter" idx="12"/>
          </p:nvPr>
        </p:nvSpPr>
        <p:spPr>
          <a:xfrm>
            <a:off x="8610600" y="6773045"/>
            <a:ext cx="2743200" cy="365125"/>
          </a:xfrm>
        </p:spPr>
        <p:txBody>
          <a:bodyPr/>
          <a:lstStyle/>
          <a:p>
            <a:fld id="{D57F1E4F-1CFF-5643-939E-217C01CDF565}" type="slidenum">
              <a:rPr lang="en-US" smtClean="0"/>
              <a:pPr/>
              <a:t>24</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3A3352-182D-3CA0-9E7E-37492C423724}"/>
                  </a:ext>
                </a:extLst>
              </p:cNvPr>
              <p:cNvSpPr txBox="1"/>
              <p:nvPr/>
            </p:nvSpPr>
            <p:spPr>
              <a:xfrm>
                <a:off x="838200" y="5478314"/>
                <a:ext cx="9761661" cy="885948"/>
              </a:xfrm>
              <a:prstGeom prst="rect">
                <a:avLst/>
              </a:prstGeom>
              <a:noFill/>
            </p:spPr>
            <p:txBody>
              <a:bodyPr wrap="square">
                <a:spAutoFit/>
              </a:bodyPr>
              <a:lstStyle/>
              <a:p>
                <a:r>
                  <a:rPr lang="en-US" sz="2400" dirty="0">
                    <a:cs typeface="Times New Roman" panose="02020603050405020304" pitchFamily="18" charset="0"/>
                  </a:rPr>
                  <a:t>The UI obtained from the CN-based HCI results in the model with the highest predictive power. There is no sensitivity to the weighting function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𝑓</m:t>
                        </m:r>
                      </m:e>
                      <m:sub>
                        <m:r>
                          <a:rPr lang="en-US" sz="2400" b="0" i="1" smtClean="0">
                            <a:solidFill>
                              <a:schemeClr val="tx1"/>
                            </a:solidFill>
                            <a:latin typeface="Cambria Math" panose="02040503050406030204" pitchFamily="18" charset="0"/>
                          </a:rPr>
                          <m:t>𝑤</m:t>
                        </m:r>
                      </m:sub>
                    </m:sSub>
                    <m:d>
                      <m:dPr>
                        <m:ctrlPr>
                          <a:rPr lang="en-US" sz="2400" i="1" smtClean="0">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𝑑</m:t>
                            </m:r>
                          </m:e>
                          <m:sub>
                            <m:r>
                              <a:rPr lang="en-US" sz="2400" i="1">
                                <a:solidFill>
                                  <a:schemeClr val="tx1"/>
                                </a:solidFill>
                                <a:latin typeface="Cambria Math" panose="02040503050406030204" pitchFamily="18" charset="0"/>
                              </a:rPr>
                              <m:t>𝑢</m:t>
                            </m:r>
                            <m:r>
                              <a:rPr lang="en-US" sz="2400" b="0" i="1" smtClean="0">
                                <a:solidFill>
                                  <a:schemeClr val="tx1"/>
                                </a:solidFill>
                                <a:latin typeface="Cambria Math" panose="02040503050406030204" pitchFamily="18" charset="0"/>
                              </a:rPr>
                              <m:t>𝑝</m:t>
                            </m:r>
                            <m:r>
                              <a:rPr lang="en-US" sz="2400" b="0" i="1" smtClean="0">
                                <a:solidFill>
                                  <a:schemeClr val="tx1"/>
                                </a:solidFill>
                                <a:latin typeface="Cambria Math" panose="02040503050406030204" pitchFamily="18" charset="0"/>
                              </a:rPr>
                              <m:t>_</m:t>
                            </m:r>
                            <m:r>
                              <a:rPr lang="en-US" sz="2400" b="0" i="1" smtClean="0">
                                <a:solidFill>
                                  <a:schemeClr val="tx1"/>
                                </a:solidFill>
                                <a:latin typeface="Cambria Math" panose="02040503050406030204" pitchFamily="18" charset="0"/>
                              </a:rPr>
                              <m:t>𝑘</m:t>
                            </m:r>
                          </m:sub>
                        </m:sSub>
                      </m:e>
                    </m:d>
                  </m:oMath>
                </a14:m>
                <a:r>
                  <a:rPr lang="en-US" sz="2400" dirty="0"/>
                  <a:t>.</a:t>
                </a:r>
              </a:p>
            </p:txBody>
          </p:sp>
        </mc:Choice>
        <mc:Fallback xmlns="">
          <p:sp>
            <p:nvSpPr>
              <p:cNvPr id="4" name="TextBox 3">
                <a:extLst>
                  <a:ext uri="{FF2B5EF4-FFF2-40B4-BE49-F238E27FC236}">
                    <a16:creationId xmlns:a16="http://schemas.microsoft.com/office/drawing/2014/main" id="{3B3A3352-182D-3CA0-9E7E-37492C423724}"/>
                  </a:ext>
                </a:extLst>
              </p:cNvPr>
              <p:cNvSpPr txBox="1">
                <a:spLocks noRot="1" noChangeAspect="1" noMove="1" noResize="1" noEditPoints="1" noAdjustHandles="1" noChangeArrowheads="1" noChangeShapeType="1" noTextEdit="1"/>
              </p:cNvSpPr>
              <p:nvPr/>
            </p:nvSpPr>
            <p:spPr>
              <a:xfrm>
                <a:off x="838200" y="5478314"/>
                <a:ext cx="9761661" cy="885948"/>
              </a:xfrm>
              <a:prstGeom prst="rect">
                <a:avLst/>
              </a:prstGeom>
              <a:blipFill>
                <a:blip r:embed="rId5"/>
                <a:stretch>
                  <a:fillRect l="-999" t="-5517" r="-625" b="-12414"/>
                </a:stretch>
              </a:blipFill>
            </p:spPr>
            <p:txBody>
              <a:bodyPr/>
              <a:lstStyle/>
              <a:p>
                <a:r>
                  <a:rPr lang="en-US">
                    <a:noFill/>
                  </a:rPr>
                  <a:t> </a:t>
                </a:r>
              </a:p>
            </p:txBody>
          </p:sp>
        </mc:Fallback>
      </mc:AlternateContent>
    </p:spTree>
    <p:extLst>
      <p:ext uri="{BB962C8B-B14F-4D97-AF65-F5344CB8AC3E}">
        <p14:creationId xmlns:p14="http://schemas.microsoft.com/office/powerpoint/2010/main" val="122254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544536" y="91167"/>
            <a:ext cx="10515600" cy="1325563"/>
          </a:xfrm>
        </p:spPr>
        <p:txBody>
          <a:bodyPr>
            <a:normAutofit/>
          </a:bodyPr>
          <a:lstStyle/>
          <a:p>
            <a:r>
              <a:rPr lang="en-US" dirty="0"/>
              <a:t>5-fold validation for test on “ungaged” basins </a:t>
            </a:r>
          </a:p>
        </p:txBody>
      </p:sp>
      <p:graphicFrame>
        <p:nvGraphicFramePr>
          <p:cNvPr id="7" name="Table 6">
            <a:extLst>
              <a:ext uri="{FF2B5EF4-FFF2-40B4-BE49-F238E27FC236}">
                <a16:creationId xmlns:a16="http://schemas.microsoft.com/office/drawing/2014/main" id="{B9052331-D4A9-F496-1D13-BDAC75F03742}"/>
              </a:ext>
            </a:extLst>
          </p:cNvPr>
          <p:cNvGraphicFramePr>
            <a:graphicFrameLocks noGrp="1"/>
          </p:cNvGraphicFramePr>
          <p:nvPr>
            <p:extLst>
              <p:ext uri="{D42A27DB-BD31-4B8C-83A1-F6EECF244321}">
                <p14:modId xmlns:p14="http://schemas.microsoft.com/office/powerpoint/2010/main" val="1869445225"/>
              </p:ext>
            </p:extLst>
          </p:nvPr>
        </p:nvGraphicFramePr>
        <p:xfrm>
          <a:off x="544536" y="1530143"/>
          <a:ext cx="10999179" cy="3457859"/>
        </p:xfrm>
        <a:graphic>
          <a:graphicData uri="http://schemas.openxmlformats.org/drawingml/2006/table">
            <a:tbl>
              <a:tblPr/>
              <a:tblGrid>
                <a:gridCol w="4035670">
                  <a:extLst>
                    <a:ext uri="{9D8B030D-6E8A-4147-A177-3AD203B41FA5}">
                      <a16:colId xmlns:a16="http://schemas.microsoft.com/office/drawing/2014/main" val="3806809980"/>
                    </a:ext>
                  </a:extLst>
                </a:gridCol>
                <a:gridCol w="994787">
                  <a:extLst>
                    <a:ext uri="{9D8B030D-6E8A-4147-A177-3AD203B41FA5}">
                      <a16:colId xmlns:a16="http://schemas.microsoft.com/office/drawing/2014/main" val="1633464913"/>
                    </a:ext>
                  </a:extLst>
                </a:gridCol>
                <a:gridCol w="994787">
                  <a:extLst>
                    <a:ext uri="{9D8B030D-6E8A-4147-A177-3AD203B41FA5}">
                      <a16:colId xmlns:a16="http://schemas.microsoft.com/office/drawing/2014/main" val="670484225"/>
                    </a:ext>
                  </a:extLst>
                </a:gridCol>
                <a:gridCol w="994787">
                  <a:extLst>
                    <a:ext uri="{9D8B030D-6E8A-4147-A177-3AD203B41FA5}">
                      <a16:colId xmlns:a16="http://schemas.microsoft.com/office/drawing/2014/main" val="1597912730"/>
                    </a:ext>
                  </a:extLst>
                </a:gridCol>
                <a:gridCol w="994787">
                  <a:extLst>
                    <a:ext uri="{9D8B030D-6E8A-4147-A177-3AD203B41FA5}">
                      <a16:colId xmlns:a16="http://schemas.microsoft.com/office/drawing/2014/main" val="785554325"/>
                    </a:ext>
                  </a:extLst>
                </a:gridCol>
                <a:gridCol w="994787">
                  <a:extLst>
                    <a:ext uri="{9D8B030D-6E8A-4147-A177-3AD203B41FA5}">
                      <a16:colId xmlns:a16="http://schemas.microsoft.com/office/drawing/2014/main" val="569774404"/>
                    </a:ext>
                  </a:extLst>
                </a:gridCol>
                <a:gridCol w="994787">
                  <a:extLst>
                    <a:ext uri="{9D8B030D-6E8A-4147-A177-3AD203B41FA5}">
                      <a16:colId xmlns:a16="http://schemas.microsoft.com/office/drawing/2014/main" val="477557277"/>
                    </a:ext>
                  </a:extLst>
                </a:gridCol>
                <a:gridCol w="994787">
                  <a:extLst>
                    <a:ext uri="{9D8B030D-6E8A-4147-A177-3AD203B41FA5}">
                      <a16:colId xmlns:a16="http://schemas.microsoft.com/office/drawing/2014/main" val="2345461873"/>
                    </a:ext>
                  </a:extLst>
                </a:gridCol>
              </a:tblGrid>
              <a:tr h="333659">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Q2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Q5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Times New Roman" panose="02020603050405020304" pitchFamily="18" charset="0"/>
                          <a:cs typeface="Times New Roman" panose="02020603050405020304" pitchFamily="18" charset="0"/>
                        </a:rPr>
                        <a:t>Q10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Times New Roman" panose="02020603050405020304" pitchFamily="18" charset="0"/>
                          <a:cs typeface="Times New Roman" panose="02020603050405020304" pitchFamily="18" charset="0"/>
                        </a:rPr>
                        <a:t>Q25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Q50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Times New Roman" panose="02020603050405020304" pitchFamily="18" charset="0"/>
                          <a:cs typeface="Times New Roman" panose="02020603050405020304" pitchFamily="18" charset="0"/>
                        </a:rPr>
                        <a:t>Q100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a:solidFill>
                            <a:srgbClr val="000000"/>
                          </a:solidFill>
                          <a:effectLst/>
                          <a:latin typeface="Times New Roman" panose="02020603050405020304" pitchFamily="18" charset="0"/>
                          <a:cs typeface="Times New Roman" panose="02020603050405020304" pitchFamily="18" charset="0"/>
                        </a:rPr>
                        <a:t>Q500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742914"/>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A-%UA train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0.62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34981725"/>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a:solidFill>
                            <a:srgbClr val="000000"/>
                          </a:solidFill>
                          <a:effectLst/>
                          <a:latin typeface="Times New Roman" panose="02020603050405020304" pitchFamily="18" charset="0"/>
                          <a:cs typeface="Times New Roman" panose="02020603050405020304" pitchFamily="18" charset="0"/>
                        </a:rPr>
                        <a:t>A-%UA test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95012768"/>
                  </a:ext>
                </a:extLst>
              </a:tr>
              <a:tr h="190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WMann_Inv</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baseline="-25000"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effectLst/>
                          <a:latin typeface="Times New Roman" panose="02020603050405020304" pitchFamily="18" charset="0"/>
                          <a:cs typeface="Times New Roman" panose="02020603050405020304" pitchFamily="18" charset="0"/>
                        </a:rPr>
                        <a:t>train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53349515"/>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WMann_Inv</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baseline="-25000"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effectLst/>
                          <a:latin typeface="Times New Roman" panose="02020603050405020304" pitchFamily="18" charset="0"/>
                          <a:cs typeface="Times New Roman" panose="02020603050405020304" pitchFamily="18" charset="0"/>
                        </a:rPr>
                        <a:t>test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58590238"/>
                  </a:ext>
                </a:extLst>
              </a:tr>
              <a:tr h="190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WMann_Lin</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effectLst/>
                          <a:latin typeface="Times New Roman" panose="02020603050405020304" pitchFamily="18" charset="0"/>
                          <a:cs typeface="Times New Roman" panose="02020603050405020304" pitchFamily="18" charset="0"/>
                        </a:rPr>
                        <a:t>train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85482215"/>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WMann_Lin</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effectLst/>
                          <a:latin typeface="Times New Roman" panose="02020603050405020304" pitchFamily="18" charset="0"/>
                          <a:cs typeface="Times New Roman" panose="02020603050405020304" pitchFamily="18" charset="0"/>
                        </a:rPr>
                        <a:t>test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0.47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0.33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7762302"/>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WCN_Inv</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train</a:t>
                      </a:r>
                      <a:endParaRPr lang="en-US" sz="18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11308881"/>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WCN_Inv</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test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0.72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55068380"/>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WCN_Lin</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train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0.87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0.77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56203941"/>
                  </a:ext>
                </a:extLst>
              </a:tr>
              <a:tr h="190500">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A-UI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WCN_Lin</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test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0.79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a:solidFill>
                            <a:srgbClr val="000000"/>
                          </a:solidFill>
                          <a:effectLst/>
                          <a:latin typeface="Calibri" panose="020F0502020204030204" pitchFamily="34" charset="0"/>
                        </a:rPr>
                        <a:t>0.54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0.29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11712475"/>
                  </a:ext>
                </a:extLst>
              </a:tr>
            </a:tbl>
          </a:graphicData>
        </a:graphic>
      </p:graphicFrame>
      <p:sp>
        <p:nvSpPr>
          <p:cNvPr id="11" name="TextBox 10">
            <a:extLst>
              <a:ext uri="{FF2B5EF4-FFF2-40B4-BE49-F238E27FC236}">
                <a16:creationId xmlns:a16="http://schemas.microsoft.com/office/drawing/2014/main" id="{3A921B7B-8670-2902-BCD8-5BF99CA4442D}"/>
              </a:ext>
            </a:extLst>
          </p:cNvPr>
          <p:cNvSpPr txBox="1"/>
          <p:nvPr/>
        </p:nvSpPr>
        <p:spPr>
          <a:xfrm>
            <a:off x="593883" y="1160811"/>
            <a:ext cx="11152640" cy="369332"/>
          </a:xfrm>
          <a:prstGeom prst="rect">
            <a:avLst/>
          </a:prstGeom>
          <a:noFill/>
        </p:spPr>
        <p:txBody>
          <a:bodyPr wrap="square" rtlCol="0">
            <a:spAutoFit/>
          </a:bodyPr>
          <a:lstStyle/>
          <a:p>
            <a:r>
              <a:rPr lang="en-US" b="1" dirty="0">
                <a:cs typeface="Times New Roman" panose="02020603050405020304" pitchFamily="18" charset="0"/>
              </a:rPr>
              <a:t>Tab. 2. </a:t>
            </a:r>
            <a:r>
              <a:rPr lang="en-US" dirty="0">
                <a:cs typeface="Times New Roman" panose="02020603050405020304" pitchFamily="18" charset="0"/>
              </a:rPr>
              <a:t>R</a:t>
            </a:r>
            <a:r>
              <a:rPr lang="en-US" baseline="30000" dirty="0">
                <a:cs typeface="Times New Roman" panose="02020603050405020304" pitchFamily="18" charset="0"/>
              </a:rPr>
              <a:t>2 </a:t>
            </a:r>
            <a:r>
              <a:rPr lang="en-US" dirty="0">
                <a:cs typeface="Times New Roman" panose="02020603050405020304" pitchFamily="18" charset="0"/>
              </a:rPr>
              <a:t>obtained by K-fold cross-validation (K=5, test set size 20%). Average R</a:t>
            </a:r>
            <a:r>
              <a:rPr lang="en-US" baseline="30000" dirty="0">
                <a:cs typeface="Times New Roman" panose="02020603050405020304" pitchFamily="18" charset="0"/>
              </a:rPr>
              <a:t>2 </a:t>
            </a:r>
            <a:r>
              <a:rPr lang="en-US" dirty="0">
                <a:cs typeface="Times New Roman" panose="02020603050405020304" pitchFamily="18" charset="0"/>
              </a:rPr>
              <a:t>values.  </a:t>
            </a:r>
            <a:endParaRPr lang="en-US" baseline="3000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BC0554F-4743-3B69-58B8-7DE595D8634A}"/>
              </a:ext>
            </a:extLst>
          </p:cNvPr>
          <p:cNvSpPr>
            <a:spLocks noGrp="1"/>
          </p:cNvSpPr>
          <p:nvPr>
            <p:ph type="sldNum" sz="quarter" idx="12"/>
          </p:nvPr>
        </p:nvSpPr>
        <p:spPr/>
        <p:txBody>
          <a:bodyPr/>
          <a:lstStyle/>
          <a:p>
            <a:fld id="{D57F1E4F-1CFF-5643-939E-217C01CDF565}" type="slidenum">
              <a:rPr lang="en-US" smtClean="0"/>
              <a:pPr/>
              <a:t>25</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D884B0-2B80-496D-95CA-A2FFF25611FF}"/>
                  </a:ext>
                </a:extLst>
              </p:cNvPr>
              <p:cNvSpPr txBox="1"/>
              <p:nvPr/>
            </p:nvSpPr>
            <p:spPr>
              <a:xfrm>
                <a:off x="483576" y="5032561"/>
                <a:ext cx="11403624" cy="1325556"/>
              </a:xfrm>
              <a:prstGeom prst="rect">
                <a:avLst/>
              </a:prstGeom>
              <a:noFill/>
            </p:spPr>
            <p:txBody>
              <a:bodyPr wrap="square">
                <a:spAutoFit/>
              </a:bodyPr>
              <a:lstStyle/>
              <a:p>
                <a:pPr algn="just">
                  <a:lnSpc>
                    <a:spcPct val="80000"/>
                  </a:lnSpc>
                </a:pPr>
                <a:r>
                  <a:rPr lang="en-US" sz="2400" i="0" u="none" strike="noStrike" dirty="0">
                    <a:solidFill>
                      <a:srgbClr val="000000"/>
                    </a:solidFill>
                    <a:effectLst/>
                    <a:cs typeface="Times New Roman" panose="02020603050405020304" pitchFamily="18" charset="0"/>
                  </a:rPr>
                  <a:t>In </a:t>
                </a:r>
                <a:r>
                  <a:rPr lang="en-US" sz="2400" dirty="0">
                    <a:solidFill>
                      <a:srgbClr val="000000"/>
                    </a:solidFill>
                    <a:cs typeface="Times New Roman" panose="02020603050405020304" pitchFamily="18" charset="0"/>
                  </a:rPr>
                  <a:t>the test set, the performance of the Manning-based formulation of the HCI shows some sensitivity to the choice of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𝑓</m:t>
                        </m:r>
                      </m:e>
                      <m:sub>
                        <m:r>
                          <a:rPr lang="en-US" sz="2400" b="0" i="1" smtClean="0">
                            <a:solidFill>
                              <a:schemeClr val="tx1"/>
                            </a:solidFill>
                            <a:latin typeface="Cambria Math" panose="02040503050406030204" pitchFamily="18" charset="0"/>
                          </a:rPr>
                          <m:t>𝑤</m:t>
                        </m:r>
                      </m:sub>
                    </m:sSub>
                    <m:d>
                      <m:dPr>
                        <m:ctrlPr>
                          <a:rPr lang="en-US" sz="2400" i="1" smtClean="0">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𝑑</m:t>
                            </m:r>
                          </m:e>
                          <m:sub>
                            <m:r>
                              <a:rPr lang="en-US" sz="2400" i="1">
                                <a:solidFill>
                                  <a:schemeClr val="tx1"/>
                                </a:solidFill>
                                <a:latin typeface="Cambria Math" panose="02040503050406030204" pitchFamily="18" charset="0"/>
                              </a:rPr>
                              <m:t>𝑢</m:t>
                            </m:r>
                            <m:r>
                              <a:rPr lang="en-US" sz="2400" b="0" i="1" smtClean="0">
                                <a:solidFill>
                                  <a:schemeClr val="tx1"/>
                                </a:solidFill>
                                <a:latin typeface="Cambria Math" panose="02040503050406030204" pitchFamily="18" charset="0"/>
                              </a:rPr>
                              <m:t>𝑝</m:t>
                            </m:r>
                            <m:r>
                              <a:rPr lang="en-US" sz="2400" b="0" i="1" smtClean="0">
                                <a:solidFill>
                                  <a:schemeClr val="tx1"/>
                                </a:solidFill>
                                <a:latin typeface="Cambria Math" panose="02040503050406030204" pitchFamily="18" charset="0"/>
                              </a:rPr>
                              <m:t>_</m:t>
                            </m:r>
                            <m:r>
                              <a:rPr lang="en-US" sz="2400" b="0" i="1" smtClean="0">
                                <a:solidFill>
                                  <a:schemeClr val="tx1"/>
                                </a:solidFill>
                                <a:latin typeface="Cambria Math" panose="02040503050406030204" pitchFamily="18" charset="0"/>
                              </a:rPr>
                              <m:t>𝑘</m:t>
                            </m:r>
                          </m:sub>
                        </m:sSub>
                      </m:e>
                    </m:d>
                  </m:oMath>
                </a14:m>
                <a:r>
                  <a:rPr lang="en-US" sz="2400" dirty="0"/>
                  <a:t>, although there is not a clear “winner”. Overall, the CN-based HCI is the indicator with the greatest predictive power, although its performance decreases for the two greatest quantiles, Q100 and Q500. </a:t>
                </a:r>
              </a:p>
            </p:txBody>
          </p:sp>
        </mc:Choice>
        <mc:Fallback xmlns="">
          <p:sp>
            <p:nvSpPr>
              <p:cNvPr id="6" name="TextBox 5">
                <a:extLst>
                  <a:ext uri="{FF2B5EF4-FFF2-40B4-BE49-F238E27FC236}">
                    <a16:creationId xmlns:a16="http://schemas.microsoft.com/office/drawing/2014/main" id="{28D884B0-2B80-496D-95CA-A2FFF25611FF}"/>
                  </a:ext>
                </a:extLst>
              </p:cNvPr>
              <p:cNvSpPr txBox="1">
                <a:spLocks noRot="1" noChangeAspect="1" noMove="1" noResize="1" noEditPoints="1" noAdjustHandles="1" noChangeArrowheads="1" noChangeShapeType="1" noTextEdit="1"/>
              </p:cNvSpPr>
              <p:nvPr/>
            </p:nvSpPr>
            <p:spPr>
              <a:xfrm>
                <a:off x="483576" y="5032561"/>
                <a:ext cx="11403624" cy="1325556"/>
              </a:xfrm>
              <a:prstGeom prst="rect">
                <a:avLst/>
              </a:prstGeom>
              <a:blipFill>
                <a:blip r:embed="rId3"/>
                <a:stretch>
                  <a:fillRect l="-802" t="-8756" r="-855" b="-9677"/>
                </a:stretch>
              </a:blipFill>
            </p:spPr>
            <p:txBody>
              <a:bodyPr/>
              <a:lstStyle/>
              <a:p>
                <a:r>
                  <a:rPr lang="en-US">
                    <a:noFill/>
                  </a:rPr>
                  <a:t> </a:t>
                </a:r>
              </a:p>
            </p:txBody>
          </p:sp>
        </mc:Fallback>
      </mc:AlternateContent>
    </p:spTree>
    <p:extLst>
      <p:ext uri="{BB962C8B-B14F-4D97-AF65-F5344CB8AC3E}">
        <p14:creationId xmlns:p14="http://schemas.microsoft.com/office/powerpoint/2010/main" val="216856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normAutofit/>
          </a:bodyPr>
          <a:lstStyle/>
          <a:p>
            <a:r>
              <a:rPr lang="en-US"/>
              <a:t>Conclusions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B6419E-97E3-E058-06B0-8EDD6B593895}"/>
                  </a:ext>
                </a:extLst>
              </p:cNvPr>
              <p:cNvSpPr txBox="1"/>
              <p:nvPr/>
            </p:nvSpPr>
            <p:spPr>
              <a:xfrm>
                <a:off x="838200" y="1574016"/>
                <a:ext cx="10312261" cy="4124334"/>
              </a:xfrm>
              <a:prstGeom prst="rect">
                <a:avLst/>
              </a:prstGeom>
              <a:noFill/>
            </p:spPr>
            <p:txBody>
              <a:bodyPr wrap="square">
                <a:spAutoFit/>
              </a:bodyPr>
              <a:lstStyle/>
              <a:p>
                <a:pPr marL="457200" indent="-457200" algn="just">
                  <a:lnSpc>
                    <a:spcPct val="85000"/>
                  </a:lnSpc>
                  <a:buFont typeface="Arial" panose="020B0604020202020204" pitchFamily="34" charset="0"/>
                  <a:buChar char="•"/>
                </a:pPr>
                <a:r>
                  <a:rPr lang="en-US" sz="2800" b="1" dirty="0">
                    <a:cs typeface="Times New Roman" panose="02020603050405020304" pitchFamily="18" charset="0"/>
                  </a:rPr>
                  <a:t>Shift</a:t>
                </a:r>
                <a:r>
                  <a:rPr lang="en-US" sz="2800" dirty="0">
                    <a:cs typeface="Times New Roman" panose="02020603050405020304" pitchFamily="18" charset="0"/>
                  </a:rPr>
                  <a:t> in </a:t>
                </a:r>
                <a:r>
                  <a:rPr lang="en-US" sz="2800" b="1" dirty="0">
                    <a:cs typeface="Times New Roman" panose="02020603050405020304" pitchFamily="18" charset="0"/>
                  </a:rPr>
                  <a:t>paradigm</a:t>
                </a:r>
                <a:r>
                  <a:rPr lang="en-US" sz="2800" dirty="0">
                    <a:cs typeface="Times New Roman" panose="02020603050405020304" pitchFamily="18" charset="0"/>
                  </a:rPr>
                  <a:t> for the characterization of urban basins</a:t>
                </a:r>
              </a:p>
              <a:p>
                <a:pPr algn="just">
                  <a:lnSpc>
                    <a:spcPct val="85000"/>
                  </a:lnSpc>
                </a:pPr>
                <a:endParaRPr lang="en-US" sz="2800" dirty="0">
                  <a:cs typeface="Times New Roman" panose="02020603050405020304" pitchFamily="18" charset="0"/>
                </a:endParaRPr>
              </a:p>
              <a:p>
                <a:pPr marL="457200" indent="-457200" algn="just">
                  <a:lnSpc>
                    <a:spcPct val="85000"/>
                  </a:lnSpc>
                  <a:buFont typeface="Arial" panose="020B0604020202020204" pitchFamily="34" charset="0"/>
                  <a:buChar char="•"/>
                </a:pPr>
                <a:r>
                  <a:rPr lang="en-US" sz="2800" dirty="0">
                    <a:cs typeface="Times New Roman" panose="02020603050405020304" pitchFamily="18" charset="0"/>
                  </a:rPr>
                  <a:t>Replace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m:t>
                    </m:r>
                    <m:r>
                      <a:rPr lang="en-US" sz="2800" b="1" i="1" dirty="0" smtClean="0">
                        <a:latin typeface="Cambria Math" panose="02040503050406030204" pitchFamily="18" charset="0"/>
                        <a:cs typeface="Times New Roman" panose="02020603050405020304" pitchFamily="18" charset="0"/>
                      </a:rPr>
                      <m:t>𝑼𝑨</m:t>
                    </m:r>
                    <m:r>
                      <a:rPr lang="en-US" sz="2800" b="1" i="1" dirty="0" smtClean="0">
                        <a:latin typeface="Cambria Math" panose="02040503050406030204" pitchFamily="18" charset="0"/>
                        <a:cs typeface="Times New Roman" panose="02020603050405020304" pitchFamily="18" charset="0"/>
                      </a:rPr>
                      <m:t> </m:t>
                    </m:r>
                  </m:oMath>
                </a14:m>
                <a:r>
                  <a:rPr lang="en-US" sz="2800" dirty="0">
                    <a:cs typeface="Times New Roman" panose="02020603050405020304" pitchFamily="18" charset="0"/>
                  </a:rPr>
                  <a:t>with a new </a:t>
                </a:r>
                <a14:m>
                  <m:oMath xmlns:m="http://schemas.openxmlformats.org/officeDocument/2006/math">
                    <m:r>
                      <a:rPr lang="en-US" sz="2800" b="1" i="1" dirty="0" smtClean="0">
                        <a:latin typeface="Cambria Math" panose="02040503050406030204" pitchFamily="18" charset="0"/>
                        <a:cs typeface="Times New Roman" panose="02020603050405020304" pitchFamily="18" charset="0"/>
                      </a:rPr>
                      <m:t>𝑼𝑰</m:t>
                    </m:r>
                  </m:oMath>
                </a14:m>
                <a:r>
                  <a:rPr lang="en-US" sz="2800" dirty="0">
                    <a:cs typeface="Times New Roman" panose="02020603050405020304" pitchFamily="18" charset="0"/>
                  </a:rPr>
                  <a:t> that includes information on </a:t>
                </a:r>
                <a:r>
                  <a:rPr lang="en-US" sz="2800" b="1" dirty="0">
                    <a:cs typeface="Times New Roman" panose="02020603050405020304" pitchFamily="18" charset="0"/>
                  </a:rPr>
                  <a:t>hydrologic connectivity</a:t>
                </a:r>
              </a:p>
              <a:p>
                <a:pPr algn="just">
                  <a:lnSpc>
                    <a:spcPct val="85000"/>
                  </a:lnSpc>
                </a:pPr>
                <a:endParaRPr lang="en-US" sz="2800" b="1" dirty="0">
                  <a:cs typeface="Times New Roman" panose="02020603050405020304" pitchFamily="18" charset="0"/>
                </a:endParaRPr>
              </a:p>
              <a:p>
                <a:pPr marL="457200" indent="-457200" algn="just">
                  <a:lnSpc>
                    <a:spcPct val="85000"/>
                  </a:lnSpc>
                  <a:buFont typeface="Arial" panose="020B0604020202020204" pitchFamily="34" charset="0"/>
                  <a:buChar char="•"/>
                </a:pPr>
                <a:r>
                  <a:rPr lang="en-US" sz="2800" dirty="0">
                    <a:cs typeface="Times New Roman" panose="02020603050405020304" pitchFamily="18" charset="0"/>
                  </a:rPr>
                  <a:t>A </a:t>
                </a:r>
                <a:r>
                  <a:rPr lang="en-US" sz="2800" b="1" i="1" dirty="0">
                    <a:cs typeface="Times New Roman" panose="02020603050405020304" pitchFamily="18" charset="0"/>
                  </a:rPr>
                  <a:t>CN-based HCI </a:t>
                </a:r>
                <a:r>
                  <a:rPr lang="en-US" sz="2800" dirty="0">
                    <a:cs typeface="Times New Roman" panose="02020603050405020304" pitchFamily="18" charset="0"/>
                  </a:rPr>
                  <a:t>is generally better than a </a:t>
                </a:r>
                <a:r>
                  <a:rPr lang="en-US" sz="2800" b="1" i="1" dirty="0">
                    <a:cs typeface="Times New Roman" panose="02020603050405020304" pitchFamily="18" charset="0"/>
                  </a:rPr>
                  <a:t>Manning-based HCI </a:t>
                </a:r>
                <a:r>
                  <a:rPr lang="en-US" sz="2800" dirty="0">
                    <a:cs typeface="Times New Roman" panose="02020603050405020304" pitchFamily="18" charset="0"/>
                  </a:rPr>
                  <a:t>for the definition of the </a:t>
                </a:r>
                <a:r>
                  <a:rPr lang="en-US" sz="2800" b="1" i="1" dirty="0">
                    <a:cs typeface="Times New Roman" panose="02020603050405020304" pitchFamily="18" charset="0"/>
                  </a:rPr>
                  <a:t>UI</a:t>
                </a:r>
              </a:p>
              <a:p>
                <a:pPr algn="just">
                  <a:lnSpc>
                    <a:spcPct val="85000"/>
                  </a:lnSpc>
                </a:pPr>
                <a:endParaRPr lang="en-US" sz="2800" b="1" i="1" dirty="0">
                  <a:cs typeface="Times New Roman" panose="02020603050405020304" pitchFamily="18" charset="0"/>
                </a:endParaRPr>
              </a:p>
              <a:p>
                <a:pPr marL="457200" indent="-457200" algn="just">
                  <a:lnSpc>
                    <a:spcPct val="85000"/>
                  </a:lnSpc>
                  <a:buFont typeface="Arial" panose="020B0604020202020204" pitchFamily="34" charset="0"/>
                  <a:buChar char="•"/>
                </a:pPr>
                <a:r>
                  <a:rPr lang="en-US" sz="2800" dirty="0">
                    <a:cs typeface="Times New Roman" panose="02020603050405020304" pitchFamily="18" charset="0"/>
                  </a:rPr>
                  <a:t>Low sensitivity to the weighting function to aggregate the information from upstream cells in the upslope component of the </a:t>
                </a:r>
                <a:r>
                  <a:rPr lang="en-US" sz="2800" b="1" i="1" dirty="0">
                    <a:cs typeface="Times New Roman" panose="02020603050405020304" pitchFamily="18" charset="0"/>
                  </a:rPr>
                  <a:t>HCI</a:t>
                </a:r>
              </a:p>
            </p:txBody>
          </p:sp>
        </mc:Choice>
        <mc:Fallback xmlns="">
          <p:sp>
            <p:nvSpPr>
              <p:cNvPr id="8" name="TextBox 7">
                <a:extLst>
                  <a:ext uri="{FF2B5EF4-FFF2-40B4-BE49-F238E27FC236}">
                    <a16:creationId xmlns:a16="http://schemas.microsoft.com/office/drawing/2014/main" id="{8FB6419E-97E3-E058-06B0-8EDD6B593895}"/>
                  </a:ext>
                </a:extLst>
              </p:cNvPr>
              <p:cNvSpPr txBox="1">
                <a:spLocks noRot="1" noChangeAspect="1" noMove="1" noResize="1" noEditPoints="1" noAdjustHandles="1" noChangeArrowheads="1" noChangeShapeType="1" noTextEdit="1"/>
              </p:cNvSpPr>
              <p:nvPr/>
            </p:nvSpPr>
            <p:spPr>
              <a:xfrm>
                <a:off x="838200" y="1574016"/>
                <a:ext cx="10312261" cy="4124334"/>
              </a:xfrm>
              <a:prstGeom prst="rect">
                <a:avLst/>
              </a:prstGeom>
              <a:blipFill>
                <a:blip r:embed="rId3"/>
                <a:stretch>
                  <a:fillRect l="-1064" t="-2806" r="-1183" b="-3250"/>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B830130-0A92-80B6-476D-2930411D7489}"/>
              </a:ext>
            </a:extLst>
          </p:cNvPr>
          <p:cNvSpPr>
            <a:spLocks noGrp="1"/>
          </p:cNvSpPr>
          <p:nvPr>
            <p:ph type="sldNum" sz="quarter" idx="12"/>
          </p:nvPr>
        </p:nvSpPr>
        <p:spPr/>
        <p:txBody>
          <a:bodyPr/>
          <a:lstStyle/>
          <a:p>
            <a:fld id="{D57F1E4F-1CFF-5643-939E-217C01CDF565}" type="slidenum">
              <a:rPr lang="en-US" smtClean="0"/>
              <a:pPr/>
              <a:t>26</a:t>
            </a:fld>
            <a:endParaRPr lang="en-US"/>
          </a:p>
        </p:txBody>
      </p:sp>
      <p:sp>
        <p:nvSpPr>
          <p:cNvPr id="4" name="Footer Placeholder 3">
            <a:extLst>
              <a:ext uri="{FF2B5EF4-FFF2-40B4-BE49-F238E27FC236}">
                <a16:creationId xmlns:a16="http://schemas.microsoft.com/office/drawing/2014/main" id="{8F7CD955-36EA-DD43-15F7-FA77CF97F15D}"/>
              </a:ext>
            </a:extLst>
          </p:cNvPr>
          <p:cNvSpPr>
            <a:spLocks noGrp="1"/>
          </p:cNvSpPr>
          <p:nvPr>
            <p:ph type="ftr" sz="quarter" idx="11"/>
          </p:nvPr>
        </p:nvSpPr>
        <p:spPr/>
        <p:txBody>
          <a:bodyPr/>
          <a:lstStyle/>
          <a:p>
            <a:r>
              <a:rPr lang="en-US"/>
              <a:t>fdllaira@memphis.edu</a:t>
            </a:r>
          </a:p>
        </p:txBody>
      </p:sp>
    </p:spTree>
    <p:extLst>
      <p:ext uri="{BB962C8B-B14F-4D97-AF65-F5344CB8AC3E}">
        <p14:creationId xmlns:p14="http://schemas.microsoft.com/office/powerpoint/2010/main" val="3231006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normAutofit/>
          </a:bodyPr>
          <a:lstStyle/>
          <a:p>
            <a:r>
              <a:rPr lang="en-US" dirty="0"/>
              <a:t>Future work</a:t>
            </a:r>
          </a:p>
        </p:txBody>
      </p:sp>
      <p:sp>
        <p:nvSpPr>
          <p:cNvPr id="8" name="TextBox 7">
            <a:extLst>
              <a:ext uri="{FF2B5EF4-FFF2-40B4-BE49-F238E27FC236}">
                <a16:creationId xmlns:a16="http://schemas.microsoft.com/office/drawing/2014/main" id="{8FB6419E-97E3-E058-06B0-8EDD6B593895}"/>
              </a:ext>
            </a:extLst>
          </p:cNvPr>
          <p:cNvSpPr txBox="1"/>
          <p:nvPr/>
        </p:nvSpPr>
        <p:spPr>
          <a:xfrm>
            <a:off x="1057728" y="2175890"/>
            <a:ext cx="9100457" cy="1815882"/>
          </a:xfrm>
          <a:prstGeom prst="rect">
            <a:avLst/>
          </a:prstGeom>
          <a:noFill/>
        </p:spPr>
        <p:txBody>
          <a:bodyPr wrap="square">
            <a:spAutoFit/>
          </a:bodyPr>
          <a:lstStyle/>
          <a:p>
            <a:pPr marL="457200" indent="-457200" algn="just">
              <a:buFont typeface="Arial" panose="020B0604020202020204" pitchFamily="34" charset="0"/>
              <a:buChar char="•"/>
            </a:pPr>
            <a:r>
              <a:rPr lang="en-US" sz="2800" dirty="0">
                <a:cs typeface="Times New Roman" panose="02020603050405020304" pitchFamily="18" charset="0"/>
              </a:rPr>
              <a:t>Test over a larger number case studies</a:t>
            </a:r>
          </a:p>
          <a:p>
            <a:pPr algn="just"/>
            <a:endParaRPr lang="en-US" sz="2800" dirty="0">
              <a:cs typeface="Times New Roman" panose="02020603050405020304" pitchFamily="18" charset="0"/>
            </a:endParaRPr>
          </a:p>
          <a:p>
            <a:pPr marL="457200" indent="-457200" algn="just">
              <a:buFont typeface="Arial" panose="020B0604020202020204" pitchFamily="34" charset="0"/>
              <a:buChar char="•"/>
            </a:pPr>
            <a:r>
              <a:rPr lang="en-US" sz="2800" dirty="0">
                <a:cs typeface="Times New Roman" panose="02020603050405020304" pitchFamily="18" charset="0"/>
                <a:sym typeface="Wingdings" panose="05000000000000000000" pitchFamily="2" charset="2"/>
              </a:rPr>
              <a:t>Adapt the index to also consider information on the stormwater drainage network</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3" name="Slide Number Placeholder 2">
            <a:extLst>
              <a:ext uri="{FF2B5EF4-FFF2-40B4-BE49-F238E27FC236}">
                <a16:creationId xmlns:a16="http://schemas.microsoft.com/office/drawing/2014/main" id="{9045F253-C9AF-CA91-3E19-DE5A6110335B}"/>
              </a:ext>
            </a:extLst>
          </p:cNvPr>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295676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p:txBody>
          <a:bodyPr>
            <a:normAutofit/>
          </a:bodyPr>
          <a:lstStyle/>
          <a:p>
            <a:r>
              <a:rPr lang="en-US"/>
              <a:t>References</a:t>
            </a:r>
          </a:p>
        </p:txBody>
      </p:sp>
      <p:sp>
        <p:nvSpPr>
          <p:cNvPr id="8" name="TextBox 7">
            <a:extLst>
              <a:ext uri="{FF2B5EF4-FFF2-40B4-BE49-F238E27FC236}">
                <a16:creationId xmlns:a16="http://schemas.microsoft.com/office/drawing/2014/main" id="{8FB6419E-97E3-E058-06B0-8EDD6B593895}"/>
              </a:ext>
            </a:extLst>
          </p:cNvPr>
          <p:cNvSpPr txBox="1"/>
          <p:nvPr/>
        </p:nvSpPr>
        <p:spPr>
          <a:xfrm>
            <a:off x="838200" y="1480794"/>
            <a:ext cx="10642600" cy="4616648"/>
          </a:xfrm>
          <a:prstGeom prst="rect">
            <a:avLst/>
          </a:prstGeom>
          <a:noFill/>
        </p:spPr>
        <p:txBody>
          <a:bodyPr wrap="square">
            <a:spAutoFit/>
          </a:bodyPr>
          <a:lstStyle/>
          <a:p>
            <a:pPr marL="412750" indent="-412750" defTabSz="1114836" eaLnBrk="0" fontAlgn="base" hangingPunct="0">
              <a:spcBef>
                <a:spcPct val="0"/>
              </a:spcBef>
              <a:spcAft>
                <a:spcPct val="0"/>
              </a:spcAft>
            </a:pPr>
            <a:r>
              <a:rPr lang="en-US" sz="1400" dirty="0">
                <a:cs typeface="Times New Roman" panose="02020603050405020304" pitchFamily="18" charset="0"/>
              </a:rPr>
              <a:t>Beven, K. J. (2011). Rainfall-runoff modelling: the primer. John Wiley &amp; Sons.</a:t>
            </a:r>
          </a:p>
          <a:p>
            <a:pPr marL="412750" indent="-412750" defTabSz="1114836" eaLnBrk="0" fontAlgn="base" hangingPunct="0">
              <a:spcBef>
                <a:spcPct val="0"/>
              </a:spcBef>
              <a:spcAft>
                <a:spcPct val="0"/>
              </a:spcAft>
            </a:pPr>
            <a:r>
              <a:rPr lang="en-US" sz="1400" dirty="0" err="1">
                <a:cs typeface="Times New Roman" panose="02020603050405020304" pitchFamily="18" charset="0"/>
              </a:rPr>
              <a:t>Borselli</a:t>
            </a:r>
            <a:r>
              <a:rPr lang="en-US" sz="1400" dirty="0">
                <a:cs typeface="Times New Roman" panose="02020603050405020304" pitchFamily="18" charset="0"/>
              </a:rPr>
              <a:t>, L., Cassi, P., Torri, D. 2008. Prolegomena to sediment and flow connectivity in the landscape: A GIS and field numerical assessment. Catena, 75(3), 268-277.</a:t>
            </a:r>
          </a:p>
          <a:p>
            <a:pPr marL="412750" indent="-412750" defTabSz="1114836" eaLnBrk="0" fontAlgn="base" hangingPunct="0">
              <a:spcBef>
                <a:spcPct val="0"/>
              </a:spcBef>
              <a:spcAft>
                <a:spcPct val="0"/>
              </a:spcAft>
            </a:pPr>
            <a:r>
              <a:rPr lang="en-US" sz="1400" dirty="0">
                <a:cs typeface="Times New Roman" panose="02020603050405020304" pitchFamily="18" charset="0"/>
              </a:rPr>
              <a:t>Hooke, J., Souza, J., &amp; </a:t>
            </a:r>
            <a:r>
              <a:rPr lang="en-US" sz="1400" dirty="0" err="1">
                <a:cs typeface="Times New Roman" panose="02020603050405020304" pitchFamily="18" charset="0"/>
              </a:rPr>
              <a:t>Marchamalo</a:t>
            </a:r>
            <a:r>
              <a:rPr lang="en-US" sz="1400" dirty="0">
                <a:cs typeface="Times New Roman" panose="02020603050405020304" pitchFamily="18" charset="0"/>
              </a:rPr>
              <a:t>, M. (2021). Evaluation of connectivity indices applied to a Mediterranean agricultural catchment. Catena, 207, 105713.</a:t>
            </a:r>
          </a:p>
          <a:p>
            <a:pPr marL="412750" indent="-412750" defTabSz="1114836" eaLnBrk="0" fontAlgn="base" hangingPunct="0">
              <a:spcBef>
                <a:spcPct val="0"/>
              </a:spcBef>
              <a:spcAft>
                <a:spcPct val="0"/>
              </a:spcAft>
            </a:pPr>
            <a:r>
              <a:rPr lang="en-US" sz="1400" dirty="0" err="1">
                <a:cs typeface="Times New Roman" panose="02020603050405020304" pitchFamily="18" charset="0"/>
              </a:rPr>
              <a:t>Husic</a:t>
            </a:r>
            <a:r>
              <a:rPr lang="en-US" sz="1400" dirty="0">
                <a:cs typeface="Times New Roman" panose="02020603050405020304" pitchFamily="18" charset="0"/>
              </a:rPr>
              <a:t>, A., &amp; </a:t>
            </a:r>
            <a:r>
              <a:rPr lang="en-US" sz="1400" dirty="0" err="1">
                <a:cs typeface="Times New Roman" panose="02020603050405020304" pitchFamily="18" charset="0"/>
              </a:rPr>
              <a:t>Michalek</a:t>
            </a:r>
            <a:r>
              <a:rPr lang="en-US" sz="1400" dirty="0">
                <a:cs typeface="Times New Roman" panose="02020603050405020304" pitchFamily="18" charset="0"/>
              </a:rPr>
              <a:t>, A. (2022). Structural hillslope connectivity is driven by tectonics more than climate and modulates hydrologic extremes and benefits. Geophysical Research Letters, 49(15), e2022GL099898.</a:t>
            </a:r>
          </a:p>
          <a:p>
            <a:pPr marL="412750" indent="-412750" defTabSz="1114836" eaLnBrk="0" fontAlgn="base" hangingPunct="0">
              <a:spcBef>
                <a:spcPct val="0"/>
              </a:spcBef>
              <a:spcAft>
                <a:spcPct val="0"/>
              </a:spcAft>
            </a:pPr>
            <a:r>
              <a:rPr lang="en-US" sz="1400" dirty="0">
                <a:ea typeface="Calibri" panose="020F0502020204030204" pitchFamily="34" charset="0"/>
                <a:cs typeface="Times New Roman" panose="02020603050405020304" pitchFamily="18" charset="0"/>
              </a:rPr>
              <a:t>Konrad, C. P., 2003. Effects of Urban Development on Floods. </a:t>
            </a:r>
            <a:r>
              <a:rPr lang="en-US" sz="1400" i="1" dirty="0">
                <a:ea typeface="Calibri" panose="020F0502020204030204" pitchFamily="34" charset="0"/>
                <a:cs typeface="Times New Roman" panose="02020603050405020304" pitchFamily="18" charset="0"/>
              </a:rPr>
              <a:t>Report 076-03 USGS Publication Warehouse </a:t>
            </a:r>
            <a:r>
              <a:rPr lang="en-US" sz="1400" dirty="0">
                <a:ea typeface="Calibri" panose="020F0502020204030204" pitchFamily="34" charset="0"/>
                <a:cs typeface="Times New Roman" panose="02020603050405020304" pitchFamily="18" charset="0"/>
              </a:rPr>
              <a:t>(</a:t>
            </a:r>
            <a:r>
              <a:rPr lang="en-US" sz="1400" dirty="0">
                <a:ea typeface="Calibri" panose="020F0502020204030204" pitchFamily="34" charset="0"/>
                <a:cs typeface="Times New Roman" panose="02020603050405020304" pitchFamily="18" charset="0"/>
                <a:hlinkClick r:id="rId3"/>
              </a:rPr>
              <a:t>https://doi.org/10.3133/fs07603</a:t>
            </a:r>
            <a:r>
              <a:rPr lang="en-US" sz="1400" dirty="0">
                <a:ea typeface="Calibri" panose="020F0502020204030204" pitchFamily="34" charset="0"/>
                <a:cs typeface="Times New Roman" panose="02020603050405020304" pitchFamily="18" charset="0"/>
              </a:rPr>
              <a:t>)</a:t>
            </a:r>
          </a:p>
          <a:p>
            <a:pPr marL="412750" indent="-412750" defTabSz="1114836" eaLnBrk="0" fontAlgn="base" hangingPunct="0">
              <a:spcBef>
                <a:spcPct val="0"/>
              </a:spcBef>
              <a:spcAft>
                <a:spcPct val="0"/>
              </a:spcAft>
            </a:pPr>
            <a:r>
              <a:rPr lang="en-US" sz="1400" dirty="0">
                <a:cs typeface="Times New Roman" panose="02020603050405020304" pitchFamily="18" charset="0"/>
              </a:rPr>
              <a:t>Li, Y., Hu, T., Zheng, G., Shen, L., Fan, J., &amp; Zhang, D. (2019). An improved simplified urban storm inundation model based on urban terrain and catchment modification. Water, 11(11), 2335.</a:t>
            </a:r>
          </a:p>
          <a:p>
            <a:pPr marL="412750" indent="-412750" defTabSz="1114836" eaLnBrk="0" fontAlgn="base" hangingPunct="0">
              <a:spcBef>
                <a:spcPct val="0"/>
              </a:spcBef>
              <a:spcAft>
                <a:spcPct val="0"/>
              </a:spcAft>
            </a:pPr>
            <a:r>
              <a:rPr lang="en-US" sz="1400" dirty="0">
                <a:cs typeface="Times New Roman" panose="02020603050405020304" pitchFamily="18" charset="0"/>
              </a:rPr>
              <a:t>Liu, Y. B. and De </a:t>
            </a:r>
            <a:r>
              <a:rPr lang="en-US" sz="1400" dirty="0" err="1">
                <a:cs typeface="Times New Roman" panose="02020603050405020304" pitchFamily="18" charset="0"/>
              </a:rPr>
              <a:t>Smedt</a:t>
            </a:r>
            <a:r>
              <a:rPr lang="en-US" sz="1400" dirty="0">
                <a:cs typeface="Times New Roman" panose="02020603050405020304" pitchFamily="18" charset="0"/>
              </a:rPr>
              <a:t>, F., 2004. </a:t>
            </a:r>
            <a:r>
              <a:rPr lang="en-US" sz="1400" i="1" dirty="0" err="1">
                <a:cs typeface="Times New Roman" panose="02020603050405020304" pitchFamily="18" charset="0"/>
              </a:rPr>
              <a:t>WetSpa</a:t>
            </a:r>
            <a:r>
              <a:rPr lang="en-US" sz="1400" i="1" dirty="0">
                <a:cs typeface="Times New Roman" panose="02020603050405020304" pitchFamily="18" charset="0"/>
              </a:rPr>
              <a:t> Extension, A GIS-based Hydrologic Model for Flood Prediction and Watershed Management</a:t>
            </a:r>
            <a:r>
              <a:rPr lang="en-US" sz="1400" dirty="0">
                <a:cs typeface="Times New Roman" panose="02020603050405020304" pitchFamily="18" charset="0"/>
              </a:rPr>
              <a:t>. </a:t>
            </a:r>
            <a:r>
              <a:rPr lang="en-US" sz="1400" i="1" dirty="0">
                <a:cs typeface="Times New Roman" panose="02020603050405020304" pitchFamily="18" charset="0"/>
              </a:rPr>
              <a:t>Documentation and User manual. </a:t>
            </a:r>
          </a:p>
          <a:p>
            <a:pPr marL="412750" indent="-412750" defTabSz="1114836" eaLnBrk="0" fontAlgn="base" hangingPunct="0">
              <a:spcBef>
                <a:spcPct val="0"/>
              </a:spcBef>
              <a:spcAft>
                <a:spcPct val="0"/>
              </a:spcAft>
            </a:pPr>
            <a:r>
              <a:rPr lang="en-US" sz="1400" dirty="0" err="1">
                <a:ea typeface="Calibri" panose="020F0502020204030204" pitchFamily="34" charset="0"/>
                <a:cs typeface="Times New Roman" panose="02020603050405020304" pitchFamily="18" charset="0"/>
              </a:rPr>
              <a:t>Persichillo</a:t>
            </a:r>
            <a:r>
              <a:rPr lang="en-US" sz="1400" dirty="0">
                <a:ea typeface="Calibri" panose="020F0502020204030204" pitchFamily="34" charset="0"/>
                <a:cs typeface="Times New Roman" panose="02020603050405020304" pitchFamily="18" charset="0"/>
              </a:rPr>
              <a:t>, M. G., </a:t>
            </a:r>
            <a:r>
              <a:rPr lang="en-US" sz="1400" dirty="0" err="1">
                <a:ea typeface="Calibri" panose="020F0502020204030204" pitchFamily="34" charset="0"/>
                <a:cs typeface="Times New Roman" panose="02020603050405020304" pitchFamily="18" charset="0"/>
              </a:rPr>
              <a:t>Bordoni</a:t>
            </a:r>
            <a:r>
              <a:rPr lang="en-US" sz="1400" dirty="0">
                <a:ea typeface="Calibri" panose="020F0502020204030204" pitchFamily="34" charset="0"/>
                <a:cs typeface="Times New Roman" panose="02020603050405020304" pitchFamily="18" charset="0"/>
              </a:rPr>
              <a:t>, M., Cavalli, M., Crema, S., &amp; </a:t>
            </a:r>
            <a:r>
              <a:rPr lang="en-US" sz="1400" dirty="0" err="1">
                <a:ea typeface="Calibri" panose="020F0502020204030204" pitchFamily="34" charset="0"/>
                <a:cs typeface="Times New Roman" panose="02020603050405020304" pitchFamily="18" charset="0"/>
              </a:rPr>
              <a:t>Meisina</a:t>
            </a:r>
            <a:r>
              <a:rPr lang="en-US" sz="1400" dirty="0">
                <a:ea typeface="Calibri" panose="020F0502020204030204" pitchFamily="34" charset="0"/>
                <a:cs typeface="Times New Roman" panose="02020603050405020304" pitchFamily="18" charset="0"/>
              </a:rPr>
              <a:t>, C. (2018). The role of human activities on sediment connectivity of shallow landslides. Catena, 160, 261-274.</a:t>
            </a:r>
          </a:p>
          <a:p>
            <a:pPr marL="412750" indent="-412750" defTabSz="1114836" eaLnBrk="0" fontAlgn="base" hangingPunct="0">
              <a:spcBef>
                <a:spcPct val="0"/>
              </a:spcBef>
              <a:spcAft>
                <a:spcPct val="0"/>
              </a:spcAft>
            </a:pPr>
            <a:r>
              <a:rPr lang="en-US" sz="1400" dirty="0">
                <a:ea typeface="Calibri" panose="020F0502020204030204" pitchFamily="34" charset="0"/>
                <a:cs typeface="Times New Roman" panose="02020603050405020304" pitchFamily="18" charset="0"/>
              </a:rPr>
              <a:t>Renard, K., Foster, G.R., </a:t>
            </a:r>
            <a:r>
              <a:rPr lang="en-US" sz="1400" dirty="0" err="1">
                <a:ea typeface="Calibri" panose="020F0502020204030204" pitchFamily="34" charset="0"/>
                <a:cs typeface="Times New Roman" panose="02020603050405020304" pitchFamily="18" charset="0"/>
              </a:rPr>
              <a:t>Weessies</a:t>
            </a:r>
            <a:r>
              <a:rPr lang="en-US" sz="1400" dirty="0">
                <a:ea typeface="Calibri" panose="020F0502020204030204" pitchFamily="34" charset="0"/>
                <a:cs typeface="Times New Roman" panose="02020603050405020304" pitchFamily="18" charset="0"/>
              </a:rPr>
              <a:t>, G.A., Mc Cool, D.K., </a:t>
            </a:r>
            <a:r>
              <a:rPr lang="en-US" sz="1400" dirty="0" err="1">
                <a:ea typeface="Calibri" panose="020F0502020204030204" pitchFamily="34" charset="0"/>
                <a:cs typeface="Times New Roman" panose="02020603050405020304" pitchFamily="18" charset="0"/>
              </a:rPr>
              <a:t>Yodler</a:t>
            </a:r>
            <a:r>
              <a:rPr lang="en-US" sz="1400" dirty="0">
                <a:ea typeface="Calibri" panose="020F0502020204030204" pitchFamily="34" charset="0"/>
                <a:cs typeface="Times New Roman" panose="02020603050405020304" pitchFamily="18" charset="0"/>
              </a:rPr>
              <a:t>, D.C., 1997. Predicting soil erosion by water—a guide to conservation planning with the Revised Universal Soil Loss Equation (RUSLE). U.S. D.A.- A.R.S., Handbook No 703. 384 pp</a:t>
            </a:r>
          </a:p>
          <a:p>
            <a:pPr marL="412750" indent="-412750" defTabSz="1114836" eaLnBrk="0" fontAlgn="base" hangingPunct="0">
              <a:spcBef>
                <a:spcPct val="0"/>
              </a:spcBef>
              <a:spcAft>
                <a:spcPct val="0"/>
              </a:spcAft>
            </a:pPr>
            <a:r>
              <a:rPr lang="en-US" sz="1400" dirty="0">
                <a:ea typeface="Calibri" panose="020F0502020204030204" pitchFamily="34" charset="0"/>
                <a:cs typeface="Times New Roman" panose="02020603050405020304" pitchFamily="18" charset="0"/>
              </a:rPr>
              <a:t>Southard, R.E., 2010, Estimating the magnitude and frequency of floods in urban basins in Missouri. </a:t>
            </a:r>
            <a:r>
              <a:rPr lang="en-US" sz="1400" i="1" dirty="0">
                <a:ea typeface="Calibri" panose="020F0502020204030204" pitchFamily="34" charset="0"/>
                <a:cs typeface="Times New Roman" panose="02020603050405020304" pitchFamily="18" charset="0"/>
              </a:rPr>
              <a:t>Scientific Investigations Report 2010-5073 USGS Publication Warehouse (</a:t>
            </a:r>
            <a:r>
              <a:rPr lang="en-US" sz="1400" i="1" dirty="0">
                <a:ea typeface="Calibri" panose="020F0502020204030204" pitchFamily="34" charset="0"/>
                <a:cs typeface="Times New Roman" panose="02020603050405020304" pitchFamily="18" charset="0"/>
                <a:hlinkClick r:id="rId4"/>
              </a:rPr>
              <a:t>https://doi.org/10.3133/sir20105073</a:t>
            </a:r>
            <a:r>
              <a:rPr lang="en-US" sz="1400" i="1" dirty="0">
                <a:ea typeface="Calibri" panose="020F0502020204030204" pitchFamily="34" charset="0"/>
                <a:cs typeface="Times New Roman" panose="02020603050405020304" pitchFamily="18" charset="0"/>
              </a:rPr>
              <a:t> ). </a:t>
            </a:r>
          </a:p>
          <a:p>
            <a:pPr marL="412750" indent="-412750" defTabSz="1114836" eaLnBrk="0" fontAlgn="base" hangingPunct="0">
              <a:spcBef>
                <a:spcPct val="0"/>
              </a:spcBef>
              <a:spcAft>
                <a:spcPct val="0"/>
              </a:spcAft>
            </a:pPr>
            <a:r>
              <a:rPr lang="en-US" sz="1400" dirty="0">
                <a:ea typeface="Calibri" panose="020F0502020204030204" pitchFamily="34" charset="0"/>
                <a:cs typeface="Times New Roman" panose="02020603050405020304" pitchFamily="18" charset="0"/>
              </a:rPr>
              <a:t>U.S. Department of Agriculture, 1986. </a:t>
            </a:r>
            <a:r>
              <a:rPr lang="en-US" sz="1400" i="1" dirty="0">
                <a:ea typeface="Calibri" panose="020F0502020204030204" pitchFamily="34" charset="0"/>
                <a:cs typeface="Times New Roman" panose="02020603050405020304" pitchFamily="18" charset="0"/>
              </a:rPr>
              <a:t>Urban Hydrology for Small Watersheds. Technical Report 55. </a:t>
            </a:r>
          </a:p>
          <a:p>
            <a:pPr marL="412750" indent="-412750" defTabSz="1114836" eaLnBrk="0" fontAlgn="base" hangingPunct="0">
              <a:spcBef>
                <a:spcPct val="0"/>
              </a:spcBef>
              <a:spcAft>
                <a:spcPct val="0"/>
              </a:spcAft>
            </a:pPr>
            <a:r>
              <a:rPr lang="en-US" sz="1400" dirty="0" err="1">
                <a:ea typeface="Calibri" panose="020F0502020204030204" pitchFamily="34" charset="0"/>
                <a:cs typeface="Times New Roman" panose="02020603050405020304" pitchFamily="18" charset="0"/>
              </a:rPr>
              <a:t>Zanandrea</a:t>
            </a:r>
            <a:r>
              <a:rPr lang="en-US" sz="1400" dirty="0">
                <a:ea typeface="Calibri" panose="020F0502020204030204" pitchFamily="34" charset="0"/>
                <a:cs typeface="Times New Roman" panose="02020603050405020304" pitchFamily="18" charset="0"/>
              </a:rPr>
              <a:t>, F., Michel, G. P., </a:t>
            </a:r>
            <a:r>
              <a:rPr lang="en-US" sz="1400" dirty="0" err="1">
                <a:ea typeface="Calibri" panose="020F0502020204030204" pitchFamily="34" charset="0"/>
                <a:cs typeface="Times New Roman" panose="02020603050405020304" pitchFamily="18" charset="0"/>
              </a:rPr>
              <a:t>Kobiyama</a:t>
            </a:r>
            <a:r>
              <a:rPr lang="en-US" sz="1400" dirty="0">
                <a:ea typeface="Calibri" panose="020F0502020204030204" pitchFamily="34" charset="0"/>
                <a:cs typeface="Times New Roman" panose="02020603050405020304" pitchFamily="18" charset="0"/>
              </a:rPr>
              <a:t>, M., &amp; Cardozo, G. L. (2019). Evaluation of different DTMs in sediment connectivity determination in the </a:t>
            </a:r>
            <a:r>
              <a:rPr lang="en-US" sz="1400" dirty="0" err="1">
                <a:ea typeface="Calibri" panose="020F0502020204030204" pitchFamily="34" charset="0"/>
                <a:cs typeface="Times New Roman" panose="02020603050405020304" pitchFamily="18" charset="0"/>
              </a:rPr>
              <a:t>Mascarada</a:t>
            </a:r>
            <a:r>
              <a:rPr lang="en-US" sz="1400" dirty="0">
                <a:ea typeface="Calibri" panose="020F0502020204030204" pitchFamily="34" charset="0"/>
                <a:cs typeface="Times New Roman" panose="02020603050405020304" pitchFamily="18" charset="0"/>
              </a:rPr>
              <a:t> River Watershed, southern Brazil. Geomorphology, 332, 80-87.</a:t>
            </a:r>
          </a:p>
        </p:txBody>
      </p:sp>
      <p:sp>
        <p:nvSpPr>
          <p:cNvPr id="3" name="Slide Number Placeholder 2">
            <a:extLst>
              <a:ext uri="{FF2B5EF4-FFF2-40B4-BE49-F238E27FC236}">
                <a16:creationId xmlns:a16="http://schemas.microsoft.com/office/drawing/2014/main" id="{7DD65A7C-C754-662E-1CA5-00AB8320DEBE}"/>
              </a:ext>
            </a:extLst>
          </p:cNvPr>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194491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r code&#10;&#10;Description automatically generated">
            <a:extLst>
              <a:ext uri="{FF2B5EF4-FFF2-40B4-BE49-F238E27FC236}">
                <a16:creationId xmlns:a16="http://schemas.microsoft.com/office/drawing/2014/main" id="{D3B251F2-1D0B-38C9-0FCC-64D00BF3C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111" y="3613561"/>
            <a:ext cx="2528676" cy="2528676"/>
          </a:xfrm>
          <a:prstGeom prst="rect">
            <a:avLst/>
          </a:prstGeom>
        </p:spPr>
      </p:pic>
      <p:pic>
        <p:nvPicPr>
          <p:cNvPr id="7170" name="Picture 2">
            <a:extLst>
              <a:ext uri="{FF2B5EF4-FFF2-40B4-BE49-F238E27FC236}">
                <a16:creationId xmlns:a16="http://schemas.microsoft.com/office/drawing/2014/main" id="{568459EB-FF31-8FA9-FFC0-B18F7AE1A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69350"/>
            <a:ext cx="2450147" cy="326384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7853ABD7-6DAB-8054-C180-F405569A2700}"/>
              </a:ext>
            </a:extLst>
          </p:cNvPr>
          <p:cNvSpPr>
            <a:spLocks noGrp="1"/>
          </p:cNvSpPr>
          <p:nvPr>
            <p:ph type="ctrTitle"/>
          </p:nvPr>
        </p:nvSpPr>
        <p:spPr>
          <a:xfrm>
            <a:off x="914400" y="1426424"/>
            <a:ext cx="10363200" cy="1429035"/>
          </a:xfrm>
        </p:spPr>
        <p:txBody>
          <a:bodyPr>
            <a:normAutofit fontScale="90000"/>
          </a:bodyPr>
          <a:lstStyle/>
          <a:p>
            <a:r>
              <a:rPr lang="en-US" dirty="0"/>
              <a:t>Thank you for attending!</a:t>
            </a:r>
            <a:br>
              <a:rPr lang="en-US" dirty="0"/>
            </a:br>
            <a:br>
              <a:rPr lang="en-US" dirty="0"/>
            </a:br>
            <a:r>
              <a:rPr lang="en-US" sz="4900" dirty="0"/>
              <a:t>Contact: fdllaira@memphis.edu</a:t>
            </a:r>
            <a:endParaRPr lang="en-US" dirty="0"/>
          </a:p>
        </p:txBody>
      </p:sp>
    </p:spTree>
    <p:extLst>
      <p:ext uri="{BB962C8B-B14F-4D97-AF65-F5344CB8AC3E}">
        <p14:creationId xmlns:p14="http://schemas.microsoft.com/office/powerpoint/2010/main" val="346441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73DA24-C75D-2AB1-2A8D-A2EBD8483DCB}"/>
              </a:ext>
            </a:extLst>
          </p:cNvPr>
          <p:cNvSpPr txBox="1">
            <a:spLocks/>
          </p:cNvSpPr>
          <p:nvPr/>
        </p:nvSpPr>
        <p:spPr>
          <a:xfrm>
            <a:off x="887152" y="207408"/>
            <a:ext cx="996926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t>An example with the “</a:t>
            </a:r>
            <a:r>
              <a:rPr lang="en-US" sz="4000" b="1" i="1" dirty="0"/>
              <a:t>percentage of impervious surface</a:t>
            </a:r>
            <a:r>
              <a:rPr lang="en-US" sz="4000" dirty="0"/>
              <a:t>”</a:t>
            </a:r>
          </a:p>
        </p:txBody>
      </p:sp>
      <p:pic>
        <p:nvPicPr>
          <p:cNvPr id="6" name="Picture 5" descr="Chart, line chart&#10;&#10;Description automatically generated">
            <a:extLst>
              <a:ext uri="{FF2B5EF4-FFF2-40B4-BE49-F238E27FC236}">
                <a16:creationId xmlns:a16="http://schemas.microsoft.com/office/drawing/2014/main" id="{F19CEE2E-0361-4C75-A92A-465F28689AEB}"/>
              </a:ext>
            </a:extLst>
          </p:cNvPr>
          <p:cNvPicPr>
            <a:picLocks noChangeAspect="1"/>
          </p:cNvPicPr>
          <p:nvPr/>
        </p:nvPicPr>
        <p:blipFill>
          <a:blip r:embed="rId3"/>
          <a:stretch>
            <a:fillRect/>
          </a:stretch>
        </p:blipFill>
        <p:spPr>
          <a:xfrm>
            <a:off x="685198" y="1464696"/>
            <a:ext cx="5723630" cy="4169229"/>
          </a:xfrm>
          <a:prstGeom prst="rect">
            <a:avLst/>
          </a:prstGeom>
        </p:spPr>
      </p:pic>
      <p:sp>
        <p:nvSpPr>
          <p:cNvPr id="11" name="TextBox 10">
            <a:extLst>
              <a:ext uri="{FF2B5EF4-FFF2-40B4-BE49-F238E27FC236}">
                <a16:creationId xmlns:a16="http://schemas.microsoft.com/office/drawing/2014/main" id="{C0F95A3B-CF33-3E01-9B5D-FCDEED9BEE52}"/>
              </a:ext>
            </a:extLst>
          </p:cNvPr>
          <p:cNvSpPr txBox="1"/>
          <p:nvPr/>
        </p:nvSpPr>
        <p:spPr>
          <a:xfrm>
            <a:off x="421427" y="5689110"/>
            <a:ext cx="7342179" cy="762645"/>
          </a:xfrm>
          <a:prstGeom prst="rect">
            <a:avLst/>
          </a:prstGeom>
          <a:noFill/>
        </p:spPr>
        <p:txBody>
          <a:bodyPr wrap="square">
            <a:spAutoFit/>
          </a:bodyPr>
          <a:lstStyle/>
          <a:p>
            <a:pPr marL="0" marR="0">
              <a:lnSpc>
                <a:spcPct val="80000"/>
              </a:lnSpc>
              <a:spcBef>
                <a:spcPts val="0"/>
              </a:spcBef>
              <a:spcAft>
                <a:spcPts val="800"/>
              </a:spcAft>
            </a:pPr>
            <a:r>
              <a:rPr lang="en-US" sz="1800" b="1" dirty="0">
                <a:effectLst/>
                <a:ea typeface="Calibri" panose="020F0502020204030204" pitchFamily="34" charset="0"/>
                <a:cs typeface="Times New Roman" panose="02020603050405020304" pitchFamily="18" charset="0"/>
              </a:rPr>
              <a:t>Fig.1.</a:t>
            </a:r>
            <a:r>
              <a:rPr lang="en-US" sz="1800" dirty="0">
                <a:effectLst/>
                <a:ea typeface="Calibri" panose="020F0502020204030204" pitchFamily="34" charset="0"/>
                <a:cs typeface="Times New Roman" panose="02020603050405020304" pitchFamily="18" charset="0"/>
              </a:rPr>
              <a:t> Concurrent flows for an </a:t>
            </a:r>
            <a:r>
              <a:rPr lang="en-US" sz="1800" b="1" dirty="0">
                <a:effectLst/>
                <a:ea typeface="Calibri" panose="020F0502020204030204" pitchFamily="34" charset="0"/>
                <a:cs typeface="Times New Roman" panose="02020603050405020304" pitchFamily="18" charset="0"/>
              </a:rPr>
              <a:t>urban</a:t>
            </a:r>
            <a:r>
              <a:rPr lang="en-US" sz="1800" dirty="0">
                <a:effectLst/>
                <a:ea typeface="Calibri" panose="020F0502020204030204" pitchFamily="34" charset="0"/>
                <a:cs typeface="Times New Roman" panose="02020603050405020304" pitchFamily="18" charset="0"/>
              </a:rPr>
              <a:t> (Mercer) and a </a:t>
            </a:r>
            <a:r>
              <a:rPr lang="en-US" sz="1800" b="1" dirty="0">
                <a:effectLst/>
                <a:ea typeface="Calibri" panose="020F0502020204030204" pitchFamily="34" charset="0"/>
                <a:cs typeface="Times New Roman" panose="02020603050405020304" pitchFamily="18" charset="0"/>
              </a:rPr>
              <a:t>rural</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Newaukum</a:t>
            </a:r>
            <a:r>
              <a:rPr lang="en-US" sz="1800" dirty="0">
                <a:effectLst/>
                <a:ea typeface="Calibri" panose="020F0502020204030204" pitchFamily="34" charset="0"/>
                <a:cs typeface="Times New Roman" panose="02020603050405020304" pitchFamily="18" charset="0"/>
              </a:rPr>
              <a:t>) stream in western Washington, involved by the same one-day storm on February 1, 2000 (Konrad 2003).</a:t>
            </a:r>
            <a:endParaRPr lang="en-US" sz="20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3B75C08-0910-37AD-49C2-AAEDA32349F5}"/>
              </a:ext>
            </a:extLst>
          </p:cNvPr>
          <p:cNvSpPr txBox="1"/>
          <p:nvPr/>
        </p:nvSpPr>
        <p:spPr>
          <a:xfrm>
            <a:off x="6712797" y="1760498"/>
            <a:ext cx="4794005" cy="3337004"/>
          </a:xfrm>
          <a:prstGeom prst="rect">
            <a:avLst/>
          </a:prstGeom>
          <a:noFill/>
        </p:spPr>
        <p:txBody>
          <a:bodyPr wrap="square">
            <a:spAutoFit/>
          </a:bodyPr>
          <a:lstStyle/>
          <a:p>
            <a:pPr marL="0" marR="0" algn="just">
              <a:lnSpc>
                <a:spcPct val="85000"/>
              </a:lnSpc>
              <a:spcBef>
                <a:spcPts val="0"/>
              </a:spcBef>
              <a:spcAft>
                <a:spcPts val="800"/>
              </a:spcAft>
            </a:pPr>
            <a:r>
              <a:rPr lang="en-US" sz="2400" dirty="0">
                <a:effectLst/>
                <a:ea typeface="Calibri" panose="020F0502020204030204" pitchFamily="34" charset="0"/>
                <a:cs typeface="Times New Roman" panose="02020603050405020304" pitchFamily="18" charset="0"/>
              </a:rPr>
              <a:t>Land development significantly affects a basin’s hydrologic response, resulting in increased peak flows and volumes while reducing response or lag time</a:t>
            </a:r>
            <a:r>
              <a:rPr lang="en-US" sz="2400" dirty="0">
                <a:ea typeface="Calibri" panose="020F0502020204030204" pitchFamily="34" charset="0"/>
                <a:cs typeface="Times New Roman" panose="02020603050405020304" pitchFamily="18" charset="0"/>
              </a:rPr>
              <a:t> (Konrad, 2003)</a:t>
            </a:r>
            <a:endParaRPr lang="en-US" sz="2400" dirty="0">
              <a:effectLst/>
              <a:ea typeface="Calibri" panose="020F0502020204030204" pitchFamily="34" charset="0"/>
              <a:cs typeface="Times New Roman" panose="02020603050405020304" pitchFamily="18" charset="0"/>
            </a:endParaRPr>
          </a:p>
          <a:p>
            <a:pPr marL="0" marR="0" algn="just">
              <a:lnSpc>
                <a:spcPct val="85000"/>
              </a:lnSpc>
              <a:spcBef>
                <a:spcPts val="0"/>
              </a:spcBef>
              <a:spcAft>
                <a:spcPts val="800"/>
              </a:spcAft>
            </a:pPr>
            <a:r>
              <a:rPr lang="en-US" sz="2400" dirty="0">
                <a:effectLst/>
                <a:ea typeface="Calibri" panose="020F0502020204030204" pitchFamily="34" charset="0"/>
                <a:cs typeface="Times New Roman" panose="02020603050405020304" pitchFamily="18" charset="0"/>
              </a:rPr>
              <a:t>In the U.S., the “</a:t>
            </a:r>
            <a:r>
              <a:rPr lang="en-US" sz="2400" b="1" i="1" dirty="0">
                <a:effectLst/>
                <a:ea typeface="Calibri" panose="020F0502020204030204" pitchFamily="34" charset="0"/>
                <a:cs typeface="Times New Roman" panose="02020603050405020304" pitchFamily="18" charset="0"/>
              </a:rPr>
              <a:t>percentage of </a:t>
            </a:r>
            <a:r>
              <a:rPr lang="en-US" sz="2400" b="1" i="1" dirty="0">
                <a:ea typeface="Calibri" panose="020F0502020204030204" pitchFamily="34" charset="0"/>
                <a:cs typeface="Times New Roman" panose="02020603050405020304" pitchFamily="18" charset="0"/>
              </a:rPr>
              <a:t>impervious</a:t>
            </a:r>
            <a:r>
              <a:rPr lang="en-US" sz="2400" b="1" i="1" dirty="0">
                <a:effectLst/>
                <a:ea typeface="Calibri" panose="020F0502020204030204" pitchFamily="34" charset="0"/>
                <a:cs typeface="Times New Roman" panose="02020603050405020304" pitchFamily="18" charset="0"/>
              </a:rPr>
              <a:t> area</a:t>
            </a:r>
            <a:r>
              <a:rPr lang="en-US" sz="2400" dirty="0">
                <a:effectLst/>
                <a:ea typeface="Calibri" panose="020F0502020204030204" pitchFamily="34" charset="0"/>
                <a:cs typeface="Times New Roman" panose="02020603050405020304" pitchFamily="18" charset="0"/>
              </a:rPr>
              <a:t>” is generally used as a basin-scale descriptor of the level of urbanization. (U.S. Geological Survey 2022</a:t>
            </a:r>
            <a:r>
              <a:rPr lang="en-US" sz="2400" dirty="0">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VDOT 2019).</a:t>
            </a:r>
          </a:p>
        </p:txBody>
      </p:sp>
      <p:sp>
        <p:nvSpPr>
          <p:cNvPr id="2" name="Slide Number Placeholder 1">
            <a:extLst>
              <a:ext uri="{FF2B5EF4-FFF2-40B4-BE49-F238E27FC236}">
                <a16:creationId xmlns:a16="http://schemas.microsoft.com/office/drawing/2014/main" id="{97D03873-9285-5CC2-ADF4-F5ECF0D985CA}"/>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399902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BF7CBD-D7CC-197D-78D4-BB35A7CD7660}"/>
              </a:ext>
            </a:extLst>
          </p:cNvPr>
          <p:cNvSpPr txBox="1"/>
          <p:nvPr/>
        </p:nvSpPr>
        <p:spPr>
          <a:xfrm>
            <a:off x="525276" y="3932777"/>
            <a:ext cx="10890589" cy="2463431"/>
          </a:xfrm>
          <a:prstGeom prst="rect">
            <a:avLst/>
          </a:prstGeom>
          <a:noFill/>
        </p:spPr>
        <p:txBody>
          <a:bodyPr wrap="square">
            <a:spAutoFit/>
          </a:bodyPr>
          <a:lstStyle/>
          <a:p>
            <a:pPr algn="just">
              <a:lnSpc>
                <a:spcPct val="80000"/>
              </a:lnSpc>
            </a:pPr>
            <a:r>
              <a:rPr lang="en-US" sz="2400" dirty="0">
                <a:cs typeface="Times New Roman" panose="02020603050405020304" pitchFamily="18" charset="0"/>
              </a:rPr>
              <a:t>Both basins feature the same “percentage of impervious area,” but for the same rainfall input, basin </a:t>
            </a:r>
            <a:r>
              <a:rPr lang="en-US" sz="2400" b="1" dirty="0">
                <a:cs typeface="Times New Roman" panose="02020603050405020304" pitchFamily="18" charset="0"/>
              </a:rPr>
              <a:t>a)</a:t>
            </a:r>
            <a:r>
              <a:rPr lang="en-US" sz="2400" dirty="0">
                <a:cs typeface="Times New Roman" panose="02020603050405020304" pitchFamily="18" charset="0"/>
              </a:rPr>
              <a:t> generates a greater peak flow than </a:t>
            </a:r>
            <a:r>
              <a:rPr lang="en-US" sz="2400" b="1" dirty="0">
                <a:cs typeface="Times New Roman" panose="02020603050405020304" pitchFamily="18" charset="0"/>
              </a:rPr>
              <a:t>b)</a:t>
            </a:r>
            <a:r>
              <a:rPr lang="en-US" sz="2400" dirty="0">
                <a:cs typeface="Times New Roman" panose="02020603050405020304" pitchFamily="18" charset="0"/>
              </a:rPr>
              <a:t>, more quickly, since all rain falling on the  impervious areas along the stream gets converted into runoff, which is able to reach the outlet promptly. </a:t>
            </a:r>
          </a:p>
          <a:p>
            <a:pPr algn="just">
              <a:lnSpc>
                <a:spcPct val="80000"/>
              </a:lnSpc>
            </a:pPr>
            <a:endParaRPr lang="en-US" sz="2400" dirty="0">
              <a:cs typeface="Times New Roman" panose="02020603050405020304" pitchFamily="18" charset="0"/>
            </a:endParaRPr>
          </a:p>
          <a:p>
            <a:pPr algn="just">
              <a:lnSpc>
                <a:spcPct val="80000"/>
              </a:lnSpc>
            </a:pPr>
            <a:r>
              <a:rPr lang="en-US" sz="2400" dirty="0">
                <a:cs typeface="Times New Roman" panose="02020603050405020304" pitchFamily="18" charset="0"/>
              </a:rPr>
              <a:t>In case </a:t>
            </a:r>
            <a:r>
              <a:rPr lang="en-US" sz="2400" b="1" dirty="0">
                <a:cs typeface="Times New Roman" panose="02020603050405020304" pitchFamily="18" charset="0"/>
              </a:rPr>
              <a:t>b)</a:t>
            </a:r>
            <a:r>
              <a:rPr lang="en-US" sz="2400" dirty="0">
                <a:cs typeface="Times New Roman" panose="02020603050405020304" pitchFamily="18" charset="0"/>
              </a:rPr>
              <a:t>, on the other hand, water contributed from the paved areas would be routed through the pervious patch before reaching the stream, where it would be subjected to increased infiltration, detention, and travel times.</a:t>
            </a:r>
          </a:p>
        </p:txBody>
      </p:sp>
      <p:sp>
        <p:nvSpPr>
          <p:cNvPr id="9" name="Rectangle 8">
            <a:extLst>
              <a:ext uri="{FF2B5EF4-FFF2-40B4-BE49-F238E27FC236}">
                <a16:creationId xmlns:a16="http://schemas.microsoft.com/office/drawing/2014/main" id="{8D4BB052-2959-1980-6451-C0CCD17B05CD}"/>
              </a:ext>
            </a:extLst>
          </p:cNvPr>
          <p:cNvSpPr/>
          <p:nvPr/>
        </p:nvSpPr>
        <p:spPr>
          <a:xfrm>
            <a:off x="124214" y="3276911"/>
            <a:ext cx="11416487" cy="541046"/>
          </a:xfrm>
          <a:prstGeom prst="rect">
            <a:avLst/>
          </a:prstGeom>
          <a:noFill/>
        </p:spPr>
        <p:txBody>
          <a:bodyPr wrap="square">
            <a:spAutoFit/>
          </a:bodyPr>
          <a:lstStyle/>
          <a:p>
            <a:pPr marL="514350" algn="just">
              <a:lnSpc>
                <a:spcPct val="80000"/>
              </a:lnSpc>
            </a:pPr>
            <a:r>
              <a:rPr lang="en-US" b="1" dirty="0">
                <a:solidFill>
                  <a:srgbClr val="000000"/>
                </a:solidFill>
                <a:cs typeface="Times New Roman" panose="02020603050405020304" pitchFamily="18" charset="0"/>
              </a:rPr>
              <a:t>Fig. 2.</a:t>
            </a:r>
            <a:r>
              <a:rPr lang="en-US" dirty="0">
                <a:solidFill>
                  <a:srgbClr val="000000"/>
                </a:solidFill>
                <a:cs typeface="Times New Roman" panose="02020603050405020304" pitchFamily="18" charset="0"/>
              </a:rPr>
              <a:t> Comparison of two “open textbook” basins with the same area, shape, slope, and percentage of impervious areas, but different spatial distribution of the impervious areas with respect to the drainage network</a:t>
            </a:r>
            <a:endParaRPr lang="en-US" b="0" i="0" u="none" strike="noStrike" dirty="0">
              <a:solidFill>
                <a:srgbClr val="000000"/>
              </a:solidFill>
              <a:cs typeface="Times New Roman" panose="02020603050405020304" pitchFamily="18" charset="0"/>
            </a:endParaRPr>
          </a:p>
        </p:txBody>
      </p:sp>
      <p:sp>
        <p:nvSpPr>
          <p:cNvPr id="3" name="Title 1">
            <a:extLst>
              <a:ext uri="{FF2B5EF4-FFF2-40B4-BE49-F238E27FC236}">
                <a16:creationId xmlns:a16="http://schemas.microsoft.com/office/drawing/2014/main" id="{3C73DA24-C75D-2AB1-2A8D-A2EBD8483DCB}"/>
              </a:ext>
            </a:extLst>
          </p:cNvPr>
          <p:cNvSpPr txBox="1">
            <a:spLocks/>
          </p:cNvSpPr>
          <p:nvPr/>
        </p:nvSpPr>
        <p:spPr>
          <a:xfrm>
            <a:off x="887152" y="936"/>
            <a:ext cx="996926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Issues with this approach</a:t>
            </a:r>
          </a:p>
        </p:txBody>
      </p:sp>
      <p:pic>
        <p:nvPicPr>
          <p:cNvPr id="4" name="Picture 3">
            <a:extLst>
              <a:ext uri="{FF2B5EF4-FFF2-40B4-BE49-F238E27FC236}">
                <a16:creationId xmlns:a16="http://schemas.microsoft.com/office/drawing/2014/main" id="{26253F16-F183-971B-54C7-FE1200DA6075}"/>
              </a:ext>
            </a:extLst>
          </p:cNvPr>
          <p:cNvPicPr>
            <a:picLocks noChangeAspect="1"/>
          </p:cNvPicPr>
          <p:nvPr/>
        </p:nvPicPr>
        <p:blipFill rotWithShape="1">
          <a:blip r:embed="rId3"/>
          <a:srcRect l="3060"/>
          <a:stretch/>
        </p:blipFill>
        <p:spPr bwMode="auto">
          <a:xfrm>
            <a:off x="1627806" y="1094184"/>
            <a:ext cx="4342765" cy="19939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0DB9236-F590-45E9-A5AB-295A62724ADD}"/>
              </a:ext>
            </a:extLst>
          </p:cNvPr>
          <p:cNvPicPr>
            <a:picLocks noChangeAspect="1"/>
          </p:cNvPicPr>
          <p:nvPr/>
        </p:nvPicPr>
        <p:blipFill>
          <a:blip r:embed="rId4"/>
          <a:stretch>
            <a:fillRect/>
          </a:stretch>
        </p:blipFill>
        <p:spPr>
          <a:xfrm>
            <a:off x="6221430" y="1090374"/>
            <a:ext cx="4494530" cy="1997710"/>
          </a:xfrm>
          <a:prstGeom prst="rect">
            <a:avLst/>
          </a:prstGeom>
        </p:spPr>
      </p:pic>
      <p:sp>
        <p:nvSpPr>
          <p:cNvPr id="2" name="TextBox 1">
            <a:extLst>
              <a:ext uri="{FF2B5EF4-FFF2-40B4-BE49-F238E27FC236}">
                <a16:creationId xmlns:a16="http://schemas.microsoft.com/office/drawing/2014/main" id="{428FF5B4-99B0-CF89-9365-17F9576870A4}"/>
              </a:ext>
            </a:extLst>
          </p:cNvPr>
          <p:cNvSpPr txBox="1"/>
          <p:nvPr/>
        </p:nvSpPr>
        <p:spPr>
          <a:xfrm>
            <a:off x="2396936" y="1090374"/>
            <a:ext cx="659423" cy="523220"/>
          </a:xfrm>
          <a:prstGeom prst="rect">
            <a:avLst/>
          </a:prstGeom>
          <a:noFill/>
        </p:spPr>
        <p:txBody>
          <a:bodyPr wrap="square" rtlCol="0">
            <a:spAutoFit/>
          </a:bodyPr>
          <a:lstStyle/>
          <a:p>
            <a:r>
              <a:rPr lang="en-US" sz="2800" b="1" dirty="0"/>
              <a:t>a)</a:t>
            </a:r>
          </a:p>
        </p:txBody>
      </p:sp>
      <p:sp>
        <p:nvSpPr>
          <p:cNvPr id="5" name="TextBox 4">
            <a:extLst>
              <a:ext uri="{FF2B5EF4-FFF2-40B4-BE49-F238E27FC236}">
                <a16:creationId xmlns:a16="http://schemas.microsoft.com/office/drawing/2014/main" id="{1284D87D-96FE-8492-DC0F-031A8FF6A8AF}"/>
              </a:ext>
            </a:extLst>
          </p:cNvPr>
          <p:cNvSpPr txBox="1"/>
          <p:nvPr/>
        </p:nvSpPr>
        <p:spPr>
          <a:xfrm>
            <a:off x="7254127" y="1090374"/>
            <a:ext cx="659423" cy="523220"/>
          </a:xfrm>
          <a:prstGeom prst="rect">
            <a:avLst/>
          </a:prstGeom>
          <a:noFill/>
        </p:spPr>
        <p:txBody>
          <a:bodyPr wrap="square" rtlCol="0">
            <a:spAutoFit/>
          </a:bodyPr>
          <a:lstStyle/>
          <a:p>
            <a:r>
              <a:rPr lang="en-US" sz="2800" b="1"/>
              <a:t>b)</a:t>
            </a:r>
          </a:p>
        </p:txBody>
      </p:sp>
      <p:sp>
        <p:nvSpPr>
          <p:cNvPr id="6" name="Slide Number Placeholder 5">
            <a:extLst>
              <a:ext uri="{FF2B5EF4-FFF2-40B4-BE49-F238E27FC236}">
                <a16:creationId xmlns:a16="http://schemas.microsoft.com/office/drawing/2014/main" id="{7BAE26FE-6B9A-4E8D-E5FE-94F3250F187C}"/>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328603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BB3D74-08CF-530F-77CC-95C8E9D6C8DB}"/>
              </a:ext>
            </a:extLst>
          </p:cNvPr>
          <p:cNvSpPr/>
          <p:nvPr/>
        </p:nvSpPr>
        <p:spPr>
          <a:xfrm>
            <a:off x="6096000" y="1532971"/>
            <a:ext cx="5398478" cy="3349828"/>
          </a:xfrm>
          <a:prstGeom prst="rect">
            <a:avLst/>
          </a:prstGeom>
          <a:noFill/>
        </p:spPr>
        <p:txBody>
          <a:bodyPr wrap="square">
            <a:spAutoFit/>
          </a:bodyPr>
          <a:lstStyle/>
          <a:p>
            <a:pPr>
              <a:lnSpc>
                <a:spcPct val="80000"/>
              </a:lnSpc>
            </a:pPr>
            <a:endParaRPr lang="en-US" sz="2400" dirty="0">
              <a:cs typeface="Times New Roman" panose="02020603050405020304" pitchFamily="18" charset="0"/>
            </a:endParaRPr>
          </a:p>
          <a:p>
            <a:pPr algn="just">
              <a:lnSpc>
                <a:spcPct val="80000"/>
              </a:lnSpc>
            </a:pPr>
            <a:r>
              <a:rPr lang="en-US" sz="2400" dirty="0">
                <a:cs typeface="Times New Roman" panose="02020603050405020304" pitchFamily="18" charset="0"/>
              </a:rPr>
              <a:t>Using “</a:t>
            </a:r>
            <a:r>
              <a:rPr lang="en-US" sz="2400" i="1" dirty="0">
                <a:cs typeface="Times New Roman" panose="02020603050405020304" pitchFamily="18" charset="0"/>
              </a:rPr>
              <a:t>percentage of impervious surface</a:t>
            </a:r>
            <a:r>
              <a:rPr lang="en-US" sz="2400" dirty="0">
                <a:cs typeface="Times New Roman" panose="02020603050405020304" pitchFamily="18" charset="0"/>
              </a:rPr>
              <a:t>” as a proxy for the level of urbanization exposes the limits of lumped basin approaches. </a:t>
            </a:r>
          </a:p>
          <a:p>
            <a:pPr algn="just">
              <a:lnSpc>
                <a:spcPct val="80000"/>
              </a:lnSpc>
            </a:pPr>
            <a:endParaRPr lang="en-US" sz="2400" dirty="0">
              <a:cs typeface="Times New Roman" panose="02020603050405020304" pitchFamily="18" charset="0"/>
            </a:endParaRPr>
          </a:p>
          <a:p>
            <a:pPr algn="just">
              <a:lnSpc>
                <a:spcPct val="80000"/>
              </a:lnSpc>
            </a:pPr>
            <a:r>
              <a:rPr lang="en-US" sz="2400" dirty="0">
                <a:cs typeface="Times New Roman" panose="02020603050405020304" pitchFamily="18" charset="0"/>
              </a:rPr>
              <a:t>To obtain a </a:t>
            </a:r>
            <a:r>
              <a:rPr lang="en-US" sz="2400" b="1" dirty="0">
                <a:cs typeface="Times New Roman" panose="02020603050405020304" pitchFamily="18" charset="0"/>
              </a:rPr>
              <a:t>more informative descriptor of urbanization</a:t>
            </a:r>
            <a:r>
              <a:rPr lang="en-US" sz="2400" dirty="0">
                <a:cs typeface="Times New Roman" panose="02020603050405020304" pitchFamily="18" charset="0"/>
              </a:rPr>
              <a:t>, we need to consider how </a:t>
            </a:r>
            <a:r>
              <a:rPr lang="en-US" sz="2400" b="1" dirty="0">
                <a:cs typeface="Times New Roman" panose="02020603050405020304" pitchFamily="18" charset="0"/>
              </a:rPr>
              <a:t>impervious areas </a:t>
            </a:r>
            <a:r>
              <a:rPr lang="en-US" sz="2400" dirty="0">
                <a:cs typeface="Times New Roman" panose="02020603050405020304" pitchFamily="18" charset="0"/>
              </a:rPr>
              <a:t>across the basin are connected </a:t>
            </a:r>
            <a:r>
              <a:rPr lang="en-US" sz="2400" b="1" dirty="0">
                <a:cs typeface="Times New Roman" panose="02020603050405020304" pitchFamily="18" charset="0"/>
              </a:rPr>
              <a:t>between each other </a:t>
            </a:r>
            <a:r>
              <a:rPr lang="en-US" sz="2400" dirty="0">
                <a:cs typeface="Times New Roman" panose="02020603050405020304" pitchFamily="18" charset="0"/>
              </a:rPr>
              <a:t>and </a:t>
            </a:r>
            <a:r>
              <a:rPr lang="en-US" sz="2400" b="1" dirty="0">
                <a:cs typeface="Times New Roman" panose="02020603050405020304" pitchFamily="18" charset="0"/>
              </a:rPr>
              <a:t>to the stream network</a:t>
            </a:r>
            <a:r>
              <a:rPr lang="en-US" sz="2400" dirty="0">
                <a:cs typeface="Times New Roman" panose="02020603050405020304" pitchFamily="18" charset="0"/>
              </a:rPr>
              <a:t>.</a:t>
            </a:r>
          </a:p>
        </p:txBody>
      </p:sp>
      <p:sp>
        <p:nvSpPr>
          <p:cNvPr id="3" name="Title 1">
            <a:extLst>
              <a:ext uri="{FF2B5EF4-FFF2-40B4-BE49-F238E27FC236}">
                <a16:creationId xmlns:a16="http://schemas.microsoft.com/office/drawing/2014/main" id="{8EF0248A-ED9B-464B-AC21-2F061C39AB83}"/>
              </a:ext>
            </a:extLst>
          </p:cNvPr>
          <p:cNvSpPr txBox="1">
            <a:spLocks/>
          </p:cNvSpPr>
          <p:nvPr/>
        </p:nvSpPr>
        <p:spPr>
          <a:xfrm>
            <a:off x="887152" y="207408"/>
            <a:ext cx="996926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t>Lumped approaches do not consider hydrologic connectivity</a:t>
            </a:r>
          </a:p>
        </p:txBody>
      </p:sp>
      <p:pic>
        <p:nvPicPr>
          <p:cNvPr id="8" name="Picture 7">
            <a:extLst>
              <a:ext uri="{FF2B5EF4-FFF2-40B4-BE49-F238E27FC236}">
                <a16:creationId xmlns:a16="http://schemas.microsoft.com/office/drawing/2014/main" id="{F8AFD112-26B1-E043-1C30-41A09605D7F4}"/>
              </a:ext>
            </a:extLst>
          </p:cNvPr>
          <p:cNvPicPr>
            <a:picLocks noChangeAspect="1"/>
          </p:cNvPicPr>
          <p:nvPr/>
        </p:nvPicPr>
        <p:blipFill rotWithShape="1">
          <a:blip r:embed="rId3"/>
          <a:srcRect l="600" t="683"/>
          <a:stretch/>
        </p:blipFill>
        <p:spPr>
          <a:xfrm>
            <a:off x="1558192" y="1852599"/>
            <a:ext cx="3226916" cy="3345326"/>
          </a:xfrm>
          <a:prstGeom prst="rect">
            <a:avLst/>
          </a:prstGeom>
          <a:ln w="19050">
            <a:solidFill>
              <a:schemeClr val="tx1"/>
            </a:solidFill>
          </a:ln>
        </p:spPr>
      </p:pic>
      <p:sp>
        <p:nvSpPr>
          <p:cNvPr id="9" name="Rectangle 8">
            <a:extLst>
              <a:ext uri="{FF2B5EF4-FFF2-40B4-BE49-F238E27FC236}">
                <a16:creationId xmlns:a16="http://schemas.microsoft.com/office/drawing/2014/main" id="{3F83D926-3709-A5ED-8FE6-9141AA30E032}"/>
              </a:ext>
            </a:extLst>
          </p:cNvPr>
          <p:cNvSpPr/>
          <p:nvPr/>
        </p:nvSpPr>
        <p:spPr>
          <a:xfrm>
            <a:off x="114300" y="5332920"/>
            <a:ext cx="5852748" cy="1323439"/>
          </a:xfrm>
          <a:prstGeom prst="rect">
            <a:avLst/>
          </a:prstGeom>
          <a:noFill/>
        </p:spPr>
        <p:txBody>
          <a:bodyPr wrap="square">
            <a:spAutoFit/>
          </a:bodyPr>
          <a:lstStyle/>
          <a:p>
            <a:pPr marL="514350" algn="just"/>
            <a:r>
              <a:rPr lang="en-US" sz="2000" b="1" dirty="0">
                <a:solidFill>
                  <a:srgbClr val="000000"/>
                </a:solidFill>
                <a:cs typeface="Times New Roman" panose="02020603050405020304" pitchFamily="18" charset="0"/>
              </a:rPr>
              <a:t>Fig. 3.</a:t>
            </a:r>
            <a:r>
              <a:rPr lang="en-US" sz="2000" dirty="0">
                <a:solidFill>
                  <a:srgbClr val="000000"/>
                </a:solidFill>
                <a:cs typeface="Times New Roman" panose="02020603050405020304" pitchFamily="18" charset="0"/>
              </a:rPr>
              <a:t> Flow direction raster (Li et al. 2019), which shows how adjacent cells are connected to each other (D8 algorithm). </a:t>
            </a:r>
            <a:endParaRPr lang="en-US" sz="2000" b="0" i="0" u="none" strike="noStrike" baseline="0" dirty="0">
              <a:solidFill>
                <a:srgbClr val="000000"/>
              </a:solidFill>
              <a:cs typeface="Times New Roman" panose="02020603050405020304" pitchFamily="18" charset="0"/>
            </a:endParaRPr>
          </a:p>
          <a:p>
            <a:pPr marL="514350" algn="just"/>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81732A8-012A-632B-4B16-C8B618BF03BC}"/>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65222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BB3D74-08CF-530F-77CC-95C8E9D6C8DB}"/>
              </a:ext>
            </a:extLst>
          </p:cNvPr>
          <p:cNvSpPr/>
          <p:nvPr/>
        </p:nvSpPr>
        <p:spPr>
          <a:xfrm>
            <a:off x="6366512" y="2049551"/>
            <a:ext cx="5271073" cy="2758897"/>
          </a:xfrm>
          <a:prstGeom prst="rect">
            <a:avLst/>
          </a:prstGeom>
          <a:noFill/>
        </p:spPr>
        <p:txBody>
          <a:bodyPr wrap="square">
            <a:spAutoFit/>
          </a:bodyPr>
          <a:lstStyle/>
          <a:p>
            <a:pPr>
              <a:lnSpc>
                <a:spcPct val="80000"/>
              </a:lnSpc>
            </a:pPr>
            <a:endParaRPr lang="en-US" sz="2400" dirty="0">
              <a:cs typeface="Times New Roman" panose="02020603050405020304" pitchFamily="18" charset="0"/>
            </a:endParaRPr>
          </a:p>
          <a:p>
            <a:pPr algn="just">
              <a:lnSpc>
                <a:spcPct val="80000"/>
              </a:lnSpc>
            </a:pPr>
            <a:r>
              <a:rPr lang="en-US" sz="2400" b="1" dirty="0">
                <a:cs typeface="Times New Roman" panose="02020603050405020304" pitchFamily="18" charset="0"/>
              </a:rPr>
              <a:t>Topography </a:t>
            </a:r>
            <a:r>
              <a:rPr lang="en-US" sz="2400" dirty="0">
                <a:cs typeface="Times New Roman" panose="02020603050405020304" pitchFamily="18" charset="0"/>
              </a:rPr>
              <a:t>affects the hydrological connectivity of surface flows, but in urban areas, the </a:t>
            </a:r>
            <a:r>
              <a:rPr lang="en-US" sz="2400" b="1" dirty="0">
                <a:cs typeface="Times New Roman" panose="02020603050405020304" pitchFamily="18" charset="0"/>
              </a:rPr>
              <a:t>stormwater drainage network</a:t>
            </a:r>
            <a:r>
              <a:rPr lang="en-US" sz="2400" dirty="0">
                <a:cs typeface="Times New Roman" panose="02020603050405020304" pitchFamily="18" charset="0"/>
              </a:rPr>
              <a:t> also affects connectivity, since the contribution of an impervious patch can change dramatically depending on whether and how its runoff is routed through the </a:t>
            </a:r>
            <a:r>
              <a:rPr lang="en-US" sz="2400" b="1" dirty="0">
                <a:cs typeface="Times New Roman" panose="02020603050405020304" pitchFamily="18" charset="0"/>
              </a:rPr>
              <a:t>stormwater network</a:t>
            </a:r>
            <a:r>
              <a:rPr lang="en-US" sz="2400" dirty="0">
                <a:cs typeface="Times New Roman" panose="02020603050405020304" pitchFamily="18" charset="0"/>
              </a:rPr>
              <a:t>.</a:t>
            </a:r>
          </a:p>
        </p:txBody>
      </p:sp>
      <p:sp>
        <p:nvSpPr>
          <p:cNvPr id="3" name="Title 1">
            <a:extLst>
              <a:ext uri="{FF2B5EF4-FFF2-40B4-BE49-F238E27FC236}">
                <a16:creationId xmlns:a16="http://schemas.microsoft.com/office/drawing/2014/main" id="{8EF0248A-ED9B-464B-AC21-2F061C39AB83}"/>
              </a:ext>
            </a:extLst>
          </p:cNvPr>
          <p:cNvSpPr txBox="1">
            <a:spLocks/>
          </p:cNvSpPr>
          <p:nvPr/>
        </p:nvSpPr>
        <p:spPr>
          <a:xfrm>
            <a:off x="887152" y="207408"/>
            <a:ext cx="996926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4000" dirty="0"/>
              <a:t>Topographic vs. stormwater system connectivity</a:t>
            </a:r>
          </a:p>
        </p:txBody>
      </p:sp>
      <p:sp>
        <p:nvSpPr>
          <p:cNvPr id="2" name="Slide Number Placeholder 1">
            <a:extLst>
              <a:ext uri="{FF2B5EF4-FFF2-40B4-BE49-F238E27FC236}">
                <a16:creationId xmlns:a16="http://schemas.microsoft.com/office/drawing/2014/main" id="{E81732A8-012A-632B-4B16-C8B618BF03BC}"/>
              </a:ext>
            </a:extLst>
          </p:cNvPr>
          <p:cNvSpPr>
            <a:spLocks noGrp="1"/>
          </p:cNvSpPr>
          <p:nvPr>
            <p:ph type="sldNum" sz="quarter" idx="12"/>
          </p:nvPr>
        </p:nvSpPr>
        <p:spPr/>
        <p:txBody>
          <a:bodyPr/>
          <a:lstStyle/>
          <a:p>
            <a:fld id="{D57F1E4F-1CFF-5643-939E-217C01CDF565}" type="slidenum">
              <a:rPr lang="en-US" smtClean="0"/>
              <a:pPr/>
              <a:t>6</a:t>
            </a:fld>
            <a:endParaRPr lang="en-US"/>
          </a:p>
        </p:txBody>
      </p:sp>
      <p:pic>
        <p:nvPicPr>
          <p:cNvPr id="7" name="Picture 6">
            <a:extLst>
              <a:ext uri="{FF2B5EF4-FFF2-40B4-BE49-F238E27FC236}">
                <a16:creationId xmlns:a16="http://schemas.microsoft.com/office/drawing/2014/main" id="{37C00159-FEED-9ED6-08F3-944A0D2745E4}"/>
              </a:ext>
            </a:extLst>
          </p:cNvPr>
          <p:cNvPicPr>
            <a:picLocks noChangeAspect="1"/>
          </p:cNvPicPr>
          <p:nvPr/>
        </p:nvPicPr>
        <p:blipFill>
          <a:blip r:embed="rId3"/>
          <a:stretch>
            <a:fillRect/>
          </a:stretch>
        </p:blipFill>
        <p:spPr>
          <a:xfrm>
            <a:off x="1697063" y="1936733"/>
            <a:ext cx="3486150" cy="2739390"/>
          </a:xfrm>
          <a:prstGeom prst="rect">
            <a:avLst/>
          </a:prstGeom>
        </p:spPr>
      </p:pic>
      <p:sp>
        <p:nvSpPr>
          <p:cNvPr id="8" name="TextBox 7">
            <a:extLst>
              <a:ext uri="{FF2B5EF4-FFF2-40B4-BE49-F238E27FC236}">
                <a16:creationId xmlns:a16="http://schemas.microsoft.com/office/drawing/2014/main" id="{1F63E51B-C240-5A10-3679-D1D00BCFE1B0}"/>
              </a:ext>
            </a:extLst>
          </p:cNvPr>
          <p:cNvSpPr txBox="1"/>
          <p:nvPr/>
        </p:nvSpPr>
        <p:spPr>
          <a:xfrm>
            <a:off x="1202464" y="4415806"/>
            <a:ext cx="2121823" cy="253916"/>
          </a:xfrm>
          <a:prstGeom prst="rect">
            <a:avLst/>
          </a:prstGeom>
          <a:noFill/>
        </p:spPr>
        <p:txBody>
          <a:bodyPr wrap="square">
            <a:spAutoFit/>
          </a:bodyPr>
          <a:lstStyle/>
          <a:p>
            <a:r>
              <a:rPr lang="en-US" sz="1050" dirty="0">
                <a:solidFill>
                  <a:schemeClr val="accent1">
                    <a:lumMod val="75000"/>
                  </a:schemeClr>
                </a:solidFill>
                <a:cs typeface="Times New Roman" panose="02020603050405020304" pitchFamily="18" charset="0"/>
              </a:rPr>
              <a:t>http://www.bmbengineers.com.au</a:t>
            </a:r>
            <a:endParaRPr lang="en-US" sz="1050" dirty="0">
              <a:solidFill>
                <a:schemeClr val="accent1">
                  <a:lumMod val="75000"/>
                </a:schemeClr>
              </a:solidFill>
            </a:endParaRPr>
          </a:p>
        </p:txBody>
      </p:sp>
      <p:sp>
        <p:nvSpPr>
          <p:cNvPr id="9" name="Rectangle 8">
            <a:extLst>
              <a:ext uri="{FF2B5EF4-FFF2-40B4-BE49-F238E27FC236}">
                <a16:creationId xmlns:a16="http://schemas.microsoft.com/office/drawing/2014/main" id="{1BF21B99-941D-D50E-BFA3-96CADAEA4757}"/>
              </a:ext>
            </a:extLst>
          </p:cNvPr>
          <p:cNvSpPr/>
          <p:nvPr/>
        </p:nvSpPr>
        <p:spPr>
          <a:xfrm>
            <a:off x="513764" y="4917237"/>
            <a:ext cx="5852748" cy="707886"/>
          </a:xfrm>
          <a:prstGeom prst="rect">
            <a:avLst/>
          </a:prstGeom>
          <a:noFill/>
        </p:spPr>
        <p:txBody>
          <a:bodyPr wrap="square">
            <a:spAutoFit/>
          </a:bodyPr>
          <a:lstStyle/>
          <a:p>
            <a:pPr marL="514350" algn="just"/>
            <a:r>
              <a:rPr lang="en-US" sz="2000" b="1" dirty="0">
                <a:solidFill>
                  <a:srgbClr val="000000"/>
                </a:solidFill>
                <a:cs typeface="Times New Roman" panose="02020603050405020304" pitchFamily="18" charset="0"/>
              </a:rPr>
              <a:t>Fig. 4. </a:t>
            </a:r>
            <a:r>
              <a:rPr lang="en-US" sz="2000" dirty="0">
                <a:solidFill>
                  <a:srgbClr val="000000"/>
                </a:solidFill>
                <a:cs typeface="Times New Roman" panose="02020603050405020304" pitchFamily="18" charset="0"/>
              </a:rPr>
              <a:t>Scheme of stormwater drainage network</a:t>
            </a:r>
            <a:r>
              <a:rPr lang="en-US" sz="2000" dirty="0">
                <a:solidFill>
                  <a:srgbClr val="000000"/>
                </a:solidFill>
                <a:latin typeface="Times New Roman" panose="02020603050405020304" pitchFamily="18" charset="0"/>
                <a:cs typeface="Times New Roman" panose="02020603050405020304" pitchFamily="18" charset="0"/>
              </a:rPr>
              <a:t>. </a:t>
            </a:r>
            <a:endParaRPr lang="en-US" sz="2000" i="0" u="none" strike="noStrike" baseline="0" dirty="0">
              <a:solidFill>
                <a:srgbClr val="000000"/>
              </a:solidFill>
              <a:latin typeface="Times New Roman" panose="02020603050405020304" pitchFamily="18" charset="0"/>
              <a:cs typeface="Times New Roman" panose="02020603050405020304" pitchFamily="18" charset="0"/>
            </a:endParaRPr>
          </a:p>
          <a:p>
            <a:pPr marL="514350" algn="just"/>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64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78E270-FCDA-C198-B16E-F2E8D63035EA}"/>
              </a:ext>
            </a:extLst>
          </p:cNvPr>
          <p:cNvSpPr txBox="1"/>
          <p:nvPr/>
        </p:nvSpPr>
        <p:spPr>
          <a:xfrm>
            <a:off x="590204" y="986871"/>
            <a:ext cx="6660785" cy="5676619"/>
          </a:xfrm>
          <a:prstGeom prst="rect">
            <a:avLst/>
          </a:prstGeom>
          <a:noFill/>
        </p:spPr>
        <p:txBody>
          <a:bodyPr wrap="square">
            <a:spAutoFit/>
          </a:bodyPr>
          <a:lstStyle/>
          <a:p>
            <a:pPr lvl="1" algn="just">
              <a:lnSpc>
                <a:spcPct val="80000"/>
              </a:lnSpc>
            </a:pPr>
            <a:endParaRPr lang="en-US" sz="1100" dirty="0">
              <a:cs typeface="Times New Roman" panose="02020603050405020304" pitchFamily="18" charset="0"/>
            </a:endParaRPr>
          </a:p>
          <a:p>
            <a:pPr marL="285750" indent="-285750" algn="just">
              <a:lnSpc>
                <a:spcPct val="80000"/>
              </a:lnSpc>
              <a:buFont typeface="Arial" panose="020B0604020202020204" pitchFamily="34" charset="0"/>
              <a:buChar char="•"/>
            </a:pPr>
            <a:r>
              <a:rPr lang="en-US" sz="2400" dirty="0">
                <a:cs typeface="Times New Roman" panose="02020603050405020304" pitchFamily="18" charset="0"/>
              </a:rPr>
              <a:t>We propose a new index </a:t>
            </a:r>
            <a:r>
              <a:rPr lang="en-US" sz="2400" b="1" i="1" dirty="0">
                <a:cs typeface="Times New Roman" panose="02020603050405020304" pitchFamily="18" charset="0"/>
              </a:rPr>
              <a:t>UI</a:t>
            </a:r>
            <a:r>
              <a:rPr lang="en-US" sz="2400" dirty="0">
                <a:cs typeface="Times New Roman" panose="02020603050405020304" pitchFamily="18" charset="0"/>
              </a:rPr>
              <a:t> that is able to capture differences in hydrologic response among basins with the same percentage of impervious area (</a:t>
            </a:r>
            <a:r>
              <a:rPr lang="en-US" sz="2400" b="1" i="1" dirty="0">
                <a:cs typeface="Times New Roman" panose="02020603050405020304" pitchFamily="18" charset="0"/>
              </a:rPr>
              <a:t>%UA</a:t>
            </a:r>
            <a:r>
              <a:rPr lang="en-US" sz="2400" dirty="0">
                <a:cs typeface="Times New Roman" panose="02020603050405020304" pitchFamily="18" charset="0"/>
              </a:rPr>
              <a:t>), but different spatial distributions of such urbanized surfaces</a:t>
            </a:r>
          </a:p>
          <a:p>
            <a:pPr marL="285750" indent="-285750" algn="just">
              <a:lnSpc>
                <a:spcPct val="80000"/>
              </a:lnSpc>
              <a:buFont typeface="Arial" panose="020B0604020202020204" pitchFamily="34" charset="0"/>
              <a:buChar char="•"/>
            </a:pPr>
            <a:endParaRPr lang="en-US" sz="2400" dirty="0">
              <a:cs typeface="Times New Roman" panose="02020603050405020304" pitchFamily="18" charset="0"/>
            </a:endParaRPr>
          </a:p>
          <a:p>
            <a:pPr marL="285750" indent="-285750" algn="just">
              <a:lnSpc>
                <a:spcPct val="80000"/>
              </a:lnSpc>
              <a:buFont typeface="Arial" panose="020B0604020202020204" pitchFamily="34" charset="0"/>
              <a:buChar char="•"/>
            </a:pPr>
            <a:endParaRPr lang="en-US" sz="2400" dirty="0">
              <a:cs typeface="Times New Roman" panose="02020603050405020304" pitchFamily="18" charset="0"/>
            </a:endParaRPr>
          </a:p>
          <a:p>
            <a:pPr marL="285750" indent="-285750" algn="just">
              <a:lnSpc>
                <a:spcPct val="80000"/>
              </a:lnSpc>
              <a:buFont typeface="Arial" panose="020B0604020202020204" pitchFamily="34" charset="0"/>
              <a:buChar char="•"/>
            </a:pPr>
            <a:endParaRPr lang="en-US" sz="2400" dirty="0">
              <a:cs typeface="Times New Roman" panose="02020603050405020304" pitchFamily="18" charset="0"/>
            </a:endParaRPr>
          </a:p>
          <a:p>
            <a:pPr algn="just">
              <a:lnSpc>
                <a:spcPct val="80000"/>
              </a:lnSpc>
            </a:pPr>
            <a:endParaRPr lang="en-US" sz="2400" dirty="0">
              <a:cs typeface="Times New Roman" panose="02020603050405020304" pitchFamily="18" charset="0"/>
            </a:endParaRPr>
          </a:p>
          <a:p>
            <a:pPr marL="285750" indent="-285750" algn="just">
              <a:lnSpc>
                <a:spcPct val="80000"/>
              </a:lnSpc>
              <a:buFont typeface="Arial" panose="020B0604020202020204" pitchFamily="34" charset="0"/>
              <a:buChar char="•"/>
            </a:pPr>
            <a:r>
              <a:rPr lang="en-US" sz="2400" dirty="0">
                <a:cs typeface="Times New Roman" panose="02020603050405020304" pitchFamily="18" charset="0"/>
              </a:rPr>
              <a:t>This index is a lumped descriptor of basin-wide hydrologic connectivity that:</a:t>
            </a:r>
          </a:p>
          <a:p>
            <a:pPr marL="285750" indent="-285750" algn="just">
              <a:lnSpc>
                <a:spcPct val="80000"/>
              </a:lnSpc>
              <a:buFont typeface="Arial" panose="020B0604020202020204" pitchFamily="34" charset="0"/>
              <a:buChar char="•"/>
            </a:pPr>
            <a:endParaRPr lang="en-US" sz="1000" dirty="0">
              <a:cs typeface="Times New Roman" panose="02020603050405020304" pitchFamily="18" charset="0"/>
            </a:endParaRPr>
          </a:p>
          <a:p>
            <a:pPr marL="800100" lvl="1" indent="-342900" algn="just">
              <a:lnSpc>
                <a:spcPct val="80000"/>
              </a:lnSpc>
              <a:buSzPct val="60000"/>
              <a:buFont typeface="Wingdings" panose="05000000000000000000" pitchFamily="2" charset="2"/>
              <a:buChar char="q"/>
            </a:pPr>
            <a:r>
              <a:rPr lang="en-US" sz="2400" dirty="0">
                <a:cs typeface="Times New Roman" panose="02020603050405020304" pitchFamily="18" charset="0"/>
              </a:rPr>
              <a:t>Incorporates information about land-use</a:t>
            </a:r>
          </a:p>
          <a:p>
            <a:pPr marL="800100" lvl="1" indent="-342900" algn="just">
              <a:lnSpc>
                <a:spcPct val="80000"/>
              </a:lnSpc>
              <a:buSzPct val="60000"/>
              <a:buFont typeface="Wingdings" panose="05000000000000000000" pitchFamily="2" charset="2"/>
              <a:buChar char="q"/>
            </a:pPr>
            <a:r>
              <a:rPr lang="en-US" sz="2400" dirty="0">
                <a:cs typeface="Times New Roman" panose="02020603050405020304" pitchFamily="18" charset="0"/>
              </a:rPr>
              <a:t>Better reflects the hydrological effects of urbanization</a:t>
            </a:r>
          </a:p>
          <a:p>
            <a:pPr marL="800100" lvl="1" indent="-342900" algn="just">
              <a:lnSpc>
                <a:spcPct val="80000"/>
              </a:lnSpc>
              <a:buFont typeface="Wingdings" panose="05000000000000000000" pitchFamily="2" charset="2"/>
              <a:buChar char="q"/>
            </a:pPr>
            <a:endParaRPr lang="en-US" sz="1000" dirty="0">
              <a:cs typeface="Times New Roman" panose="02020603050405020304" pitchFamily="18" charset="0"/>
            </a:endParaRPr>
          </a:p>
          <a:p>
            <a:pPr marL="285750" indent="-285750" algn="just">
              <a:lnSpc>
                <a:spcPct val="80000"/>
              </a:lnSpc>
              <a:buFont typeface="Arial" panose="020B0604020202020204" pitchFamily="34" charset="0"/>
              <a:buChar char="•"/>
            </a:pPr>
            <a:r>
              <a:rPr lang="en-US" sz="2400" dirty="0">
                <a:cs typeface="Times New Roman" panose="02020603050405020304" pitchFamily="18" charset="0"/>
              </a:rPr>
              <a:t>We test the predictive power of the proposed index against the percentage of impervious area for a regionalization case study</a:t>
            </a:r>
          </a:p>
        </p:txBody>
      </p:sp>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38200" y="17261"/>
            <a:ext cx="10515600" cy="1325563"/>
          </a:xfrm>
        </p:spPr>
        <p:txBody>
          <a:bodyPr>
            <a:normAutofit/>
          </a:bodyPr>
          <a:lstStyle/>
          <a:p>
            <a:r>
              <a:rPr lang="en-US" sz="4000" dirty="0"/>
              <a:t>Objectives</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07" name="Ink 206">
                <a:extLst>
                  <a:ext uri="{FF2B5EF4-FFF2-40B4-BE49-F238E27FC236}">
                    <a16:creationId xmlns:a16="http://schemas.microsoft.com/office/drawing/2014/main" id="{1EC4F4E1-C19D-DF51-C37D-E8FE1445213D}"/>
                  </a:ext>
                </a:extLst>
              </p14:cNvPr>
              <p14:cNvContentPartPr/>
              <p14:nvPr/>
            </p14:nvContentPartPr>
            <p14:xfrm>
              <a:off x="1832261" y="4683950"/>
              <a:ext cx="5400" cy="5400"/>
            </p14:xfrm>
          </p:contentPart>
        </mc:Choice>
        <mc:Fallback xmlns="">
          <p:pic>
            <p:nvPicPr>
              <p:cNvPr id="207" name="Ink 206">
                <a:extLst>
                  <a:ext uri="{FF2B5EF4-FFF2-40B4-BE49-F238E27FC236}">
                    <a16:creationId xmlns:a16="http://schemas.microsoft.com/office/drawing/2014/main" id="{1EC4F4E1-C19D-DF51-C37D-E8FE1445213D}"/>
                  </a:ext>
                </a:extLst>
              </p:cNvPr>
              <p:cNvPicPr/>
              <p:nvPr/>
            </p:nvPicPr>
            <p:blipFill>
              <a:blip r:embed="rId4"/>
              <a:stretch>
                <a:fillRect/>
              </a:stretch>
            </p:blipFill>
            <p:spPr>
              <a:xfrm>
                <a:off x="1814261" y="4575950"/>
                <a:ext cx="41040" cy="22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08" name="Ink 207">
                <a:extLst>
                  <a:ext uri="{FF2B5EF4-FFF2-40B4-BE49-F238E27FC236}">
                    <a16:creationId xmlns:a16="http://schemas.microsoft.com/office/drawing/2014/main" id="{6AC1CE11-C45E-2295-53A4-E201ED208EE9}"/>
                  </a:ext>
                </a:extLst>
              </p14:cNvPr>
              <p14:cNvContentPartPr/>
              <p14:nvPr/>
            </p14:nvContentPartPr>
            <p14:xfrm>
              <a:off x="5375741" y="1229102"/>
              <a:ext cx="360" cy="360"/>
            </p14:xfrm>
          </p:contentPart>
        </mc:Choice>
        <mc:Fallback xmlns="">
          <p:pic>
            <p:nvPicPr>
              <p:cNvPr id="208" name="Ink 207">
                <a:extLst>
                  <a:ext uri="{FF2B5EF4-FFF2-40B4-BE49-F238E27FC236}">
                    <a16:creationId xmlns:a16="http://schemas.microsoft.com/office/drawing/2014/main" id="{6AC1CE11-C45E-2295-53A4-E201ED208EE9}"/>
                  </a:ext>
                </a:extLst>
              </p:cNvPr>
              <p:cNvPicPr/>
              <p:nvPr/>
            </p:nvPicPr>
            <p:blipFill>
              <a:blip r:embed="rId6"/>
              <a:stretch>
                <a:fillRect/>
              </a:stretch>
            </p:blipFill>
            <p:spPr>
              <a:xfrm>
                <a:off x="5357741" y="112110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09" name="Ink 208">
                <a:extLst>
                  <a:ext uri="{FF2B5EF4-FFF2-40B4-BE49-F238E27FC236}">
                    <a16:creationId xmlns:a16="http://schemas.microsoft.com/office/drawing/2014/main" id="{3430CA57-4769-C275-F847-FB511695E05D}"/>
                  </a:ext>
                </a:extLst>
              </p14:cNvPr>
              <p14:cNvContentPartPr/>
              <p14:nvPr/>
            </p14:nvContentPartPr>
            <p14:xfrm>
              <a:off x="4626581" y="4777910"/>
              <a:ext cx="360" cy="360"/>
            </p14:xfrm>
          </p:contentPart>
        </mc:Choice>
        <mc:Fallback xmlns="">
          <p:pic>
            <p:nvPicPr>
              <p:cNvPr id="209" name="Ink 208">
                <a:extLst>
                  <a:ext uri="{FF2B5EF4-FFF2-40B4-BE49-F238E27FC236}">
                    <a16:creationId xmlns:a16="http://schemas.microsoft.com/office/drawing/2014/main" id="{3430CA57-4769-C275-F847-FB511695E05D}"/>
                  </a:ext>
                </a:extLst>
              </p:cNvPr>
              <p:cNvPicPr/>
              <p:nvPr/>
            </p:nvPicPr>
            <p:blipFill>
              <a:blip r:embed="rId8"/>
              <a:stretch>
                <a:fillRect/>
              </a:stretch>
            </p:blipFill>
            <p:spPr>
              <a:xfrm>
                <a:off x="4608581" y="46699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10" name="Ink 209">
                <a:extLst>
                  <a:ext uri="{FF2B5EF4-FFF2-40B4-BE49-F238E27FC236}">
                    <a16:creationId xmlns:a16="http://schemas.microsoft.com/office/drawing/2014/main" id="{78E75606-9DDB-7D3E-ED7F-F023B61E5E7E}"/>
                  </a:ext>
                </a:extLst>
              </p14:cNvPr>
              <p14:cNvContentPartPr/>
              <p14:nvPr/>
            </p14:nvContentPartPr>
            <p14:xfrm>
              <a:off x="4753661" y="4726890"/>
              <a:ext cx="360" cy="5400"/>
            </p14:xfrm>
          </p:contentPart>
        </mc:Choice>
        <mc:Fallback xmlns="">
          <p:pic>
            <p:nvPicPr>
              <p:cNvPr id="210" name="Ink 209">
                <a:extLst>
                  <a:ext uri="{FF2B5EF4-FFF2-40B4-BE49-F238E27FC236}">
                    <a16:creationId xmlns:a16="http://schemas.microsoft.com/office/drawing/2014/main" id="{78E75606-9DDB-7D3E-ED7F-F023B61E5E7E}"/>
                  </a:ext>
                </a:extLst>
              </p:cNvPr>
              <p:cNvPicPr/>
              <p:nvPr/>
            </p:nvPicPr>
            <p:blipFill>
              <a:blip r:embed="rId10"/>
              <a:stretch>
                <a:fillRect/>
              </a:stretch>
            </p:blipFill>
            <p:spPr>
              <a:xfrm>
                <a:off x="4735661" y="4625640"/>
                <a:ext cx="36000" cy="207563"/>
              </a:xfrm>
              <a:prstGeom prst="rect">
                <a:avLst/>
              </a:prstGeom>
            </p:spPr>
          </p:pic>
        </mc:Fallback>
      </mc:AlternateContent>
      <mc:AlternateContent xmlns:mc="http://schemas.openxmlformats.org/markup-compatibility/2006" xmlns:a14="http://schemas.microsoft.com/office/drawing/2010/main">
        <mc:Choice Requires="a14">
          <p:graphicFrame>
            <p:nvGraphicFramePr>
              <p:cNvPr id="223" name="Table 222">
                <a:extLst>
                  <a:ext uri="{FF2B5EF4-FFF2-40B4-BE49-F238E27FC236}">
                    <a16:creationId xmlns:a16="http://schemas.microsoft.com/office/drawing/2014/main" id="{FCB4CB4A-FA65-A7AF-5FFB-9B351DDD3C69}"/>
                  </a:ext>
                </a:extLst>
              </p:cNvPr>
              <p:cNvGraphicFramePr>
                <a:graphicFrameLocks noGrp="1"/>
              </p:cNvGraphicFramePr>
              <p:nvPr>
                <p:extLst>
                  <p:ext uri="{D42A27DB-BD31-4B8C-83A1-F6EECF244321}">
                    <p14:modId xmlns:p14="http://schemas.microsoft.com/office/powerpoint/2010/main" val="3161539041"/>
                  </p:ext>
                </p:extLst>
              </p:nvPr>
            </p:nvGraphicFramePr>
            <p:xfrm>
              <a:off x="1452971" y="2709810"/>
              <a:ext cx="5212079" cy="914400"/>
            </p:xfrm>
            <a:graphic>
              <a:graphicData uri="http://schemas.openxmlformats.org/drawingml/2006/table">
                <a:tbl>
                  <a:tblPr/>
                  <a:tblGrid>
                    <a:gridCol w="1618073">
                      <a:extLst>
                        <a:ext uri="{9D8B030D-6E8A-4147-A177-3AD203B41FA5}">
                          <a16:colId xmlns:a16="http://schemas.microsoft.com/office/drawing/2014/main" val="338034756"/>
                        </a:ext>
                      </a:extLst>
                    </a:gridCol>
                    <a:gridCol w="1198002">
                      <a:extLst>
                        <a:ext uri="{9D8B030D-6E8A-4147-A177-3AD203B41FA5}">
                          <a16:colId xmlns:a16="http://schemas.microsoft.com/office/drawing/2014/main" val="1732102953"/>
                        </a:ext>
                      </a:extLst>
                    </a:gridCol>
                    <a:gridCol w="1198002">
                      <a:extLst>
                        <a:ext uri="{9D8B030D-6E8A-4147-A177-3AD203B41FA5}">
                          <a16:colId xmlns:a16="http://schemas.microsoft.com/office/drawing/2014/main" val="3566765387"/>
                        </a:ext>
                      </a:extLst>
                    </a:gridCol>
                    <a:gridCol w="1198002">
                      <a:extLst>
                        <a:ext uri="{9D8B030D-6E8A-4147-A177-3AD203B41FA5}">
                          <a16:colId xmlns:a16="http://schemas.microsoft.com/office/drawing/2014/main" val="335731840"/>
                        </a:ext>
                      </a:extLst>
                    </a:gridCol>
                  </a:tblGrid>
                  <a:tr h="3048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mn-lt"/>
                              <a:cs typeface="Times New Roman" panose="02020603050405020304" pitchFamily="18" charset="0"/>
                            </a:rPr>
                            <a:t>Configuration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n-lt"/>
                              <a:cs typeface="Times New Roman" panose="02020603050405020304" pitchFamily="18"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n-lt"/>
                              <a:cs typeface="Times New Roman" panose="02020603050405020304" pitchFamily="18"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n-lt"/>
                              <a:cs typeface="Times New Roman" panose="02020603050405020304" pitchFamily="18"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254749"/>
                      </a:ext>
                    </a:extLst>
                  </a:tr>
                  <a:tr h="3048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800" b="1" i="1" u="none" strike="noStrike" baseline="0" dirty="0" smtClean="0">
                                    <a:solidFill>
                                      <a:srgbClr val="000000"/>
                                    </a:solidFill>
                                    <a:effectLst/>
                                    <a:latin typeface="Cambria Math" panose="02040503050406030204" pitchFamily="18" charset="0"/>
                                    <a:cs typeface="Times New Roman" panose="02020603050405020304" pitchFamily="18" charset="0"/>
                                  </a:rPr>
                                  <m:t>%</m:t>
                                </m:r>
                                <m:r>
                                  <a:rPr lang="en-US" sz="1800" b="1" i="1" u="none" strike="noStrike" baseline="0" dirty="0" smtClean="0">
                                    <a:solidFill>
                                      <a:srgbClr val="000000"/>
                                    </a:solidFill>
                                    <a:effectLst/>
                                    <a:latin typeface="Cambria Math" panose="02040503050406030204" pitchFamily="18" charset="0"/>
                                    <a:cs typeface="Times New Roman" panose="02020603050405020304" pitchFamily="18" charset="0"/>
                                  </a:rPr>
                                  <m:t>𝑼𝑨</m:t>
                                </m:r>
                              </m:oMath>
                            </m:oMathPara>
                          </a14:m>
                          <a:endParaRPr lang="en-US" sz="1800" b="1" i="0" u="none" strike="noStrike" baseline="0" dirty="0">
                            <a:solidFill>
                              <a:srgbClr val="000000"/>
                            </a:solidFill>
                            <a:effectLst/>
                            <a:latin typeface="+mn-lt"/>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215244"/>
                      </a:ext>
                    </a:extLst>
                  </a:tr>
                  <a:tr h="3048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1800" b="1" i="1" u="none" strike="noStrike" dirty="0" smtClean="0">
                                    <a:solidFill>
                                      <a:srgbClr val="000000"/>
                                    </a:solidFill>
                                    <a:effectLst/>
                                    <a:latin typeface="Cambria Math" panose="02040503050406030204" pitchFamily="18" charset="0"/>
                                    <a:cs typeface="Times New Roman" panose="02020603050405020304" pitchFamily="18" charset="0"/>
                                  </a:rPr>
                                  <m:t>𝑼𝑰</m:t>
                                </m:r>
                              </m:oMath>
                            </m:oMathPara>
                          </a14:m>
                          <a:endParaRPr lang="en-US" sz="1800" b="1" i="0" u="none" strike="noStrike" baseline="-25000" dirty="0">
                            <a:solidFill>
                              <a:srgbClr val="000000"/>
                            </a:solidFill>
                            <a:effectLst/>
                            <a:latin typeface="+mn-lt"/>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cs typeface="Times New Roman" panose="02020603050405020304" pitchFamily="18" charset="0"/>
                            </a:rPr>
                            <a:t>?&gt;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cs typeface="Times New Roman" panose="02020603050405020304" pitchFamily="18" charset="0"/>
                            </a:rPr>
                            <a:t>?&gt;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99028"/>
                      </a:ext>
                    </a:extLst>
                  </a:tr>
                </a:tbl>
              </a:graphicData>
            </a:graphic>
          </p:graphicFrame>
        </mc:Choice>
        <mc:Fallback xmlns="">
          <p:graphicFrame>
            <p:nvGraphicFramePr>
              <p:cNvPr id="223" name="Table 222">
                <a:extLst>
                  <a:ext uri="{FF2B5EF4-FFF2-40B4-BE49-F238E27FC236}">
                    <a16:creationId xmlns:a16="http://schemas.microsoft.com/office/drawing/2014/main" id="{FCB4CB4A-FA65-A7AF-5FFB-9B351DDD3C69}"/>
                  </a:ext>
                </a:extLst>
              </p:cNvPr>
              <p:cNvGraphicFramePr>
                <a:graphicFrameLocks noGrp="1"/>
              </p:cNvGraphicFramePr>
              <p:nvPr>
                <p:extLst>
                  <p:ext uri="{D42A27DB-BD31-4B8C-83A1-F6EECF244321}">
                    <p14:modId xmlns:p14="http://schemas.microsoft.com/office/powerpoint/2010/main" val="3161539041"/>
                  </p:ext>
                </p:extLst>
              </p:nvPr>
            </p:nvGraphicFramePr>
            <p:xfrm>
              <a:off x="1452971" y="2709810"/>
              <a:ext cx="5212079" cy="914400"/>
            </p:xfrm>
            <a:graphic>
              <a:graphicData uri="http://schemas.openxmlformats.org/drawingml/2006/table">
                <a:tbl>
                  <a:tblPr/>
                  <a:tblGrid>
                    <a:gridCol w="1618073">
                      <a:extLst>
                        <a:ext uri="{9D8B030D-6E8A-4147-A177-3AD203B41FA5}">
                          <a16:colId xmlns:a16="http://schemas.microsoft.com/office/drawing/2014/main" val="338034756"/>
                        </a:ext>
                      </a:extLst>
                    </a:gridCol>
                    <a:gridCol w="1198002">
                      <a:extLst>
                        <a:ext uri="{9D8B030D-6E8A-4147-A177-3AD203B41FA5}">
                          <a16:colId xmlns:a16="http://schemas.microsoft.com/office/drawing/2014/main" val="1732102953"/>
                        </a:ext>
                      </a:extLst>
                    </a:gridCol>
                    <a:gridCol w="1198002">
                      <a:extLst>
                        <a:ext uri="{9D8B030D-6E8A-4147-A177-3AD203B41FA5}">
                          <a16:colId xmlns:a16="http://schemas.microsoft.com/office/drawing/2014/main" val="3566765387"/>
                        </a:ext>
                      </a:extLst>
                    </a:gridCol>
                    <a:gridCol w="1198002">
                      <a:extLst>
                        <a:ext uri="{9D8B030D-6E8A-4147-A177-3AD203B41FA5}">
                          <a16:colId xmlns:a16="http://schemas.microsoft.com/office/drawing/2014/main" val="335731840"/>
                        </a:ext>
                      </a:extLst>
                    </a:gridCol>
                  </a:tblGrid>
                  <a:tr h="3048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mn-lt"/>
                              <a:cs typeface="Times New Roman" panose="02020603050405020304" pitchFamily="18" charset="0"/>
                            </a:rPr>
                            <a:t>Configuration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n-lt"/>
                              <a:cs typeface="Times New Roman" panose="02020603050405020304" pitchFamily="18"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n-lt"/>
                              <a:cs typeface="Times New Roman" panose="02020603050405020304" pitchFamily="18"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mn-lt"/>
                              <a:cs typeface="Times New Roman" panose="02020603050405020304" pitchFamily="18"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254749"/>
                      </a:ext>
                    </a:extLst>
                  </a:tr>
                  <a:tr h="304800">
                    <a:tc>
                      <a:txBody>
                        <a:bodyPr/>
                        <a:lstStyle/>
                        <a:p>
                          <a:endParaRPr lang="en-US"/>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11"/>
                          <a:stretch>
                            <a:fillRect l="-376" t="-111765" r="-222180" b="-131373"/>
                          </a:stretch>
                        </a:blipFill>
                      </a:tcPr>
                    </a:tc>
                    <a:tc>
                      <a:txBody>
                        <a:bodyPr/>
                        <a:lstStyle/>
                        <a:p>
                          <a:pPr algn="ctr" fontAlgn="b"/>
                          <a:r>
                            <a:rPr lang="en-US" sz="1600" b="0" i="0" u="none" strike="noStrike" dirty="0">
                              <a:solidFill>
                                <a:srgbClr val="000000"/>
                              </a:solidFill>
                              <a:effectLst/>
                              <a:latin typeface="+mn-lt"/>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mn-lt"/>
                              <a:cs typeface="Times New Roman" panose="02020603050405020304" pitchFamily="18"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215244"/>
                      </a:ext>
                    </a:extLst>
                  </a:tr>
                  <a:tr h="304800">
                    <a:tc>
                      <a:txBody>
                        <a:bodyPr/>
                        <a:lstStyle/>
                        <a:p>
                          <a:endParaRPr lang="en-US"/>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11"/>
                          <a:stretch>
                            <a:fillRect l="-376" t="-216000" r="-222180" b="-34000"/>
                          </a:stretch>
                        </a:blipFill>
                      </a:tcPr>
                    </a:tc>
                    <a:tc>
                      <a:txBody>
                        <a:bodyPr/>
                        <a:lstStyle/>
                        <a:p>
                          <a:pPr algn="ctr" fontAlgn="b"/>
                          <a:r>
                            <a:rPr lang="en-US" sz="1600" b="1" i="0" u="none" strike="noStrike" dirty="0">
                              <a:solidFill>
                                <a:srgbClr val="000000"/>
                              </a:solidFill>
                              <a:effectLst/>
                              <a:latin typeface="+mn-lt"/>
                              <a:cs typeface="Times New Roman" panose="02020603050405020304" pitchFamily="18" charset="0"/>
                            </a:rPr>
                            <a:t>?&gt;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cs typeface="Times New Roman" panose="02020603050405020304" pitchFamily="18" charset="0"/>
                            </a:rPr>
                            <a:t>?&gt;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mn-lt"/>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99028"/>
                      </a:ext>
                    </a:extLst>
                  </a:tr>
                </a:tbl>
              </a:graphicData>
            </a:graphic>
          </p:graphicFrame>
        </mc:Fallback>
      </mc:AlternateContent>
      <p:pic>
        <p:nvPicPr>
          <p:cNvPr id="6" name="Picture 5">
            <a:extLst>
              <a:ext uri="{FF2B5EF4-FFF2-40B4-BE49-F238E27FC236}">
                <a16:creationId xmlns:a16="http://schemas.microsoft.com/office/drawing/2014/main" id="{D03EF339-A2A5-EB00-622E-DE491B000463}"/>
              </a:ext>
            </a:extLst>
          </p:cNvPr>
          <p:cNvPicPr>
            <a:picLocks noChangeAspect="1"/>
          </p:cNvPicPr>
          <p:nvPr/>
        </p:nvPicPr>
        <p:blipFill rotWithShape="1">
          <a:blip r:embed="rId12"/>
          <a:srcRect l="3060"/>
          <a:stretch/>
        </p:blipFill>
        <p:spPr bwMode="auto">
          <a:xfrm>
            <a:off x="7432747" y="365127"/>
            <a:ext cx="4342765" cy="19939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0846E6F-A1C1-9F8C-387F-2C38161B3281}"/>
              </a:ext>
            </a:extLst>
          </p:cNvPr>
          <p:cNvPicPr>
            <a:picLocks noChangeAspect="1"/>
          </p:cNvPicPr>
          <p:nvPr/>
        </p:nvPicPr>
        <p:blipFill rotWithShape="1">
          <a:blip r:embed="rId13"/>
          <a:srcRect l="3012"/>
          <a:stretch/>
        </p:blipFill>
        <p:spPr bwMode="auto">
          <a:xfrm>
            <a:off x="7528756" y="2444332"/>
            <a:ext cx="4417060" cy="198691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04ACB3A-28C1-E5C4-C27E-05476D5568D1}"/>
              </a:ext>
            </a:extLst>
          </p:cNvPr>
          <p:cNvPicPr>
            <a:picLocks noChangeAspect="1"/>
          </p:cNvPicPr>
          <p:nvPr/>
        </p:nvPicPr>
        <p:blipFill>
          <a:blip r:embed="rId14"/>
          <a:stretch>
            <a:fillRect/>
          </a:stretch>
        </p:blipFill>
        <p:spPr>
          <a:xfrm>
            <a:off x="7565061" y="4363029"/>
            <a:ext cx="4494530" cy="1997710"/>
          </a:xfrm>
          <a:prstGeom prst="rect">
            <a:avLst/>
          </a:prstGeom>
        </p:spPr>
      </p:pic>
      <p:sp>
        <p:nvSpPr>
          <p:cNvPr id="9" name="TextBox 8">
            <a:extLst>
              <a:ext uri="{FF2B5EF4-FFF2-40B4-BE49-F238E27FC236}">
                <a16:creationId xmlns:a16="http://schemas.microsoft.com/office/drawing/2014/main" id="{E392B123-67C9-3FBC-4BA6-61BEA1826B95}"/>
              </a:ext>
            </a:extLst>
          </p:cNvPr>
          <p:cNvSpPr txBox="1"/>
          <p:nvPr/>
        </p:nvSpPr>
        <p:spPr>
          <a:xfrm>
            <a:off x="7672701" y="576274"/>
            <a:ext cx="659423" cy="523220"/>
          </a:xfrm>
          <a:prstGeom prst="rect">
            <a:avLst/>
          </a:prstGeom>
          <a:noFill/>
        </p:spPr>
        <p:txBody>
          <a:bodyPr wrap="square" rtlCol="0">
            <a:spAutoFit/>
          </a:bodyPr>
          <a:lstStyle/>
          <a:p>
            <a:r>
              <a:rPr lang="en-US" sz="2800" b="1"/>
              <a:t>a)</a:t>
            </a:r>
          </a:p>
        </p:txBody>
      </p:sp>
      <p:sp>
        <p:nvSpPr>
          <p:cNvPr id="10" name="TextBox 9">
            <a:extLst>
              <a:ext uri="{FF2B5EF4-FFF2-40B4-BE49-F238E27FC236}">
                <a16:creationId xmlns:a16="http://schemas.microsoft.com/office/drawing/2014/main" id="{B926821D-EBA2-D332-AB13-5BFD32C15F77}"/>
              </a:ext>
            </a:extLst>
          </p:cNvPr>
          <p:cNvSpPr txBox="1"/>
          <p:nvPr/>
        </p:nvSpPr>
        <p:spPr>
          <a:xfrm>
            <a:off x="7672702" y="2494971"/>
            <a:ext cx="659423" cy="523220"/>
          </a:xfrm>
          <a:prstGeom prst="rect">
            <a:avLst/>
          </a:prstGeom>
          <a:noFill/>
        </p:spPr>
        <p:txBody>
          <a:bodyPr wrap="square" rtlCol="0">
            <a:spAutoFit/>
          </a:bodyPr>
          <a:lstStyle/>
          <a:p>
            <a:r>
              <a:rPr lang="en-US" sz="2800" b="1"/>
              <a:t>b)</a:t>
            </a:r>
          </a:p>
        </p:txBody>
      </p:sp>
      <p:sp>
        <p:nvSpPr>
          <p:cNvPr id="11" name="TextBox 10">
            <a:extLst>
              <a:ext uri="{FF2B5EF4-FFF2-40B4-BE49-F238E27FC236}">
                <a16:creationId xmlns:a16="http://schemas.microsoft.com/office/drawing/2014/main" id="{576E8135-E93B-5206-B803-0B4161CE57D9}"/>
              </a:ext>
            </a:extLst>
          </p:cNvPr>
          <p:cNvSpPr txBox="1"/>
          <p:nvPr/>
        </p:nvSpPr>
        <p:spPr>
          <a:xfrm>
            <a:off x="7672701" y="4481886"/>
            <a:ext cx="659423" cy="523220"/>
          </a:xfrm>
          <a:prstGeom prst="rect">
            <a:avLst/>
          </a:prstGeom>
          <a:noFill/>
        </p:spPr>
        <p:txBody>
          <a:bodyPr wrap="square" rtlCol="0">
            <a:spAutoFit/>
          </a:bodyPr>
          <a:lstStyle/>
          <a:p>
            <a:r>
              <a:rPr lang="en-US" sz="2800" b="1"/>
              <a:t>c)</a:t>
            </a:r>
          </a:p>
        </p:txBody>
      </p:sp>
      <p:sp>
        <p:nvSpPr>
          <p:cNvPr id="3" name="Slide Number Placeholder 2">
            <a:extLst>
              <a:ext uri="{FF2B5EF4-FFF2-40B4-BE49-F238E27FC236}">
                <a16:creationId xmlns:a16="http://schemas.microsoft.com/office/drawing/2014/main" id="{16F9DCB1-C543-AEC3-C0CD-CFBF7018B381}"/>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308630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78E270-FCDA-C198-B16E-F2E8D63035EA}"/>
              </a:ext>
            </a:extLst>
          </p:cNvPr>
          <p:cNvSpPr txBox="1"/>
          <p:nvPr/>
        </p:nvSpPr>
        <p:spPr>
          <a:xfrm>
            <a:off x="589772" y="1229102"/>
            <a:ext cx="5448039" cy="4827155"/>
          </a:xfrm>
          <a:prstGeom prst="rect">
            <a:avLst/>
          </a:prstGeom>
          <a:noFill/>
        </p:spPr>
        <p:txBody>
          <a:bodyPr wrap="square">
            <a:spAutoFit/>
          </a:bodyPr>
          <a:lstStyle/>
          <a:p>
            <a:pPr marL="285750" indent="-285750">
              <a:lnSpc>
                <a:spcPct val="80000"/>
              </a:lnSpc>
              <a:buFont typeface="Arial" panose="020B0604020202020204" pitchFamily="34" charset="0"/>
              <a:buChar char="•"/>
            </a:pPr>
            <a:r>
              <a:rPr lang="en-US" sz="2400" dirty="0">
                <a:cs typeface="Times New Roman" panose="02020603050405020304" pitchFamily="18" charset="0"/>
              </a:rPr>
              <a:t>New </a:t>
            </a:r>
            <a:r>
              <a:rPr lang="en-US" sz="2400" b="1" dirty="0">
                <a:cs typeface="Times New Roman" panose="02020603050405020304" pitchFamily="18" charset="0"/>
              </a:rPr>
              <a:t>Curve Number-based Hydrologic Connectivity Index</a:t>
            </a:r>
            <a:r>
              <a:rPr lang="en-US" sz="2400" dirty="0">
                <a:cs typeface="Times New Roman" panose="02020603050405020304" pitchFamily="18" charset="0"/>
              </a:rPr>
              <a:t> (</a:t>
            </a:r>
            <a:r>
              <a:rPr lang="en-US" sz="2400" b="1" dirty="0">
                <a:cs typeface="Times New Roman" panose="02020603050405020304" pitchFamily="18" charset="0"/>
              </a:rPr>
              <a:t>CN-HCI</a:t>
            </a:r>
            <a:r>
              <a:rPr lang="en-US" sz="2400" dirty="0">
                <a:cs typeface="Times New Roman" panose="02020603050405020304" pitchFamily="18" charset="0"/>
              </a:rPr>
              <a:t>) that incorporates information about </a:t>
            </a:r>
            <a:r>
              <a:rPr lang="en-US" sz="2400" b="1" dirty="0">
                <a:cs typeface="Times New Roman" panose="02020603050405020304" pitchFamily="18" charset="0"/>
              </a:rPr>
              <a:t>land-cover </a:t>
            </a:r>
            <a:r>
              <a:rPr lang="en-US" sz="2400" dirty="0">
                <a:cs typeface="Times New Roman" panose="02020603050405020304" pitchFamily="18" charset="0"/>
              </a:rPr>
              <a:t>(</a:t>
            </a:r>
            <a:r>
              <a:rPr lang="en-US" sz="2400" b="1" dirty="0">
                <a:cs typeface="Times New Roman" panose="02020603050405020304" pitchFamily="18" charset="0"/>
              </a:rPr>
              <a:t>LC</a:t>
            </a:r>
            <a:r>
              <a:rPr lang="en-US" sz="2400" dirty="0">
                <a:cs typeface="Times New Roman" panose="02020603050405020304" pitchFamily="18" charset="0"/>
              </a:rPr>
              <a:t>)</a:t>
            </a:r>
            <a:endParaRPr lang="en-US" sz="2400" b="1" dirty="0">
              <a:cs typeface="Times New Roman" panose="02020603050405020304" pitchFamily="18" charset="0"/>
            </a:endParaRPr>
          </a:p>
          <a:p>
            <a:pPr marL="285750" indent="-285750">
              <a:lnSpc>
                <a:spcPct val="80000"/>
              </a:lnSpc>
              <a:buFont typeface="Arial" panose="020B0604020202020204" pitchFamily="34" charset="0"/>
              <a:buChar char="•"/>
            </a:pPr>
            <a:endParaRPr lang="en-US" sz="2400" dirty="0">
              <a:cs typeface="Times New Roman" panose="02020603050405020304" pitchFamily="18" charset="0"/>
            </a:endParaRPr>
          </a:p>
          <a:p>
            <a:pPr marL="285750" indent="-285750">
              <a:lnSpc>
                <a:spcPct val="80000"/>
              </a:lnSpc>
              <a:buFont typeface="Arial" panose="020B0604020202020204" pitchFamily="34" charset="0"/>
              <a:buChar char="•"/>
            </a:pPr>
            <a:r>
              <a:rPr lang="en-US" sz="2400" b="1" dirty="0">
                <a:cs typeface="Times New Roman" panose="02020603050405020304" pitchFamily="18" charset="0"/>
              </a:rPr>
              <a:t>Inverse distance weighting</a:t>
            </a:r>
            <a:r>
              <a:rPr lang="en-US" sz="2400" dirty="0">
                <a:cs typeface="Times New Roman" panose="02020603050405020304" pitchFamily="18" charset="0"/>
              </a:rPr>
              <a:t> (</a:t>
            </a:r>
            <a:r>
              <a:rPr lang="en-US" sz="2400" b="1" dirty="0">
                <a:cs typeface="Times New Roman" panose="02020603050405020304" pitchFamily="18" charset="0"/>
              </a:rPr>
              <a:t>IDW</a:t>
            </a:r>
            <a:r>
              <a:rPr lang="en-US" sz="2400" dirty="0">
                <a:cs typeface="Times New Roman" panose="02020603050405020304" pitchFamily="18" charset="0"/>
              </a:rPr>
              <a:t>) introduced into the definition of the HCI to prevent undue “echo” effects of the impervious surfaces on the hillslope connectivity downstream</a:t>
            </a:r>
          </a:p>
          <a:p>
            <a:pPr marL="285750" indent="-285750">
              <a:lnSpc>
                <a:spcPct val="80000"/>
              </a:lnSpc>
              <a:buFont typeface="Arial" panose="020B0604020202020204" pitchFamily="34" charset="0"/>
              <a:buChar char="•"/>
            </a:pPr>
            <a:endParaRPr lang="en-US" sz="2400" dirty="0">
              <a:cs typeface="Times New Roman" panose="02020603050405020304" pitchFamily="18" charset="0"/>
            </a:endParaRPr>
          </a:p>
          <a:p>
            <a:pPr marL="285750" indent="-285750">
              <a:lnSpc>
                <a:spcPct val="80000"/>
              </a:lnSpc>
              <a:buFont typeface="Arial" panose="020B0604020202020204" pitchFamily="34" charset="0"/>
              <a:buChar char="•"/>
            </a:pPr>
            <a:r>
              <a:rPr lang="en-US" sz="2400" b="1" dirty="0">
                <a:cs typeface="Times New Roman" panose="02020603050405020304" pitchFamily="18" charset="0"/>
              </a:rPr>
              <a:t>New HCI-based index of urbanization </a:t>
            </a:r>
            <a:r>
              <a:rPr lang="en-US" sz="2400" dirty="0">
                <a:cs typeface="Times New Roman" panose="02020603050405020304" pitchFamily="18" charset="0"/>
              </a:rPr>
              <a:t>(</a:t>
            </a:r>
            <a:r>
              <a:rPr lang="en-US" sz="2400" b="1" dirty="0">
                <a:cs typeface="Times New Roman" panose="02020603050405020304" pitchFamily="18" charset="0"/>
              </a:rPr>
              <a:t>UI</a:t>
            </a:r>
            <a:r>
              <a:rPr lang="en-US" sz="2400" dirty="0">
                <a:cs typeface="Times New Roman" panose="02020603050405020304" pitchFamily="18" charset="0"/>
              </a:rPr>
              <a:t>) with </a:t>
            </a:r>
            <a:r>
              <a:rPr lang="en-US" sz="2400" b="1" dirty="0">
                <a:cs typeface="Times New Roman" panose="02020603050405020304" pitchFamily="18" charset="0"/>
              </a:rPr>
              <a:t>greater predictive </a:t>
            </a:r>
            <a:r>
              <a:rPr lang="en-US" sz="2400" dirty="0">
                <a:cs typeface="Times New Roman" panose="02020603050405020304" pitchFamily="18" charset="0"/>
              </a:rPr>
              <a:t>power than the </a:t>
            </a:r>
            <a:r>
              <a:rPr lang="en-US" sz="2400" b="1" dirty="0">
                <a:cs typeface="Times New Roman" panose="02020603050405020304" pitchFamily="18" charset="0"/>
              </a:rPr>
              <a:t>percentage of impervious area </a:t>
            </a:r>
            <a:r>
              <a:rPr lang="en-US" sz="2400" dirty="0">
                <a:cs typeface="Times New Roman" panose="02020603050405020304" pitchFamily="18" charset="0"/>
              </a:rPr>
              <a:t>in regionalization studies</a:t>
            </a:r>
          </a:p>
          <a:p>
            <a:pPr marL="285750" indent="-285750" algn="just">
              <a:lnSpc>
                <a:spcPct val="80000"/>
              </a:lnSpc>
              <a:buFont typeface="Arial" panose="020B0604020202020204" pitchFamily="34" charset="0"/>
              <a:buChar char="•"/>
            </a:pPr>
            <a:endParaRPr lang="en-US" sz="2400" dirty="0">
              <a:cs typeface="Times New Roman" panose="02020603050405020304" pitchFamily="18" charset="0"/>
            </a:endParaRPr>
          </a:p>
        </p:txBody>
      </p:sp>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38200" y="17261"/>
            <a:ext cx="10515600" cy="1325563"/>
          </a:xfrm>
        </p:spPr>
        <p:txBody>
          <a:bodyPr>
            <a:normAutofit/>
          </a:bodyPr>
          <a:lstStyle/>
          <a:p>
            <a:r>
              <a:rPr lang="en-US" sz="4000" dirty="0"/>
              <a:t>Results – Overview</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07" name="Ink 206">
                <a:extLst>
                  <a:ext uri="{FF2B5EF4-FFF2-40B4-BE49-F238E27FC236}">
                    <a16:creationId xmlns:a16="http://schemas.microsoft.com/office/drawing/2014/main" id="{1EC4F4E1-C19D-DF51-C37D-E8FE1445213D}"/>
                  </a:ext>
                </a:extLst>
              </p14:cNvPr>
              <p14:cNvContentPartPr/>
              <p14:nvPr/>
            </p14:nvContentPartPr>
            <p14:xfrm>
              <a:off x="1832261" y="4683950"/>
              <a:ext cx="5400" cy="5400"/>
            </p14:xfrm>
          </p:contentPart>
        </mc:Choice>
        <mc:Fallback xmlns="">
          <p:pic>
            <p:nvPicPr>
              <p:cNvPr id="207" name="Ink 206">
                <a:extLst>
                  <a:ext uri="{FF2B5EF4-FFF2-40B4-BE49-F238E27FC236}">
                    <a16:creationId xmlns:a16="http://schemas.microsoft.com/office/drawing/2014/main" id="{1EC4F4E1-C19D-DF51-C37D-E8FE1445213D}"/>
                  </a:ext>
                </a:extLst>
              </p:cNvPr>
              <p:cNvPicPr/>
              <p:nvPr/>
            </p:nvPicPr>
            <p:blipFill>
              <a:blip r:embed="rId4"/>
              <a:stretch>
                <a:fillRect/>
              </a:stretch>
            </p:blipFill>
            <p:spPr>
              <a:xfrm>
                <a:off x="1814261" y="4575950"/>
                <a:ext cx="41040" cy="22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08" name="Ink 207">
                <a:extLst>
                  <a:ext uri="{FF2B5EF4-FFF2-40B4-BE49-F238E27FC236}">
                    <a16:creationId xmlns:a16="http://schemas.microsoft.com/office/drawing/2014/main" id="{6AC1CE11-C45E-2295-53A4-E201ED208EE9}"/>
                  </a:ext>
                </a:extLst>
              </p14:cNvPr>
              <p14:cNvContentPartPr/>
              <p14:nvPr/>
            </p14:nvContentPartPr>
            <p14:xfrm>
              <a:off x="5375741" y="1229102"/>
              <a:ext cx="360" cy="360"/>
            </p14:xfrm>
          </p:contentPart>
        </mc:Choice>
        <mc:Fallback xmlns="">
          <p:pic>
            <p:nvPicPr>
              <p:cNvPr id="208" name="Ink 207">
                <a:extLst>
                  <a:ext uri="{FF2B5EF4-FFF2-40B4-BE49-F238E27FC236}">
                    <a16:creationId xmlns:a16="http://schemas.microsoft.com/office/drawing/2014/main" id="{6AC1CE11-C45E-2295-53A4-E201ED208EE9}"/>
                  </a:ext>
                </a:extLst>
              </p:cNvPr>
              <p:cNvPicPr/>
              <p:nvPr/>
            </p:nvPicPr>
            <p:blipFill>
              <a:blip r:embed="rId6"/>
              <a:stretch>
                <a:fillRect/>
              </a:stretch>
            </p:blipFill>
            <p:spPr>
              <a:xfrm>
                <a:off x="5357741" y="112110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09" name="Ink 208">
                <a:extLst>
                  <a:ext uri="{FF2B5EF4-FFF2-40B4-BE49-F238E27FC236}">
                    <a16:creationId xmlns:a16="http://schemas.microsoft.com/office/drawing/2014/main" id="{3430CA57-4769-C275-F847-FB511695E05D}"/>
                  </a:ext>
                </a:extLst>
              </p14:cNvPr>
              <p14:cNvContentPartPr/>
              <p14:nvPr/>
            </p14:nvContentPartPr>
            <p14:xfrm>
              <a:off x="4626581" y="4777910"/>
              <a:ext cx="360" cy="360"/>
            </p14:xfrm>
          </p:contentPart>
        </mc:Choice>
        <mc:Fallback xmlns="">
          <p:pic>
            <p:nvPicPr>
              <p:cNvPr id="209" name="Ink 208">
                <a:extLst>
                  <a:ext uri="{FF2B5EF4-FFF2-40B4-BE49-F238E27FC236}">
                    <a16:creationId xmlns:a16="http://schemas.microsoft.com/office/drawing/2014/main" id="{3430CA57-4769-C275-F847-FB511695E05D}"/>
                  </a:ext>
                </a:extLst>
              </p:cNvPr>
              <p:cNvPicPr/>
              <p:nvPr/>
            </p:nvPicPr>
            <p:blipFill>
              <a:blip r:embed="rId8"/>
              <a:stretch>
                <a:fillRect/>
              </a:stretch>
            </p:blipFill>
            <p:spPr>
              <a:xfrm>
                <a:off x="4608581" y="46699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10" name="Ink 209">
                <a:extLst>
                  <a:ext uri="{FF2B5EF4-FFF2-40B4-BE49-F238E27FC236}">
                    <a16:creationId xmlns:a16="http://schemas.microsoft.com/office/drawing/2014/main" id="{78E75606-9DDB-7D3E-ED7F-F023B61E5E7E}"/>
                  </a:ext>
                </a:extLst>
              </p14:cNvPr>
              <p14:cNvContentPartPr/>
              <p14:nvPr/>
            </p14:nvContentPartPr>
            <p14:xfrm>
              <a:off x="4753661" y="4726890"/>
              <a:ext cx="360" cy="5400"/>
            </p14:xfrm>
          </p:contentPart>
        </mc:Choice>
        <mc:Fallback xmlns="">
          <p:pic>
            <p:nvPicPr>
              <p:cNvPr id="210" name="Ink 209">
                <a:extLst>
                  <a:ext uri="{FF2B5EF4-FFF2-40B4-BE49-F238E27FC236}">
                    <a16:creationId xmlns:a16="http://schemas.microsoft.com/office/drawing/2014/main" id="{78E75606-9DDB-7D3E-ED7F-F023B61E5E7E}"/>
                  </a:ext>
                </a:extLst>
              </p:cNvPr>
              <p:cNvPicPr/>
              <p:nvPr/>
            </p:nvPicPr>
            <p:blipFill>
              <a:blip r:embed="rId10"/>
              <a:stretch>
                <a:fillRect/>
              </a:stretch>
            </p:blipFill>
            <p:spPr>
              <a:xfrm>
                <a:off x="4735661" y="4625640"/>
                <a:ext cx="36000" cy="207563"/>
              </a:xfrm>
              <a:prstGeom prst="rect">
                <a:avLst/>
              </a:prstGeom>
            </p:spPr>
          </p:pic>
        </mc:Fallback>
      </mc:AlternateContent>
      <p:sp>
        <p:nvSpPr>
          <p:cNvPr id="3" name="Slide Number Placeholder 2">
            <a:extLst>
              <a:ext uri="{FF2B5EF4-FFF2-40B4-BE49-F238E27FC236}">
                <a16:creationId xmlns:a16="http://schemas.microsoft.com/office/drawing/2014/main" id="{16F9DCB1-C543-AEC3-C0CD-CFBF7018B381}"/>
              </a:ext>
            </a:extLst>
          </p:cNvPr>
          <p:cNvSpPr>
            <a:spLocks noGrp="1"/>
          </p:cNvSpPr>
          <p:nvPr>
            <p:ph type="sldNum" sz="quarter" idx="12"/>
          </p:nvPr>
        </p:nvSpPr>
        <p:spPr/>
        <p:txBody>
          <a:bodyPr/>
          <a:lstStyle/>
          <a:p>
            <a:fld id="{D57F1E4F-1CFF-5643-939E-217C01CDF565}" type="slidenum">
              <a:rPr lang="en-US" smtClean="0"/>
              <a:pPr/>
              <a:t>8</a:t>
            </a:fld>
            <a:endParaRPr lang="en-US"/>
          </a:p>
        </p:txBody>
      </p:sp>
      <p:pic>
        <p:nvPicPr>
          <p:cNvPr id="14" name="Picture 13">
            <a:extLst>
              <a:ext uri="{FF2B5EF4-FFF2-40B4-BE49-F238E27FC236}">
                <a16:creationId xmlns:a16="http://schemas.microsoft.com/office/drawing/2014/main" id="{7AD22F50-AA8C-A9B4-D2B4-4A6C50C943A6}"/>
              </a:ext>
            </a:extLst>
          </p:cNvPr>
          <p:cNvPicPr>
            <a:picLocks noChangeAspect="1"/>
          </p:cNvPicPr>
          <p:nvPr/>
        </p:nvPicPr>
        <p:blipFill>
          <a:blip r:embed="rId11"/>
          <a:stretch>
            <a:fillRect/>
          </a:stretch>
        </p:blipFill>
        <p:spPr>
          <a:xfrm>
            <a:off x="6438822" y="991089"/>
            <a:ext cx="4587638" cy="4168501"/>
          </a:xfrm>
          <a:prstGeom prst="rect">
            <a:avLst/>
          </a:prstGeom>
        </p:spPr>
      </p:pic>
      <p:sp>
        <p:nvSpPr>
          <p:cNvPr id="15" name="Rectangle 14">
            <a:extLst>
              <a:ext uri="{FF2B5EF4-FFF2-40B4-BE49-F238E27FC236}">
                <a16:creationId xmlns:a16="http://schemas.microsoft.com/office/drawing/2014/main" id="{24E8C6F7-8667-24D9-5F42-F13A0694F4ED}"/>
              </a:ext>
            </a:extLst>
          </p:cNvPr>
          <p:cNvSpPr/>
          <p:nvPr/>
        </p:nvSpPr>
        <p:spPr>
          <a:xfrm>
            <a:off x="5791539" y="5340689"/>
            <a:ext cx="5234921" cy="1015663"/>
          </a:xfrm>
          <a:prstGeom prst="rect">
            <a:avLst/>
          </a:prstGeom>
          <a:noFill/>
        </p:spPr>
        <p:txBody>
          <a:bodyPr wrap="square">
            <a:spAutoFit/>
          </a:bodyPr>
          <a:lstStyle/>
          <a:p>
            <a:pPr marL="514350" algn="just"/>
            <a:r>
              <a:rPr lang="en-US" sz="2000" b="1" dirty="0">
                <a:solidFill>
                  <a:srgbClr val="000000"/>
                </a:solidFill>
                <a:cs typeface="Times New Roman" panose="02020603050405020304" pitchFamily="18" charset="0"/>
              </a:rPr>
              <a:t>Fig. 5. </a:t>
            </a:r>
            <a:r>
              <a:rPr lang="en-US" sz="2000" dirty="0">
                <a:solidFill>
                  <a:srgbClr val="000000"/>
                </a:solidFill>
                <a:cs typeface="Times New Roman" panose="02020603050405020304" pitchFamily="18" charset="0"/>
              </a:rPr>
              <a:t>CN-based HCI map of watershed 06893560.</a:t>
            </a:r>
            <a:endParaRPr lang="en-US" sz="2000" b="0" i="0" u="none" strike="noStrike" baseline="0" dirty="0">
              <a:solidFill>
                <a:srgbClr val="000000"/>
              </a:solidFill>
              <a:cs typeface="Times New Roman" panose="02020603050405020304" pitchFamily="18" charset="0"/>
            </a:endParaRPr>
          </a:p>
          <a:p>
            <a:pPr marL="514350" algn="just"/>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91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75B4-0F73-430E-9A71-65AA937B774A}"/>
              </a:ext>
            </a:extLst>
          </p:cNvPr>
          <p:cNvSpPr>
            <a:spLocks noGrp="1"/>
          </p:cNvSpPr>
          <p:nvPr>
            <p:ph type="title"/>
          </p:nvPr>
        </p:nvSpPr>
        <p:spPr>
          <a:xfrm>
            <a:off x="838200" y="77747"/>
            <a:ext cx="4974494" cy="1325563"/>
          </a:xfrm>
        </p:spPr>
        <p:txBody>
          <a:bodyPr>
            <a:normAutofit/>
          </a:bodyPr>
          <a:lstStyle/>
          <a:p>
            <a:r>
              <a:rPr lang="en-US" dirty="0"/>
              <a:t>Connectivity indices </a:t>
            </a:r>
          </a:p>
        </p:txBody>
      </p:sp>
      <p:pic>
        <p:nvPicPr>
          <p:cNvPr id="6" name="Picture 5">
            <a:extLst>
              <a:ext uri="{FF2B5EF4-FFF2-40B4-BE49-F238E27FC236}">
                <a16:creationId xmlns:a16="http://schemas.microsoft.com/office/drawing/2014/main" id="{9F4D3248-F84A-A110-655A-D2D7EA15A266}"/>
              </a:ext>
            </a:extLst>
          </p:cNvPr>
          <p:cNvPicPr>
            <a:picLocks noChangeAspect="1"/>
          </p:cNvPicPr>
          <p:nvPr/>
        </p:nvPicPr>
        <p:blipFill>
          <a:blip r:embed="rId3"/>
          <a:stretch>
            <a:fillRect/>
          </a:stretch>
        </p:blipFill>
        <p:spPr>
          <a:xfrm>
            <a:off x="6818649" y="3182302"/>
            <a:ext cx="4982865" cy="1596137"/>
          </a:xfrm>
          <a:prstGeom prst="rect">
            <a:avLst/>
          </a:prstGeom>
        </p:spPr>
      </p:pic>
      <mc:AlternateContent xmlns:mc="http://schemas.openxmlformats.org/markup-compatibility/2006" xmlns:a14="http://schemas.microsoft.com/office/drawing/2010/main">
        <mc:Choice Requires="a14">
          <p:sp>
            <p:nvSpPr>
              <p:cNvPr id="7" name="TextBox 7">
                <a:extLst>
                  <a:ext uri="{FF2B5EF4-FFF2-40B4-BE49-F238E27FC236}">
                    <a16:creationId xmlns:a16="http://schemas.microsoft.com/office/drawing/2014/main" id="{BD115EAB-89AB-1D4F-080C-A308F465B0BE}"/>
                  </a:ext>
                </a:extLst>
              </p:cNvPr>
              <p:cNvSpPr txBox="1"/>
              <p:nvPr/>
            </p:nvSpPr>
            <p:spPr>
              <a:xfrm>
                <a:off x="6524272" y="4646500"/>
                <a:ext cx="5408892" cy="1754904"/>
              </a:xfrm>
              <a:prstGeom prst="rect">
                <a:avLst/>
              </a:prstGeom>
              <a:solidFill>
                <a:schemeClr val="bg1"/>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i="1" dirty="0">
                    <a:cs typeface="Times New Roman" panose="02020603050405020304" pitchFamily="18" charset="0"/>
                  </a:rPr>
                  <a:t>A:</a:t>
                </a:r>
                <a:r>
                  <a:rPr lang="en-US" dirty="0">
                    <a:cs typeface="Times New Roman" panose="02020603050405020304" pitchFamily="18" charset="0"/>
                  </a:rPr>
                  <a:t> upstream area draining to cell k</a:t>
                </a:r>
                <a:endParaRPr lang="en-US" b="0" i="1" dirty="0">
                  <a:cs typeface="Times New Roman" panose="02020603050405020304" pitchFamily="18" charset="0"/>
                </a:endParaRPr>
              </a:p>
              <a:p>
                <a:pPr marL="285750" indent="-285750">
                  <a:buFont typeface="Arial" panose="020B0604020202020204" pitchFamily="34" charset="0"/>
                  <a:buChar char="•"/>
                </a:pPr>
                <a:r>
                  <a:rPr lang="en-US" b="0" i="1" dirty="0">
                    <a:cs typeface="Times New Roman" panose="02020603050405020304" pitchFamily="18" charset="0"/>
                  </a:rPr>
                  <a:t>W</a:t>
                </a:r>
                <a:r>
                  <a:rPr lang="en-US" i="1" dirty="0">
                    <a:cs typeface="Times New Roman" panose="02020603050405020304" pitchFamily="18" charset="0"/>
                  </a:rPr>
                  <a:t>:</a:t>
                </a:r>
                <a:r>
                  <a:rPr lang="en-US" b="0" dirty="0">
                    <a:cs typeface="Times New Roman" panose="02020603050405020304" pitchFamily="18" charset="0"/>
                  </a:rPr>
                  <a:t> </a:t>
                </a:r>
                <a:r>
                  <a:rPr lang="en-US" dirty="0">
                    <a:cs typeface="Times New Roman" panose="02020603050405020304" pitchFamily="18" charset="0"/>
                  </a:rPr>
                  <a:t>weight factor, depends on the formulation</a:t>
                </a:r>
              </a:p>
              <a:p>
                <a:pPr marL="285750" indent="-285750">
                  <a:buFont typeface="Arial" panose="020B0604020202020204" pitchFamily="34" charset="0"/>
                  <a:buChar char="•"/>
                </a:pPr>
                <a:r>
                  <a:rPr lang="en-US" i="1" dirty="0">
                    <a:cs typeface="Times New Roman" panose="02020603050405020304" pitchFamily="18" charset="0"/>
                  </a:rPr>
                  <a:t>S: </a:t>
                </a:r>
                <a:r>
                  <a:rPr lang="en-US" dirty="0">
                    <a:cs typeface="Times New Roman" panose="02020603050405020304" pitchFamily="18" charset="0"/>
                  </a:rPr>
                  <a:t>slope</a:t>
                </a:r>
                <a:endParaRPr lang="en-US" b="1" dirty="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acc>
                      <m:accPr>
                        <m:chr m:val="̅"/>
                        <m:ctrlPr>
                          <a:rPr lang="en-US" b="0" i="1" dirty="0" smtClean="0">
                            <a:latin typeface="Cambria Math" panose="02040503050406030204" pitchFamily="18" charset="0"/>
                            <a:cs typeface="Times New Roman" panose="02020603050405020304" pitchFamily="18" charset="0"/>
                          </a:rPr>
                        </m:ctrlPr>
                      </m:accPr>
                      <m:e>
                        <m:r>
                          <a:rPr lang="it-IT" b="0" i="1" dirty="0" smtClean="0">
                            <a:latin typeface="Cambria Math" panose="02040503050406030204" pitchFamily="18" charset="0"/>
                            <a:cs typeface="Times New Roman" panose="02020603050405020304" pitchFamily="18" charset="0"/>
                          </a:rPr>
                          <m:t>𝑊</m:t>
                        </m:r>
                      </m:e>
                    </m:acc>
                  </m:oMath>
                </a14:m>
                <a:r>
                  <a:rPr lang="en-US" dirty="0">
                    <a:cs typeface="Times New Roman" panose="02020603050405020304" pitchFamily="18" charset="0"/>
                  </a:rPr>
                  <a:t> , </a:t>
                </a:r>
                <a14:m>
                  <m:oMath xmlns:m="http://schemas.openxmlformats.org/officeDocument/2006/math">
                    <m:acc>
                      <m:accPr>
                        <m:chr m:val="̅"/>
                        <m:ctrlPr>
                          <a:rPr lang="en-US" i="1" dirty="0">
                            <a:latin typeface="Cambria Math" panose="02040503050406030204" pitchFamily="18" charset="0"/>
                            <a:cs typeface="Times New Roman" panose="02020603050405020304" pitchFamily="18" charset="0"/>
                          </a:rPr>
                        </m:ctrlPr>
                      </m:accPr>
                      <m:e>
                        <m:r>
                          <a:rPr lang="en-US" b="0" i="1" dirty="0" smtClean="0">
                            <a:latin typeface="Cambria Math" panose="02040503050406030204" pitchFamily="18" charset="0"/>
                            <a:cs typeface="Times New Roman" panose="02020603050405020304" pitchFamily="18" charset="0"/>
                          </a:rPr>
                          <m:t>𝑆</m:t>
                        </m:r>
                      </m:e>
                    </m:acc>
                  </m:oMath>
                </a14:m>
                <a:r>
                  <a:rPr lang="en-US" dirty="0">
                    <a:cs typeface="Times New Roman" panose="02020603050405020304" pitchFamily="18" charset="0"/>
                  </a:rPr>
                  <a:t> : </a:t>
                </a:r>
                <a14:m>
                  <m:oMath xmlns:m="http://schemas.openxmlformats.org/officeDocument/2006/math">
                    <m:r>
                      <a:rPr lang="en-US" i="1" dirty="0" smtClean="0">
                        <a:latin typeface="Cambria Math" panose="02040503050406030204" pitchFamily="18" charset="0"/>
                        <a:cs typeface="Times New Roman" panose="02020603050405020304" pitchFamily="18" charset="0"/>
                      </a:rPr>
                      <m:t>𝑊</m:t>
                    </m:r>
                  </m:oMath>
                </a14:m>
                <a:r>
                  <a:rPr lang="en-US" dirty="0">
                    <a:cs typeface="Times New Roman" panose="02020603050405020304" pitchFamily="18" charset="0"/>
                  </a:rPr>
                  <a:t>, </a:t>
                </a:r>
                <a14:m>
                  <m:oMath xmlns:m="http://schemas.openxmlformats.org/officeDocument/2006/math">
                    <m:r>
                      <a:rPr lang="en-US" b="0" i="1" dirty="0" smtClean="0">
                        <a:latin typeface="Cambria Math" panose="02040503050406030204" pitchFamily="18" charset="0"/>
                        <a:cs typeface="Times New Roman" panose="02020603050405020304" pitchFamily="18" charset="0"/>
                      </a:rPr>
                      <m:t>𝑆</m:t>
                    </m:r>
                    <m:r>
                      <a:rPr lang="en-US" b="0" i="0" dirty="0" smtClean="0">
                        <a:latin typeface="Cambria Math" panose="02040503050406030204" pitchFamily="18" charset="0"/>
                        <a:cs typeface="Times New Roman" panose="02020603050405020304" pitchFamily="18" charset="0"/>
                      </a:rPr>
                      <m:t> </m:t>
                    </m:r>
                  </m:oMath>
                </a14:m>
                <a:r>
                  <a:rPr lang="en-US" dirty="0">
                    <a:cs typeface="Times New Roman" panose="02020603050405020304" pitchFamily="18" charset="0"/>
                  </a:rPr>
                  <a:t>averaged over the upstream area</a:t>
                </a:r>
                <a:endParaRPr lang="en-US" b="1" dirty="0">
                  <a:cs typeface="Times New Roman" panose="02020603050405020304" pitchFamily="18" charset="0"/>
                </a:endParaRPr>
              </a:p>
              <a:p>
                <a:pPr marL="285750" indent="-285750">
                  <a:buFont typeface="Arial" panose="020B0604020202020204" pitchFamily="34" charset="0"/>
                  <a:buChar char="•"/>
                </a:pPr>
                <a:r>
                  <a:rPr lang="en-US" i="1" dirty="0">
                    <a:cs typeface="Times New Roman" panose="02020603050405020304" pitchFamily="18" charset="0"/>
                  </a:rPr>
                  <a:t>d:</a:t>
                </a:r>
                <a:r>
                  <a:rPr lang="en-US" dirty="0">
                    <a:cs typeface="Times New Roman" panose="02020603050405020304" pitchFamily="18" charset="0"/>
                  </a:rPr>
                  <a:t> distance to the stream along downslope path </a:t>
                </a:r>
                <a:r>
                  <a:rPr lang="en-US" dirty="0">
                    <a:cs typeface="Times New Roman" panose="02020603050405020304" pitchFamily="18" charset="0"/>
                    <a:sym typeface="Wingdings" panose="05000000000000000000" pitchFamily="2" charset="2"/>
                  </a:rPr>
                  <a:t> closer cells to the stream contribute more. </a:t>
                </a:r>
              </a:p>
            </p:txBody>
          </p:sp>
        </mc:Choice>
        <mc:Fallback xmlns="">
          <p:sp>
            <p:nvSpPr>
              <p:cNvPr id="7" name="TextBox 7">
                <a:extLst>
                  <a:ext uri="{FF2B5EF4-FFF2-40B4-BE49-F238E27FC236}">
                    <a16:creationId xmlns:a16="http://schemas.microsoft.com/office/drawing/2014/main" id="{BD115EAB-89AB-1D4F-080C-A308F465B0BE}"/>
                  </a:ext>
                </a:extLst>
              </p:cNvPr>
              <p:cNvSpPr txBox="1">
                <a:spLocks noRot="1" noChangeAspect="1" noMove="1" noResize="1" noEditPoints="1" noAdjustHandles="1" noChangeArrowheads="1" noChangeShapeType="1" noTextEdit="1"/>
              </p:cNvSpPr>
              <p:nvPr/>
            </p:nvSpPr>
            <p:spPr>
              <a:xfrm>
                <a:off x="6524272" y="4646500"/>
                <a:ext cx="5408892" cy="1754904"/>
              </a:xfrm>
              <a:prstGeom prst="rect">
                <a:avLst/>
              </a:prstGeom>
              <a:blipFill>
                <a:blip r:embed="rId4"/>
                <a:stretch>
                  <a:fillRect l="-676" t="-1736" b="-451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52D2592-C23E-54BB-4F80-82D5CFA03DD4}"/>
              </a:ext>
            </a:extLst>
          </p:cNvPr>
          <p:cNvSpPr/>
          <p:nvPr/>
        </p:nvSpPr>
        <p:spPr>
          <a:xfrm>
            <a:off x="6394891" y="1417204"/>
            <a:ext cx="5413979" cy="1821524"/>
          </a:xfrm>
          <a:prstGeom prst="rect">
            <a:avLst/>
          </a:prstGeom>
          <a:solidFill>
            <a:schemeClr val="bg1"/>
          </a:solidFill>
        </p:spPr>
        <p:txBody>
          <a:bodyPr wrap="square">
            <a:spAutoFit/>
          </a:bodyPr>
          <a:lstStyle/>
          <a:p>
            <a:pPr algn="just">
              <a:lnSpc>
                <a:spcPct val="85000"/>
              </a:lnSpc>
            </a:pPr>
            <a:r>
              <a:rPr lang="en-US" sz="2200" dirty="0">
                <a:cs typeface="Times New Roman" panose="02020603050405020304" pitchFamily="18" charset="0"/>
              </a:rPr>
              <a:t>Since </a:t>
            </a:r>
            <a:r>
              <a:rPr lang="en-US" sz="2200" dirty="0" err="1">
                <a:cs typeface="Times New Roman" panose="02020603050405020304" pitchFamily="18" charset="0"/>
              </a:rPr>
              <a:t>Borselli</a:t>
            </a:r>
            <a:r>
              <a:rPr lang="en-US" sz="2200" dirty="0">
                <a:cs typeface="Times New Roman" panose="02020603050405020304" pitchFamily="18" charset="0"/>
              </a:rPr>
              <a:t> et al. (2008) worked on sediment connectivity, several other indices of connectivity (IC; Hooke et al. 2021) have been proposed, all using the same structure based on an upslope and a downslope component, for each hillslope cell k.</a:t>
            </a:r>
          </a:p>
        </p:txBody>
      </p:sp>
      <p:grpSp>
        <p:nvGrpSpPr>
          <p:cNvPr id="3" name="Group 2">
            <a:extLst>
              <a:ext uri="{FF2B5EF4-FFF2-40B4-BE49-F238E27FC236}">
                <a16:creationId xmlns:a16="http://schemas.microsoft.com/office/drawing/2014/main" id="{4772A423-71A4-6269-694F-B1C085CC95DE}"/>
              </a:ext>
            </a:extLst>
          </p:cNvPr>
          <p:cNvGrpSpPr/>
          <p:nvPr/>
        </p:nvGrpSpPr>
        <p:grpSpPr>
          <a:xfrm>
            <a:off x="679975" y="953140"/>
            <a:ext cx="5387668" cy="4848017"/>
            <a:chOff x="6512431" y="1644856"/>
            <a:chExt cx="5387668" cy="4848017"/>
          </a:xfrm>
        </p:grpSpPr>
        <p:pic>
          <p:nvPicPr>
            <p:cNvPr id="4" name="Picture 3">
              <a:extLst>
                <a:ext uri="{FF2B5EF4-FFF2-40B4-BE49-F238E27FC236}">
                  <a16:creationId xmlns:a16="http://schemas.microsoft.com/office/drawing/2014/main" id="{F1385929-739B-0C7C-D8A2-B41623D7F491}"/>
                </a:ext>
              </a:extLst>
            </p:cNvPr>
            <p:cNvPicPr>
              <a:picLocks noChangeAspect="1"/>
            </p:cNvPicPr>
            <p:nvPr/>
          </p:nvPicPr>
          <p:blipFill>
            <a:blip r:embed="rId5"/>
            <a:stretch>
              <a:fillRect/>
            </a:stretch>
          </p:blipFill>
          <p:spPr>
            <a:xfrm>
              <a:off x="6512431" y="1644856"/>
              <a:ext cx="5387668" cy="48480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01DDE57-9BDD-9747-2300-8265CC03A120}"/>
                    </a:ext>
                  </a:extLst>
                </p:cNvPr>
                <p:cNvSpPr txBox="1"/>
                <p:nvPr/>
              </p:nvSpPr>
              <p:spPr>
                <a:xfrm>
                  <a:off x="8856842" y="1865279"/>
                  <a:ext cx="1924050" cy="39427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𝑢𝑝</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𝑊</m:t>
                                </m:r>
                              </m:e>
                            </m:acc>
                          </m:e>
                          <m:sub>
                            <m:r>
                              <a:rPr lang="en-US" sz="1600" b="0" i="1" smtClean="0">
                                <a:latin typeface="Cambria Math" panose="02040503050406030204" pitchFamily="18" charset="0"/>
                              </a:rPr>
                              <m:t>𝑘</m:t>
                            </m:r>
                          </m:sub>
                        </m:sSub>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i="1">
                                    <a:latin typeface="Cambria Math" panose="02040503050406030204" pitchFamily="18" charset="0"/>
                                  </a:rPr>
                                  <m:t>𝑆</m:t>
                                </m:r>
                              </m:e>
                            </m:acc>
                          </m:e>
                          <m:sub>
                            <m:r>
                              <a:rPr lang="en-US" sz="1600" b="0" i="1" smtClean="0">
                                <a:latin typeface="Cambria Math" panose="02040503050406030204" pitchFamily="18" charset="0"/>
                              </a:rPr>
                              <m:t>𝑘</m:t>
                            </m:r>
                          </m:sub>
                        </m:sSub>
                        <m:rad>
                          <m:radPr>
                            <m:degHide m:val="on"/>
                            <m:ctrlPr>
                              <a:rPr lang="en-US" sz="1600" b="0" i="1" smtClean="0">
                                <a:latin typeface="Cambria Math" panose="02040503050406030204" pitchFamily="18" charset="0"/>
                              </a:rPr>
                            </m:ctrlPr>
                          </m:radPr>
                          <m:deg/>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𝑘</m:t>
                                </m:r>
                              </m:sub>
                            </m:sSub>
                          </m:e>
                        </m:rad>
                      </m:oMath>
                    </m:oMathPara>
                  </a14:m>
                  <a:endParaRPr lang="en-US" dirty="0"/>
                </a:p>
              </p:txBody>
            </p:sp>
          </mc:Choice>
          <mc:Fallback xmlns="">
            <p:sp>
              <p:nvSpPr>
                <p:cNvPr id="9" name="TextBox 8">
                  <a:extLst>
                    <a:ext uri="{FF2B5EF4-FFF2-40B4-BE49-F238E27FC236}">
                      <a16:creationId xmlns:a16="http://schemas.microsoft.com/office/drawing/2014/main" id="{601DDE57-9BDD-9747-2300-8265CC03A120}"/>
                    </a:ext>
                  </a:extLst>
                </p:cNvPr>
                <p:cNvSpPr txBox="1">
                  <a:spLocks noRot="1" noChangeAspect="1" noMove="1" noResize="1" noEditPoints="1" noAdjustHandles="1" noChangeArrowheads="1" noChangeShapeType="1" noTextEdit="1"/>
                </p:cNvSpPr>
                <p:nvPr/>
              </p:nvSpPr>
              <p:spPr>
                <a:xfrm>
                  <a:off x="8856842" y="1865279"/>
                  <a:ext cx="1924050" cy="394275"/>
                </a:xfrm>
                <a:prstGeom prst="rect">
                  <a:avLst/>
                </a:prstGeom>
                <a:blipFill>
                  <a:blip r:embed="rId6"/>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B68CBD-8F9D-9429-C14E-2BB159F32D0B}"/>
                    </a:ext>
                  </a:extLst>
                </p:cNvPr>
                <p:cNvSpPr txBox="1"/>
                <p:nvPr/>
              </p:nvSpPr>
              <p:spPr>
                <a:xfrm>
                  <a:off x="6512431" y="4166321"/>
                  <a:ext cx="1431419" cy="61516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𝐷</m:t>
                            </m:r>
                          </m:e>
                          <m:sub>
                            <m:r>
                              <a:rPr lang="en-US" sz="1400" b="0" i="1" smtClean="0">
                                <a:latin typeface="Cambria Math" panose="02040503050406030204" pitchFamily="18" charset="0"/>
                              </a:rPr>
                              <m:t>𝑑𝑛</m:t>
                            </m:r>
                            <m:r>
                              <a:rPr lang="en-US" sz="1400" b="0" i="1" smtClean="0">
                                <a:latin typeface="Cambria Math" panose="02040503050406030204" pitchFamily="18" charset="0"/>
                              </a:rPr>
                              <m:t>,</m:t>
                            </m:r>
                            <m:r>
                              <a:rPr lang="en-US" sz="1400" b="0" i="1" smtClean="0">
                                <a:latin typeface="Cambria Math" panose="02040503050406030204" pitchFamily="18" charset="0"/>
                              </a:rPr>
                              <m:t>𝑘</m:t>
                            </m:r>
                          </m:sub>
                        </m:sSub>
                        <m:r>
                          <a:rPr lang="en-US" sz="1400" b="0" i="1" smtClean="0">
                            <a:latin typeface="Cambria Math" panose="02040503050406030204" pitchFamily="18" charset="0"/>
                          </a:rPr>
                          <m:t>=</m:t>
                        </m:r>
                        <m:nary>
                          <m:naryPr>
                            <m:chr m:val="∑"/>
                            <m:supHide m:val="on"/>
                            <m:ctrlPr>
                              <a:rPr lang="en-US" sz="1400" b="0" i="1" smtClean="0">
                                <a:latin typeface="Cambria Math" panose="02040503050406030204" pitchFamily="18" charset="0"/>
                              </a:rPr>
                            </m:ctrlPr>
                          </m:naryPr>
                          <m:sub>
                            <m:r>
                              <m:rPr>
                                <m:brk m:alnAt="7"/>
                              </m:rPr>
                              <a:rPr lang="en-US" sz="1400" b="0" i="1" smtClean="0">
                                <a:latin typeface="Cambria Math" panose="02040503050406030204" pitchFamily="18" charset="0"/>
                              </a:rPr>
                              <m:t>𝑖</m:t>
                            </m:r>
                          </m:sub>
                          <m:sup/>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𝑖</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𝑖</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𝑖</m:t>
                                    </m:r>
                                  </m:sub>
                                </m:sSub>
                              </m:den>
                            </m:f>
                          </m:e>
                        </m:nary>
                      </m:oMath>
                    </m:oMathPara>
                  </a14:m>
                  <a:endParaRPr lang="en-US" sz="1600" dirty="0"/>
                </a:p>
              </p:txBody>
            </p:sp>
          </mc:Choice>
          <mc:Fallback xmlns="">
            <p:sp>
              <p:nvSpPr>
                <p:cNvPr id="10" name="TextBox 9">
                  <a:extLst>
                    <a:ext uri="{FF2B5EF4-FFF2-40B4-BE49-F238E27FC236}">
                      <a16:creationId xmlns:a16="http://schemas.microsoft.com/office/drawing/2014/main" id="{C0B68CBD-8F9D-9429-C14E-2BB159F32D0B}"/>
                    </a:ext>
                  </a:extLst>
                </p:cNvPr>
                <p:cNvSpPr txBox="1">
                  <a:spLocks noRot="1" noChangeAspect="1" noMove="1" noResize="1" noEditPoints="1" noAdjustHandles="1" noChangeArrowheads="1" noChangeShapeType="1" noTextEdit="1"/>
                </p:cNvSpPr>
                <p:nvPr/>
              </p:nvSpPr>
              <p:spPr>
                <a:xfrm>
                  <a:off x="6512431" y="4166321"/>
                  <a:ext cx="1431419" cy="615168"/>
                </a:xfrm>
                <a:prstGeom prst="rect">
                  <a:avLst/>
                </a:prstGeom>
                <a:blipFill>
                  <a:blip r:embed="rId8"/>
                  <a:stretch>
                    <a:fillRect t="-115842" r="-59149" b="-166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4A618E-D353-3166-C4AA-961D63597594}"/>
                    </a:ext>
                  </a:extLst>
                </p:cNvPr>
                <p:cNvSpPr txBox="1"/>
                <p:nvPr/>
              </p:nvSpPr>
              <p:spPr>
                <a:xfrm>
                  <a:off x="9752895" y="4012432"/>
                  <a:ext cx="1104197" cy="30777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it-IT" sz="1400" b="0" i="1" smtClean="0">
                                    <a:latin typeface="Cambria Math" panose="02040503050406030204" pitchFamily="18" charset="0"/>
                                  </a:rPr>
                                  <m:t>𝑑</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𝑊</m:t>
                                </m:r>
                              </m:e>
                              <m:sub>
                                <m:r>
                                  <a:rPr lang="en-US" sz="1400" b="0" i="1" smtClean="0">
                                    <a:latin typeface="Cambria Math" panose="02040503050406030204" pitchFamily="18" charset="0"/>
                                  </a:rPr>
                                  <m:t>𝑖</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𝑆</m:t>
                                </m:r>
                              </m:e>
                              <m:sub>
                                <m:r>
                                  <a:rPr lang="en-US" sz="1400" b="0" i="1" smtClean="0">
                                    <a:latin typeface="Cambria Math" panose="02040503050406030204" pitchFamily="18" charset="0"/>
                                  </a:rPr>
                                  <m:t>𝑖</m:t>
                                </m:r>
                              </m:sub>
                            </m:sSub>
                          </m:e>
                        </m:d>
                      </m:oMath>
                    </m:oMathPara>
                  </a14:m>
                  <a:endParaRPr lang="en-US" sz="1600"/>
                </a:p>
              </p:txBody>
            </p:sp>
          </mc:Choice>
          <mc:Fallback xmlns="">
            <p:sp>
              <p:nvSpPr>
                <p:cNvPr id="11" name="TextBox 10">
                  <a:extLst>
                    <a:ext uri="{FF2B5EF4-FFF2-40B4-BE49-F238E27FC236}">
                      <a16:creationId xmlns:a16="http://schemas.microsoft.com/office/drawing/2014/main" id="{934A618E-D353-3166-C4AA-961D63597594}"/>
                    </a:ext>
                  </a:extLst>
                </p:cNvPr>
                <p:cNvSpPr txBox="1">
                  <a:spLocks noRot="1" noChangeAspect="1" noMove="1" noResize="1" noEditPoints="1" noAdjustHandles="1" noChangeArrowheads="1" noChangeShapeType="1" noTextEdit="1"/>
                </p:cNvSpPr>
                <p:nvPr/>
              </p:nvSpPr>
              <p:spPr>
                <a:xfrm>
                  <a:off x="9752895" y="4012432"/>
                  <a:ext cx="1104197"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A38EFA-CF2D-4948-FB61-75300C10B0A0}"/>
                    </a:ext>
                  </a:extLst>
                </p:cNvPr>
                <p:cNvSpPr txBox="1"/>
                <p:nvPr/>
              </p:nvSpPr>
              <p:spPr>
                <a:xfrm>
                  <a:off x="9022300" y="3323296"/>
                  <a:ext cx="2194782" cy="30777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𝑅𝑒𝑓𝑒𝑟𝑒𝑛𝑐𝑒</m:t>
                        </m:r>
                        <m:r>
                          <a:rPr lang="en-US" sz="1400" b="0" i="1" smtClean="0">
                            <a:latin typeface="Cambria Math" panose="02040503050406030204" pitchFamily="18" charset="0"/>
                          </a:rPr>
                          <m:t> </m:t>
                        </m:r>
                        <m:r>
                          <a:rPr lang="en-US" sz="1400" b="0" i="1" smtClean="0">
                            <a:latin typeface="Cambria Math" panose="02040503050406030204" pitchFamily="18" charset="0"/>
                          </a:rPr>
                          <m:t>𝑐𝑒𝑙𝑙</m:t>
                        </m:r>
                        <m:r>
                          <a:rPr lang="en-US" sz="1400" b="0" i="1" smtClean="0">
                            <a:latin typeface="Cambria Math" panose="02040503050406030204" pitchFamily="18" charset="0"/>
                          </a:rPr>
                          <m:t> </m:t>
                        </m:r>
                        <m:r>
                          <a:rPr lang="en-US" sz="1400" b="0" i="1" smtClean="0">
                            <a:latin typeface="Cambria Math" panose="02040503050406030204" pitchFamily="18" charset="0"/>
                          </a:rPr>
                          <m:t>𝑘</m:t>
                        </m:r>
                      </m:oMath>
                    </m:oMathPara>
                  </a14:m>
                  <a:endParaRPr lang="en-US" sz="1600"/>
                </a:p>
              </p:txBody>
            </p:sp>
          </mc:Choice>
          <mc:Fallback xmlns="">
            <p:sp>
              <p:nvSpPr>
                <p:cNvPr id="12" name="TextBox 11">
                  <a:extLst>
                    <a:ext uri="{FF2B5EF4-FFF2-40B4-BE49-F238E27FC236}">
                      <a16:creationId xmlns:a16="http://schemas.microsoft.com/office/drawing/2014/main" id="{84A38EFA-CF2D-4948-FB61-75300C10B0A0}"/>
                    </a:ext>
                  </a:extLst>
                </p:cNvPr>
                <p:cNvSpPr txBox="1">
                  <a:spLocks noRot="1" noChangeAspect="1" noMove="1" noResize="1" noEditPoints="1" noAdjustHandles="1" noChangeArrowheads="1" noChangeShapeType="1" noTextEdit="1"/>
                </p:cNvSpPr>
                <p:nvPr/>
              </p:nvSpPr>
              <p:spPr>
                <a:xfrm>
                  <a:off x="9022300" y="3323296"/>
                  <a:ext cx="2194782" cy="307777"/>
                </a:xfrm>
                <a:prstGeom prst="rect">
                  <a:avLst/>
                </a:prstGeom>
                <a:blipFill>
                  <a:blip r:embed="rId10"/>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533BFD1-9880-E12B-715D-31A33864B513}"/>
                    </a:ext>
                  </a:extLst>
                </p:cNvPr>
                <p:cNvSpPr txBox="1"/>
                <p:nvPr/>
              </p:nvSpPr>
              <p:spPr>
                <a:xfrm>
                  <a:off x="6512431" y="1690690"/>
                  <a:ext cx="1104197" cy="308226"/>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𝑊</m:t>
                                </m:r>
                              </m:e>
                            </m:acc>
                            <m:r>
                              <a:rPr lang="en-US" sz="1400" b="0" i="1" smtClean="0">
                                <a:latin typeface="Cambria Math" panose="02040503050406030204" pitchFamily="18" charset="0"/>
                              </a:rPr>
                              <m:t>,</m:t>
                            </m:r>
                            <m:acc>
                              <m:accPr>
                                <m:chr m:val="̅"/>
                                <m:ctrlPr>
                                  <a:rPr lang="en-US" sz="1400" i="1">
                                    <a:latin typeface="Cambria Math" panose="02040503050406030204" pitchFamily="18" charset="0"/>
                                  </a:rPr>
                                </m:ctrlPr>
                              </m:accPr>
                              <m:e>
                                <m:r>
                                  <a:rPr lang="en-US" sz="1400" b="0" i="1" smtClean="0">
                                    <a:latin typeface="Cambria Math" panose="02040503050406030204" pitchFamily="18" charset="0"/>
                                  </a:rPr>
                                  <m:t>𝑆</m:t>
                                </m:r>
                              </m:e>
                            </m:acc>
                          </m:e>
                        </m:d>
                      </m:oMath>
                    </m:oMathPara>
                  </a14:m>
                  <a:endParaRPr lang="en-US" sz="1600"/>
                </a:p>
              </p:txBody>
            </p:sp>
          </mc:Choice>
          <mc:Fallback xmlns="">
            <p:sp>
              <p:nvSpPr>
                <p:cNvPr id="13" name="TextBox 12">
                  <a:extLst>
                    <a:ext uri="{FF2B5EF4-FFF2-40B4-BE49-F238E27FC236}">
                      <a16:creationId xmlns:a16="http://schemas.microsoft.com/office/drawing/2014/main" id="{5533BFD1-9880-E12B-715D-31A33864B513}"/>
                    </a:ext>
                  </a:extLst>
                </p:cNvPr>
                <p:cNvSpPr txBox="1">
                  <a:spLocks noRot="1" noChangeAspect="1" noMove="1" noResize="1" noEditPoints="1" noAdjustHandles="1" noChangeArrowheads="1" noChangeShapeType="1" noTextEdit="1"/>
                </p:cNvSpPr>
                <p:nvPr/>
              </p:nvSpPr>
              <p:spPr>
                <a:xfrm>
                  <a:off x="6512431" y="1690690"/>
                  <a:ext cx="1104197" cy="30822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D6398D-5956-FB5D-501E-382102C03B5F}"/>
                    </a:ext>
                  </a:extLst>
                </p:cNvPr>
                <p:cNvSpPr txBox="1"/>
                <p:nvPr/>
              </p:nvSpPr>
              <p:spPr>
                <a:xfrm>
                  <a:off x="8801362" y="5748996"/>
                  <a:ext cx="2636658" cy="553998"/>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𝑆𝑡𝑟𝑒𝑎𝑚</m:t>
                        </m:r>
                      </m:oMath>
                    </m:oMathPara>
                  </a14:m>
                  <a:endParaRPr lang="en-US" sz="1400" b="0"/>
                </a:p>
                <a:p>
                  <a:endParaRPr lang="en-US" sz="1600"/>
                </a:p>
              </p:txBody>
            </p:sp>
          </mc:Choice>
          <mc:Fallback xmlns="">
            <p:sp>
              <p:nvSpPr>
                <p:cNvPr id="14" name="TextBox 13">
                  <a:extLst>
                    <a:ext uri="{FF2B5EF4-FFF2-40B4-BE49-F238E27FC236}">
                      <a16:creationId xmlns:a16="http://schemas.microsoft.com/office/drawing/2014/main" id="{F5D6398D-5956-FB5D-501E-382102C03B5F}"/>
                    </a:ext>
                  </a:extLst>
                </p:cNvPr>
                <p:cNvSpPr txBox="1">
                  <a:spLocks noRot="1" noChangeAspect="1" noMove="1" noResize="1" noEditPoints="1" noAdjustHandles="1" noChangeArrowheads="1" noChangeShapeType="1" noTextEdit="1"/>
                </p:cNvSpPr>
                <p:nvPr/>
              </p:nvSpPr>
              <p:spPr>
                <a:xfrm>
                  <a:off x="8801362" y="5748996"/>
                  <a:ext cx="2636658" cy="553998"/>
                </a:xfrm>
                <a:prstGeom prst="rect">
                  <a:avLst/>
                </a:prstGeom>
                <a:blipFill>
                  <a:blip r:embed="rId12"/>
                  <a:stretch>
                    <a:fillRect/>
                  </a:stretch>
                </a:blipFill>
              </p:spPr>
              <p:txBody>
                <a:bodyPr/>
                <a:lstStyle/>
                <a:p>
                  <a:r>
                    <a:rPr lang="en-US">
                      <a:noFill/>
                    </a:rPr>
                    <a:t> </a:t>
                  </a:r>
                </a:p>
              </p:txBody>
            </p:sp>
          </mc:Fallback>
        </mc:AlternateContent>
      </p:grpSp>
      <p:sp>
        <p:nvSpPr>
          <p:cNvPr id="5" name="Slide Number Placeholder 4">
            <a:extLst>
              <a:ext uri="{FF2B5EF4-FFF2-40B4-BE49-F238E27FC236}">
                <a16:creationId xmlns:a16="http://schemas.microsoft.com/office/drawing/2014/main" id="{9BAE6945-C742-F035-AC7B-8CBCF8734987}"/>
              </a:ext>
            </a:extLst>
          </p:cNvPr>
          <p:cNvSpPr>
            <a:spLocks noGrp="1"/>
          </p:cNvSpPr>
          <p:nvPr>
            <p:ph type="sldNum" sz="quarter" idx="12"/>
          </p:nvPr>
        </p:nvSpPr>
        <p:spPr>
          <a:xfrm>
            <a:off x="809366" y="5863534"/>
            <a:ext cx="2743200" cy="365125"/>
          </a:xfrm>
        </p:spPr>
        <p:txBody>
          <a:bodyPr/>
          <a:lstStyle/>
          <a:p>
            <a:fld id="{D57F1E4F-1CFF-5643-939E-217C01CDF565}" type="slidenum">
              <a:rPr lang="en-US" smtClean="0"/>
              <a:pPr/>
              <a:t>9</a:t>
            </a:fld>
            <a:endParaRPr lang="en-US"/>
          </a:p>
        </p:txBody>
      </p:sp>
      <p:sp>
        <p:nvSpPr>
          <p:cNvPr id="15" name="Rectangle 14">
            <a:extLst>
              <a:ext uri="{FF2B5EF4-FFF2-40B4-BE49-F238E27FC236}">
                <a16:creationId xmlns:a16="http://schemas.microsoft.com/office/drawing/2014/main" id="{CC6BEB3B-40BB-706A-5BAD-40C5EA3C132C}"/>
              </a:ext>
            </a:extLst>
          </p:cNvPr>
          <p:cNvSpPr/>
          <p:nvPr/>
        </p:nvSpPr>
        <p:spPr>
          <a:xfrm>
            <a:off x="-167692" y="5680016"/>
            <a:ext cx="5852748" cy="1015663"/>
          </a:xfrm>
          <a:prstGeom prst="rect">
            <a:avLst/>
          </a:prstGeom>
          <a:noFill/>
        </p:spPr>
        <p:txBody>
          <a:bodyPr wrap="square">
            <a:spAutoFit/>
          </a:bodyPr>
          <a:lstStyle/>
          <a:p>
            <a:pPr marL="514350" algn="just"/>
            <a:r>
              <a:rPr lang="en-US" sz="2000" b="1" dirty="0">
                <a:solidFill>
                  <a:srgbClr val="000000"/>
                </a:solidFill>
                <a:cs typeface="Times New Roman" panose="02020603050405020304" pitchFamily="18" charset="0"/>
              </a:rPr>
              <a:t>Fig. 6.</a:t>
            </a:r>
            <a:r>
              <a:rPr lang="en-US" sz="2000" dirty="0">
                <a:solidFill>
                  <a:srgbClr val="000000"/>
                </a:solidFill>
                <a:cs typeface="Times New Roman" panose="02020603050405020304" pitchFamily="18" charset="0"/>
              </a:rPr>
              <a:t> Scheme for determining the connectivity of generic cell k (from </a:t>
            </a:r>
            <a:r>
              <a:rPr lang="en-US" sz="2000" dirty="0" err="1">
                <a:solidFill>
                  <a:srgbClr val="000000"/>
                </a:solidFill>
                <a:cs typeface="Times New Roman" panose="02020603050405020304" pitchFamily="18" charset="0"/>
              </a:rPr>
              <a:t>Borselli</a:t>
            </a:r>
            <a:r>
              <a:rPr lang="en-US" sz="2000" dirty="0">
                <a:solidFill>
                  <a:srgbClr val="000000"/>
                </a:solidFill>
                <a:cs typeface="Times New Roman" panose="02020603050405020304" pitchFamily="18" charset="0"/>
              </a:rPr>
              <a:t> et al. 2008).</a:t>
            </a:r>
            <a:endParaRPr lang="en-US" sz="2000" b="0" i="0" u="none" strike="noStrike" baseline="0" dirty="0">
              <a:solidFill>
                <a:srgbClr val="000000"/>
              </a:solidFill>
              <a:cs typeface="Times New Roman" panose="02020603050405020304" pitchFamily="18" charset="0"/>
            </a:endParaRPr>
          </a:p>
          <a:p>
            <a:pPr marL="514350" algn="just"/>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515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TotalTime>
  <Words>3477</Words>
  <Application>Microsoft Office PowerPoint</Application>
  <PresentationFormat>Widescreen</PresentationFormat>
  <Paragraphs>738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Times New Roman</vt:lpstr>
      <vt:lpstr>Wingdings</vt:lpstr>
      <vt:lpstr>Office Theme</vt:lpstr>
      <vt:lpstr>A New Lumped Descriptor of Basin-Wide Hydrologic Connectivity</vt:lpstr>
      <vt:lpstr>Trade-offs between distributed vs lumped watershed characterization   </vt:lpstr>
      <vt:lpstr>PowerPoint Presentation</vt:lpstr>
      <vt:lpstr>PowerPoint Presentation</vt:lpstr>
      <vt:lpstr>PowerPoint Presentation</vt:lpstr>
      <vt:lpstr>PowerPoint Presentation</vt:lpstr>
      <vt:lpstr>Objectives</vt:lpstr>
      <vt:lpstr>Results – Overview</vt:lpstr>
      <vt:lpstr>Connectivity indices </vt:lpstr>
      <vt:lpstr>Formulations of connectivity indices</vt:lpstr>
      <vt:lpstr>From connectivity to a new urbanization index</vt:lpstr>
      <vt:lpstr>From connectivity to a new urbanization index</vt:lpstr>
      <vt:lpstr>From connectivity to a new urbanization index</vt:lpstr>
      <vt:lpstr>From connectivity to a new urbanization index</vt:lpstr>
      <vt:lpstr>From connectivity to a new urbanization index</vt:lpstr>
      <vt:lpstr>Connectivity index - Overview</vt:lpstr>
      <vt:lpstr>Connectivity index – Step 1 </vt:lpstr>
      <vt:lpstr>Connectivity index – weighting factor W</vt:lpstr>
      <vt:lpstr>Connectivity index – inverse distance weighting (IDW)</vt:lpstr>
      <vt:lpstr>Connectivity index</vt:lpstr>
      <vt:lpstr>From HCI to UI</vt:lpstr>
      <vt:lpstr>Application to regionalization case study</vt:lpstr>
      <vt:lpstr>UI from different formulations of the HCI</vt:lpstr>
      <vt:lpstr>Performance of UI against %UA</vt:lpstr>
      <vt:lpstr>5-fold validation for test on “ungaged” basins </vt:lpstr>
      <vt:lpstr>Conclusions</vt:lpstr>
      <vt:lpstr>Future work</vt:lpstr>
      <vt:lpstr>References</vt:lpstr>
      <vt:lpstr>Thank you for attending!  Contact: fdllaira@memphis.edu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urban index that incorporates hydrologic connectivity  </dc:title>
  <dc:creator>Francesco Dell'Aira (fdllaira)</dc:creator>
  <cp:lastModifiedBy>Francesco Dell'Aira</cp:lastModifiedBy>
  <cp:revision>4</cp:revision>
  <dcterms:created xsi:type="dcterms:W3CDTF">2022-09-07T23:25:30Z</dcterms:created>
  <dcterms:modified xsi:type="dcterms:W3CDTF">2023-04-26T09:12:39Z</dcterms:modified>
</cp:coreProperties>
</file>