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21"/>
  </p:notesMasterIdLst>
  <p:handoutMasterIdLst>
    <p:handoutMasterId r:id="rId22"/>
  </p:handoutMasterIdLst>
  <p:sldIdLst>
    <p:sldId id="432" r:id="rId5"/>
    <p:sldId id="430" r:id="rId6"/>
    <p:sldId id="433" r:id="rId7"/>
    <p:sldId id="435" r:id="rId8"/>
    <p:sldId id="436" r:id="rId9"/>
    <p:sldId id="439" r:id="rId10"/>
    <p:sldId id="437" r:id="rId11"/>
    <p:sldId id="438" r:id="rId12"/>
    <p:sldId id="440" r:id="rId13"/>
    <p:sldId id="441" r:id="rId14"/>
    <p:sldId id="443" r:id="rId15"/>
    <p:sldId id="444" r:id="rId16"/>
    <p:sldId id="442" r:id="rId17"/>
    <p:sldId id="431" r:id="rId18"/>
    <p:sldId id="434" r:id="rId19"/>
    <p:sldId id="445" r:id="rId20"/>
  </p:sldIdLst>
  <p:sldSz cx="9144000" cy="5143500" type="screen16x9"/>
  <p:notesSz cx="9906000" cy="67945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  <p:cmAuthor id="1" name="Mülchi Regula" initials="MR" lastIdx="6" clrIdx="1">
    <p:extLst>
      <p:ext uri="{19B8F6BF-5375-455C-9EA6-DF929625EA0E}">
        <p15:presenceInfo xmlns:p15="http://schemas.microsoft.com/office/powerpoint/2012/main" userId="S-1-5-21-3594667863-2999451416-3318223472-35586" providerId="AD"/>
      </p:ext>
    </p:extLst>
  </p:cmAuthor>
  <p:cmAuthor id="2" name="Duguay-Tetzlaff Anke" initials="DA" lastIdx="11" clrIdx="2">
    <p:extLst>
      <p:ext uri="{19B8F6BF-5375-455C-9EA6-DF929625EA0E}">
        <p15:presenceInfo xmlns:p15="http://schemas.microsoft.com/office/powerpoint/2012/main" userId="S-1-5-21-3594667863-2999451416-3318223472-200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5AA"/>
    <a:srgbClr val="60B4B2"/>
    <a:srgbClr val="36A165"/>
    <a:srgbClr val="BBE5DC"/>
    <a:srgbClr val="FF5050"/>
    <a:srgbClr val="39B1DB"/>
    <a:srgbClr val="CDFBA3"/>
    <a:srgbClr val="CDC5BD"/>
    <a:srgbClr val="64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2" autoAdjust="0"/>
    <p:restoredTop sz="77449" autoAdjust="0"/>
  </p:normalViewPr>
  <p:slideViewPr>
    <p:cSldViewPr snapToGrid="0" showGuides="1">
      <p:cViewPr varScale="1">
        <p:scale>
          <a:sx n="134" d="100"/>
          <a:sy n="134" d="100"/>
        </p:scale>
        <p:origin x="732" y="120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6F98D-0E58-4084-ADEA-E1B9515F631B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2E0D6E66-71D3-460A-86DC-7226C090FF01}">
          <dgm:prSet phldrT="[Texte]" custT="1"/>
          <dgm:spPr/>
          <dgm:t>
            <a:bodyPr/>
            <a:lstStyle/>
            <a:p>
              <a:r>
                <a:rPr lang="fr-FR" sz="1400" b="1" dirty="0" err="1" smtClean="0"/>
                <a:t>Shortwave</a:t>
              </a:r>
              <a:r>
                <a:rPr lang="fr-FR" sz="1400" b="1" dirty="0" smtClean="0"/>
                <a:t> Net Radiation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de-CH" sz="1400" b="0" i="1" smtClean="0">
                        <a:latin typeface="Cambria Math" panose="02040503050406030204" pitchFamily="18" charset="0"/>
                      </a:rPr>
                      <m:t>𝑆𝐼𝑆</m:t>
                    </m:r>
                    <m:r>
                      <a:rPr lang="de-CH" sz="1400" b="0" i="1" smtClean="0">
                        <a:latin typeface="Cambria Math" panose="02040503050406030204" pitchFamily="18" charset="0"/>
                      </a:rPr>
                      <m:t> ×</m:t>
                    </m:r>
                    <m:d>
                      <m:dPr>
                        <m:ctrlPr>
                          <a:rPr lang="de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de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𝐴𝐿𝐵</m:t>
                        </m:r>
                      </m:e>
                    </m:d>
                  </m:oMath>
                </m:oMathPara>
              </a14:m>
              <a:endParaRPr lang="fr-FR" sz="1400" b="1" dirty="0"/>
            </a:p>
          </dgm:t>
        </dgm:pt>
      </mc:Choice>
      <mc:Fallback xmlns="">
        <dgm:pt modelId="{2E0D6E66-71D3-460A-86DC-7226C090FF01}">
          <dgm:prSet phldrT="[Texte]" custT="1"/>
          <dgm:spPr/>
          <dgm:t>
            <a:bodyPr/>
            <a:lstStyle/>
            <a:p>
              <a:r>
                <a:rPr lang="fr-FR" sz="1400" b="1" dirty="0" err="1" smtClean="0"/>
                <a:t>Shortwave</a:t>
              </a:r>
              <a:r>
                <a:rPr lang="fr-FR" sz="1400" b="1" dirty="0" smtClean="0"/>
                <a:t> Net Radiation</a:t>
              </a:r>
            </a:p>
            <a:p>
              <a:r>
                <a:rPr lang="de-CH" sz="1400" b="0" i="0" smtClean="0">
                  <a:latin typeface="Cambria Math" panose="02040503050406030204" pitchFamily="18" charset="0"/>
                </a:rPr>
                <a:t>𝑆𝐼𝑆 ×</a:t>
              </a:r>
              <a:r>
                <a:rPr lang="de-CH" sz="1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(1−𝐴𝐿𝐵)</a:t>
              </a:r>
              <a:endParaRPr lang="fr-FR" sz="1400" b="1" dirty="0"/>
            </a:p>
          </dgm:t>
        </dgm:pt>
      </mc:Fallback>
    </mc:AlternateContent>
    <dgm:pt modelId="{47848A3D-7E00-4DA8-9AF4-DCC772EA6502}" type="parTrans" cxnId="{4C4F568F-7BC3-4EFB-8907-E805EA8AE33F}">
      <dgm:prSet/>
      <dgm:spPr/>
      <dgm:t>
        <a:bodyPr/>
        <a:lstStyle/>
        <a:p>
          <a:endParaRPr lang="fr-FR"/>
        </a:p>
      </dgm:t>
    </dgm:pt>
    <dgm:pt modelId="{7B6F6E97-1BFE-42CB-8A72-62C6FAEBF0EE}" type="sibTrans" cxnId="{4C4F568F-7BC3-4EFB-8907-E805EA8AE33F}">
      <dgm:prSet/>
      <dgm:spPr/>
      <dgm:t>
        <a:bodyPr/>
        <a:lstStyle/>
        <a:p>
          <a:endParaRPr lang="fr-FR"/>
        </a:p>
      </dgm:t>
    </dgm:pt>
    <dgm:pt modelId="{96400274-2BEF-4264-956A-AEEDFF571856}">
      <dgm:prSet phldrT="[Texte]" custT="1"/>
      <dgm:spPr/>
      <dgm:t>
        <a:bodyPr/>
        <a:lstStyle/>
        <a:p>
          <a:r>
            <a:rPr lang="fr-FR" sz="1200" b="1" dirty="0" smtClean="0"/>
            <a:t>Surface </a:t>
          </a:r>
          <a:r>
            <a:rPr lang="fr-FR" sz="1200" b="1" dirty="0" err="1" smtClean="0"/>
            <a:t>Incoming</a:t>
          </a:r>
          <a:r>
            <a:rPr lang="fr-FR" sz="1200" b="1" dirty="0" smtClean="0"/>
            <a:t> Solar (SIS) radiation</a:t>
          </a:r>
        </a:p>
        <a:p>
          <a:r>
            <a:rPr lang="fr-FR" sz="1200" dirty="0" smtClean="0"/>
            <a:t>- </a:t>
          </a:r>
          <a:r>
            <a:rPr lang="fr-FR" sz="1200" dirty="0" err="1" smtClean="0"/>
            <a:t>MagicSOL</a:t>
          </a:r>
          <a:r>
            <a:rPr lang="fr-FR" sz="1200" dirty="0" smtClean="0"/>
            <a:t> </a:t>
          </a:r>
          <a:r>
            <a:rPr lang="fr-FR" sz="1200" dirty="0" err="1" smtClean="0"/>
            <a:t>algorithm</a:t>
          </a:r>
          <a:r>
            <a:rPr lang="fr-FR" sz="1200" dirty="0" smtClean="0"/>
            <a:t> </a:t>
          </a:r>
          <a:r>
            <a:rPr lang="fr-FR" sz="1200" dirty="0" err="1" smtClean="0"/>
            <a:t>extended</a:t>
          </a:r>
          <a:r>
            <a:rPr lang="fr-FR" sz="1200" dirty="0" smtClean="0"/>
            <a:t> to </a:t>
          </a:r>
          <a:r>
            <a:rPr lang="fr-FR" sz="1200" dirty="0" err="1" smtClean="0"/>
            <a:t>infrared</a:t>
          </a:r>
          <a:r>
            <a:rPr lang="fr-FR" sz="1200" dirty="0" smtClean="0"/>
            <a:t> </a:t>
          </a:r>
          <a:r>
            <a:rPr lang="fr-FR" sz="1200" dirty="0" err="1" smtClean="0"/>
            <a:t>channel</a:t>
          </a:r>
          <a:endParaRPr lang="fr-FR" sz="1200" dirty="0" smtClean="0"/>
        </a:p>
        <a:p>
          <a:r>
            <a:rPr lang="fr-FR" sz="1200" dirty="0" smtClean="0"/>
            <a:t>- Cloud Optical </a:t>
          </a:r>
          <a:r>
            <a:rPr lang="fr-FR" sz="1200" dirty="0" err="1" smtClean="0"/>
            <a:t>Depth</a:t>
          </a:r>
          <a:r>
            <a:rPr lang="fr-FR" sz="1200" dirty="0" smtClean="0"/>
            <a:t> </a:t>
          </a:r>
          <a:r>
            <a:rPr lang="fr-FR" sz="1200" dirty="0" err="1" smtClean="0"/>
            <a:t>calculation</a:t>
          </a:r>
          <a:r>
            <a:rPr lang="fr-FR" sz="1200" dirty="0" smtClean="0"/>
            <a:t> </a:t>
          </a:r>
          <a:r>
            <a:rPr lang="fr-FR" sz="1200" dirty="0" err="1" smtClean="0"/>
            <a:t>with</a:t>
          </a:r>
          <a:r>
            <a:rPr lang="fr-FR" sz="1200" dirty="0" smtClean="0"/>
            <a:t> </a:t>
          </a:r>
          <a:r>
            <a:rPr lang="fr-FR" sz="1200" dirty="0" err="1" smtClean="0"/>
            <a:t>LibRadTran</a:t>
          </a:r>
          <a:endParaRPr lang="fr-FR" sz="1200" dirty="0" smtClean="0"/>
        </a:p>
      </dgm:t>
    </dgm:pt>
    <dgm:pt modelId="{FF81361F-800B-4D5F-9D76-95D7045D7C0C}" type="parTrans" cxnId="{84957198-2B86-4F70-B8F2-19AE26E8A38D}">
      <dgm:prSet/>
      <dgm:spPr/>
      <dgm:t>
        <a:bodyPr/>
        <a:lstStyle/>
        <a:p>
          <a:endParaRPr lang="fr-FR"/>
        </a:p>
      </dgm:t>
    </dgm:pt>
    <dgm:pt modelId="{4A613AED-4BCA-4B16-BDD6-D80F1CDB986A}" type="sibTrans" cxnId="{84957198-2B86-4F70-B8F2-19AE26E8A38D}">
      <dgm:prSet/>
      <dgm:spPr/>
      <dgm:t>
        <a:bodyPr/>
        <a:lstStyle/>
        <a:p>
          <a:endParaRPr lang="fr-FR"/>
        </a:p>
      </dgm:t>
    </dgm:pt>
    <dgm:pt modelId="{D706A066-975B-4A6A-9EA5-E907318951C1}">
      <dgm:prSet phldrT="[Texte]" custT="1"/>
      <dgm:spPr/>
      <dgm:t>
        <a:bodyPr/>
        <a:lstStyle/>
        <a:p>
          <a:r>
            <a:rPr lang="fr-FR" sz="1200" b="1" dirty="0" err="1" smtClean="0"/>
            <a:t>Albedo</a:t>
          </a:r>
          <a:r>
            <a:rPr lang="fr-FR" sz="1200" b="1" dirty="0" smtClean="0"/>
            <a:t> (ALB)</a:t>
          </a:r>
        </a:p>
        <a:p>
          <a:r>
            <a:rPr lang="fr-FR" sz="1200" dirty="0" smtClean="0"/>
            <a:t>- </a:t>
          </a:r>
          <a:r>
            <a:rPr lang="fr-FR" sz="1200" dirty="0" err="1" smtClean="0"/>
            <a:t>Integration</a:t>
          </a:r>
          <a:r>
            <a:rPr lang="fr-FR" sz="1200" dirty="0" smtClean="0"/>
            <a:t> of </a:t>
          </a:r>
          <a:r>
            <a:rPr lang="fr-FR" sz="1200" dirty="0" err="1" smtClean="0"/>
            <a:t>directional</a:t>
          </a:r>
          <a:r>
            <a:rPr lang="fr-FR" sz="1200" dirty="0" smtClean="0"/>
            <a:t> </a:t>
          </a:r>
          <a:r>
            <a:rPr lang="fr-FR" sz="1200" dirty="0" err="1" smtClean="0"/>
            <a:t>reflectances</a:t>
          </a:r>
          <a:endParaRPr lang="fr-FR" sz="1200" dirty="0" smtClean="0"/>
        </a:p>
        <a:p>
          <a:r>
            <a:rPr lang="fr-FR" sz="1200" dirty="0" smtClean="0"/>
            <a:t>- BRDF model inversion </a:t>
          </a:r>
          <a:r>
            <a:rPr lang="fr-FR" sz="1200" dirty="0" err="1" smtClean="0"/>
            <a:t>adapted</a:t>
          </a:r>
          <a:r>
            <a:rPr lang="fr-FR" sz="1200" dirty="0" smtClean="0"/>
            <a:t> </a:t>
          </a:r>
          <a:r>
            <a:rPr lang="fr-FR" sz="1200" dirty="0" err="1" smtClean="0"/>
            <a:t>from</a:t>
          </a:r>
          <a:r>
            <a:rPr lang="fr-FR" sz="1200" dirty="0" smtClean="0"/>
            <a:t> MODIS</a:t>
          </a:r>
          <a:endParaRPr lang="fr-FR" sz="1200" dirty="0"/>
        </a:p>
      </dgm:t>
    </dgm:pt>
    <dgm:pt modelId="{018A2C12-C357-4B34-AED0-6B683B4D0FCA}" type="parTrans" cxnId="{10C340AB-0B5E-452B-9BF8-3E9D668C1BE1}">
      <dgm:prSet/>
      <dgm:spPr/>
      <dgm:t>
        <a:bodyPr/>
        <a:lstStyle/>
        <a:p>
          <a:endParaRPr lang="fr-FR"/>
        </a:p>
      </dgm:t>
    </dgm:pt>
    <dgm:pt modelId="{F4B1B7A6-3104-4881-A617-84E66E0FBFD8}" type="sibTrans" cxnId="{10C340AB-0B5E-452B-9BF8-3E9D668C1BE1}">
      <dgm:prSet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7EEB66C8-57D4-46F1-9213-44664D95F8C9}">
          <dgm:prSet phldrT="[Texte]" custT="1"/>
          <dgm:spPr/>
          <dgm:t>
            <a:bodyPr/>
            <a:lstStyle/>
            <a:p>
              <a:r>
                <a:rPr lang="fr-FR" sz="1400" b="1" dirty="0" err="1" smtClean="0"/>
                <a:t>Longwave</a:t>
              </a:r>
              <a:r>
                <a:rPr lang="fr-FR" sz="1400" b="1" dirty="0" smtClean="0"/>
                <a:t> Net Radiation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de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𝑆𝐷𝐿</m:t>
                    </m:r>
                    <m:r>
                      <a:rPr lang="de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𝑆𝑂𝐿</m:t>
                    </m:r>
                  </m:oMath>
                </m:oMathPara>
              </a14:m>
              <a:endParaRPr lang="fr-FR" sz="1400" b="1" dirty="0"/>
            </a:p>
          </dgm:t>
        </dgm:pt>
      </mc:Choice>
      <mc:Fallback xmlns="">
        <dgm:pt modelId="{7EEB66C8-57D4-46F1-9213-44664D95F8C9}">
          <dgm:prSet phldrT="[Texte]" custT="1"/>
          <dgm:spPr/>
          <dgm:t>
            <a:bodyPr/>
            <a:lstStyle/>
            <a:p>
              <a:r>
                <a:rPr lang="fr-FR" sz="1400" b="1" dirty="0" err="1" smtClean="0"/>
                <a:t>Longwave</a:t>
              </a:r>
              <a:r>
                <a:rPr lang="fr-FR" sz="1400" b="1" dirty="0" smtClean="0"/>
                <a:t> Net Radiation</a:t>
              </a:r>
            </a:p>
            <a:p>
              <a:r>
                <a:rPr lang="de-CH" sz="1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𝑆𝐷𝐿−𝑆𝑂𝐿</a:t>
              </a:r>
              <a:endParaRPr lang="fr-FR" sz="1400" b="1" dirty="0"/>
            </a:p>
          </dgm:t>
        </dgm:pt>
      </mc:Fallback>
    </mc:AlternateContent>
    <dgm:pt modelId="{C1A76215-5C9A-46AC-9C22-3D2DEBBD405A}" type="parTrans" cxnId="{6B11577C-E247-49B0-A97C-29D544235FBA}">
      <dgm:prSet/>
      <dgm:spPr/>
      <dgm:t>
        <a:bodyPr/>
        <a:lstStyle/>
        <a:p>
          <a:endParaRPr lang="fr-FR"/>
        </a:p>
      </dgm:t>
    </dgm:pt>
    <dgm:pt modelId="{E47B8F87-03E7-46F3-9787-AC1C6FA2CB55}" type="sibTrans" cxnId="{6B11577C-E247-49B0-A97C-29D544235FBA}">
      <dgm:prSet/>
      <dgm:spPr/>
      <dgm:t>
        <a:bodyPr/>
        <a:lstStyle/>
        <a:p>
          <a:endParaRPr lang="fr-FR"/>
        </a:p>
      </dgm:t>
    </dgm:pt>
    <dgm:pt modelId="{C41FB65A-5688-48B1-A4D2-9C0830A3BE30}">
      <dgm:prSet phldrT="[Texte]" custT="1"/>
      <dgm:spPr/>
      <dgm:t>
        <a:bodyPr/>
        <a:lstStyle/>
        <a:p>
          <a:r>
            <a:rPr lang="fr-FR" sz="1200" b="1" dirty="0" smtClean="0"/>
            <a:t>Surface </a:t>
          </a:r>
          <a:r>
            <a:rPr lang="fr-FR" sz="1200" b="1" dirty="0" err="1" smtClean="0"/>
            <a:t>Downwelling</a:t>
          </a:r>
          <a:r>
            <a:rPr lang="fr-FR" sz="1200" b="1" dirty="0" smtClean="0"/>
            <a:t> </a:t>
          </a:r>
          <a:r>
            <a:rPr lang="fr-FR" sz="1200" b="1" dirty="0" err="1" smtClean="0"/>
            <a:t>Longwave</a:t>
          </a:r>
          <a:r>
            <a:rPr lang="fr-FR" sz="1200" b="1" dirty="0" smtClean="0"/>
            <a:t> (SDL) radiation</a:t>
          </a:r>
        </a:p>
        <a:p>
          <a:r>
            <a:rPr lang="fr-FR" sz="1200" dirty="0" smtClean="0"/>
            <a:t>- </a:t>
          </a:r>
          <a:r>
            <a:rPr lang="fr-FR" sz="1200" dirty="0" err="1" smtClean="0"/>
            <a:t>Combination</a:t>
          </a:r>
          <a:r>
            <a:rPr lang="fr-FR" sz="1200" dirty="0" smtClean="0"/>
            <a:t> of the </a:t>
          </a:r>
          <a:r>
            <a:rPr lang="fr-FR" sz="1200" dirty="0" err="1" smtClean="0"/>
            <a:t>GeoSatClim</a:t>
          </a:r>
          <a:r>
            <a:rPr lang="fr-FR" sz="1200" dirty="0" smtClean="0"/>
            <a:t> CFC </a:t>
          </a:r>
          <a:r>
            <a:rPr lang="fr-FR" sz="1200" dirty="0" err="1" smtClean="0"/>
            <a:t>with</a:t>
          </a:r>
          <a:r>
            <a:rPr lang="fr-FR" sz="1200" dirty="0" smtClean="0"/>
            <a:t> water </a:t>
          </a:r>
          <a:r>
            <a:rPr lang="fr-FR" sz="1200" dirty="0" err="1" smtClean="0"/>
            <a:t>vapour</a:t>
          </a:r>
          <a:r>
            <a:rPr lang="fr-FR" sz="1200" dirty="0" smtClean="0"/>
            <a:t> content and T2m </a:t>
          </a:r>
          <a:r>
            <a:rPr lang="fr-FR" sz="1200" dirty="0" err="1" smtClean="0"/>
            <a:t>from</a:t>
          </a:r>
          <a:r>
            <a:rPr lang="fr-FR" sz="1200" dirty="0" smtClean="0"/>
            <a:t> ERA5 </a:t>
          </a:r>
          <a:endParaRPr lang="fr-FR" sz="1200" dirty="0"/>
        </a:p>
      </dgm:t>
    </dgm:pt>
    <dgm:pt modelId="{234CC08F-4B0A-4758-8C61-443A3E7979DC}" type="parTrans" cxnId="{2D489383-8CFE-4E0A-A235-D8D9D5DF51D7}">
      <dgm:prSet/>
      <dgm:spPr/>
      <dgm:t>
        <a:bodyPr/>
        <a:lstStyle/>
        <a:p>
          <a:endParaRPr lang="fr-FR"/>
        </a:p>
      </dgm:t>
    </dgm:pt>
    <dgm:pt modelId="{01B2CBB6-F4AA-47FE-B065-F90B6ABD0369}" type="sibTrans" cxnId="{2D489383-8CFE-4E0A-A235-D8D9D5DF51D7}">
      <dgm:prSet/>
      <dgm:spPr/>
      <dgm:t>
        <a:bodyPr/>
        <a:lstStyle/>
        <a:p>
          <a:endParaRPr lang="fr-FR"/>
        </a:p>
      </dgm:t>
    </dgm:pt>
    <dgm:pt modelId="{0639292A-6889-4861-9E2B-C138614B61A8}">
      <dgm:prSet phldrT="[Texte]" custT="1"/>
      <dgm:spPr/>
      <dgm:t>
        <a:bodyPr/>
        <a:lstStyle/>
        <a:p>
          <a:r>
            <a:rPr lang="fr-FR" sz="1200" b="1" dirty="0" smtClean="0"/>
            <a:t>Surface </a:t>
          </a:r>
          <a:r>
            <a:rPr lang="fr-FR" sz="1200" b="1" dirty="0" err="1" smtClean="0"/>
            <a:t>Outgoing</a:t>
          </a:r>
          <a:r>
            <a:rPr lang="fr-FR" sz="1200" b="1" dirty="0" smtClean="0"/>
            <a:t> </a:t>
          </a:r>
          <a:r>
            <a:rPr lang="fr-FR" sz="1200" b="1" dirty="0" err="1" smtClean="0"/>
            <a:t>Longwave</a:t>
          </a:r>
          <a:r>
            <a:rPr lang="fr-FR" sz="1200" b="1" dirty="0" smtClean="0"/>
            <a:t> (SOL) radiation</a:t>
          </a:r>
        </a:p>
        <a:p>
          <a:r>
            <a:rPr lang="fr-FR" sz="1200" dirty="0" smtClean="0"/>
            <a:t>- </a:t>
          </a:r>
          <a:r>
            <a:rPr lang="fr-FR" sz="1200" dirty="0" err="1" smtClean="0"/>
            <a:t>Calculated</a:t>
          </a:r>
          <a:r>
            <a:rPr lang="fr-FR" sz="1200" dirty="0" smtClean="0"/>
            <a:t> </a:t>
          </a:r>
          <a:r>
            <a:rPr lang="fr-FR" sz="1200" dirty="0" err="1" smtClean="0"/>
            <a:t>from</a:t>
          </a:r>
          <a:r>
            <a:rPr lang="fr-FR" sz="1200" dirty="0" smtClean="0"/>
            <a:t> </a:t>
          </a:r>
          <a:r>
            <a:rPr lang="fr-FR" sz="1200" dirty="0" err="1" smtClean="0"/>
            <a:t>GeoSatClim</a:t>
          </a:r>
          <a:r>
            <a:rPr lang="fr-FR" sz="1200" dirty="0" smtClean="0"/>
            <a:t> SDL and LST (</a:t>
          </a:r>
          <a:r>
            <a:rPr lang="fr-FR" sz="1200" dirty="0" err="1" smtClean="0"/>
            <a:t>clear</a:t>
          </a:r>
          <a:r>
            <a:rPr lang="fr-FR" sz="1200" dirty="0" smtClean="0"/>
            <a:t> </a:t>
          </a:r>
          <a:r>
            <a:rPr lang="fr-FR" sz="1200" dirty="0" err="1" smtClean="0"/>
            <a:t>sky</a:t>
          </a:r>
          <a:r>
            <a:rPr lang="fr-FR" sz="1200" dirty="0" smtClean="0"/>
            <a:t>)</a:t>
          </a:r>
        </a:p>
        <a:p>
          <a:r>
            <a:rPr lang="fr-FR" sz="1200" dirty="0" smtClean="0"/>
            <a:t>- Use of a Surface </a:t>
          </a:r>
          <a:r>
            <a:rPr lang="fr-FR" sz="1200" dirty="0" err="1" smtClean="0"/>
            <a:t>Vegetation-Atmosphere</a:t>
          </a:r>
          <a:r>
            <a:rPr lang="fr-FR" sz="1200" dirty="0" smtClean="0"/>
            <a:t> Transfer model </a:t>
          </a:r>
          <a:r>
            <a:rPr lang="fr-FR" sz="1200" dirty="0" err="1" smtClean="0"/>
            <a:t>adapted</a:t>
          </a:r>
          <a:r>
            <a:rPr lang="fr-FR" sz="1200" dirty="0" smtClean="0"/>
            <a:t> </a:t>
          </a:r>
          <a:r>
            <a:rPr lang="fr-FR" sz="1200" dirty="0" err="1" smtClean="0"/>
            <a:t>from</a:t>
          </a:r>
          <a:r>
            <a:rPr lang="fr-FR" sz="1200" dirty="0" smtClean="0"/>
            <a:t> H-TESSEL by the RMI (</a:t>
          </a:r>
          <a:r>
            <a:rPr lang="fr-FR" sz="1200" dirty="0" err="1" smtClean="0"/>
            <a:t>cloudy</a:t>
          </a:r>
          <a:r>
            <a:rPr lang="fr-FR" sz="1200" dirty="0" smtClean="0"/>
            <a:t> </a:t>
          </a:r>
          <a:r>
            <a:rPr lang="fr-FR" sz="1200" dirty="0" err="1" smtClean="0"/>
            <a:t>sky</a:t>
          </a:r>
          <a:r>
            <a:rPr lang="fr-FR" sz="1200" dirty="0" smtClean="0"/>
            <a:t>)</a:t>
          </a:r>
          <a:endParaRPr lang="fr-FR" sz="1200" dirty="0"/>
        </a:p>
      </dgm:t>
    </dgm:pt>
    <dgm:pt modelId="{F8C9DC5A-7F84-43E1-8A21-5039DAE14553}" type="parTrans" cxnId="{D13F24A5-E1E3-4A73-9266-C4CD2104A8CA}">
      <dgm:prSet/>
      <dgm:spPr/>
      <dgm:t>
        <a:bodyPr/>
        <a:lstStyle/>
        <a:p>
          <a:endParaRPr lang="fr-FR"/>
        </a:p>
      </dgm:t>
    </dgm:pt>
    <dgm:pt modelId="{4C8014B0-693D-451F-B9F1-DE4F8C66AD18}" type="sibTrans" cxnId="{D13F24A5-E1E3-4A73-9266-C4CD2104A8CA}">
      <dgm:prSet/>
      <dgm:spPr/>
      <dgm:t>
        <a:bodyPr/>
        <a:lstStyle/>
        <a:p>
          <a:endParaRPr lang="fr-FR"/>
        </a:p>
      </dgm:t>
    </dgm:pt>
    <dgm:pt modelId="{BA63E7C3-054A-4066-8A80-B155B40FED1F}">
      <dgm:prSet phldrT="[Texte]" custT="1"/>
      <dgm:spPr>
        <a:gradFill rotWithShape="0">
          <a:gsLst>
            <a:gs pos="0">
              <a:srgbClr val="92D050"/>
            </a:gs>
            <a:gs pos="35000">
              <a:srgbClr val="92D050"/>
            </a:gs>
            <a:gs pos="100000">
              <a:srgbClr val="CDFBA3"/>
            </a:gs>
          </a:gsLst>
        </a:gradFill>
      </dgm:spPr>
      <dgm:t>
        <a:bodyPr/>
        <a:lstStyle/>
        <a:p>
          <a:r>
            <a:rPr lang="fr-FR" sz="1600" b="1" dirty="0" smtClean="0"/>
            <a:t>SRB</a:t>
          </a:r>
          <a:endParaRPr lang="fr-FR" sz="1600" b="1" dirty="0"/>
        </a:p>
      </dgm:t>
    </dgm:pt>
    <dgm:pt modelId="{A370A769-4C10-46C0-9284-0DC3E12A5412}" type="parTrans" cxnId="{5561D737-4AA7-4547-9E37-9EB87A42D55C}">
      <dgm:prSet/>
      <dgm:spPr/>
      <dgm:t>
        <a:bodyPr/>
        <a:lstStyle/>
        <a:p>
          <a:endParaRPr lang="fr-FR"/>
        </a:p>
      </dgm:t>
    </dgm:pt>
    <dgm:pt modelId="{F26C6672-63B0-41BA-B614-65E548BD085A}" type="sibTrans" cxnId="{5561D737-4AA7-4547-9E37-9EB87A42D55C}">
      <dgm:prSet/>
      <dgm:spPr/>
      <dgm:t>
        <a:bodyPr/>
        <a:lstStyle/>
        <a:p>
          <a:endParaRPr lang="fr-FR"/>
        </a:p>
      </dgm:t>
    </dgm:pt>
    <dgm:pt modelId="{D56DE6D5-1F14-4F04-8F85-8258311D7C42}" type="pres">
      <dgm:prSet presAssocID="{C256F98D-0E58-4084-ADEA-E1B9515F631B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8D24EA4-C028-4851-A786-677AAF7CF528}" type="pres">
      <dgm:prSet presAssocID="{BA63E7C3-054A-4066-8A80-B155B40FED1F}" presName="root1" presStyleCnt="0"/>
      <dgm:spPr/>
    </dgm:pt>
    <dgm:pt modelId="{1C8F441B-245E-433B-A1D0-C8F1107A95BA}" type="pres">
      <dgm:prSet presAssocID="{BA63E7C3-054A-4066-8A80-B155B40FED1F}" presName="LevelOneTextNode" presStyleLbl="node0" presStyleIdx="0" presStyleCnt="1" custScaleX="68862" custScaleY="755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47D152-D5D2-4CDC-8A3F-2629F03C17BE}" type="pres">
      <dgm:prSet presAssocID="{BA63E7C3-054A-4066-8A80-B155B40FED1F}" presName="level2hierChild" presStyleCnt="0"/>
      <dgm:spPr/>
    </dgm:pt>
    <dgm:pt modelId="{3548BD3A-C512-48AF-B74E-F0C8165257B7}" type="pres">
      <dgm:prSet presAssocID="{47848A3D-7E00-4DA8-9AF4-DCC772EA6502}" presName="conn2-1" presStyleLbl="parChTrans1D2" presStyleIdx="0" presStyleCnt="2"/>
      <dgm:spPr/>
      <dgm:t>
        <a:bodyPr/>
        <a:lstStyle/>
        <a:p>
          <a:endParaRPr lang="de-DE"/>
        </a:p>
      </dgm:t>
    </dgm:pt>
    <dgm:pt modelId="{AF213DB9-9ED7-4DAF-903D-94CBC1ACBCA2}" type="pres">
      <dgm:prSet presAssocID="{47848A3D-7E00-4DA8-9AF4-DCC772EA6502}" presName="connTx" presStyleLbl="parChTrans1D2" presStyleIdx="0" presStyleCnt="2"/>
      <dgm:spPr/>
      <dgm:t>
        <a:bodyPr/>
        <a:lstStyle/>
        <a:p>
          <a:endParaRPr lang="de-DE"/>
        </a:p>
      </dgm:t>
    </dgm:pt>
    <dgm:pt modelId="{1D718CD2-9E74-4F5C-837B-DE5B3E2C3559}" type="pres">
      <dgm:prSet presAssocID="{2E0D6E66-71D3-460A-86DC-7226C090FF01}" presName="root2" presStyleCnt="0"/>
      <dgm:spPr/>
    </dgm:pt>
    <dgm:pt modelId="{F6EC8BC8-82B4-450D-B06F-432D35E9CC6F}" type="pres">
      <dgm:prSet presAssocID="{2E0D6E66-71D3-460A-86DC-7226C090FF0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EE9970-6378-4414-8340-0B379DE43649}" type="pres">
      <dgm:prSet presAssocID="{2E0D6E66-71D3-460A-86DC-7226C090FF01}" presName="level3hierChild" presStyleCnt="0"/>
      <dgm:spPr/>
    </dgm:pt>
    <dgm:pt modelId="{4EB22E0B-0143-4654-8ED3-645A6659C72A}" type="pres">
      <dgm:prSet presAssocID="{FF81361F-800B-4D5F-9D76-95D7045D7C0C}" presName="conn2-1" presStyleLbl="parChTrans1D3" presStyleIdx="0" presStyleCnt="4"/>
      <dgm:spPr/>
      <dgm:t>
        <a:bodyPr/>
        <a:lstStyle/>
        <a:p>
          <a:endParaRPr lang="de-DE"/>
        </a:p>
      </dgm:t>
    </dgm:pt>
    <dgm:pt modelId="{F5BDCFF2-F788-4B37-B9DF-D422BE97DCE2}" type="pres">
      <dgm:prSet presAssocID="{FF81361F-800B-4D5F-9D76-95D7045D7C0C}" presName="connTx" presStyleLbl="parChTrans1D3" presStyleIdx="0" presStyleCnt="4"/>
      <dgm:spPr/>
      <dgm:t>
        <a:bodyPr/>
        <a:lstStyle/>
        <a:p>
          <a:endParaRPr lang="de-DE"/>
        </a:p>
      </dgm:t>
    </dgm:pt>
    <dgm:pt modelId="{FFB69FDE-9D27-4DB0-A79A-D53596B16943}" type="pres">
      <dgm:prSet presAssocID="{96400274-2BEF-4264-956A-AEEDFF571856}" presName="root2" presStyleCnt="0"/>
      <dgm:spPr/>
    </dgm:pt>
    <dgm:pt modelId="{92046610-E4B5-4C5B-ABCF-CB8A35C4263A}" type="pres">
      <dgm:prSet presAssocID="{96400274-2BEF-4264-956A-AEEDFF571856}" presName="LevelTwoTextNode" presStyleLbl="node3" presStyleIdx="0" presStyleCnt="4" custScaleX="277893" custScaleY="1099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BAB9FD-BF32-44E9-863B-2FD404A984A9}" type="pres">
      <dgm:prSet presAssocID="{96400274-2BEF-4264-956A-AEEDFF571856}" presName="level3hierChild" presStyleCnt="0"/>
      <dgm:spPr/>
    </dgm:pt>
    <dgm:pt modelId="{5E975C03-6A6B-412B-9903-839029D2D286}" type="pres">
      <dgm:prSet presAssocID="{018A2C12-C357-4B34-AED0-6B683B4D0FCA}" presName="conn2-1" presStyleLbl="parChTrans1D3" presStyleIdx="1" presStyleCnt="4"/>
      <dgm:spPr/>
      <dgm:t>
        <a:bodyPr/>
        <a:lstStyle/>
        <a:p>
          <a:endParaRPr lang="de-DE"/>
        </a:p>
      </dgm:t>
    </dgm:pt>
    <dgm:pt modelId="{80C47EEF-FDA4-4221-925E-BBB4E0D8EA66}" type="pres">
      <dgm:prSet presAssocID="{018A2C12-C357-4B34-AED0-6B683B4D0FCA}" presName="connTx" presStyleLbl="parChTrans1D3" presStyleIdx="1" presStyleCnt="4"/>
      <dgm:spPr/>
      <dgm:t>
        <a:bodyPr/>
        <a:lstStyle/>
        <a:p>
          <a:endParaRPr lang="de-DE"/>
        </a:p>
      </dgm:t>
    </dgm:pt>
    <dgm:pt modelId="{B0822793-F3CD-40D5-B4AE-3F7871E10346}" type="pres">
      <dgm:prSet presAssocID="{D706A066-975B-4A6A-9EA5-E907318951C1}" presName="root2" presStyleCnt="0"/>
      <dgm:spPr/>
    </dgm:pt>
    <dgm:pt modelId="{2591A5B5-5450-408E-A2AD-B1E92B29518F}" type="pres">
      <dgm:prSet presAssocID="{D706A066-975B-4A6A-9EA5-E907318951C1}" presName="LevelTwoTextNode" presStyleLbl="node3" presStyleIdx="1" presStyleCnt="4" custFlipHor="1" custScaleX="277893" custScaleY="1099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B56DDA-69C4-432F-AD30-9DCEFC23DD1F}" type="pres">
      <dgm:prSet presAssocID="{D706A066-975B-4A6A-9EA5-E907318951C1}" presName="level3hierChild" presStyleCnt="0"/>
      <dgm:spPr/>
    </dgm:pt>
    <dgm:pt modelId="{1C81AF6A-87C7-40A9-88D9-95C565F6C661}" type="pres">
      <dgm:prSet presAssocID="{C1A76215-5C9A-46AC-9C22-3D2DEBBD405A}" presName="conn2-1" presStyleLbl="parChTrans1D2" presStyleIdx="1" presStyleCnt="2"/>
      <dgm:spPr/>
      <dgm:t>
        <a:bodyPr/>
        <a:lstStyle/>
        <a:p>
          <a:endParaRPr lang="de-DE"/>
        </a:p>
      </dgm:t>
    </dgm:pt>
    <dgm:pt modelId="{1197624C-FD22-4192-B7E0-A1F5DEA00D58}" type="pres">
      <dgm:prSet presAssocID="{C1A76215-5C9A-46AC-9C22-3D2DEBBD405A}" presName="connTx" presStyleLbl="parChTrans1D2" presStyleIdx="1" presStyleCnt="2"/>
      <dgm:spPr/>
      <dgm:t>
        <a:bodyPr/>
        <a:lstStyle/>
        <a:p>
          <a:endParaRPr lang="de-DE"/>
        </a:p>
      </dgm:t>
    </dgm:pt>
    <dgm:pt modelId="{4EACC900-B49E-444C-A38B-94AA704219F3}" type="pres">
      <dgm:prSet presAssocID="{7EEB66C8-57D4-46F1-9213-44664D95F8C9}" presName="root2" presStyleCnt="0"/>
      <dgm:spPr/>
    </dgm:pt>
    <dgm:pt modelId="{BF9F838E-02CB-428C-AC2C-32AE6EEBFF7C}" type="pres">
      <dgm:prSet presAssocID="{7EEB66C8-57D4-46F1-9213-44664D95F8C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6716F0-D222-4D33-BC40-86DC83300A63}" type="pres">
      <dgm:prSet presAssocID="{7EEB66C8-57D4-46F1-9213-44664D95F8C9}" presName="level3hierChild" presStyleCnt="0"/>
      <dgm:spPr/>
    </dgm:pt>
    <dgm:pt modelId="{ED7CB58E-BC64-470E-9F77-DE7D8AED3756}" type="pres">
      <dgm:prSet presAssocID="{234CC08F-4B0A-4758-8C61-443A3E7979DC}" presName="conn2-1" presStyleLbl="parChTrans1D3" presStyleIdx="2" presStyleCnt="4"/>
      <dgm:spPr/>
      <dgm:t>
        <a:bodyPr/>
        <a:lstStyle/>
        <a:p>
          <a:endParaRPr lang="de-DE"/>
        </a:p>
      </dgm:t>
    </dgm:pt>
    <dgm:pt modelId="{6DB59811-CEC9-4CC7-A906-3E7184B0549B}" type="pres">
      <dgm:prSet presAssocID="{234CC08F-4B0A-4758-8C61-443A3E7979DC}" presName="connTx" presStyleLbl="parChTrans1D3" presStyleIdx="2" presStyleCnt="4"/>
      <dgm:spPr/>
      <dgm:t>
        <a:bodyPr/>
        <a:lstStyle/>
        <a:p>
          <a:endParaRPr lang="de-DE"/>
        </a:p>
      </dgm:t>
    </dgm:pt>
    <dgm:pt modelId="{63C3E350-0FA9-4DCF-AE74-A35BE21A9DB0}" type="pres">
      <dgm:prSet presAssocID="{C41FB65A-5688-48B1-A4D2-9C0830A3BE30}" presName="root2" presStyleCnt="0"/>
      <dgm:spPr/>
    </dgm:pt>
    <dgm:pt modelId="{507A20FC-D541-4079-93BA-BB5F81B74FCA}" type="pres">
      <dgm:prSet presAssocID="{C41FB65A-5688-48B1-A4D2-9C0830A3BE30}" presName="LevelTwoTextNode" presStyleLbl="node3" presStyleIdx="2" presStyleCnt="4" custScaleX="277893" custScaleY="109927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EA9004-26F5-47A4-8F3C-386077856B32}" type="pres">
      <dgm:prSet presAssocID="{C41FB65A-5688-48B1-A4D2-9C0830A3BE30}" presName="level3hierChild" presStyleCnt="0"/>
      <dgm:spPr/>
    </dgm:pt>
    <dgm:pt modelId="{1E72E7B2-4A6D-455E-A0A0-DCA2A5B434C9}" type="pres">
      <dgm:prSet presAssocID="{F8C9DC5A-7F84-43E1-8A21-5039DAE14553}" presName="conn2-1" presStyleLbl="parChTrans1D3" presStyleIdx="3" presStyleCnt="4"/>
      <dgm:spPr/>
      <dgm:t>
        <a:bodyPr/>
        <a:lstStyle/>
        <a:p>
          <a:endParaRPr lang="de-DE"/>
        </a:p>
      </dgm:t>
    </dgm:pt>
    <dgm:pt modelId="{8984A81E-7F77-4BD1-9E05-33061CBC53F9}" type="pres">
      <dgm:prSet presAssocID="{F8C9DC5A-7F84-43E1-8A21-5039DAE14553}" presName="connTx" presStyleLbl="parChTrans1D3" presStyleIdx="3" presStyleCnt="4"/>
      <dgm:spPr/>
      <dgm:t>
        <a:bodyPr/>
        <a:lstStyle/>
        <a:p>
          <a:endParaRPr lang="de-DE"/>
        </a:p>
      </dgm:t>
    </dgm:pt>
    <dgm:pt modelId="{0D5D9B72-7089-46FE-8B41-355C59F51DE0}" type="pres">
      <dgm:prSet presAssocID="{0639292A-6889-4861-9E2B-C138614B61A8}" presName="root2" presStyleCnt="0"/>
      <dgm:spPr/>
    </dgm:pt>
    <dgm:pt modelId="{1973C441-18D4-468D-A9BE-DF52B1C0DBD5}" type="pres">
      <dgm:prSet presAssocID="{0639292A-6889-4861-9E2B-C138614B61A8}" presName="LevelTwoTextNode" presStyleLbl="node3" presStyleIdx="3" presStyleCnt="4" custScaleX="277893" custScaleY="1099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3A9BE7-716B-450A-980B-CE1E7268E873}" type="pres">
      <dgm:prSet presAssocID="{0639292A-6889-4861-9E2B-C138614B61A8}" presName="level3hierChild" presStyleCnt="0"/>
      <dgm:spPr/>
    </dgm:pt>
  </dgm:ptLst>
  <dgm:cxnLst>
    <dgm:cxn modelId="{9059DD3E-7769-4C66-B5A6-869F51446CEC}" type="presOf" srcId="{47848A3D-7E00-4DA8-9AF4-DCC772EA6502}" destId="{AF213DB9-9ED7-4DAF-903D-94CBC1ACBCA2}" srcOrd="1" destOrd="0" presId="urn:microsoft.com/office/officeart/2005/8/layout/hierarchy2"/>
    <dgm:cxn modelId="{FB07C7AE-AD3C-483E-B713-33B6BAF7DC66}" type="presOf" srcId="{C1A76215-5C9A-46AC-9C22-3D2DEBBD405A}" destId="{1C81AF6A-87C7-40A9-88D9-95C565F6C661}" srcOrd="0" destOrd="0" presId="urn:microsoft.com/office/officeart/2005/8/layout/hierarchy2"/>
    <dgm:cxn modelId="{82D0B081-D9CC-42D4-A51E-26C284E5BFFA}" type="presOf" srcId="{234CC08F-4B0A-4758-8C61-443A3E7979DC}" destId="{ED7CB58E-BC64-470E-9F77-DE7D8AED3756}" srcOrd="0" destOrd="0" presId="urn:microsoft.com/office/officeart/2005/8/layout/hierarchy2"/>
    <dgm:cxn modelId="{D8BD5F20-6BAB-40C7-ABCB-055A112988ED}" type="presOf" srcId="{F8C9DC5A-7F84-43E1-8A21-5039DAE14553}" destId="{8984A81E-7F77-4BD1-9E05-33061CBC53F9}" srcOrd="1" destOrd="0" presId="urn:microsoft.com/office/officeart/2005/8/layout/hierarchy2"/>
    <dgm:cxn modelId="{10C340AB-0B5E-452B-9BF8-3E9D668C1BE1}" srcId="{2E0D6E66-71D3-460A-86DC-7226C090FF01}" destId="{D706A066-975B-4A6A-9EA5-E907318951C1}" srcOrd="1" destOrd="0" parTransId="{018A2C12-C357-4B34-AED0-6B683B4D0FCA}" sibTransId="{F4B1B7A6-3104-4881-A617-84E66E0FBFD8}"/>
    <dgm:cxn modelId="{55A8F454-D092-4D1C-B8BF-1267491914B6}" type="presOf" srcId="{018A2C12-C357-4B34-AED0-6B683B4D0FCA}" destId="{5E975C03-6A6B-412B-9903-839029D2D286}" srcOrd="0" destOrd="0" presId="urn:microsoft.com/office/officeart/2005/8/layout/hierarchy2"/>
    <dgm:cxn modelId="{57B4D581-DDB6-459B-8E3F-0097F00143E9}" type="presOf" srcId="{D706A066-975B-4A6A-9EA5-E907318951C1}" destId="{2591A5B5-5450-408E-A2AD-B1E92B29518F}" srcOrd="0" destOrd="0" presId="urn:microsoft.com/office/officeart/2005/8/layout/hierarchy2"/>
    <dgm:cxn modelId="{C9CDB04B-5AA1-43F2-8E15-05A62B79CC56}" type="presOf" srcId="{F8C9DC5A-7F84-43E1-8A21-5039DAE14553}" destId="{1E72E7B2-4A6D-455E-A0A0-DCA2A5B434C9}" srcOrd="0" destOrd="0" presId="urn:microsoft.com/office/officeart/2005/8/layout/hierarchy2"/>
    <dgm:cxn modelId="{5FBEBEC7-5C31-4CC8-A99D-1319AD34162A}" type="presOf" srcId="{47848A3D-7E00-4DA8-9AF4-DCC772EA6502}" destId="{3548BD3A-C512-48AF-B74E-F0C8165257B7}" srcOrd="0" destOrd="0" presId="urn:microsoft.com/office/officeart/2005/8/layout/hierarchy2"/>
    <dgm:cxn modelId="{D13F24A5-E1E3-4A73-9266-C4CD2104A8CA}" srcId="{7EEB66C8-57D4-46F1-9213-44664D95F8C9}" destId="{0639292A-6889-4861-9E2B-C138614B61A8}" srcOrd="1" destOrd="0" parTransId="{F8C9DC5A-7F84-43E1-8A21-5039DAE14553}" sibTransId="{4C8014B0-693D-451F-B9F1-DE4F8C66AD18}"/>
    <dgm:cxn modelId="{4C4F568F-7BC3-4EFB-8907-E805EA8AE33F}" srcId="{BA63E7C3-054A-4066-8A80-B155B40FED1F}" destId="{2E0D6E66-71D3-460A-86DC-7226C090FF01}" srcOrd="0" destOrd="0" parTransId="{47848A3D-7E00-4DA8-9AF4-DCC772EA6502}" sibTransId="{7B6F6E97-1BFE-42CB-8A72-62C6FAEBF0EE}"/>
    <dgm:cxn modelId="{5561D737-4AA7-4547-9E37-9EB87A42D55C}" srcId="{C256F98D-0E58-4084-ADEA-E1B9515F631B}" destId="{BA63E7C3-054A-4066-8A80-B155B40FED1F}" srcOrd="0" destOrd="0" parTransId="{A370A769-4C10-46C0-9284-0DC3E12A5412}" sibTransId="{F26C6672-63B0-41BA-B614-65E548BD085A}"/>
    <dgm:cxn modelId="{6B11577C-E247-49B0-A97C-29D544235FBA}" srcId="{BA63E7C3-054A-4066-8A80-B155B40FED1F}" destId="{7EEB66C8-57D4-46F1-9213-44664D95F8C9}" srcOrd="1" destOrd="0" parTransId="{C1A76215-5C9A-46AC-9C22-3D2DEBBD405A}" sibTransId="{E47B8F87-03E7-46F3-9787-AC1C6FA2CB55}"/>
    <dgm:cxn modelId="{69EE2826-4F19-4FBD-81E8-4125FEEECFC2}" type="presOf" srcId="{C1A76215-5C9A-46AC-9C22-3D2DEBBD405A}" destId="{1197624C-FD22-4192-B7E0-A1F5DEA00D58}" srcOrd="1" destOrd="0" presId="urn:microsoft.com/office/officeart/2005/8/layout/hierarchy2"/>
    <dgm:cxn modelId="{34DE7A3D-0320-44EF-9D1E-C501B5C600B1}" type="presOf" srcId="{FF81361F-800B-4D5F-9D76-95D7045D7C0C}" destId="{4EB22E0B-0143-4654-8ED3-645A6659C72A}" srcOrd="0" destOrd="0" presId="urn:microsoft.com/office/officeart/2005/8/layout/hierarchy2"/>
    <dgm:cxn modelId="{D5E9A1A2-B88A-441A-AAC0-52F770D003B8}" type="presOf" srcId="{C256F98D-0E58-4084-ADEA-E1B9515F631B}" destId="{D56DE6D5-1F14-4F04-8F85-8258311D7C42}" srcOrd="0" destOrd="0" presId="urn:microsoft.com/office/officeart/2005/8/layout/hierarchy2"/>
    <dgm:cxn modelId="{2D489383-8CFE-4E0A-A235-D8D9D5DF51D7}" srcId="{7EEB66C8-57D4-46F1-9213-44664D95F8C9}" destId="{C41FB65A-5688-48B1-A4D2-9C0830A3BE30}" srcOrd="0" destOrd="0" parTransId="{234CC08F-4B0A-4758-8C61-443A3E7979DC}" sibTransId="{01B2CBB6-F4AA-47FE-B065-F90B6ABD0369}"/>
    <dgm:cxn modelId="{AD8D0AA8-C593-4205-B53C-F69ED5E09D73}" type="presOf" srcId="{2E0D6E66-71D3-460A-86DC-7226C090FF01}" destId="{F6EC8BC8-82B4-450D-B06F-432D35E9CC6F}" srcOrd="0" destOrd="0" presId="urn:microsoft.com/office/officeart/2005/8/layout/hierarchy2"/>
    <dgm:cxn modelId="{B6BFD428-4323-4BC2-9952-9E0C43BFE698}" type="presOf" srcId="{96400274-2BEF-4264-956A-AEEDFF571856}" destId="{92046610-E4B5-4C5B-ABCF-CB8A35C4263A}" srcOrd="0" destOrd="0" presId="urn:microsoft.com/office/officeart/2005/8/layout/hierarchy2"/>
    <dgm:cxn modelId="{84957198-2B86-4F70-B8F2-19AE26E8A38D}" srcId="{2E0D6E66-71D3-460A-86DC-7226C090FF01}" destId="{96400274-2BEF-4264-956A-AEEDFF571856}" srcOrd="0" destOrd="0" parTransId="{FF81361F-800B-4D5F-9D76-95D7045D7C0C}" sibTransId="{4A613AED-4BCA-4B16-BDD6-D80F1CDB986A}"/>
    <dgm:cxn modelId="{216BE18F-F2E4-4215-A83D-66094FE658DA}" type="presOf" srcId="{0639292A-6889-4861-9E2B-C138614B61A8}" destId="{1973C441-18D4-468D-A9BE-DF52B1C0DBD5}" srcOrd="0" destOrd="0" presId="urn:microsoft.com/office/officeart/2005/8/layout/hierarchy2"/>
    <dgm:cxn modelId="{106ABF26-4929-4B51-9D30-273C47DDC1C4}" type="presOf" srcId="{BA63E7C3-054A-4066-8A80-B155B40FED1F}" destId="{1C8F441B-245E-433B-A1D0-C8F1107A95BA}" srcOrd="0" destOrd="0" presId="urn:microsoft.com/office/officeart/2005/8/layout/hierarchy2"/>
    <dgm:cxn modelId="{D7CE5C7D-1857-4E86-A727-2333E1FFC0D6}" type="presOf" srcId="{234CC08F-4B0A-4758-8C61-443A3E7979DC}" destId="{6DB59811-CEC9-4CC7-A906-3E7184B0549B}" srcOrd="1" destOrd="0" presId="urn:microsoft.com/office/officeart/2005/8/layout/hierarchy2"/>
    <dgm:cxn modelId="{4940877B-414D-4D0F-BD50-14D94A3DA028}" type="presOf" srcId="{C41FB65A-5688-48B1-A4D2-9C0830A3BE30}" destId="{507A20FC-D541-4079-93BA-BB5F81B74FCA}" srcOrd="0" destOrd="0" presId="urn:microsoft.com/office/officeart/2005/8/layout/hierarchy2"/>
    <dgm:cxn modelId="{B5F86829-E7BD-4C53-ACDF-7283CAF61C44}" type="presOf" srcId="{FF81361F-800B-4D5F-9D76-95D7045D7C0C}" destId="{F5BDCFF2-F788-4B37-B9DF-D422BE97DCE2}" srcOrd="1" destOrd="0" presId="urn:microsoft.com/office/officeart/2005/8/layout/hierarchy2"/>
    <dgm:cxn modelId="{11DA85A0-DC5A-4096-85C4-501E75963C10}" type="presOf" srcId="{7EEB66C8-57D4-46F1-9213-44664D95F8C9}" destId="{BF9F838E-02CB-428C-AC2C-32AE6EEBFF7C}" srcOrd="0" destOrd="0" presId="urn:microsoft.com/office/officeart/2005/8/layout/hierarchy2"/>
    <dgm:cxn modelId="{0CB9B225-2DE9-40A4-B6C5-E51843FFCB9E}" type="presOf" srcId="{018A2C12-C357-4B34-AED0-6B683B4D0FCA}" destId="{80C47EEF-FDA4-4221-925E-BBB4E0D8EA66}" srcOrd="1" destOrd="0" presId="urn:microsoft.com/office/officeart/2005/8/layout/hierarchy2"/>
    <dgm:cxn modelId="{C6CB5C17-2AD0-46F1-B341-B7CCD269791B}" type="presParOf" srcId="{D56DE6D5-1F14-4F04-8F85-8258311D7C42}" destId="{38D24EA4-C028-4851-A786-677AAF7CF528}" srcOrd="0" destOrd="0" presId="urn:microsoft.com/office/officeart/2005/8/layout/hierarchy2"/>
    <dgm:cxn modelId="{496D8B2D-D212-4618-BCE5-D2B15F514451}" type="presParOf" srcId="{38D24EA4-C028-4851-A786-677AAF7CF528}" destId="{1C8F441B-245E-433B-A1D0-C8F1107A95BA}" srcOrd="0" destOrd="0" presId="urn:microsoft.com/office/officeart/2005/8/layout/hierarchy2"/>
    <dgm:cxn modelId="{B785E79A-D3F9-49C8-8DA3-4B57DCA0509B}" type="presParOf" srcId="{38D24EA4-C028-4851-A786-677AAF7CF528}" destId="{2E47D152-D5D2-4CDC-8A3F-2629F03C17BE}" srcOrd="1" destOrd="0" presId="urn:microsoft.com/office/officeart/2005/8/layout/hierarchy2"/>
    <dgm:cxn modelId="{7669596D-0548-4637-9D03-E2E8BCF886EC}" type="presParOf" srcId="{2E47D152-D5D2-4CDC-8A3F-2629F03C17BE}" destId="{3548BD3A-C512-48AF-B74E-F0C8165257B7}" srcOrd="0" destOrd="0" presId="urn:microsoft.com/office/officeart/2005/8/layout/hierarchy2"/>
    <dgm:cxn modelId="{F9086E0C-11FC-4E64-BCDD-1C9E00B17EF4}" type="presParOf" srcId="{3548BD3A-C512-48AF-B74E-F0C8165257B7}" destId="{AF213DB9-9ED7-4DAF-903D-94CBC1ACBCA2}" srcOrd="0" destOrd="0" presId="urn:microsoft.com/office/officeart/2005/8/layout/hierarchy2"/>
    <dgm:cxn modelId="{82C124E6-7D06-4184-B5E7-D7459907EEA6}" type="presParOf" srcId="{2E47D152-D5D2-4CDC-8A3F-2629F03C17BE}" destId="{1D718CD2-9E74-4F5C-837B-DE5B3E2C3559}" srcOrd="1" destOrd="0" presId="urn:microsoft.com/office/officeart/2005/8/layout/hierarchy2"/>
    <dgm:cxn modelId="{D5ABB135-8718-469B-9D2F-7894310000DB}" type="presParOf" srcId="{1D718CD2-9E74-4F5C-837B-DE5B3E2C3559}" destId="{F6EC8BC8-82B4-450D-B06F-432D35E9CC6F}" srcOrd="0" destOrd="0" presId="urn:microsoft.com/office/officeart/2005/8/layout/hierarchy2"/>
    <dgm:cxn modelId="{73DB60F0-23AE-4D57-BE52-27725302BCBC}" type="presParOf" srcId="{1D718CD2-9E74-4F5C-837B-DE5B3E2C3559}" destId="{3BEE9970-6378-4414-8340-0B379DE43649}" srcOrd="1" destOrd="0" presId="urn:microsoft.com/office/officeart/2005/8/layout/hierarchy2"/>
    <dgm:cxn modelId="{91F3B4A1-03FC-44E4-8B8E-00D95F9192D5}" type="presParOf" srcId="{3BEE9970-6378-4414-8340-0B379DE43649}" destId="{4EB22E0B-0143-4654-8ED3-645A6659C72A}" srcOrd="0" destOrd="0" presId="urn:microsoft.com/office/officeart/2005/8/layout/hierarchy2"/>
    <dgm:cxn modelId="{FD88C4CC-A174-40BE-9042-711DE8D06995}" type="presParOf" srcId="{4EB22E0B-0143-4654-8ED3-645A6659C72A}" destId="{F5BDCFF2-F788-4B37-B9DF-D422BE97DCE2}" srcOrd="0" destOrd="0" presId="urn:microsoft.com/office/officeart/2005/8/layout/hierarchy2"/>
    <dgm:cxn modelId="{3F41DA75-E88A-4874-AD54-034A196F3D6C}" type="presParOf" srcId="{3BEE9970-6378-4414-8340-0B379DE43649}" destId="{FFB69FDE-9D27-4DB0-A79A-D53596B16943}" srcOrd="1" destOrd="0" presId="urn:microsoft.com/office/officeart/2005/8/layout/hierarchy2"/>
    <dgm:cxn modelId="{2D714440-7116-4BEF-A8F5-0F7EBFA6D25D}" type="presParOf" srcId="{FFB69FDE-9D27-4DB0-A79A-D53596B16943}" destId="{92046610-E4B5-4C5B-ABCF-CB8A35C4263A}" srcOrd="0" destOrd="0" presId="urn:microsoft.com/office/officeart/2005/8/layout/hierarchy2"/>
    <dgm:cxn modelId="{D761B73D-2563-4FA3-8464-148D842D778C}" type="presParOf" srcId="{FFB69FDE-9D27-4DB0-A79A-D53596B16943}" destId="{87BAB9FD-BF32-44E9-863B-2FD404A984A9}" srcOrd="1" destOrd="0" presId="urn:microsoft.com/office/officeart/2005/8/layout/hierarchy2"/>
    <dgm:cxn modelId="{BA54AEBF-0A3F-43B2-81E0-98B35BD27AA2}" type="presParOf" srcId="{3BEE9970-6378-4414-8340-0B379DE43649}" destId="{5E975C03-6A6B-412B-9903-839029D2D286}" srcOrd="2" destOrd="0" presId="urn:microsoft.com/office/officeart/2005/8/layout/hierarchy2"/>
    <dgm:cxn modelId="{B7C84990-51CA-4F13-ABD9-7A0BB25E3EC2}" type="presParOf" srcId="{5E975C03-6A6B-412B-9903-839029D2D286}" destId="{80C47EEF-FDA4-4221-925E-BBB4E0D8EA66}" srcOrd="0" destOrd="0" presId="urn:microsoft.com/office/officeart/2005/8/layout/hierarchy2"/>
    <dgm:cxn modelId="{08870E15-743C-4924-9FCF-413E942A8CD4}" type="presParOf" srcId="{3BEE9970-6378-4414-8340-0B379DE43649}" destId="{B0822793-F3CD-40D5-B4AE-3F7871E10346}" srcOrd="3" destOrd="0" presId="urn:microsoft.com/office/officeart/2005/8/layout/hierarchy2"/>
    <dgm:cxn modelId="{C7730D23-6B7A-4A98-A596-0AE133BA4935}" type="presParOf" srcId="{B0822793-F3CD-40D5-B4AE-3F7871E10346}" destId="{2591A5B5-5450-408E-A2AD-B1E92B29518F}" srcOrd="0" destOrd="0" presId="urn:microsoft.com/office/officeart/2005/8/layout/hierarchy2"/>
    <dgm:cxn modelId="{7CC15D18-FDE2-4602-AA2D-F74D8FFB4266}" type="presParOf" srcId="{B0822793-F3CD-40D5-B4AE-3F7871E10346}" destId="{A6B56DDA-69C4-432F-AD30-9DCEFC23DD1F}" srcOrd="1" destOrd="0" presId="urn:microsoft.com/office/officeart/2005/8/layout/hierarchy2"/>
    <dgm:cxn modelId="{A352902A-DDE8-420B-B315-6EB3CDD96C23}" type="presParOf" srcId="{2E47D152-D5D2-4CDC-8A3F-2629F03C17BE}" destId="{1C81AF6A-87C7-40A9-88D9-95C565F6C661}" srcOrd="2" destOrd="0" presId="urn:microsoft.com/office/officeart/2005/8/layout/hierarchy2"/>
    <dgm:cxn modelId="{8AB2CFA8-FEE3-4711-82CC-DC3D719BFF7E}" type="presParOf" srcId="{1C81AF6A-87C7-40A9-88D9-95C565F6C661}" destId="{1197624C-FD22-4192-B7E0-A1F5DEA00D58}" srcOrd="0" destOrd="0" presId="urn:microsoft.com/office/officeart/2005/8/layout/hierarchy2"/>
    <dgm:cxn modelId="{DEB25234-2B6F-4E87-837D-0E1A2BBBDA0C}" type="presParOf" srcId="{2E47D152-D5D2-4CDC-8A3F-2629F03C17BE}" destId="{4EACC900-B49E-444C-A38B-94AA704219F3}" srcOrd="3" destOrd="0" presId="urn:microsoft.com/office/officeart/2005/8/layout/hierarchy2"/>
    <dgm:cxn modelId="{37AEF8C4-92EF-4221-A744-F4EF4FCB7879}" type="presParOf" srcId="{4EACC900-B49E-444C-A38B-94AA704219F3}" destId="{BF9F838E-02CB-428C-AC2C-32AE6EEBFF7C}" srcOrd="0" destOrd="0" presId="urn:microsoft.com/office/officeart/2005/8/layout/hierarchy2"/>
    <dgm:cxn modelId="{072E66C3-9A00-48C2-BF6D-020738FD699E}" type="presParOf" srcId="{4EACC900-B49E-444C-A38B-94AA704219F3}" destId="{AD6716F0-D222-4D33-BC40-86DC83300A63}" srcOrd="1" destOrd="0" presId="urn:microsoft.com/office/officeart/2005/8/layout/hierarchy2"/>
    <dgm:cxn modelId="{2A5A74A2-1F91-4D7E-90F0-85EA4F535104}" type="presParOf" srcId="{AD6716F0-D222-4D33-BC40-86DC83300A63}" destId="{ED7CB58E-BC64-470E-9F77-DE7D8AED3756}" srcOrd="0" destOrd="0" presId="urn:microsoft.com/office/officeart/2005/8/layout/hierarchy2"/>
    <dgm:cxn modelId="{D6DC6CD0-4C23-4E4B-BAA7-095CEA2CAE9C}" type="presParOf" srcId="{ED7CB58E-BC64-470E-9F77-DE7D8AED3756}" destId="{6DB59811-CEC9-4CC7-A906-3E7184B0549B}" srcOrd="0" destOrd="0" presId="urn:microsoft.com/office/officeart/2005/8/layout/hierarchy2"/>
    <dgm:cxn modelId="{1385CA8C-77C0-4FFB-9C71-77C8AE34F1CC}" type="presParOf" srcId="{AD6716F0-D222-4D33-BC40-86DC83300A63}" destId="{63C3E350-0FA9-4DCF-AE74-A35BE21A9DB0}" srcOrd="1" destOrd="0" presId="urn:microsoft.com/office/officeart/2005/8/layout/hierarchy2"/>
    <dgm:cxn modelId="{4A28FE82-4709-4C2C-985D-C7FD438335FC}" type="presParOf" srcId="{63C3E350-0FA9-4DCF-AE74-A35BE21A9DB0}" destId="{507A20FC-D541-4079-93BA-BB5F81B74FCA}" srcOrd="0" destOrd="0" presId="urn:microsoft.com/office/officeart/2005/8/layout/hierarchy2"/>
    <dgm:cxn modelId="{8D602705-2F1F-4521-A7CC-291F2B342049}" type="presParOf" srcId="{63C3E350-0FA9-4DCF-AE74-A35BE21A9DB0}" destId="{4CEA9004-26F5-47A4-8F3C-386077856B32}" srcOrd="1" destOrd="0" presId="urn:microsoft.com/office/officeart/2005/8/layout/hierarchy2"/>
    <dgm:cxn modelId="{1EAD4CB4-F72E-4F7D-A0FF-3B3420BA1047}" type="presParOf" srcId="{AD6716F0-D222-4D33-BC40-86DC83300A63}" destId="{1E72E7B2-4A6D-455E-A0A0-DCA2A5B434C9}" srcOrd="2" destOrd="0" presId="urn:microsoft.com/office/officeart/2005/8/layout/hierarchy2"/>
    <dgm:cxn modelId="{F7A5F10C-04A9-4AA5-A6D2-4F96E4CEBE3A}" type="presParOf" srcId="{1E72E7B2-4A6D-455E-A0A0-DCA2A5B434C9}" destId="{8984A81E-7F77-4BD1-9E05-33061CBC53F9}" srcOrd="0" destOrd="0" presId="urn:microsoft.com/office/officeart/2005/8/layout/hierarchy2"/>
    <dgm:cxn modelId="{7339FF6B-1865-44EF-AA8F-D4A89D749617}" type="presParOf" srcId="{AD6716F0-D222-4D33-BC40-86DC83300A63}" destId="{0D5D9B72-7089-46FE-8B41-355C59F51DE0}" srcOrd="3" destOrd="0" presId="urn:microsoft.com/office/officeart/2005/8/layout/hierarchy2"/>
    <dgm:cxn modelId="{788ED6F7-25DE-485F-AF99-628EB1A76199}" type="presParOf" srcId="{0D5D9B72-7089-46FE-8B41-355C59F51DE0}" destId="{1973C441-18D4-468D-A9BE-DF52B1C0DBD5}" srcOrd="0" destOrd="0" presId="urn:microsoft.com/office/officeart/2005/8/layout/hierarchy2"/>
    <dgm:cxn modelId="{7B171661-A774-4A20-82C1-B4548F40EED5}" type="presParOf" srcId="{0D5D9B72-7089-46FE-8B41-355C59F51DE0}" destId="{193A9BE7-716B-450A-980B-CE1E7268E8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6F98D-0E58-4084-ADEA-E1B9515F631B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2E0D6E66-71D3-460A-86DC-7226C090FF01}">
      <dgm:prSet phldrT="[Texte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7848A3D-7E00-4DA8-9AF4-DCC772EA6502}" type="parTrans" cxnId="{4C4F568F-7BC3-4EFB-8907-E805EA8AE33F}">
      <dgm:prSet/>
      <dgm:spPr/>
      <dgm:t>
        <a:bodyPr/>
        <a:lstStyle/>
        <a:p>
          <a:endParaRPr lang="fr-FR"/>
        </a:p>
      </dgm:t>
    </dgm:pt>
    <dgm:pt modelId="{7B6F6E97-1BFE-42CB-8A72-62C6FAEBF0EE}" type="sibTrans" cxnId="{4C4F568F-7BC3-4EFB-8907-E805EA8AE33F}">
      <dgm:prSet/>
      <dgm:spPr/>
      <dgm:t>
        <a:bodyPr/>
        <a:lstStyle/>
        <a:p>
          <a:endParaRPr lang="fr-FR"/>
        </a:p>
      </dgm:t>
    </dgm:pt>
    <dgm:pt modelId="{96400274-2BEF-4264-956A-AEEDFF571856}">
      <dgm:prSet phldrT="[Texte]" custT="1"/>
      <dgm:spPr/>
      <dgm:t>
        <a:bodyPr/>
        <a:lstStyle/>
        <a:p>
          <a:r>
            <a:rPr lang="fr-FR" sz="1200" b="1" dirty="0" smtClean="0"/>
            <a:t>Surface </a:t>
          </a:r>
          <a:r>
            <a:rPr lang="fr-FR" sz="1200" b="1" dirty="0" err="1" smtClean="0"/>
            <a:t>Incoming</a:t>
          </a:r>
          <a:r>
            <a:rPr lang="fr-FR" sz="1200" b="1" dirty="0" smtClean="0"/>
            <a:t> Solar (SIS) radiation</a:t>
          </a:r>
        </a:p>
        <a:p>
          <a:r>
            <a:rPr lang="fr-FR" sz="1200" dirty="0" smtClean="0"/>
            <a:t>- </a:t>
          </a:r>
          <a:r>
            <a:rPr lang="fr-FR" sz="1200" dirty="0" err="1" smtClean="0"/>
            <a:t>MagicSOL</a:t>
          </a:r>
          <a:r>
            <a:rPr lang="fr-FR" sz="1200" dirty="0" smtClean="0"/>
            <a:t> </a:t>
          </a:r>
          <a:r>
            <a:rPr lang="fr-FR" sz="1200" dirty="0" err="1" smtClean="0"/>
            <a:t>algorithm</a:t>
          </a:r>
          <a:r>
            <a:rPr lang="fr-FR" sz="1200" dirty="0" smtClean="0"/>
            <a:t> </a:t>
          </a:r>
          <a:r>
            <a:rPr lang="fr-FR" sz="1200" dirty="0" err="1" smtClean="0"/>
            <a:t>extended</a:t>
          </a:r>
          <a:r>
            <a:rPr lang="fr-FR" sz="1200" dirty="0" smtClean="0"/>
            <a:t> to </a:t>
          </a:r>
          <a:r>
            <a:rPr lang="fr-FR" sz="1200" dirty="0" err="1" smtClean="0"/>
            <a:t>infrared</a:t>
          </a:r>
          <a:r>
            <a:rPr lang="fr-FR" sz="1200" dirty="0" smtClean="0"/>
            <a:t> </a:t>
          </a:r>
          <a:r>
            <a:rPr lang="fr-FR" sz="1200" dirty="0" err="1" smtClean="0"/>
            <a:t>channel</a:t>
          </a:r>
          <a:endParaRPr lang="fr-FR" sz="1200" dirty="0" smtClean="0"/>
        </a:p>
        <a:p>
          <a:r>
            <a:rPr lang="fr-FR" sz="1200" dirty="0" smtClean="0"/>
            <a:t>- Cloud Optical </a:t>
          </a:r>
          <a:r>
            <a:rPr lang="fr-FR" sz="1200" dirty="0" err="1" smtClean="0"/>
            <a:t>Depth</a:t>
          </a:r>
          <a:r>
            <a:rPr lang="fr-FR" sz="1200" dirty="0" smtClean="0"/>
            <a:t> </a:t>
          </a:r>
          <a:r>
            <a:rPr lang="fr-FR" sz="1200" dirty="0" err="1" smtClean="0"/>
            <a:t>calculation</a:t>
          </a:r>
          <a:r>
            <a:rPr lang="fr-FR" sz="1200" dirty="0" smtClean="0"/>
            <a:t> </a:t>
          </a:r>
          <a:r>
            <a:rPr lang="fr-FR" sz="1200" dirty="0" err="1" smtClean="0"/>
            <a:t>with</a:t>
          </a:r>
          <a:r>
            <a:rPr lang="fr-FR" sz="1200" dirty="0" smtClean="0"/>
            <a:t> </a:t>
          </a:r>
          <a:r>
            <a:rPr lang="fr-FR" sz="1200" dirty="0" err="1" smtClean="0"/>
            <a:t>LibRadTran</a:t>
          </a:r>
          <a:endParaRPr lang="fr-FR" sz="1200" dirty="0" smtClean="0"/>
        </a:p>
      </dgm:t>
    </dgm:pt>
    <dgm:pt modelId="{FF81361F-800B-4D5F-9D76-95D7045D7C0C}" type="parTrans" cxnId="{84957198-2B86-4F70-B8F2-19AE26E8A38D}">
      <dgm:prSet/>
      <dgm:spPr/>
      <dgm:t>
        <a:bodyPr/>
        <a:lstStyle/>
        <a:p>
          <a:endParaRPr lang="fr-FR"/>
        </a:p>
      </dgm:t>
    </dgm:pt>
    <dgm:pt modelId="{4A613AED-4BCA-4B16-BDD6-D80F1CDB986A}" type="sibTrans" cxnId="{84957198-2B86-4F70-B8F2-19AE26E8A38D}">
      <dgm:prSet/>
      <dgm:spPr/>
      <dgm:t>
        <a:bodyPr/>
        <a:lstStyle/>
        <a:p>
          <a:endParaRPr lang="fr-FR"/>
        </a:p>
      </dgm:t>
    </dgm:pt>
    <dgm:pt modelId="{D706A066-975B-4A6A-9EA5-E907318951C1}">
      <dgm:prSet phldrT="[Texte]" custT="1"/>
      <dgm:spPr/>
      <dgm:t>
        <a:bodyPr/>
        <a:lstStyle/>
        <a:p>
          <a:r>
            <a:rPr lang="fr-FR" sz="1200" b="1" dirty="0" err="1" smtClean="0"/>
            <a:t>Albedo</a:t>
          </a:r>
          <a:r>
            <a:rPr lang="fr-FR" sz="1200" b="1" dirty="0" smtClean="0"/>
            <a:t> (ALB)</a:t>
          </a:r>
        </a:p>
        <a:p>
          <a:r>
            <a:rPr lang="fr-FR" sz="1200" dirty="0" smtClean="0"/>
            <a:t>- </a:t>
          </a:r>
          <a:r>
            <a:rPr lang="fr-FR" sz="1200" dirty="0" err="1" smtClean="0"/>
            <a:t>Integration</a:t>
          </a:r>
          <a:r>
            <a:rPr lang="fr-FR" sz="1200" dirty="0" smtClean="0"/>
            <a:t> of </a:t>
          </a:r>
          <a:r>
            <a:rPr lang="fr-FR" sz="1200" dirty="0" err="1" smtClean="0"/>
            <a:t>directional</a:t>
          </a:r>
          <a:r>
            <a:rPr lang="fr-FR" sz="1200" dirty="0" smtClean="0"/>
            <a:t> </a:t>
          </a:r>
          <a:r>
            <a:rPr lang="fr-FR" sz="1200" dirty="0" err="1" smtClean="0"/>
            <a:t>reflectances</a:t>
          </a:r>
          <a:endParaRPr lang="fr-FR" sz="1200" dirty="0" smtClean="0"/>
        </a:p>
        <a:p>
          <a:r>
            <a:rPr lang="fr-FR" sz="1200" dirty="0" smtClean="0"/>
            <a:t>- BRDF model inversion </a:t>
          </a:r>
          <a:r>
            <a:rPr lang="fr-FR" sz="1200" dirty="0" err="1" smtClean="0"/>
            <a:t>adapted</a:t>
          </a:r>
          <a:r>
            <a:rPr lang="fr-FR" sz="1200" dirty="0" smtClean="0"/>
            <a:t> </a:t>
          </a:r>
          <a:r>
            <a:rPr lang="fr-FR" sz="1200" dirty="0" err="1" smtClean="0"/>
            <a:t>from</a:t>
          </a:r>
          <a:r>
            <a:rPr lang="fr-FR" sz="1200" dirty="0" smtClean="0"/>
            <a:t> MODIS</a:t>
          </a:r>
          <a:endParaRPr lang="fr-FR" sz="1200" dirty="0"/>
        </a:p>
      </dgm:t>
    </dgm:pt>
    <dgm:pt modelId="{018A2C12-C357-4B34-AED0-6B683B4D0FCA}" type="parTrans" cxnId="{10C340AB-0B5E-452B-9BF8-3E9D668C1BE1}">
      <dgm:prSet/>
      <dgm:spPr/>
      <dgm:t>
        <a:bodyPr/>
        <a:lstStyle/>
        <a:p>
          <a:endParaRPr lang="fr-FR"/>
        </a:p>
      </dgm:t>
    </dgm:pt>
    <dgm:pt modelId="{F4B1B7A6-3104-4881-A617-84E66E0FBFD8}" type="sibTrans" cxnId="{10C340AB-0B5E-452B-9BF8-3E9D668C1BE1}">
      <dgm:prSet/>
      <dgm:spPr/>
      <dgm:t>
        <a:bodyPr/>
        <a:lstStyle/>
        <a:p>
          <a:endParaRPr lang="fr-FR"/>
        </a:p>
      </dgm:t>
    </dgm:pt>
    <dgm:pt modelId="{7EEB66C8-57D4-46F1-9213-44664D95F8C9}">
      <dgm:prSet phldrT="[Texte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1A76215-5C9A-46AC-9C22-3D2DEBBD405A}" type="parTrans" cxnId="{6B11577C-E247-49B0-A97C-29D544235FBA}">
      <dgm:prSet/>
      <dgm:spPr/>
      <dgm:t>
        <a:bodyPr/>
        <a:lstStyle/>
        <a:p>
          <a:endParaRPr lang="fr-FR"/>
        </a:p>
      </dgm:t>
    </dgm:pt>
    <dgm:pt modelId="{E47B8F87-03E7-46F3-9787-AC1C6FA2CB55}" type="sibTrans" cxnId="{6B11577C-E247-49B0-A97C-29D544235FBA}">
      <dgm:prSet/>
      <dgm:spPr/>
      <dgm:t>
        <a:bodyPr/>
        <a:lstStyle/>
        <a:p>
          <a:endParaRPr lang="fr-FR"/>
        </a:p>
      </dgm:t>
    </dgm:pt>
    <dgm:pt modelId="{C41FB65A-5688-48B1-A4D2-9C0830A3BE30}">
      <dgm:prSet phldrT="[Texte]" custT="1"/>
      <dgm:spPr/>
      <dgm:t>
        <a:bodyPr/>
        <a:lstStyle/>
        <a:p>
          <a:r>
            <a:rPr lang="fr-FR" sz="1200" b="1" dirty="0" smtClean="0"/>
            <a:t>Surface </a:t>
          </a:r>
          <a:r>
            <a:rPr lang="fr-FR" sz="1200" b="1" dirty="0" err="1" smtClean="0"/>
            <a:t>Downwelling</a:t>
          </a:r>
          <a:r>
            <a:rPr lang="fr-FR" sz="1200" b="1" dirty="0" smtClean="0"/>
            <a:t> </a:t>
          </a:r>
          <a:r>
            <a:rPr lang="fr-FR" sz="1200" b="1" dirty="0" err="1" smtClean="0"/>
            <a:t>Longwave</a:t>
          </a:r>
          <a:r>
            <a:rPr lang="fr-FR" sz="1200" b="1" dirty="0" smtClean="0"/>
            <a:t> (SDL) radiation</a:t>
          </a:r>
        </a:p>
        <a:p>
          <a:r>
            <a:rPr lang="fr-FR" sz="1200" dirty="0" smtClean="0"/>
            <a:t>- </a:t>
          </a:r>
          <a:r>
            <a:rPr lang="fr-FR" sz="1200" dirty="0" err="1" smtClean="0"/>
            <a:t>Combination</a:t>
          </a:r>
          <a:r>
            <a:rPr lang="fr-FR" sz="1200" dirty="0" smtClean="0"/>
            <a:t> of the </a:t>
          </a:r>
          <a:r>
            <a:rPr lang="fr-FR" sz="1200" dirty="0" err="1" smtClean="0"/>
            <a:t>GeoSatClim</a:t>
          </a:r>
          <a:r>
            <a:rPr lang="fr-FR" sz="1200" dirty="0" smtClean="0"/>
            <a:t> CFC </a:t>
          </a:r>
          <a:r>
            <a:rPr lang="fr-FR" sz="1200" dirty="0" err="1" smtClean="0"/>
            <a:t>with</a:t>
          </a:r>
          <a:r>
            <a:rPr lang="fr-FR" sz="1200" dirty="0" smtClean="0"/>
            <a:t> water </a:t>
          </a:r>
          <a:r>
            <a:rPr lang="fr-FR" sz="1200" dirty="0" err="1" smtClean="0"/>
            <a:t>vapour</a:t>
          </a:r>
          <a:r>
            <a:rPr lang="fr-FR" sz="1200" dirty="0" smtClean="0"/>
            <a:t> content and T2m </a:t>
          </a:r>
          <a:r>
            <a:rPr lang="fr-FR" sz="1200" dirty="0" err="1" smtClean="0"/>
            <a:t>from</a:t>
          </a:r>
          <a:r>
            <a:rPr lang="fr-FR" sz="1200" dirty="0" smtClean="0"/>
            <a:t> ERA5 </a:t>
          </a:r>
          <a:endParaRPr lang="fr-FR" sz="1200" dirty="0"/>
        </a:p>
      </dgm:t>
    </dgm:pt>
    <dgm:pt modelId="{234CC08F-4B0A-4758-8C61-443A3E7979DC}" type="parTrans" cxnId="{2D489383-8CFE-4E0A-A235-D8D9D5DF51D7}">
      <dgm:prSet/>
      <dgm:spPr/>
      <dgm:t>
        <a:bodyPr/>
        <a:lstStyle/>
        <a:p>
          <a:endParaRPr lang="fr-FR"/>
        </a:p>
      </dgm:t>
    </dgm:pt>
    <dgm:pt modelId="{01B2CBB6-F4AA-47FE-B065-F90B6ABD0369}" type="sibTrans" cxnId="{2D489383-8CFE-4E0A-A235-D8D9D5DF51D7}">
      <dgm:prSet/>
      <dgm:spPr/>
      <dgm:t>
        <a:bodyPr/>
        <a:lstStyle/>
        <a:p>
          <a:endParaRPr lang="fr-FR"/>
        </a:p>
      </dgm:t>
    </dgm:pt>
    <dgm:pt modelId="{0639292A-6889-4861-9E2B-C138614B61A8}">
      <dgm:prSet phldrT="[Texte]" custT="1"/>
      <dgm:spPr/>
      <dgm:t>
        <a:bodyPr/>
        <a:lstStyle/>
        <a:p>
          <a:r>
            <a:rPr lang="fr-FR" sz="1200" b="1" dirty="0" smtClean="0"/>
            <a:t>Surface </a:t>
          </a:r>
          <a:r>
            <a:rPr lang="fr-FR" sz="1200" b="1" dirty="0" err="1" smtClean="0"/>
            <a:t>Outgoing</a:t>
          </a:r>
          <a:r>
            <a:rPr lang="fr-FR" sz="1200" b="1" dirty="0" smtClean="0"/>
            <a:t> </a:t>
          </a:r>
          <a:r>
            <a:rPr lang="fr-FR" sz="1200" b="1" dirty="0" err="1" smtClean="0"/>
            <a:t>Longwave</a:t>
          </a:r>
          <a:r>
            <a:rPr lang="fr-FR" sz="1200" b="1" dirty="0" smtClean="0"/>
            <a:t> (SOL) radiation</a:t>
          </a:r>
        </a:p>
        <a:p>
          <a:r>
            <a:rPr lang="fr-FR" sz="1200" dirty="0" smtClean="0"/>
            <a:t>- </a:t>
          </a:r>
          <a:r>
            <a:rPr lang="fr-FR" sz="1200" dirty="0" err="1" smtClean="0"/>
            <a:t>Calculated</a:t>
          </a:r>
          <a:r>
            <a:rPr lang="fr-FR" sz="1200" dirty="0" smtClean="0"/>
            <a:t> </a:t>
          </a:r>
          <a:r>
            <a:rPr lang="fr-FR" sz="1200" dirty="0" err="1" smtClean="0"/>
            <a:t>from</a:t>
          </a:r>
          <a:r>
            <a:rPr lang="fr-FR" sz="1200" dirty="0" smtClean="0"/>
            <a:t> </a:t>
          </a:r>
          <a:r>
            <a:rPr lang="fr-FR" sz="1200" dirty="0" err="1" smtClean="0"/>
            <a:t>GeoSatClim</a:t>
          </a:r>
          <a:r>
            <a:rPr lang="fr-FR" sz="1200" dirty="0" smtClean="0"/>
            <a:t> SDL and LST (</a:t>
          </a:r>
          <a:r>
            <a:rPr lang="fr-FR" sz="1200" dirty="0" err="1" smtClean="0"/>
            <a:t>clear</a:t>
          </a:r>
          <a:r>
            <a:rPr lang="fr-FR" sz="1200" dirty="0" smtClean="0"/>
            <a:t> </a:t>
          </a:r>
          <a:r>
            <a:rPr lang="fr-FR" sz="1200" dirty="0" err="1" smtClean="0"/>
            <a:t>sky</a:t>
          </a:r>
          <a:r>
            <a:rPr lang="fr-FR" sz="1200" dirty="0" smtClean="0"/>
            <a:t>)</a:t>
          </a:r>
        </a:p>
        <a:p>
          <a:r>
            <a:rPr lang="fr-FR" sz="1200" dirty="0" smtClean="0"/>
            <a:t>- Use of a Surface </a:t>
          </a:r>
          <a:r>
            <a:rPr lang="fr-FR" sz="1200" dirty="0" err="1" smtClean="0"/>
            <a:t>Vegetation-Atmosphere</a:t>
          </a:r>
          <a:r>
            <a:rPr lang="fr-FR" sz="1200" dirty="0" smtClean="0"/>
            <a:t> Transfer model </a:t>
          </a:r>
          <a:r>
            <a:rPr lang="fr-FR" sz="1200" dirty="0" err="1" smtClean="0"/>
            <a:t>adapted</a:t>
          </a:r>
          <a:r>
            <a:rPr lang="fr-FR" sz="1200" dirty="0" smtClean="0"/>
            <a:t> </a:t>
          </a:r>
          <a:r>
            <a:rPr lang="fr-FR" sz="1200" dirty="0" err="1" smtClean="0"/>
            <a:t>from</a:t>
          </a:r>
          <a:r>
            <a:rPr lang="fr-FR" sz="1200" dirty="0" smtClean="0"/>
            <a:t> H-TESSEL by the RMI (</a:t>
          </a:r>
          <a:r>
            <a:rPr lang="fr-FR" sz="1200" dirty="0" err="1" smtClean="0"/>
            <a:t>cloudy</a:t>
          </a:r>
          <a:r>
            <a:rPr lang="fr-FR" sz="1200" dirty="0" smtClean="0"/>
            <a:t> </a:t>
          </a:r>
          <a:r>
            <a:rPr lang="fr-FR" sz="1200" dirty="0" err="1" smtClean="0"/>
            <a:t>sky</a:t>
          </a:r>
          <a:r>
            <a:rPr lang="fr-FR" sz="1200" dirty="0" smtClean="0"/>
            <a:t>)</a:t>
          </a:r>
          <a:endParaRPr lang="fr-FR" sz="1200" dirty="0"/>
        </a:p>
      </dgm:t>
    </dgm:pt>
    <dgm:pt modelId="{F8C9DC5A-7F84-43E1-8A21-5039DAE14553}" type="parTrans" cxnId="{D13F24A5-E1E3-4A73-9266-C4CD2104A8CA}">
      <dgm:prSet/>
      <dgm:spPr/>
      <dgm:t>
        <a:bodyPr/>
        <a:lstStyle/>
        <a:p>
          <a:endParaRPr lang="fr-FR"/>
        </a:p>
      </dgm:t>
    </dgm:pt>
    <dgm:pt modelId="{4C8014B0-693D-451F-B9F1-DE4F8C66AD18}" type="sibTrans" cxnId="{D13F24A5-E1E3-4A73-9266-C4CD2104A8CA}">
      <dgm:prSet/>
      <dgm:spPr/>
      <dgm:t>
        <a:bodyPr/>
        <a:lstStyle/>
        <a:p>
          <a:endParaRPr lang="fr-FR"/>
        </a:p>
      </dgm:t>
    </dgm:pt>
    <dgm:pt modelId="{BA63E7C3-054A-4066-8A80-B155B40FED1F}">
      <dgm:prSet phldrT="[Texte]" custT="1"/>
      <dgm:spPr>
        <a:gradFill rotWithShape="0">
          <a:gsLst>
            <a:gs pos="0">
              <a:srgbClr val="92D050"/>
            </a:gs>
            <a:gs pos="35000">
              <a:srgbClr val="92D050"/>
            </a:gs>
            <a:gs pos="100000">
              <a:srgbClr val="CDFBA3"/>
            </a:gs>
          </a:gsLst>
        </a:gradFill>
      </dgm:spPr>
      <dgm:t>
        <a:bodyPr/>
        <a:lstStyle/>
        <a:p>
          <a:r>
            <a:rPr lang="fr-FR" sz="1600" b="1" dirty="0" smtClean="0"/>
            <a:t>SRB</a:t>
          </a:r>
          <a:endParaRPr lang="fr-FR" sz="1600" b="1" dirty="0"/>
        </a:p>
      </dgm:t>
    </dgm:pt>
    <dgm:pt modelId="{A370A769-4C10-46C0-9284-0DC3E12A5412}" type="parTrans" cxnId="{5561D737-4AA7-4547-9E37-9EB87A42D55C}">
      <dgm:prSet/>
      <dgm:spPr/>
      <dgm:t>
        <a:bodyPr/>
        <a:lstStyle/>
        <a:p>
          <a:endParaRPr lang="fr-FR"/>
        </a:p>
      </dgm:t>
    </dgm:pt>
    <dgm:pt modelId="{F26C6672-63B0-41BA-B614-65E548BD085A}" type="sibTrans" cxnId="{5561D737-4AA7-4547-9E37-9EB87A42D55C}">
      <dgm:prSet/>
      <dgm:spPr/>
      <dgm:t>
        <a:bodyPr/>
        <a:lstStyle/>
        <a:p>
          <a:endParaRPr lang="fr-FR"/>
        </a:p>
      </dgm:t>
    </dgm:pt>
    <dgm:pt modelId="{D56DE6D5-1F14-4F04-8F85-8258311D7C42}" type="pres">
      <dgm:prSet presAssocID="{C256F98D-0E58-4084-ADEA-E1B9515F631B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8D24EA4-C028-4851-A786-677AAF7CF528}" type="pres">
      <dgm:prSet presAssocID="{BA63E7C3-054A-4066-8A80-B155B40FED1F}" presName="root1" presStyleCnt="0"/>
      <dgm:spPr/>
    </dgm:pt>
    <dgm:pt modelId="{1C8F441B-245E-433B-A1D0-C8F1107A95BA}" type="pres">
      <dgm:prSet presAssocID="{BA63E7C3-054A-4066-8A80-B155B40FED1F}" presName="LevelOneTextNode" presStyleLbl="node0" presStyleIdx="0" presStyleCnt="1" custScaleX="68862" custScaleY="755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47D152-D5D2-4CDC-8A3F-2629F03C17BE}" type="pres">
      <dgm:prSet presAssocID="{BA63E7C3-054A-4066-8A80-B155B40FED1F}" presName="level2hierChild" presStyleCnt="0"/>
      <dgm:spPr/>
    </dgm:pt>
    <dgm:pt modelId="{3548BD3A-C512-48AF-B74E-F0C8165257B7}" type="pres">
      <dgm:prSet presAssocID="{47848A3D-7E00-4DA8-9AF4-DCC772EA6502}" presName="conn2-1" presStyleLbl="parChTrans1D2" presStyleIdx="0" presStyleCnt="2"/>
      <dgm:spPr/>
      <dgm:t>
        <a:bodyPr/>
        <a:lstStyle/>
        <a:p>
          <a:endParaRPr lang="de-DE"/>
        </a:p>
      </dgm:t>
    </dgm:pt>
    <dgm:pt modelId="{AF213DB9-9ED7-4DAF-903D-94CBC1ACBCA2}" type="pres">
      <dgm:prSet presAssocID="{47848A3D-7E00-4DA8-9AF4-DCC772EA6502}" presName="connTx" presStyleLbl="parChTrans1D2" presStyleIdx="0" presStyleCnt="2"/>
      <dgm:spPr/>
      <dgm:t>
        <a:bodyPr/>
        <a:lstStyle/>
        <a:p>
          <a:endParaRPr lang="de-DE"/>
        </a:p>
      </dgm:t>
    </dgm:pt>
    <dgm:pt modelId="{1D718CD2-9E74-4F5C-837B-DE5B3E2C3559}" type="pres">
      <dgm:prSet presAssocID="{2E0D6E66-71D3-460A-86DC-7226C090FF01}" presName="root2" presStyleCnt="0"/>
      <dgm:spPr/>
    </dgm:pt>
    <dgm:pt modelId="{F6EC8BC8-82B4-450D-B06F-432D35E9CC6F}" type="pres">
      <dgm:prSet presAssocID="{2E0D6E66-71D3-460A-86DC-7226C090FF0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EE9970-6378-4414-8340-0B379DE43649}" type="pres">
      <dgm:prSet presAssocID="{2E0D6E66-71D3-460A-86DC-7226C090FF01}" presName="level3hierChild" presStyleCnt="0"/>
      <dgm:spPr/>
    </dgm:pt>
    <dgm:pt modelId="{4EB22E0B-0143-4654-8ED3-645A6659C72A}" type="pres">
      <dgm:prSet presAssocID="{FF81361F-800B-4D5F-9D76-95D7045D7C0C}" presName="conn2-1" presStyleLbl="parChTrans1D3" presStyleIdx="0" presStyleCnt="4"/>
      <dgm:spPr/>
      <dgm:t>
        <a:bodyPr/>
        <a:lstStyle/>
        <a:p>
          <a:endParaRPr lang="de-DE"/>
        </a:p>
      </dgm:t>
    </dgm:pt>
    <dgm:pt modelId="{F5BDCFF2-F788-4B37-B9DF-D422BE97DCE2}" type="pres">
      <dgm:prSet presAssocID="{FF81361F-800B-4D5F-9D76-95D7045D7C0C}" presName="connTx" presStyleLbl="parChTrans1D3" presStyleIdx="0" presStyleCnt="4"/>
      <dgm:spPr/>
      <dgm:t>
        <a:bodyPr/>
        <a:lstStyle/>
        <a:p>
          <a:endParaRPr lang="de-DE"/>
        </a:p>
      </dgm:t>
    </dgm:pt>
    <dgm:pt modelId="{FFB69FDE-9D27-4DB0-A79A-D53596B16943}" type="pres">
      <dgm:prSet presAssocID="{96400274-2BEF-4264-956A-AEEDFF571856}" presName="root2" presStyleCnt="0"/>
      <dgm:spPr/>
    </dgm:pt>
    <dgm:pt modelId="{92046610-E4B5-4C5B-ABCF-CB8A35C4263A}" type="pres">
      <dgm:prSet presAssocID="{96400274-2BEF-4264-956A-AEEDFF571856}" presName="LevelTwoTextNode" presStyleLbl="node3" presStyleIdx="0" presStyleCnt="4" custScaleX="277893" custScaleY="1099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BAB9FD-BF32-44E9-863B-2FD404A984A9}" type="pres">
      <dgm:prSet presAssocID="{96400274-2BEF-4264-956A-AEEDFF571856}" presName="level3hierChild" presStyleCnt="0"/>
      <dgm:spPr/>
    </dgm:pt>
    <dgm:pt modelId="{5E975C03-6A6B-412B-9903-839029D2D286}" type="pres">
      <dgm:prSet presAssocID="{018A2C12-C357-4B34-AED0-6B683B4D0FCA}" presName="conn2-1" presStyleLbl="parChTrans1D3" presStyleIdx="1" presStyleCnt="4"/>
      <dgm:spPr/>
      <dgm:t>
        <a:bodyPr/>
        <a:lstStyle/>
        <a:p>
          <a:endParaRPr lang="de-DE"/>
        </a:p>
      </dgm:t>
    </dgm:pt>
    <dgm:pt modelId="{80C47EEF-FDA4-4221-925E-BBB4E0D8EA66}" type="pres">
      <dgm:prSet presAssocID="{018A2C12-C357-4B34-AED0-6B683B4D0FCA}" presName="connTx" presStyleLbl="parChTrans1D3" presStyleIdx="1" presStyleCnt="4"/>
      <dgm:spPr/>
      <dgm:t>
        <a:bodyPr/>
        <a:lstStyle/>
        <a:p>
          <a:endParaRPr lang="de-DE"/>
        </a:p>
      </dgm:t>
    </dgm:pt>
    <dgm:pt modelId="{B0822793-F3CD-40D5-B4AE-3F7871E10346}" type="pres">
      <dgm:prSet presAssocID="{D706A066-975B-4A6A-9EA5-E907318951C1}" presName="root2" presStyleCnt="0"/>
      <dgm:spPr/>
    </dgm:pt>
    <dgm:pt modelId="{2591A5B5-5450-408E-A2AD-B1E92B29518F}" type="pres">
      <dgm:prSet presAssocID="{D706A066-975B-4A6A-9EA5-E907318951C1}" presName="LevelTwoTextNode" presStyleLbl="node3" presStyleIdx="1" presStyleCnt="4" custFlipHor="1" custScaleX="277893" custScaleY="1099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B56DDA-69C4-432F-AD30-9DCEFC23DD1F}" type="pres">
      <dgm:prSet presAssocID="{D706A066-975B-4A6A-9EA5-E907318951C1}" presName="level3hierChild" presStyleCnt="0"/>
      <dgm:spPr/>
    </dgm:pt>
    <dgm:pt modelId="{1C81AF6A-87C7-40A9-88D9-95C565F6C661}" type="pres">
      <dgm:prSet presAssocID="{C1A76215-5C9A-46AC-9C22-3D2DEBBD405A}" presName="conn2-1" presStyleLbl="parChTrans1D2" presStyleIdx="1" presStyleCnt="2"/>
      <dgm:spPr/>
      <dgm:t>
        <a:bodyPr/>
        <a:lstStyle/>
        <a:p>
          <a:endParaRPr lang="de-DE"/>
        </a:p>
      </dgm:t>
    </dgm:pt>
    <dgm:pt modelId="{1197624C-FD22-4192-B7E0-A1F5DEA00D58}" type="pres">
      <dgm:prSet presAssocID="{C1A76215-5C9A-46AC-9C22-3D2DEBBD405A}" presName="connTx" presStyleLbl="parChTrans1D2" presStyleIdx="1" presStyleCnt="2"/>
      <dgm:spPr/>
      <dgm:t>
        <a:bodyPr/>
        <a:lstStyle/>
        <a:p>
          <a:endParaRPr lang="de-DE"/>
        </a:p>
      </dgm:t>
    </dgm:pt>
    <dgm:pt modelId="{4EACC900-B49E-444C-A38B-94AA704219F3}" type="pres">
      <dgm:prSet presAssocID="{7EEB66C8-57D4-46F1-9213-44664D95F8C9}" presName="root2" presStyleCnt="0"/>
      <dgm:spPr/>
    </dgm:pt>
    <dgm:pt modelId="{BF9F838E-02CB-428C-AC2C-32AE6EEBFF7C}" type="pres">
      <dgm:prSet presAssocID="{7EEB66C8-57D4-46F1-9213-44664D95F8C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6716F0-D222-4D33-BC40-86DC83300A63}" type="pres">
      <dgm:prSet presAssocID="{7EEB66C8-57D4-46F1-9213-44664D95F8C9}" presName="level3hierChild" presStyleCnt="0"/>
      <dgm:spPr/>
    </dgm:pt>
    <dgm:pt modelId="{ED7CB58E-BC64-470E-9F77-DE7D8AED3756}" type="pres">
      <dgm:prSet presAssocID="{234CC08F-4B0A-4758-8C61-443A3E7979DC}" presName="conn2-1" presStyleLbl="parChTrans1D3" presStyleIdx="2" presStyleCnt="4"/>
      <dgm:spPr/>
      <dgm:t>
        <a:bodyPr/>
        <a:lstStyle/>
        <a:p>
          <a:endParaRPr lang="de-DE"/>
        </a:p>
      </dgm:t>
    </dgm:pt>
    <dgm:pt modelId="{6DB59811-CEC9-4CC7-A906-3E7184B0549B}" type="pres">
      <dgm:prSet presAssocID="{234CC08F-4B0A-4758-8C61-443A3E7979DC}" presName="connTx" presStyleLbl="parChTrans1D3" presStyleIdx="2" presStyleCnt="4"/>
      <dgm:spPr/>
      <dgm:t>
        <a:bodyPr/>
        <a:lstStyle/>
        <a:p>
          <a:endParaRPr lang="de-DE"/>
        </a:p>
      </dgm:t>
    </dgm:pt>
    <dgm:pt modelId="{63C3E350-0FA9-4DCF-AE74-A35BE21A9DB0}" type="pres">
      <dgm:prSet presAssocID="{C41FB65A-5688-48B1-A4D2-9C0830A3BE30}" presName="root2" presStyleCnt="0"/>
      <dgm:spPr/>
    </dgm:pt>
    <dgm:pt modelId="{507A20FC-D541-4079-93BA-BB5F81B74FCA}" type="pres">
      <dgm:prSet presAssocID="{C41FB65A-5688-48B1-A4D2-9C0830A3BE30}" presName="LevelTwoTextNode" presStyleLbl="node3" presStyleIdx="2" presStyleCnt="4" custScaleX="277893" custScaleY="109927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EA9004-26F5-47A4-8F3C-386077856B32}" type="pres">
      <dgm:prSet presAssocID="{C41FB65A-5688-48B1-A4D2-9C0830A3BE30}" presName="level3hierChild" presStyleCnt="0"/>
      <dgm:spPr/>
    </dgm:pt>
    <dgm:pt modelId="{1E72E7B2-4A6D-455E-A0A0-DCA2A5B434C9}" type="pres">
      <dgm:prSet presAssocID="{F8C9DC5A-7F84-43E1-8A21-5039DAE14553}" presName="conn2-1" presStyleLbl="parChTrans1D3" presStyleIdx="3" presStyleCnt="4"/>
      <dgm:spPr/>
      <dgm:t>
        <a:bodyPr/>
        <a:lstStyle/>
        <a:p>
          <a:endParaRPr lang="de-DE"/>
        </a:p>
      </dgm:t>
    </dgm:pt>
    <dgm:pt modelId="{8984A81E-7F77-4BD1-9E05-33061CBC53F9}" type="pres">
      <dgm:prSet presAssocID="{F8C9DC5A-7F84-43E1-8A21-5039DAE14553}" presName="connTx" presStyleLbl="parChTrans1D3" presStyleIdx="3" presStyleCnt="4"/>
      <dgm:spPr/>
      <dgm:t>
        <a:bodyPr/>
        <a:lstStyle/>
        <a:p>
          <a:endParaRPr lang="de-DE"/>
        </a:p>
      </dgm:t>
    </dgm:pt>
    <dgm:pt modelId="{0D5D9B72-7089-46FE-8B41-355C59F51DE0}" type="pres">
      <dgm:prSet presAssocID="{0639292A-6889-4861-9E2B-C138614B61A8}" presName="root2" presStyleCnt="0"/>
      <dgm:spPr/>
    </dgm:pt>
    <dgm:pt modelId="{1973C441-18D4-468D-A9BE-DF52B1C0DBD5}" type="pres">
      <dgm:prSet presAssocID="{0639292A-6889-4861-9E2B-C138614B61A8}" presName="LevelTwoTextNode" presStyleLbl="node3" presStyleIdx="3" presStyleCnt="4" custScaleX="277893" custScaleY="1099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3A9BE7-716B-450A-980B-CE1E7268E873}" type="pres">
      <dgm:prSet presAssocID="{0639292A-6889-4861-9E2B-C138614B61A8}" presName="level3hierChild" presStyleCnt="0"/>
      <dgm:spPr/>
    </dgm:pt>
  </dgm:ptLst>
  <dgm:cxnLst>
    <dgm:cxn modelId="{9059DD3E-7769-4C66-B5A6-869F51446CEC}" type="presOf" srcId="{47848A3D-7E00-4DA8-9AF4-DCC772EA6502}" destId="{AF213DB9-9ED7-4DAF-903D-94CBC1ACBCA2}" srcOrd="1" destOrd="0" presId="urn:microsoft.com/office/officeart/2005/8/layout/hierarchy2"/>
    <dgm:cxn modelId="{FB07C7AE-AD3C-483E-B713-33B6BAF7DC66}" type="presOf" srcId="{C1A76215-5C9A-46AC-9C22-3D2DEBBD405A}" destId="{1C81AF6A-87C7-40A9-88D9-95C565F6C661}" srcOrd="0" destOrd="0" presId="urn:microsoft.com/office/officeart/2005/8/layout/hierarchy2"/>
    <dgm:cxn modelId="{82D0B081-D9CC-42D4-A51E-26C284E5BFFA}" type="presOf" srcId="{234CC08F-4B0A-4758-8C61-443A3E7979DC}" destId="{ED7CB58E-BC64-470E-9F77-DE7D8AED3756}" srcOrd="0" destOrd="0" presId="urn:microsoft.com/office/officeart/2005/8/layout/hierarchy2"/>
    <dgm:cxn modelId="{D8BD5F20-6BAB-40C7-ABCB-055A112988ED}" type="presOf" srcId="{F8C9DC5A-7F84-43E1-8A21-5039DAE14553}" destId="{8984A81E-7F77-4BD1-9E05-33061CBC53F9}" srcOrd="1" destOrd="0" presId="urn:microsoft.com/office/officeart/2005/8/layout/hierarchy2"/>
    <dgm:cxn modelId="{10C340AB-0B5E-452B-9BF8-3E9D668C1BE1}" srcId="{2E0D6E66-71D3-460A-86DC-7226C090FF01}" destId="{D706A066-975B-4A6A-9EA5-E907318951C1}" srcOrd="1" destOrd="0" parTransId="{018A2C12-C357-4B34-AED0-6B683B4D0FCA}" sibTransId="{F4B1B7A6-3104-4881-A617-84E66E0FBFD8}"/>
    <dgm:cxn modelId="{55A8F454-D092-4D1C-B8BF-1267491914B6}" type="presOf" srcId="{018A2C12-C357-4B34-AED0-6B683B4D0FCA}" destId="{5E975C03-6A6B-412B-9903-839029D2D286}" srcOrd="0" destOrd="0" presId="urn:microsoft.com/office/officeart/2005/8/layout/hierarchy2"/>
    <dgm:cxn modelId="{57B4D581-DDB6-459B-8E3F-0097F00143E9}" type="presOf" srcId="{D706A066-975B-4A6A-9EA5-E907318951C1}" destId="{2591A5B5-5450-408E-A2AD-B1E92B29518F}" srcOrd="0" destOrd="0" presId="urn:microsoft.com/office/officeart/2005/8/layout/hierarchy2"/>
    <dgm:cxn modelId="{C9CDB04B-5AA1-43F2-8E15-05A62B79CC56}" type="presOf" srcId="{F8C9DC5A-7F84-43E1-8A21-5039DAE14553}" destId="{1E72E7B2-4A6D-455E-A0A0-DCA2A5B434C9}" srcOrd="0" destOrd="0" presId="urn:microsoft.com/office/officeart/2005/8/layout/hierarchy2"/>
    <dgm:cxn modelId="{5FBEBEC7-5C31-4CC8-A99D-1319AD34162A}" type="presOf" srcId="{47848A3D-7E00-4DA8-9AF4-DCC772EA6502}" destId="{3548BD3A-C512-48AF-B74E-F0C8165257B7}" srcOrd="0" destOrd="0" presId="urn:microsoft.com/office/officeart/2005/8/layout/hierarchy2"/>
    <dgm:cxn modelId="{D13F24A5-E1E3-4A73-9266-C4CD2104A8CA}" srcId="{7EEB66C8-57D4-46F1-9213-44664D95F8C9}" destId="{0639292A-6889-4861-9E2B-C138614B61A8}" srcOrd="1" destOrd="0" parTransId="{F8C9DC5A-7F84-43E1-8A21-5039DAE14553}" sibTransId="{4C8014B0-693D-451F-B9F1-DE4F8C66AD18}"/>
    <dgm:cxn modelId="{4C4F568F-7BC3-4EFB-8907-E805EA8AE33F}" srcId="{BA63E7C3-054A-4066-8A80-B155B40FED1F}" destId="{2E0D6E66-71D3-460A-86DC-7226C090FF01}" srcOrd="0" destOrd="0" parTransId="{47848A3D-7E00-4DA8-9AF4-DCC772EA6502}" sibTransId="{7B6F6E97-1BFE-42CB-8A72-62C6FAEBF0EE}"/>
    <dgm:cxn modelId="{5561D737-4AA7-4547-9E37-9EB87A42D55C}" srcId="{C256F98D-0E58-4084-ADEA-E1B9515F631B}" destId="{BA63E7C3-054A-4066-8A80-B155B40FED1F}" srcOrd="0" destOrd="0" parTransId="{A370A769-4C10-46C0-9284-0DC3E12A5412}" sibTransId="{F26C6672-63B0-41BA-B614-65E548BD085A}"/>
    <dgm:cxn modelId="{6B11577C-E247-49B0-A97C-29D544235FBA}" srcId="{BA63E7C3-054A-4066-8A80-B155B40FED1F}" destId="{7EEB66C8-57D4-46F1-9213-44664D95F8C9}" srcOrd="1" destOrd="0" parTransId="{C1A76215-5C9A-46AC-9C22-3D2DEBBD405A}" sibTransId="{E47B8F87-03E7-46F3-9787-AC1C6FA2CB55}"/>
    <dgm:cxn modelId="{69EE2826-4F19-4FBD-81E8-4125FEEECFC2}" type="presOf" srcId="{C1A76215-5C9A-46AC-9C22-3D2DEBBD405A}" destId="{1197624C-FD22-4192-B7E0-A1F5DEA00D58}" srcOrd="1" destOrd="0" presId="urn:microsoft.com/office/officeart/2005/8/layout/hierarchy2"/>
    <dgm:cxn modelId="{34DE7A3D-0320-44EF-9D1E-C501B5C600B1}" type="presOf" srcId="{FF81361F-800B-4D5F-9D76-95D7045D7C0C}" destId="{4EB22E0B-0143-4654-8ED3-645A6659C72A}" srcOrd="0" destOrd="0" presId="urn:microsoft.com/office/officeart/2005/8/layout/hierarchy2"/>
    <dgm:cxn modelId="{D5E9A1A2-B88A-441A-AAC0-52F770D003B8}" type="presOf" srcId="{C256F98D-0E58-4084-ADEA-E1B9515F631B}" destId="{D56DE6D5-1F14-4F04-8F85-8258311D7C42}" srcOrd="0" destOrd="0" presId="urn:microsoft.com/office/officeart/2005/8/layout/hierarchy2"/>
    <dgm:cxn modelId="{2D489383-8CFE-4E0A-A235-D8D9D5DF51D7}" srcId="{7EEB66C8-57D4-46F1-9213-44664D95F8C9}" destId="{C41FB65A-5688-48B1-A4D2-9C0830A3BE30}" srcOrd="0" destOrd="0" parTransId="{234CC08F-4B0A-4758-8C61-443A3E7979DC}" sibTransId="{01B2CBB6-F4AA-47FE-B065-F90B6ABD0369}"/>
    <dgm:cxn modelId="{AD8D0AA8-C593-4205-B53C-F69ED5E09D73}" type="presOf" srcId="{2E0D6E66-71D3-460A-86DC-7226C090FF01}" destId="{F6EC8BC8-82B4-450D-B06F-432D35E9CC6F}" srcOrd="0" destOrd="0" presId="urn:microsoft.com/office/officeart/2005/8/layout/hierarchy2"/>
    <dgm:cxn modelId="{B6BFD428-4323-4BC2-9952-9E0C43BFE698}" type="presOf" srcId="{96400274-2BEF-4264-956A-AEEDFF571856}" destId="{92046610-E4B5-4C5B-ABCF-CB8A35C4263A}" srcOrd="0" destOrd="0" presId="urn:microsoft.com/office/officeart/2005/8/layout/hierarchy2"/>
    <dgm:cxn modelId="{84957198-2B86-4F70-B8F2-19AE26E8A38D}" srcId="{2E0D6E66-71D3-460A-86DC-7226C090FF01}" destId="{96400274-2BEF-4264-956A-AEEDFF571856}" srcOrd="0" destOrd="0" parTransId="{FF81361F-800B-4D5F-9D76-95D7045D7C0C}" sibTransId="{4A613AED-4BCA-4B16-BDD6-D80F1CDB986A}"/>
    <dgm:cxn modelId="{216BE18F-F2E4-4215-A83D-66094FE658DA}" type="presOf" srcId="{0639292A-6889-4861-9E2B-C138614B61A8}" destId="{1973C441-18D4-468D-A9BE-DF52B1C0DBD5}" srcOrd="0" destOrd="0" presId="urn:microsoft.com/office/officeart/2005/8/layout/hierarchy2"/>
    <dgm:cxn modelId="{106ABF26-4929-4B51-9D30-273C47DDC1C4}" type="presOf" srcId="{BA63E7C3-054A-4066-8A80-B155B40FED1F}" destId="{1C8F441B-245E-433B-A1D0-C8F1107A95BA}" srcOrd="0" destOrd="0" presId="urn:microsoft.com/office/officeart/2005/8/layout/hierarchy2"/>
    <dgm:cxn modelId="{D7CE5C7D-1857-4E86-A727-2333E1FFC0D6}" type="presOf" srcId="{234CC08F-4B0A-4758-8C61-443A3E7979DC}" destId="{6DB59811-CEC9-4CC7-A906-3E7184B0549B}" srcOrd="1" destOrd="0" presId="urn:microsoft.com/office/officeart/2005/8/layout/hierarchy2"/>
    <dgm:cxn modelId="{4940877B-414D-4D0F-BD50-14D94A3DA028}" type="presOf" srcId="{C41FB65A-5688-48B1-A4D2-9C0830A3BE30}" destId="{507A20FC-D541-4079-93BA-BB5F81B74FCA}" srcOrd="0" destOrd="0" presId="urn:microsoft.com/office/officeart/2005/8/layout/hierarchy2"/>
    <dgm:cxn modelId="{B5F86829-E7BD-4C53-ACDF-7283CAF61C44}" type="presOf" srcId="{FF81361F-800B-4D5F-9D76-95D7045D7C0C}" destId="{F5BDCFF2-F788-4B37-B9DF-D422BE97DCE2}" srcOrd="1" destOrd="0" presId="urn:microsoft.com/office/officeart/2005/8/layout/hierarchy2"/>
    <dgm:cxn modelId="{11DA85A0-DC5A-4096-85C4-501E75963C10}" type="presOf" srcId="{7EEB66C8-57D4-46F1-9213-44664D95F8C9}" destId="{BF9F838E-02CB-428C-AC2C-32AE6EEBFF7C}" srcOrd="0" destOrd="0" presId="urn:microsoft.com/office/officeart/2005/8/layout/hierarchy2"/>
    <dgm:cxn modelId="{0CB9B225-2DE9-40A4-B6C5-E51843FFCB9E}" type="presOf" srcId="{018A2C12-C357-4B34-AED0-6B683B4D0FCA}" destId="{80C47EEF-FDA4-4221-925E-BBB4E0D8EA66}" srcOrd="1" destOrd="0" presId="urn:microsoft.com/office/officeart/2005/8/layout/hierarchy2"/>
    <dgm:cxn modelId="{C6CB5C17-2AD0-46F1-B341-B7CCD269791B}" type="presParOf" srcId="{D56DE6D5-1F14-4F04-8F85-8258311D7C42}" destId="{38D24EA4-C028-4851-A786-677AAF7CF528}" srcOrd="0" destOrd="0" presId="urn:microsoft.com/office/officeart/2005/8/layout/hierarchy2"/>
    <dgm:cxn modelId="{496D8B2D-D212-4618-BCE5-D2B15F514451}" type="presParOf" srcId="{38D24EA4-C028-4851-A786-677AAF7CF528}" destId="{1C8F441B-245E-433B-A1D0-C8F1107A95BA}" srcOrd="0" destOrd="0" presId="urn:microsoft.com/office/officeart/2005/8/layout/hierarchy2"/>
    <dgm:cxn modelId="{B785E79A-D3F9-49C8-8DA3-4B57DCA0509B}" type="presParOf" srcId="{38D24EA4-C028-4851-A786-677AAF7CF528}" destId="{2E47D152-D5D2-4CDC-8A3F-2629F03C17BE}" srcOrd="1" destOrd="0" presId="urn:microsoft.com/office/officeart/2005/8/layout/hierarchy2"/>
    <dgm:cxn modelId="{7669596D-0548-4637-9D03-E2E8BCF886EC}" type="presParOf" srcId="{2E47D152-D5D2-4CDC-8A3F-2629F03C17BE}" destId="{3548BD3A-C512-48AF-B74E-F0C8165257B7}" srcOrd="0" destOrd="0" presId="urn:microsoft.com/office/officeart/2005/8/layout/hierarchy2"/>
    <dgm:cxn modelId="{F9086E0C-11FC-4E64-BCDD-1C9E00B17EF4}" type="presParOf" srcId="{3548BD3A-C512-48AF-B74E-F0C8165257B7}" destId="{AF213DB9-9ED7-4DAF-903D-94CBC1ACBCA2}" srcOrd="0" destOrd="0" presId="urn:microsoft.com/office/officeart/2005/8/layout/hierarchy2"/>
    <dgm:cxn modelId="{82C124E6-7D06-4184-B5E7-D7459907EEA6}" type="presParOf" srcId="{2E47D152-D5D2-4CDC-8A3F-2629F03C17BE}" destId="{1D718CD2-9E74-4F5C-837B-DE5B3E2C3559}" srcOrd="1" destOrd="0" presId="urn:microsoft.com/office/officeart/2005/8/layout/hierarchy2"/>
    <dgm:cxn modelId="{D5ABB135-8718-469B-9D2F-7894310000DB}" type="presParOf" srcId="{1D718CD2-9E74-4F5C-837B-DE5B3E2C3559}" destId="{F6EC8BC8-82B4-450D-B06F-432D35E9CC6F}" srcOrd="0" destOrd="0" presId="urn:microsoft.com/office/officeart/2005/8/layout/hierarchy2"/>
    <dgm:cxn modelId="{73DB60F0-23AE-4D57-BE52-27725302BCBC}" type="presParOf" srcId="{1D718CD2-9E74-4F5C-837B-DE5B3E2C3559}" destId="{3BEE9970-6378-4414-8340-0B379DE43649}" srcOrd="1" destOrd="0" presId="urn:microsoft.com/office/officeart/2005/8/layout/hierarchy2"/>
    <dgm:cxn modelId="{91F3B4A1-03FC-44E4-8B8E-00D95F9192D5}" type="presParOf" srcId="{3BEE9970-6378-4414-8340-0B379DE43649}" destId="{4EB22E0B-0143-4654-8ED3-645A6659C72A}" srcOrd="0" destOrd="0" presId="urn:microsoft.com/office/officeart/2005/8/layout/hierarchy2"/>
    <dgm:cxn modelId="{FD88C4CC-A174-40BE-9042-711DE8D06995}" type="presParOf" srcId="{4EB22E0B-0143-4654-8ED3-645A6659C72A}" destId="{F5BDCFF2-F788-4B37-B9DF-D422BE97DCE2}" srcOrd="0" destOrd="0" presId="urn:microsoft.com/office/officeart/2005/8/layout/hierarchy2"/>
    <dgm:cxn modelId="{3F41DA75-E88A-4874-AD54-034A196F3D6C}" type="presParOf" srcId="{3BEE9970-6378-4414-8340-0B379DE43649}" destId="{FFB69FDE-9D27-4DB0-A79A-D53596B16943}" srcOrd="1" destOrd="0" presId="urn:microsoft.com/office/officeart/2005/8/layout/hierarchy2"/>
    <dgm:cxn modelId="{2D714440-7116-4BEF-A8F5-0F7EBFA6D25D}" type="presParOf" srcId="{FFB69FDE-9D27-4DB0-A79A-D53596B16943}" destId="{92046610-E4B5-4C5B-ABCF-CB8A35C4263A}" srcOrd="0" destOrd="0" presId="urn:microsoft.com/office/officeart/2005/8/layout/hierarchy2"/>
    <dgm:cxn modelId="{D761B73D-2563-4FA3-8464-148D842D778C}" type="presParOf" srcId="{FFB69FDE-9D27-4DB0-A79A-D53596B16943}" destId="{87BAB9FD-BF32-44E9-863B-2FD404A984A9}" srcOrd="1" destOrd="0" presId="urn:microsoft.com/office/officeart/2005/8/layout/hierarchy2"/>
    <dgm:cxn modelId="{BA54AEBF-0A3F-43B2-81E0-98B35BD27AA2}" type="presParOf" srcId="{3BEE9970-6378-4414-8340-0B379DE43649}" destId="{5E975C03-6A6B-412B-9903-839029D2D286}" srcOrd="2" destOrd="0" presId="urn:microsoft.com/office/officeart/2005/8/layout/hierarchy2"/>
    <dgm:cxn modelId="{B7C84990-51CA-4F13-ABD9-7A0BB25E3EC2}" type="presParOf" srcId="{5E975C03-6A6B-412B-9903-839029D2D286}" destId="{80C47EEF-FDA4-4221-925E-BBB4E0D8EA66}" srcOrd="0" destOrd="0" presId="urn:microsoft.com/office/officeart/2005/8/layout/hierarchy2"/>
    <dgm:cxn modelId="{08870E15-743C-4924-9FCF-413E942A8CD4}" type="presParOf" srcId="{3BEE9970-6378-4414-8340-0B379DE43649}" destId="{B0822793-F3CD-40D5-B4AE-3F7871E10346}" srcOrd="3" destOrd="0" presId="urn:microsoft.com/office/officeart/2005/8/layout/hierarchy2"/>
    <dgm:cxn modelId="{C7730D23-6B7A-4A98-A596-0AE133BA4935}" type="presParOf" srcId="{B0822793-F3CD-40D5-B4AE-3F7871E10346}" destId="{2591A5B5-5450-408E-A2AD-B1E92B29518F}" srcOrd="0" destOrd="0" presId="urn:microsoft.com/office/officeart/2005/8/layout/hierarchy2"/>
    <dgm:cxn modelId="{7CC15D18-FDE2-4602-AA2D-F74D8FFB4266}" type="presParOf" srcId="{B0822793-F3CD-40D5-B4AE-3F7871E10346}" destId="{A6B56DDA-69C4-432F-AD30-9DCEFC23DD1F}" srcOrd="1" destOrd="0" presId="urn:microsoft.com/office/officeart/2005/8/layout/hierarchy2"/>
    <dgm:cxn modelId="{A352902A-DDE8-420B-B315-6EB3CDD96C23}" type="presParOf" srcId="{2E47D152-D5D2-4CDC-8A3F-2629F03C17BE}" destId="{1C81AF6A-87C7-40A9-88D9-95C565F6C661}" srcOrd="2" destOrd="0" presId="urn:microsoft.com/office/officeart/2005/8/layout/hierarchy2"/>
    <dgm:cxn modelId="{8AB2CFA8-FEE3-4711-82CC-DC3D719BFF7E}" type="presParOf" srcId="{1C81AF6A-87C7-40A9-88D9-95C565F6C661}" destId="{1197624C-FD22-4192-B7E0-A1F5DEA00D58}" srcOrd="0" destOrd="0" presId="urn:microsoft.com/office/officeart/2005/8/layout/hierarchy2"/>
    <dgm:cxn modelId="{DEB25234-2B6F-4E87-837D-0E1A2BBBDA0C}" type="presParOf" srcId="{2E47D152-D5D2-4CDC-8A3F-2629F03C17BE}" destId="{4EACC900-B49E-444C-A38B-94AA704219F3}" srcOrd="3" destOrd="0" presId="urn:microsoft.com/office/officeart/2005/8/layout/hierarchy2"/>
    <dgm:cxn modelId="{37AEF8C4-92EF-4221-A744-F4EF4FCB7879}" type="presParOf" srcId="{4EACC900-B49E-444C-A38B-94AA704219F3}" destId="{BF9F838E-02CB-428C-AC2C-32AE6EEBFF7C}" srcOrd="0" destOrd="0" presId="urn:microsoft.com/office/officeart/2005/8/layout/hierarchy2"/>
    <dgm:cxn modelId="{072E66C3-9A00-48C2-BF6D-020738FD699E}" type="presParOf" srcId="{4EACC900-B49E-444C-A38B-94AA704219F3}" destId="{AD6716F0-D222-4D33-BC40-86DC83300A63}" srcOrd="1" destOrd="0" presId="urn:microsoft.com/office/officeart/2005/8/layout/hierarchy2"/>
    <dgm:cxn modelId="{2A5A74A2-1F91-4D7E-90F0-85EA4F535104}" type="presParOf" srcId="{AD6716F0-D222-4D33-BC40-86DC83300A63}" destId="{ED7CB58E-BC64-470E-9F77-DE7D8AED3756}" srcOrd="0" destOrd="0" presId="urn:microsoft.com/office/officeart/2005/8/layout/hierarchy2"/>
    <dgm:cxn modelId="{D6DC6CD0-4C23-4E4B-BAA7-095CEA2CAE9C}" type="presParOf" srcId="{ED7CB58E-BC64-470E-9F77-DE7D8AED3756}" destId="{6DB59811-CEC9-4CC7-A906-3E7184B0549B}" srcOrd="0" destOrd="0" presId="urn:microsoft.com/office/officeart/2005/8/layout/hierarchy2"/>
    <dgm:cxn modelId="{1385CA8C-77C0-4FFB-9C71-77C8AE34F1CC}" type="presParOf" srcId="{AD6716F0-D222-4D33-BC40-86DC83300A63}" destId="{63C3E350-0FA9-4DCF-AE74-A35BE21A9DB0}" srcOrd="1" destOrd="0" presId="urn:microsoft.com/office/officeart/2005/8/layout/hierarchy2"/>
    <dgm:cxn modelId="{4A28FE82-4709-4C2C-985D-C7FD438335FC}" type="presParOf" srcId="{63C3E350-0FA9-4DCF-AE74-A35BE21A9DB0}" destId="{507A20FC-D541-4079-93BA-BB5F81B74FCA}" srcOrd="0" destOrd="0" presId="urn:microsoft.com/office/officeart/2005/8/layout/hierarchy2"/>
    <dgm:cxn modelId="{8D602705-2F1F-4521-A7CC-291F2B342049}" type="presParOf" srcId="{63C3E350-0FA9-4DCF-AE74-A35BE21A9DB0}" destId="{4CEA9004-26F5-47A4-8F3C-386077856B32}" srcOrd="1" destOrd="0" presId="urn:microsoft.com/office/officeart/2005/8/layout/hierarchy2"/>
    <dgm:cxn modelId="{1EAD4CB4-F72E-4F7D-A0FF-3B3420BA1047}" type="presParOf" srcId="{AD6716F0-D222-4D33-BC40-86DC83300A63}" destId="{1E72E7B2-4A6D-455E-A0A0-DCA2A5B434C9}" srcOrd="2" destOrd="0" presId="urn:microsoft.com/office/officeart/2005/8/layout/hierarchy2"/>
    <dgm:cxn modelId="{F7A5F10C-04A9-4AA5-A6D2-4F96E4CEBE3A}" type="presParOf" srcId="{1E72E7B2-4A6D-455E-A0A0-DCA2A5B434C9}" destId="{8984A81E-7F77-4BD1-9E05-33061CBC53F9}" srcOrd="0" destOrd="0" presId="urn:microsoft.com/office/officeart/2005/8/layout/hierarchy2"/>
    <dgm:cxn modelId="{7339FF6B-1865-44EF-AA8F-D4A89D749617}" type="presParOf" srcId="{AD6716F0-D222-4D33-BC40-86DC83300A63}" destId="{0D5D9B72-7089-46FE-8B41-355C59F51DE0}" srcOrd="3" destOrd="0" presId="urn:microsoft.com/office/officeart/2005/8/layout/hierarchy2"/>
    <dgm:cxn modelId="{788ED6F7-25DE-485F-AF99-628EB1A76199}" type="presParOf" srcId="{0D5D9B72-7089-46FE-8B41-355C59F51DE0}" destId="{1973C441-18D4-468D-A9BE-DF52B1C0DBD5}" srcOrd="0" destOrd="0" presId="urn:microsoft.com/office/officeart/2005/8/layout/hierarchy2"/>
    <dgm:cxn modelId="{7B171661-A774-4A20-82C1-B4548F40EED5}" type="presParOf" srcId="{0D5D9B72-7089-46FE-8B41-355C59F51DE0}" destId="{193A9BE7-716B-450A-980B-CE1E7268E8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F441B-245E-433B-A1D0-C8F1107A95BA}">
      <dsp:nvSpPr>
        <dsp:cNvPr id="0" name=""/>
        <dsp:cNvSpPr/>
      </dsp:nvSpPr>
      <dsp:spPr>
        <a:xfrm>
          <a:off x="6914011" y="1528127"/>
          <a:ext cx="1027526" cy="5637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35000">
              <a:srgbClr val="92D050"/>
            </a:gs>
            <a:gs pos="100000">
              <a:srgbClr val="CDFBA3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SRB</a:t>
          </a:r>
          <a:endParaRPr lang="fr-FR" sz="1600" b="1" kern="1200" dirty="0"/>
        </a:p>
      </dsp:txBody>
      <dsp:txXfrm>
        <a:off x="6930523" y="1544639"/>
        <a:ext cx="994502" cy="530741"/>
      </dsp:txXfrm>
    </dsp:sp>
    <dsp:sp modelId="{3548BD3A-C512-48AF-B74E-F0C8165257B7}">
      <dsp:nvSpPr>
        <dsp:cNvPr id="0" name=""/>
        <dsp:cNvSpPr/>
      </dsp:nvSpPr>
      <dsp:spPr>
        <a:xfrm rot="14241934">
          <a:off x="6062190" y="1325435"/>
          <a:ext cx="1106780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1106780" y="185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6587911" y="1316314"/>
        <a:ext cx="55339" cy="55339"/>
      </dsp:txXfrm>
    </dsp:sp>
    <dsp:sp modelId="{F6EC8BC8-82B4-450D-B06F-432D35E9CC6F}">
      <dsp:nvSpPr>
        <dsp:cNvPr id="0" name=""/>
        <dsp:cNvSpPr/>
      </dsp:nvSpPr>
      <dsp:spPr>
        <a:xfrm>
          <a:off x="4824997" y="504920"/>
          <a:ext cx="1492153" cy="746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Shortwave</a:t>
          </a:r>
          <a:r>
            <a:rPr lang="fr-FR" sz="1400" b="1" kern="1200" dirty="0" smtClean="0"/>
            <a:t> Net Radiation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de-CH" sz="1400" b="0" i="1" kern="1200" smtClean="0">
                    <a:latin typeface="Cambria Math" panose="02040503050406030204" pitchFamily="18" charset="0"/>
                  </a:rPr>
                  <m:t>𝑆𝐼𝑆</m:t>
                </m:r>
                <m:r>
                  <a:rPr lang="de-CH" sz="1400" b="0" i="1" kern="1200" smtClean="0">
                    <a:latin typeface="Cambria Math" panose="02040503050406030204" pitchFamily="18" charset="0"/>
                  </a:rPr>
                  <m:t> ×</m:t>
                </m:r>
                <m:d>
                  <m:dPr>
                    <m:ctrlPr>
                      <a:rPr lang="de-CH" sz="1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dPr>
                  <m:e>
                    <m:r>
                      <a:rPr lang="de-CH" sz="1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de-CH" sz="1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𝐴𝐿𝐵</m:t>
                    </m:r>
                  </m:e>
                </m:d>
              </m:oMath>
            </m:oMathPara>
          </a14:m>
          <a:endParaRPr lang="fr-FR" sz="1400" b="1" kern="1200" dirty="0"/>
        </a:p>
      </dsp:txBody>
      <dsp:txXfrm>
        <a:off x="4846849" y="526772"/>
        <a:ext cx="1448449" cy="702372"/>
      </dsp:txXfrm>
    </dsp:sp>
    <dsp:sp modelId="{4EB22E0B-0143-4654-8ED3-645A6659C72A}">
      <dsp:nvSpPr>
        <dsp:cNvPr id="0" name=""/>
        <dsp:cNvSpPr/>
      </dsp:nvSpPr>
      <dsp:spPr>
        <a:xfrm rot="13078950">
          <a:off x="4147943" y="626397"/>
          <a:ext cx="757247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757247" y="1854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4507635" y="626014"/>
        <a:ext cx="37862" cy="37862"/>
      </dsp:txXfrm>
    </dsp:sp>
    <dsp:sp modelId="{92046610-E4B5-4C5B-ABCF-CB8A35C4263A}">
      <dsp:nvSpPr>
        <dsp:cNvPr id="0" name=""/>
        <dsp:cNvSpPr/>
      </dsp:nvSpPr>
      <dsp:spPr>
        <a:xfrm>
          <a:off x="81546" y="1863"/>
          <a:ext cx="4146589" cy="820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Surface </a:t>
          </a:r>
          <a:r>
            <a:rPr lang="fr-FR" sz="1200" b="1" kern="1200" dirty="0" err="1" smtClean="0"/>
            <a:t>Incoming</a:t>
          </a:r>
          <a:r>
            <a:rPr lang="fr-FR" sz="1200" b="1" kern="1200" dirty="0" smtClean="0"/>
            <a:t> Solar (SIS) radiation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</a:t>
          </a:r>
          <a:r>
            <a:rPr lang="fr-FR" sz="1200" kern="1200" dirty="0" err="1" smtClean="0"/>
            <a:t>MagicSOL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algorithm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extended</a:t>
          </a:r>
          <a:r>
            <a:rPr lang="fr-FR" sz="1200" kern="1200" dirty="0" smtClean="0"/>
            <a:t> to </a:t>
          </a:r>
          <a:r>
            <a:rPr lang="fr-FR" sz="1200" kern="1200" dirty="0" err="1" smtClean="0"/>
            <a:t>infrared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channel</a:t>
          </a:r>
          <a:endParaRPr lang="fr-F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Cloud Optical </a:t>
          </a:r>
          <a:r>
            <a:rPr lang="fr-FR" sz="1200" kern="1200" dirty="0" err="1" smtClean="0"/>
            <a:t>Depth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calculation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with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LibRadTran</a:t>
          </a:r>
          <a:endParaRPr lang="fr-FR" sz="1200" kern="1200" dirty="0" smtClean="0"/>
        </a:p>
      </dsp:txBody>
      <dsp:txXfrm>
        <a:off x="105567" y="25884"/>
        <a:ext cx="4098547" cy="772097"/>
      </dsp:txXfrm>
    </dsp:sp>
    <dsp:sp modelId="{5E975C03-6A6B-412B-9903-839029D2D286}">
      <dsp:nvSpPr>
        <dsp:cNvPr id="0" name=""/>
        <dsp:cNvSpPr/>
      </dsp:nvSpPr>
      <dsp:spPr>
        <a:xfrm rot="8521050">
          <a:off x="4147943" y="1092422"/>
          <a:ext cx="757247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757247" y="1854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4507635" y="1092040"/>
        <a:ext cx="37862" cy="37862"/>
      </dsp:txXfrm>
    </dsp:sp>
    <dsp:sp modelId="{2591A5B5-5450-408E-A2AD-B1E92B29518F}">
      <dsp:nvSpPr>
        <dsp:cNvPr id="0" name=""/>
        <dsp:cNvSpPr/>
      </dsp:nvSpPr>
      <dsp:spPr>
        <a:xfrm flipH="1">
          <a:off x="81546" y="933914"/>
          <a:ext cx="4146589" cy="820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/>
            <a:t>Albedo</a:t>
          </a:r>
          <a:r>
            <a:rPr lang="fr-FR" sz="1200" b="1" kern="1200" dirty="0" smtClean="0"/>
            <a:t> (ALB)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</a:t>
          </a:r>
          <a:r>
            <a:rPr lang="fr-FR" sz="1200" kern="1200" dirty="0" err="1" smtClean="0"/>
            <a:t>Integration</a:t>
          </a:r>
          <a:r>
            <a:rPr lang="fr-FR" sz="1200" kern="1200" dirty="0" smtClean="0"/>
            <a:t> of </a:t>
          </a:r>
          <a:r>
            <a:rPr lang="fr-FR" sz="1200" kern="1200" dirty="0" err="1" smtClean="0"/>
            <a:t>directional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reflectances</a:t>
          </a:r>
          <a:endParaRPr lang="fr-F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BRDF model inversion </a:t>
          </a:r>
          <a:r>
            <a:rPr lang="fr-FR" sz="1200" kern="1200" dirty="0" err="1" smtClean="0"/>
            <a:t>adapted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from</a:t>
          </a:r>
          <a:r>
            <a:rPr lang="fr-FR" sz="1200" kern="1200" dirty="0" smtClean="0"/>
            <a:t> MODIS</a:t>
          </a:r>
          <a:endParaRPr lang="fr-FR" sz="1200" kern="1200" dirty="0"/>
        </a:p>
      </dsp:txBody>
      <dsp:txXfrm>
        <a:off x="105567" y="957935"/>
        <a:ext cx="4098547" cy="772097"/>
      </dsp:txXfrm>
    </dsp:sp>
    <dsp:sp modelId="{1C81AF6A-87C7-40A9-88D9-95C565F6C661}">
      <dsp:nvSpPr>
        <dsp:cNvPr id="0" name=""/>
        <dsp:cNvSpPr/>
      </dsp:nvSpPr>
      <dsp:spPr>
        <a:xfrm rot="7358066">
          <a:off x="6062190" y="2257486"/>
          <a:ext cx="1106780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1106780" y="185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6587911" y="2248366"/>
        <a:ext cx="55339" cy="55339"/>
      </dsp:txXfrm>
    </dsp:sp>
    <dsp:sp modelId="{BF9F838E-02CB-428C-AC2C-32AE6EEBFF7C}">
      <dsp:nvSpPr>
        <dsp:cNvPr id="0" name=""/>
        <dsp:cNvSpPr/>
      </dsp:nvSpPr>
      <dsp:spPr>
        <a:xfrm>
          <a:off x="4824997" y="2369022"/>
          <a:ext cx="1492153" cy="746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Longwave</a:t>
          </a:r>
          <a:r>
            <a:rPr lang="fr-FR" sz="1400" b="1" kern="1200" dirty="0" smtClean="0"/>
            <a:t> Net Radiation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de-CH" sz="1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𝑆𝐷𝐿</m:t>
                </m:r>
                <m:r>
                  <a:rPr lang="de-CH" sz="1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−</m:t>
                </m:r>
                <m:r>
                  <a:rPr lang="de-CH" sz="1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𝑆𝑂𝐿</m:t>
                </m:r>
              </m:oMath>
            </m:oMathPara>
          </a14:m>
          <a:endParaRPr lang="fr-FR" sz="1400" b="1" kern="1200" dirty="0"/>
        </a:p>
      </dsp:txBody>
      <dsp:txXfrm>
        <a:off x="4846849" y="2390874"/>
        <a:ext cx="1448449" cy="702372"/>
      </dsp:txXfrm>
    </dsp:sp>
    <dsp:sp modelId="{ED7CB58E-BC64-470E-9F77-DE7D8AED3756}">
      <dsp:nvSpPr>
        <dsp:cNvPr id="0" name=""/>
        <dsp:cNvSpPr/>
      </dsp:nvSpPr>
      <dsp:spPr>
        <a:xfrm rot="13078950">
          <a:off x="4147943" y="2490499"/>
          <a:ext cx="757247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757247" y="1854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4507635" y="2490117"/>
        <a:ext cx="37862" cy="37862"/>
      </dsp:txXfrm>
    </dsp:sp>
    <dsp:sp modelId="{507A20FC-D541-4079-93BA-BB5F81B74FCA}">
      <dsp:nvSpPr>
        <dsp:cNvPr id="0" name=""/>
        <dsp:cNvSpPr/>
      </dsp:nvSpPr>
      <dsp:spPr>
        <a:xfrm>
          <a:off x="81546" y="1865965"/>
          <a:ext cx="4146589" cy="820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Surface </a:t>
          </a:r>
          <a:r>
            <a:rPr lang="fr-FR" sz="1200" b="1" kern="1200" dirty="0" err="1" smtClean="0"/>
            <a:t>Downwelling</a:t>
          </a:r>
          <a:r>
            <a:rPr lang="fr-FR" sz="1200" b="1" kern="1200" dirty="0" smtClean="0"/>
            <a:t> </a:t>
          </a:r>
          <a:r>
            <a:rPr lang="fr-FR" sz="1200" b="1" kern="1200" dirty="0" err="1" smtClean="0"/>
            <a:t>Longwave</a:t>
          </a:r>
          <a:r>
            <a:rPr lang="fr-FR" sz="1200" b="1" kern="1200" dirty="0" smtClean="0"/>
            <a:t> (SDL) radiation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</a:t>
          </a:r>
          <a:r>
            <a:rPr lang="fr-FR" sz="1200" kern="1200" dirty="0" err="1" smtClean="0"/>
            <a:t>Combination</a:t>
          </a:r>
          <a:r>
            <a:rPr lang="fr-FR" sz="1200" kern="1200" dirty="0" smtClean="0"/>
            <a:t> of the </a:t>
          </a:r>
          <a:r>
            <a:rPr lang="fr-FR" sz="1200" kern="1200" dirty="0" err="1" smtClean="0"/>
            <a:t>GeoSatClim</a:t>
          </a:r>
          <a:r>
            <a:rPr lang="fr-FR" sz="1200" kern="1200" dirty="0" smtClean="0"/>
            <a:t> CFC </a:t>
          </a:r>
          <a:r>
            <a:rPr lang="fr-FR" sz="1200" kern="1200" dirty="0" err="1" smtClean="0"/>
            <a:t>with</a:t>
          </a:r>
          <a:r>
            <a:rPr lang="fr-FR" sz="1200" kern="1200" dirty="0" smtClean="0"/>
            <a:t> water </a:t>
          </a:r>
          <a:r>
            <a:rPr lang="fr-FR" sz="1200" kern="1200" dirty="0" err="1" smtClean="0"/>
            <a:t>vapour</a:t>
          </a:r>
          <a:r>
            <a:rPr lang="fr-FR" sz="1200" kern="1200" dirty="0" smtClean="0"/>
            <a:t> content and T2m </a:t>
          </a:r>
          <a:r>
            <a:rPr lang="fr-FR" sz="1200" kern="1200" dirty="0" err="1" smtClean="0"/>
            <a:t>from</a:t>
          </a:r>
          <a:r>
            <a:rPr lang="fr-FR" sz="1200" kern="1200" dirty="0" smtClean="0"/>
            <a:t> ERA5 </a:t>
          </a:r>
          <a:endParaRPr lang="fr-FR" sz="1200" kern="1200" dirty="0"/>
        </a:p>
      </dsp:txBody>
      <dsp:txXfrm>
        <a:off x="105567" y="1889986"/>
        <a:ext cx="4098547" cy="772097"/>
      </dsp:txXfrm>
    </dsp:sp>
    <dsp:sp modelId="{1E72E7B2-4A6D-455E-A0A0-DCA2A5B434C9}">
      <dsp:nvSpPr>
        <dsp:cNvPr id="0" name=""/>
        <dsp:cNvSpPr/>
      </dsp:nvSpPr>
      <dsp:spPr>
        <a:xfrm rot="8521050">
          <a:off x="4147943" y="2956525"/>
          <a:ext cx="757247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757247" y="1854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4507635" y="2956142"/>
        <a:ext cx="37862" cy="37862"/>
      </dsp:txXfrm>
    </dsp:sp>
    <dsp:sp modelId="{1973C441-18D4-468D-A9BE-DF52B1C0DBD5}">
      <dsp:nvSpPr>
        <dsp:cNvPr id="0" name=""/>
        <dsp:cNvSpPr/>
      </dsp:nvSpPr>
      <dsp:spPr>
        <a:xfrm>
          <a:off x="81546" y="2798016"/>
          <a:ext cx="4146589" cy="820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Surface </a:t>
          </a:r>
          <a:r>
            <a:rPr lang="fr-FR" sz="1200" b="1" kern="1200" dirty="0" err="1" smtClean="0"/>
            <a:t>Outgoing</a:t>
          </a:r>
          <a:r>
            <a:rPr lang="fr-FR" sz="1200" b="1" kern="1200" dirty="0" smtClean="0"/>
            <a:t> </a:t>
          </a:r>
          <a:r>
            <a:rPr lang="fr-FR" sz="1200" b="1" kern="1200" dirty="0" err="1" smtClean="0"/>
            <a:t>Longwave</a:t>
          </a:r>
          <a:r>
            <a:rPr lang="fr-FR" sz="1200" b="1" kern="1200" dirty="0" smtClean="0"/>
            <a:t> (SOL) radiation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</a:t>
          </a:r>
          <a:r>
            <a:rPr lang="fr-FR" sz="1200" kern="1200" dirty="0" err="1" smtClean="0"/>
            <a:t>Calculated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from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GeoSatClim</a:t>
          </a:r>
          <a:r>
            <a:rPr lang="fr-FR" sz="1200" kern="1200" dirty="0" smtClean="0"/>
            <a:t> SDL and LST (</a:t>
          </a:r>
          <a:r>
            <a:rPr lang="fr-FR" sz="1200" kern="1200" dirty="0" err="1" smtClean="0"/>
            <a:t>clear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sky</a:t>
          </a:r>
          <a:r>
            <a:rPr lang="fr-FR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Use of a Surface </a:t>
          </a:r>
          <a:r>
            <a:rPr lang="fr-FR" sz="1200" kern="1200" dirty="0" err="1" smtClean="0"/>
            <a:t>Vegetation-Atmosphere</a:t>
          </a:r>
          <a:r>
            <a:rPr lang="fr-FR" sz="1200" kern="1200" dirty="0" smtClean="0"/>
            <a:t> Transfer model </a:t>
          </a:r>
          <a:r>
            <a:rPr lang="fr-FR" sz="1200" kern="1200" dirty="0" err="1" smtClean="0"/>
            <a:t>adapted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from</a:t>
          </a:r>
          <a:r>
            <a:rPr lang="fr-FR" sz="1200" kern="1200" dirty="0" smtClean="0"/>
            <a:t> H-TESSEL by the RMI (</a:t>
          </a:r>
          <a:r>
            <a:rPr lang="fr-FR" sz="1200" kern="1200" dirty="0" err="1" smtClean="0"/>
            <a:t>cloudy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sky</a:t>
          </a:r>
          <a:r>
            <a:rPr lang="fr-FR" sz="1200" kern="1200" dirty="0" smtClean="0"/>
            <a:t>)</a:t>
          </a:r>
          <a:endParaRPr lang="fr-FR" sz="1200" kern="1200" dirty="0"/>
        </a:p>
      </dsp:txBody>
      <dsp:txXfrm>
        <a:off x="105567" y="2822037"/>
        <a:ext cx="4098547" cy="772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6" tIns="46739" rIns="93476" bIns="467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3404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6" tIns="46739" rIns="93476" bIns="467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47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6" tIns="46739" rIns="93476" bIns="467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3404" y="64547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6" tIns="46739" rIns="93476" bIns="467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6" tIns="46739" rIns="93476" bIns="467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3404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6" tIns="46739" rIns="93476" bIns="467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9225" y="509588"/>
            <a:ext cx="4527550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0803" y="3227390"/>
            <a:ext cx="72644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6" tIns="46739" rIns="93476" bIns="46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47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6" tIns="46739" rIns="93476" bIns="467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3404" y="64547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6" tIns="46739" rIns="93476" bIns="467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778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7685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Increase from black (ocean) to white (clouds/snow).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650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371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H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6 MFG </a:t>
            </a:r>
            <a:r>
              <a:rPr lang="fr-CH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sat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:</a:t>
            </a:r>
          </a:p>
          <a:p>
            <a:pPr lvl="0"/>
            <a:r>
              <a:rPr lang="fr-CH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VIS - [0.5-0.9] ~0.7 microns ; Spatial </a:t>
            </a:r>
            <a:r>
              <a:rPr lang="fr-CH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resolution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: 2.5 km</a:t>
            </a:r>
            <a:endParaRPr lang="en-US" sz="1200" kern="1200" dirty="0" smtClean="0">
              <a:solidFill>
                <a:schemeClr val="tx1"/>
              </a:solidFill>
              <a:effectLst/>
              <a:latin typeface="Times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IR - [10.5-12.5] ~11.5 microns ; Spatial resolution: 5 km</a:t>
            </a:r>
          </a:p>
          <a:p>
            <a:endParaRPr lang="de-CH" sz="1200" kern="1200" dirty="0" smtClean="0">
              <a:solidFill>
                <a:schemeClr val="tx1"/>
              </a:solidFill>
              <a:effectLst/>
              <a:latin typeface="Times" pitchFamily="18" charset="0"/>
              <a:ea typeface="+mn-ea"/>
              <a:cs typeface="+mn-cs"/>
            </a:endParaRPr>
          </a:p>
          <a:p>
            <a:r>
              <a:rPr lang="de-CH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4 MSG </a:t>
            </a:r>
            <a:r>
              <a:rPr lang="de-CH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sat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VIS - Spatial resolution: 3 km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IR - [9.8-11.8] ~10.8 microns ; Spatial resolution: 3 km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943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requirements</a:t>
            </a:r>
            <a:r>
              <a:rPr lang="de-CH" dirty="0" smtClean="0"/>
              <a:t> </a:t>
            </a:r>
            <a:r>
              <a:rPr lang="de-CH" dirty="0" err="1" smtClean="0"/>
              <a:t>defined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</a:t>
            </a:r>
            <a:r>
              <a:rPr lang="de-CH" baseline="0" dirty="0" smtClean="0"/>
              <a:t> but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taking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account</a:t>
            </a:r>
            <a:r>
              <a:rPr lang="de-CH" baseline="0" dirty="0" smtClean="0"/>
              <a:t> GCOS </a:t>
            </a:r>
            <a:r>
              <a:rPr lang="de-CH" baseline="0" dirty="0" err="1" smtClean="0"/>
              <a:t>recommandations</a:t>
            </a:r>
            <a:r>
              <a:rPr lang="de-CH" baseline="0" dirty="0" smtClean="0"/>
              <a:t>.</a:t>
            </a:r>
          </a:p>
          <a:p>
            <a:endParaRPr lang="de-CH" baseline="0" dirty="0" smtClean="0"/>
          </a:p>
          <a:p>
            <a:r>
              <a:rPr lang="de-CH" baseline="0" dirty="0" smtClean="0"/>
              <a:t>GCOS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Global Climate Observing System</a:t>
            </a:r>
            <a:r>
              <a:rPr lang="de-CH" baseline="0" dirty="0" smtClean="0"/>
              <a:t>):</a:t>
            </a:r>
          </a:p>
          <a:p>
            <a:r>
              <a:rPr lang="de-CH" baseline="0" dirty="0" smtClean="0"/>
              <a:t>MAB = 1 W/m2</a:t>
            </a:r>
          </a:p>
          <a:p>
            <a:r>
              <a:rPr lang="de-CH" baseline="0" dirty="0" err="1" smtClean="0"/>
              <a:t>Stability</a:t>
            </a:r>
            <a:r>
              <a:rPr lang="de-CH" baseline="0" dirty="0" smtClean="0"/>
              <a:t> = 0.2 W/m2/</a:t>
            </a:r>
            <a:r>
              <a:rPr lang="de-CH" baseline="0" dirty="0" err="1" smtClean="0"/>
              <a:t>dec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553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BRDF =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Bidirectional Reflectance Distribution Function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920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Although many ground-based stations measure SIS and SDL radiations, ALB and SOL observations are much more scare and their observation by ground-based stations often started relatively recently. It is therefore difficult to find stations observing the four components of the SRB together over a long time period and in our geographic range of interest.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640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381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Hourly</a:t>
            </a:r>
            <a:r>
              <a:rPr lang="de-CH" baseline="0" dirty="0" smtClean="0"/>
              <a:t> MAB </a:t>
            </a:r>
            <a:r>
              <a:rPr lang="de-CH" baseline="0" dirty="0" err="1" smtClean="0"/>
              <a:t>average</a:t>
            </a:r>
            <a:r>
              <a:rPr lang="de-CH" baseline="0" dirty="0" smtClean="0"/>
              <a:t>: 28.9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 smtClean="0"/>
              <a:t>Daily MAB </a:t>
            </a:r>
            <a:r>
              <a:rPr lang="de-CH" baseline="0" dirty="0" err="1" smtClean="0"/>
              <a:t>average</a:t>
            </a:r>
            <a:r>
              <a:rPr lang="de-CH" baseline="0" dirty="0" smtClean="0"/>
              <a:t>: 14.4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 err="1" smtClean="0"/>
              <a:t>Monthly</a:t>
            </a:r>
            <a:r>
              <a:rPr lang="de-CH" baseline="0" dirty="0" smtClean="0"/>
              <a:t> MAB </a:t>
            </a:r>
            <a:r>
              <a:rPr lang="de-CH" baseline="0" dirty="0" err="1" smtClean="0"/>
              <a:t>average</a:t>
            </a:r>
            <a:r>
              <a:rPr lang="de-CH" baseline="0" dirty="0" smtClean="0"/>
              <a:t>: 10.5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6715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553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/>
              <a:t>Grundschrift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Aufzählung</a:t>
            </a:r>
            <a:r>
              <a:rPr lang="en-GB" noProof="0" dirty="0"/>
              <a:t>, Arial normal,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1"/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zwei</a:t>
            </a:r>
            <a:r>
              <a:rPr lang="en-GB" noProof="0" dirty="0"/>
              <a:t>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" y="4098934"/>
            <a:ext cx="9072000" cy="10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  <p15:guide id="2" pos="8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" y="4098934"/>
            <a:ext cx="9072000" cy="10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 bwMode="auto">
          <a:xfrm>
            <a:off x="5122000" y="4646664"/>
            <a:ext cx="260307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>
                <a:latin typeface="Roboto Light"/>
                <a:cs typeface="Roboto Light"/>
              </a:rPr>
              <a:t>© place, date	author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02578" y="3125554"/>
            <a:ext cx="8338841" cy="912371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800" b="1" dirty="0"/>
              <a:t>Quentin </a:t>
            </a:r>
            <a:r>
              <a:rPr lang="en-US" sz="1800" b="1" dirty="0" smtClean="0"/>
              <a:t>Bourgeois</a:t>
            </a:r>
            <a:r>
              <a:rPr lang="en-US" sz="1800" dirty="0" smtClean="0"/>
              <a:t>, </a:t>
            </a:r>
            <a:r>
              <a:rPr lang="en-US" sz="1800" dirty="0"/>
              <a:t>Anke </a:t>
            </a:r>
            <a:r>
              <a:rPr lang="en-US" sz="1800" dirty="0" err="1" smtClean="0"/>
              <a:t>Tetzlaff</a:t>
            </a:r>
            <a:r>
              <a:rPr lang="en-US" sz="1800" dirty="0" smtClean="0"/>
              <a:t>, </a:t>
            </a:r>
            <a:r>
              <a:rPr lang="en-US" sz="1800" dirty="0"/>
              <a:t>Reto </a:t>
            </a:r>
            <a:r>
              <a:rPr lang="en-US" sz="1800" dirty="0" smtClean="0"/>
              <a:t>Stöckli, </a:t>
            </a:r>
            <a:r>
              <a:rPr lang="en-US" sz="1800" dirty="0"/>
              <a:t>Nicolas </a:t>
            </a:r>
            <a:r>
              <a:rPr lang="en-US" sz="1800" dirty="0" smtClean="0"/>
              <a:t>Christen, </a:t>
            </a:r>
            <a:r>
              <a:rPr lang="en-US" sz="1800" dirty="0"/>
              <a:t>Viju </a:t>
            </a:r>
            <a:r>
              <a:rPr lang="en-US" sz="1800" dirty="0" smtClean="0"/>
              <a:t>John, </a:t>
            </a:r>
            <a:r>
              <a:rPr lang="en-US" sz="1800" dirty="0"/>
              <a:t>William </a:t>
            </a:r>
            <a:r>
              <a:rPr lang="en-US" sz="1800" dirty="0" smtClean="0"/>
              <a:t>Moutier, </a:t>
            </a:r>
            <a:r>
              <a:rPr lang="en-US" sz="1800" dirty="0"/>
              <a:t>Nicolas </a:t>
            </a:r>
            <a:r>
              <a:rPr lang="en-US" sz="1800" dirty="0" smtClean="0"/>
              <a:t>Clerbaux, </a:t>
            </a:r>
            <a:r>
              <a:rPr lang="en-US" sz="1800" dirty="0"/>
              <a:t>Françoise </a:t>
            </a:r>
            <a:r>
              <a:rPr lang="en-US" sz="1800" dirty="0" err="1" smtClean="0"/>
              <a:t>Gellens-Meulenberghs</a:t>
            </a:r>
            <a:r>
              <a:rPr lang="en-US" sz="1800" dirty="0" smtClean="0"/>
              <a:t>, </a:t>
            </a:r>
            <a:r>
              <a:rPr lang="en-US" sz="1800" dirty="0"/>
              <a:t>Jörg </a:t>
            </a:r>
            <a:r>
              <a:rPr lang="en-US" sz="1800" dirty="0" err="1" smtClean="0"/>
              <a:t>Trentmann</a:t>
            </a:r>
            <a:r>
              <a:rPr lang="en-US" sz="1800" dirty="0" smtClean="0"/>
              <a:t> and </a:t>
            </a:r>
            <a:r>
              <a:rPr lang="en-US" sz="1800" dirty="0"/>
              <a:t>Isabel Trigo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843923"/>
            <a:ext cx="9143999" cy="1085394"/>
          </a:xfrm>
        </p:spPr>
        <p:txBody>
          <a:bodyPr/>
          <a:lstStyle/>
          <a:p>
            <a:pPr algn="ctr"/>
            <a:r>
              <a:rPr lang="en-US" sz="3200" b="1" dirty="0" smtClean="0"/>
              <a:t>Description </a:t>
            </a:r>
            <a:r>
              <a:rPr lang="en-US" sz="3200" b="1" dirty="0"/>
              <a:t>and validation of a Meteosat based dataset for </a:t>
            </a:r>
            <a:r>
              <a:rPr lang="en-US" sz="3200" b="1" dirty="0" smtClean="0"/>
              <a:t>Surface </a:t>
            </a:r>
            <a:r>
              <a:rPr lang="en-US" sz="3200" b="1" dirty="0"/>
              <a:t>Radiative </a:t>
            </a:r>
            <a:r>
              <a:rPr lang="en-US" sz="3200" b="1" dirty="0" smtClean="0"/>
              <a:t>Budget</a:t>
            </a:r>
            <a:endParaRPr lang="en-US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29" y="4294001"/>
            <a:ext cx="548298" cy="7254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02" y="4288749"/>
            <a:ext cx="423488" cy="7295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9" y="4294001"/>
            <a:ext cx="3931031" cy="7201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33" y="4286661"/>
            <a:ext cx="727528" cy="7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Validation </a:t>
            </a:r>
            <a:r>
              <a:rPr lang="de-CH" dirty="0" err="1"/>
              <a:t>against</a:t>
            </a:r>
            <a:r>
              <a:rPr lang="de-CH" dirty="0"/>
              <a:t> global </a:t>
            </a:r>
            <a:r>
              <a:rPr lang="de-CH" dirty="0" err="1"/>
              <a:t>products</a:t>
            </a:r>
            <a:endParaRPr lang="en-US" dirty="0"/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1675" b="11970"/>
          <a:stretch/>
        </p:blipFill>
        <p:spPr bwMode="auto">
          <a:xfrm>
            <a:off x="820421" y="1305465"/>
            <a:ext cx="3053715" cy="2560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11090"/>
              </p:ext>
            </p:extLst>
          </p:nvPr>
        </p:nvGraphicFramePr>
        <p:xfrm>
          <a:off x="4231584" y="1267878"/>
          <a:ext cx="4172585" cy="259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50">
                  <a:extLst>
                    <a:ext uri="{9D8B030D-6E8A-4147-A177-3AD203B41FA5}">
                      <a16:colId xmlns:a16="http://schemas.microsoft.com/office/drawing/2014/main" val="1073990919"/>
                    </a:ext>
                  </a:extLst>
                </a:gridCol>
                <a:gridCol w="2177935">
                  <a:extLst>
                    <a:ext uri="{9D8B030D-6E8A-4147-A177-3AD203B41FA5}">
                      <a16:colId xmlns:a16="http://schemas.microsoft.com/office/drawing/2014/main" val="3780419518"/>
                    </a:ext>
                  </a:extLst>
                </a:gridCol>
              </a:tblGrid>
              <a:tr h="22551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Locations in Europe (Coordinates)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Locations in Africa (Coordinates)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461113"/>
                  </a:ext>
                </a:extLst>
              </a:tr>
              <a:tr h="2255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ENGland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(1.5°W, -51.5°N)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ALGeria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(4°E, 27°N)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589935"/>
                  </a:ext>
                </a:extLst>
              </a:tr>
              <a:tr h="2255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(3°E, 47°N)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CHAd (20°E, 16°N)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569447"/>
                  </a:ext>
                </a:extLst>
              </a:tr>
              <a:tr h="2255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(11°E, 51.5°N)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CONgo (23°E, 0°N)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472568"/>
                  </a:ext>
                </a:extLst>
              </a:tr>
              <a:tr h="2255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(13°E, 42°N)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CH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EGYpt (29.5°E, 27°N)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188533"/>
                  </a:ext>
                </a:extLst>
              </a:tr>
              <a:tr h="2255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POLand (20°E, 52°N)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CH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ETHiopia (40°E, 8°N)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02501"/>
                  </a:ext>
                </a:extLst>
              </a:tr>
              <a:tr h="2255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ROMania (26°E, 46°N)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IVOry Coast (5°W, 6°N)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79407"/>
                  </a:ext>
                </a:extLst>
              </a:tr>
              <a:tr h="2255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SPAin (3°W, 41°N)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NAMibia (17°E, 19°S)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073007"/>
                  </a:ext>
                </a:extLst>
              </a:tr>
              <a:tr h="2255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SWEden (14.5°E, 60°N)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SAUdi Arabia (44°E, 23°</a:t>
                      </a:r>
                      <a:r>
                        <a:rPr lang="it-CH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023426"/>
                  </a:ext>
                </a:extLst>
              </a:tr>
              <a:tr h="2255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TURkey (35°E, 39°N)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ALGeria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(4°E, 27°N)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322523"/>
                  </a:ext>
                </a:extLst>
              </a:tr>
              <a:tr h="2255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(31°E, 49°N)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CHAd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(20°E, 16°N)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945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6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Validation </a:t>
            </a:r>
            <a:r>
              <a:rPr lang="de-CH" dirty="0" err="1"/>
              <a:t>against</a:t>
            </a:r>
            <a:r>
              <a:rPr lang="de-CH" dirty="0"/>
              <a:t> global </a:t>
            </a:r>
            <a:r>
              <a:rPr lang="de-CH" dirty="0" err="1"/>
              <a:t>products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4" y="874394"/>
            <a:ext cx="4429125" cy="1771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4" y="2642984"/>
            <a:ext cx="4429125" cy="17716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6200000">
            <a:off x="-292685" y="1407823"/>
            <a:ext cx="12584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sz="1400" dirty="0" smtClean="0"/>
              <a:t>SRB </a:t>
            </a:r>
            <a:r>
              <a:rPr lang="de-CH" sz="1400" dirty="0" err="1" smtClean="0"/>
              <a:t>Monthly</a:t>
            </a:r>
            <a:endParaRPr lang="de-CH" sz="1400" dirty="0" smtClean="0"/>
          </a:p>
          <a:p>
            <a:pPr algn="ctr"/>
            <a:r>
              <a:rPr lang="de-CH" sz="1400" dirty="0" smtClean="0"/>
              <a:t> MAB (W.m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)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-303058" y="3187104"/>
            <a:ext cx="12791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/>
              <a:t>SRB </a:t>
            </a:r>
            <a:r>
              <a:rPr lang="de-CH" sz="1400" dirty="0" err="1" smtClean="0"/>
              <a:t>Stability</a:t>
            </a:r>
            <a:r>
              <a:rPr lang="de-CH" sz="1400" dirty="0" smtClean="0"/>
              <a:t> (W/m</a:t>
            </a:r>
            <a:r>
              <a:rPr lang="de-CH" sz="1400" baseline="30000" dirty="0" smtClean="0"/>
              <a:t>2</a:t>
            </a:r>
            <a:r>
              <a:rPr lang="de-CH" sz="1400" dirty="0" smtClean="0"/>
              <a:t>/</a:t>
            </a:r>
            <a:r>
              <a:rPr lang="de-CH" sz="1400" dirty="0" err="1" smtClean="0"/>
              <a:t>dec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247753" y="4303059"/>
            <a:ext cx="5838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Sites</a:t>
            </a:r>
            <a:endParaRPr lang="en-US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770582" y="918068"/>
            <a:ext cx="23567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>
                <a:solidFill>
                  <a:schemeClr val="accent1"/>
                </a:solidFill>
              </a:rPr>
              <a:t>GeoSatClim</a:t>
            </a:r>
            <a:r>
              <a:rPr lang="de-CH" sz="1400" dirty="0" smtClean="0">
                <a:solidFill>
                  <a:schemeClr val="accent1"/>
                </a:solidFill>
              </a:rPr>
              <a:t> </a:t>
            </a:r>
            <a:r>
              <a:rPr lang="de-CH" sz="1400" dirty="0" err="1" smtClean="0">
                <a:solidFill>
                  <a:schemeClr val="accent1"/>
                </a:solidFill>
              </a:rPr>
              <a:t>vs</a:t>
            </a:r>
            <a:r>
              <a:rPr lang="de-CH" sz="1400" dirty="0" smtClean="0">
                <a:solidFill>
                  <a:schemeClr val="accent1"/>
                </a:solidFill>
              </a:rPr>
              <a:t> ERA5-Land</a:t>
            </a:r>
          </a:p>
          <a:p>
            <a:r>
              <a:rPr lang="de-CH" sz="1400" dirty="0" err="1">
                <a:solidFill>
                  <a:srgbClr val="39B1DB"/>
                </a:solidFill>
              </a:rPr>
              <a:t>GeoSatClim</a:t>
            </a:r>
            <a:r>
              <a:rPr lang="de-CH" sz="1400" dirty="0">
                <a:solidFill>
                  <a:srgbClr val="39B1DB"/>
                </a:solidFill>
              </a:rPr>
              <a:t> </a:t>
            </a:r>
            <a:r>
              <a:rPr lang="de-CH" sz="1400" dirty="0" err="1" smtClean="0">
                <a:solidFill>
                  <a:srgbClr val="39B1DB"/>
                </a:solidFill>
              </a:rPr>
              <a:t>vs</a:t>
            </a:r>
            <a:r>
              <a:rPr lang="de-CH" sz="1400" dirty="0" smtClean="0">
                <a:solidFill>
                  <a:srgbClr val="39B1DB"/>
                </a:solidFill>
              </a:rPr>
              <a:t> CLARA-A2</a:t>
            </a:r>
          </a:p>
          <a:p>
            <a:r>
              <a:rPr lang="de-CH" sz="1400" dirty="0" err="1">
                <a:solidFill>
                  <a:schemeClr val="accent6"/>
                </a:solidFill>
              </a:rPr>
              <a:t>GeoSatClim</a:t>
            </a:r>
            <a:r>
              <a:rPr lang="de-CH" sz="1400" dirty="0">
                <a:solidFill>
                  <a:schemeClr val="accent6"/>
                </a:solidFill>
              </a:rPr>
              <a:t> </a:t>
            </a:r>
            <a:r>
              <a:rPr lang="de-CH" sz="1400" dirty="0" err="1" smtClean="0">
                <a:solidFill>
                  <a:schemeClr val="accent6"/>
                </a:solidFill>
              </a:rPr>
              <a:t>vs</a:t>
            </a:r>
            <a:r>
              <a:rPr lang="de-CH" sz="1400" dirty="0" smtClean="0">
                <a:solidFill>
                  <a:schemeClr val="accent6"/>
                </a:solidFill>
              </a:rPr>
              <a:t> ISCCP-FH</a:t>
            </a:r>
            <a:endParaRPr lang="en-US" sz="1400" dirty="0">
              <a:solidFill>
                <a:schemeClr val="accent6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4241"/>
              </p:ext>
            </p:extLst>
          </p:nvPr>
        </p:nvGraphicFramePr>
        <p:xfrm>
          <a:off x="4870936" y="1773383"/>
          <a:ext cx="3831252" cy="1974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8386">
                  <a:extLst>
                    <a:ext uri="{9D8B030D-6E8A-4147-A177-3AD203B41FA5}">
                      <a16:colId xmlns:a16="http://schemas.microsoft.com/office/drawing/2014/main" val="3258880028"/>
                    </a:ext>
                  </a:extLst>
                </a:gridCol>
                <a:gridCol w="672998">
                  <a:extLst>
                    <a:ext uri="{9D8B030D-6E8A-4147-A177-3AD203B41FA5}">
                      <a16:colId xmlns:a16="http://schemas.microsoft.com/office/drawing/2014/main" val="3889707010"/>
                    </a:ext>
                  </a:extLst>
                </a:gridCol>
                <a:gridCol w="825401">
                  <a:extLst>
                    <a:ext uri="{9D8B030D-6E8A-4147-A177-3AD203B41FA5}">
                      <a16:colId xmlns:a16="http://schemas.microsoft.com/office/drawing/2014/main" val="713526499"/>
                    </a:ext>
                  </a:extLst>
                </a:gridCol>
                <a:gridCol w="744467">
                  <a:extLst>
                    <a:ext uri="{9D8B030D-6E8A-4147-A177-3AD203B41FA5}">
                      <a16:colId xmlns:a16="http://schemas.microsoft.com/office/drawing/2014/main" val="3860860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ERA5-Land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 smtClean="0">
                          <a:solidFill>
                            <a:srgbClr val="39B1D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CLARA-A2</a:t>
                      </a:r>
                      <a:endParaRPr lang="en-US" sz="1400" dirty="0">
                        <a:solidFill>
                          <a:srgbClr val="39B1DB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 smtClean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ISCCP-FH</a:t>
                      </a:r>
                      <a:endParaRPr lang="en-US" sz="14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73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 MAB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5A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5A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6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Africa MAB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5A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5A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5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 |Stability|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5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5A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5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Africa |Stability|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06864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865945" y="3771747"/>
            <a:ext cx="18261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MAB in W.m</a:t>
            </a:r>
            <a:r>
              <a:rPr lang="de-CH" sz="1400" baseline="30000" dirty="0" smtClean="0"/>
              <a:t>-2</a:t>
            </a:r>
            <a:endParaRPr lang="de-CH" sz="1400" dirty="0" smtClean="0"/>
          </a:p>
          <a:p>
            <a:r>
              <a:rPr lang="de-CH" sz="1400" dirty="0" err="1" smtClean="0"/>
              <a:t>Stability</a:t>
            </a:r>
            <a:r>
              <a:rPr lang="de-CH" sz="1400" dirty="0" smtClean="0"/>
              <a:t> in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W/m</a:t>
            </a:r>
            <a:r>
              <a:rPr lang="en-US" sz="140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MFG </a:t>
            </a:r>
            <a:r>
              <a:rPr lang="de-CH" dirty="0" err="1" smtClean="0"/>
              <a:t>and</a:t>
            </a:r>
            <a:r>
              <a:rPr lang="de-CH" dirty="0" smtClean="0"/>
              <a:t> MSG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4881" r="68871" b="53002"/>
          <a:stretch/>
        </p:blipFill>
        <p:spPr bwMode="auto">
          <a:xfrm>
            <a:off x="660017" y="1142505"/>
            <a:ext cx="2604867" cy="2364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6" t="4881" r="35455" b="53002"/>
          <a:stretch/>
        </p:blipFill>
        <p:spPr bwMode="auto">
          <a:xfrm>
            <a:off x="3264884" y="1142502"/>
            <a:ext cx="2604777" cy="2364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2" t="4881" r="2350" b="53002"/>
          <a:stretch/>
        </p:blipFill>
        <p:spPr bwMode="auto">
          <a:xfrm>
            <a:off x="5863547" y="1142502"/>
            <a:ext cx="2610981" cy="2364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55014" y="1085350"/>
            <a:ext cx="15680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MFG SRB (2005)</a:t>
            </a:r>
            <a:endParaRPr lang="en-US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6210270" y="1085349"/>
            <a:ext cx="17155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MSG - MFG (2005)</a:t>
            </a: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653627" y="1085349"/>
            <a:ext cx="15680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MSG SRB (2005)</a:t>
            </a:r>
            <a:endParaRPr lang="en-US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69759" y="3617999"/>
            <a:ext cx="4725396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Difference</a:t>
            </a:r>
            <a:r>
              <a:rPr lang="de-CH" sz="1400" dirty="0" smtClean="0"/>
              <a:t> in Europe: -3 W.m</a:t>
            </a:r>
            <a:r>
              <a:rPr lang="de-CH" sz="1400" baseline="30000" dirty="0" smtClean="0"/>
              <a:t>-2</a:t>
            </a:r>
            <a:endParaRPr lang="de-CH" sz="1400" dirty="0" smtClean="0"/>
          </a:p>
          <a:p>
            <a:r>
              <a:rPr lang="de-CH" sz="1400" dirty="0" err="1" smtClean="0"/>
              <a:t>Difference</a:t>
            </a:r>
            <a:r>
              <a:rPr lang="de-CH" sz="1400" dirty="0" smtClean="0"/>
              <a:t> in </a:t>
            </a:r>
            <a:r>
              <a:rPr lang="de-CH" sz="1400" dirty="0" err="1" smtClean="0"/>
              <a:t>Africa</a:t>
            </a:r>
            <a:r>
              <a:rPr lang="de-CH" sz="1400" dirty="0" smtClean="0"/>
              <a:t>: -14 </a:t>
            </a:r>
            <a:r>
              <a:rPr lang="de-CH" sz="1400" dirty="0"/>
              <a:t>W.m</a:t>
            </a:r>
            <a:r>
              <a:rPr lang="de-CH" sz="1400" baseline="30000" dirty="0"/>
              <a:t>-2</a:t>
            </a:r>
            <a:endParaRPr lang="de-CH" sz="1400" dirty="0"/>
          </a:p>
          <a:p>
            <a:r>
              <a:rPr lang="de-CH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de-CH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CH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CH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Saharan</a:t>
            </a:r>
            <a:r>
              <a:rPr lang="de-CH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CH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Arabian</a:t>
            </a:r>
            <a:r>
              <a:rPr lang="de-CH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deserts</a:t>
            </a:r>
            <a:r>
              <a:rPr lang="de-CH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-20 </a:t>
            </a:r>
            <a:r>
              <a:rPr lang="de-CH" sz="1400" dirty="0" smtClean="0"/>
              <a:t>W.m</a:t>
            </a:r>
            <a:r>
              <a:rPr lang="de-CH" sz="1400" baseline="30000" dirty="0" smtClean="0"/>
              <a:t>-2</a:t>
            </a:r>
            <a:endParaRPr lang="de-CH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268466" y="2854681"/>
            <a:ext cx="4427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-30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268513" y="1541908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30</a:t>
            </a:r>
            <a:endParaRPr lang="en-US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269654" y="218617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0</a:t>
            </a:r>
            <a:endParaRPr lang="en-US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164253" y="1205419"/>
            <a:ext cx="6508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W.m</a:t>
            </a:r>
            <a:r>
              <a:rPr lang="de-CH" sz="1400" baseline="30000" dirty="0" smtClean="0"/>
              <a:t>-2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3527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7288817" y="2170017"/>
            <a:ext cx="350233" cy="234087"/>
          </a:xfrm>
          <a:prstGeom prst="rect">
            <a:avLst/>
          </a:prstGeom>
          <a:solidFill>
            <a:srgbClr val="6EC5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02851" y="2170017"/>
            <a:ext cx="274037" cy="234087"/>
          </a:xfrm>
          <a:prstGeom prst="rect">
            <a:avLst/>
          </a:prstGeom>
          <a:solidFill>
            <a:srgbClr val="6EC5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16972" y="1910220"/>
            <a:ext cx="269127" cy="234087"/>
          </a:xfrm>
          <a:prstGeom prst="rect">
            <a:avLst/>
          </a:prstGeom>
          <a:solidFill>
            <a:srgbClr val="6EC5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78947" y="2376223"/>
            <a:ext cx="250080" cy="234087"/>
          </a:xfrm>
          <a:prstGeom prst="rect">
            <a:avLst/>
          </a:prstGeom>
          <a:solidFill>
            <a:srgbClr val="BBE5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24513" y="2376224"/>
            <a:ext cx="280987" cy="234087"/>
          </a:xfrm>
          <a:prstGeom prst="rect">
            <a:avLst/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05703" y="1703469"/>
            <a:ext cx="376085" cy="234087"/>
          </a:xfrm>
          <a:prstGeom prst="rect">
            <a:avLst/>
          </a:prstGeom>
          <a:solidFill>
            <a:srgbClr val="6EC5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753378" y="1703277"/>
            <a:ext cx="376085" cy="234087"/>
          </a:xfrm>
          <a:prstGeom prst="rect">
            <a:avLst/>
          </a:prstGeom>
          <a:solidFill>
            <a:srgbClr val="6EC5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498508" y="1703278"/>
            <a:ext cx="376085" cy="234087"/>
          </a:xfrm>
          <a:prstGeom prst="rect">
            <a:avLst/>
          </a:prstGeom>
          <a:solidFill>
            <a:srgbClr val="6EC5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46616" y="422060"/>
            <a:ext cx="801823" cy="307777"/>
          </a:xfrm>
          <a:prstGeom prst="rect">
            <a:avLst/>
          </a:prstGeom>
          <a:solidFill>
            <a:srgbClr val="36A165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Optimal</a:t>
            </a:r>
            <a:endParaRPr lang="en-US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7065660" y="422061"/>
            <a:ext cx="680956" cy="307777"/>
          </a:xfrm>
          <a:prstGeom prst="rect">
            <a:avLst/>
          </a:prstGeom>
          <a:solidFill>
            <a:srgbClr val="6EC5AA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Target</a:t>
            </a:r>
            <a:endParaRPr lang="en-US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6094882" y="422061"/>
            <a:ext cx="979755" cy="307777"/>
          </a:xfrm>
          <a:prstGeom prst="rect">
            <a:avLst/>
          </a:prstGeom>
          <a:solidFill>
            <a:srgbClr val="BBE5DC"/>
          </a:solidFill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Threshold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422903" y="422061"/>
            <a:ext cx="671979" cy="307777"/>
          </a:xfrm>
          <a:prstGeom prst="rect">
            <a:avLst/>
          </a:prstGeom>
          <a:solidFill>
            <a:srgbClr val="FF5050"/>
          </a:solidFill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Failed</a:t>
            </a:r>
            <a:endParaRPr lang="en-US" sz="14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589110" y="973673"/>
            <a:ext cx="7959329" cy="2755366"/>
          </a:xfrm>
          <a:noFill/>
        </p:spPr>
        <p:txBody>
          <a:bodyPr/>
          <a:lstStyle/>
          <a:p>
            <a:r>
              <a:rPr lang="de-CH" sz="1400" dirty="0" err="1" smtClean="0"/>
              <a:t>Developed</a:t>
            </a:r>
            <a:r>
              <a:rPr lang="de-CH" sz="1400" dirty="0" smtClean="0"/>
              <a:t> a SRB </a:t>
            </a:r>
            <a:r>
              <a:rPr lang="de-CH" sz="1400" dirty="0" err="1" smtClean="0"/>
              <a:t>algorithm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produced</a:t>
            </a:r>
            <a:r>
              <a:rPr lang="de-CH" sz="1400" dirty="0" smtClean="0"/>
              <a:t> 38 </a:t>
            </a:r>
            <a:r>
              <a:rPr lang="de-CH" sz="1400" dirty="0" err="1" smtClean="0"/>
              <a:t>years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SRB </a:t>
            </a:r>
            <a:r>
              <a:rPr lang="de-CH" sz="1400" dirty="0" err="1" smtClean="0"/>
              <a:t>data</a:t>
            </a:r>
            <a:r>
              <a:rPr lang="de-CH" sz="1400" dirty="0"/>
              <a:t> (+ individual </a:t>
            </a:r>
            <a:r>
              <a:rPr lang="de-CH" sz="1400" dirty="0" err="1"/>
              <a:t>components</a:t>
            </a:r>
            <a:r>
              <a:rPr lang="de-CH" sz="1400" dirty="0"/>
              <a:t>) </a:t>
            </a:r>
            <a:r>
              <a:rPr lang="de-CH" sz="1400" dirty="0" err="1"/>
              <a:t>from</a:t>
            </a:r>
            <a:r>
              <a:rPr lang="de-CH" sz="1400" dirty="0"/>
              <a:t> </a:t>
            </a:r>
            <a:r>
              <a:rPr lang="de-CH" sz="1400" dirty="0" smtClean="0"/>
              <a:t>1983 </a:t>
            </a:r>
            <a:r>
              <a:rPr lang="de-CH" sz="1400" dirty="0" err="1" smtClean="0"/>
              <a:t>to</a:t>
            </a:r>
            <a:r>
              <a:rPr lang="de-CH" sz="1400" dirty="0" smtClean="0"/>
              <a:t> 2020 </a:t>
            </a:r>
            <a:r>
              <a:rPr lang="de-CH" sz="1400" dirty="0" err="1" smtClean="0"/>
              <a:t>that</a:t>
            </a:r>
            <a:r>
              <a:rPr lang="de-CH" sz="1400" dirty="0" smtClean="0"/>
              <a:t> </a:t>
            </a:r>
            <a:r>
              <a:rPr lang="de-CH" sz="1400" dirty="0" err="1" smtClean="0"/>
              <a:t>covers</a:t>
            </a:r>
            <a:r>
              <a:rPr lang="de-CH" sz="1400" dirty="0" smtClean="0"/>
              <a:t> 65°N/S </a:t>
            </a:r>
            <a:r>
              <a:rPr lang="de-CH" sz="1400" dirty="0" err="1" smtClean="0"/>
              <a:t>and</a:t>
            </a:r>
            <a:r>
              <a:rPr lang="de-CH" sz="1400" dirty="0" smtClean="0"/>
              <a:t> 65°W/E (0.05°) at </a:t>
            </a:r>
            <a:r>
              <a:rPr lang="de-CH" sz="1400" dirty="0" err="1" smtClean="0"/>
              <a:t>hourly</a:t>
            </a:r>
            <a:r>
              <a:rPr lang="de-CH" sz="1400" dirty="0" smtClean="0"/>
              <a:t>, </a:t>
            </a:r>
            <a:r>
              <a:rPr lang="de-CH" sz="1400" dirty="0" err="1" smtClean="0"/>
              <a:t>daily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monthly</a:t>
            </a:r>
            <a:r>
              <a:rPr lang="de-CH" sz="1400" dirty="0" smtClean="0"/>
              <a:t> time </a:t>
            </a:r>
            <a:r>
              <a:rPr lang="de-CH" sz="1400" dirty="0" err="1" smtClean="0"/>
              <a:t>scales</a:t>
            </a:r>
            <a:r>
              <a:rPr lang="de-CH" sz="1400" dirty="0" smtClean="0"/>
              <a:t>.</a:t>
            </a:r>
          </a:p>
          <a:p>
            <a:r>
              <a:rPr lang="de-CH" sz="1400" dirty="0" err="1" smtClean="0"/>
              <a:t>According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stations</a:t>
            </a:r>
            <a:r>
              <a:rPr lang="de-CH" sz="1400" dirty="0" smtClean="0"/>
              <a:t>,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hourly</a:t>
            </a:r>
            <a:r>
              <a:rPr lang="de-CH" sz="1400" dirty="0" smtClean="0"/>
              <a:t>, </a:t>
            </a:r>
            <a:r>
              <a:rPr lang="de-CH" sz="1400" dirty="0" err="1" smtClean="0"/>
              <a:t>daily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monthly</a:t>
            </a:r>
            <a:r>
              <a:rPr lang="de-CH" sz="1400" dirty="0" smtClean="0"/>
              <a:t> SRB MAB </a:t>
            </a:r>
            <a:r>
              <a:rPr lang="de-CH" sz="1400" dirty="0" err="1" smtClean="0"/>
              <a:t>is</a:t>
            </a:r>
            <a:r>
              <a:rPr lang="de-CH" sz="1400" dirty="0" smtClean="0"/>
              <a:t> 28.9, 14.4 </a:t>
            </a:r>
            <a:r>
              <a:rPr lang="de-CH" sz="1400" dirty="0" err="1" smtClean="0"/>
              <a:t>and</a:t>
            </a:r>
            <a:r>
              <a:rPr lang="de-CH" sz="1400" dirty="0" smtClean="0"/>
              <a:t> 10.5 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,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SRB </a:t>
            </a:r>
            <a:r>
              <a:rPr lang="de-CH" sz="1400" dirty="0" err="1" smtClean="0"/>
              <a:t>stability</a:t>
            </a:r>
            <a:r>
              <a:rPr lang="de-CH" sz="1400" dirty="0" smtClean="0"/>
              <a:t> </a:t>
            </a:r>
            <a:r>
              <a:rPr lang="de-CH" sz="1400" dirty="0" err="1" smtClean="0"/>
              <a:t>is</a:t>
            </a:r>
            <a:r>
              <a:rPr lang="de-CH" sz="1400" dirty="0" smtClean="0"/>
              <a:t> 0.8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W/m</a:t>
            </a:r>
            <a:r>
              <a:rPr lang="en-US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smtClean="0"/>
              <a:t>in Payerne.</a:t>
            </a:r>
          </a:p>
          <a:p>
            <a:r>
              <a:rPr lang="de-CH" sz="1400" dirty="0" err="1" smtClean="0"/>
              <a:t>According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</a:t>
            </a:r>
            <a:r>
              <a:rPr lang="de-CH" sz="1400" dirty="0" err="1" smtClean="0"/>
              <a:t>other</a:t>
            </a:r>
            <a:r>
              <a:rPr lang="de-CH" sz="1400" dirty="0" smtClean="0"/>
              <a:t> global </a:t>
            </a:r>
            <a:r>
              <a:rPr lang="de-CH" sz="1400" dirty="0" err="1" smtClean="0"/>
              <a:t>products</a:t>
            </a:r>
            <a:r>
              <a:rPr lang="de-CH" sz="1400" dirty="0" smtClean="0"/>
              <a:t>,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monthly</a:t>
            </a:r>
            <a:r>
              <a:rPr lang="de-CH" sz="1400" dirty="0" smtClean="0"/>
              <a:t> MAB </a:t>
            </a:r>
            <a:r>
              <a:rPr lang="de-CH" sz="1400" dirty="0" err="1" smtClean="0"/>
              <a:t>is</a:t>
            </a:r>
            <a:r>
              <a:rPr lang="de-CH" sz="1400" dirty="0" smtClean="0"/>
              <a:t> 6.6 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 in Europe </a:t>
            </a:r>
            <a:r>
              <a:rPr lang="de-CH" sz="1400" dirty="0" err="1" smtClean="0"/>
              <a:t>and</a:t>
            </a:r>
            <a:r>
              <a:rPr lang="de-CH" sz="1400" dirty="0" smtClean="0"/>
              <a:t> 11.8 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 in </a:t>
            </a:r>
            <a:r>
              <a:rPr lang="de-CH" sz="1400" dirty="0" err="1" smtClean="0"/>
              <a:t>Africa</a:t>
            </a:r>
            <a:r>
              <a:rPr lang="de-CH" sz="1400" dirty="0" smtClean="0"/>
              <a:t>,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SRB </a:t>
            </a:r>
            <a:r>
              <a:rPr lang="de-CH" sz="1400" dirty="0" err="1" smtClean="0"/>
              <a:t>stability</a:t>
            </a:r>
            <a:r>
              <a:rPr lang="de-CH" sz="1400" dirty="0" smtClean="0"/>
              <a:t> </a:t>
            </a:r>
            <a:r>
              <a:rPr lang="de-CH" sz="1400" dirty="0" err="1" smtClean="0"/>
              <a:t>is</a:t>
            </a:r>
            <a:r>
              <a:rPr lang="de-CH" sz="1400" dirty="0" smtClean="0"/>
              <a:t> 1.1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W/m</a:t>
            </a:r>
            <a:r>
              <a:rPr lang="en-US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de-CH" sz="1400" dirty="0" smtClean="0"/>
              <a:t> in Europe </a:t>
            </a:r>
            <a:r>
              <a:rPr lang="de-CH" sz="1400" dirty="0" err="1" smtClean="0"/>
              <a:t>and</a:t>
            </a:r>
            <a:r>
              <a:rPr lang="de-CH" sz="1400" dirty="0" smtClean="0"/>
              <a:t> 5.3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W/m</a:t>
            </a:r>
            <a:r>
              <a:rPr lang="en-US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de-CH" sz="1400" dirty="0" smtClean="0"/>
              <a:t> in </a:t>
            </a:r>
            <a:r>
              <a:rPr lang="de-CH" sz="1400" dirty="0" err="1" smtClean="0"/>
              <a:t>Africa</a:t>
            </a:r>
            <a:r>
              <a:rPr lang="de-CH" sz="1400" dirty="0" smtClean="0"/>
              <a:t>.</a:t>
            </a:r>
          </a:p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r>
              <a:rPr lang="de-CH" sz="1400" dirty="0" err="1"/>
              <a:t>What</a:t>
            </a:r>
            <a:r>
              <a:rPr lang="de-CH" sz="1400" dirty="0"/>
              <a:t> </a:t>
            </a:r>
            <a:r>
              <a:rPr lang="de-CH" sz="1400" dirty="0" err="1" smtClean="0"/>
              <a:t>could</a:t>
            </a:r>
            <a:r>
              <a:rPr lang="de-CH" sz="1400" dirty="0" smtClean="0"/>
              <a:t> </a:t>
            </a:r>
            <a:r>
              <a:rPr lang="de-CH" sz="1400" dirty="0" err="1" smtClean="0"/>
              <a:t>be</a:t>
            </a:r>
            <a:r>
              <a:rPr lang="de-CH" sz="1400" dirty="0" smtClean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 smtClean="0"/>
              <a:t>stability</a:t>
            </a:r>
            <a:r>
              <a:rPr lang="de-CH" sz="1400" dirty="0" smtClean="0"/>
              <a:t> </a:t>
            </a:r>
            <a:r>
              <a:rPr lang="de-CH" sz="1400" dirty="0" err="1" smtClean="0"/>
              <a:t>problem</a:t>
            </a:r>
            <a:r>
              <a:rPr lang="de-CH" sz="1400" dirty="0" smtClean="0"/>
              <a:t> </a:t>
            </a:r>
            <a:r>
              <a:rPr lang="de-CH" sz="1400" dirty="0"/>
              <a:t>in </a:t>
            </a:r>
            <a:r>
              <a:rPr lang="de-CH" sz="1400" dirty="0" err="1" smtClean="0"/>
              <a:t>Africa</a:t>
            </a:r>
            <a:r>
              <a:rPr lang="de-CH" sz="1400" dirty="0" smtClean="0"/>
              <a:t>?</a:t>
            </a:r>
            <a:endParaRPr lang="de-CH" sz="1400" dirty="0"/>
          </a:p>
          <a:p>
            <a:r>
              <a:rPr lang="de-CH" sz="1400" dirty="0" err="1" smtClean="0"/>
              <a:t>Mis-correction</a:t>
            </a:r>
            <a:r>
              <a:rPr lang="de-CH" sz="1400" dirty="0" smtClean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narrow</a:t>
            </a:r>
            <a:r>
              <a:rPr lang="de-CH" sz="1400" dirty="0"/>
              <a:t>-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broad</a:t>
            </a:r>
            <a:r>
              <a:rPr lang="de-CH" sz="1400" dirty="0"/>
              <a:t>-band </a:t>
            </a:r>
            <a:r>
              <a:rPr lang="de-CH" sz="1400" dirty="0" err="1"/>
              <a:t>visible</a:t>
            </a:r>
            <a:r>
              <a:rPr lang="de-CH" sz="1400" dirty="0"/>
              <a:t> </a:t>
            </a:r>
            <a:r>
              <a:rPr lang="de-CH" sz="1400" dirty="0" err="1"/>
              <a:t>channel</a:t>
            </a:r>
            <a:r>
              <a:rPr lang="de-CH" sz="1400" dirty="0"/>
              <a:t> </a:t>
            </a:r>
            <a:r>
              <a:rPr lang="de-CH" sz="1400" dirty="0" err="1"/>
              <a:t>for</a:t>
            </a:r>
            <a:r>
              <a:rPr lang="de-CH" sz="1400" dirty="0"/>
              <a:t> warm/dry/</a:t>
            </a:r>
            <a:r>
              <a:rPr lang="de-CH" sz="1400" dirty="0" err="1"/>
              <a:t>reflecting</a:t>
            </a:r>
            <a:r>
              <a:rPr lang="de-CH" sz="1400" dirty="0"/>
              <a:t> </a:t>
            </a:r>
            <a:r>
              <a:rPr lang="de-CH" sz="1400" dirty="0" err="1" smtClean="0"/>
              <a:t>surfaces</a:t>
            </a:r>
            <a:r>
              <a:rPr lang="de-CH" sz="1400" dirty="0" smtClean="0"/>
              <a:t>.</a:t>
            </a:r>
            <a:endParaRPr lang="de-CH" sz="1400" dirty="0"/>
          </a:p>
          <a:p>
            <a:r>
              <a:rPr lang="de-CH" sz="1400" dirty="0" err="1"/>
              <a:t>Mis-calibration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Meteosat </a:t>
            </a:r>
            <a:r>
              <a:rPr lang="de-CH" sz="1400" dirty="0" err="1"/>
              <a:t>channels</a:t>
            </a:r>
            <a:r>
              <a:rPr lang="de-CH" sz="1400" dirty="0"/>
              <a:t> </a:t>
            </a:r>
            <a:r>
              <a:rPr lang="de-CH" sz="1400" dirty="0" err="1"/>
              <a:t>for</a:t>
            </a:r>
            <a:r>
              <a:rPr lang="de-CH" sz="1400" dirty="0"/>
              <a:t> </a:t>
            </a:r>
            <a:r>
              <a:rPr lang="de-CH" sz="1400" dirty="0" err="1"/>
              <a:t>these</a:t>
            </a:r>
            <a:r>
              <a:rPr lang="de-CH" sz="1400" dirty="0"/>
              <a:t> </a:t>
            </a:r>
            <a:r>
              <a:rPr lang="de-CH" sz="1400" dirty="0" err="1" smtClean="0"/>
              <a:t>surfaces</a:t>
            </a:r>
            <a:r>
              <a:rPr lang="de-CH" sz="1400" dirty="0" smtClean="0"/>
              <a:t>.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6494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5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Visible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infrared</a:t>
            </a:r>
            <a:r>
              <a:rPr lang="de-CH" dirty="0" smtClean="0"/>
              <a:t> Meteosat </a:t>
            </a:r>
            <a:r>
              <a:rPr lang="de-CH" dirty="0" err="1" smtClean="0"/>
              <a:t>images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3539581" y="1630650"/>
            <a:ext cx="21553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Examples </a:t>
            </a:r>
            <a:r>
              <a:rPr lang="en-US" sz="1600" i="1" dirty="0"/>
              <a:t>of a </a:t>
            </a:r>
            <a:r>
              <a:rPr lang="en-US" sz="1600" i="1" dirty="0" err="1"/>
              <a:t>Meteosat</a:t>
            </a:r>
            <a:r>
              <a:rPr lang="en-US" sz="1600" i="1" dirty="0"/>
              <a:t> </a:t>
            </a:r>
            <a:r>
              <a:rPr lang="en-US" sz="1600" i="1" dirty="0" smtClean="0"/>
              <a:t>images for visible (left) and infrared (right) channels, </a:t>
            </a:r>
            <a:r>
              <a:rPr lang="en-US" sz="1600" i="1" dirty="0"/>
              <a:t>taken on </a:t>
            </a:r>
            <a:r>
              <a:rPr lang="en-US" sz="1600" i="1" dirty="0" smtClean="0"/>
              <a:t>17 April 2023, </a:t>
            </a:r>
            <a:r>
              <a:rPr lang="en-US" sz="1600" i="1" dirty="0"/>
              <a:t>at 1200 UTC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88" y="1065391"/>
            <a:ext cx="2946400" cy="2946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" y="1065391"/>
            <a:ext cx="2946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Contribution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SRB </a:t>
            </a:r>
            <a:r>
              <a:rPr lang="de-CH" dirty="0" err="1" smtClean="0"/>
              <a:t>components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MAB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56" y="1439939"/>
            <a:ext cx="2200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Objective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CMSAF* </a:t>
            </a:r>
            <a:r>
              <a:rPr lang="de-CH" dirty="0" err="1" smtClean="0"/>
              <a:t>project</a:t>
            </a:r>
            <a:endParaRPr lang="en-US" dirty="0"/>
          </a:p>
        </p:txBody>
      </p:sp>
      <p:sp>
        <p:nvSpPr>
          <p:cNvPr id="4" name="Textplatzhalter 4"/>
          <p:cNvSpPr txBox="1">
            <a:spLocks/>
          </p:cNvSpPr>
          <p:nvPr/>
        </p:nvSpPr>
        <p:spPr>
          <a:xfrm>
            <a:off x="1057776" y="1259765"/>
            <a:ext cx="6988334" cy="2624139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kern="0" dirty="0" smtClean="0"/>
              <a:t>To jointly retrieve </a:t>
            </a:r>
            <a:r>
              <a:rPr lang="en-GB" kern="0" dirty="0" smtClean="0"/>
              <a:t>all the components of the Surface Radiative Budget (SRB) for the period 1983-2020: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kern="0" dirty="0" smtClean="0"/>
              <a:t>	&gt; Surface Albedo (ALB)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kern="0" dirty="0" smtClean="0"/>
              <a:t>	&gt; Surface Incoming Solar radiation (SIS)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kern="0" dirty="0" smtClean="0"/>
              <a:t>	&gt; Surface </a:t>
            </a:r>
            <a:r>
              <a:rPr lang="en-GB" kern="0" dirty="0" err="1" smtClean="0"/>
              <a:t>Downwelling</a:t>
            </a:r>
            <a:r>
              <a:rPr lang="en-GB" kern="0" dirty="0" smtClean="0"/>
              <a:t> Longwave radiation (SDL)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kern="0" dirty="0" smtClean="0"/>
              <a:t>	&gt; Surface Outgoing Longwave radiation (SOL)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kern="0" dirty="0" smtClean="0"/>
          </a:p>
          <a:p>
            <a:pPr marL="0" indent="0">
              <a:buNone/>
            </a:pPr>
            <a:r>
              <a:rPr lang="en-GB" kern="0" dirty="0" smtClean="0"/>
              <a:t>→ Using </a:t>
            </a:r>
            <a:r>
              <a:rPr lang="en-GB" kern="0" dirty="0"/>
              <a:t>the </a:t>
            </a:r>
            <a:r>
              <a:rPr lang="en-GB" kern="0" dirty="0" err="1" smtClean="0"/>
              <a:t>Meteosat</a:t>
            </a:r>
            <a:r>
              <a:rPr lang="en-GB" kern="0" dirty="0" smtClean="0"/>
              <a:t> </a:t>
            </a:r>
            <a:r>
              <a:rPr lang="en-GB" kern="0" dirty="0" err="1" smtClean="0"/>
              <a:t>Geostationnary</a:t>
            </a:r>
            <a:r>
              <a:rPr lang="en-GB" kern="0" dirty="0" smtClean="0"/>
              <a:t> satellites and the “</a:t>
            </a:r>
            <a:r>
              <a:rPr lang="en-GB" kern="0" dirty="0" err="1" smtClean="0"/>
              <a:t>GeoSatClim</a:t>
            </a:r>
            <a:r>
              <a:rPr lang="en-GB" kern="0" dirty="0" smtClean="0"/>
              <a:t>” software from </a:t>
            </a:r>
            <a:r>
              <a:rPr lang="en-GB" kern="0" dirty="0" err="1" smtClean="0"/>
              <a:t>MeteoSwiss</a:t>
            </a:r>
            <a:r>
              <a:rPr lang="en-GB" kern="0" dirty="0"/>
              <a:t>.</a:t>
            </a:r>
            <a:endParaRPr lang="en-GB" kern="0" dirty="0" smtClean="0"/>
          </a:p>
        </p:txBody>
      </p:sp>
      <p:pic>
        <p:nvPicPr>
          <p:cNvPr id="5" name="Grafik 15" descr="C:\Users\rhollman\Desktop\CMSAF_Name_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81" y="185710"/>
            <a:ext cx="1965533" cy="907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4062202" y="4597834"/>
            <a:ext cx="49389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*</a:t>
            </a:r>
            <a:r>
              <a:rPr lang="en-US" sz="1400" i="1" dirty="0"/>
              <a:t>CMSAF: Satellite Application Facility on Climate Monitoring</a:t>
            </a:r>
          </a:p>
        </p:txBody>
      </p:sp>
    </p:spTree>
    <p:extLst>
      <p:ext uri="{BB962C8B-B14F-4D97-AF65-F5344CB8AC3E}">
        <p14:creationId xmlns:p14="http://schemas.microsoft.com/office/powerpoint/2010/main" val="8292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Meteosat </a:t>
            </a:r>
            <a:r>
              <a:rPr lang="de-CH" dirty="0" err="1" smtClean="0"/>
              <a:t>Satellites</a:t>
            </a:r>
            <a:endParaRPr lang="en-US" dirty="0"/>
          </a:p>
        </p:txBody>
      </p:sp>
      <p:sp>
        <p:nvSpPr>
          <p:cNvPr id="4" name="Textplatzhalter 4"/>
          <p:cNvSpPr txBox="1">
            <a:spLocks/>
          </p:cNvSpPr>
          <p:nvPr/>
        </p:nvSpPr>
        <p:spPr>
          <a:xfrm>
            <a:off x="521494" y="893792"/>
            <a:ext cx="8180694" cy="32972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kern="0" dirty="0" err="1" smtClean="0"/>
              <a:t>Meteosat</a:t>
            </a:r>
            <a:r>
              <a:rPr lang="en-GB" sz="1800" kern="0" dirty="0" smtClean="0"/>
              <a:t> First and Second Generation (MFG &amp; MSG) </a:t>
            </a:r>
            <a:r>
              <a:rPr lang="en-GB" sz="1800" kern="0" dirty="0" smtClean="0"/>
              <a:t>satellites:</a:t>
            </a:r>
            <a:endParaRPr lang="en-GB" sz="1800" kern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800" kern="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kern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800" kern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800" kern="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kern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800" kern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    - Different time resolutions: 30 &amp; 15 min for MFG &amp; MSG satellites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    - Different spatial resolutions: 2.5 to 5 km (depending on the channels)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kern="0" dirty="0"/>
              <a:t> </a:t>
            </a:r>
            <a:r>
              <a:rPr lang="en-GB" sz="1800" kern="0" dirty="0" smtClean="0"/>
              <a:t>      - Different </a:t>
            </a:r>
            <a:r>
              <a:rPr lang="en-GB" sz="1800" kern="0" dirty="0" smtClean="0"/>
              <a:t>spectral channels (e.g., 1 visible channel vs 2 visible channels)</a:t>
            </a:r>
            <a:endParaRPr lang="en-GB" sz="1800" kern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800" kern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800" kern="0" dirty="0" smtClean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65" y="1392398"/>
            <a:ext cx="4747895" cy="164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7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SRB </a:t>
            </a:r>
            <a:r>
              <a:rPr lang="de-CH" dirty="0" err="1" smtClean="0"/>
              <a:t>requirements</a:t>
            </a:r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71995"/>
              </p:ext>
            </p:extLst>
          </p:nvPr>
        </p:nvGraphicFramePr>
        <p:xfrm>
          <a:off x="1440382" y="2190523"/>
          <a:ext cx="6158041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4361">
                  <a:extLst>
                    <a:ext uri="{9D8B030D-6E8A-4147-A177-3AD203B41FA5}">
                      <a16:colId xmlns:a16="http://schemas.microsoft.com/office/drawing/2014/main" val="3258880028"/>
                    </a:ext>
                  </a:extLst>
                </a:gridCol>
                <a:gridCol w="1514560">
                  <a:extLst>
                    <a:ext uri="{9D8B030D-6E8A-4147-A177-3AD203B41FA5}">
                      <a16:colId xmlns:a16="http://schemas.microsoft.com/office/drawing/2014/main" val="3889707010"/>
                    </a:ext>
                  </a:extLst>
                </a:gridCol>
                <a:gridCol w="1514560">
                  <a:extLst>
                    <a:ext uri="{9D8B030D-6E8A-4147-A177-3AD203B41FA5}">
                      <a16:colId xmlns:a16="http://schemas.microsoft.com/office/drawing/2014/main" val="713526499"/>
                    </a:ext>
                  </a:extLst>
                </a:gridCol>
                <a:gridCol w="1514560">
                  <a:extLst>
                    <a:ext uri="{9D8B030D-6E8A-4147-A177-3AD203B41FA5}">
                      <a16:colId xmlns:a16="http://schemas.microsoft.com/office/drawing/2014/main" val="3860860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73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Hourly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MAB*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56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Daily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MAB*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25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Monthly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MAB*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35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Stability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 W/m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606864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367554" y="4079910"/>
            <a:ext cx="24318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*MAB = </a:t>
            </a:r>
            <a:r>
              <a:rPr lang="de-CH" sz="1400" dirty="0" err="1" smtClean="0"/>
              <a:t>Mean</a:t>
            </a:r>
            <a:r>
              <a:rPr lang="de-CH" sz="1400" dirty="0" smtClean="0"/>
              <a:t> Absolute Bias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784926" y="936497"/>
            <a:ext cx="7646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Record</a:t>
            </a:r>
            <a:r>
              <a:rPr lang="de-CH" sz="1600" dirty="0" smtClean="0"/>
              <a:t> 38 </a:t>
            </a:r>
            <a:r>
              <a:rPr lang="de-CH" sz="1600" dirty="0" err="1" smtClean="0"/>
              <a:t>years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SRB </a:t>
            </a:r>
            <a:r>
              <a:rPr lang="de-CH" sz="1600" dirty="0" err="1" smtClean="0"/>
              <a:t>data</a:t>
            </a:r>
            <a:r>
              <a:rPr lang="de-CH" sz="1600" dirty="0" smtClean="0"/>
              <a:t> </a:t>
            </a:r>
            <a:r>
              <a:rPr lang="de-CH" sz="1600" dirty="0"/>
              <a:t>(+ individual </a:t>
            </a:r>
            <a:r>
              <a:rPr lang="de-CH" sz="1600" dirty="0" err="1"/>
              <a:t>components</a:t>
            </a:r>
            <a:r>
              <a:rPr lang="de-CH" sz="1600" dirty="0"/>
              <a:t>)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period</a:t>
            </a:r>
            <a:r>
              <a:rPr lang="de-CH" sz="1600" dirty="0"/>
              <a:t> 1983-2020 </a:t>
            </a:r>
            <a:r>
              <a:rPr lang="de-CH" sz="1600" dirty="0" err="1"/>
              <a:t>with</a:t>
            </a:r>
            <a:r>
              <a:rPr lang="de-CH" sz="1600" dirty="0"/>
              <a:t> </a:t>
            </a:r>
            <a:r>
              <a:rPr lang="de-CH" sz="1600" dirty="0" smtClean="0"/>
              <a:t>a </a:t>
            </a:r>
            <a:r>
              <a:rPr lang="de-CH" sz="1600" dirty="0" err="1" smtClean="0"/>
              <a:t>spatial</a:t>
            </a:r>
            <a:r>
              <a:rPr lang="de-CH" sz="1600" dirty="0" smtClean="0"/>
              <a:t> </a:t>
            </a:r>
            <a:r>
              <a:rPr lang="de-CH" sz="1600" dirty="0" err="1" smtClean="0"/>
              <a:t>coverage</a:t>
            </a:r>
            <a:r>
              <a:rPr lang="de-CH" sz="1600" dirty="0" smtClean="0"/>
              <a:t> </a:t>
            </a:r>
            <a:r>
              <a:rPr lang="de-CH" sz="1600" dirty="0" smtClean="0"/>
              <a:t>65°N/S-65°W/E.</a:t>
            </a:r>
            <a:endParaRPr lang="de-CH" sz="1600" dirty="0" smtClean="0"/>
          </a:p>
          <a:p>
            <a:r>
              <a:rPr lang="de-CH" sz="1600" dirty="0" err="1" smtClean="0"/>
              <a:t>Spatial</a:t>
            </a:r>
            <a:r>
              <a:rPr lang="de-CH" sz="1600" dirty="0" smtClean="0"/>
              <a:t> </a:t>
            </a:r>
            <a:r>
              <a:rPr lang="de-CH" sz="1600" dirty="0" err="1" smtClean="0"/>
              <a:t>resolution</a:t>
            </a:r>
            <a:r>
              <a:rPr lang="de-CH" sz="1600" dirty="0" smtClean="0"/>
              <a:t>: 0.05°x0.05°.</a:t>
            </a:r>
          </a:p>
          <a:p>
            <a:r>
              <a:rPr lang="de-CH" sz="1600" dirty="0" smtClean="0"/>
              <a:t>Time </a:t>
            </a:r>
            <a:r>
              <a:rPr lang="de-CH" sz="1600" dirty="0" err="1" smtClean="0"/>
              <a:t>scale</a:t>
            </a:r>
            <a:r>
              <a:rPr lang="de-CH" sz="1600" dirty="0" smtClean="0"/>
              <a:t>: </a:t>
            </a:r>
            <a:r>
              <a:rPr lang="de-CH" sz="1600" dirty="0" err="1" smtClean="0"/>
              <a:t>hourly</a:t>
            </a:r>
            <a:r>
              <a:rPr lang="de-CH" sz="1600" dirty="0" smtClean="0"/>
              <a:t>, </a:t>
            </a:r>
            <a:r>
              <a:rPr lang="de-CH" sz="1600" dirty="0" err="1" smtClean="0"/>
              <a:t>daily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monthly</a:t>
            </a:r>
            <a:r>
              <a:rPr lang="de-CH" sz="1600" dirty="0" smtClean="0"/>
              <a:t> </a:t>
            </a:r>
            <a:r>
              <a:rPr lang="de-CH" sz="1600" dirty="0" err="1" smtClean="0"/>
              <a:t>means</a:t>
            </a:r>
            <a:r>
              <a:rPr lang="de-CH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01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6875485" y="3079960"/>
            <a:ext cx="226851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 dirty="0"/>
              <a:t>Processing at ECMWF (</a:t>
            </a:r>
            <a:r>
              <a:rPr lang="de-CH" sz="1600" dirty="0" err="1"/>
              <a:t>Atos</a:t>
            </a:r>
            <a:r>
              <a:rPr lang="de-CH" sz="1600" dirty="0"/>
              <a:t>/Bologna) </a:t>
            </a:r>
            <a:r>
              <a:rPr lang="de-CH" sz="1600" dirty="0" err="1"/>
              <a:t>for</a:t>
            </a:r>
            <a:r>
              <a:rPr lang="de-CH" sz="1600" dirty="0"/>
              <a:t> ~2 </a:t>
            </a:r>
            <a:r>
              <a:rPr lang="de-CH" sz="1600" dirty="0" err="1"/>
              <a:t>months</a:t>
            </a:r>
            <a:r>
              <a:rPr lang="de-CH" sz="1600" dirty="0"/>
              <a:t> on 512 CPUs per </a:t>
            </a:r>
            <a:r>
              <a:rPr lang="de-CH" sz="1600" dirty="0" err="1"/>
              <a:t>job</a:t>
            </a:r>
            <a:r>
              <a:rPr lang="de-CH" sz="1600" dirty="0"/>
              <a:t> (2 </a:t>
            </a:r>
            <a:r>
              <a:rPr lang="de-CH" sz="1600" dirty="0" err="1"/>
              <a:t>jobs</a:t>
            </a:r>
            <a:r>
              <a:rPr lang="de-CH" sz="1600" dirty="0"/>
              <a:t> in parallel), total </a:t>
            </a:r>
            <a:r>
              <a:rPr lang="de-CH" sz="1600" dirty="0" err="1"/>
              <a:t>space</a:t>
            </a:r>
            <a:r>
              <a:rPr lang="de-CH" sz="1600" dirty="0"/>
              <a:t> </a:t>
            </a:r>
            <a:r>
              <a:rPr lang="de-CH" sz="1600" dirty="0" err="1"/>
              <a:t>disk</a:t>
            </a:r>
            <a:r>
              <a:rPr lang="de-CH" sz="1600" dirty="0"/>
              <a:t> </a:t>
            </a:r>
            <a:r>
              <a:rPr lang="de-CH" sz="1600" dirty="0" err="1"/>
              <a:t>used</a:t>
            </a:r>
            <a:r>
              <a:rPr lang="de-CH" sz="1600" dirty="0"/>
              <a:t>: ~700TB</a:t>
            </a:r>
            <a:r>
              <a:rPr lang="de-CH" sz="1600" dirty="0" smtClean="0"/>
              <a:t>.</a:t>
            </a:r>
            <a:endParaRPr lang="de-CH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Quick </a:t>
            </a:r>
            <a:r>
              <a:rPr lang="de-CH" dirty="0" err="1" smtClean="0"/>
              <a:t>description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SRB </a:t>
            </a:r>
            <a:r>
              <a:rPr lang="de-CH" dirty="0" err="1" smtClean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Diagramme 4"/>
              <p:cNvGraphicFramePr/>
              <p:nvPr>
                <p:extLst>
                  <p:ext uri="{D42A27DB-BD31-4B8C-83A1-F6EECF244321}">
                    <p14:modId xmlns:p14="http://schemas.microsoft.com/office/powerpoint/2010/main" val="2557136459"/>
                  </p:ext>
                </p:extLst>
              </p:nvPr>
            </p:nvGraphicFramePr>
            <p:xfrm>
              <a:off x="258318" y="893792"/>
              <a:ext cx="8023085" cy="36200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5" name="Diagramme 4"/>
              <p:cNvGraphicFramePr/>
              <p:nvPr>
                <p:extLst>
                  <p:ext uri="{D42A27DB-BD31-4B8C-83A1-F6EECF244321}">
                    <p14:modId xmlns:p14="http://schemas.microsoft.com/office/powerpoint/2010/main" val="2557136459"/>
                  </p:ext>
                </p:extLst>
              </p:nvPr>
            </p:nvGraphicFramePr>
            <p:xfrm>
              <a:off x="258318" y="893792"/>
              <a:ext cx="8023085" cy="36200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cxnSp>
        <p:nvCxnSpPr>
          <p:cNvPr id="8" name="Connecteur droit 7"/>
          <p:cNvCxnSpPr/>
          <p:nvPr/>
        </p:nvCxnSpPr>
        <p:spPr bwMode="auto">
          <a:xfrm>
            <a:off x="2415285" y="1719263"/>
            <a:ext cx="0" cy="1023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2412904" y="3581293"/>
            <a:ext cx="0" cy="1023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8"/>
          <p:cNvSpPr txBox="1"/>
          <p:nvPr/>
        </p:nvSpPr>
        <p:spPr>
          <a:xfrm>
            <a:off x="7051885" y="893792"/>
            <a:ext cx="1752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Input </a:t>
            </a:r>
            <a:r>
              <a:rPr lang="de-CH" sz="1400" dirty="0" err="1" smtClean="0"/>
              <a:t>data</a:t>
            </a:r>
            <a:r>
              <a:rPr lang="de-CH" sz="1400" dirty="0" smtClean="0"/>
              <a:t>:</a:t>
            </a:r>
          </a:p>
          <a:p>
            <a:r>
              <a:rPr lang="de-CH" sz="1400" dirty="0" smtClean="0"/>
              <a:t>CMIP AOD</a:t>
            </a:r>
          </a:p>
          <a:p>
            <a:r>
              <a:rPr lang="de-CH" sz="1400" dirty="0" smtClean="0"/>
              <a:t>ERA5 TCWV, TCO3, 2T, 2D, SKT</a:t>
            </a:r>
          </a:p>
          <a:p>
            <a:r>
              <a:rPr lang="de-CH" sz="1400" dirty="0" err="1" smtClean="0"/>
              <a:t>Emissivity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66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Validation </a:t>
            </a:r>
            <a:r>
              <a:rPr lang="de-CH" dirty="0" err="1" smtClean="0"/>
              <a:t>against</a:t>
            </a:r>
            <a:r>
              <a:rPr lang="de-CH" dirty="0" smtClean="0"/>
              <a:t> </a:t>
            </a:r>
            <a:r>
              <a:rPr lang="de-CH" dirty="0" err="1" smtClean="0"/>
              <a:t>stations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29058"/>
              </p:ext>
            </p:extLst>
          </p:nvPr>
        </p:nvGraphicFramePr>
        <p:xfrm>
          <a:off x="1003413" y="1238081"/>
          <a:ext cx="7299015" cy="223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252">
                  <a:extLst>
                    <a:ext uri="{9D8B030D-6E8A-4147-A177-3AD203B41FA5}">
                      <a16:colId xmlns:a16="http://schemas.microsoft.com/office/drawing/2014/main" val="219762490"/>
                    </a:ext>
                  </a:extLst>
                </a:gridCol>
                <a:gridCol w="2095837">
                  <a:extLst>
                    <a:ext uri="{9D8B030D-6E8A-4147-A177-3AD203B41FA5}">
                      <a16:colId xmlns:a16="http://schemas.microsoft.com/office/drawing/2014/main" val="4075958026"/>
                    </a:ext>
                  </a:extLst>
                </a:gridCol>
                <a:gridCol w="2767476">
                  <a:extLst>
                    <a:ext uri="{9D8B030D-6E8A-4147-A177-3AD203B41FA5}">
                      <a16:colId xmlns:a16="http://schemas.microsoft.com/office/drawing/2014/main" val="781220726"/>
                    </a:ext>
                  </a:extLst>
                </a:gridCol>
                <a:gridCol w="1270450">
                  <a:extLst>
                    <a:ext uri="{9D8B030D-6E8A-4147-A177-3AD203B41FA5}">
                      <a16:colId xmlns:a16="http://schemas.microsoft.com/office/drawing/2014/main" val="921296235"/>
                    </a:ext>
                  </a:extLst>
                </a:gridCol>
              </a:tblGrid>
              <a:tr h="328426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Stations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(Coordinates)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232454"/>
                  </a:ext>
                </a:extLst>
              </a:tr>
              <a:tr h="3175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Gobabeb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Namibia (15.04°E, -23.56°N)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2013-2020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676618"/>
                  </a:ext>
                </a:extLst>
              </a:tr>
              <a:tr h="3175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BSRN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Payerne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Switzerland (6.94°E, 46.81°N)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1993-2020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82130"/>
                  </a:ext>
                </a:extLst>
              </a:tr>
              <a:tr h="3175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Toravere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Estonia (26.46°E, 58.25°N)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2007-2020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07117"/>
                  </a:ext>
                </a:extLst>
              </a:tr>
              <a:tr h="3175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Aadorf-Taenikon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Switzerland (8.90°E, 47.48°N)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2013-2020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431285"/>
                  </a:ext>
                </a:extLst>
              </a:tr>
              <a:tr h="3175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SMN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Altdorf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Switzerland (8.62°E, 46.89°N)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2009-2020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129460"/>
                  </a:ext>
                </a:extLst>
              </a:tr>
              <a:tr h="3175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Magadino-Cadenazzo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Switzerland (8.93°E, 46.16°N)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2012-2020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078658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003413" y="3472077"/>
            <a:ext cx="470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Baseline </a:t>
            </a:r>
            <a:r>
              <a:rPr lang="en-US" sz="1200" dirty="0"/>
              <a:t>Surface Radiation </a:t>
            </a:r>
            <a:r>
              <a:rPr lang="en-US" sz="1200" dirty="0" smtClean="0"/>
              <a:t>Network</a:t>
            </a:r>
          </a:p>
          <a:p>
            <a:r>
              <a:rPr lang="en-US" sz="1200" baseline="30000" dirty="0" smtClean="0"/>
              <a:t>2</a:t>
            </a:r>
            <a:r>
              <a:rPr lang="en-US" sz="1200" dirty="0" smtClean="0"/>
              <a:t>SwissMetNet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75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Validation </a:t>
            </a:r>
            <a:r>
              <a:rPr lang="de-CH" dirty="0" err="1"/>
              <a:t>against</a:t>
            </a:r>
            <a:r>
              <a:rPr lang="de-CH" dirty="0"/>
              <a:t> </a:t>
            </a:r>
            <a:r>
              <a:rPr lang="de-CH" dirty="0" err="1" smtClean="0"/>
              <a:t>stations</a:t>
            </a:r>
            <a:r>
              <a:rPr lang="de-CH" dirty="0" smtClean="0"/>
              <a:t>: Payerne</a:t>
            </a:r>
            <a:endParaRPr lang="en-US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479"/>
            <a:ext cx="4413250" cy="22066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19" y="1138939"/>
            <a:ext cx="2362200" cy="2362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4" y="1138939"/>
            <a:ext cx="2362200" cy="23622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6200000">
            <a:off x="3642516" y="2052694"/>
            <a:ext cx="17858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GeoSatClim</a:t>
            </a:r>
            <a:r>
              <a:rPr lang="de-CH" sz="1400" dirty="0" smtClean="0"/>
              <a:t> (W.m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)</a:t>
            </a: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37441" y="3347250"/>
            <a:ext cx="13770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Station (W.m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)</a:t>
            </a:r>
            <a:endParaRPr lang="en-US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275365" y="3347250"/>
            <a:ext cx="13770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Station (W.m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)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55500" y="3746286"/>
            <a:ext cx="1740926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MBE = 0.71 </a:t>
            </a:r>
            <a:r>
              <a:rPr lang="de-CH" sz="1400" dirty="0"/>
              <a:t>W.m</a:t>
            </a:r>
            <a:r>
              <a:rPr lang="de-CH" sz="1400" baseline="30000" dirty="0"/>
              <a:t>-2</a:t>
            </a:r>
            <a:endParaRPr lang="de-CH" sz="1400" dirty="0" smtClean="0"/>
          </a:p>
          <a:p>
            <a:r>
              <a:rPr lang="de-CH" sz="1400" dirty="0" smtClean="0"/>
              <a:t>MAB = 10.29</a:t>
            </a:r>
            <a:r>
              <a:rPr lang="de-CH" sz="1400" dirty="0"/>
              <a:t> </a:t>
            </a:r>
            <a:r>
              <a:rPr lang="de-CH" sz="1400" dirty="0" smtClean="0"/>
              <a:t>W.m</a:t>
            </a:r>
            <a:r>
              <a:rPr lang="de-CH" sz="1400" baseline="30000" dirty="0" smtClean="0"/>
              <a:t>-2</a:t>
            </a:r>
            <a:endParaRPr lang="de-CH" sz="1400" dirty="0" smtClean="0"/>
          </a:p>
          <a:p>
            <a:r>
              <a:rPr lang="de-CH" sz="1400" dirty="0" smtClean="0"/>
              <a:t>R = 0.979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204727" y="936253"/>
            <a:ext cx="2331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Monthly</a:t>
            </a:r>
            <a:r>
              <a:rPr lang="de-CH" sz="1400" dirty="0" smtClean="0"/>
              <a:t> </a:t>
            </a:r>
            <a:r>
              <a:rPr lang="de-CH" sz="1400" dirty="0" err="1" smtClean="0"/>
              <a:t>mean</a:t>
            </a:r>
            <a:r>
              <a:rPr lang="de-CH" sz="1400" dirty="0" smtClean="0"/>
              <a:t> (1993-2020)</a:t>
            </a:r>
            <a:endParaRPr lang="en-US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091755" y="925439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Hourly</a:t>
            </a:r>
            <a:r>
              <a:rPr lang="de-CH" sz="1400" dirty="0" smtClean="0"/>
              <a:t> </a:t>
            </a:r>
            <a:r>
              <a:rPr lang="de-CH" sz="1400" dirty="0" err="1" smtClean="0"/>
              <a:t>mean</a:t>
            </a:r>
            <a:r>
              <a:rPr lang="de-CH" sz="1400" dirty="0" smtClean="0"/>
              <a:t> (2015)</a:t>
            </a:r>
            <a:endParaRPr lang="en-US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730377" y="934762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Daily </a:t>
            </a:r>
            <a:r>
              <a:rPr lang="de-CH" sz="1400" dirty="0" err="1" smtClean="0"/>
              <a:t>mean</a:t>
            </a:r>
            <a:r>
              <a:rPr lang="de-CH" sz="1400" dirty="0" smtClean="0"/>
              <a:t> (2013-2020)</a:t>
            </a:r>
            <a:endParaRPr lang="en-US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65699" y="3655027"/>
            <a:ext cx="164154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MBE = 0.10 </a:t>
            </a:r>
            <a:r>
              <a:rPr lang="de-CH" sz="1400" dirty="0"/>
              <a:t>W.m</a:t>
            </a:r>
            <a:r>
              <a:rPr lang="de-CH" sz="1400" baseline="30000" dirty="0"/>
              <a:t>-2</a:t>
            </a:r>
            <a:endParaRPr lang="de-CH" sz="1400" dirty="0" smtClean="0"/>
          </a:p>
          <a:p>
            <a:r>
              <a:rPr lang="de-CH" sz="1400" dirty="0" smtClean="0"/>
              <a:t>MAB = 7.73 W.m</a:t>
            </a:r>
            <a:r>
              <a:rPr lang="de-CH" sz="1400" baseline="30000" dirty="0" smtClean="0"/>
              <a:t>-2</a:t>
            </a:r>
            <a:endParaRPr lang="de-CH" sz="1400" dirty="0" smtClean="0"/>
          </a:p>
          <a:p>
            <a:r>
              <a:rPr lang="de-CH" sz="1400" dirty="0" smtClean="0"/>
              <a:t>R = 0.989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055643" y="3746286"/>
            <a:ext cx="1740926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MBE = 1.33 </a:t>
            </a:r>
            <a:r>
              <a:rPr lang="de-CH" sz="1400" dirty="0"/>
              <a:t>W.m</a:t>
            </a:r>
            <a:r>
              <a:rPr lang="de-CH" sz="1400" baseline="30000" dirty="0"/>
              <a:t>-2</a:t>
            </a:r>
            <a:endParaRPr lang="de-CH" sz="1400" dirty="0" smtClean="0"/>
          </a:p>
          <a:p>
            <a:r>
              <a:rPr lang="de-CH" sz="1400" dirty="0" smtClean="0"/>
              <a:t>MAB = 21.78 W.m</a:t>
            </a:r>
            <a:r>
              <a:rPr lang="de-CH" sz="1400" baseline="30000" dirty="0" smtClean="0"/>
              <a:t>-2</a:t>
            </a:r>
            <a:endParaRPr lang="de-CH" sz="1400" dirty="0" smtClean="0"/>
          </a:p>
          <a:p>
            <a:r>
              <a:rPr lang="de-CH" sz="1400" dirty="0" smtClean="0"/>
              <a:t>R = 0.980</a:t>
            </a:r>
            <a:endParaRPr lang="en-US" sz="1400" dirty="0"/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-440858" y="1966714"/>
            <a:ext cx="11894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SRB (W.m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)</a:t>
            </a:r>
            <a:endParaRPr lang="en-US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904677" y="3115672"/>
            <a:ext cx="636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Years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67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Validation </a:t>
            </a:r>
            <a:r>
              <a:rPr lang="de-CH" dirty="0" err="1"/>
              <a:t>against</a:t>
            </a:r>
            <a:r>
              <a:rPr lang="de-CH" dirty="0"/>
              <a:t> </a:t>
            </a:r>
            <a:r>
              <a:rPr lang="de-CH" dirty="0" err="1"/>
              <a:t>stations</a:t>
            </a:r>
            <a:endParaRPr lang="en-US" dirty="0"/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59" y="1369831"/>
            <a:ext cx="1885950" cy="188595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50" y="1369831"/>
            <a:ext cx="1885950" cy="188595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42" y="1369831"/>
            <a:ext cx="1885950" cy="18859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16200000">
            <a:off x="2655345" y="2008610"/>
            <a:ext cx="20775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/>
              <a:t>SRB </a:t>
            </a:r>
            <a:r>
              <a:rPr lang="de-CH" sz="1400" dirty="0" smtClean="0"/>
              <a:t>Daily MAB (W.m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)</a:t>
            </a:r>
            <a:endParaRPr lang="en-US" sz="1400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109372" y="2008611"/>
            <a:ext cx="21961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SRB </a:t>
            </a:r>
            <a:r>
              <a:rPr lang="de-CH" sz="1400" dirty="0" err="1" smtClean="0"/>
              <a:t>Hourly</a:t>
            </a:r>
            <a:r>
              <a:rPr lang="de-CH" sz="1400" dirty="0" smtClean="0"/>
              <a:t> MAB (W.m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)</a:t>
            </a:r>
            <a:endParaRPr lang="en-US" sz="1400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5042709" y="2008609"/>
            <a:ext cx="23051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/>
              <a:t>SRB </a:t>
            </a:r>
            <a:r>
              <a:rPr lang="de-CH" sz="1400" dirty="0" err="1" smtClean="0"/>
              <a:t>Monthly</a:t>
            </a:r>
            <a:r>
              <a:rPr lang="de-CH" sz="1400" dirty="0" smtClean="0"/>
              <a:t> MAB (W.m</a:t>
            </a:r>
            <a:r>
              <a:rPr lang="de-CH" sz="1400" baseline="30000" dirty="0" smtClean="0"/>
              <a:t>-2</a:t>
            </a:r>
            <a:r>
              <a:rPr lang="de-CH" sz="1400" dirty="0" smtClean="0"/>
              <a:t>)</a:t>
            </a:r>
            <a:endParaRPr lang="en-US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836539" y="3128573"/>
            <a:ext cx="8322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Stations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846877" y="3127084"/>
            <a:ext cx="8322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Stations</a:t>
            </a:r>
            <a:endParaRPr lang="en-US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341708" y="3127084"/>
            <a:ext cx="8322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Stations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3018428" y="3791128"/>
            <a:ext cx="3478837" cy="307777"/>
          </a:xfrm>
          <a:prstGeom prst="rect">
            <a:avLst/>
          </a:prstGeom>
          <a:solidFill>
            <a:srgbClr val="6EC5AA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SRB </a:t>
            </a:r>
            <a:r>
              <a:rPr lang="de-CH" sz="1400" dirty="0" err="1" smtClean="0"/>
              <a:t>Stability</a:t>
            </a:r>
            <a:r>
              <a:rPr lang="de-CH" sz="1400" dirty="0" smtClean="0"/>
              <a:t> </a:t>
            </a:r>
            <a:r>
              <a:rPr lang="de-CH" sz="1400" dirty="0" err="1" smtClean="0"/>
              <a:t>for</a:t>
            </a:r>
            <a:r>
              <a:rPr lang="de-CH" sz="1400" dirty="0" smtClean="0"/>
              <a:t> Payerne: 0.76 W/m</a:t>
            </a:r>
            <a:r>
              <a:rPr lang="de-CH" sz="1400" baseline="30000" dirty="0" smtClean="0"/>
              <a:t>2</a:t>
            </a:r>
            <a:r>
              <a:rPr lang="de-CH" sz="1400" dirty="0" smtClean="0"/>
              <a:t>/</a:t>
            </a:r>
            <a:r>
              <a:rPr lang="de-CH" sz="1400" dirty="0" err="1" smtClean="0"/>
              <a:t>dec</a:t>
            </a:r>
            <a:endParaRPr lang="en-US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463486" y="249878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Target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33915" y="2842752"/>
            <a:ext cx="373467" cy="102871"/>
          </a:xfrm>
          <a:prstGeom prst="rect">
            <a:avLst/>
          </a:prstGeom>
          <a:solidFill>
            <a:srgbClr val="36A1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463486" y="2775647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Optimal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33915" y="1938307"/>
            <a:ext cx="330761" cy="84434"/>
          </a:xfrm>
          <a:prstGeom prst="rect">
            <a:avLst/>
          </a:prstGeom>
          <a:solidFill>
            <a:srgbClr val="6EC5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536361" y="1631171"/>
            <a:ext cx="328315" cy="84434"/>
          </a:xfrm>
          <a:prstGeom prst="rect">
            <a:avLst/>
          </a:prstGeom>
          <a:solidFill>
            <a:srgbClr val="BBE5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63486" y="160354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Threshold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40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Validation </a:t>
            </a:r>
            <a:r>
              <a:rPr lang="de-CH" dirty="0" err="1" smtClean="0"/>
              <a:t>against</a:t>
            </a:r>
            <a:r>
              <a:rPr lang="de-CH" dirty="0" smtClean="0"/>
              <a:t> global </a:t>
            </a:r>
            <a:r>
              <a:rPr lang="de-CH" dirty="0" err="1" smtClean="0"/>
              <a:t>products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8969" r="35951" b="53472"/>
          <a:stretch/>
        </p:blipFill>
        <p:spPr bwMode="auto">
          <a:xfrm>
            <a:off x="2102152" y="893792"/>
            <a:ext cx="4790596" cy="1822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58743" r="35951" b="3340"/>
          <a:stretch/>
        </p:blipFill>
        <p:spPr bwMode="auto">
          <a:xfrm>
            <a:off x="2102152" y="2698317"/>
            <a:ext cx="4790596" cy="1840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27764" y="2236386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GeoSatClim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192902" y="4055966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ISCCP-FH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571846" y="4055966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CLARA-A2</a:t>
            </a:r>
            <a:endParaRPr lang="en-US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153629" y="2236386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ERA5-Land</a:t>
            </a: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 rot="19752700">
            <a:off x="-83576" y="2236385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 smtClean="0"/>
              <a:t>Annual </a:t>
            </a:r>
            <a:r>
              <a:rPr lang="de-CH" sz="1400" b="1" dirty="0" err="1" smtClean="0"/>
              <a:t>mean</a:t>
            </a:r>
            <a:r>
              <a:rPr lang="de-CH" sz="1400" b="1" dirty="0" smtClean="0"/>
              <a:t> SRB (2010)</a:t>
            </a:r>
            <a:endParaRPr lang="en-US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090893" y="2490274"/>
            <a:ext cx="6508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W.m</a:t>
            </a:r>
            <a:r>
              <a:rPr lang="de-CH" sz="1400" baseline="30000" dirty="0" smtClean="0"/>
              <a:t>-2</a:t>
            </a:r>
            <a:endParaRPr lang="de-CH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747210" y="1013799"/>
            <a:ext cx="482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200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740888" y="1588581"/>
            <a:ext cx="4810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/>
              <a:t>1</a:t>
            </a:r>
            <a:r>
              <a:rPr lang="de-CH" sz="1400" dirty="0" smtClean="0"/>
              <a:t>00</a:t>
            </a:r>
            <a:endParaRPr lang="en-US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746061" y="215710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0</a:t>
            </a:r>
            <a:endParaRPr lang="en-US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751871" y="2825076"/>
            <a:ext cx="482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200</a:t>
            </a:r>
            <a:endParaRPr lang="en-US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745549" y="3399858"/>
            <a:ext cx="4810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/>
              <a:t>1</a:t>
            </a:r>
            <a:r>
              <a:rPr lang="de-CH" sz="1400" dirty="0" smtClean="0"/>
              <a:t>00</a:t>
            </a:r>
            <a:endParaRPr lang="en-US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750722" y="3968381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0</a:t>
            </a:r>
            <a:endParaRPr lang="en-US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154244" y="1008687"/>
            <a:ext cx="482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200</a:t>
            </a:r>
            <a:endParaRPr lang="en-US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147922" y="1583469"/>
            <a:ext cx="4810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/>
              <a:t>1</a:t>
            </a:r>
            <a:r>
              <a:rPr lang="de-CH" sz="1400" dirty="0" smtClean="0"/>
              <a:t>00</a:t>
            </a:r>
            <a:endParaRPr lang="en-US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153095" y="2151992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0</a:t>
            </a:r>
            <a:endParaRPr lang="en-US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149998" y="2819861"/>
            <a:ext cx="482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200</a:t>
            </a:r>
            <a:endParaRPr lang="en-US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4143676" y="3394643"/>
            <a:ext cx="4810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/>
              <a:t>1</a:t>
            </a:r>
            <a:r>
              <a:rPr lang="de-CH" sz="1400" dirty="0" smtClean="0"/>
              <a:t>00</a:t>
            </a:r>
            <a:endParaRPr lang="en-US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148849" y="3963166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smtClean="0"/>
              <a:t>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42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_Format_16-9.pptx" id="{7BA4425C-3E7B-453B-9515-89BA5BAAE4AA}" vid="{079BBE26-103A-4713-82C8-9D91FC92A1DB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1242</Words>
  <Application>Microsoft Office PowerPoint</Application>
  <PresentationFormat>Affichage à l'écran (16:9)</PresentationFormat>
  <Paragraphs>255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Roboto Light</vt:lpstr>
      <vt:lpstr>Symbol</vt:lpstr>
      <vt:lpstr>Times</vt:lpstr>
      <vt:lpstr>Times New Roman</vt:lpstr>
      <vt:lpstr>1_Kreuzraster komplett</vt:lpstr>
      <vt:lpstr>Description and validation of a Meteosat based dataset for Surface Radiative Budget</vt:lpstr>
      <vt:lpstr>Objective of our CMSAF* project</vt:lpstr>
      <vt:lpstr>Meteosat Satellites</vt:lpstr>
      <vt:lpstr>SRB requirements</vt:lpstr>
      <vt:lpstr>Quick description of the SRB algorithm</vt:lpstr>
      <vt:lpstr>Validation against stations</vt:lpstr>
      <vt:lpstr>Validation against stations: Payerne</vt:lpstr>
      <vt:lpstr>Validation against stations</vt:lpstr>
      <vt:lpstr>Validation against global products</vt:lpstr>
      <vt:lpstr>Validation against global products</vt:lpstr>
      <vt:lpstr>Validation against global products</vt:lpstr>
      <vt:lpstr>Comparison of MFG and MSG </vt:lpstr>
      <vt:lpstr>Conclusion</vt:lpstr>
      <vt:lpstr>Présentation PowerPoint</vt:lpstr>
      <vt:lpstr>Visible and infrared Meteosat images</vt:lpstr>
      <vt:lpstr>Contribution of the SRB components to the MAB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Quentin.Bourgeois@meteoswiss.ch</dc:creator>
  <cp:lastModifiedBy>Bourgeois Quentin</cp:lastModifiedBy>
  <cp:revision>440</cp:revision>
  <cp:lastPrinted>2023-01-09T16:11:45Z</cp:lastPrinted>
  <dcterms:created xsi:type="dcterms:W3CDTF">2021-09-10T08:57:30Z</dcterms:created>
  <dcterms:modified xsi:type="dcterms:W3CDTF">2023-04-25T14:14:59Z</dcterms:modified>
</cp:coreProperties>
</file>