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Conferences\2023%20EGU\valid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Conferences\2023%20EGU\Rainfall%20Data%20for%20EGU%20pape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18077227735825"/>
          <c:y val="6.9960011741812322E-2"/>
          <c:w val="0.63364930196133162"/>
          <c:h val="0.71238732039789965"/>
        </c:manualLayout>
      </c:layout>
      <c:scatterChart>
        <c:scatterStyle val="lineMarker"/>
        <c:varyColors val="0"/>
        <c:ser>
          <c:idx val="0"/>
          <c:order val="0"/>
          <c:tx>
            <c:strRef>
              <c:f>'Graphs (3)'!$E$2</c:f>
              <c:strCache>
                <c:ptCount val="1"/>
                <c:pt idx="0">
                  <c:v>Q predicted (scenario 3)</c:v>
                </c:pt>
              </c:strCache>
            </c:strRef>
          </c:tx>
          <c:spPr>
            <a:ln w="19050" cap="rnd">
              <a:noFill/>
              <a:round/>
            </a:ln>
            <a:effectLst/>
          </c:spPr>
          <c:marker>
            <c:symbol val="circle"/>
            <c:size val="5"/>
            <c:spPr>
              <a:solidFill>
                <a:srgbClr val="002060"/>
              </a:solidFill>
              <a:ln w="9525">
                <a:solidFill>
                  <a:schemeClr val="accent1"/>
                </a:solidFill>
              </a:ln>
              <a:effectLst/>
            </c:spPr>
          </c:marker>
          <c:xVal>
            <c:numRef>
              <c:f>'Graphs (3)'!$B$3:$B$93</c:f>
              <c:numCache>
                <c:formatCode>General</c:formatCode>
                <c:ptCount val="91"/>
                <c:pt idx="0">
                  <c:v>394.50200000000001</c:v>
                </c:pt>
                <c:pt idx="1">
                  <c:v>291.95600000000002</c:v>
                </c:pt>
                <c:pt idx="2">
                  <c:v>300.43299999999999</c:v>
                </c:pt>
                <c:pt idx="3">
                  <c:v>1429.05</c:v>
                </c:pt>
                <c:pt idx="4">
                  <c:v>454.28100000000001</c:v>
                </c:pt>
                <c:pt idx="5">
                  <c:v>1272.28</c:v>
                </c:pt>
                <c:pt idx="6">
                  <c:v>1346.35</c:v>
                </c:pt>
                <c:pt idx="7">
                  <c:v>830.61300000000006</c:v>
                </c:pt>
                <c:pt idx="8">
                  <c:v>580.26599999999996</c:v>
                </c:pt>
                <c:pt idx="9">
                  <c:v>567.66899999999998</c:v>
                </c:pt>
                <c:pt idx="10">
                  <c:v>483.85399999999998</c:v>
                </c:pt>
                <c:pt idx="11">
                  <c:v>357.35</c:v>
                </c:pt>
                <c:pt idx="12">
                  <c:v>441.60899999999998</c:v>
                </c:pt>
                <c:pt idx="13">
                  <c:v>750.86800000000005</c:v>
                </c:pt>
                <c:pt idx="14">
                  <c:v>1860.94</c:v>
                </c:pt>
                <c:pt idx="15">
                  <c:v>1551.79</c:v>
                </c:pt>
                <c:pt idx="16">
                  <c:v>2326.79</c:v>
                </c:pt>
                <c:pt idx="17">
                  <c:v>1935.71</c:v>
                </c:pt>
                <c:pt idx="18">
                  <c:v>1889.18</c:v>
                </c:pt>
                <c:pt idx="19">
                  <c:v>1588.93</c:v>
                </c:pt>
                <c:pt idx="20">
                  <c:v>2241.81</c:v>
                </c:pt>
                <c:pt idx="21">
                  <c:v>2903.02</c:v>
                </c:pt>
                <c:pt idx="22">
                  <c:v>1752.46</c:v>
                </c:pt>
                <c:pt idx="23">
                  <c:v>2639.84</c:v>
                </c:pt>
                <c:pt idx="24">
                  <c:v>5162.99</c:v>
                </c:pt>
                <c:pt idx="25">
                  <c:v>5244.57</c:v>
                </c:pt>
                <c:pt idx="26">
                  <c:v>4341.58</c:v>
                </c:pt>
                <c:pt idx="27">
                  <c:v>3368.82</c:v>
                </c:pt>
                <c:pt idx="28">
                  <c:v>2711.75</c:v>
                </c:pt>
                <c:pt idx="29">
                  <c:v>2054.71</c:v>
                </c:pt>
                <c:pt idx="30">
                  <c:v>1813.29</c:v>
                </c:pt>
                <c:pt idx="31">
                  <c:v>2017.28</c:v>
                </c:pt>
                <c:pt idx="32">
                  <c:v>12482.9</c:v>
                </c:pt>
                <c:pt idx="33">
                  <c:v>11192.3</c:v>
                </c:pt>
                <c:pt idx="34">
                  <c:v>6232.99</c:v>
                </c:pt>
                <c:pt idx="35">
                  <c:v>4292.09</c:v>
                </c:pt>
                <c:pt idx="36">
                  <c:v>2192.15</c:v>
                </c:pt>
                <c:pt idx="37">
                  <c:v>1735.06</c:v>
                </c:pt>
                <c:pt idx="38">
                  <c:v>1460.82</c:v>
                </c:pt>
                <c:pt idx="39">
                  <c:v>1289.3800000000001</c:v>
                </c:pt>
                <c:pt idx="40">
                  <c:v>1535.29</c:v>
                </c:pt>
                <c:pt idx="41">
                  <c:v>1908.72</c:v>
                </c:pt>
                <c:pt idx="42">
                  <c:v>1708.01</c:v>
                </c:pt>
                <c:pt idx="43">
                  <c:v>1741.97</c:v>
                </c:pt>
                <c:pt idx="44">
                  <c:v>3074.34</c:v>
                </c:pt>
                <c:pt idx="45">
                  <c:v>2955.04</c:v>
                </c:pt>
                <c:pt idx="46">
                  <c:v>2224.25</c:v>
                </c:pt>
                <c:pt idx="47">
                  <c:v>1452.65</c:v>
                </c:pt>
                <c:pt idx="48">
                  <c:v>1153.55</c:v>
                </c:pt>
                <c:pt idx="49">
                  <c:v>908.29100000000005</c:v>
                </c:pt>
                <c:pt idx="50">
                  <c:v>835.65200000000004</c:v>
                </c:pt>
                <c:pt idx="51">
                  <c:v>854.71400000000006</c:v>
                </c:pt>
                <c:pt idx="52">
                  <c:v>1150.6300000000001</c:v>
                </c:pt>
                <c:pt idx="53">
                  <c:v>2692.07</c:v>
                </c:pt>
                <c:pt idx="54">
                  <c:v>7435.75</c:v>
                </c:pt>
                <c:pt idx="55">
                  <c:v>7746.54</c:v>
                </c:pt>
                <c:pt idx="56">
                  <c:v>4071.87</c:v>
                </c:pt>
                <c:pt idx="57">
                  <c:v>2966.09</c:v>
                </c:pt>
                <c:pt idx="58">
                  <c:v>2714.31</c:v>
                </c:pt>
                <c:pt idx="59">
                  <c:v>1622.61</c:v>
                </c:pt>
                <c:pt idx="60">
                  <c:v>1540.48</c:v>
                </c:pt>
                <c:pt idx="61">
                  <c:v>1249.25</c:v>
                </c:pt>
                <c:pt idx="62">
                  <c:v>840.03499999999997</c:v>
                </c:pt>
                <c:pt idx="63">
                  <c:v>822.62400000000002</c:v>
                </c:pt>
                <c:pt idx="64">
                  <c:v>629.99099999999999</c:v>
                </c:pt>
                <c:pt idx="65">
                  <c:v>631.57299999999998</c:v>
                </c:pt>
                <c:pt idx="66">
                  <c:v>627.197</c:v>
                </c:pt>
                <c:pt idx="67">
                  <c:v>500.464</c:v>
                </c:pt>
                <c:pt idx="68">
                  <c:v>453.15300000000002</c:v>
                </c:pt>
                <c:pt idx="69">
                  <c:v>356.399</c:v>
                </c:pt>
                <c:pt idx="70">
                  <c:v>452.89800000000002</c:v>
                </c:pt>
                <c:pt idx="71">
                  <c:v>377.73</c:v>
                </c:pt>
                <c:pt idx="72">
                  <c:v>409.67</c:v>
                </c:pt>
                <c:pt idx="73">
                  <c:v>804.774</c:v>
                </c:pt>
                <c:pt idx="74">
                  <c:v>535.76900000000001</c:v>
                </c:pt>
                <c:pt idx="75">
                  <c:v>284.78199999999998</c:v>
                </c:pt>
                <c:pt idx="76">
                  <c:v>314.00599999999997</c:v>
                </c:pt>
                <c:pt idx="77">
                  <c:v>332.77800000000002</c:v>
                </c:pt>
                <c:pt idx="78">
                  <c:v>892.95100000000002</c:v>
                </c:pt>
                <c:pt idx="79">
                  <c:v>2527.2600000000002</c:v>
                </c:pt>
                <c:pt idx="80">
                  <c:v>1243.52</c:v>
                </c:pt>
                <c:pt idx="81">
                  <c:v>800.322</c:v>
                </c:pt>
                <c:pt idx="82">
                  <c:v>736.05200000000002</c:v>
                </c:pt>
                <c:pt idx="83">
                  <c:v>8131.78</c:v>
                </c:pt>
                <c:pt idx="84">
                  <c:v>14407.7</c:v>
                </c:pt>
                <c:pt idx="85">
                  <c:v>7177.21</c:v>
                </c:pt>
                <c:pt idx="86">
                  <c:v>4393.16</c:v>
                </c:pt>
                <c:pt idx="87">
                  <c:v>1470.47</c:v>
                </c:pt>
                <c:pt idx="88">
                  <c:v>1506.92</c:v>
                </c:pt>
                <c:pt idx="89">
                  <c:v>1278.42</c:v>
                </c:pt>
              </c:numCache>
            </c:numRef>
          </c:xVal>
          <c:yVal>
            <c:numRef>
              <c:f>'Graphs (3)'!$E$3:$E$93</c:f>
              <c:numCache>
                <c:formatCode>General</c:formatCode>
                <c:ptCount val="91"/>
                <c:pt idx="0">
                  <c:v>263.5</c:v>
                </c:pt>
                <c:pt idx="1">
                  <c:v>255.69900000000001</c:v>
                </c:pt>
                <c:pt idx="2">
                  <c:v>240.696</c:v>
                </c:pt>
                <c:pt idx="3">
                  <c:v>230.208</c:v>
                </c:pt>
                <c:pt idx="4">
                  <c:v>245.91499999999999</c:v>
                </c:pt>
                <c:pt idx="5">
                  <c:v>680.80942000000005</c:v>
                </c:pt>
                <c:pt idx="6">
                  <c:v>1166.0977800000001</c:v>
                </c:pt>
                <c:pt idx="7">
                  <c:v>761.05723</c:v>
                </c:pt>
                <c:pt idx="8">
                  <c:v>495.79365000000001</c:v>
                </c:pt>
                <c:pt idx="9">
                  <c:v>417.94869999999997</c:v>
                </c:pt>
                <c:pt idx="10">
                  <c:v>339.23349999999999</c:v>
                </c:pt>
                <c:pt idx="11">
                  <c:v>325.82230000000004</c:v>
                </c:pt>
                <c:pt idx="12">
                  <c:v>300.43489999999997</c:v>
                </c:pt>
                <c:pt idx="13">
                  <c:v>369.83419999999995</c:v>
                </c:pt>
                <c:pt idx="14">
                  <c:v>721.82399999999996</c:v>
                </c:pt>
                <c:pt idx="15">
                  <c:v>1469.6389999999999</c:v>
                </c:pt>
                <c:pt idx="16">
                  <c:v>2117.1369999999997</c:v>
                </c:pt>
                <c:pt idx="17">
                  <c:v>2417.5050000000001</c:v>
                </c:pt>
                <c:pt idx="18">
                  <c:v>2537.0189999999998</c:v>
                </c:pt>
                <c:pt idx="19">
                  <c:v>1858.221</c:v>
                </c:pt>
                <c:pt idx="20">
                  <c:v>1706.5050000000001</c:v>
                </c:pt>
                <c:pt idx="21">
                  <c:v>2220.1030000000001</c:v>
                </c:pt>
                <c:pt idx="22">
                  <c:v>2914.8779999999997</c:v>
                </c:pt>
                <c:pt idx="23">
                  <c:v>2023.915</c:v>
                </c:pt>
                <c:pt idx="24">
                  <c:v>2813.268</c:v>
                </c:pt>
                <c:pt idx="25">
                  <c:v>5692.5660000000007</c:v>
                </c:pt>
                <c:pt idx="26">
                  <c:v>6677.1200000000008</c:v>
                </c:pt>
                <c:pt idx="27">
                  <c:v>4104.5650000000005</c:v>
                </c:pt>
                <c:pt idx="28">
                  <c:v>3649.0150000000003</c:v>
                </c:pt>
                <c:pt idx="29">
                  <c:v>2054.2080000000001</c:v>
                </c:pt>
                <c:pt idx="30">
                  <c:v>1538.345</c:v>
                </c:pt>
                <c:pt idx="31">
                  <c:v>2130.7690000000002</c:v>
                </c:pt>
                <c:pt idx="32">
                  <c:v>5296.9890000000005</c:v>
                </c:pt>
                <c:pt idx="33">
                  <c:v>9661.3279999999995</c:v>
                </c:pt>
                <c:pt idx="34">
                  <c:v>6563.0820000000003</c:v>
                </c:pt>
                <c:pt idx="35">
                  <c:v>4633.1720000000005</c:v>
                </c:pt>
                <c:pt idx="36">
                  <c:v>2699.7389999999996</c:v>
                </c:pt>
                <c:pt idx="37">
                  <c:v>1710.6320000000001</c:v>
                </c:pt>
                <c:pt idx="38">
                  <c:v>1274.1189999999999</c:v>
                </c:pt>
                <c:pt idx="39">
                  <c:v>1210.242</c:v>
                </c:pt>
                <c:pt idx="40">
                  <c:v>1509.4110000000001</c:v>
                </c:pt>
                <c:pt idx="41">
                  <c:v>1971.0140000000001</c:v>
                </c:pt>
                <c:pt idx="42">
                  <c:v>1347.5029999999999</c:v>
                </c:pt>
                <c:pt idx="43">
                  <c:v>2251.1289999999999</c:v>
                </c:pt>
                <c:pt idx="44">
                  <c:v>2808.4920000000002</c:v>
                </c:pt>
                <c:pt idx="45">
                  <c:v>1803.41</c:v>
                </c:pt>
                <c:pt idx="46">
                  <c:v>1901.364</c:v>
                </c:pt>
                <c:pt idx="47">
                  <c:v>1372.3579999999999</c:v>
                </c:pt>
                <c:pt idx="48">
                  <c:v>1276.3800000000001</c:v>
                </c:pt>
                <c:pt idx="49">
                  <c:v>1085.4180000000001</c:v>
                </c:pt>
                <c:pt idx="50">
                  <c:v>707.81799999999998</c:v>
                </c:pt>
                <c:pt idx="51">
                  <c:v>678.08439999999996</c:v>
                </c:pt>
                <c:pt idx="52">
                  <c:v>704.00159999999994</c:v>
                </c:pt>
                <c:pt idx="53">
                  <c:v>1111.8851</c:v>
                </c:pt>
                <c:pt idx="54">
                  <c:v>3924.886</c:v>
                </c:pt>
                <c:pt idx="55">
                  <c:v>5521.451</c:v>
                </c:pt>
                <c:pt idx="56">
                  <c:v>5460.8469999999998</c:v>
                </c:pt>
                <c:pt idx="57">
                  <c:v>2629.8580000000002</c:v>
                </c:pt>
                <c:pt idx="58">
                  <c:v>2084.7470000000003</c:v>
                </c:pt>
                <c:pt idx="59">
                  <c:v>1838.4014</c:v>
                </c:pt>
                <c:pt idx="60">
                  <c:v>1353.8283000000001</c:v>
                </c:pt>
                <c:pt idx="61">
                  <c:v>1271.6532000000002</c:v>
                </c:pt>
                <c:pt idx="62">
                  <c:v>1011.6313</c:v>
                </c:pt>
                <c:pt idx="63">
                  <c:v>738.49889999999994</c:v>
                </c:pt>
                <c:pt idx="64">
                  <c:v>726.63749999999993</c:v>
                </c:pt>
                <c:pt idx="65">
                  <c:v>589.12860000000001</c:v>
                </c:pt>
                <c:pt idx="66">
                  <c:v>498.50059999999996</c:v>
                </c:pt>
                <c:pt idx="67">
                  <c:v>391.3399</c:v>
                </c:pt>
                <c:pt idx="68">
                  <c:v>332.0136</c:v>
                </c:pt>
                <c:pt idx="69">
                  <c:v>328.96190000000001</c:v>
                </c:pt>
                <c:pt idx="70">
                  <c:v>335.16300000000001</c:v>
                </c:pt>
                <c:pt idx="71">
                  <c:v>289.12430000000001</c:v>
                </c:pt>
                <c:pt idx="72">
                  <c:v>335.87799999999999</c:v>
                </c:pt>
                <c:pt idx="73">
                  <c:v>451.72200000000004</c:v>
                </c:pt>
                <c:pt idx="74">
                  <c:v>845.08199999999988</c:v>
                </c:pt>
                <c:pt idx="75">
                  <c:v>381.94100000000003</c:v>
                </c:pt>
                <c:pt idx="76">
                  <c:v>670.11199999999997</c:v>
                </c:pt>
                <c:pt idx="77">
                  <c:v>1074.452</c:v>
                </c:pt>
                <c:pt idx="78">
                  <c:v>1427.787</c:v>
                </c:pt>
                <c:pt idx="79">
                  <c:v>1377.35</c:v>
                </c:pt>
                <c:pt idx="80">
                  <c:v>1249.27</c:v>
                </c:pt>
                <c:pt idx="81">
                  <c:v>1089.6779999999999</c:v>
                </c:pt>
                <c:pt idx="82">
                  <c:v>733.77919999999995</c:v>
                </c:pt>
                <c:pt idx="83">
                  <c:v>3400.7740000000003</c:v>
                </c:pt>
                <c:pt idx="84">
                  <c:v>10337.924999999999</c:v>
                </c:pt>
                <c:pt idx="85">
                  <c:v>11621.999</c:v>
                </c:pt>
                <c:pt idx="86">
                  <c:v>5165.1000000000004</c:v>
                </c:pt>
                <c:pt idx="87">
                  <c:v>1789.07</c:v>
                </c:pt>
                <c:pt idx="88">
                  <c:v>1399.2180000000001</c:v>
                </c:pt>
                <c:pt idx="89">
                  <c:v>1178.742</c:v>
                </c:pt>
              </c:numCache>
            </c:numRef>
          </c:yVal>
          <c:smooth val="0"/>
          <c:extLst>
            <c:ext xmlns:c16="http://schemas.microsoft.com/office/drawing/2014/chart" uri="{C3380CC4-5D6E-409C-BE32-E72D297353CC}">
              <c16:uniqueId val="{00000000-554E-4308-901F-0B8DDA82A6AC}"/>
            </c:ext>
          </c:extLst>
        </c:ser>
        <c:dLbls>
          <c:showLegendKey val="0"/>
          <c:showVal val="0"/>
          <c:showCatName val="0"/>
          <c:showSerName val="0"/>
          <c:showPercent val="0"/>
          <c:showBubbleSize val="0"/>
        </c:dLbls>
        <c:axId val="498043712"/>
        <c:axId val="498046592"/>
      </c:scatterChart>
      <c:valAx>
        <c:axId val="498043712"/>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t>Observed runoff (m</a:t>
                </a:r>
                <a:r>
                  <a:rPr lang="en-US" baseline="30000" dirty="0"/>
                  <a:t>3</a:t>
                </a:r>
                <a:r>
                  <a:rPr lang="en-US" dirty="0"/>
                  <a:t>/s)</a:t>
                </a:r>
              </a:p>
            </c:rich>
          </c:tx>
          <c:layout>
            <c:manualLayout>
              <c:xMode val="edge"/>
              <c:yMode val="edge"/>
              <c:x val="0.34172336655850072"/>
              <c:y val="0.88575021872265969"/>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98046592"/>
        <c:crosses val="autoZero"/>
        <c:crossBetween val="midCat"/>
        <c:majorUnit val="5000"/>
      </c:valAx>
      <c:valAx>
        <c:axId val="498046592"/>
        <c:scaling>
          <c:orientation val="minMax"/>
          <c:max val="20000"/>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t>Simulated runoff (m</a:t>
                </a:r>
                <a:r>
                  <a:rPr lang="en-US" baseline="30000" dirty="0"/>
                  <a:t>3</a:t>
                </a:r>
                <a:r>
                  <a:rPr lang="en-US" dirty="0"/>
                  <a:t>/s)</a:t>
                </a:r>
              </a:p>
            </c:rich>
          </c:tx>
          <c:layout>
            <c:manualLayout>
              <c:xMode val="edge"/>
              <c:yMode val="edge"/>
              <c:x val="1.5026937232818465E-2"/>
              <c:y val="0.1238425414031433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98043712"/>
        <c:crosses val="autoZero"/>
        <c:crossBetween val="midCat"/>
        <c:majorUnit val="500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92696315069847"/>
          <c:y val="7.8924473785642449E-2"/>
          <c:w val="0.63910839626665794"/>
          <c:h val="0.55011337268291827"/>
        </c:manualLayout>
      </c:layout>
      <c:scatterChart>
        <c:scatterStyle val="smoothMarker"/>
        <c:varyColors val="0"/>
        <c:ser>
          <c:idx val="0"/>
          <c:order val="0"/>
          <c:tx>
            <c:strRef>
              <c:f>Sheet2!$B$1</c:f>
              <c:strCache>
                <c:ptCount val="1"/>
                <c:pt idx="0">
                  <c:v>Observed runoff</c:v>
                </c:pt>
              </c:strCache>
            </c:strRef>
          </c:tx>
          <c:spPr>
            <a:ln w="19050" cap="rnd">
              <a:solidFill>
                <a:srgbClr val="002060"/>
              </a:solidFill>
              <a:round/>
            </a:ln>
            <a:effectLst/>
          </c:spPr>
          <c:marker>
            <c:symbol val="circle"/>
            <c:size val="5"/>
            <c:spPr>
              <a:solidFill>
                <a:srgbClr val="002060"/>
              </a:solidFill>
              <a:ln w="9525">
                <a:solidFill>
                  <a:srgbClr val="002060"/>
                </a:solidFill>
              </a:ln>
              <a:effectLst/>
            </c:spPr>
          </c:marker>
          <c:xVal>
            <c:numRef>
              <c:f>Sheet2!$A$2:$A$93</c:f>
              <c:numCache>
                <c:formatCode>m/d/yyyy</c:formatCode>
                <c:ptCount val="92"/>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pt idx="31">
                  <c:v>41487</c:v>
                </c:pt>
                <c:pt idx="32">
                  <c:v>41488</c:v>
                </c:pt>
                <c:pt idx="33">
                  <c:v>41489</c:v>
                </c:pt>
                <c:pt idx="34">
                  <c:v>41490</c:v>
                </c:pt>
                <c:pt idx="35">
                  <c:v>41491</c:v>
                </c:pt>
                <c:pt idx="36">
                  <c:v>41492</c:v>
                </c:pt>
                <c:pt idx="37">
                  <c:v>41493</c:v>
                </c:pt>
                <c:pt idx="38">
                  <c:v>41494</c:v>
                </c:pt>
                <c:pt idx="39">
                  <c:v>41495</c:v>
                </c:pt>
                <c:pt idx="40">
                  <c:v>41496</c:v>
                </c:pt>
                <c:pt idx="41">
                  <c:v>41497</c:v>
                </c:pt>
                <c:pt idx="42">
                  <c:v>41498</c:v>
                </c:pt>
                <c:pt idx="43">
                  <c:v>41499</c:v>
                </c:pt>
                <c:pt idx="44">
                  <c:v>41500</c:v>
                </c:pt>
                <c:pt idx="45">
                  <c:v>41501</c:v>
                </c:pt>
                <c:pt idx="46">
                  <c:v>41502</c:v>
                </c:pt>
                <c:pt idx="47">
                  <c:v>41503</c:v>
                </c:pt>
                <c:pt idx="48">
                  <c:v>41504</c:v>
                </c:pt>
                <c:pt idx="49">
                  <c:v>41505</c:v>
                </c:pt>
                <c:pt idx="50">
                  <c:v>41506</c:v>
                </c:pt>
                <c:pt idx="51">
                  <c:v>41507</c:v>
                </c:pt>
                <c:pt idx="52">
                  <c:v>41508</c:v>
                </c:pt>
                <c:pt idx="53">
                  <c:v>41509</c:v>
                </c:pt>
                <c:pt idx="54">
                  <c:v>41510</c:v>
                </c:pt>
                <c:pt idx="55">
                  <c:v>41511</c:v>
                </c:pt>
                <c:pt idx="56">
                  <c:v>41512</c:v>
                </c:pt>
                <c:pt idx="57">
                  <c:v>41513</c:v>
                </c:pt>
                <c:pt idx="58">
                  <c:v>41514</c:v>
                </c:pt>
                <c:pt idx="59">
                  <c:v>41515</c:v>
                </c:pt>
                <c:pt idx="60">
                  <c:v>41516</c:v>
                </c:pt>
                <c:pt idx="61">
                  <c:v>41517</c:v>
                </c:pt>
                <c:pt idx="62">
                  <c:v>41518</c:v>
                </c:pt>
                <c:pt idx="63">
                  <c:v>41519</c:v>
                </c:pt>
                <c:pt idx="64">
                  <c:v>41520</c:v>
                </c:pt>
                <c:pt idx="65">
                  <c:v>41521</c:v>
                </c:pt>
                <c:pt idx="66">
                  <c:v>41522</c:v>
                </c:pt>
                <c:pt idx="67">
                  <c:v>41523</c:v>
                </c:pt>
                <c:pt idx="68">
                  <c:v>41524</c:v>
                </c:pt>
                <c:pt idx="69">
                  <c:v>41525</c:v>
                </c:pt>
                <c:pt idx="70">
                  <c:v>41526</c:v>
                </c:pt>
                <c:pt idx="71">
                  <c:v>41527</c:v>
                </c:pt>
                <c:pt idx="72">
                  <c:v>41528</c:v>
                </c:pt>
                <c:pt idx="73">
                  <c:v>41529</c:v>
                </c:pt>
                <c:pt idx="74">
                  <c:v>41530</c:v>
                </c:pt>
                <c:pt idx="75">
                  <c:v>41531</c:v>
                </c:pt>
                <c:pt idx="76">
                  <c:v>41532</c:v>
                </c:pt>
                <c:pt idx="77">
                  <c:v>41533</c:v>
                </c:pt>
                <c:pt idx="78">
                  <c:v>41534</c:v>
                </c:pt>
                <c:pt idx="79">
                  <c:v>41535</c:v>
                </c:pt>
                <c:pt idx="80">
                  <c:v>41536</c:v>
                </c:pt>
                <c:pt idx="81">
                  <c:v>41537</c:v>
                </c:pt>
                <c:pt idx="82">
                  <c:v>41538</c:v>
                </c:pt>
                <c:pt idx="83">
                  <c:v>41539</c:v>
                </c:pt>
                <c:pt idx="84">
                  <c:v>41540</c:v>
                </c:pt>
                <c:pt idx="85">
                  <c:v>41541</c:v>
                </c:pt>
                <c:pt idx="86">
                  <c:v>41542</c:v>
                </c:pt>
                <c:pt idx="87">
                  <c:v>41543</c:v>
                </c:pt>
                <c:pt idx="88">
                  <c:v>41544</c:v>
                </c:pt>
                <c:pt idx="89">
                  <c:v>41545</c:v>
                </c:pt>
                <c:pt idx="90">
                  <c:v>41546</c:v>
                </c:pt>
                <c:pt idx="91">
                  <c:v>41547</c:v>
                </c:pt>
              </c:numCache>
            </c:numRef>
          </c:xVal>
          <c:yVal>
            <c:numRef>
              <c:f>Sheet2!$B$2:$B$93</c:f>
              <c:numCache>
                <c:formatCode>General</c:formatCode>
                <c:ptCount val="92"/>
                <c:pt idx="0">
                  <c:v>394.50200000000001</c:v>
                </c:pt>
                <c:pt idx="1">
                  <c:v>291.95600000000002</c:v>
                </c:pt>
                <c:pt idx="2">
                  <c:v>300.43299999999999</c:v>
                </c:pt>
                <c:pt idx="3">
                  <c:v>1429.05</c:v>
                </c:pt>
                <c:pt idx="4">
                  <c:v>454.28100000000001</c:v>
                </c:pt>
                <c:pt idx="5">
                  <c:v>1272.28</c:v>
                </c:pt>
                <c:pt idx="6">
                  <c:v>1346.35</c:v>
                </c:pt>
                <c:pt idx="7">
                  <c:v>830.61300000000006</c:v>
                </c:pt>
                <c:pt idx="8">
                  <c:v>580.26599999999996</c:v>
                </c:pt>
                <c:pt idx="9">
                  <c:v>567.66899999999998</c:v>
                </c:pt>
                <c:pt idx="10">
                  <c:v>483.85399999999998</c:v>
                </c:pt>
                <c:pt idx="11">
                  <c:v>357.35</c:v>
                </c:pt>
                <c:pt idx="12">
                  <c:v>441.60899999999998</c:v>
                </c:pt>
                <c:pt idx="13">
                  <c:v>750.86800000000005</c:v>
                </c:pt>
                <c:pt idx="14">
                  <c:v>1860.94</c:v>
                </c:pt>
                <c:pt idx="15">
                  <c:v>1551.79</c:v>
                </c:pt>
                <c:pt idx="16">
                  <c:v>2326.79</c:v>
                </c:pt>
                <c:pt idx="17">
                  <c:v>1935.71</c:v>
                </c:pt>
                <c:pt idx="18">
                  <c:v>1889.18</c:v>
                </c:pt>
                <c:pt idx="19">
                  <c:v>1588.93</c:v>
                </c:pt>
                <c:pt idx="20">
                  <c:v>2241.81</c:v>
                </c:pt>
                <c:pt idx="21">
                  <c:v>2903.02</c:v>
                </c:pt>
                <c:pt idx="22">
                  <c:v>1752.46</c:v>
                </c:pt>
                <c:pt idx="23">
                  <c:v>2639.84</c:v>
                </c:pt>
                <c:pt idx="24">
                  <c:v>5162.99</c:v>
                </c:pt>
                <c:pt idx="25">
                  <c:v>5244.57</c:v>
                </c:pt>
                <c:pt idx="26">
                  <c:v>4341.58</c:v>
                </c:pt>
                <c:pt idx="27">
                  <c:v>3368.82</c:v>
                </c:pt>
                <c:pt idx="28">
                  <c:v>2711.75</c:v>
                </c:pt>
                <c:pt idx="29">
                  <c:v>2054.71</c:v>
                </c:pt>
                <c:pt idx="30">
                  <c:v>1813.29</c:v>
                </c:pt>
                <c:pt idx="31">
                  <c:v>2017.28</c:v>
                </c:pt>
                <c:pt idx="32">
                  <c:v>12482.9</c:v>
                </c:pt>
                <c:pt idx="33">
                  <c:v>11192.3</c:v>
                </c:pt>
                <c:pt idx="34">
                  <c:v>6232.99</c:v>
                </c:pt>
                <c:pt idx="35">
                  <c:v>4292.09</c:v>
                </c:pt>
                <c:pt idx="36">
                  <c:v>2192.15</c:v>
                </c:pt>
                <c:pt idx="37">
                  <c:v>1735.06</c:v>
                </c:pt>
                <c:pt idx="38">
                  <c:v>1460.82</c:v>
                </c:pt>
                <c:pt idx="39">
                  <c:v>1289.3800000000001</c:v>
                </c:pt>
                <c:pt idx="40">
                  <c:v>1535.29</c:v>
                </c:pt>
                <c:pt idx="41">
                  <c:v>1908.72</c:v>
                </c:pt>
                <c:pt idx="42">
                  <c:v>1708.01</c:v>
                </c:pt>
                <c:pt idx="43">
                  <c:v>1741.97</c:v>
                </c:pt>
                <c:pt idx="44">
                  <c:v>3074.34</c:v>
                </c:pt>
                <c:pt idx="45">
                  <c:v>2955.04</c:v>
                </c:pt>
                <c:pt idx="46">
                  <c:v>2224.25</c:v>
                </c:pt>
                <c:pt idx="47">
                  <c:v>1452.65</c:v>
                </c:pt>
                <c:pt idx="48">
                  <c:v>1153.55</c:v>
                </c:pt>
                <c:pt idx="49">
                  <c:v>908.29100000000005</c:v>
                </c:pt>
                <c:pt idx="50">
                  <c:v>835.65200000000004</c:v>
                </c:pt>
                <c:pt idx="51">
                  <c:v>854.71400000000006</c:v>
                </c:pt>
                <c:pt idx="52">
                  <c:v>1150.6300000000001</c:v>
                </c:pt>
                <c:pt idx="53">
                  <c:v>2692.07</c:v>
                </c:pt>
                <c:pt idx="54">
                  <c:v>7435.75</c:v>
                </c:pt>
                <c:pt idx="55">
                  <c:v>7746.54</c:v>
                </c:pt>
                <c:pt idx="56">
                  <c:v>4071.87</c:v>
                </c:pt>
                <c:pt idx="57">
                  <c:v>2966.09</c:v>
                </c:pt>
                <c:pt idx="58">
                  <c:v>2714.31</c:v>
                </c:pt>
                <c:pt idx="59">
                  <c:v>1622.61</c:v>
                </c:pt>
                <c:pt idx="60">
                  <c:v>1540.48</c:v>
                </c:pt>
                <c:pt idx="61">
                  <c:v>1249.25</c:v>
                </c:pt>
                <c:pt idx="62">
                  <c:v>840.03499999999997</c:v>
                </c:pt>
                <c:pt idx="63">
                  <c:v>822.62400000000002</c:v>
                </c:pt>
                <c:pt idx="64">
                  <c:v>629.99099999999999</c:v>
                </c:pt>
                <c:pt idx="65">
                  <c:v>631.57299999999998</c:v>
                </c:pt>
                <c:pt idx="66">
                  <c:v>627.197</c:v>
                </c:pt>
                <c:pt idx="67">
                  <c:v>500.464</c:v>
                </c:pt>
                <c:pt idx="68">
                  <c:v>453.15300000000002</c:v>
                </c:pt>
                <c:pt idx="69">
                  <c:v>356.399</c:v>
                </c:pt>
                <c:pt idx="70">
                  <c:v>452.89800000000002</c:v>
                </c:pt>
                <c:pt idx="71">
                  <c:v>377.73</c:v>
                </c:pt>
                <c:pt idx="72">
                  <c:v>409.67</c:v>
                </c:pt>
                <c:pt idx="73">
                  <c:v>804.774</c:v>
                </c:pt>
                <c:pt idx="74">
                  <c:v>535.76900000000001</c:v>
                </c:pt>
                <c:pt idx="75">
                  <c:v>284.78199999999998</c:v>
                </c:pt>
                <c:pt idx="76">
                  <c:v>314.00599999999997</c:v>
                </c:pt>
                <c:pt idx="77">
                  <c:v>332.77800000000002</c:v>
                </c:pt>
                <c:pt idx="78">
                  <c:v>892.95100000000002</c:v>
                </c:pt>
                <c:pt idx="79">
                  <c:v>2527.2600000000002</c:v>
                </c:pt>
                <c:pt idx="80">
                  <c:v>1243.52</c:v>
                </c:pt>
                <c:pt idx="81">
                  <c:v>800.322</c:v>
                </c:pt>
                <c:pt idx="82">
                  <c:v>736.05200000000002</c:v>
                </c:pt>
                <c:pt idx="83">
                  <c:v>8131.78</c:v>
                </c:pt>
                <c:pt idx="84">
                  <c:v>14407.7</c:v>
                </c:pt>
                <c:pt idx="85">
                  <c:v>7177.21</c:v>
                </c:pt>
                <c:pt idx="86">
                  <c:v>4393.16</c:v>
                </c:pt>
                <c:pt idx="87">
                  <c:v>1470.47</c:v>
                </c:pt>
                <c:pt idx="88">
                  <c:v>1506.92</c:v>
                </c:pt>
                <c:pt idx="89">
                  <c:v>1278.42</c:v>
                </c:pt>
                <c:pt idx="90">
                  <c:v>1006.06</c:v>
                </c:pt>
                <c:pt idx="91">
                  <c:v>1170.43</c:v>
                </c:pt>
              </c:numCache>
            </c:numRef>
          </c:yVal>
          <c:smooth val="1"/>
          <c:extLst>
            <c:ext xmlns:c16="http://schemas.microsoft.com/office/drawing/2014/chart" uri="{C3380CC4-5D6E-409C-BE32-E72D297353CC}">
              <c16:uniqueId val="{00000000-7583-4D1A-8838-45A6F4AE44E4}"/>
            </c:ext>
          </c:extLst>
        </c:ser>
        <c:ser>
          <c:idx val="1"/>
          <c:order val="1"/>
          <c:tx>
            <c:strRef>
              <c:f>Sheet2!$C$1</c:f>
              <c:strCache>
                <c:ptCount val="1"/>
                <c:pt idx="0">
                  <c:v>Simulated runoff</c:v>
                </c:pt>
              </c:strCache>
            </c:strRef>
          </c:tx>
          <c:spPr>
            <a:ln w="19050" cap="rnd">
              <a:solidFill>
                <a:srgbClr val="92D050"/>
              </a:solidFill>
              <a:round/>
            </a:ln>
            <a:effectLst/>
          </c:spPr>
          <c:marker>
            <c:symbol val="circle"/>
            <c:size val="5"/>
            <c:spPr>
              <a:solidFill>
                <a:srgbClr val="92D050"/>
              </a:solidFill>
              <a:ln w="9525">
                <a:solidFill>
                  <a:srgbClr val="92D050"/>
                </a:solidFill>
              </a:ln>
              <a:effectLst/>
            </c:spPr>
          </c:marker>
          <c:xVal>
            <c:numRef>
              <c:f>Sheet2!$A$2:$A$93</c:f>
              <c:numCache>
                <c:formatCode>m/d/yyyy</c:formatCode>
                <c:ptCount val="92"/>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pt idx="31">
                  <c:v>41487</c:v>
                </c:pt>
                <c:pt idx="32">
                  <c:v>41488</c:v>
                </c:pt>
                <c:pt idx="33">
                  <c:v>41489</c:v>
                </c:pt>
                <c:pt idx="34">
                  <c:v>41490</c:v>
                </c:pt>
                <c:pt idx="35">
                  <c:v>41491</c:v>
                </c:pt>
                <c:pt idx="36">
                  <c:v>41492</c:v>
                </c:pt>
                <c:pt idx="37">
                  <c:v>41493</c:v>
                </c:pt>
                <c:pt idx="38">
                  <c:v>41494</c:v>
                </c:pt>
                <c:pt idx="39">
                  <c:v>41495</c:v>
                </c:pt>
                <c:pt idx="40">
                  <c:v>41496</c:v>
                </c:pt>
                <c:pt idx="41">
                  <c:v>41497</c:v>
                </c:pt>
                <c:pt idx="42">
                  <c:v>41498</c:v>
                </c:pt>
                <c:pt idx="43">
                  <c:v>41499</c:v>
                </c:pt>
                <c:pt idx="44">
                  <c:v>41500</c:v>
                </c:pt>
                <c:pt idx="45">
                  <c:v>41501</c:v>
                </c:pt>
                <c:pt idx="46">
                  <c:v>41502</c:v>
                </c:pt>
                <c:pt idx="47">
                  <c:v>41503</c:v>
                </c:pt>
                <c:pt idx="48">
                  <c:v>41504</c:v>
                </c:pt>
                <c:pt idx="49">
                  <c:v>41505</c:v>
                </c:pt>
                <c:pt idx="50">
                  <c:v>41506</c:v>
                </c:pt>
                <c:pt idx="51">
                  <c:v>41507</c:v>
                </c:pt>
                <c:pt idx="52">
                  <c:v>41508</c:v>
                </c:pt>
                <c:pt idx="53">
                  <c:v>41509</c:v>
                </c:pt>
                <c:pt idx="54">
                  <c:v>41510</c:v>
                </c:pt>
                <c:pt idx="55">
                  <c:v>41511</c:v>
                </c:pt>
                <c:pt idx="56">
                  <c:v>41512</c:v>
                </c:pt>
                <c:pt idx="57">
                  <c:v>41513</c:v>
                </c:pt>
                <c:pt idx="58">
                  <c:v>41514</c:v>
                </c:pt>
                <c:pt idx="59">
                  <c:v>41515</c:v>
                </c:pt>
                <c:pt idx="60">
                  <c:v>41516</c:v>
                </c:pt>
                <c:pt idx="61">
                  <c:v>41517</c:v>
                </c:pt>
                <c:pt idx="62">
                  <c:v>41518</c:v>
                </c:pt>
                <c:pt idx="63">
                  <c:v>41519</c:v>
                </c:pt>
                <c:pt idx="64">
                  <c:v>41520</c:v>
                </c:pt>
                <c:pt idx="65">
                  <c:v>41521</c:v>
                </c:pt>
                <c:pt idx="66">
                  <c:v>41522</c:v>
                </c:pt>
                <c:pt idx="67">
                  <c:v>41523</c:v>
                </c:pt>
                <c:pt idx="68">
                  <c:v>41524</c:v>
                </c:pt>
                <c:pt idx="69">
                  <c:v>41525</c:v>
                </c:pt>
                <c:pt idx="70">
                  <c:v>41526</c:v>
                </c:pt>
                <c:pt idx="71">
                  <c:v>41527</c:v>
                </c:pt>
                <c:pt idx="72">
                  <c:v>41528</c:v>
                </c:pt>
                <c:pt idx="73">
                  <c:v>41529</c:v>
                </c:pt>
                <c:pt idx="74">
                  <c:v>41530</c:v>
                </c:pt>
                <c:pt idx="75">
                  <c:v>41531</c:v>
                </c:pt>
                <c:pt idx="76">
                  <c:v>41532</c:v>
                </c:pt>
                <c:pt idx="77">
                  <c:v>41533</c:v>
                </c:pt>
                <c:pt idx="78">
                  <c:v>41534</c:v>
                </c:pt>
                <c:pt idx="79">
                  <c:v>41535</c:v>
                </c:pt>
                <c:pt idx="80">
                  <c:v>41536</c:v>
                </c:pt>
                <c:pt idx="81">
                  <c:v>41537</c:v>
                </c:pt>
                <c:pt idx="82">
                  <c:v>41538</c:v>
                </c:pt>
                <c:pt idx="83">
                  <c:v>41539</c:v>
                </c:pt>
                <c:pt idx="84">
                  <c:v>41540</c:v>
                </c:pt>
                <c:pt idx="85">
                  <c:v>41541</c:v>
                </c:pt>
                <c:pt idx="86">
                  <c:v>41542</c:v>
                </c:pt>
                <c:pt idx="87">
                  <c:v>41543</c:v>
                </c:pt>
                <c:pt idx="88">
                  <c:v>41544</c:v>
                </c:pt>
                <c:pt idx="89">
                  <c:v>41545</c:v>
                </c:pt>
                <c:pt idx="90">
                  <c:v>41546</c:v>
                </c:pt>
                <c:pt idx="91">
                  <c:v>41547</c:v>
                </c:pt>
              </c:numCache>
            </c:numRef>
          </c:xVal>
          <c:yVal>
            <c:numRef>
              <c:f>Sheet2!$C$2:$C$93</c:f>
              <c:numCache>
                <c:formatCode>General</c:formatCode>
                <c:ptCount val="92"/>
                <c:pt idx="0">
                  <c:v>463.85399999999998</c:v>
                </c:pt>
                <c:pt idx="1">
                  <c:v>463.85399999999998</c:v>
                </c:pt>
                <c:pt idx="2">
                  <c:v>461.03199999999998</c:v>
                </c:pt>
                <c:pt idx="3">
                  <c:v>579.47400000000005</c:v>
                </c:pt>
                <c:pt idx="4">
                  <c:v>710.93399999999997</c:v>
                </c:pt>
                <c:pt idx="5">
                  <c:v>601.22900000000004</c:v>
                </c:pt>
                <c:pt idx="6">
                  <c:v>538.94200000000001</c:v>
                </c:pt>
                <c:pt idx="7">
                  <c:v>498.10300000000001</c:v>
                </c:pt>
                <c:pt idx="8">
                  <c:v>472.84300000000002</c:v>
                </c:pt>
                <c:pt idx="9">
                  <c:v>457.73899999999998</c:v>
                </c:pt>
                <c:pt idx="10">
                  <c:v>482.25</c:v>
                </c:pt>
                <c:pt idx="11">
                  <c:v>606.13300000000004</c:v>
                </c:pt>
                <c:pt idx="12">
                  <c:v>645.03899999999999</c:v>
                </c:pt>
                <c:pt idx="13">
                  <c:v>556.23800000000006</c:v>
                </c:pt>
                <c:pt idx="14">
                  <c:v>533.37400000000002</c:v>
                </c:pt>
                <c:pt idx="15">
                  <c:v>567.19299999999998</c:v>
                </c:pt>
                <c:pt idx="16">
                  <c:v>684.58100000000002</c:v>
                </c:pt>
                <c:pt idx="17">
                  <c:v>782.48699999999997</c:v>
                </c:pt>
                <c:pt idx="18">
                  <c:v>958.78800000000001</c:v>
                </c:pt>
                <c:pt idx="19">
                  <c:v>859.303</c:v>
                </c:pt>
                <c:pt idx="20">
                  <c:v>810.60199999999998</c:v>
                </c:pt>
                <c:pt idx="21">
                  <c:v>914.87900000000002</c:v>
                </c:pt>
                <c:pt idx="22">
                  <c:v>1202.97</c:v>
                </c:pt>
                <c:pt idx="23">
                  <c:v>2100.0700000000002</c:v>
                </c:pt>
                <c:pt idx="24">
                  <c:v>1011.86</c:v>
                </c:pt>
                <c:pt idx="25">
                  <c:v>1828.18</c:v>
                </c:pt>
                <c:pt idx="26">
                  <c:v>3544.17</c:v>
                </c:pt>
                <c:pt idx="27">
                  <c:v>2771.65</c:v>
                </c:pt>
                <c:pt idx="28">
                  <c:v>2232.83</c:v>
                </c:pt>
                <c:pt idx="29">
                  <c:v>1982.04</c:v>
                </c:pt>
                <c:pt idx="30">
                  <c:v>1801.835</c:v>
                </c:pt>
                <c:pt idx="31">
                  <c:v>1047.78</c:v>
                </c:pt>
                <c:pt idx="32">
                  <c:v>2390.0300000000002</c:v>
                </c:pt>
                <c:pt idx="33">
                  <c:v>6831.41</c:v>
                </c:pt>
                <c:pt idx="34">
                  <c:v>5116.79</c:v>
                </c:pt>
                <c:pt idx="35">
                  <c:v>1803.9190000000001</c:v>
                </c:pt>
                <c:pt idx="36">
                  <c:v>620.46</c:v>
                </c:pt>
                <c:pt idx="37">
                  <c:v>513.26599999999996</c:v>
                </c:pt>
                <c:pt idx="38">
                  <c:v>451.04199999999997</c:v>
                </c:pt>
                <c:pt idx="39">
                  <c:v>415.84199999999998</c:v>
                </c:pt>
                <c:pt idx="40">
                  <c:v>446.35899999999998</c:v>
                </c:pt>
                <c:pt idx="41">
                  <c:v>769.45100000000002</c:v>
                </c:pt>
                <c:pt idx="42">
                  <c:v>597.88099999999997</c:v>
                </c:pt>
                <c:pt idx="43">
                  <c:v>1035.22</c:v>
                </c:pt>
                <c:pt idx="44">
                  <c:v>1465.51</c:v>
                </c:pt>
                <c:pt idx="45">
                  <c:v>1082.8499999999999</c:v>
                </c:pt>
                <c:pt idx="46">
                  <c:v>735.90099999999995</c:v>
                </c:pt>
                <c:pt idx="47">
                  <c:v>572.03599999999994</c:v>
                </c:pt>
                <c:pt idx="48">
                  <c:v>477.38799999999998</c:v>
                </c:pt>
                <c:pt idx="49">
                  <c:v>461.6</c:v>
                </c:pt>
                <c:pt idx="50">
                  <c:v>414.66800000000001</c:v>
                </c:pt>
                <c:pt idx="51">
                  <c:v>586.55100000000004</c:v>
                </c:pt>
                <c:pt idx="52">
                  <c:v>667.29499999999996</c:v>
                </c:pt>
                <c:pt idx="53">
                  <c:v>1354.2270000000001</c:v>
                </c:pt>
                <c:pt idx="54">
                  <c:v>2494.855</c:v>
                </c:pt>
                <c:pt idx="55">
                  <c:v>1433.116</c:v>
                </c:pt>
                <c:pt idx="56">
                  <c:v>992.04600000000005</c:v>
                </c:pt>
                <c:pt idx="57">
                  <c:v>594.02800000000002</c:v>
                </c:pt>
                <c:pt idx="58">
                  <c:v>487.42700000000002</c:v>
                </c:pt>
                <c:pt idx="59">
                  <c:v>416.38900000000001</c:v>
                </c:pt>
                <c:pt idx="60">
                  <c:v>372.52300000000002</c:v>
                </c:pt>
                <c:pt idx="61">
                  <c:v>347.50900000000001</c:v>
                </c:pt>
                <c:pt idx="62">
                  <c:v>333.46800000000002</c:v>
                </c:pt>
                <c:pt idx="63">
                  <c:v>325.35700000000003</c:v>
                </c:pt>
                <c:pt idx="64">
                  <c:v>320.327</c:v>
                </c:pt>
                <c:pt idx="65">
                  <c:v>316.86599999999999</c:v>
                </c:pt>
                <c:pt idx="66">
                  <c:v>314.19499999999999</c:v>
                </c:pt>
                <c:pt idx="67">
                  <c:v>311.92</c:v>
                </c:pt>
                <c:pt idx="68">
                  <c:v>309.846</c:v>
                </c:pt>
                <c:pt idx="69">
                  <c:v>307.875</c:v>
                </c:pt>
                <c:pt idx="70">
                  <c:v>305.96100000000001</c:v>
                </c:pt>
                <c:pt idx="71">
                  <c:v>304.08</c:v>
                </c:pt>
                <c:pt idx="72">
                  <c:v>304.637</c:v>
                </c:pt>
                <c:pt idx="73">
                  <c:v>303.09100000000001</c:v>
                </c:pt>
                <c:pt idx="74">
                  <c:v>302.27999999999997</c:v>
                </c:pt>
                <c:pt idx="75">
                  <c:v>301.16199999999998</c:v>
                </c:pt>
                <c:pt idx="76">
                  <c:v>304.40100000000001</c:v>
                </c:pt>
                <c:pt idx="77">
                  <c:v>577.47</c:v>
                </c:pt>
                <c:pt idx="78">
                  <c:v>812.16099999999994</c:v>
                </c:pt>
                <c:pt idx="79">
                  <c:v>829.00900000000001</c:v>
                </c:pt>
                <c:pt idx="80">
                  <c:v>600.94200000000001</c:v>
                </c:pt>
                <c:pt idx="81">
                  <c:v>468.02600000000001</c:v>
                </c:pt>
                <c:pt idx="82">
                  <c:v>385.70600000000002</c:v>
                </c:pt>
                <c:pt idx="83">
                  <c:v>1413.33</c:v>
                </c:pt>
                <c:pt idx="84">
                  <c:v>5124.6099999999997</c:v>
                </c:pt>
                <c:pt idx="85">
                  <c:v>7608.78</c:v>
                </c:pt>
                <c:pt idx="86">
                  <c:v>3648.26</c:v>
                </c:pt>
                <c:pt idx="87">
                  <c:v>1543.02</c:v>
                </c:pt>
                <c:pt idx="88">
                  <c:v>1023.18</c:v>
                </c:pt>
                <c:pt idx="89">
                  <c:v>667.49199999999996</c:v>
                </c:pt>
                <c:pt idx="90">
                  <c:v>486.60599999999999</c:v>
                </c:pt>
                <c:pt idx="91">
                  <c:v>387.57900000000001</c:v>
                </c:pt>
              </c:numCache>
            </c:numRef>
          </c:yVal>
          <c:smooth val="1"/>
          <c:extLst>
            <c:ext xmlns:c16="http://schemas.microsoft.com/office/drawing/2014/chart" uri="{C3380CC4-5D6E-409C-BE32-E72D297353CC}">
              <c16:uniqueId val="{00000001-7583-4D1A-8838-45A6F4AE44E4}"/>
            </c:ext>
          </c:extLst>
        </c:ser>
        <c:dLbls>
          <c:showLegendKey val="0"/>
          <c:showVal val="0"/>
          <c:showCatName val="0"/>
          <c:showSerName val="0"/>
          <c:showPercent val="0"/>
          <c:showBubbleSize val="0"/>
        </c:dLbls>
        <c:axId val="495758248"/>
        <c:axId val="495758576"/>
      </c:scatterChart>
      <c:valAx>
        <c:axId val="495758248"/>
        <c:scaling>
          <c:orientation val="minMax"/>
          <c:max val="41560"/>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Time</a:t>
                </a:r>
              </a:p>
            </c:rich>
          </c:tx>
          <c:layout>
            <c:manualLayout>
              <c:xMode val="edge"/>
              <c:yMode val="edge"/>
              <c:x val="0.4966718414392956"/>
              <c:y val="0.75739569272032681"/>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m/d/yyyy"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5758576"/>
        <c:crosses val="autoZero"/>
        <c:crossBetween val="midCat"/>
      </c:valAx>
      <c:valAx>
        <c:axId val="495758576"/>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Discharge</a:t>
                </a:r>
                <a:r>
                  <a:rPr lang="en-US" baseline="0"/>
                  <a:t> (m</a:t>
                </a:r>
                <a:r>
                  <a:rPr lang="en-US" baseline="30000"/>
                  <a:t>3</a:t>
                </a:r>
                <a:r>
                  <a:rPr lang="en-US" baseline="0"/>
                  <a:t>/s)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5758248"/>
        <c:crosses val="autoZero"/>
        <c:crossBetween val="midCat"/>
      </c:valAx>
      <c:spPr>
        <a:noFill/>
        <a:ln>
          <a:noFill/>
        </a:ln>
        <a:effectLst/>
      </c:spPr>
    </c:plotArea>
    <c:legend>
      <c:legendPos val="b"/>
      <c:layout>
        <c:manualLayout>
          <c:xMode val="edge"/>
          <c:yMode val="edge"/>
          <c:x val="0.12546113228695344"/>
          <c:y val="0.85710484106153395"/>
          <c:w val="0.71640067251194972"/>
          <c:h val="0.1415570660553164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2281-3FAF-3D6F-4490-8C3BA3F0C0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417EC6-BD01-E121-93B0-83BA6708C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F83187-66BC-8E71-B1CB-9B3F885D759F}"/>
              </a:ext>
            </a:extLst>
          </p:cNvPr>
          <p:cNvSpPr>
            <a:spLocks noGrp="1"/>
          </p:cNvSpPr>
          <p:nvPr>
            <p:ph type="dt" sz="half" idx="10"/>
          </p:nvPr>
        </p:nvSpPr>
        <p:spPr/>
        <p:txBody>
          <a:bodyPr/>
          <a:lstStyle/>
          <a:p>
            <a:fld id="{F2C7A3D7-0630-4A7A-A104-13A99A909BA7}" type="datetimeFigureOut">
              <a:rPr lang="en-US" smtClean="0"/>
              <a:t>4/18/2023</a:t>
            </a:fld>
            <a:endParaRPr lang="en-US"/>
          </a:p>
        </p:txBody>
      </p:sp>
      <p:sp>
        <p:nvSpPr>
          <p:cNvPr id="5" name="Footer Placeholder 4">
            <a:extLst>
              <a:ext uri="{FF2B5EF4-FFF2-40B4-BE49-F238E27FC236}">
                <a16:creationId xmlns:a16="http://schemas.microsoft.com/office/drawing/2014/main" id="{213DA58D-C989-AECD-9D21-8A7687B07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49E1D-95C2-493E-8580-24950D9A0FA3}"/>
              </a:ext>
            </a:extLst>
          </p:cNvPr>
          <p:cNvSpPr>
            <a:spLocks noGrp="1"/>
          </p:cNvSpPr>
          <p:nvPr>
            <p:ph type="sldNum" sz="quarter" idx="12"/>
          </p:nvPr>
        </p:nvSpPr>
        <p:spPr/>
        <p:txBody>
          <a:bodyPr/>
          <a:lstStyle/>
          <a:p>
            <a:fld id="{31CDB842-9AB5-42AD-81F3-A8C8F50A7B3B}" type="slidenum">
              <a:rPr lang="en-US" smtClean="0"/>
              <a:t>‹#›</a:t>
            </a:fld>
            <a:endParaRPr lang="en-US"/>
          </a:p>
        </p:txBody>
      </p:sp>
    </p:spTree>
    <p:extLst>
      <p:ext uri="{BB962C8B-B14F-4D97-AF65-F5344CB8AC3E}">
        <p14:creationId xmlns:p14="http://schemas.microsoft.com/office/powerpoint/2010/main" val="348007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EC24-BA39-52C3-4B0B-FCD1003D86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0F9374-5F4A-050F-0E56-A2EF3A0C3F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3DEC52-B7EE-F1CF-53E3-40D54BF65D05}"/>
              </a:ext>
            </a:extLst>
          </p:cNvPr>
          <p:cNvSpPr>
            <a:spLocks noGrp="1"/>
          </p:cNvSpPr>
          <p:nvPr>
            <p:ph type="dt" sz="half" idx="10"/>
          </p:nvPr>
        </p:nvSpPr>
        <p:spPr/>
        <p:txBody>
          <a:bodyPr/>
          <a:lstStyle/>
          <a:p>
            <a:fld id="{F2C7A3D7-0630-4A7A-A104-13A99A909BA7}" type="datetimeFigureOut">
              <a:rPr lang="en-US" smtClean="0"/>
              <a:t>4/18/2023</a:t>
            </a:fld>
            <a:endParaRPr lang="en-US"/>
          </a:p>
        </p:txBody>
      </p:sp>
      <p:sp>
        <p:nvSpPr>
          <p:cNvPr id="5" name="Footer Placeholder 4">
            <a:extLst>
              <a:ext uri="{FF2B5EF4-FFF2-40B4-BE49-F238E27FC236}">
                <a16:creationId xmlns:a16="http://schemas.microsoft.com/office/drawing/2014/main" id="{054E213F-0184-D8CF-45D7-5208CFD9D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753C4-8107-5B3F-4763-432A920CA9A7}"/>
              </a:ext>
            </a:extLst>
          </p:cNvPr>
          <p:cNvSpPr>
            <a:spLocks noGrp="1"/>
          </p:cNvSpPr>
          <p:nvPr>
            <p:ph type="sldNum" sz="quarter" idx="12"/>
          </p:nvPr>
        </p:nvSpPr>
        <p:spPr/>
        <p:txBody>
          <a:bodyPr/>
          <a:lstStyle/>
          <a:p>
            <a:fld id="{31CDB842-9AB5-42AD-81F3-A8C8F50A7B3B}" type="slidenum">
              <a:rPr lang="en-US" smtClean="0"/>
              <a:t>‹#›</a:t>
            </a:fld>
            <a:endParaRPr lang="en-US"/>
          </a:p>
        </p:txBody>
      </p:sp>
    </p:spTree>
    <p:extLst>
      <p:ext uri="{BB962C8B-B14F-4D97-AF65-F5344CB8AC3E}">
        <p14:creationId xmlns:p14="http://schemas.microsoft.com/office/powerpoint/2010/main" val="383959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4E6516-06AF-63BA-01BF-6617C0CCDA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E7E817-8555-B2D8-923A-5EC73346B5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18B8E-3755-75AB-A220-EE2E5CDE34B5}"/>
              </a:ext>
            </a:extLst>
          </p:cNvPr>
          <p:cNvSpPr>
            <a:spLocks noGrp="1"/>
          </p:cNvSpPr>
          <p:nvPr>
            <p:ph type="dt" sz="half" idx="10"/>
          </p:nvPr>
        </p:nvSpPr>
        <p:spPr/>
        <p:txBody>
          <a:bodyPr/>
          <a:lstStyle/>
          <a:p>
            <a:fld id="{F2C7A3D7-0630-4A7A-A104-13A99A909BA7}" type="datetimeFigureOut">
              <a:rPr lang="en-US" smtClean="0"/>
              <a:t>4/18/2023</a:t>
            </a:fld>
            <a:endParaRPr lang="en-US"/>
          </a:p>
        </p:txBody>
      </p:sp>
      <p:sp>
        <p:nvSpPr>
          <p:cNvPr id="5" name="Footer Placeholder 4">
            <a:extLst>
              <a:ext uri="{FF2B5EF4-FFF2-40B4-BE49-F238E27FC236}">
                <a16:creationId xmlns:a16="http://schemas.microsoft.com/office/drawing/2014/main" id="{A3D3496F-6F50-C03E-FD40-B66209CD6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BEF1CE-9536-FCDF-BD77-2EEFE826CB72}"/>
              </a:ext>
            </a:extLst>
          </p:cNvPr>
          <p:cNvSpPr>
            <a:spLocks noGrp="1"/>
          </p:cNvSpPr>
          <p:nvPr>
            <p:ph type="sldNum" sz="quarter" idx="12"/>
          </p:nvPr>
        </p:nvSpPr>
        <p:spPr/>
        <p:txBody>
          <a:bodyPr/>
          <a:lstStyle/>
          <a:p>
            <a:fld id="{31CDB842-9AB5-42AD-81F3-A8C8F50A7B3B}" type="slidenum">
              <a:rPr lang="en-US" smtClean="0"/>
              <a:t>‹#›</a:t>
            </a:fld>
            <a:endParaRPr lang="en-US"/>
          </a:p>
        </p:txBody>
      </p:sp>
    </p:spTree>
    <p:extLst>
      <p:ext uri="{BB962C8B-B14F-4D97-AF65-F5344CB8AC3E}">
        <p14:creationId xmlns:p14="http://schemas.microsoft.com/office/powerpoint/2010/main" val="336061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8A697-0843-83C7-EDFC-2F96E6B505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D777D-1992-58DC-EA5A-026DC79F66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57193-ACD6-235A-07F7-3DFB85CB96C5}"/>
              </a:ext>
            </a:extLst>
          </p:cNvPr>
          <p:cNvSpPr>
            <a:spLocks noGrp="1"/>
          </p:cNvSpPr>
          <p:nvPr>
            <p:ph type="dt" sz="half" idx="10"/>
          </p:nvPr>
        </p:nvSpPr>
        <p:spPr/>
        <p:txBody>
          <a:bodyPr/>
          <a:lstStyle/>
          <a:p>
            <a:fld id="{F2C7A3D7-0630-4A7A-A104-13A99A909BA7}" type="datetimeFigureOut">
              <a:rPr lang="en-US" smtClean="0"/>
              <a:t>4/18/2023</a:t>
            </a:fld>
            <a:endParaRPr lang="en-US"/>
          </a:p>
        </p:txBody>
      </p:sp>
      <p:sp>
        <p:nvSpPr>
          <p:cNvPr id="5" name="Footer Placeholder 4">
            <a:extLst>
              <a:ext uri="{FF2B5EF4-FFF2-40B4-BE49-F238E27FC236}">
                <a16:creationId xmlns:a16="http://schemas.microsoft.com/office/drawing/2014/main" id="{7AD2D16E-26F9-70B3-0B3B-6183B8017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D007D-B4C3-E44E-5552-E5F12762A384}"/>
              </a:ext>
            </a:extLst>
          </p:cNvPr>
          <p:cNvSpPr>
            <a:spLocks noGrp="1"/>
          </p:cNvSpPr>
          <p:nvPr>
            <p:ph type="sldNum" sz="quarter" idx="12"/>
          </p:nvPr>
        </p:nvSpPr>
        <p:spPr/>
        <p:txBody>
          <a:bodyPr/>
          <a:lstStyle/>
          <a:p>
            <a:fld id="{31CDB842-9AB5-42AD-81F3-A8C8F50A7B3B}" type="slidenum">
              <a:rPr lang="en-US" smtClean="0"/>
              <a:t>‹#›</a:t>
            </a:fld>
            <a:endParaRPr lang="en-US"/>
          </a:p>
        </p:txBody>
      </p:sp>
    </p:spTree>
    <p:extLst>
      <p:ext uri="{BB962C8B-B14F-4D97-AF65-F5344CB8AC3E}">
        <p14:creationId xmlns:p14="http://schemas.microsoft.com/office/powerpoint/2010/main" val="665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9908-6467-EA2A-FEE1-DCC38D7A6B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BC82C3-E1B4-1784-DE7B-C6C85D47E3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F8AFFB-31B9-8C17-1518-F607791E3607}"/>
              </a:ext>
            </a:extLst>
          </p:cNvPr>
          <p:cNvSpPr>
            <a:spLocks noGrp="1"/>
          </p:cNvSpPr>
          <p:nvPr>
            <p:ph type="dt" sz="half" idx="10"/>
          </p:nvPr>
        </p:nvSpPr>
        <p:spPr/>
        <p:txBody>
          <a:bodyPr/>
          <a:lstStyle/>
          <a:p>
            <a:fld id="{F2C7A3D7-0630-4A7A-A104-13A99A909BA7}" type="datetimeFigureOut">
              <a:rPr lang="en-US" smtClean="0"/>
              <a:t>4/18/2023</a:t>
            </a:fld>
            <a:endParaRPr lang="en-US"/>
          </a:p>
        </p:txBody>
      </p:sp>
      <p:sp>
        <p:nvSpPr>
          <p:cNvPr id="5" name="Footer Placeholder 4">
            <a:extLst>
              <a:ext uri="{FF2B5EF4-FFF2-40B4-BE49-F238E27FC236}">
                <a16:creationId xmlns:a16="http://schemas.microsoft.com/office/drawing/2014/main" id="{8396ED0B-09D4-3B8D-957E-7FB92D2BD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FD6FD-DAA6-3913-F9AA-A03726F4FC7B}"/>
              </a:ext>
            </a:extLst>
          </p:cNvPr>
          <p:cNvSpPr>
            <a:spLocks noGrp="1"/>
          </p:cNvSpPr>
          <p:nvPr>
            <p:ph type="sldNum" sz="quarter" idx="12"/>
          </p:nvPr>
        </p:nvSpPr>
        <p:spPr/>
        <p:txBody>
          <a:bodyPr/>
          <a:lstStyle/>
          <a:p>
            <a:fld id="{31CDB842-9AB5-42AD-81F3-A8C8F50A7B3B}" type="slidenum">
              <a:rPr lang="en-US" smtClean="0"/>
              <a:t>‹#›</a:t>
            </a:fld>
            <a:endParaRPr lang="en-US"/>
          </a:p>
        </p:txBody>
      </p:sp>
    </p:spTree>
    <p:extLst>
      <p:ext uri="{BB962C8B-B14F-4D97-AF65-F5344CB8AC3E}">
        <p14:creationId xmlns:p14="http://schemas.microsoft.com/office/powerpoint/2010/main" val="214285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E0E1-3C76-4DB4-6788-D531EB210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ABC90-A748-9214-624D-523414FE04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EA3427-3F6E-664B-D989-740153B02F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4B9421-955C-B635-C96C-7FFFD1C3BE6A}"/>
              </a:ext>
            </a:extLst>
          </p:cNvPr>
          <p:cNvSpPr>
            <a:spLocks noGrp="1"/>
          </p:cNvSpPr>
          <p:nvPr>
            <p:ph type="dt" sz="half" idx="10"/>
          </p:nvPr>
        </p:nvSpPr>
        <p:spPr/>
        <p:txBody>
          <a:bodyPr/>
          <a:lstStyle/>
          <a:p>
            <a:fld id="{F2C7A3D7-0630-4A7A-A104-13A99A909BA7}" type="datetimeFigureOut">
              <a:rPr lang="en-US" smtClean="0"/>
              <a:t>4/18/2023</a:t>
            </a:fld>
            <a:endParaRPr lang="en-US"/>
          </a:p>
        </p:txBody>
      </p:sp>
      <p:sp>
        <p:nvSpPr>
          <p:cNvPr id="6" name="Footer Placeholder 5">
            <a:extLst>
              <a:ext uri="{FF2B5EF4-FFF2-40B4-BE49-F238E27FC236}">
                <a16:creationId xmlns:a16="http://schemas.microsoft.com/office/drawing/2014/main" id="{95DBB2B5-3449-C2AF-F968-B3061C6385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DEBE7-1075-FFE3-B41E-E2F3448D3DB5}"/>
              </a:ext>
            </a:extLst>
          </p:cNvPr>
          <p:cNvSpPr>
            <a:spLocks noGrp="1"/>
          </p:cNvSpPr>
          <p:nvPr>
            <p:ph type="sldNum" sz="quarter" idx="12"/>
          </p:nvPr>
        </p:nvSpPr>
        <p:spPr/>
        <p:txBody>
          <a:bodyPr/>
          <a:lstStyle/>
          <a:p>
            <a:fld id="{31CDB842-9AB5-42AD-81F3-A8C8F50A7B3B}" type="slidenum">
              <a:rPr lang="en-US" smtClean="0"/>
              <a:t>‹#›</a:t>
            </a:fld>
            <a:endParaRPr lang="en-US"/>
          </a:p>
        </p:txBody>
      </p:sp>
    </p:spTree>
    <p:extLst>
      <p:ext uri="{BB962C8B-B14F-4D97-AF65-F5344CB8AC3E}">
        <p14:creationId xmlns:p14="http://schemas.microsoft.com/office/powerpoint/2010/main" val="322335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9111-3FBD-898A-40D9-3092255778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4B51D-A93C-FE06-8DBB-4FA0BE7910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A37F2-371A-5108-60B7-AC4C4526CB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5E6A16-9F3E-4669-318B-25742893C0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0B5CC2-41ED-10F7-DEF3-8744B65B7E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446419-BCA5-767A-CE2E-46230D9B8AA3}"/>
              </a:ext>
            </a:extLst>
          </p:cNvPr>
          <p:cNvSpPr>
            <a:spLocks noGrp="1"/>
          </p:cNvSpPr>
          <p:nvPr>
            <p:ph type="dt" sz="half" idx="10"/>
          </p:nvPr>
        </p:nvSpPr>
        <p:spPr/>
        <p:txBody>
          <a:bodyPr/>
          <a:lstStyle/>
          <a:p>
            <a:fld id="{F2C7A3D7-0630-4A7A-A104-13A99A909BA7}" type="datetimeFigureOut">
              <a:rPr lang="en-US" smtClean="0"/>
              <a:t>4/18/2023</a:t>
            </a:fld>
            <a:endParaRPr lang="en-US"/>
          </a:p>
        </p:txBody>
      </p:sp>
      <p:sp>
        <p:nvSpPr>
          <p:cNvPr id="8" name="Footer Placeholder 7">
            <a:extLst>
              <a:ext uri="{FF2B5EF4-FFF2-40B4-BE49-F238E27FC236}">
                <a16:creationId xmlns:a16="http://schemas.microsoft.com/office/drawing/2014/main" id="{FEABCE92-F497-6E09-0127-6CD88D1FAE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96E2D5-04A6-C4EA-63DF-30412461F0D3}"/>
              </a:ext>
            </a:extLst>
          </p:cNvPr>
          <p:cNvSpPr>
            <a:spLocks noGrp="1"/>
          </p:cNvSpPr>
          <p:nvPr>
            <p:ph type="sldNum" sz="quarter" idx="12"/>
          </p:nvPr>
        </p:nvSpPr>
        <p:spPr/>
        <p:txBody>
          <a:bodyPr/>
          <a:lstStyle/>
          <a:p>
            <a:fld id="{31CDB842-9AB5-42AD-81F3-A8C8F50A7B3B}" type="slidenum">
              <a:rPr lang="en-US" smtClean="0"/>
              <a:t>‹#›</a:t>
            </a:fld>
            <a:endParaRPr lang="en-US"/>
          </a:p>
        </p:txBody>
      </p:sp>
    </p:spTree>
    <p:extLst>
      <p:ext uri="{BB962C8B-B14F-4D97-AF65-F5344CB8AC3E}">
        <p14:creationId xmlns:p14="http://schemas.microsoft.com/office/powerpoint/2010/main" val="214668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9018-F380-B1D7-F3C7-D761CBEBB7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C2BA8B-7EEB-8091-0E4C-85BCC80127C2}"/>
              </a:ext>
            </a:extLst>
          </p:cNvPr>
          <p:cNvSpPr>
            <a:spLocks noGrp="1"/>
          </p:cNvSpPr>
          <p:nvPr>
            <p:ph type="dt" sz="half" idx="10"/>
          </p:nvPr>
        </p:nvSpPr>
        <p:spPr/>
        <p:txBody>
          <a:bodyPr/>
          <a:lstStyle/>
          <a:p>
            <a:fld id="{F2C7A3D7-0630-4A7A-A104-13A99A909BA7}" type="datetimeFigureOut">
              <a:rPr lang="en-US" smtClean="0"/>
              <a:t>4/18/2023</a:t>
            </a:fld>
            <a:endParaRPr lang="en-US"/>
          </a:p>
        </p:txBody>
      </p:sp>
      <p:sp>
        <p:nvSpPr>
          <p:cNvPr id="4" name="Footer Placeholder 3">
            <a:extLst>
              <a:ext uri="{FF2B5EF4-FFF2-40B4-BE49-F238E27FC236}">
                <a16:creationId xmlns:a16="http://schemas.microsoft.com/office/drawing/2014/main" id="{0B15C864-453E-2CD9-A440-069ADF5739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71E3DB-2BD8-2889-6215-10D54C328BC7}"/>
              </a:ext>
            </a:extLst>
          </p:cNvPr>
          <p:cNvSpPr>
            <a:spLocks noGrp="1"/>
          </p:cNvSpPr>
          <p:nvPr>
            <p:ph type="sldNum" sz="quarter" idx="12"/>
          </p:nvPr>
        </p:nvSpPr>
        <p:spPr/>
        <p:txBody>
          <a:bodyPr/>
          <a:lstStyle/>
          <a:p>
            <a:fld id="{31CDB842-9AB5-42AD-81F3-A8C8F50A7B3B}" type="slidenum">
              <a:rPr lang="en-US" smtClean="0"/>
              <a:t>‹#›</a:t>
            </a:fld>
            <a:endParaRPr lang="en-US"/>
          </a:p>
        </p:txBody>
      </p:sp>
    </p:spTree>
    <p:extLst>
      <p:ext uri="{BB962C8B-B14F-4D97-AF65-F5344CB8AC3E}">
        <p14:creationId xmlns:p14="http://schemas.microsoft.com/office/powerpoint/2010/main" val="143316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EC131-796B-DA37-EB8D-5E56CFE01A07}"/>
              </a:ext>
            </a:extLst>
          </p:cNvPr>
          <p:cNvSpPr>
            <a:spLocks noGrp="1"/>
          </p:cNvSpPr>
          <p:nvPr>
            <p:ph type="dt" sz="half" idx="10"/>
          </p:nvPr>
        </p:nvSpPr>
        <p:spPr/>
        <p:txBody>
          <a:bodyPr/>
          <a:lstStyle/>
          <a:p>
            <a:fld id="{F2C7A3D7-0630-4A7A-A104-13A99A909BA7}" type="datetimeFigureOut">
              <a:rPr lang="en-US" smtClean="0"/>
              <a:t>4/18/2023</a:t>
            </a:fld>
            <a:endParaRPr lang="en-US"/>
          </a:p>
        </p:txBody>
      </p:sp>
      <p:sp>
        <p:nvSpPr>
          <p:cNvPr id="3" name="Footer Placeholder 2">
            <a:extLst>
              <a:ext uri="{FF2B5EF4-FFF2-40B4-BE49-F238E27FC236}">
                <a16:creationId xmlns:a16="http://schemas.microsoft.com/office/drawing/2014/main" id="{B8042C7F-1045-CCBE-3E20-4C3E4A939A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314AC8-7497-A309-DAFC-8FDCD1DEF0BB}"/>
              </a:ext>
            </a:extLst>
          </p:cNvPr>
          <p:cNvSpPr>
            <a:spLocks noGrp="1"/>
          </p:cNvSpPr>
          <p:nvPr>
            <p:ph type="sldNum" sz="quarter" idx="12"/>
          </p:nvPr>
        </p:nvSpPr>
        <p:spPr/>
        <p:txBody>
          <a:bodyPr/>
          <a:lstStyle/>
          <a:p>
            <a:fld id="{31CDB842-9AB5-42AD-81F3-A8C8F50A7B3B}" type="slidenum">
              <a:rPr lang="en-US" smtClean="0"/>
              <a:t>‹#›</a:t>
            </a:fld>
            <a:endParaRPr lang="en-US"/>
          </a:p>
        </p:txBody>
      </p:sp>
    </p:spTree>
    <p:extLst>
      <p:ext uri="{BB962C8B-B14F-4D97-AF65-F5344CB8AC3E}">
        <p14:creationId xmlns:p14="http://schemas.microsoft.com/office/powerpoint/2010/main" val="232151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0B0B2-D5B5-9F7D-D96D-B590FBF80A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C58753-16CA-0C35-3E2B-14CAC5754B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1E9B38-EBB8-91C6-CE3C-51CAED0B2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21CCF6-1351-D161-B288-11F8ADEFA714}"/>
              </a:ext>
            </a:extLst>
          </p:cNvPr>
          <p:cNvSpPr>
            <a:spLocks noGrp="1"/>
          </p:cNvSpPr>
          <p:nvPr>
            <p:ph type="dt" sz="half" idx="10"/>
          </p:nvPr>
        </p:nvSpPr>
        <p:spPr/>
        <p:txBody>
          <a:bodyPr/>
          <a:lstStyle/>
          <a:p>
            <a:fld id="{F2C7A3D7-0630-4A7A-A104-13A99A909BA7}" type="datetimeFigureOut">
              <a:rPr lang="en-US" smtClean="0"/>
              <a:t>4/18/2023</a:t>
            </a:fld>
            <a:endParaRPr lang="en-US"/>
          </a:p>
        </p:txBody>
      </p:sp>
      <p:sp>
        <p:nvSpPr>
          <p:cNvPr id="6" name="Footer Placeholder 5">
            <a:extLst>
              <a:ext uri="{FF2B5EF4-FFF2-40B4-BE49-F238E27FC236}">
                <a16:creationId xmlns:a16="http://schemas.microsoft.com/office/drawing/2014/main" id="{86D56C15-F371-EB05-F994-1EE27B4545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FF9D15-DA07-9443-29EF-FFA259C29712}"/>
              </a:ext>
            </a:extLst>
          </p:cNvPr>
          <p:cNvSpPr>
            <a:spLocks noGrp="1"/>
          </p:cNvSpPr>
          <p:nvPr>
            <p:ph type="sldNum" sz="quarter" idx="12"/>
          </p:nvPr>
        </p:nvSpPr>
        <p:spPr/>
        <p:txBody>
          <a:bodyPr/>
          <a:lstStyle/>
          <a:p>
            <a:fld id="{31CDB842-9AB5-42AD-81F3-A8C8F50A7B3B}" type="slidenum">
              <a:rPr lang="en-US" smtClean="0"/>
              <a:t>‹#›</a:t>
            </a:fld>
            <a:endParaRPr lang="en-US"/>
          </a:p>
        </p:txBody>
      </p:sp>
    </p:spTree>
    <p:extLst>
      <p:ext uri="{BB962C8B-B14F-4D97-AF65-F5344CB8AC3E}">
        <p14:creationId xmlns:p14="http://schemas.microsoft.com/office/powerpoint/2010/main" val="402056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B7B2-E64F-DEE5-34DB-29691AFB4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A09027-D81E-D372-711B-5357585550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3288C7-EC4D-8A37-504E-C3453E973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188F2-65DF-3858-675F-2464965DC360}"/>
              </a:ext>
            </a:extLst>
          </p:cNvPr>
          <p:cNvSpPr>
            <a:spLocks noGrp="1"/>
          </p:cNvSpPr>
          <p:nvPr>
            <p:ph type="dt" sz="half" idx="10"/>
          </p:nvPr>
        </p:nvSpPr>
        <p:spPr/>
        <p:txBody>
          <a:bodyPr/>
          <a:lstStyle/>
          <a:p>
            <a:fld id="{F2C7A3D7-0630-4A7A-A104-13A99A909BA7}" type="datetimeFigureOut">
              <a:rPr lang="en-US" smtClean="0"/>
              <a:t>4/18/2023</a:t>
            </a:fld>
            <a:endParaRPr lang="en-US"/>
          </a:p>
        </p:txBody>
      </p:sp>
      <p:sp>
        <p:nvSpPr>
          <p:cNvPr id="6" name="Footer Placeholder 5">
            <a:extLst>
              <a:ext uri="{FF2B5EF4-FFF2-40B4-BE49-F238E27FC236}">
                <a16:creationId xmlns:a16="http://schemas.microsoft.com/office/drawing/2014/main" id="{00116F17-252C-9038-6A24-829EF5B3AD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5AB158-83D3-67D5-8638-9B561598645F}"/>
              </a:ext>
            </a:extLst>
          </p:cNvPr>
          <p:cNvSpPr>
            <a:spLocks noGrp="1"/>
          </p:cNvSpPr>
          <p:nvPr>
            <p:ph type="sldNum" sz="quarter" idx="12"/>
          </p:nvPr>
        </p:nvSpPr>
        <p:spPr/>
        <p:txBody>
          <a:bodyPr/>
          <a:lstStyle/>
          <a:p>
            <a:fld id="{31CDB842-9AB5-42AD-81F3-A8C8F50A7B3B}" type="slidenum">
              <a:rPr lang="en-US" smtClean="0"/>
              <a:t>‹#›</a:t>
            </a:fld>
            <a:endParaRPr lang="en-US"/>
          </a:p>
        </p:txBody>
      </p:sp>
    </p:spTree>
    <p:extLst>
      <p:ext uri="{BB962C8B-B14F-4D97-AF65-F5344CB8AC3E}">
        <p14:creationId xmlns:p14="http://schemas.microsoft.com/office/powerpoint/2010/main" val="55846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070AAB-1A4E-97AA-64B8-9403EEA23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AC7612-2BED-1C6B-356A-615B4B3A0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2E120-FF01-0F39-24BD-630A26F510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7A3D7-0630-4A7A-A104-13A99A909BA7}" type="datetimeFigureOut">
              <a:rPr lang="en-US" smtClean="0"/>
              <a:t>4/18/2023</a:t>
            </a:fld>
            <a:endParaRPr lang="en-US"/>
          </a:p>
        </p:txBody>
      </p:sp>
      <p:sp>
        <p:nvSpPr>
          <p:cNvPr id="5" name="Footer Placeholder 4">
            <a:extLst>
              <a:ext uri="{FF2B5EF4-FFF2-40B4-BE49-F238E27FC236}">
                <a16:creationId xmlns:a16="http://schemas.microsoft.com/office/drawing/2014/main" id="{6963AF15-5A95-637C-806E-E9948E2503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3017FE-1D0D-1902-1828-3C81BBB7A9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DB842-9AB5-42AD-81F3-A8C8F50A7B3B}" type="slidenum">
              <a:rPr lang="en-US" smtClean="0"/>
              <a:t>‹#›</a:t>
            </a:fld>
            <a:endParaRPr lang="en-US"/>
          </a:p>
        </p:txBody>
      </p:sp>
    </p:spTree>
    <p:extLst>
      <p:ext uri="{BB962C8B-B14F-4D97-AF65-F5344CB8AC3E}">
        <p14:creationId xmlns:p14="http://schemas.microsoft.com/office/powerpoint/2010/main" val="2537406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hyperlink" Target="mailto:ayushipanchal44@gmail.com" TargetMode="Externa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9209112-0980-ECBF-1049-435F487E703D}"/>
              </a:ext>
            </a:extLst>
          </p:cNvPr>
          <p:cNvSpPr>
            <a:spLocks noGrp="1"/>
          </p:cNvSpPr>
          <p:nvPr>
            <p:ph type="title"/>
          </p:nvPr>
        </p:nvSpPr>
        <p:spPr>
          <a:xfrm>
            <a:off x="0" y="7836"/>
            <a:ext cx="12192000" cy="1250973"/>
          </a:xfrm>
          <a:solidFill>
            <a:srgbClr val="002060"/>
          </a:solidFill>
          <a:ln>
            <a:solidFill>
              <a:schemeClr val="accent1"/>
            </a:solidFill>
          </a:ln>
        </p:spPr>
        <p:txBody>
          <a:bodyPr>
            <a:normAutofit/>
          </a:bodyPr>
          <a:lstStyle/>
          <a:p>
            <a:pPr algn="ctr">
              <a:lnSpc>
                <a:spcPct val="100000"/>
              </a:lnSpc>
              <a:spcBef>
                <a:spcPts val="0"/>
              </a:spcBef>
            </a:pPr>
            <a:r>
              <a:rPr lang="en-US"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Development of Rainfall Runoff model using MIKE NAM for the flood prone basin of India</a:t>
            </a:r>
            <a:b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r>
              <a:rPr lang="en-US" sz="1700" b="1" baseline="30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a:t>
            </a:r>
            <a:r>
              <a:rPr lang="en-US" sz="17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Ayushi Panchal (</a:t>
            </a:r>
            <a:r>
              <a:rPr lang="en-US" sz="17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ayushipanchal44@gmail.com</a:t>
            </a:r>
            <a:r>
              <a:rPr lang="en-US" sz="17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700" b="1" baseline="30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r>
              <a:rPr lang="en-US" sz="17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Sanjaykumar Yadav</a:t>
            </a:r>
            <a:b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r>
              <a:rPr lang="en-US" sz="1500" baseline="30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a:t>
            </a:r>
            <a:r>
              <a:rPr lang="en-US" sz="1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Research scholar, Sardar Vallabhbhai National Institute of Technology, Surat</a:t>
            </a:r>
            <a:br>
              <a:rPr lang="en-US" sz="1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r>
              <a:rPr lang="en-US" sz="1500" baseline="30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a:t>
            </a:r>
            <a:r>
              <a:rPr lang="en-US" sz="1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Professor, Sardar Vallabhbhai National Institute of Technology, Surat</a:t>
            </a:r>
            <a:endParaRPr lang="en-US" sz="1500" dirty="0">
              <a:solidFill>
                <a:schemeClr val="bg1"/>
              </a:solidFill>
            </a:endParaRPr>
          </a:p>
        </p:txBody>
      </p:sp>
      <p:cxnSp>
        <p:nvCxnSpPr>
          <p:cNvPr id="7" name="Straight Connector 6">
            <a:extLst>
              <a:ext uri="{FF2B5EF4-FFF2-40B4-BE49-F238E27FC236}">
                <a16:creationId xmlns:a16="http://schemas.microsoft.com/office/drawing/2014/main" id="{10B6B52F-1364-CA44-1746-65AC5A3131DA}"/>
              </a:ext>
            </a:extLst>
          </p:cNvPr>
          <p:cNvCxnSpPr>
            <a:cxnSpLocks/>
          </p:cNvCxnSpPr>
          <p:nvPr/>
        </p:nvCxnSpPr>
        <p:spPr>
          <a:xfrm>
            <a:off x="0" y="1284743"/>
            <a:ext cx="12192000"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TextBox 7">
            <a:extLst>
              <a:ext uri="{FF2B5EF4-FFF2-40B4-BE49-F238E27FC236}">
                <a16:creationId xmlns:a16="http://schemas.microsoft.com/office/drawing/2014/main" id="{F2EDE7B0-941A-06C3-9CA5-37C9C6D2D4CA}"/>
              </a:ext>
            </a:extLst>
          </p:cNvPr>
          <p:cNvSpPr txBox="1"/>
          <p:nvPr/>
        </p:nvSpPr>
        <p:spPr>
          <a:xfrm>
            <a:off x="186392" y="1748926"/>
            <a:ext cx="2788488" cy="4914294"/>
          </a:xfrm>
          <a:prstGeom prst="rect">
            <a:avLst/>
          </a:prstGeom>
          <a:noFill/>
          <a:ln>
            <a:solidFill>
              <a:schemeClr val="bg1"/>
            </a:solidFill>
          </a:ln>
        </p:spPr>
        <p:txBody>
          <a:bodyPr wrap="square" rtlCol="0">
            <a:spAutoFit/>
          </a:bodyPr>
          <a:lstStyle/>
          <a:p>
            <a:pPr marL="57135" indent="-171405" algn="just">
              <a:lnSpc>
                <a:spcPct val="150000"/>
              </a:lnSpc>
              <a:buFont typeface="Wingdings" panose="05000000000000000000" pitchFamily="2" charset="2"/>
              <a:buChar char="§"/>
            </a:pPr>
            <a:r>
              <a:rPr lang="en-US" sz="1000" dirty="0">
                <a:latin typeface="Comic Sans MS" panose="030F0702030302020204" pitchFamily="66" charset="0"/>
                <a:ea typeface="Calibri" panose="020F0502020204030204" pitchFamily="34" charset="0"/>
                <a:cs typeface="Times New Roman" panose="02020603050405020304" pitchFamily="18" charset="0"/>
              </a:rPr>
              <a:t>Rainfall-runoff modelling is significantly carried out in order to evaluate the response of different combinations of hydrometeorological and physical characteristics of the basin. </a:t>
            </a:r>
          </a:p>
          <a:p>
            <a:pPr marL="57135" indent="-171405" algn="just">
              <a:lnSpc>
                <a:spcPct val="150000"/>
              </a:lnSpc>
              <a:buFont typeface="Wingdings" panose="05000000000000000000" pitchFamily="2" charset="2"/>
              <a:buChar char="§"/>
            </a:pPr>
            <a:r>
              <a:rPr lang="en-US" sz="1000" dirty="0">
                <a:latin typeface="Comic Sans MS" panose="030F0702030302020204" pitchFamily="66" charset="0"/>
                <a:ea typeface="Calibri" panose="020F0502020204030204" pitchFamily="34" charset="0"/>
                <a:cs typeface="Times New Roman" panose="02020603050405020304" pitchFamily="18" charset="0"/>
              </a:rPr>
              <a:t>The hydrological models are developed for simulating the rainfall-runoff process. In the present study rainfall-runoff simulation has been carried out to predict the runoff generated at the Ukai reservoir. </a:t>
            </a:r>
          </a:p>
          <a:p>
            <a:pPr marL="57135" indent="-171405" algn="just">
              <a:lnSpc>
                <a:spcPct val="150000"/>
              </a:lnSpc>
              <a:buFont typeface="Wingdings" panose="05000000000000000000" pitchFamily="2" charset="2"/>
              <a:buChar char="§"/>
            </a:pPr>
            <a:r>
              <a:rPr lang="en-US" sz="1000" dirty="0">
                <a:latin typeface="Comic Sans MS" panose="030F0702030302020204" pitchFamily="66" charset="0"/>
                <a:ea typeface="Calibri" panose="020F0502020204030204" pitchFamily="34" charset="0"/>
                <a:cs typeface="Times New Roman" panose="02020603050405020304" pitchFamily="18" charset="0"/>
              </a:rPr>
              <a:t>The daily data of rainfall, evaporation and river discharge have been given to the model in order to simulate the runoff. The reliability of the developed model has been evaluated based on the statistical performance measures and good agreement has been shown between simulated and observed river discharge and is proven to be enough accurate to predict the discharge. </a:t>
            </a:r>
          </a:p>
        </p:txBody>
      </p:sp>
      <p:sp>
        <p:nvSpPr>
          <p:cNvPr id="3" name="TextBox 2">
            <a:extLst>
              <a:ext uri="{FF2B5EF4-FFF2-40B4-BE49-F238E27FC236}">
                <a16:creationId xmlns:a16="http://schemas.microsoft.com/office/drawing/2014/main" id="{850575C0-C683-BB8D-27D0-FCEBC7809B99}"/>
              </a:ext>
            </a:extLst>
          </p:cNvPr>
          <p:cNvSpPr txBox="1"/>
          <p:nvPr/>
        </p:nvSpPr>
        <p:spPr>
          <a:xfrm>
            <a:off x="6411873" y="1163315"/>
            <a:ext cx="2433213" cy="355354"/>
          </a:xfrm>
          <a:prstGeom prst="rect">
            <a:avLst/>
          </a:prstGeom>
          <a:noFill/>
        </p:spPr>
        <p:txBody>
          <a:bodyPr wrap="square">
            <a:spAutoFit/>
          </a:bodyPr>
          <a:lstStyle/>
          <a:p>
            <a:pPr algn="ctr">
              <a:lnSpc>
                <a:spcPct val="200000"/>
              </a:lnSpc>
              <a:spcAft>
                <a:spcPts val="998"/>
              </a:spcAft>
            </a:pPr>
            <a:r>
              <a:rPr lang="en-US" sz="1000" b="1" i="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MAP OF THE STUDY AREA</a:t>
            </a:r>
          </a:p>
        </p:txBody>
      </p:sp>
      <p:pic>
        <p:nvPicPr>
          <p:cNvPr id="5" name="Picture 4">
            <a:extLst>
              <a:ext uri="{FF2B5EF4-FFF2-40B4-BE49-F238E27FC236}">
                <a16:creationId xmlns:a16="http://schemas.microsoft.com/office/drawing/2014/main" id="{2E7C0789-912C-CF93-B96D-2B4514981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0614" y="96914"/>
            <a:ext cx="786159" cy="1047243"/>
          </a:xfrm>
          <a:prstGeom prst="rect">
            <a:avLst/>
          </a:prstGeom>
        </p:spPr>
      </p:pic>
      <p:pic>
        <p:nvPicPr>
          <p:cNvPr id="9" name="Picture 2" descr="Sardar Vallabhbhai National Institute of Technology, Surat ...">
            <a:extLst>
              <a:ext uri="{FF2B5EF4-FFF2-40B4-BE49-F238E27FC236}">
                <a16:creationId xmlns:a16="http://schemas.microsoft.com/office/drawing/2014/main" id="{48230BB1-DEF8-66D6-3F6E-C8CBA52A1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21" y="65268"/>
            <a:ext cx="1039973" cy="9983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9F00058-5257-F187-ABAF-F85641A40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4203" y="495302"/>
            <a:ext cx="650518" cy="650518"/>
          </a:xfrm>
          <a:prstGeom prst="rect">
            <a:avLst/>
          </a:prstGeom>
        </p:spPr>
      </p:pic>
      <p:sp>
        <p:nvSpPr>
          <p:cNvPr id="17" name="TextBox 16">
            <a:extLst>
              <a:ext uri="{FF2B5EF4-FFF2-40B4-BE49-F238E27FC236}">
                <a16:creationId xmlns:a16="http://schemas.microsoft.com/office/drawing/2014/main" id="{C3CC23EC-BBAB-D602-07D6-47FAB3EEE0DD}"/>
              </a:ext>
            </a:extLst>
          </p:cNvPr>
          <p:cNvSpPr txBox="1"/>
          <p:nvPr/>
        </p:nvSpPr>
        <p:spPr>
          <a:xfrm>
            <a:off x="8943407" y="4057250"/>
            <a:ext cx="2979908" cy="2605970"/>
          </a:xfrm>
          <a:prstGeom prst="rect">
            <a:avLst/>
          </a:prstGeom>
          <a:noFill/>
          <a:ln>
            <a:solidFill>
              <a:schemeClr val="bg1"/>
            </a:solidFill>
          </a:ln>
        </p:spPr>
        <p:txBody>
          <a:bodyPr wrap="square">
            <a:spAutoFit/>
          </a:bodyPr>
          <a:lstStyle/>
          <a:p>
            <a:pPr marL="171405" indent="-171405" algn="just">
              <a:lnSpc>
                <a:spcPct val="150000"/>
              </a:lnSpc>
              <a:buFont typeface="Wingdings" panose="05000000000000000000" pitchFamily="2" charset="2"/>
              <a:buChar char="§"/>
            </a:pPr>
            <a:r>
              <a:rPr lang="en-US" sz="1000" dirty="0">
                <a:latin typeface="Comic Sans MS" panose="030F0702030302020204" pitchFamily="66" charset="0"/>
                <a:ea typeface="Calibri" panose="020F0502020204030204" pitchFamily="34" charset="0"/>
                <a:cs typeface="Times New Roman" panose="02020603050405020304" pitchFamily="18" charset="0"/>
              </a:rPr>
              <a:t>The model has performed fairly good after the simulation according to the performance of statistical parameter and the correlation coefficient has been found 0.7 that shows good agreement between observed and simulated runoff.</a:t>
            </a:r>
          </a:p>
          <a:p>
            <a:pPr marL="171405" indent="-171405" algn="just">
              <a:lnSpc>
                <a:spcPct val="150000"/>
              </a:lnSpc>
              <a:buFont typeface="Wingdings" panose="05000000000000000000" pitchFamily="2" charset="2"/>
              <a:buChar char="§"/>
            </a:pPr>
            <a:r>
              <a:rPr lang="en-US" sz="1000" dirty="0">
                <a:latin typeface="Comic Sans MS" panose="030F0702030302020204" pitchFamily="66" charset="0"/>
                <a:ea typeface="Calibri" panose="020F0502020204030204" pitchFamily="34" charset="0"/>
                <a:cs typeface="Times New Roman" panose="02020603050405020304" pitchFamily="18" charset="0"/>
              </a:rPr>
              <a:t>The model performance could further be improved considering the discharge rate coming from the upstream end of the channel, which is a limitation of MIKE 11 NAM model. </a:t>
            </a:r>
          </a:p>
        </p:txBody>
      </p:sp>
      <p:sp>
        <p:nvSpPr>
          <p:cNvPr id="20" name="TextBox 19">
            <a:extLst>
              <a:ext uri="{FF2B5EF4-FFF2-40B4-BE49-F238E27FC236}">
                <a16:creationId xmlns:a16="http://schemas.microsoft.com/office/drawing/2014/main" id="{B949ECF4-BC24-C0A2-69C3-495A314C81CC}"/>
              </a:ext>
            </a:extLst>
          </p:cNvPr>
          <p:cNvSpPr txBox="1"/>
          <p:nvPr/>
        </p:nvSpPr>
        <p:spPr>
          <a:xfrm>
            <a:off x="3135236" y="6481300"/>
            <a:ext cx="2596594" cy="276999"/>
          </a:xfrm>
          <a:prstGeom prst="rect">
            <a:avLst/>
          </a:prstGeom>
          <a:solidFill>
            <a:srgbClr val="002060"/>
          </a:solidFill>
        </p:spPr>
        <p:txBody>
          <a:bodyPr wrap="square">
            <a:spAutoFit/>
          </a:bodyPr>
          <a:lstStyle/>
          <a:p>
            <a:pPr algn="ctr"/>
            <a:r>
              <a:rPr lang="en-US" sz="1200" dirty="0">
                <a:solidFill>
                  <a:schemeClr val="bg1"/>
                </a:solidFill>
                <a:effectLst/>
                <a:latin typeface="Comic Sans MS" panose="030F0702030302020204" pitchFamily="66" charset="0"/>
                <a:ea typeface="Calibri" panose="020F0502020204030204" pitchFamily="34" charset="0"/>
              </a:rPr>
              <a:t>METHODOLOGY </a:t>
            </a:r>
            <a:endParaRPr lang="en-US" sz="1200" dirty="0">
              <a:solidFill>
                <a:schemeClr val="bg1"/>
              </a:solidFill>
              <a:latin typeface="Comic Sans MS" panose="030F0702030302020204" pitchFamily="66" charset="0"/>
            </a:endParaRPr>
          </a:p>
        </p:txBody>
      </p:sp>
      <p:graphicFrame>
        <p:nvGraphicFramePr>
          <p:cNvPr id="22" name="Chart 21">
            <a:extLst>
              <a:ext uri="{FF2B5EF4-FFF2-40B4-BE49-F238E27FC236}">
                <a16:creationId xmlns:a16="http://schemas.microsoft.com/office/drawing/2014/main" id="{BB4EBFBB-13F4-4250-AF10-71D0B94EBE9B}"/>
              </a:ext>
            </a:extLst>
          </p:cNvPr>
          <p:cNvGraphicFramePr/>
          <p:nvPr/>
        </p:nvGraphicFramePr>
        <p:xfrm>
          <a:off x="9284896" y="1454117"/>
          <a:ext cx="2458615" cy="2131593"/>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a:extLst>
              <a:ext uri="{FF2B5EF4-FFF2-40B4-BE49-F238E27FC236}">
                <a16:creationId xmlns:a16="http://schemas.microsoft.com/office/drawing/2014/main" id="{BE0741CD-11D5-DF63-4297-D4F74C62696D}"/>
              </a:ext>
            </a:extLst>
          </p:cNvPr>
          <p:cNvSpPr txBox="1"/>
          <p:nvPr/>
        </p:nvSpPr>
        <p:spPr>
          <a:xfrm>
            <a:off x="5969858" y="4685534"/>
            <a:ext cx="3066057" cy="276999"/>
          </a:xfrm>
          <a:prstGeom prst="rect">
            <a:avLst/>
          </a:prstGeom>
          <a:solidFill>
            <a:srgbClr val="002060"/>
          </a:solidFill>
        </p:spPr>
        <p:txBody>
          <a:bodyPr wrap="square">
            <a:spAutoFit/>
          </a:bodyPr>
          <a:lstStyle/>
          <a:p>
            <a:pPr algn="ctr"/>
            <a:r>
              <a:rPr lang="en-US" sz="1200" dirty="0">
                <a:solidFill>
                  <a:schemeClr val="bg1"/>
                </a:solidFill>
                <a:effectLst/>
                <a:latin typeface="Comic Sans MS" panose="030F0702030302020204" pitchFamily="66" charset="0"/>
                <a:ea typeface="Calibri" panose="020F0502020204030204" pitchFamily="34" charset="0"/>
              </a:rPr>
              <a:t>RESULTS </a:t>
            </a:r>
            <a:endParaRPr lang="en-US" sz="1200" dirty="0">
              <a:solidFill>
                <a:schemeClr val="bg1"/>
              </a:solidFill>
              <a:latin typeface="Comic Sans MS" panose="030F0702030302020204" pitchFamily="66" charset="0"/>
            </a:endParaRPr>
          </a:p>
        </p:txBody>
      </p:sp>
      <p:sp>
        <p:nvSpPr>
          <p:cNvPr id="10" name="TextBox 9">
            <a:extLst>
              <a:ext uri="{FF2B5EF4-FFF2-40B4-BE49-F238E27FC236}">
                <a16:creationId xmlns:a16="http://schemas.microsoft.com/office/drawing/2014/main" id="{E6886189-BE26-FEF0-5F5D-954882AF10E3}"/>
              </a:ext>
            </a:extLst>
          </p:cNvPr>
          <p:cNvSpPr txBox="1"/>
          <p:nvPr/>
        </p:nvSpPr>
        <p:spPr>
          <a:xfrm>
            <a:off x="186393" y="1425330"/>
            <a:ext cx="2717386" cy="338747"/>
          </a:xfrm>
          <a:prstGeom prst="rect">
            <a:avLst/>
          </a:prstGeom>
          <a:solidFill>
            <a:srgbClr val="002060"/>
          </a:solidFill>
        </p:spPr>
        <p:txBody>
          <a:bodyPr wrap="square">
            <a:spAutoFit/>
          </a:bodyPr>
          <a:lstStyle/>
          <a:p>
            <a:pPr indent="-114270" algn="ctr">
              <a:lnSpc>
                <a:spcPct val="150000"/>
              </a:lnSpc>
            </a:pPr>
            <a:r>
              <a:rPr lang="en-US" sz="1200" b="1"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INTRODUCTION</a:t>
            </a:r>
          </a:p>
        </p:txBody>
      </p:sp>
      <p:sp>
        <p:nvSpPr>
          <p:cNvPr id="13" name="TextBox 12">
            <a:extLst>
              <a:ext uri="{FF2B5EF4-FFF2-40B4-BE49-F238E27FC236}">
                <a16:creationId xmlns:a16="http://schemas.microsoft.com/office/drawing/2014/main" id="{1BC72922-A40C-E081-E23F-7A80411350E4}"/>
              </a:ext>
            </a:extLst>
          </p:cNvPr>
          <p:cNvSpPr txBox="1"/>
          <p:nvPr/>
        </p:nvSpPr>
        <p:spPr>
          <a:xfrm>
            <a:off x="9101669" y="3724209"/>
            <a:ext cx="2945104" cy="338747"/>
          </a:xfrm>
          <a:prstGeom prst="rect">
            <a:avLst/>
          </a:prstGeom>
          <a:solidFill>
            <a:srgbClr val="002060"/>
          </a:solidFill>
        </p:spPr>
        <p:txBody>
          <a:bodyPr wrap="square">
            <a:spAutoFit/>
          </a:bodyPr>
          <a:lstStyle/>
          <a:p>
            <a:pPr algn="ctr">
              <a:lnSpc>
                <a:spcPct val="150000"/>
              </a:lnSpc>
            </a:pPr>
            <a:r>
              <a:rPr lang="en-US" sz="1200" b="1"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CONCLUSIONS</a:t>
            </a:r>
          </a:p>
        </p:txBody>
      </p:sp>
      <p:cxnSp>
        <p:nvCxnSpPr>
          <p:cNvPr id="19" name="Straight Connector 18">
            <a:extLst>
              <a:ext uri="{FF2B5EF4-FFF2-40B4-BE49-F238E27FC236}">
                <a16:creationId xmlns:a16="http://schemas.microsoft.com/office/drawing/2014/main" id="{A6B66989-E256-2EAE-EED5-E7FC3C8D4241}"/>
              </a:ext>
            </a:extLst>
          </p:cNvPr>
          <p:cNvCxnSpPr>
            <a:cxnSpLocks/>
          </p:cNvCxnSpPr>
          <p:nvPr/>
        </p:nvCxnSpPr>
        <p:spPr>
          <a:xfrm flipH="1">
            <a:off x="9938327" y="1594702"/>
            <a:ext cx="1542473" cy="145329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5" name="Chart 24">
            <a:extLst>
              <a:ext uri="{FF2B5EF4-FFF2-40B4-BE49-F238E27FC236}">
                <a16:creationId xmlns:a16="http://schemas.microsoft.com/office/drawing/2014/main" id="{AD4FC984-72DD-6D4A-0CB0-9E9D15D5E3EC}"/>
              </a:ext>
            </a:extLst>
          </p:cNvPr>
          <p:cNvGraphicFramePr/>
          <p:nvPr/>
        </p:nvGraphicFramePr>
        <p:xfrm>
          <a:off x="5904105" y="4938780"/>
          <a:ext cx="3197564" cy="1862933"/>
        </p:xfrm>
        <a:graphic>
          <a:graphicData uri="http://schemas.openxmlformats.org/drawingml/2006/chart">
            <c:chart xmlns:c="http://schemas.openxmlformats.org/drawingml/2006/chart" xmlns:r="http://schemas.openxmlformats.org/officeDocument/2006/relationships" r:id="rId7"/>
          </a:graphicData>
        </a:graphic>
      </p:graphicFrame>
      <p:pic>
        <p:nvPicPr>
          <p:cNvPr id="15" name="Picture 14">
            <a:extLst>
              <a:ext uri="{FF2B5EF4-FFF2-40B4-BE49-F238E27FC236}">
                <a16:creationId xmlns:a16="http://schemas.microsoft.com/office/drawing/2014/main" id="{89429B09-E5D4-5947-CDC1-99C97738D5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6612" y="1454117"/>
            <a:ext cx="2433212" cy="1880209"/>
          </a:xfrm>
          <a:prstGeom prst="rect">
            <a:avLst/>
          </a:prstGeom>
        </p:spPr>
      </p:pic>
      <p:pic>
        <p:nvPicPr>
          <p:cNvPr id="24" name="Picture 23">
            <a:extLst>
              <a:ext uri="{FF2B5EF4-FFF2-40B4-BE49-F238E27FC236}">
                <a16:creationId xmlns:a16="http://schemas.microsoft.com/office/drawing/2014/main" id="{9F817029-CE96-F48C-EC35-F222D94F28A9}"/>
              </a:ext>
            </a:extLst>
          </p:cNvPr>
          <p:cNvPicPr>
            <a:picLocks noChangeAspect="1"/>
          </p:cNvPicPr>
          <p:nvPr/>
        </p:nvPicPr>
        <p:blipFill rotWithShape="1">
          <a:blip r:embed="rId9">
            <a:extLst>
              <a:ext uri="{28A0092B-C50C-407E-A947-70E740481C1C}">
                <a14:useLocalDpi xmlns:a14="http://schemas.microsoft.com/office/drawing/2010/main" val="0"/>
              </a:ext>
            </a:extLst>
          </a:blip>
          <a:srcRect l="7153" t="7416" r="7401" b="12797"/>
          <a:stretch/>
        </p:blipFill>
        <p:spPr>
          <a:xfrm>
            <a:off x="6503433" y="3340470"/>
            <a:ext cx="1864122" cy="1345064"/>
          </a:xfrm>
          <a:prstGeom prst="rect">
            <a:avLst/>
          </a:prstGeom>
        </p:spPr>
      </p:pic>
      <p:pic>
        <p:nvPicPr>
          <p:cNvPr id="4" name="Picture 3">
            <a:extLst>
              <a:ext uri="{FF2B5EF4-FFF2-40B4-BE49-F238E27FC236}">
                <a16:creationId xmlns:a16="http://schemas.microsoft.com/office/drawing/2014/main" id="{84642A33-C556-CE01-8B0E-A7DEBB0E7B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70141" y="1454116"/>
            <a:ext cx="2687425" cy="4914291"/>
          </a:xfrm>
          <a:prstGeom prst="rect">
            <a:avLst/>
          </a:prstGeom>
        </p:spPr>
      </p:pic>
    </p:spTree>
    <p:extLst>
      <p:ext uri="{BB962C8B-B14F-4D97-AF65-F5344CB8AC3E}">
        <p14:creationId xmlns:p14="http://schemas.microsoft.com/office/powerpoint/2010/main" val="3877093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263</Words>
  <Application>Microsoft Office PowerPoint</Application>
  <PresentationFormat>Widescreen</PresentationFormat>
  <Paragraphs>15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Comic Sans MS</vt:lpstr>
      <vt:lpstr>Times New Roman</vt:lpstr>
      <vt:lpstr>Wingdings</vt:lpstr>
      <vt:lpstr>Office Theme</vt:lpstr>
      <vt:lpstr>Development of Rainfall Runoff model using MIKE NAM for the flood prone basin of India 1Ayushi Panchal (ayushipanchal44@gmail.com), 2Sanjaykumar Yadav 1 Research scholar, Sardar Vallabhbhai National Institute of Technology, Surat 2 Professor, Sardar Vallabhbhai National Institute of Technology, Surat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Rainfall Runoff model using MIKE NAM for the flood prone basin of India 1Ayushi Panchal (ayushipanchal44@gmail.com), 2Sanjaykumar Yadav 1 Research scholar, Sardar Vallabhbhai National Institute of Technology, Surat 2 Professor, Sardar Vallabhbhai National Institute of Technology, Surat</dc:title>
  <dc:creator>Ayushi Panchal</dc:creator>
  <cp:lastModifiedBy>Ayushi Panchal</cp:lastModifiedBy>
  <cp:revision>2</cp:revision>
  <dcterms:created xsi:type="dcterms:W3CDTF">2023-04-18T06:55:54Z</dcterms:created>
  <dcterms:modified xsi:type="dcterms:W3CDTF">2023-04-18T07:04:38Z</dcterms:modified>
</cp:coreProperties>
</file>