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51206400" cy="28803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1" autoAdjust="0"/>
    <p:restoredTop sz="94660"/>
  </p:normalViewPr>
  <p:slideViewPr>
    <p:cSldViewPr snapToGrid="0">
      <p:cViewPr>
        <p:scale>
          <a:sx n="20" d="100"/>
          <a:sy n="20" d="100"/>
        </p:scale>
        <p:origin x="1272" y="7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0" y="4713925"/>
            <a:ext cx="38404800" cy="10027920"/>
          </a:xfrm>
        </p:spPr>
        <p:txBody>
          <a:bodyPr anchor="b"/>
          <a:lstStyle>
            <a:lvl1pPr algn="ctr">
              <a:defRPr sz="25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00800" y="15128560"/>
            <a:ext cx="38404800" cy="6954200"/>
          </a:xfrm>
        </p:spPr>
        <p:txBody>
          <a:bodyPr/>
          <a:lstStyle>
            <a:lvl1pPr marL="0" indent="0" algn="ctr">
              <a:buNone/>
              <a:defRPr sz="10080"/>
            </a:lvl1pPr>
            <a:lvl2pPr marL="1920240" indent="0" algn="ctr">
              <a:buNone/>
              <a:defRPr sz="8400"/>
            </a:lvl2pPr>
            <a:lvl3pPr marL="3840480" indent="0" algn="ctr">
              <a:buNone/>
              <a:defRPr sz="7560"/>
            </a:lvl3pPr>
            <a:lvl4pPr marL="5760720" indent="0" algn="ctr">
              <a:buNone/>
              <a:defRPr sz="6720"/>
            </a:lvl4pPr>
            <a:lvl5pPr marL="7680960" indent="0" algn="ctr">
              <a:buNone/>
              <a:defRPr sz="6720"/>
            </a:lvl5pPr>
            <a:lvl6pPr marL="9601200" indent="0" algn="ctr">
              <a:buNone/>
              <a:defRPr sz="6720"/>
            </a:lvl6pPr>
            <a:lvl7pPr marL="11521440" indent="0" algn="ctr">
              <a:buNone/>
              <a:defRPr sz="6720"/>
            </a:lvl7pPr>
            <a:lvl8pPr marL="13441680" indent="0" algn="ctr">
              <a:buNone/>
              <a:defRPr sz="6720"/>
            </a:lvl8pPr>
            <a:lvl9pPr marL="15361920" indent="0" algn="ctr">
              <a:buNone/>
              <a:defRPr sz="6720"/>
            </a:lvl9pPr>
          </a:lstStyle>
          <a:p>
            <a:r>
              <a:rPr lang="ko-KR" altLang="en-US" smtClean="0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200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479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6644580" y="1533525"/>
            <a:ext cx="11041380" cy="24409720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520440" y="1533525"/>
            <a:ext cx="32484060" cy="24409720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046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34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3770" y="7180902"/>
            <a:ext cx="44165520" cy="11981495"/>
          </a:xfrm>
        </p:spPr>
        <p:txBody>
          <a:bodyPr anchor="b"/>
          <a:lstStyle>
            <a:lvl1pPr>
              <a:defRPr sz="2520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93770" y="19275747"/>
            <a:ext cx="44165520" cy="6300785"/>
          </a:xfrm>
        </p:spPr>
        <p:txBody>
          <a:bodyPr/>
          <a:lstStyle>
            <a:lvl1pPr marL="0" indent="0">
              <a:buNone/>
              <a:defRPr sz="10080">
                <a:solidFill>
                  <a:schemeClr val="tx1">
                    <a:tint val="75000"/>
                  </a:schemeClr>
                </a:solidFill>
              </a:defRPr>
            </a:lvl1pPr>
            <a:lvl2pPr marL="1920240" indent="0">
              <a:buNone/>
              <a:defRPr sz="8400">
                <a:solidFill>
                  <a:schemeClr val="tx1">
                    <a:tint val="75000"/>
                  </a:schemeClr>
                </a:solidFill>
              </a:defRPr>
            </a:lvl2pPr>
            <a:lvl3pPr marL="3840480" indent="0">
              <a:buNone/>
              <a:defRPr sz="7560">
                <a:solidFill>
                  <a:schemeClr val="tx1">
                    <a:tint val="75000"/>
                  </a:schemeClr>
                </a:solidFill>
              </a:defRPr>
            </a:lvl3pPr>
            <a:lvl4pPr marL="57607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4pPr>
            <a:lvl5pPr marL="768096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5pPr>
            <a:lvl6pPr marL="960120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6pPr>
            <a:lvl7pPr marL="1152144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7pPr>
            <a:lvl8pPr marL="1344168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8pPr>
            <a:lvl9pPr marL="15361920" indent="0">
              <a:buNone/>
              <a:defRPr sz="672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093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520440" y="7667625"/>
            <a:ext cx="21762720" cy="182756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923240" y="7667625"/>
            <a:ext cx="21762720" cy="1827562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07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0" y="1533527"/>
            <a:ext cx="44165520" cy="556736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7112" y="7060885"/>
            <a:ext cx="21662705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27112" y="10521315"/>
            <a:ext cx="21662705" cy="1547527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5923240" y="7060885"/>
            <a:ext cx="21769390" cy="3460430"/>
          </a:xfrm>
        </p:spPr>
        <p:txBody>
          <a:bodyPr anchor="b"/>
          <a:lstStyle>
            <a:lvl1pPr marL="0" indent="0">
              <a:buNone/>
              <a:defRPr sz="10080" b="1"/>
            </a:lvl1pPr>
            <a:lvl2pPr marL="1920240" indent="0">
              <a:buNone/>
              <a:defRPr sz="8400" b="1"/>
            </a:lvl2pPr>
            <a:lvl3pPr marL="3840480" indent="0">
              <a:buNone/>
              <a:defRPr sz="7560" b="1"/>
            </a:lvl3pPr>
            <a:lvl4pPr marL="5760720" indent="0">
              <a:buNone/>
              <a:defRPr sz="6720" b="1"/>
            </a:lvl4pPr>
            <a:lvl5pPr marL="7680960" indent="0">
              <a:buNone/>
              <a:defRPr sz="6720" b="1"/>
            </a:lvl5pPr>
            <a:lvl6pPr marL="9601200" indent="0">
              <a:buNone/>
              <a:defRPr sz="6720" b="1"/>
            </a:lvl6pPr>
            <a:lvl7pPr marL="11521440" indent="0">
              <a:buNone/>
              <a:defRPr sz="6720" b="1"/>
            </a:lvl7pPr>
            <a:lvl8pPr marL="13441680" indent="0">
              <a:buNone/>
              <a:defRPr sz="6720" b="1"/>
            </a:lvl8pPr>
            <a:lvl9pPr marL="15361920" indent="0">
              <a:buNone/>
              <a:defRPr sz="672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5923240" y="10521315"/>
            <a:ext cx="21769390" cy="15475270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69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669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191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69390" y="4147187"/>
            <a:ext cx="25923240" cy="20469225"/>
          </a:xfrm>
        </p:spPr>
        <p:txBody>
          <a:bodyPr/>
          <a:lstStyle>
            <a:lvl1pPr>
              <a:defRPr sz="13440"/>
            </a:lvl1pPr>
            <a:lvl2pPr>
              <a:defRPr sz="11760"/>
            </a:lvl2pPr>
            <a:lvl3pPr>
              <a:defRPr sz="10080"/>
            </a:lvl3pPr>
            <a:lvl4pPr>
              <a:defRPr sz="8400"/>
            </a:lvl4pPr>
            <a:lvl5pPr>
              <a:defRPr sz="8400"/>
            </a:lvl5pPr>
            <a:lvl6pPr>
              <a:defRPr sz="8400"/>
            </a:lvl6pPr>
            <a:lvl7pPr>
              <a:defRPr sz="8400"/>
            </a:lvl7pPr>
            <a:lvl8pPr>
              <a:defRPr sz="8400"/>
            </a:lvl8pPr>
            <a:lvl9pPr>
              <a:defRPr sz="84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7112" y="1920240"/>
            <a:ext cx="16515395" cy="6720840"/>
          </a:xfrm>
        </p:spPr>
        <p:txBody>
          <a:bodyPr anchor="b"/>
          <a:lstStyle>
            <a:lvl1pPr>
              <a:defRPr sz="13440"/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1769390" y="4147187"/>
            <a:ext cx="25923240" cy="20469225"/>
          </a:xfrm>
        </p:spPr>
        <p:txBody>
          <a:bodyPr anchor="t"/>
          <a:lstStyle>
            <a:lvl1pPr marL="0" indent="0">
              <a:buNone/>
              <a:defRPr sz="13440"/>
            </a:lvl1pPr>
            <a:lvl2pPr marL="1920240" indent="0">
              <a:buNone/>
              <a:defRPr sz="11760"/>
            </a:lvl2pPr>
            <a:lvl3pPr marL="3840480" indent="0">
              <a:buNone/>
              <a:defRPr sz="10080"/>
            </a:lvl3pPr>
            <a:lvl4pPr marL="5760720" indent="0">
              <a:buNone/>
              <a:defRPr sz="8400"/>
            </a:lvl4pPr>
            <a:lvl5pPr marL="7680960" indent="0">
              <a:buNone/>
              <a:defRPr sz="8400"/>
            </a:lvl5pPr>
            <a:lvl6pPr marL="9601200" indent="0">
              <a:buNone/>
              <a:defRPr sz="8400"/>
            </a:lvl6pPr>
            <a:lvl7pPr marL="11521440" indent="0">
              <a:buNone/>
              <a:defRPr sz="8400"/>
            </a:lvl7pPr>
            <a:lvl8pPr marL="13441680" indent="0">
              <a:buNone/>
              <a:defRPr sz="8400"/>
            </a:lvl8pPr>
            <a:lvl9pPr marL="15361920" indent="0">
              <a:buNone/>
              <a:defRPr sz="84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7112" y="8641080"/>
            <a:ext cx="16515395" cy="16008670"/>
          </a:xfrm>
        </p:spPr>
        <p:txBody>
          <a:bodyPr/>
          <a:lstStyle>
            <a:lvl1pPr marL="0" indent="0">
              <a:buNone/>
              <a:defRPr sz="6720"/>
            </a:lvl1pPr>
            <a:lvl2pPr marL="1920240" indent="0">
              <a:buNone/>
              <a:defRPr sz="5880"/>
            </a:lvl2pPr>
            <a:lvl3pPr marL="3840480" indent="0">
              <a:buNone/>
              <a:defRPr sz="5040"/>
            </a:lvl3pPr>
            <a:lvl4pPr marL="5760720" indent="0">
              <a:buNone/>
              <a:defRPr sz="4200"/>
            </a:lvl4pPr>
            <a:lvl5pPr marL="7680960" indent="0">
              <a:buNone/>
              <a:defRPr sz="4200"/>
            </a:lvl5pPr>
            <a:lvl6pPr marL="9601200" indent="0">
              <a:buNone/>
              <a:defRPr sz="4200"/>
            </a:lvl6pPr>
            <a:lvl7pPr marL="11521440" indent="0">
              <a:buNone/>
              <a:defRPr sz="4200"/>
            </a:lvl7pPr>
            <a:lvl8pPr marL="13441680" indent="0">
              <a:buNone/>
              <a:defRPr sz="4200"/>
            </a:lvl8pPr>
            <a:lvl9pPr marL="15361920" indent="0">
              <a:buNone/>
              <a:defRPr sz="42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572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0440" y="1533527"/>
            <a:ext cx="44165520" cy="55673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0440" y="7667625"/>
            <a:ext cx="44165520" cy="182756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044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EDF1B-33C8-42D4-BCC7-DA95D4011218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962120" y="26696672"/>
            <a:ext cx="1728216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6164520" y="26696672"/>
            <a:ext cx="11521440" cy="15335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899AA-B326-4D0F-8026-AFF0D2F1C2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14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840480" rtl="0" eaLnBrk="1" latinLnBrk="0" hangingPunct="1">
        <a:lnSpc>
          <a:spcPct val="90000"/>
        </a:lnSpc>
        <a:spcBef>
          <a:spcPct val="0"/>
        </a:spcBef>
        <a:buNone/>
        <a:defRPr sz="184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0120" indent="-960120" algn="l" defTabSz="3840480" rtl="0" eaLnBrk="1" latinLnBrk="0" hangingPunct="1">
        <a:lnSpc>
          <a:spcPct val="90000"/>
        </a:lnSpc>
        <a:spcBef>
          <a:spcPts val="4200"/>
        </a:spcBef>
        <a:buFont typeface="Arial" panose="020B0604020202020204" pitchFamily="34" charset="0"/>
        <a:buChar char="•"/>
        <a:defRPr sz="11760" kern="1200">
          <a:solidFill>
            <a:schemeClr val="tx1"/>
          </a:solidFill>
          <a:latin typeface="+mn-lt"/>
          <a:ea typeface="+mn-ea"/>
          <a:cs typeface="+mn-cs"/>
        </a:defRPr>
      </a:lvl1pPr>
      <a:lvl2pPr marL="28803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10080" kern="1200">
          <a:solidFill>
            <a:schemeClr val="tx1"/>
          </a:solidFill>
          <a:latin typeface="+mn-lt"/>
          <a:ea typeface="+mn-ea"/>
          <a:cs typeface="+mn-cs"/>
        </a:defRPr>
      </a:lvl2pPr>
      <a:lvl3pPr marL="48006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84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8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1056132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248156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440180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6322040" indent="-960120" algn="l" defTabSz="3840480" rtl="0" eaLnBrk="1" latinLnBrk="0" hangingPunct="1">
        <a:lnSpc>
          <a:spcPct val="90000"/>
        </a:lnSpc>
        <a:spcBef>
          <a:spcPts val="2100"/>
        </a:spcBef>
        <a:buFont typeface="Arial" panose="020B0604020202020204" pitchFamily="34" charset="0"/>
        <a:buChar char="•"/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1pPr>
      <a:lvl2pPr marL="19202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2pPr>
      <a:lvl3pPr marL="38404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3pPr>
      <a:lvl4pPr marL="57607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4pPr>
      <a:lvl5pPr marL="768096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5pPr>
      <a:lvl6pPr marL="960120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6pPr>
      <a:lvl7pPr marL="1152144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7pPr>
      <a:lvl8pPr marL="1344168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8pPr>
      <a:lvl9pPr marL="15361920" algn="l" defTabSz="3840480" rtl="0" eaLnBrk="1" latinLnBrk="0" hangingPunct="1">
        <a:defRPr sz="7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51206400" cy="203981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8"/>
          </a:p>
        </p:txBody>
      </p:sp>
      <p:sp>
        <p:nvSpPr>
          <p:cNvPr id="5" name="TextBox 4"/>
          <p:cNvSpPr txBox="1"/>
          <p:nvPr/>
        </p:nvSpPr>
        <p:spPr>
          <a:xfrm>
            <a:off x="484093" y="473327"/>
            <a:ext cx="51206400" cy="132343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FREEZING-INDUCED BROMATE REDUCTION THROUGH IODIDE AND ITS IMPLICATIONS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2260897"/>
            <a:ext cx="11179986" cy="363743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510861" y="2087955"/>
            <a:ext cx="2936358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Quoc Anh Nguyen </a:t>
            </a:r>
            <a:r>
              <a:rPr lang="en-US" sz="5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52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Kitae</a:t>
            </a:r>
            <a:r>
              <a:rPr 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Kim </a:t>
            </a:r>
            <a:r>
              <a:rPr lang="en-US" sz="5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</a:t>
            </a:r>
            <a:r>
              <a:rPr lang="en-US" sz="5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5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46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4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Korea</a:t>
            </a:r>
            <a:r>
              <a:rPr lang="en-US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Polar Research </a:t>
            </a:r>
            <a:r>
              <a:rPr lang="en-US" sz="4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Institue</a:t>
            </a:r>
            <a:r>
              <a:rPr lang="en-US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(KOPRI), Incheon 21990, South Korea</a:t>
            </a:r>
          </a:p>
          <a:p>
            <a:pPr algn="ctr">
              <a:lnSpc>
                <a:spcPct val="150000"/>
              </a:lnSpc>
            </a:pPr>
            <a:r>
              <a:rPr lang="en-US" sz="4600" i="1" baseline="30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4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en-US" sz="4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Polar Sciences, University of Science and Technology (UST), South Korea</a:t>
            </a: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5715" y="2244738"/>
            <a:ext cx="5597473" cy="3475151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74531" y="2125149"/>
            <a:ext cx="7878970" cy="3583846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0" y="5833619"/>
            <a:ext cx="512064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8"/>
          </a:p>
        </p:txBody>
      </p:sp>
      <p:sp>
        <p:nvSpPr>
          <p:cNvPr id="11" name="TextBox 10"/>
          <p:cNvSpPr txBox="1"/>
          <p:nvPr/>
        </p:nvSpPr>
        <p:spPr>
          <a:xfrm>
            <a:off x="216959" y="6070466"/>
            <a:ext cx="50672917" cy="2616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Abstract:</a:t>
            </a:r>
            <a:r>
              <a:rPr lang="en-US" sz="3600" b="1" dirty="0"/>
              <a:t> </a:t>
            </a:r>
            <a:r>
              <a:rPr lang="en-US" sz="3200" dirty="0"/>
              <a:t>Freezing, which is the naturally facile process in the cold climate regions, has been extensively investigated as a non-contamination and effective cost method in the environmental treatment. The reactive halogens chemistry has a huge impact on the global environment, especially polar regions. Here, we elucidated the generation of iodine (I</a:t>
            </a:r>
            <a:r>
              <a:rPr lang="en-US" sz="3200" baseline="-25000" dirty="0"/>
              <a:t>2</a:t>
            </a:r>
            <a:r>
              <a:rPr lang="en-US" sz="3200" dirty="0"/>
              <a:t>), tri-iodide (I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), and bromide (Br</a:t>
            </a:r>
            <a:r>
              <a:rPr lang="en-US" sz="3200" baseline="30000" dirty="0"/>
              <a:t>-</a:t>
            </a:r>
            <a:r>
              <a:rPr lang="en-US" sz="3200" dirty="0"/>
              <a:t>) through the bromate (BrO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) reduction by iodide (I</a:t>
            </a:r>
            <a:r>
              <a:rPr lang="en-US" sz="3200" baseline="30000" dirty="0"/>
              <a:t>-</a:t>
            </a:r>
            <a:r>
              <a:rPr lang="en-US" sz="3200" dirty="0"/>
              <a:t>) in the unfrozen solution of ice while it did not take place in aqueous solution. This appreciably enhanced transformation was attributed majorly to the freeze concentration effect of BrO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, I</a:t>
            </a:r>
            <a:r>
              <a:rPr lang="en-US" sz="3200" baseline="30000" dirty="0"/>
              <a:t>-</a:t>
            </a:r>
            <a:r>
              <a:rPr lang="en-US" sz="3200" dirty="0"/>
              <a:t>, and protons (H</a:t>
            </a:r>
            <a:r>
              <a:rPr lang="en-US" sz="3200" baseline="30000" dirty="0"/>
              <a:t>+</a:t>
            </a:r>
            <a:r>
              <a:rPr lang="en-US" sz="3200" dirty="0"/>
              <a:t>) in the liquid boundary of ice. The ice grain boundary regions created as well as the consumption of BrO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 in the BrO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/I</a:t>
            </a:r>
            <a:r>
              <a:rPr lang="en-US" sz="3200" baseline="30000" dirty="0"/>
              <a:t>-</a:t>
            </a:r>
            <a:r>
              <a:rPr lang="en-US" sz="3200" dirty="0"/>
              <a:t>/freezing system</a:t>
            </a:r>
            <a:r>
              <a:rPr lang="en-US" sz="3200" baseline="-25000" dirty="0"/>
              <a:t> </a:t>
            </a:r>
            <a:r>
              <a:rPr lang="en-US" sz="3200" dirty="0"/>
              <a:t>in those regions during freezing were visualized with the confocal Raman microscope. pH decrease (the accumulation of H</a:t>
            </a:r>
            <a:r>
              <a:rPr lang="en-US" sz="3200" baseline="30000" dirty="0"/>
              <a:t>+</a:t>
            </a:r>
            <a:r>
              <a:rPr lang="en-US" sz="3200" dirty="0"/>
              <a:t>) during freezing was measured quantitatively by the UV-Vis absorption spectra of cresol red (as the acid-base indicator). Also, the freeze concentration effect of I</a:t>
            </a:r>
            <a:r>
              <a:rPr lang="en-US" sz="3200" baseline="30000" dirty="0"/>
              <a:t>-</a:t>
            </a:r>
            <a:r>
              <a:rPr lang="en-US" sz="3200" dirty="0"/>
              <a:t> on the BrO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 transformation was verified in the differently experimental conditions of pH and/ or I</a:t>
            </a:r>
            <a:r>
              <a:rPr lang="en-US" sz="3200" baseline="30000" dirty="0"/>
              <a:t>-</a:t>
            </a:r>
            <a:r>
              <a:rPr lang="en-US" sz="3200" dirty="0"/>
              <a:t> concentration. The study on the acceleration of BrO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/I</a:t>
            </a:r>
            <a:r>
              <a:rPr lang="en-US" sz="3200" baseline="30000" dirty="0"/>
              <a:t>-</a:t>
            </a:r>
            <a:r>
              <a:rPr lang="en-US" sz="3200" dirty="0"/>
              <a:t>/freezing system provides not only an unknown production pathway of bromine and iodine speciation in the polar environment but also the environmentally friendly insight into BrO</a:t>
            </a:r>
            <a:r>
              <a:rPr lang="en-US" sz="3200" baseline="-25000" dirty="0"/>
              <a:t>3</a:t>
            </a:r>
            <a:r>
              <a:rPr lang="en-US" sz="3200" baseline="30000" dirty="0"/>
              <a:t>-</a:t>
            </a:r>
            <a:r>
              <a:rPr lang="en-US" sz="3200" dirty="0"/>
              <a:t> treatment (known as the disinfection byproduct during </a:t>
            </a:r>
            <a:r>
              <a:rPr lang="en-US" sz="3200" dirty="0" err="1"/>
              <a:t>ozonation</a:t>
            </a:r>
            <a:r>
              <a:rPr lang="en-US" sz="3200" dirty="0"/>
              <a:t> in water treatment).  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0" y="8802371"/>
            <a:ext cx="512064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8"/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38" y="9077540"/>
            <a:ext cx="12227299" cy="362707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15449" y="12632399"/>
            <a:ext cx="12366409" cy="403187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US" sz="32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Br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measurement: Ion-chromatography (IC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055" indent="-614055" algn="just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32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sz="32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measurement: UV-Visible spectrophotometry (UV-Vis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055" indent="-614055" algn="just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of ice grain boundary regions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UV-Vis absorption spectra of cresol-red (CR) as an acid-base indicator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14055" indent="-614055" algn="just">
              <a:buFont typeface="Courier New" panose="02070309020205020404" pitchFamily="49" charset="0"/>
              <a:buChar char="o"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distribution and concentration changes of BrO</a:t>
            </a:r>
            <a:r>
              <a:rPr lang="en-US" sz="3200" b="1" baseline="-25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the ice grain boundary regions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: Mapping and measuring the intensity of the characteristic BrO</a:t>
            </a:r>
            <a:r>
              <a:rPr lang="en-US" sz="32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Raman peak (Br – O stretching mode) at 805 cm</a:t>
            </a:r>
            <a:r>
              <a:rPr lang="en-US" sz="3200" baseline="30000" dirty="0">
                <a:latin typeface="Arial" panose="020B0604020202020204" pitchFamily="34" charset="0"/>
                <a:cs typeface="Arial" panose="020B0604020202020204" pitchFamily="34" charset="0"/>
              </a:rPr>
              <a:t>-1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0" y="16776157"/>
            <a:ext cx="512064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8"/>
          </a:p>
        </p:txBody>
      </p:sp>
      <p:sp>
        <p:nvSpPr>
          <p:cNvPr id="26" name="TextBox 25"/>
          <p:cNvSpPr txBox="1"/>
          <p:nvPr/>
        </p:nvSpPr>
        <p:spPr>
          <a:xfrm>
            <a:off x="12703628" y="9013371"/>
            <a:ext cx="180000" cy="77397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7" name="모서리가 둥근 직사각형 26"/>
          <p:cNvSpPr/>
          <p:nvPr/>
        </p:nvSpPr>
        <p:spPr>
          <a:xfrm>
            <a:off x="13257726" y="9109869"/>
            <a:ext cx="6009989" cy="878428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Results and discussion</a:t>
            </a:r>
          </a:p>
        </p:txBody>
      </p:sp>
      <p:sp>
        <p:nvSpPr>
          <p:cNvPr id="28" name="구름 모양 설명선 27"/>
          <p:cNvSpPr/>
          <p:nvPr/>
        </p:nvSpPr>
        <p:spPr>
          <a:xfrm>
            <a:off x="13179860" y="10104195"/>
            <a:ext cx="8615428" cy="1382171"/>
          </a:xfrm>
          <a:prstGeom prst="cloud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6"/>
          </a:p>
        </p:txBody>
      </p:sp>
      <p:sp>
        <p:nvSpPr>
          <p:cNvPr id="29" name="TextBox 28"/>
          <p:cNvSpPr txBox="1"/>
          <p:nvPr/>
        </p:nvSpPr>
        <p:spPr>
          <a:xfrm>
            <a:off x="13532849" y="10446752"/>
            <a:ext cx="9137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Reduction of BrO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I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water and ice</a:t>
            </a:r>
          </a:p>
        </p:txBody>
      </p:sp>
      <p:pic>
        <p:nvPicPr>
          <p:cNvPr id="30" name="그림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547434" y="11669341"/>
            <a:ext cx="12778999" cy="4680000"/>
          </a:xfrm>
          <a:prstGeom prst="rect">
            <a:avLst/>
          </a:prstGeom>
        </p:spPr>
      </p:pic>
      <p:pic>
        <p:nvPicPr>
          <p:cNvPr id="31" name="그림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308309" y="11664183"/>
            <a:ext cx="12715651" cy="46800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23642984" y="10045220"/>
            <a:ext cx="13020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conditions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[BrO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] = 20 µM, [I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] = 100 µM, pH 4.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Reaction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temp: water: 25 </a:t>
            </a:r>
            <a:r>
              <a:rPr lang="en-US" sz="3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and ice: -20 </a:t>
            </a:r>
            <a:r>
              <a:rPr lang="en-US" sz="3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723814" y="10352264"/>
            <a:ext cx="5758624" cy="4680000"/>
          </a:xfrm>
          <a:prstGeom prst="rect">
            <a:avLst/>
          </a:prstGeom>
        </p:spPr>
      </p:pic>
      <p:sp>
        <p:nvSpPr>
          <p:cNvPr id="34" name="구름 모양 설명선 33"/>
          <p:cNvSpPr/>
          <p:nvPr/>
        </p:nvSpPr>
        <p:spPr>
          <a:xfrm>
            <a:off x="39827164" y="9070024"/>
            <a:ext cx="7053126" cy="1335885"/>
          </a:xfrm>
          <a:prstGeom prst="cloud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6"/>
          </a:p>
        </p:txBody>
      </p:sp>
      <p:sp>
        <p:nvSpPr>
          <p:cNvPr id="35" name="TextBox 34"/>
          <p:cNvSpPr txBox="1"/>
          <p:nvPr/>
        </p:nvSpPr>
        <p:spPr>
          <a:xfrm>
            <a:off x="40892525" y="9385302"/>
            <a:ext cx="64231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 change during freezing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438942" y="9002486"/>
            <a:ext cx="180000" cy="773974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39927719" y="14783376"/>
            <a:ext cx="94831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conditions</a:t>
            </a:r>
            <a:r>
              <a:rPr lang="en-US" sz="30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[BrO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] = 20 µM, [I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] = 100 µM, [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CR]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= 6.7 µM, pH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Reaction temp: water: 25 </a:t>
            </a:r>
            <a:r>
              <a:rPr lang="en-US" sz="3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ice: -20 </a:t>
            </a:r>
            <a:r>
              <a:rPr lang="en-US" sz="3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Reaction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time: 1 hour. </a:t>
            </a:r>
          </a:p>
        </p:txBody>
      </p:sp>
      <p:sp>
        <p:nvSpPr>
          <p:cNvPr id="38" name="구름 모양 설명선 37"/>
          <p:cNvSpPr/>
          <p:nvPr/>
        </p:nvSpPr>
        <p:spPr>
          <a:xfrm>
            <a:off x="360527" y="17131552"/>
            <a:ext cx="12374671" cy="2058489"/>
          </a:xfrm>
          <a:prstGeom prst="cloud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6"/>
          </a:p>
        </p:txBody>
      </p:sp>
      <p:sp>
        <p:nvSpPr>
          <p:cNvPr id="39" name="TextBox 38"/>
          <p:cNvSpPr txBox="1"/>
          <p:nvPr/>
        </p:nvSpPr>
        <p:spPr>
          <a:xfrm>
            <a:off x="1693817" y="17534686"/>
            <a:ext cx="103555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Distribution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concentration changes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ice grain boundary regions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146" y="19312971"/>
            <a:ext cx="12809913" cy="900000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67398" y="21436148"/>
            <a:ext cx="62771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conditions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[BrO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] = 1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[I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] = 1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pH 3.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Reaction 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temp: -20 </a:t>
            </a:r>
            <a:r>
              <a:rPr lang="en-US" sz="3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9735799" y="16959943"/>
            <a:ext cx="185058" cy="118436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3" name="구름 모양 설명선 42"/>
          <p:cNvSpPr/>
          <p:nvPr/>
        </p:nvSpPr>
        <p:spPr>
          <a:xfrm>
            <a:off x="20038520" y="17027144"/>
            <a:ext cx="13342525" cy="1712228"/>
          </a:xfrm>
          <a:prstGeom prst="cloudCallou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76"/>
          </a:p>
        </p:txBody>
      </p:sp>
      <p:sp>
        <p:nvSpPr>
          <p:cNvPr id="44" name="TextBox 43"/>
          <p:cNvSpPr txBox="1"/>
          <p:nvPr/>
        </p:nvSpPr>
        <p:spPr>
          <a:xfrm>
            <a:off x="21283399" y="17408759"/>
            <a:ext cx="11024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Verification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freeze concentration of I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and/or pH on the reduction of BrO</a:t>
            </a:r>
            <a:r>
              <a:rPr lang="en-US" sz="3200" b="1" baseline="-2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그림 4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32842" y="19621316"/>
            <a:ext cx="16200000" cy="5612044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21574458" y="25813402"/>
            <a:ext cx="1320757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i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Experimental conditions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: [BrO</a:t>
            </a:r>
            <a:r>
              <a:rPr lang="en-US" sz="3000" baseline="-25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] = 20 µM, [I</a:t>
            </a:r>
            <a:r>
              <a:rPr lang="en-US" sz="3000" baseline="30000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] = 1 or 10 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mM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, pH 2, 3, 4.</a:t>
            </a:r>
          </a:p>
          <a:p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Reaction temp: 25 </a:t>
            </a:r>
            <a:r>
              <a:rPr lang="en-US" sz="3000" baseline="30000" dirty="0" err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3000" dirty="0" err="1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3000" dirty="0">
                <a:latin typeface="Arial" panose="020B0604020202020204" pitchFamily="34" charset="0"/>
                <a:cs typeface="Arial" panose="020B0604020202020204" pitchFamily="34" charset="0"/>
              </a:rPr>
              <a:t>; reaction time: 4 hours.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6314741" y="16959943"/>
            <a:ext cx="185058" cy="1184365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9" name="모서리가 둥근 직사각형 48"/>
          <p:cNvSpPr/>
          <p:nvPr/>
        </p:nvSpPr>
        <p:spPr>
          <a:xfrm>
            <a:off x="36918900" y="17170070"/>
            <a:ext cx="3312797" cy="953407"/>
          </a:xfrm>
          <a:prstGeom prst="round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</a:p>
        </p:txBody>
      </p:sp>
      <p:sp>
        <p:nvSpPr>
          <p:cNvPr id="50" name="사각형 설명선 49"/>
          <p:cNvSpPr/>
          <p:nvPr/>
        </p:nvSpPr>
        <p:spPr>
          <a:xfrm>
            <a:off x="36540393" y="24079199"/>
            <a:ext cx="8021367" cy="4444637"/>
          </a:xfrm>
          <a:prstGeom prst="wedgeRectCallout">
            <a:avLst>
              <a:gd name="adj1" fmla="val -19577"/>
              <a:gd name="adj2" fmla="val 44115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92996" indent="-392996"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Proposed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mechanisms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+ 6e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Br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1.423V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2I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E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0.5355V</a:t>
            </a:r>
          </a:p>
          <a:p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+ 2e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3I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0.536V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net reactions</a:t>
            </a:r>
            <a:r>
              <a:rPr lang="en-US" sz="2800" b="1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800" b="1" i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+ 6I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Br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+ 3I</a:t>
            </a:r>
            <a:r>
              <a:rPr 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</a:p>
          <a:p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E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0.8875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V.</a:t>
            </a:r>
          </a:p>
          <a:p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</a:t>
            </a:r>
            <a:r>
              <a:rPr 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+ 9I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+ 6H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→ Br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+ 3I</a:t>
            </a:r>
            <a:r>
              <a:rPr 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baseline="30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+ 3H</a:t>
            </a:r>
            <a:r>
              <a:rPr lang="en-US" sz="2800" b="1" baseline="-25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O.</a:t>
            </a:r>
          </a:p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E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E</a:t>
            </a:r>
            <a:r>
              <a:rPr lang="en-US" sz="2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en-US" sz="2800" b="1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0.887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</a:p>
          <a:p>
            <a:pPr algn="just"/>
            <a:endParaRPr lang="en-US" sz="2476" dirty="0">
              <a:solidFill>
                <a:schemeClr val="tx1"/>
              </a:solidFill>
            </a:endParaRPr>
          </a:p>
        </p:txBody>
      </p:sp>
      <p:sp>
        <p:nvSpPr>
          <p:cNvPr id="51" name="모서리가 둥근 직사각형 50"/>
          <p:cNvSpPr/>
          <p:nvPr/>
        </p:nvSpPr>
        <p:spPr>
          <a:xfrm>
            <a:off x="36648935" y="18299974"/>
            <a:ext cx="14130745" cy="555166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03766" indent="-703766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reduction of BrO</a:t>
            </a:r>
            <a:r>
              <a:rPr lang="en-US" sz="3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by I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was demonstrated during freezing owing to the freeze concentration effect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3766" indent="-703766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freezing process created favorable conditions for the accumulation of all components (BrO</a:t>
            </a:r>
            <a:r>
              <a:rPr lang="en-US" sz="3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I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and protons) in ice grain boundary regions, causing the redox reaction between BrO</a:t>
            </a:r>
            <a:r>
              <a:rPr lang="en-US" sz="3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I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occur thermodynamically and kinetically</a:t>
            </a:r>
            <a:r>
              <a:rPr lang="en-US" sz="3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03766" indent="-703766" algn="just">
              <a:buFont typeface="Wingdings" panose="05000000000000000000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study on the acceleration of BrO</a:t>
            </a:r>
            <a:r>
              <a:rPr lang="en-US" sz="3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/I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/freezing system provides not only an unknown production pathway of bromine and iodine species in the polar environment but also the environmentally friendly insight into BrO</a:t>
            </a:r>
            <a:r>
              <a:rPr lang="en-US" sz="3200" baseline="-25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3200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treatment (known as the disinfection byproduct during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ozonation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water treatment). </a:t>
            </a:r>
          </a:p>
        </p:txBody>
      </p:sp>
      <p:sp>
        <p:nvSpPr>
          <p:cNvPr id="52" name="직사각형 51"/>
          <p:cNvSpPr/>
          <p:nvPr/>
        </p:nvSpPr>
        <p:spPr>
          <a:xfrm>
            <a:off x="0" y="28623600"/>
            <a:ext cx="512064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8"/>
          </a:p>
        </p:txBody>
      </p:sp>
      <p:sp>
        <p:nvSpPr>
          <p:cNvPr id="53" name="TextBox 52"/>
          <p:cNvSpPr txBox="1"/>
          <p:nvPr/>
        </p:nvSpPr>
        <p:spPr>
          <a:xfrm>
            <a:off x="0" y="0"/>
            <a:ext cx="180000" cy="2880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51015900" y="0"/>
            <a:ext cx="180000" cy="28803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5" name="직사각형 54"/>
          <p:cNvSpPr/>
          <p:nvPr/>
        </p:nvSpPr>
        <p:spPr>
          <a:xfrm>
            <a:off x="0" y="0"/>
            <a:ext cx="51206400" cy="1800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298"/>
          </a:p>
        </p:txBody>
      </p:sp>
      <p:pic>
        <p:nvPicPr>
          <p:cNvPr id="56" name="그림 5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920" y="24108292"/>
            <a:ext cx="5643840" cy="4329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255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94</TotalTime>
  <Words>766</Words>
  <Application>Microsoft Office PowerPoint</Application>
  <PresentationFormat>사용자 지정</PresentationFormat>
  <Paragraphs>38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9" baseType="lpstr">
      <vt:lpstr>맑은 고딕</vt:lpstr>
      <vt:lpstr>Arial</vt:lpstr>
      <vt:lpstr>Calibri</vt:lpstr>
      <vt:lpstr>Calibri Light</vt:lpstr>
      <vt:lpstr>Courier New</vt:lpstr>
      <vt:lpstr>Times New Roman</vt:lpstr>
      <vt:lpstr>Wingdings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Nguyen Quoc Anh</dc:creator>
  <cp:lastModifiedBy>Nguyen Quoc Anh</cp:lastModifiedBy>
  <cp:revision>4</cp:revision>
  <dcterms:created xsi:type="dcterms:W3CDTF">2023-04-13T02:46:18Z</dcterms:created>
  <dcterms:modified xsi:type="dcterms:W3CDTF">2023-04-13T04:20:55Z</dcterms:modified>
</cp:coreProperties>
</file>