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4" userDrawn="1">
          <p15:clr>
            <a:srgbClr val="A4A3A4"/>
          </p15:clr>
        </p15:guide>
        <p15:guide id="2" pos="15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FFF"/>
    <a:srgbClr val="931100"/>
    <a:srgbClr val="00A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3342"/>
  </p:normalViewPr>
  <p:slideViewPr>
    <p:cSldViewPr snapToGrid="0" snapToObjects="1" showGuides="1">
      <p:cViewPr>
        <p:scale>
          <a:sx n="115" d="100"/>
          <a:sy n="115" d="100"/>
        </p:scale>
        <p:origin x="-5776" y="-10056"/>
      </p:cViewPr>
      <p:guideLst>
        <p:guide orient="horz" pos="3344"/>
        <p:guide pos="15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2C87-1815-F241-8849-2B851C4DD398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57250"/>
            <a:ext cx="32702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9A5FD-A438-7742-A266-E52A9D88D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2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36875" y="857250"/>
            <a:ext cx="3270250" cy="2314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9A5FD-A438-7742-A266-E52A9D88D2A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1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3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6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3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54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6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4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9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9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2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87F-D812-1047-9713-2EB5C5352B1D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69B2-CDBA-0D4D-8495-C934EC777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t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81C410B-7AE9-EB48-B494-8F451C392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1" r="4352"/>
          <a:stretch/>
        </p:blipFill>
        <p:spPr>
          <a:xfrm>
            <a:off x="26445424" y="4895740"/>
            <a:ext cx="11966821" cy="115195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8DF1F2-3622-C14E-B016-25583010E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1" t="2534" r="15508"/>
          <a:stretch/>
        </p:blipFill>
        <p:spPr>
          <a:xfrm>
            <a:off x="293915" y="7978877"/>
            <a:ext cx="12260679" cy="2191804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8EE1A97-12AA-F14D-BEF3-5DCB0A93BF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8" t="1733" r="1905" b="1935"/>
          <a:stretch/>
        </p:blipFill>
        <p:spPr>
          <a:xfrm>
            <a:off x="13214194" y="11532425"/>
            <a:ext cx="12666327" cy="112954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6ECBF31-65AC-9E44-9CB1-DD677690A9A1}"/>
              </a:ext>
            </a:extLst>
          </p:cNvPr>
          <p:cNvSpPr/>
          <p:nvPr/>
        </p:nvSpPr>
        <p:spPr>
          <a:xfrm>
            <a:off x="391886" y="426840"/>
            <a:ext cx="41964428" cy="4728576"/>
          </a:xfrm>
          <a:prstGeom prst="rect">
            <a:avLst/>
          </a:prstGeom>
          <a:solidFill>
            <a:srgbClr val="00A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3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1056C09-508A-D242-8F86-4C6F6D434D81}"/>
              </a:ext>
            </a:extLst>
          </p:cNvPr>
          <p:cNvSpPr txBox="1"/>
          <p:nvPr/>
        </p:nvSpPr>
        <p:spPr>
          <a:xfrm>
            <a:off x="9503229" y="524316"/>
            <a:ext cx="23807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A marine record of Patagonia Ice Sheet changes over the past 140,000 years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A31B4F7-371D-394E-848F-5FE45C6D9CB5}"/>
              </a:ext>
            </a:extLst>
          </p:cNvPr>
          <p:cNvSpPr txBox="1"/>
          <p:nvPr/>
        </p:nvSpPr>
        <p:spPr>
          <a:xfrm>
            <a:off x="751115" y="3118154"/>
            <a:ext cx="4111534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Julia R. Hagemann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Frank Lamy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Helge W. Arz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Lester Lembke-Jene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Alexandra Auderset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3,4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Naomi Harada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Sze Ling Ho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Shinya Iwasaki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Jérôme Kaiser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Carina B. Lange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8,9,10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Masafumi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Murayama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Kana Nagashima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Norbert Nowaczyk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Alfredo Martínez-Garcia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Ralf Tiedemann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de-DE" sz="4000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9DF5ADF-5473-DA46-BB69-1C7E74180946}"/>
              </a:ext>
            </a:extLst>
          </p:cNvPr>
          <p:cNvSpPr/>
          <p:nvPr/>
        </p:nvSpPr>
        <p:spPr>
          <a:xfrm>
            <a:off x="12772669" y="26408195"/>
            <a:ext cx="29583643" cy="3440179"/>
          </a:xfrm>
          <a:prstGeom prst="rect">
            <a:avLst/>
          </a:prstGeom>
          <a:solidFill>
            <a:srgbClr val="00A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3"/>
          </a:p>
        </p:txBody>
      </p:sp>
      <p:pic>
        <p:nvPicPr>
          <p:cNvPr id="31" name="Picture 2" descr="Keine Fotobeschreibung verfügbar.">
            <a:extLst>
              <a:ext uri="{FF2B5EF4-FFF2-40B4-BE49-F238E27FC236}">
                <a16:creationId xmlns:a16="http://schemas.microsoft.com/office/drawing/2014/main" id="{96977AFD-BC2E-6D4E-8E1E-665FAC8C4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29214"/>
          <a:stretch/>
        </p:blipFill>
        <p:spPr bwMode="auto">
          <a:xfrm>
            <a:off x="43541182" y="2455809"/>
            <a:ext cx="2983367" cy="17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020E8-55EF-C04E-B99B-E104823C1ED6}"/>
              </a:ext>
            </a:extLst>
          </p:cNvPr>
          <p:cNvSpPr txBox="1"/>
          <p:nvPr/>
        </p:nvSpPr>
        <p:spPr>
          <a:xfrm>
            <a:off x="12881707" y="26416105"/>
            <a:ext cx="13563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References</a:t>
            </a:r>
          </a:p>
          <a:p>
            <a:pPr marL="242523" indent="-242523"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Davies et al. (2020)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The evolution of the Patagonian Ice Sheet from 35 ka to the present day (PATICE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marL="242523" indent="-242523"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Zweng</a:t>
            </a:r>
            <a:r>
              <a:rPr lang="en-GB" b="1" dirty="0">
                <a:solidFill>
                  <a:schemeClr val="bg1"/>
                </a:solidFill>
              </a:rPr>
              <a:t> et al. (2013)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World Ocean Atlas 2013 (WOA13), Volume 2: Salinity</a:t>
            </a:r>
          </a:p>
          <a:p>
            <a:pPr marL="242523" indent="-242523">
              <a:buFontTx/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Epica</a:t>
            </a:r>
            <a:r>
              <a:rPr lang="en-GB" b="1" dirty="0">
                <a:solidFill>
                  <a:schemeClr val="bg1"/>
                </a:solidFill>
              </a:rPr>
              <a:t> Community Members (2006)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One-to-one coupling of glacial climate variability in Greenland and Antarctica</a:t>
            </a:r>
            <a:endParaRPr lang="en-GB" dirty="0">
              <a:solidFill>
                <a:schemeClr val="bg1"/>
              </a:solidFill>
            </a:endParaRPr>
          </a:p>
          <a:p>
            <a:pPr marL="242523" indent="-242523">
              <a:buFontTx/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Grant et al. (2012)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Rapid coupling between ice volume and polar temperature over the past 150,000 years</a:t>
            </a:r>
            <a:endParaRPr lang="en-GB" dirty="0">
              <a:solidFill>
                <a:schemeClr val="bg1"/>
              </a:solidFill>
            </a:endParaRPr>
          </a:p>
          <a:p>
            <a:pPr marL="242523" indent="-242523">
              <a:buFontTx/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Darvill</a:t>
            </a:r>
            <a:r>
              <a:rPr lang="en-GB" b="1" dirty="0">
                <a:solidFill>
                  <a:schemeClr val="bg1"/>
                </a:solidFill>
              </a:rPr>
              <a:t> et al. (2016)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The timing and cause of glacial advances in the southern mid-latitudes during the last glacial cycle based on a synthesis of exposure ages from Patagonia and New Zealand</a:t>
            </a:r>
            <a:endParaRPr lang="en-GB" dirty="0">
              <a:solidFill>
                <a:schemeClr val="bg1"/>
              </a:solidFill>
            </a:endParaRPr>
          </a:p>
          <a:p>
            <a:pPr marL="242523" indent="-242523">
              <a:buFontTx/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Caniupán</a:t>
            </a:r>
            <a:r>
              <a:rPr lang="en-GB" b="1" dirty="0">
                <a:solidFill>
                  <a:schemeClr val="bg1"/>
                </a:solidFill>
              </a:rPr>
              <a:t> et al. (2011)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Millennial-scale sea surface temperature and Patagonian Ice Sheet changes off southernmost Chile (53°S) over the past ~60 </a:t>
            </a:r>
            <a:r>
              <a:rPr lang="en-GB" i="1" dirty="0" err="1">
                <a:solidFill>
                  <a:schemeClr val="bg1"/>
                </a:solidFill>
              </a:rPr>
              <a:t>kyr</a:t>
            </a:r>
            <a:endParaRPr lang="en-GB" dirty="0">
              <a:solidFill>
                <a:schemeClr val="bg1"/>
              </a:solidFill>
            </a:endParaRPr>
          </a:p>
          <a:p>
            <a:pPr marL="242523" indent="-242523">
              <a:buFontTx/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Lamy et al. (2004)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Antarctic Timing of Surface Water Changes off Chile and Patagonian Ice Sheet Response</a:t>
            </a:r>
            <a:r>
              <a:rPr lang="en-GB" dirty="0">
                <a:solidFill>
                  <a:schemeClr val="bg1"/>
                </a:solidFill>
              </a:rPr>
              <a:t>; </a:t>
            </a:r>
            <a:r>
              <a:rPr lang="en-GB" b="1" dirty="0">
                <a:solidFill>
                  <a:schemeClr val="bg1"/>
                </a:solidFill>
              </a:rPr>
              <a:t>Kaiser et al. (2005)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A 70-kyr sea surface temperature record off southern Chile (Ocean Drilling Program Site 1233)</a:t>
            </a:r>
          </a:p>
          <a:p>
            <a:pPr marL="242523" indent="-242523">
              <a:buAutoNum type="arabicParenBoth"/>
            </a:pPr>
            <a:r>
              <a:rPr lang="en-GB" b="1" dirty="0">
                <a:solidFill>
                  <a:schemeClr val="bg1"/>
                </a:solidFill>
              </a:rPr>
              <a:t> Wu et al. (2021)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i="1" dirty="0">
                <a:solidFill>
                  <a:schemeClr val="bg1"/>
                </a:solidFill>
              </a:rPr>
              <a:t>Orbital- and millennial-scale Antarctic Circumpolar Current variability in Drake Passage over the past 140,000 years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360DB7C0-6CC8-1946-8E85-4434002A80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0506"/>
          <a:stretch/>
        </p:blipFill>
        <p:spPr>
          <a:xfrm>
            <a:off x="3624944" y="622287"/>
            <a:ext cx="4451123" cy="2009749"/>
          </a:xfrm>
          <a:prstGeom prst="rect">
            <a:avLst/>
          </a:prstGeom>
        </p:spPr>
      </p:pic>
      <p:pic>
        <p:nvPicPr>
          <p:cNvPr id="33" name="Bild 1">
            <a:extLst>
              <a:ext uri="{FF2B5EF4-FFF2-40B4-BE49-F238E27FC236}">
                <a16:creationId xmlns:a16="http://schemas.microsoft.com/office/drawing/2014/main" id="{B261B139-4168-7149-A253-B09A79DCFE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8" t="9421" r="4129"/>
          <a:stretch/>
        </p:blipFill>
        <p:spPr bwMode="auto">
          <a:xfrm>
            <a:off x="457201" y="493872"/>
            <a:ext cx="2939143" cy="22779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54BDD5-71BA-5B4C-9D13-00855ECD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349" y="524315"/>
            <a:ext cx="1698226" cy="23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764FE1A-8824-B54C-BD46-C8A1D099DA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85510" y="524315"/>
            <a:ext cx="2377517" cy="237751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E8B505C-C553-2449-A4C5-CE247F29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97" y="533193"/>
            <a:ext cx="1784794" cy="23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26380BF-F049-6C4E-9723-12E17E68EF29}"/>
              </a:ext>
            </a:extLst>
          </p:cNvPr>
          <p:cNvGrpSpPr/>
          <p:nvPr/>
        </p:nvGrpSpPr>
        <p:grpSpPr>
          <a:xfrm>
            <a:off x="27343102" y="16550043"/>
            <a:ext cx="14544674" cy="8058561"/>
            <a:chOff x="17406015" y="32154009"/>
            <a:chExt cx="11960906" cy="4604016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5EA58577-36B4-304B-8042-85EAE9B5D8A7}"/>
                </a:ext>
              </a:extLst>
            </p:cNvPr>
            <p:cNvSpPr/>
            <p:nvPr/>
          </p:nvSpPr>
          <p:spPr>
            <a:xfrm>
              <a:off x="17406015" y="32154009"/>
              <a:ext cx="11960906" cy="4604016"/>
            </a:xfrm>
            <a:prstGeom prst="rect">
              <a:avLst/>
            </a:prstGeom>
            <a:solidFill>
              <a:srgbClr val="00ACDC">
                <a:alpha val="15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0ACDC"/>
                </a:solidFill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BB25515-9D49-6041-8C71-A30A5F3D617E}"/>
                </a:ext>
              </a:extLst>
            </p:cNvPr>
            <p:cNvSpPr txBox="1"/>
            <p:nvPr/>
          </p:nvSpPr>
          <p:spPr>
            <a:xfrm>
              <a:off x="17612118" y="32228390"/>
              <a:ext cx="11585089" cy="444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4000" b="1" u="sng" dirty="0"/>
                <a:t>Results &amp; Conclusion</a:t>
              </a:r>
            </a:p>
            <a:p>
              <a:pPr algn="just">
                <a:lnSpc>
                  <a:spcPct val="110000"/>
                </a:lnSpc>
              </a:pPr>
              <a:r>
                <a:rPr lang="en-GB" sz="3200" dirty="0"/>
                <a:t>The PIS was most active and advanced to the shelf edge during the global coldest periods of MIS 6, MIS 4, late MIS 3 and MIS 2. These active intervals are characterized by abrupt changes in sediment (</a:t>
              </a:r>
              <a:r>
                <a:rPr lang="en-GB" sz="3200" b="1" dirty="0"/>
                <a:t>Fig. 2 D – G</a:t>
              </a:r>
              <a:r>
                <a:rPr lang="en-GB" sz="3200" dirty="0"/>
                <a:t>) and freshwater supply (</a:t>
              </a:r>
              <a:r>
                <a:rPr lang="en-GB" sz="3200" b="1" dirty="0"/>
                <a:t>Fig. 2 H &amp; I</a:t>
              </a:r>
              <a:r>
                <a:rPr lang="en-GB" sz="3200" dirty="0"/>
                <a:t>), indicating a threshold behaviour. The single high Terrigenous Input Phases (</a:t>
              </a:r>
              <a:r>
                <a:rPr lang="en-GB" sz="3200" b="1" dirty="0"/>
                <a:t>TIP</a:t>
              </a:r>
              <a:r>
                <a:rPr lang="en-GB" sz="3200" dirty="0"/>
                <a:t>) occur together with sea level low stand and Antarctic cold phases. Furthermore, additional records at the Chilean margin (MD07-3128 (</a:t>
              </a:r>
              <a:r>
                <a:rPr lang="en-GB" sz="3200" b="1" i="1" dirty="0"/>
                <a:t>6</a:t>
              </a:r>
              <a:r>
                <a:rPr lang="en-GB" sz="3200" dirty="0"/>
                <a:t>); ODP1233 (</a:t>
              </a:r>
              <a:r>
                <a:rPr lang="en-GB" sz="3200" b="1" i="1" dirty="0"/>
                <a:t>7</a:t>
              </a:r>
              <a:r>
                <a:rPr lang="en-GB" sz="3200" dirty="0"/>
                <a:t>)), the Scotia Sea (PS67/197-1 (</a:t>
              </a:r>
              <a:r>
                <a:rPr lang="en-GB" sz="3200" b="1" i="1" dirty="0"/>
                <a:t>8</a:t>
              </a:r>
              <a:r>
                <a:rPr lang="en-GB" sz="3200" dirty="0"/>
                <a:t>)) and the Drake Passage (PS97/085-3 (</a:t>
              </a:r>
              <a:r>
                <a:rPr lang="en-GB" sz="3200" b="1" i="1" dirty="0"/>
                <a:t>8</a:t>
              </a:r>
              <a:r>
                <a:rPr lang="en-GB" sz="3200" dirty="0"/>
                <a:t>)) show cold SSTs, equatorward sea ice extension and a reduced throughflow of the ACC into the Atlantic during TIPs. This indicates a northward expansion of the Westerlies (</a:t>
              </a:r>
              <a:r>
                <a:rPr lang="en-GB" sz="3200" b="1" dirty="0"/>
                <a:t>Fig. 3</a:t>
              </a:r>
              <a:r>
                <a:rPr lang="en-GB" sz="3200" dirty="0"/>
                <a:t>). A northward movement of the Westerlies core (today at ~50°S) increases the precipitation at the study site MR16-09 PC03 during the glacials. </a:t>
              </a:r>
              <a:r>
                <a:rPr lang="en-GB" sz="3200" b="1" dirty="0"/>
                <a:t>In conclusion</a:t>
              </a:r>
              <a:r>
                <a:rPr lang="en-GB" sz="3200" dirty="0"/>
                <a:t>, the trigger of the threshold behaviour is unclear, but TIPs occur during cold SSTs, Sea level low stand and increased precipitation. 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841E93C-BA4C-144F-89A1-6D0B1F3160A4}"/>
              </a:ext>
            </a:extLst>
          </p:cNvPr>
          <p:cNvGrpSpPr/>
          <p:nvPr/>
        </p:nvGrpSpPr>
        <p:grpSpPr>
          <a:xfrm>
            <a:off x="13621753" y="5374588"/>
            <a:ext cx="11732571" cy="5938665"/>
            <a:chOff x="811833" y="7481092"/>
            <a:chExt cx="11732571" cy="5938665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443AE09F-42D9-F04F-80F8-9F30A3945E4E}"/>
                </a:ext>
              </a:extLst>
            </p:cNvPr>
            <p:cNvSpPr/>
            <p:nvPr/>
          </p:nvSpPr>
          <p:spPr>
            <a:xfrm>
              <a:off x="811833" y="7481092"/>
              <a:ext cx="11732571" cy="5938665"/>
            </a:xfrm>
            <a:prstGeom prst="rect">
              <a:avLst/>
            </a:prstGeom>
            <a:solidFill>
              <a:srgbClr val="00ACDC">
                <a:alpha val="15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0ACDC"/>
                </a:solidFill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2886ACC-ED40-E14E-8BA8-7F023C070F28}"/>
                </a:ext>
              </a:extLst>
            </p:cNvPr>
            <p:cNvSpPr txBox="1"/>
            <p:nvPr/>
          </p:nvSpPr>
          <p:spPr>
            <a:xfrm>
              <a:off x="910126" y="7635977"/>
              <a:ext cx="11458608" cy="561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4000" b="1" u="sng" dirty="0"/>
                <a:t>Background information</a:t>
              </a:r>
            </a:p>
            <a:p>
              <a:pPr algn="just">
                <a:lnSpc>
                  <a:spcPct val="110000"/>
                </a:lnSpc>
              </a:pPr>
              <a:r>
                <a:rPr lang="en-GB" sz="3200" dirty="0"/>
                <a:t>Sediment core MR16-09 PC03 of this study is located at the bifurcation of the northern branch of the ACC (~46°S) into the northward flowing PCC and the southward flowing CHC (</a:t>
              </a:r>
              <a:r>
                <a:rPr lang="en-GB" sz="3200" b="1" dirty="0"/>
                <a:t>Fig. 1</a:t>
              </a:r>
              <a:r>
                <a:rPr lang="en-GB" sz="3200" dirty="0"/>
                <a:t>). The core lies in an ideal position to document changes in the north-south migration of the ACC and its atmospheric counterparts the Westerlies over time. At the same time the core is located ~150 km offshore and therefore in a direct influence of the nearby PIS. The PIS was the largest </a:t>
              </a:r>
              <a:r>
                <a:rPr lang="en-GB" sz="3200" dirty="0" err="1"/>
                <a:t>extrapolar</a:t>
              </a:r>
              <a:r>
                <a:rPr lang="en-GB" sz="3200" dirty="0"/>
                <a:t> ice sheet of the Southern Hemisphere and contributed ~1.5 m sea level rise during the last termination (</a:t>
              </a:r>
              <a:r>
                <a:rPr lang="en-GB" sz="3200" b="1" i="1" dirty="0"/>
                <a:t>1</a:t>
              </a:r>
              <a:r>
                <a:rPr lang="en-GB" sz="3200" dirty="0"/>
                <a:t>). </a:t>
              </a:r>
              <a:endParaRPr lang="en-GB" sz="3600" dirty="0"/>
            </a:p>
          </p:txBody>
        </p:sp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E4E13420-F19B-DF42-B80D-EF958C0E7491}"/>
              </a:ext>
            </a:extLst>
          </p:cNvPr>
          <p:cNvSpPr/>
          <p:nvPr/>
        </p:nvSpPr>
        <p:spPr>
          <a:xfrm>
            <a:off x="26578139" y="25324812"/>
            <a:ext cx="15778173" cy="4078237"/>
          </a:xfrm>
          <a:prstGeom prst="rect">
            <a:avLst/>
          </a:prstGeom>
          <a:solidFill>
            <a:srgbClr val="00A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3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D73372D-1869-C044-AEC5-E71C64218614}"/>
              </a:ext>
            </a:extLst>
          </p:cNvPr>
          <p:cNvSpPr txBox="1"/>
          <p:nvPr/>
        </p:nvSpPr>
        <p:spPr>
          <a:xfrm>
            <a:off x="38473830" y="5336406"/>
            <a:ext cx="3501792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u="sng" dirty="0"/>
              <a:t>Fig. 3: </a:t>
            </a:r>
            <a:r>
              <a:rPr lang="en-GB" sz="2800" dirty="0"/>
              <a:t>Detailed view of glacial advances be-tween 10 and 90 ka in comparison to other Southern Ocean para-meters. Blue stripes and numbers at the top mark Terrigenous Input Phases (TIP). </a:t>
            </a:r>
            <a:r>
              <a:rPr lang="en-GB" sz="2800" dirty="0">
                <a:solidFill>
                  <a:srgbClr val="7030A0"/>
                </a:solidFill>
              </a:rPr>
              <a:t>Purple triangles: com-</a:t>
            </a:r>
            <a:r>
              <a:rPr lang="en-GB" sz="2800" dirty="0" err="1">
                <a:solidFill>
                  <a:srgbClr val="7030A0"/>
                </a:solidFill>
              </a:rPr>
              <a:t>bined</a:t>
            </a:r>
            <a:r>
              <a:rPr lang="en-GB" sz="2800" dirty="0">
                <a:solidFill>
                  <a:srgbClr val="7030A0"/>
                </a:solidFill>
              </a:rPr>
              <a:t> glacier advances of New Zealand and Patagonia </a:t>
            </a:r>
            <a:r>
              <a:rPr lang="en-GB" sz="2800" dirty="0"/>
              <a:t>(</a:t>
            </a:r>
            <a:r>
              <a:rPr lang="en-GB" sz="2800" b="1" i="1" dirty="0"/>
              <a:t>5</a:t>
            </a:r>
            <a:r>
              <a:rPr lang="en-GB" sz="2800" dirty="0"/>
              <a:t>). </a:t>
            </a:r>
            <a:r>
              <a:rPr lang="en-GB" sz="2800" dirty="0">
                <a:solidFill>
                  <a:srgbClr val="002060"/>
                </a:solidFill>
              </a:rPr>
              <a:t>Blue curve: Sea Surface Temperature (SST) of core MD07-3128 </a:t>
            </a:r>
            <a:r>
              <a:rPr lang="en-GB" sz="2800" dirty="0"/>
              <a:t>(</a:t>
            </a:r>
            <a:r>
              <a:rPr lang="en-GB" sz="2800" b="1" i="1" dirty="0"/>
              <a:t>6</a:t>
            </a:r>
            <a:r>
              <a:rPr lang="en-GB" sz="2800" dirty="0"/>
              <a:t>).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Yellow curve: Sea Surface Temperature (SST) of core ODP1233 </a:t>
            </a:r>
            <a:r>
              <a:rPr lang="en-GB" sz="2800" dirty="0"/>
              <a:t>(</a:t>
            </a:r>
            <a:r>
              <a:rPr lang="en-GB" sz="2800" b="1" i="1" dirty="0"/>
              <a:t>7</a:t>
            </a:r>
            <a:r>
              <a:rPr lang="en-GB" sz="2800" dirty="0"/>
              <a:t>). </a:t>
            </a:r>
            <a:r>
              <a:rPr lang="en-GB" sz="2800" dirty="0">
                <a:solidFill>
                  <a:srgbClr val="931100"/>
                </a:solidFill>
              </a:rPr>
              <a:t>Red curve: Sea ice extent in the Scotia Sea </a:t>
            </a:r>
            <a:r>
              <a:rPr lang="en-GB" sz="2800" dirty="0"/>
              <a:t>(</a:t>
            </a:r>
            <a:r>
              <a:rPr lang="en-GB" sz="2800" b="1" i="1" dirty="0"/>
              <a:t>8</a:t>
            </a:r>
            <a:r>
              <a:rPr lang="en-GB" sz="2800" dirty="0"/>
              <a:t>).</a:t>
            </a:r>
            <a:r>
              <a:rPr lang="en-GB" sz="2800" dirty="0">
                <a:solidFill>
                  <a:srgbClr val="931100"/>
                </a:solidFill>
              </a:rPr>
              <a:t> </a:t>
            </a:r>
            <a:r>
              <a:rPr lang="en-GB" sz="2800" dirty="0">
                <a:solidFill>
                  <a:srgbClr val="878FFF"/>
                </a:solidFill>
              </a:rPr>
              <a:t>Light blue curve: Strength of (ACC) in the Drake Passage </a:t>
            </a:r>
            <a:r>
              <a:rPr lang="en-GB" sz="2800" dirty="0"/>
              <a:t>(</a:t>
            </a:r>
            <a:r>
              <a:rPr lang="en-GB" sz="2800" b="1" i="1" dirty="0"/>
              <a:t>8</a:t>
            </a:r>
            <a:r>
              <a:rPr lang="en-GB" sz="2800" dirty="0"/>
              <a:t>).</a:t>
            </a:r>
            <a:endParaRPr lang="en-GB" sz="2800" b="1" dirty="0">
              <a:solidFill>
                <a:srgbClr val="878FFF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508FE00-73B8-4542-A461-ABEE33D5F811}"/>
              </a:ext>
            </a:extLst>
          </p:cNvPr>
          <p:cNvSpPr txBox="1"/>
          <p:nvPr/>
        </p:nvSpPr>
        <p:spPr>
          <a:xfrm>
            <a:off x="1211439" y="5349188"/>
            <a:ext cx="10294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u="sng" dirty="0"/>
              <a:t>Fig. 2: </a:t>
            </a:r>
            <a:r>
              <a:rPr lang="en-GB" sz="2800" dirty="0"/>
              <a:t>Ice core EDML (</a:t>
            </a:r>
            <a:r>
              <a:rPr lang="en-GB" sz="2800" b="1" dirty="0"/>
              <a:t>A</a:t>
            </a:r>
            <a:r>
              <a:rPr lang="en-GB" sz="2800" dirty="0"/>
              <a:t>; </a:t>
            </a:r>
            <a:r>
              <a:rPr lang="en-GB" sz="2800" b="1" i="1" dirty="0"/>
              <a:t>3</a:t>
            </a:r>
            <a:r>
              <a:rPr lang="en-GB" sz="2800" dirty="0"/>
              <a:t>), Sea level (</a:t>
            </a:r>
            <a:r>
              <a:rPr lang="en-GB" sz="2800" b="1" dirty="0"/>
              <a:t>B</a:t>
            </a:r>
            <a:r>
              <a:rPr lang="en-GB" sz="2800" dirty="0"/>
              <a:t>; </a:t>
            </a:r>
            <a:r>
              <a:rPr lang="en-GB" sz="2800" b="1" i="1" dirty="0"/>
              <a:t>4</a:t>
            </a:r>
            <a:r>
              <a:rPr lang="en-GB" sz="2800" dirty="0"/>
              <a:t>) and South Pacific glacier advances (</a:t>
            </a:r>
            <a:r>
              <a:rPr lang="en-GB" sz="2800" b="1" dirty="0"/>
              <a:t>C</a:t>
            </a:r>
            <a:r>
              <a:rPr lang="en-GB" sz="2800" dirty="0"/>
              <a:t>; </a:t>
            </a:r>
            <a:r>
              <a:rPr lang="en-GB" sz="2800" b="1" i="1" dirty="0"/>
              <a:t>5</a:t>
            </a:r>
            <a:r>
              <a:rPr lang="en-GB" sz="2800" dirty="0"/>
              <a:t>) together with proxies of core </a:t>
            </a:r>
            <a:r>
              <a:rPr lang="en-GB" sz="2800" b="1" dirty="0"/>
              <a:t>MR16-09 PC03</a:t>
            </a:r>
            <a:r>
              <a:rPr lang="en-GB" sz="2800" dirty="0"/>
              <a:t>, showing terrigenous (</a:t>
            </a:r>
            <a:r>
              <a:rPr lang="en-GB" sz="2800" b="1" dirty="0"/>
              <a:t>D – G</a:t>
            </a:r>
            <a:r>
              <a:rPr lang="en-GB" sz="2800" dirty="0"/>
              <a:t>) and freshwater (</a:t>
            </a:r>
            <a:r>
              <a:rPr lang="en-GB" sz="2800" b="1" dirty="0"/>
              <a:t>H, I</a:t>
            </a:r>
            <a:r>
              <a:rPr lang="en-GB" sz="2800" dirty="0"/>
              <a:t>) input of the PIS over the past 140 ka. (</a:t>
            </a:r>
            <a:r>
              <a:rPr lang="en-GB" sz="2800" b="1" dirty="0"/>
              <a:t>J</a:t>
            </a:r>
            <a:r>
              <a:rPr lang="en-GB" sz="2800" dirty="0"/>
              <a:t>) Alkenone-derived Sea Surface Temperature (SST). Blue stripes and numbers at the top mark Terrigenous Input Phases (</a:t>
            </a:r>
            <a:r>
              <a:rPr lang="en-GB" sz="2800" b="1" dirty="0"/>
              <a:t>TIP</a:t>
            </a:r>
            <a:r>
              <a:rPr lang="en-GB" sz="2800" dirty="0"/>
              <a:t>s). MAR: Mass Accumulation Rate.</a:t>
            </a:r>
            <a:endParaRPr lang="en-GB" sz="2800" b="1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FC2D457-75F6-BA43-8E48-A606CF58B6F1}"/>
              </a:ext>
            </a:extLst>
          </p:cNvPr>
          <p:cNvSpPr txBox="1"/>
          <p:nvPr/>
        </p:nvSpPr>
        <p:spPr>
          <a:xfrm>
            <a:off x="13342520" y="23247939"/>
            <a:ext cx="1226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u="sng" dirty="0"/>
              <a:t>Fig. 1:</a:t>
            </a:r>
            <a:r>
              <a:rPr lang="en-GB" sz="2800" b="1" dirty="0"/>
              <a:t> </a:t>
            </a:r>
            <a:r>
              <a:rPr lang="en-GB" sz="2800" dirty="0"/>
              <a:t>(</a:t>
            </a:r>
            <a:r>
              <a:rPr lang="en-GB" sz="2800" b="1" dirty="0"/>
              <a:t>A</a:t>
            </a:r>
            <a:r>
              <a:rPr lang="en-GB" sz="2800" dirty="0"/>
              <a:t>)</a:t>
            </a:r>
            <a:r>
              <a:rPr lang="en-GB" sz="2800" b="1" dirty="0"/>
              <a:t> </a:t>
            </a:r>
            <a:r>
              <a:rPr lang="en-GB" sz="2800" dirty="0"/>
              <a:t>Map of the southeast Pacific with major ocean currents and sea surface salinity (WOA13; </a:t>
            </a:r>
            <a:r>
              <a:rPr lang="en-GB" sz="2800" b="1" i="1" dirty="0"/>
              <a:t>2</a:t>
            </a:r>
            <a:r>
              <a:rPr lang="en-GB" sz="2800" dirty="0"/>
              <a:t>). White area: </a:t>
            </a:r>
            <a:r>
              <a:rPr lang="en-US" sz="2800" dirty="0">
                <a:effectLst/>
                <a:ea typeface="Calibri" panose="020F0502020204030204" pitchFamily="34" charset="0"/>
              </a:rPr>
              <a:t>glacial Patagonian Ice </a:t>
            </a:r>
            <a:r>
              <a:rPr lang="en-US" sz="2800" dirty="0">
                <a:ea typeface="Calibri" panose="020F0502020204030204" pitchFamily="34" charset="0"/>
              </a:rPr>
              <a:t>S</a:t>
            </a:r>
            <a:r>
              <a:rPr lang="en-US" sz="2800" dirty="0">
                <a:effectLst/>
                <a:ea typeface="Calibri" panose="020F0502020204030204" pitchFamily="34" charset="0"/>
              </a:rPr>
              <a:t>heet (PIS). Black areas: modern ice coverage. ACC = Antarctic Circumpolar Current; CHC = Cape Horn Current; PCC = Peru-Chile Current; CFW = Chilean Fjord Current; SAF = Subantarctic Front. (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B</a:t>
            </a:r>
            <a:r>
              <a:rPr lang="en-US" sz="2800" dirty="0">
                <a:effectLst/>
                <a:ea typeface="Calibri" panose="020F0502020204030204" pitchFamily="34" charset="0"/>
              </a:rPr>
              <a:t>) Insert a map with essential flow lines of the ancient PIS (</a:t>
            </a:r>
            <a:r>
              <a:rPr lang="en-US" sz="2800" b="1" i="1" dirty="0">
                <a:effectLst/>
                <a:ea typeface="Calibri" panose="020F0502020204030204" pitchFamily="34" charset="0"/>
              </a:rPr>
              <a:t>1</a:t>
            </a:r>
            <a:r>
              <a:rPr lang="en-US" sz="2800" dirty="0">
                <a:effectLst/>
                <a:ea typeface="Calibri" panose="020F0502020204030204" pitchFamily="34" charset="0"/>
              </a:rPr>
              <a:t>)</a:t>
            </a:r>
            <a:r>
              <a:rPr lang="de-DE" sz="2800" dirty="0">
                <a:effectLst/>
              </a:rPr>
              <a:t>. </a:t>
            </a:r>
            <a:r>
              <a:rPr lang="en-US" sz="2800" dirty="0">
                <a:effectLst/>
                <a:ea typeface="Calibri" panose="020F0502020204030204" pitchFamily="34" charset="0"/>
              </a:rPr>
              <a:t>Green star: site MR16-09 PC03 of this study. Red dots: additional cores in the study area.</a:t>
            </a:r>
            <a:r>
              <a:rPr lang="de-DE" sz="2800" dirty="0">
                <a:effectLst/>
              </a:rPr>
              <a:t> </a:t>
            </a:r>
            <a:endParaRPr lang="en-GB" sz="2800" b="1" dirty="0"/>
          </a:p>
        </p:txBody>
      </p:sp>
      <p:sp>
        <p:nvSpPr>
          <p:cNvPr id="20" name="Rahmen 19">
            <a:extLst>
              <a:ext uri="{FF2B5EF4-FFF2-40B4-BE49-F238E27FC236}">
                <a16:creationId xmlns:a16="http://schemas.microsoft.com/office/drawing/2014/main" id="{0571D375-C4A1-D448-BACA-6196CEBE42F0}"/>
              </a:ext>
            </a:extLst>
          </p:cNvPr>
          <p:cNvSpPr/>
          <p:nvPr/>
        </p:nvSpPr>
        <p:spPr>
          <a:xfrm>
            <a:off x="97972" y="123192"/>
            <a:ext cx="42575163" cy="30046214"/>
          </a:xfrm>
          <a:prstGeom prst="frame">
            <a:avLst>
              <a:gd name="adj1" fmla="val 850"/>
            </a:avLst>
          </a:prstGeom>
          <a:solidFill>
            <a:schemeClr val="bg2">
              <a:lumMod val="50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3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8EBE38E-E17D-844F-9E4A-C045A2F847A1}"/>
              </a:ext>
            </a:extLst>
          </p:cNvPr>
          <p:cNvSpPr txBox="1"/>
          <p:nvPr/>
        </p:nvSpPr>
        <p:spPr>
          <a:xfrm>
            <a:off x="26749247" y="25348631"/>
            <a:ext cx="15497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Address information</a:t>
            </a:r>
          </a:p>
          <a:p>
            <a:r>
              <a:rPr lang="en-GB" baseline="30000" dirty="0"/>
              <a:t>(1) </a:t>
            </a:r>
            <a:r>
              <a:rPr lang="en-GB" dirty="0"/>
              <a:t>Alfred-Wegener-Institute, Geoscience, Bremerhaven, Germany (</a:t>
            </a:r>
            <a:r>
              <a:rPr lang="en-GB" dirty="0" err="1"/>
              <a:t>julia.hagemann@awi.de</a:t>
            </a:r>
            <a:r>
              <a:rPr lang="en-GB" dirty="0"/>
              <a:t>; </a:t>
            </a:r>
            <a:r>
              <a:rPr lang="en-GB" dirty="0" err="1"/>
              <a:t>Frank.Lamy@awi.de</a:t>
            </a:r>
            <a:r>
              <a:rPr lang="en-GB" dirty="0"/>
              <a:t>; </a:t>
            </a:r>
            <a:r>
              <a:rPr lang="en-GB" dirty="0" err="1"/>
              <a:t>Lester.Lembke-Jene@awi.de</a:t>
            </a:r>
            <a:r>
              <a:rPr lang="en-GB" dirty="0"/>
              <a:t>; </a:t>
            </a:r>
            <a:r>
              <a:rPr lang="en-GB" dirty="0" err="1"/>
              <a:t>Ralf.Tiedemann@awi.de</a:t>
            </a:r>
            <a:r>
              <a:rPr lang="en-GB" dirty="0"/>
              <a:t>)</a:t>
            </a:r>
          </a:p>
          <a:p>
            <a:r>
              <a:rPr lang="en-GB" baseline="30000" dirty="0"/>
              <a:t>(2) </a:t>
            </a:r>
            <a:r>
              <a:rPr lang="en-GB" dirty="0"/>
              <a:t>Leibniz Institute for Baltic Sea Research, </a:t>
            </a:r>
            <a:r>
              <a:rPr lang="en-GB" dirty="0" err="1"/>
              <a:t>Warnemünde</a:t>
            </a:r>
            <a:r>
              <a:rPr lang="en-GB" dirty="0"/>
              <a:t>, Germany (</a:t>
            </a:r>
            <a:r>
              <a:rPr lang="en-GB" dirty="0" err="1"/>
              <a:t>Helge.arz@io-warnemuende.de</a:t>
            </a:r>
            <a:r>
              <a:rPr lang="en-GB" dirty="0"/>
              <a:t>; </a:t>
            </a:r>
            <a:r>
              <a:rPr lang="en-GB" dirty="0" err="1"/>
              <a:t>jerome.kaiser@io-warnemuende.de</a:t>
            </a:r>
            <a:r>
              <a:rPr lang="en-GB" dirty="0"/>
              <a:t>)</a:t>
            </a:r>
          </a:p>
          <a:p>
            <a:r>
              <a:rPr lang="en-GB" baseline="30000" dirty="0"/>
              <a:t>(3) </a:t>
            </a:r>
            <a:r>
              <a:rPr lang="en-GB" dirty="0"/>
              <a:t>Max Planck Institute for Chemistry, Climate Geochemistry, Mainz, Germany (</a:t>
            </a:r>
            <a:r>
              <a:rPr lang="en-GB" dirty="0" err="1"/>
              <a:t>julia.hagemann@awi.de</a:t>
            </a:r>
            <a:r>
              <a:rPr lang="en-GB" dirty="0"/>
              <a:t>; </a:t>
            </a:r>
            <a:r>
              <a:rPr lang="en-GB" dirty="0" err="1"/>
              <a:t>a.martinez-garcia@mpic.de</a:t>
            </a:r>
            <a:r>
              <a:rPr lang="en-GB" dirty="0"/>
              <a:t>; </a:t>
            </a:r>
            <a:r>
              <a:rPr lang="en-GB" dirty="0" err="1"/>
              <a:t>a.auderset@mpic.de</a:t>
            </a:r>
            <a:r>
              <a:rPr lang="en-GB" dirty="0"/>
              <a:t>)</a:t>
            </a:r>
          </a:p>
          <a:p>
            <a:r>
              <a:rPr lang="en-GB" baseline="30000" dirty="0"/>
              <a:t>(4) </a:t>
            </a:r>
            <a:r>
              <a:rPr lang="en-GB" dirty="0"/>
              <a:t>Department of Geosciences, Princeton University, Princeton, USA (</a:t>
            </a:r>
            <a:r>
              <a:rPr lang="en-GB" dirty="0" err="1"/>
              <a:t>a.auderset@mpic.de</a:t>
            </a:r>
            <a:r>
              <a:rPr lang="en-GB" dirty="0"/>
              <a:t>)</a:t>
            </a:r>
          </a:p>
          <a:p>
            <a:r>
              <a:rPr lang="en-GB" baseline="30000" dirty="0"/>
              <a:t>(5) </a:t>
            </a:r>
            <a:r>
              <a:rPr lang="en-GB" dirty="0"/>
              <a:t>Atmospheric and Ocean Research Institute, The University of Tokyo, Kashiwa, Japan (</a:t>
            </a:r>
            <a:r>
              <a:rPr lang="en-GB" dirty="0" err="1"/>
              <a:t>naomi.harada@aori.u-tokyo.ac.jp</a:t>
            </a:r>
            <a:r>
              <a:rPr lang="en-GB" dirty="0"/>
              <a:t>)</a:t>
            </a:r>
          </a:p>
          <a:p>
            <a:r>
              <a:rPr lang="en-GB" baseline="30000" dirty="0"/>
              <a:t>(6) </a:t>
            </a:r>
            <a:r>
              <a:rPr lang="en-GB" dirty="0"/>
              <a:t>Institute of Oceanography, National Taiwan University, Taipei, Taiwan (</a:t>
            </a:r>
            <a:r>
              <a:rPr lang="en-GB" dirty="0" err="1"/>
              <a:t>slingho@ntu.edu.tw</a:t>
            </a:r>
            <a:r>
              <a:rPr lang="en-GB" dirty="0"/>
              <a:t>)</a:t>
            </a:r>
          </a:p>
          <a:p>
            <a:r>
              <a:rPr lang="en-GB" baseline="30000" dirty="0"/>
              <a:t>(7) </a:t>
            </a:r>
            <a:r>
              <a:rPr lang="en-GB" dirty="0"/>
              <a:t>MARUM, University Bremen, Bremen, Germany (</a:t>
            </a:r>
            <a:r>
              <a:rPr lang="en-GB" dirty="0" err="1"/>
              <a:t>siwasaki@marum.de</a:t>
            </a:r>
            <a:r>
              <a:rPr lang="en-GB" dirty="0"/>
              <a:t>)</a:t>
            </a:r>
          </a:p>
          <a:p>
            <a:r>
              <a:rPr lang="en-GB" baseline="30000" dirty="0"/>
              <a:t>(8) </a:t>
            </a:r>
            <a:r>
              <a:rPr lang="en-GB" dirty="0"/>
              <a:t>Department of Oceanography and </a:t>
            </a:r>
            <a:r>
              <a:rPr lang="en-GB" dirty="0" err="1"/>
              <a:t>Center</a:t>
            </a:r>
            <a:r>
              <a:rPr lang="en-GB" dirty="0"/>
              <a:t> for Oceanographic Research in the eastern South Pacific, COPAS Coastal, University of Concepción, Concepción, Chile (</a:t>
            </a:r>
            <a:r>
              <a:rPr lang="en-GB" dirty="0" err="1"/>
              <a:t>clange@udec.cl</a:t>
            </a:r>
            <a:r>
              <a:rPr lang="en-GB" dirty="0"/>
              <a:t>)</a:t>
            </a:r>
          </a:p>
          <a:p>
            <a:r>
              <a:rPr lang="en-GB" baseline="30000" dirty="0"/>
              <a:t>(9) </a:t>
            </a:r>
            <a:r>
              <a:rPr lang="en-GB" dirty="0"/>
              <a:t>Centro de </a:t>
            </a:r>
            <a:r>
              <a:rPr lang="en-GB" dirty="0" err="1"/>
              <a:t>Investigación</a:t>
            </a:r>
            <a:r>
              <a:rPr lang="en-GB" dirty="0"/>
              <a:t> </a:t>
            </a:r>
            <a:r>
              <a:rPr lang="en-GB" dirty="0" err="1"/>
              <a:t>Dinámica</a:t>
            </a:r>
            <a:r>
              <a:rPr lang="en-GB" dirty="0"/>
              <a:t> de </a:t>
            </a:r>
            <a:r>
              <a:rPr lang="en-GB" dirty="0" err="1"/>
              <a:t>Ecosistemas</a:t>
            </a:r>
            <a:r>
              <a:rPr lang="en-GB" dirty="0"/>
              <a:t> </a:t>
            </a:r>
            <a:r>
              <a:rPr lang="en-GB" dirty="0" err="1"/>
              <a:t>Marinos</a:t>
            </a:r>
            <a:r>
              <a:rPr lang="en-GB" dirty="0"/>
              <a:t> de </a:t>
            </a:r>
            <a:r>
              <a:rPr lang="en-GB" dirty="0" err="1"/>
              <a:t>Altas</a:t>
            </a:r>
            <a:r>
              <a:rPr lang="en-GB" dirty="0"/>
              <a:t> Latitudes, Universidad Austral de Chile, Valdivia, Chile (</a:t>
            </a:r>
            <a:r>
              <a:rPr lang="en-GB" dirty="0" err="1"/>
              <a:t>clange@udec.cl</a:t>
            </a:r>
            <a:r>
              <a:rPr lang="en-GB" dirty="0"/>
              <a:t>)</a:t>
            </a:r>
          </a:p>
          <a:p>
            <a:r>
              <a:rPr lang="en-GB" baseline="30000" dirty="0"/>
              <a:t>(10) </a:t>
            </a:r>
            <a:r>
              <a:rPr lang="en-GB" dirty="0"/>
              <a:t>Scripps Institution of Oceanography, University of California San Diego, La Jolla, USA (</a:t>
            </a:r>
            <a:r>
              <a:rPr lang="en-GB" dirty="0" err="1"/>
              <a:t>clange@udec.cl</a:t>
            </a:r>
            <a:r>
              <a:rPr lang="en-GB" dirty="0"/>
              <a:t>)</a:t>
            </a:r>
          </a:p>
          <a:p>
            <a:r>
              <a:rPr lang="en-GB" baseline="30000" dirty="0"/>
              <a:t>(11) </a:t>
            </a:r>
            <a:r>
              <a:rPr lang="en-GB" dirty="0"/>
              <a:t>Faculty of Agriculture and Marine Science, Kochi University, Kochi, </a:t>
            </a:r>
            <a:r>
              <a:rPr lang="en-GB" dirty="0" err="1"/>
              <a:t>Japane</a:t>
            </a:r>
            <a:r>
              <a:rPr lang="en-GB" dirty="0"/>
              <a:t> (</a:t>
            </a:r>
            <a:r>
              <a:rPr lang="en-GB" dirty="0" err="1"/>
              <a:t>murayama@kochi-u.ac.jp</a:t>
            </a:r>
            <a:r>
              <a:rPr lang="en-GB" dirty="0"/>
              <a:t>)</a:t>
            </a:r>
          </a:p>
          <a:p>
            <a:r>
              <a:rPr lang="en-GB" baseline="30000" dirty="0"/>
              <a:t>(12)</a:t>
            </a:r>
            <a:r>
              <a:rPr lang="en-GB" dirty="0"/>
              <a:t> Research Institute for Global Change, Japan Agency for Marine-Earth Science and Technology, Yokosuka, </a:t>
            </a:r>
            <a:r>
              <a:rPr lang="en-GB" dirty="0" err="1"/>
              <a:t>Japane</a:t>
            </a:r>
            <a:r>
              <a:rPr lang="en-GB" dirty="0"/>
              <a:t> (</a:t>
            </a:r>
            <a:r>
              <a:rPr lang="en-GB" dirty="0" err="1"/>
              <a:t>nagashimak@jamstec.go.jp</a:t>
            </a:r>
            <a:r>
              <a:rPr lang="en-GB" dirty="0"/>
              <a:t>)</a:t>
            </a:r>
          </a:p>
          <a:p>
            <a:r>
              <a:rPr lang="en-GB" baseline="30000" dirty="0"/>
              <a:t>(13) </a:t>
            </a:r>
            <a:r>
              <a:rPr lang="en-GB" dirty="0"/>
              <a:t>Climate Dynamics and Landscape Evolution, Helmholtz Centre Potsdam German Research Centre for Geosciences, Potsdam, Germany (</a:t>
            </a:r>
            <a:r>
              <a:rPr lang="en-GB" dirty="0" err="1"/>
              <a:t>nowa@gfz-potsdam.de</a:t>
            </a:r>
            <a:r>
              <a:rPr lang="en-GB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95A262-416E-E44C-B026-7ED470D0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716" y="-96386"/>
            <a:ext cx="1794301" cy="23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1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1297</Words>
  <Application>Microsoft Macintosh PowerPoint</Application>
  <PresentationFormat>Benutzerdefiniert</PresentationFormat>
  <Paragraphs>33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38</cp:revision>
  <cp:lastPrinted>2023-04-21T08:03:48Z</cp:lastPrinted>
  <dcterms:created xsi:type="dcterms:W3CDTF">2023-04-11T07:54:08Z</dcterms:created>
  <dcterms:modified xsi:type="dcterms:W3CDTF">2023-04-21T11:45:05Z</dcterms:modified>
</cp:coreProperties>
</file>