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66" r:id="rId3"/>
    <p:sldId id="267" r:id="rId4"/>
    <p:sldId id="270" r:id="rId5"/>
    <p:sldId id="271" r:id="rId6"/>
    <p:sldId id="273" r:id="rId7"/>
    <p:sldId id="274" r:id="rId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16" d="100"/>
          <a:sy n="116" d="100"/>
        </p:scale>
        <p:origin x="102" y="3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F:\ETNA22\ETNA22\ProbenahmeETNA2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967233874038373E-2"/>
          <c:y val="3.0116358658453114E-2"/>
          <c:w val="0.69896561289422832"/>
          <c:h val="0.65726678415711393"/>
        </c:manualLayout>
      </c:layout>
      <c:scatterChart>
        <c:scatterStyle val="lineMarker"/>
        <c:varyColors val="0"/>
        <c:ser>
          <c:idx val="0"/>
          <c:order val="0"/>
          <c:tx>
            <c:v>Chlorine</c:v>
          </c:tx>
          <c:spPr>
            <a:ln w="25400">
              <a:noFill/>
            </a:ln>
            <a:effectLst/>
          </c:spPr>
          <c:marker>
            <c:symbol val="circle"/>
            <c:size val="4"/>
            <c:spPr>
              <a:solidFill>
                <a:schemeClr val="accent1"/>
              </a:solidFill>
              <a:ln w="28575" cap="flat" cmpd="sng" algn="ctr">
                <a:solidFill>
                  <a:schemeClr val="accent1"/>
                </a:solidFill>
                <a:round/>
              </a:ln>
              <a:effectLst/>
            </c:spPr>
          </c:marker>
          <c:dPt>
            <c:idx val="11"/>
            <c:marker>
              <c:symbol val="circle"/>
              <c:size val="4"/>
              <c:spPr>
                <a:solidFill>
                  <a:schemeClr val="accent1"/>
                </a:solidFill>
                <a:ln w="31750" cap="flat" cmpd="sng" algn="ctr">
                  <a:solidFill>
                    <a:schemeClr val="accent1"/>
                  </a:solidFill>
                  <a:round/>
                </a:ln>
                <a:effectLst/>
              </c:spPr>
            </c:marker>
            <c:bubble3D val="0"/>
            <c:extLst>
              <c:ext xmlns:c16="http://schemas.microsoft.com/office/drawing/2014/chart" uri="{C3380CC4-5D6E-409C-BE32-E72D297353CC}">
                <c16:uniqueId val="{00000000-387C-46AD-BCAA-89A0021B48E6}"/>
              </c:ext>
            </c:extLst>
          </c:dPt>
          <c:xVal>
            <c:numRef>
              <c:f>Probenahme!$BA$29:$BA$53</c:f>
              <c:numCache>
                <c:formatCode>General</c:formatCode>
                <c:ptCount val="25"/>
                <c:pt idx="0">
                  <c:v>10</c:v>
                </c:pt>
                <c:pt idx="1">
                  <c:v>15.65217391304348</c:v>
                </c:pt>
                <c:pt idx="2">
                  <c:v>15.65217391304348</c:v>
                </c:pt>
                <c:pt idx="3">
                  <c:v>28.173913043478262</c:v>
                </c:pt>
                <c:pt idx="4">
                  <c:v>28.173913043478262</c:v>
                </c:pt>
                <c:pt idx="6">
                  <c:v>33.599999999999994</c:v>
                </c:pt>
                <c:pt idx="8">
                  <c:v>24.599999999999998</c:v>
                </c:pt>
                <c:pt idx="9">
                  <c:v>56.4</c:v>
                </c:pt>
                <c:pt idx="11">
                  <c:v>38.571428571428577</c:v>
                </c:pt>
                <c:pt idx="12">
                  <c:v>38.571428571428577</c:v>
                </c:pt>
                <c:pt idx="13">
                  <c:v>270.85714285714289</c:v>
                </c:pt>
                <c:pt idx="14">
                  <c:v>270.85714285714289</c:v>
                </c:pt>
                <c:pt idx="16">
                  <c:v>102.85714285714286</c:v>
                </c:pt>
                <c:pt idx="17">
                  <c:v>1908</c:v>
                </c:pt>
                <c:pt idx="20">
                  <c:v>27.000000000000004</c:v>
                </c:pt>
                <c:pt idx="23">
                  <c:v>232.50000000000003</c:v>
                </c:pt>
                <c:pt idx="24">
                  <c:v>232.50000000000003</c:v>
                </c:pt>
              </c:numCache>
            </c:numRef>
          </c:xVal>
          <c:yVal>
            <c:numRef>
              <c:f>Probenahme!$BC$29:$BC$53</c:f>
              <c:numCache>
                <c:formatCode>General</c:formatCode>
                <c:ptCount val="25"/>
                <c:pt idx="0">
                  <c:v>0.22388460453868086</c:v>
                </c:pt>
                <c:pt idx="1">
                  <c:v>0.22789933222809838</c:v>
                </c:pt>
                <c:pt idx="2">
                  <c:v>0.21485031903546592</c:v>
                </c:pt>
                <c:pt idx="6">
                  <c:v>0.20377674589618586</c:v>
                </c:pt>
                <c:pt idx="9">
                  <c:v>0.79330782194926119</c:v>
                </c:pt>
                <c:pt idx="11">
                  <c:v>0.3405739954342813</c:v>
                </c:pt>
                <c:pt idx="13">
                  <c:v>0.32495794277677753</c:v>
                </c:pt>
                <c:pt idx="14">
                  <c:v>0.35727686850115198</c:v>
                </c:pt>
                <c:pt idx="16">
                  <c:v>0.57686546824818252</c:v>
                </c:pt>
                <c:pt idx="17">
                  <c:v>0.58061413580739496</c:v>
                </c:pt>
                <c:pt idx="20">
                  <c:v>0.22579840503309992</c:v>
                </c:pt>
                <c:pt idx="23">
                  <c:v>0.15146486225686612</c:v>
                </c:pt>
                <c:pt idx="24">
                  <c:v>0.22388460453868086</c:v>
                </c:pt>
              </c:numCache>
            </c:numRef>
          </c:yVal>
          <c:smooth val="0"/>
          <c:extLst>
            <c:ext xmlns:c16="http://schemas.microsoft.com/office/drawing/2014/chart" uri="{C3380CC4-5D6E-409C-BE32-E72D297353CC}">
              <c16:uniqueId val="{00000001-387C-46AD-BCAA-89A0021B48E6}"/>
            </c:ext>
          </c:extLst>
        </c:ser>
        <c:ser>
          <c:idx val="1"/>
          <c:order val="1"/>
          <c:tx>
            <c:v>Bromine chloride</c:v>
          </c:tx>
          <c:spPr>
            <a:ln w="25400">
              <a:noFill/>
            </a:ln>
            <a:effectLst/>
          </c:spPr>
          <c:marker>
            <c:symbol val="circle"/>
            <c:size val="4"/>
            <c:spPr>
              <a:solidFill>
                <a:schemeClr val="tx1"/>
              </a:solidFill>
              <a:ln w="31750" cap="flat" cmpd="sng" algn="ctr">
                <a:solidFill>
                  <a:schemeClr val="tx1"/>
                </a:solidFill>
                <a:round/>
              </a:ln>
              <a:effectLst/>
            </c:spPr>
          </c:marker>
          <c:xVal>
            <c:numRef>
              <c:f>Probenahme!$BA$29:$BA$53</c:f>
              <c:numCache>
                <c:formatCode>General</c:formatCode>
                <c:ptCount val="25"/>
                <c:pt idx="0">
                  <c:v>10</c:v>
                </c:pt>
                <c:pt idx="1">
                  <c:v>15.65217391304348</c:v>
                </c:pt>
                <c:pt idx="2">
                  <c:v>15.65217391304348</c:v>
                </c:pt>
                <c:pt idx="3">
                  <c:v>28.173913043478262</c:v>
                </c:pt>
                <c:pt idx="4">
                  <c:v>28.173913043478262</c:v>
                </c:pt>
                <c:pt idx="6">
                  <c:v>33.599999999999994</c:v>
                </c:pt>
                <c:pt idx="8">
                  <c:v>24.599999999999998</c:v>
                </c:pt>
                <c:pt idx="9">
                  <c:v>56.4</c:v>
                </c:pt>
                <c:pt idx="11">
                  <c:v>38.571428571428577</c:v>
                </c:pt>
                <c:pt idx="12">
                  <c:v>38.571428571428577</c:v>
                </c:pt>
                <c:pt idx="13">
                  <c:v>270.85714285714289</c:v>
                </c:pt>
                <c:pt idx="14">
                  <c:v>270.85714285714289</c:v>
                </c:pt>
                <c:pt idx="16">
                  <c:v>102.85714285714286</c:v>
                </c:pt>
                <c:pt idx="17">
                  <c:v>1908</c:v>
                </c:pt>
                <c:pt idx="20">
                  <c:v>27.000000000000004</c:v>
                </c:pt>
                <c:pt idx="23">
                  <c:v>232.50000000000003</c:v>
                </c:pt>
                <c:pt idx="24">
                  <c:v>232.50000000000003</c:v>
                </c:pt>
              </c:numCache>
            </c:numRef>
          </c:xVal>
          <c:yVal>
            <c:numRef>
              <c:f>Probenahme!$BD$29:$BD$53</c:f>
              <c:numCache>
                <c:formatCode>General</c:formatCode>
                <c:ptCount val="25"/>
                <c:pt idx="0">
                  <c:v>0.77611539546131902</c:v>
                </c:pt>
                <c:pt idx="1">
                  <c:v>0.68441408401340931</c:v>
                </c:pt>
                <c:pt idx="2">
                  <c:v>0.68153460395571275</c:v>
                </c:pt>
                <c:pt idx="6">
                  <c:v>0.73161058953564562</c:v>
                </c:pt>
                <c:pt idx="9">
                  <c:v>0.20669217805073886</c:v>
                </c:pt>
                <c:pt idx="11">
                  <c:v>0.60467032039307544</c:v>
                </c:pt>
                <c:pt idx="13">
                  <c:v>0.67504205722322241</c:v>
                </c:pt>
                <c:pt idx="14">
                  <c:v>0.64272313149884808</c:v>
                </c:pt>
                <c:pt idx="16">
                  <c:v>0.42313453175181748</c:v>
                </c:pt>
                <c:pt idx="17">
                  <c:v>0.41938586419260493</c:v>
                </c:pt>
                <c:pt idx="20">
                  <c:v>0.68526888976685296</c:v>
                </c:pt>
                <c:pt idx="23">
                  <c:v>0.84853513774313383</c:v>
                </c:pt>
                <c:pt idx="24">
                  <c:v>0.77611539546131902</c:v>
                </c:pt>
              </c:numCache>
            </c:numRef>
          </c:yVal>
          <c:smooth val="0"/>
          <c:extLst>
            <c:ext xmlns:c16="http://schemas.microsoft.com/office/drawing/2014/chart" uri="{C3380CC4-5D6E-409C-BE32-E72D297353CC}">
              <c16:uniqueId val="{00000002-387C-46AD-BCAA-89A0021B48E6}"/>
            </c:ext>
          </c:extLst>
        </c:ser>
        <c:ser>
          <c:idx val="2"/>
          <c:order val="2"/>
          <c:tx>
            <c:v>Bromine</c:v>
          </c:tx>
          <c:spPr>
            <a:ln w="25400">
              <a:noFill/>
            </a:ln>
            <a:effectLst/>
          </c:spPr>
          <c:marker>
            <c:symbol val="circle"/>
            <c:size val="4"/>
            <c:spPr>
              <a:solidFill>
                <a:schemeClr val="accent2"/>
              </a:solidFill>
              <a:ln w="31750" cap="flat" cmpd="sng" algn="ctr">
                <a:solidFill>
                  <a:schemeClr val="accent2"/>
                </a:solidFill>
                <a:round/>
              </a:ln>
              <a:effectLst/>
            </c:spPr>
          </c:marker>
          <c:xVal>
            <c:numRef>
              <c:f>Probenahme!$BA$29:$BA$53</c:f>
              <c:numCache>
                <c:formatCode>General</c:formatCode>
                <c:ptCount val="25"/>
                <c:pt idx="0">
                  <c:v>10</c:v>
                </c:pt>
                <c:pt idx="1">
                  <c:v>15.65217391304348</c:v>
                </c:pt>
                <c:pt idx="2">
                  <c:v>15.65217391304348</c:v>
                </c:pt>
                <c:pt idx="3">
                  <c:v>28.173913043478262</c:v>
                </c:pt>
                <c:pt idx="4">
                  <c:v>28.173913043478262</c:v>
                </c:pt>
                <c:pt idx="6">
                  <c:v>33.599999999999994</c:v>
                </c:pt>
                <c:pt idx="8">
                  <c:v>24.599999999999998</c:v>
                </c:pt>
                <c:pt idx="9">
                  <c:v>56.4</c:v>
                </c:pt>
                <c:pt idx="11">
                  <c:v>38.571428571428577</c:v>
                </c:pt>
                <c:pt idx="12">
                  <c:v>38.571428571428577</c:v>
                </c:pt>
                <c:pt idx="13">
                  <c:v>270.85714285714289</c:v>
                </c:pt>
                <c:pt idx="14">
                  <c:v>270.85714285714289</c:v>
                </c:pt>
                <c:pt idx="16">
                  <c:v>102.85714285714286</c:v>
                </c:pt>
                <c:pt idx="17">
                  <c:v>1908</c:v>
                </c:pt>
                <c:pt idx="20">
                  <c:v>27.000000000000004</c:v>
                </c:pt>
                <c:pt idx="23">
                  <c:v>232.50000000000003</c:v>
                </c:pt>
                <c:pt idx="24">
                  <c:v>232.50000000000003</c:v>
                </c:pt>
              </c:numCache>
            </c:numRef>
          </c:xVal>
          <c:yVal>
            <c:numRef>
              <c:f>Probenahme!$BE$29:$BE$53</c:f>
              <c:numCache>
                <c:formatCode>General</c:formatCode>
                <c:ptCount val="25"/>
                <c:pt idx="0">
                  <c:v>0</c:v>
                </c:pt>
                <c:pt idx="1">
                  <c:v>8.7686583758492295E-2</c:v>
                </c:pt>
                <c:pt idx="2">
                  <c:v>0.1036150770088213</c:v>
                </c:pt>
                <c:pt idx="6">
                  <c:v>6.4612664568168401E-2</c:v>
                </c:pt>
                <c:pt idx="9">
                  <c:v>0</c:v>
                </c:pt>
                <c:pt idx="11">
                  <c:v>5.4755684172643211E-2</c:v>
                </c:pt>
                <c:pt idx="20">
                  <c:v>8.8932705200047105E-2</c:v>
                </c:pt>
              </c:numCache>
            </c:numRef>
          </c:yVal>
          <c:smooth val="0"/>
          <c:extLst>
            <c:ext xmlns:c16="http://schemas.microsoft.com/office/drawing/2014/chart" uri="{C3380CC4-5D6E-409C-BE32-E72D297353CC}">
              <c16:uniqueId val="{00000003-387C-46AD-BCAA-89A0021B48E6}"/>
            </c:ext>
          </c:extLst>
        </c:ser>
        <c:dLbls>
          <c:showLegendKey val="0"/>
          <c:showVal val="0"/>
          <c:showCatName val="0"/>
          <c:showSerName val="0"/>
          <c:showPercent val="0"/>
          <c:showBubbleSize val="0"/>
        </c:dLbls>
        <c:axId val="1480173743"/>
        <c:axId val="1480172783"/>
      </c:scatterChart>
      <c:valAx>
        <c:axId val="1480173743"/>
        <c:scaling>
          <c:orientation val="minMax"/>
          <c:max val="60"/>
          <c:min val="0"/>
        </c:scaling>
        <c:delete val="0"/>
        <c:axPos val="b"/>
        <c:title>
          <c:tx>
            <c:rich>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r>
                  <a:rPr lang="de-DE">
                    <a:solidFill>
                      <a:schemeClr val="tx1"/>
                    </a:solidFill>
                  </a:rPr>
                  <a:t>seconds</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e-DE"/>
          </a:p>
        </c:txPr>
        <c:crossAx val="1480172783"/>
        <c:crossesAt val="0"/>
        <c:crossBetween val="midCat"/>
      </c:valAx>
      <c:valAx>
        <c:axId val="1480172783"/>
        <c:scaling>
          <c:orientation val="minMax"/>
          <c:max val="1"/>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1"/>
                    </a:solidFill>
                    <a:latin typeface="+mn-lt"/>
                    <a:ea typeface="+mn-ea"/>
                    <a:cs typeface="+mn-cs"/>
                  </a:defRPr>
                </a:pPr>
                <a:r>
                  <a:rPr lang="de-DE">
                    <a:solidFill>
                      <a:schemeClr val="tx1"/>
                    </a:solidFill>
                  </a:rPr>
                  <a:t>proportion</a:t>
                </a:r>
                <a:r>
                  <a:rPr lang="de-DE" baseline="0">
                    <a:solidFill>
                      <a:schemeClr val="tx1"/>
                    </a:solidFill>
                  </a:rPr>
                  <a:t> normalized </a:t>
                </a:r>
                <a:endParaRPr lang="de-DE">
                  <a:solidFill>
                    <a:schemeClr val="tx1"/>
                  </a:solidFill>
                </a:endParaRP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e-DE"/>
          </a:p>
        </c:txPr>
        <c:crossAx val="1480173743"/>
        <c:crossesAt val="0"/>
        <c:crossBetween val="midCat"/>
      </c:valAx>
      <c:spPr>
        <a:noFill/>
        <a:ln>
          <a:noFill/>
        </a:ln>
        <a:effectLst/>
      </c:spPr>
    </c:plotArea>
    <c:legend>
      <c:legendPos val="r"/>
      <c:layout>
        <c:manualLayout>
          <c:xMode val="edge"/>
          <c:yMode val="edge"/>
          <c:x val="0.79749529304132649"/>
          <c:y val="0.15656957529025259"/>
          <c:w val="0.18721062858465556"/>
          <c:h val="0.5384180185961957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4">
  <cs:axisTitle>
    <cs:lnRef idx="0"/>
    <cs:fillRef idx="0"/>
    <cs:effectRef idx="0"/>
    <cs:fontRef idx="minor">
      <a:schemeClr val="dk1">
        <a:lumMod val="50000"/>
        <a:lumOff val="50000"/>
      </a:schemeClr>
    </cs:fontRef>
    <cs:defRPr sz="900"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900"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a:solidFill>
          <a:schemeClr val="phClr">
            <a:alpha val="20000"/>
          </a:schemeClr>
        </a:solidFill>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900"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1600"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900"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900" kern="1200"/>
  </cs:valueAxis>
  <cs:wall>
    <cs:lnRef idx="0"/>
    <cs:fillRef idx="0"/>
    <cs:effectRef idx="0"/>
    <cs:fontRef idx="minor">
      <a:schemeClr val="tx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0A16C7-AD3E-940F-C894-6D133424FC7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a:p>
        </p:txBody>
      </p:sp>
      <p:sp>
        <p:nvSpPr>
          <p:cNvPr id="3" name="Untertitel 2">
            <a:extLst>
              <a:ext uri="{FF2B5EF4-FFF2-40B4-BE49-F238E27FC236}">
                <a16:creationId xmlns:a16="http://schemas.microsoft.com/office/drawing/2014/main" id="{EEC87094-78AD-5ED1-9BEA-781F4BB156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a:p>
        </p:txBody>
      </p:sp>
      <p:sp>
        <p:nvSpPr>
          <p:cNvPr id="4" name="Datumsplatzhalter 3">
            <a:extLst>
              <a:ext uri="{FF2B5EF4-FFF2-40B4-BE49-F238E27FC236}">
                <a16:creationId xmlns:a16="http://schemas.microsoft.com/office/drawing/2014/main" id="{D257D131-ECED-06EB-3A2F-45C5B8FAB713}"/>
              </a:ext>
            </a:extLst>
          </p:cNvPr>
          <p:cNvSpPr>
            <a:spLocks noGrp="1"/>
          </p:cNvSpPr>
          <p:nvPr>
            <p:ph type="dt" sz="half" idx="10"/>
          </p:nvPr>
        </p:nvSpPr>
        <p:spPr/>
        <p:txBody>
          <a:bodyPr/>
          <a:lstStyle/>
          <a:p>
            <a:fld id="{8E242CFF-9C07-4A93-82B8-989AF762ABC2}" type="datetimeFigureOut">
              <a:rPr lang="en-US" smtClean="0"/>
              <a:t>4/29/2023</a:t>
            </a:fld>
            <a:endParaRPr lang="en-US"/>
          </a:p>
        </p:txBody>
      </p:sp>
      <p:sp>
        <p:nvSpPr>
          <p:cNvPr id="5" name="Fußzeilenplatzhalter 4">
            <a:extLst>
              <a:ext uri="{FF2B5EF4-FFF2-40B4-BE49-F238E27FC236}">
                <a16:creationId xmlns:a16="http://schemas.microsoft.com/office/drawing/2014/main" id="{D99E5AE2-C17A-7FDA-67E2-D7BB26644EE1}"/>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C5DA7067-9CFB-1F14-0EBA-1852364F0E61}"/>
              </a:ext>
            </a:extLst>
          </p:cNvPr>
          <p:cNvSpPr>
            <a:spLocks noGrp="1"/>
          </p:cNvSpPr>
          <p:nvPr>
            <p:ph type="sldNum" sz="quarter" idx="12"/>
          </p:nvPr>
        </p:nvSpPr>
        <p:spPr/>
        <p:txBody>
          <a:bodyPr/>
          <a:lstStyle/>
          <a:p>
            <a:fld id="{2B3171A6-3869-4F19-B1B5-87F5F2347EC8}" type="slidenum">
              <a:rPr lang="en-US" smtClean="0"/>
              <a:t>‹Nr.›</a:t>
            </a:fld>
            <a:endParaRPr lang="en-US"/>
          </a:p>
        </p:txBody>
      </p:sp>
    </p:spTree>
    <p:extLst>
      <p:ext uri="{BB962C8B-B14F-4D97-AF65-F5344CB8AC3E}">
        <p14:creationId xmlns:p14="http://schemas.microsoft.com/office/powerpoint/2010/main" val="2396803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BD50D-9873-0ABA-2578-70904FCF1781}"/>
              </a:ext>
            </a:extLst>
          </p:cNvPr>
          <p:cNvSpPr>
            <a:spLocks noGrp="1"/>
          </p:cNvSpPr>
          <p:nvPr>
            <p:ph type="title"/>
          </p:nvPr>
        </p:nvSpPr>
        <p:spPr/>
        <p:txBody>
          <a:bodyPr/>
          <a:lstStyle/>
          <a:p>
            <a:r>
              <a:rPr lang="de-DE"/>
              <a:t>Mastertitelformat bearbeiten</a:t>
            </a:r>
            <a:endParaRPr lang="en-US"/>
          </a:p>
        </p:txBody>
      </p:sp>
      <p:sp>
        <p:nvSpPr>
          <p:cNvPr id="3" name="Vertikaler Textplatzhalter 2">
            <a:extLst>
              <a:ext uri="{FF2B5EF4-FFF2-40B4-BE49-F238E27FC236}">
                <a16:creationId xmlns:a16="http://schemas.microsoft.com/office/drawing/2014/main" id="{A05737ED-3EA5-DD63-C7C9-1D72248B6329}"/>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EE186358-2515-DC9F-23D6-EEAB5096780B}"/>
              </a:ext>
            </a:extLst>
          </p:cNvPr>
          <p:cNvSpPr>
            <a:spLocks noGrp="1"/>
          </p:cNvSpPr>
          <p:nvPr>
            <p:ph type="dt" sz="half" idx="10"/>
          </p:nvPr>
        </p:nvSpPr>
        <p:spPr/>
        <p:txBody>
          <a:bodyPr/>
          <a:lstStyle/>
          <a:p>
            <a:fld id="{8E242CFF-9C07-4A93-82B8-989AF762ABC2}" type="datetimeFigureOut">
              <a:rPr lang="en-US" smtClean="0"/>
              <a:t>4/29/2023</a:t>
            </a:fld>
            <a:endParaRPr lang="en-US"/>
          </a:p>
        </p:txBody>
      </p:sp>
      <p:sp>
        <p:nvSpPr>
          <p:cNvPr id="5" name="Fußzeilenplatzhalter 4">
            <a:extLst>
              <a:ext uri="{FF2B5EF4-FFF2-40B4-BE49-F238E27FC236}">
                <a16:creationId xmlns:a16="http://schemas.microsoft.com/office/drawing/2014/main" id="{9CBF118A-B04C-A874-4A66-802AEF80847F}"/>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BF59A1F5-D4A0-FDCB-AE23-07093942296C}"/>
              </a:ext>
            </a:extLst>
          </p:cNvPr>
          <p:cNvSpPr>
            <a:spLocks noGrp="1"/>
          </p:cNvSpPr>
          <p:nvPr>
            <p:ph type="sldNum" sz="quarter" idx="12"/>
          </p:nvPr>
        </p:nvSpPr>
        <p:spPr/>
        <p:txBody>
          <a:bodyPr/>
          <a:lstStyle/>
          <a:p>
            <a:fld id="{2B3171A6-3869-4F19-B1B5-87F5F2347EC8}" type="slidenum">
              <a:rPr lang="en-US" smtClean="0"/>
              <a:t>‹Nr.›</a:t>
            </a:fld>
            <a:endParaRPr lang="en-US"/>
          </a:p>
        </p:txBody>
      </p:sp>
    </p:spTree>
    <p:extLst>
      <p:ext uri="{BB962C8B-B14F-4D97-AF65-F5344CB8AC3E}">
        <p14:creationId xmlns:p14="http://schemas.microsoft.com/office/powerpoint/2010/main" val="4216709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A6F0010D-E42E-FE30-DB3B-E365DD8B3F23}"/>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US"/>
          </a:p>
        </p:txBody>
      </p:sp>
      <p:sp>
        <p:nvSpPr>
          <p:cNvPr id="3" name="Vertikaler Textplatzhalter 2">
            <a:extLst>
              <a:ext uri="{FF2B5EF4-FFF2-40B4-BE49-F238E27FC236}">
                <a16:creationId xmlns:a16="http://schemas.microsoft.com/office/drawing/2014/main" id="{2FFA844F-3123-C66F-CF7D-3B96F6265184}"/>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B5FB5052-4921-2E33-69F9-D93DDA437579}"/>
              </a:ext>
            </a:extLst>
          </p:cNvPr>
          <p:cNvSpPr>
            <a:spLocks noGrp="1"/>
          </p:cNvSpPr>
          <p:nvPr>
            <p:ph type="dt" sz="half" idx="10"/>
          </p:nvPr>
        </p:nvSpPr>
        <p:spPr/>
        <p:txBody>
          <a:bodyPr/>
          <a:lstStyle/>
          <a:p>
            <a:fld id="{8E242CFF-9C07-4A93-82B8-989AF762ABC2}" type="datetimeFigureOut">
              <a:rPr lang="en-US" smtClean="0"/>
              <a:t>4/29/2023</a:t>
            </a:fld>
            <a:endParaRPr lang="en-US"/>
          </a:p>
        </p:txBody>
      </p:sp>
      <p:sp>
        <p:nvSpPr>
          <p:cNvPr id="5" name="Fußzeilenplatzhalter 4">
            <a:extLst>
              <a:ext uri="{FF2B5EF4-FFF2-40B4-BE49-F238E27FC236}">
                <a16:creationId xmlns:a16="http://schemas.microsoft.com/office/drawing/2014/main" id="{FD8F26EE-B4B9-6332-4C80-474EA14C9BAC}"/>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801E08CF-A7A8-1F5C-B74A-145928EAB39A}"/>
              </a:ext>
            </a:extLst>
          </p:cNvPr>
          <p:cNvSpPr>
            <a:spLocks noGrp="1"/>
          </p:cNvSpPr>
          <p:nvPr>
            <p:ph type="sldNum" sz="quarter" idx="12"/>
          </p:nvPr>
        </p:nvSpPr>
        <p:spPr/>
        <p:txBody>
          <a:bodyPr/>
          <a:lstStyle/>
          <a:p>
            <a:fld id="{2B3171A6-3869-4F19-B1B5-87F5F2347EC8}" type="slidenum">
              <a:rPr lang="en-US" smtClean="0"/>
              <a:t>‹Nr.›</a:t>
            </a:fld>
            <a:endParaRPr lang="en-US"/>
          </a:p>
        </p:txBody>
      </p:sp>
    </p:spTree>
    <p:extLst>
      <p:ext uri="{BB962C8B-B14F-4D97-AF65-F5344CB8AC3E}">
        <p14:creationId xmlns:p14="http://schemas.microsoft.com/office/powerpoint/2010/main" val="3660752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CD158-3BB1-E3EE-9D07-DAA5FC288D50}"/>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6CFD27A5-5BDB-61B7-9EE1-1637D41D398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24AE6D96-D02F-B3A3-E230-6F8483EA74C4}"/>
              </a:ext>
            </a:extLst>
          </p:cNvPr>
          <p:cNvSpPr>
            <a:spLocks noGrp="1"/>
          </p:cNvSpPr>
          <p:nvPr>
            <p:ph type="dt" sz="half" idx="10"/>
          </p:nvPr>
        </p:nvSpPr>
        <p:spPr/>
        <p:txBody>
          <a:bodyPr/>
          <a:lstStyle/>
          <a:p>
            <a:fld id="{8E242CFF-9C07-4A93-82B8-989AF762ABC2}" type="datetimeFigureOut">
              <a:rPr lang="en-US" smtClean="0"/>
              <a:t>4/29/2023</a:t>
            </a:fld>
            <a:endParaRPr lang="en-US"/>
          </a:p>
        </p:txBody>
      </p:sp>
      <p:sp>
        <p:nvSpPr>
          <p:cNvPr id="5" name="Fußzeilenplatzhalter 4">
            <a:extLst>
              <a:ext uri="{FF2B5EF4-FFF2-40B4-BE49-F238E27FC236}">
                <a16:creationId xmlns:a16="http://schemas.microsoft.com/office/drawing/2014/main" id="{C67540F3-BA9B-9B49-458E-6E345F38C3DC}"/>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2D6FA5C4-EE3A-47F3-FDF2-9DFD0D28124D}"/>
              </a:ext>
            </a:extLst>
          </p:cNvPr>
          <p:cNvSpPr>
            <a:spLocks noGrp="1"/>
          </p:cNvSpPr>
          <p:nvPr>
            <p:ph type="sldNum" sz="quarter" idx="12"/>
          </p:nvPr>
        </p:nvSpPr>
        <p:spPr/>
        <p:txBody>
          <a:bodyPr/>
          <a:lstStyle/>
          <a:p>
            <a:fld id="{2B3171A6-3869-4F19-B1B5-87F5F2347EC8}" type="slidenum">
              <a:rPr lang="en-US" smtClean="0"/>
              <a:t>‹Nr.›</a:t>
            </a:fld>
            <a:endParaRPr lang="en-US"/>
          </a:p>
        </p:txBody>
      </p:sp>
    </p:spTree>
    <p:extLst>
      <p:ext uri="{BB962C8B-B14F-4D97-AF65-F5344CB8AC3E}">
        <p14:creationId xmlns:p14="http://schemas.microsoft.com/office/powerpoint/2010/main" val="4097728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BB24D-8482-BD99-68BF-BFF9F9F6AB77}"/>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a:p>
        </p:txBody>
      </p:sp>
      <p:sp>
        <p:nvSpPr>
          <p:cNvPr id="3" name="Textplatzhalter 2">
            <a:extLst>
              <a:ext uri="{FF2B5EF4-FFF2-40B4-BE49-F238E27FC236}">
                <a16:creationId xmlns:a16="http://schemas.microsoft.com/office/drawing/2014/main" id="{7F79944F-ED2C-86E3-16D0-03055FE1BE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27EC0FA-421B-D46C-D7EC-9A3916E4CAF2}"/>
              </a:ext>
            </a:extLst>
          </p:cNvPr>
          <p:cNvSpPr>
            <a:spLocks noGrp="1"/>
          </p:cNvSpPr>
          <p:nvPr>
            <p:ph type="dt" sz="half" idx="10"/>
          </p:nvPr>
        </p:nvSpPr>
        <p:spPr/>
        <p:txBody>
          <a:bodyPr/>
          <a:lstStyle/>
          <a:p>
            <a:fld id="{8E242CFF-9C07-4A93-82B8-989AF762ABC2}" type="datetimeFigureOut">
              <a:rPr lang="en-US" smtClean="0"/>
              <a:t>4/29/2023</a:t>
            </a:fld>
            <a:endParaRPr lang="en-US"/>
          </a:p>
        </p:txBody>
      </p:sp>
      <p:sp>
        <p:nvSpPr>
          <p:cNvPr id="5" name="Fußzeilenplatzhalter 4">
            <a:extLst>
              <a:ext uri="{FF2B5EF4-FFF2-40B4-BE49-F238E27FC236}">
                <a16:creationId xmlns:a16="http://schemas.microsoft.com/office/drawing/2014/main" id="{30EFCB6C-6020-B1D2-F152-E43309E38CFD}"/>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7115ADFD-DB0F-14C9-0881-BE6CCF093E93}"/>
              </a:ext>
            </a:extLst>
          </p:cNvPr>
          <p:cNvSpPr>
            <a:spLocks noGrp="1"/>
          </p:cNvSpPr>
          <p:nvPr>
            <p:ph type="sldNum" sz="quarter" idx="12"/>
          </p:nvPr>
        </p:nvSpPr>
        <p:spPr/>
        <p:txBody>
          <a:bodyPr/>
          <a:lstStyle/>
          <a:p>
            <a:fld id="{2B3171A6-3869-4F19-B1B5-87F5F2347EC8}" type="slidenum">
              <a:rPr lang="en-US" smtClean="0"/>
              <a:t>‹Nr.›</a:t>
            </a:fld>
            <a:endParaRPr lang="en-US"/>
          </a:p>
        </p:txBody>
      </p:sp>
    </p:spTree>
    <p:extLst>
      <p:ext uri="{BB962C8B-B14F-4D97-AF65-F5344CB8AC3E}">
        <p14:creationId xmlns:p14="http://schemas.microsoft.com/office/powerpoint/2010/main" val="776085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CFCD24-C949-6B49-3269-1EBA47598ED2}"/>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D3C785B3-B208-6F7C-DDCD-4DF0F9939E80}"/>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a:extLst>
              <a:ext uri="{FF2B5EF4-FFF2-40B4-BE49-F238E27FC236}">
                <a16:creationId xmlns:a16="http://schemas.microsoft.com/office/drawing/2014/main" id="{36C16AF8-B89F-5309-D965-1BCC68BEB7A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a:extLst>
              <a:ext uri="{FF2B5EF4-FFF2-40B4-BE49-F238E27FC236}">
                <a16:creationId xmlns:a16="http://schemas.microsoft.com/office/drawing/2014/main" id="{C46FD817-A75E-2FC0-5730-AB682A2C7CC5}"/>
              </a:ext>
            </a:extLst>
          </p:cNvPr>
          <p:cNvSpPr>
            <a:spLocks noGrp="1"/>
          </p:cNvSpPr>
          <p:nvPr>
            <p:ph type="dt" sz="half" idx="10"/>
          </p:nvPr>
        </p:nvSpPr>
        <p:spPr/>
        <p:txBody>
          <a:bodyPr/>
          <a:lstStyle/>
          <a:p>
            <a:fld id="{8E242CFF-9C07-4A93-82B8-989AF762ABC2}" type="datetimeFigureOut">
              <a:rPr lang="en-US" smtClean="0"/>
              <a:t>4/29/2023</a:t>
            </a:fld>
            <a:endParaRPr lang="en-US"/>
          </a:p>
        </p:txBody>
      </p:sp>
      <p:sp>
        <p:nvSpPr>
          <p:cNvPr id="6" name="Fußzeilenplatzhalter 5">
            <a:extLst>
              <a:ext uri="{FF2B5EF4-FFF2-40B4-BE49-F238E27FC236}">
                <a16:creationId xmlns:a16="http://schemas.microsoft.com/office/drawing/2014/main" id="{D80C179E-5297-5DC8-EAF1-957477AB10DD}"/>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47B696DD-7EBA-CAE2-81FC-75722EAD0F1C}"/>
              </a:ext>
            </a:extLst>
          </p:cNvPr>
          <p:cNvSpPr>
            <a:spLocks noGrp="1"/>
          </p:cNvSpPr>
          <p:nvPr>
            <p:ph type="sldNum" sz="quarter" idx="12"/>
          </p:nvPr>
        </p:nvSpPr>
        <p:spPr/>
        <p:txBody>
          <a:bodyPr/>
          <a:lstStyle/>
          <a:p>
            <a:fld id="{2B3171A6-3869-4F19-B1B5-87F5F2347EC8}" type="slidenum">
              <a:rPr lang="en-US" smtClean="0"/>
              <a:t>‹Nr.›</a:t>
            </a:fld>
            <a:endParaRPr lang="en-US"/>
          </a:p>
        </p:txBody>
      </p:sp>
    </p:spTree>
    <p:extLst>
      <p:ext uri="{BB962C8B-B14F-4D97-AF65-F5344CB8AC3E}">
        <p14:creationId xmlns:p14="http://schemas.microsoft.com/office/powerpoint/2010/main" val="512166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298444-181A-F7A6-B310-2FDE02306683}"/>
              </a:ext>
            </a:extLst>
          </p:cNvPr>
          <p:cNvSpPr>
            <a:spLocks noGrp="1"/>
          </p:cNvSpPr>
          <p:nvPr>
            <p:ph type="title"/>
          </p:nvPr>
        </p:nvSpPr>
        <p:spPr>
          <a:xfrm>
            <a:off x="839788" y="365125"/>
            <a:ext cx="10515600" cy="1325563"/>
          </a:xfrm>
        </p:spPr>
        <p:txBody>
          <a:bodyPr/>
          <a:lstStyle/>
          <a:p>
            <a:r>
              <a:rPr lang="de-DE"/>
              <a:t>Mastertitelformat bearbeiten</a:t>
            </a:r>
            <a:endParaRPr lang="en-US"/>
          </a:p>
        </p:txBody>
      </p:sp>
      <p:sp>
        <p:nvSpPr>
          <p:cNvPr id="3" name="Textplatzhalter 2">
            <a:extLst>
              <a:ext uri="{FF2B5EF4-FFF2-40B4-BE49-F238E27FC236}">
                <a16:creationId xmlns:a16="http://schemas.microsoft.com/office/drawing/2014/main" id="{7F5468C4-6E33-0EA6-AE01-94D59C0941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9868A74-929B-46E4-0415-50202A42E95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a:extLst>
              <a:ext uri="{FF2B5EF4-FFF2-40B4-BE49-F238E27FC236}">
                <a16:creationId xmlns:a16="http://schemas.microsoft.com/office/drawing/2014/main" id="{D3D618DE-597A-AA33-69B5-92C98DEB3A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B8064B8D-A488-98C0-4823-77B4043FEBC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a:extLst>
              <a:ext uri="{FF2B5EF4-FFF2-40B4-BE49-F238E27FC236}">
                <a16:creationId xmlns:a16="http://schemas.microsoft.com/office/drawing/2014/main" id="{59FFDF72-4F7E-7836-E2C5-3783B021BBDC}"/>
              </a:ext>
            </a:extLst>
          </p:cNvPr>
          <p:cNvSpPr>
            <a:spLocks noGrp="1"/>
          </p:cNvSpPr>
          <p:nvPr>
            <p:ph type="dt" sz="half" idx="10"/>
          </p:nvPr>
        </p:nvSpPr>
        <p:spPr/>
        <p:txBody>
          <a:bodyPr/>
          <a:lstStyle/>
          <a:p>
            <a:fld id="{8E242CFF-9C07-4A93-82B8-989AF762ABC2}" type="datetimeFigureOut">
              <a:rPr lang="en-US" smtClean="0"/>
              <a:t>4/29/2023</a:t>
            </a:fld>
            <a:endParaRPr lang="en-US"/>
          </a:p>
        </p:txBody>
      </p:sp>
      <p:sp>
        <p:nvSpPr>
          <p:cNvPr id="8" name="Fußzeilenplatzhalter 7">
            <a:extLst>
              <a:ext uri="{FF2B5EF4-FFF2-40B4-BE49-F238E27FC236}">
                <a16:creationId xmlns:a16="http://schemas.microsoft.com/office/drawing/2014/main" id="{63F23709-9555-1489-FAC7-ECEFE843A0EA}"/>
              </a:ext>
            </a:extLst>
          </p:cNvPr>
          <p:cNvSpPr>
            <a:spLocks noGrp="1"/>
          </p:cNvSpPr>
          <p:nvPr>
            <p:ph type="ftr" sz="quarter" idx="11"/>
          </p:nvPr>
        </p:nvSpPr>
        <p:spPr/>
        <p:txBody>
          <a:bodyPr/>
          <a:lstStyle/>
          <a:p>
            <a:endParaRPr lang="en-US"/>
          </a:p>
        </p:txBody>
      </p:sp>
      <p:sp>
        <p:nvSpPr>
          <p:cNvPr id="9" name="Foliennummernplatzhalter 8">
            <a:extLst>
              <a:ext uri="{FF2B5EF4-FFF2-40B4-BE49-F238E27FC236}">
                <a16:creationId xmlns:a16="http://schemas.microsoft.com/office/drawing/2014/main" id="{4C2EAF6E-969E-55A8-0577-DD72D9FF0355}"/>
              </a:ext>
            </a:extLst>
          </p:cNvPr>
          <p:cNvSpPr>
            <a:spLocks noGrp="1"/>
          </p:cNvSpPr>
          <p:nvPr>
            <p:ph type="sldNum" sz="quarter" idx="12"/>
          </p:nvPr>
        </p:nvSpPr>
        <p:spPr/>
        <p:txBody>
          <a:bodyPr/>
          <a:lstStyle/>
          <a:p>
            <a:fld id="{2B3171A6-3869-4F19-B1B5-87F5F2347EC8}" type="slidenum">
              <a:rPr lang="en-US" smtClean="0"/>
              <a:t>‹Nr.›</a:t>
            </a:fld>
            <a:endParaRPr lang="en-US"/>
          </a:p>
        </p:txBody>
      </p:sp>
    </p:spTree>
    <p:extLst>
      <p:ext uri="{BB962C8B-B14F-4D97-AF65-F5344CB8AC3E}">
        <p14:creationId xmlns:p14="http://schemas.microsoft.com/office/powerpoint/2010/main" val="4029624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73EEEE-AD04-AAB8-AB4F-5307323ABB09}"/>
              </a:ext>
            </a:extLst>
          </p:cNvPr>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677AC4ED-DAA3-24D3-5EE4-E50086CB1459}"/>
              </a:ext>
            </a:extLst>
          </p:cNvPr>
          <p:cNvSpPr>
            <a:spLocks noGrp="1"/>
          </p:cNvSpPr>
          <p:nvPr>
            <p:ph type="dt" sz="half" idx="10"/>
          </p:nvPr>
        </p:nvSpPr>
        <p:spPr/>
        <p:txBody>
          <a:bodyPr/>
          <a:lstStyle/>
          <a:p>
            <a:fld id="{8E242CFF-9C07-4A93-82B8-989AF762ABC2}" type="datetimeFigureOut">
              <a:rPr lang="en-US" smtClean="0"/>
              <a:t>4/29/2023</a:t>
            </a:fld>
            <a:endParaRPr lang="en-US"/>
          </a:p>
        </p:txBody>
      </p:sp>
      <p:sp>
        <p:nvSpPr>
          <p:cNvPr id="4" name="Fußzeilenplatzhalter 3">
            <a:extLst>
              <a:ext uri="{FF2B5EF4-FFF2-40B4-BE49-F238E27FC236}">
                <a16:creationId xmlns:a16="http://schemas.microsoft.com/office/drawing/2014/main" id="{E8C044AC-065C-251E-655C-4711489CD88B}"/>
              </a:ext>
            </a:extLst>
          </p:cNvPr>
          <p:cNvSpPr>
            <a:spLocks noGrp="1"/>
          </p:cNvSpPr>
          <p:nvPr>
            <p:ph type="ftr" sz="quarter" idx="11"/>
          </p:nvPr>
        </p:nvSpPr>
        <p:spPr/>
        <p:txBody>
          <a:bodyPr/>
          <a:lstStyle/>
          <a:p>
            <a:endParaRPr lang="en-US"/>
          </a:p>
        </p:txBody>
      </p:sp>
      <p:sp>
        <p:nvSpPr>
          <p:cNvPr id="5" name="Foliennummernplatzhalter 4">
            <a:extLst>
              <a:ext uri="{FF2B5EF4-FFF2-40B4-BE49-F238E27FC236}">
                <a16:creationId xmlns:a16="http://schemas.microsoft.com/office/drawing/2014/main" id="{E6C6FC30-1B04-0E72-9E55-5944DA571BFE}"/>
              </a:ext>
            </a:extLst>
          </p:cNvPr>
          <p:cNvSpPr>
            <a:spLocks noGrp="1"/>
          </p:cNvSpPr>
          <p:nvPr>
            <p:ph type="sldNum" sz="quarter" idx="12"/>
          </p:nvPr>
        </p:nvSpPr>
        <p:spPr/>
        <p:txBody>
          <a:bodyPr/>
          <a:lstStyle/>
          <a:p>
            <a:fld id="{2B3171A6-3869-4F19-B1B5-87F5F2347EC8}" type="slidenum">
              <a:rPr lang="en-US" smtClean="0"/>
              <a:t>‹Nr.›</a:t>
            </a:fld>
            <a:endParaRPr lang="en-US"/>
          </a:p>
        </p:txBody>
      </p:sp>
    </p:spTree>
    <p:extLst>
      <p:ext uri="{BB962C8B-B14F-4D97-AF65-F5344CB8AC3E}">
        <p14:creationId xmlns:p14="http://schemas.microsoft.com/office/powerpoint/2010/main" val="1997267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7F6764C-43E3-00C7-8AC5-80AD83DDA1E5}"/>
              </a:ext>
            </a:extLst>
          </p:cNvPr>
          <p:cNvSpPr>
            <a:spLocks noGrp="1"/>
          </p:cNvSpPr>
          <p:nvPr>
            <p:ph type="dt" sz="half" idx="10"/>
          </p:nvPr>
        </p:nvSpPr>
        <p:spPr/>
        <p:txBody>
          <a:bodyPr/>
          <a:lstStyle/>
          <a:p>
            <a:fld id="{8E242CFF-9C07-4A93-82B8-989AF762ABC2}" type="datetimeFigureOut">
              <a:rPr lang="en-US" smtClean="0"/>
              <a:t>4/29/2023</a:t>
            </a:fld>
            <a:endParaRPr lang="en-US"/>
          </a:p>
        </p:txBody>
      </p:sp>
      <p:sp>
        <p:nvSpPr>
          <p:cNvPr id="3" name="Fußzeilenplatzhalter 2">
            <a:extLst>
              <a:ext uri="{FF2B5EF4-FFF2-40B4-BE49-F238E27FC236}">
                <a16:creationId xmlns:a16="http://schemas.microsoft.com/office/drawing/2014/main" id="{008A8E66-48B6-4707-246F-4FC70D174608}"/>
              </a:ext>
            </a:extLst>
          </p:cNvPr>
          <p:cNvSpPr>
            <a:spLocks noGrp="1"/>
          </p:cNvSpPr>
          <p:nvPr>
            <p:ph type="ftr" sz="quarter" idx="11"/>
          </p:nvPr>
        </p:nvSpPr>
        <p:spPr/>
        <p:txBody>
          <a:bodyPr/>
          <a:lstStyle/>
          <a:p>
            <a:endParaRPr lang="en-US"/>
          </a:p>
        </p:txBody>
      </p:sp>
      <p:sp>
        <p:nvSpPr>
          <p:cNvPr id="4" name="Foliennummernplatzhalter 3">
            <a:extLst>
              <a:ext uri="{FF2B5EF4-FFF2-40B4-BE49-F238E27FC236}">
                <a16:creationId xmlns:a16="http://schemas.microsoft.com/office/drawing/2014/main" id="{CB253BB8-AC81-8D25-8920-C8ED2C847456}"/>
              </a:ext>
            </a:extLst>
          </p:cNvPr>
          <p:cNvSpPr>
            <a:spLocks noGrp="1"/>
          </p:cNvSpPr>
          <p:nvPr>
            <p:ph type="sldNum" sz="quarter" idx="12"/>
          </p:nvPr>
        </p:nvSpPr>
        <p:spPr/>
        <p:txBody>
          <a:bodyPr/>
          <a:lstStyle/>
          <a:p>
            <a:fld id="{2B3171A6-3869-4F19-B1B5-87F5F2347EC8}" type="slidenum">
              <a:rPr lang="en-US" smtClean="0"/>
              <a:t>‹Nr.›</a:t>
            </a:fld>
            <a:endParaRPr lang="en-US"/>
          </a:p>
        </p:txBody>
      </p:sp>
    </p:spTree>
    <p:extLst>
      <p:ext uri="{BB962C8B-B14F-4D97-AF65-F5344CB8AC3E}">
        <p14:creationId xmlns:p14="http://schemas.microsoft.com/office/powerpoint/2010/main" val="3740153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D2C011-95BA-E187-9BF8-19C9778C6A2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Inhaltsplatzhalter 2">
            <a:extLst>
              <a:ext uri="{FF2B5EF4-FFF2-40B4-BE49-F238E27FC236}">
                <a16:creationId xmlns:a16="http://schemas.microsoft.com/office/drawing/2014/main" id="{B5716A71-CDCE-00E0-9733-B205631FD5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a:extLst>
              <a:ext uri="{FF2B5EF4-FFF2-40B4-BE49-F238E27FC236}">
                <a16:creationId xmlns:a16="http://schemas.microsoft.com/office/drawing/2014/main" id="{0405F769-8D3C-4968-8D6F-D5496C445F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5DA2AAC-6081-AC7B-7B00-5085C35C6D67}"/>
              </a:ext>
            </a:extLst>
          </p:cNvPr>
          <p:cNvSpPr>
            <a:spLocks noGrp="1"/>
          </p:cNvSpPr>
          <p:nvPr>
            <p:ph type="dt" sz="half" idx="10"/>
          </p:nvPr>
        </p:nvSpPr>
        <p:spPr/>
        <p:txBody>
          <a:bodyPr/>
          <a:lstStyle/>
          <a:p>
            <a:fld id="{8E242CFF-9C07-4A93-82B8-989AF762ABC2}" type="datetimeFigureOut">
              <a:rPr lang="en-US" smtClean="0"/>
              <a:t>4/29/2023</a:t>
            </a:fld>
            <a:endParaRPr lang="en-US"/>
          </a:p>
        </p:txBody>
      </p:sp>
      <p:sp>
        <p:nvSpPr>
          <p:cNvPr id="6" name="Fußzeilenplatzhalter 5">
            <a:extLst>
              <a:ext uri="{FF2B5EF4-FFF2-40B4-BE49-F238E27FC236}">
                <a16:creationId xmlns:a16="http://schemas.microsoft.com/office/drawing/2014/main" id="{CC011F36-A3D6-9B59-AD83-2673E996C35E}"/>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F9E9B0E8-0589-419A-E5B3-5E9B70752FAC}"/>
              </a:ext>
            </a:extLst>
          </p:cNvPr>
          <p:cNvSpPr>
            <a:spLocks noGrp="1"/>
          </p:cNvSpPr>
          <p:nvPr>
            <p:ph type="sldNum" sz="quarter" idx="12"/>
          </p:nvPr>
        </p:nvSpPr>
        <p:spPr/>
        <p:txBody>
          <a:bodyPr/>
          <a:lstStyle/>
          <a:p>
            <a:fld id="{2B3171A6-3869-4F19-B1B5-87F5F2347EC8}" type="slidenum">
              <a:rPr lang="en-US" smtClean="0"/>
              <a:t>‹Nr.›</a:t>
            </a:fld>
            <a:endParaRPr lang="en-US"/>
          </a:p>
        </p:txBody>
      </p:sp>
    </p:spTree>
    <p:extLst>
      <p:ext uri="{BB962C8B-B14F-4D97-AF65-F5344CB8AC3E}">
        <p14:creationId xmlns:p14="http://schemas.microsoft.com/office/powerpoint/2010/main" val="2856394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3B096C-4DF9-333B-3E3B-22B13A9F6B0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a:p>
        </p:txBody>
      </p:sp>
      <p:sp>
        <p:nvSpPr>
          <p:cNvPr id="3" name="Bildplatzhalter 2">
            <a:extLst>
              <a:ext uri="{FF2B5EF4-FFF2-40B4-BE49-F238E27FC236}">
                <a16:creationId xmlns:a16="http://schemas.microsoft.com/office/drawing/2014/main" id="{CCB27F88-A939-2AB8-E16D-CF9C4996DD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a:extLst>
              <a:ext uri="{FF2B5EF4-FFF2-40B4-BE49-F238E27FC236}">
                <a16:creationId xmlns:a16="http://schemas.microsoft.com/office/drawing/2014/main" id="{B14AF94E-746B-AFDA-FE52-D6C90D24B4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895F234-0E85-8926-27E4-EABF37F7E234}"/>
              </a:ext>
            </a:extLst>
          </p:cNvPr>
          <p:cNvSpPr>
            <a:spLocks noGrp="1"/>
          </p:cNvSpPr>
          <p:nvPr>
            <p:ph type="dt" sz="half" idx="10"/>
          </p:nvPr>
        </p:nvSpPr>
        <p:spPr/>
        <p:txBody>
          <a:bodyPr/>
          <a:lstStyle/>
          <a:p>
            <a:fld id="{8E242CFF-9C07-4A93-82B8-989AF762ABC2}" type="datetimeFigureOut">
              <a:rPr lang="en-US" smtClean="0"/>
              <a:t>4/29/2023</a:t>
            </a:fld>
            <a:endParaRPr lang="en-US"/>
          </a:p>
        </p:txBody>
      </p:sp>
      <p:sp>
        <p:nvSpPr>
          <p:cNvPr id="6" name="Fußzeilenplatzhalter 5">
            <a:extLst>
              <a:ext uri="{FF2B5EF4-FFF2-40B4-BE49-F238E27FC236}">
                <a16:creationId xmlns:a16="http://schemas.microsoft.com/office/drawing/2014/main" id="{E327715D-66CE-AAD6-BAFF-8EC1949B76D7}"/>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B09B14E9-385D-DE50-48EF-6D2715AE3EBD}"/>
              </a:ext>
            </a:extLst>
          </p:cNvPr>
          <p:cNvSpPr>
            <a:spLocks noGrp="1"/>
          </p:cNvSpPr>
          <p:nvPr>
            <p:ph type="sldNum" sz="quarter" idx="12"/>
          </p:nvPr>
        </p:nvSpPr>
        <p:spPr/>
        <p:txBody>
          <a:bodyPr/>
          <a:lstStyle/>
          <a:p>
            <a:fld id="{2B3171A6-3869-4F19-B1B5-87F5F2347EC8}" type="slidenum">
              <a:rPr lang="en-US" smtClean="0"/>
              <a:t>‹Nr.›</a:t>
            </a:fld>
            <a:endParaRPr lang="en-US"/>
          </a:p>
        </p:txBody>
      </p:sp>
    </p:spTree>
    <p:extLst>
      <p:ext uri="{BB962C8B-B14F-4D97-AF65-F5344CB8AC3E}">
        <p14:creationId xmlns:p14="http://schemas.microsoft.com/office/powerpoint/2010/main" val="1933619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44C9BFD-64D2-3FCE-123F-F58109B144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platzhalter 2">
            <a:extLst>
              <a:ext uri="{FF2B5EF4-FFF2-40B4-BE49-F238E27FC236}">
                <a16:creationId xmlns:a16="http://schemas.microsoft.com/office/drawing/2014/main" id="{A1E821D9-6E5E-249D-71EE-BA2DC5716E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CDB90DDF-A57B-2B4F-C3C0-F86ECFB610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242CFF-9C07-4A93-82B8-989AF762ABC2}" type="datetimeFigureOut">
              <a:rPr lang="en-US" smtClean="0"/>
              <a:t>4/29/2023</a:t>
            </a:fld>
            <a:endParaRPr lang="en-US"/>
          </a:p>
        </p:txBody>
      </p:sp>
      <p:sp>
        <p:nvSpPr>
          <p:cNvPr id="5" name="Fußzeilenplatzhalter 4">
            <a:extLst>
              <a:ext uri="{FF2B5EF4-FFF2-40B4-BE49-F238E27FC236}">
                <a16:creationId xmlns:a16="http://schemas.microsoft.com/office/drawing/2014/main" id="{94373A62-7FB6-3FB9-3AA1-A40FA0E3D9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Foliennummernplatzhalter 5">
            <a:extLst>
              <a:ext uri="{FF2B5EF4-FFF2-40B4-BE49-F238E27FC236}">
                <a16:creationId xmlns:a16="http://schemas.microsoft.com/office/drawing/2014/main" id="{A8C6581D-72E8-53F8-E549-2EF0D0359D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3171A6-3869-4F19-B1B5-87F5F2347EC8}" type="slidenum">
              <a:rPr lang="en-US" smtClean="0"/>
              <a:t>‹Nr.›</a:t>
            </a:fld>
            <a:endParaRPr lang="en-US"/>
          </a:p>
        </p:txBody>
      </p:sp>
    </p:spTree>
    <p:extLst>
      <p:ext uri="{BB962C8B-B14F-4D97-AF65-F5344CB8AC3E}">
        <p14:creationId xmlns:p14="http://schemas.microsoft.com/office/powerpoint/2010/main" val="2357701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xml"/><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 Target="slide1.xml"/><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slide" Target="slide3.xml"/><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slide" Target="slide2.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chart" Target="../charts/chart1.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image" Target="../media/image17.wmf"/><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oleObject" Target="../embeddings/oleObject1.bin"/><Relationship Id="rId5" Type="http://schemas.openxmlformats.org/officeDocument/2006/relationships/slide" Target="slide6.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slide" Target="slide7.xml"/><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2E71EC85-8A80-4FCC-87FF-3AB7883119F9" descr="IMG_0666.jpg">
            <a:extLst>
              <a:ext uri="{FF2B5EF4-FFF2-40B4-BE49-F238E27FC236}">
                <a16:creationId xmlns:a16="http://schemas.microsoft.com/office/drawing/2014/main" id="{FF7288CE-165C-6555-9D0F-2825390B1B1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 contrast="-6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EDFA1653-C93F-BC7D-B2B4-E6D678CA157F}"/>
              </a:ext>
            </a:extLst>
          </p:cNvPr>
          <p:cNvSpPr>
            <a:spLocks noGrp="1"/>
          </p:cNvSpPr>
          <p:nvPr>
            <p:ph type="ctrTitle"/>
          </p:nvPr>
        </p:nvSpPr>
        <p:spPr>
          <a:xfrm>
            <a:off x="174929" y="72131"/>
            <a:ext cx="11915441" cy="1217850"/>
          </a:xfrm>
        </p:spPr>
        <p:txBody>
          <a:bodyPr>
            <a:normAutofit/>
          </a:bodyPr>
          <a:lstStyle/>
          <a:p>
            <a:r>
              <a:rPr lang="en-US" sz="3600" b="1" dirty="0"/>
              <a:t>Detection of chlorine, bromine and bromine chloride (</a:t>
            </a:r>
            <a:r>
              <a:rPr lang="en-US" sz="3600" b="1" dirty="0" err="1"/>
              <a:t>BrCl</a:t>
            </a:r>
            <a:r>
              <a:rPr lang="en-US" sz="3600" b="1" dirty="0"/>
              <a:t>) in volcanic emissions: Studies at Mt. Etna (Italy), 2022</a:t>
            </a:r>
          </a:p>
        </p:txBody>
      </p:sp>
      <p:pic>
        <p:nvPicPr>
          <p:cNvPr id="7" name="Grafik 6">
            <a:extLst>
              <a:ext uri="{FF2B5EF4-FFF2-40B4-BE49-F238E27FC236}">
                <a16:creationId xmlns:a16="http://schemas.microsoft.com/office/drawing/2014/main" id="{AB5688B3-DC28-5745-B2A3-3E14FA4EAE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465" y="1758363"/>
            <a:ext cx="4214438" cy="916492"/>
          </a:xfrm>
          <a:prstGeom prst="rect">
            <a:avLst/>
          </a:prstGeom>
        </p:spPr>
      </p:pic>
      <p:sp>
        <p:nvSpPr>
          <p:cNvPr id="21" name="Textfeld 20">
            <a:extLst>
              <a:ext uri="{FF2B5EF4-FFF2-40B4-BE49-F238E27FC236}">
                <a16:creationId xmlns:a16="http://schemas.microsoft.com/office/drawing/2014/main" id="{7BAFD36C-584A-692C-37F6-49AFFAEA3088}"/>
              </a:ext>
            </a:extLst>
          </p:cNvPr>
          <p:cNvSpPr txBox="1"/>
          <p:nvPr/>
        </p:nvSpPr>
        <p:spPr>
          <a:xfrm>
            <a:off x="153825" y="4931882"/>
            <a:ext cx="3049302" cy="523220"/>
          </a:xfrm>
          <a:prstGeom prst="rect">
            <a:avLst/>
          </a:prstGeom>
          <a:noFill/>
        </p:spPr>
        <p:txBody>
          <a:bodyPr wrap="square" rtlCol="0">
            <a:spAutoFit/>
          </a:bodyPr>
          <a:lstStyle/>
          <a:p>
            <a:r>
              <a:rPr lang="de-DE" sz="1400" dirty="0">
                <a:solidFill>
                  <a:schemeClr val="bg1"/>
                </a:solidFill>
              </a:rPr>
              <a:t>EGU General Assembly 2023</a:t>
            </a:r>
          </a:p>
          <a:p>
            <a:r>
              <a:rPr lang="de-DE" sz="1400">
                <a:solidFill>
                  <a:schemeClr val="bg1"/>
                </a:solidFill>
              </a:rPr>
              <a:t>27</a:t>
            </a:r>
            <a:r>
              <a:rPr lang="de-DE" sz="1400" baseline="30000">
                <a:solidFill>
                  <a:schemeClr val="bg1"/>
                </a:solidFill>
              </a:rPr>
              <a:t>th</a:t>
            </a:r>
            <a:r>
              <a:rPr lang="de-DE" sz="1400">
                <a:solidFill>
                  <a:schemeClr val="bg1"/>
                </a:solidFill>
              </a:rPr>
              <a:t> </a:t>
            </a:r>
            <a:r>
              <a:rPr lang="de-DE" sz="1400" dirty="0">
                <a:solidFill>
                  <a:schemeClr val="bg1"/>
                </a:solidFill>
              </a:rPr>
              <a:t>April 2023</a:t>
            </a:r>
          </a:p>
        </p:txBody>
      </p:sp>
      <p:sp>
        <p:nvSpPr>
          <p:cNvPr id="22" name="Textfeld 21">
            <a:extLst>
              <a:ext uri="{FF2B5EF4-FFF2-40B4-BE49-F238E27FC236}">
                <a16:creationId xmlns:a16="http://schemas.microsoft.com/office/drawing/2014/main" id="{081AA95E-24B2-8C98-68A8-1A3E44B51074}"/>
              </a:ext>
            </a:extLst>
          </p:cNvPr>
          <p:cNvSpPr txBox="1"/>
          <p:nvPr/>
        </p:nvSpPr>
        <p:spPr>
          <a:xfrm>
            <a:off x="153824" y="5455102"/>
            <a:ext cx="7674123" cy="1097736"/>
          </a:xfrm>
          <a:prstGeom prst="rect">
            <a:avLst/>
          </a:prstGeom>
          <a:noFill/>
        </p:spPr>
        <p:txBody>
          <a:bodyPr wrap="square" rtlCol="0">
            <a:spAutoFit/>
          </a:bodyPr>
          <a:lstStyle/>
          <a:p>
            <a:r>
              <a:rPr lang="de-DE" sz="1400" b="1" dirty="0">
                <a:solidFill>
                  <a:schemeClr val="bg1"/>
                </a:solidFill>
              </a:rPr>
              <a:t>Bastien Geil</a:t>
            </a:r>
            <a:r>
              <a:rPr lang="de-DE" sz="1400" b="1" baseline="30000" dirty="0">
                <a:solidFill>
                  <a:schemeClr val="bg1"/>
                </a:solidFill>
              </a:rPr>
              <a:t>1</a:t>
            </a:r>
            <a:r>
              <a:rPr lang="de-DE" sz="1400" b="1" dirty="0">
                <a:solidFill>
                  <a:schemeClr val="bg1"/>
                </a:solidFill>
              </a:rPr>
              <a:t>,</a:t>
            </a:r>
            <a:r>
              <a:rPr lang="de-DE" sz="1400" dirty="0">
                <a:solidFill>
                  <a:schemeClr val="bg1"/>
                </a:solidFill>
              </a:rPr>
              <a:t> Niklas Karbach</a:t>
            </a:r>
            <a:r>
              <a:rPr lang="de-DE" sz="1400" baseline="30000" dirty="0">
                <a:solidFill>
                  <a:schemeClr val="bg1"/>
                </a:solidFill>
              </a:rPr>
              <a:t>1</a:t>
            </a:r>
            <a:r>
              <a:rPr lang="de-DE" sz="1400" dirty="0">
                <a:solidFill>
                  <a:schemeClr val="bg1"/>
                </a:solidFill>
              </a:rPr>
              <a:t>, Nicole Bobrowski</a:t>
            </a:r>
            <a:r>
              <a:rPr lang="de-DE" sz="1400" baseline="30000" dirty="0">
                <a:solidFill>
                  <a:schemeClr val="bg1"/>
                </a:solidFill>
              </a:rPr>
              <a:t>2,3</a:t>
            </a:r>
            <a:r>
              <a:rPr lang="de-DE" sz="1400" dirty="0">
                <a:solidFill>
                  <a:schemeClr val="bg1"/>
                </a:solidFill>
              </a:rPr>
              <a:t>,  and Thorsten Hoffmann</a:t>
            </a:r>
            <a:r>
              <a:rPr lang="de-DE" sz="1400" baseline="30000" dirty="0">
                <a:solidFill>
                  <a:schemeClr val="bg1"/>
                </a:solidFill>
              </a:rPr>
              <a:t>1</a:t>
            </a:r>
          </a:p>
          <a:p>
            <a:endParaRPr lang="de-DE" sz="1400" baseline="30000" dirty="0">
              <a:solidFill>
                <a:schemeClr val="bg1"/>
              </a:solidFill>
            </a:endParaRPr>
          </a:p>
          <a:p>
            <a:r>
              <a:rPr lang="de-DE" sz="1400" baseline="30000" dirty="0">
                <a:solidFill>
                  <a:schemeClr val="bg1"/>
                </a:solidFill>
              </a:rPr>
              <a:t>1</a:t>
            </a:r>
            <a:r>
              <a:rPr lang="de-DE" sz="1400" dirty="0">
                <a:solidFill>
                  <a:schemeClr val="bg1"/>
                </a:solidFill>
              </a:rPr>
              <a:t>Department of Chemistry, Johannes Gutenberg-University Mainz, Germany</a:t>
            </a:r>
          </a:p>
          <a:p>
            <a:r>
              <a:rPr lang="de-DE" sz="1400" baseline="30000" dirty="0">
                <a:solidFill>
                  <a:schemeClr val="bg1"/>
                </a:solidFill>
              </a:rPr>
              <a:t>2</a:t>
            </a:r>
            <a:r>
              <a:rPr lang="de-DE" sz="1400" dirty="0">
                <a:solidFill>
                  <a:schemeClr val="bg1"/>
                </a:solidFill>
              </a:rPr>
              <a:t>Institute of Environmental Physics, Ruprecht-Karls-University Heidelberg, Germany</a:t>
            </a:r>
          </a:p>
          <a:p>
            <a:r>
              <a:rPr lang="de-DE" sz="1400" baseline="30000" dirty="0">
                <a:solidFill>
                  <a:schemeClr val="bg1"/>
                </a:solidFill>
              </a:rPr>
              <a:t>3</a:t>
            </a:r>
            <a:r>
              <a:rPr lang="de-DE" sz="1400" dirty="0">
                <a:solidFill>
                  <a:schemeClr val="bg1"/>
                </a:solidFill>
              </a:rPr>
              <a:t>Istituto </a:t>
            </a:r>
            <a:r>
              <a:rPr lang="de-DE" sz="1400" dirty="0" err="1">
                <a:solidFill>
                  <a:schemeClr val="bg1"/>
                </a:solidFill>
              </a:rPr>
              <a:t>Nazionale</a:t>
            </a:r>
            <a:r>
              <a:rPr lang="de-DE" sz="1400" dirty="0">
                <a:solidFill>
                  <a:schemeClr val="bg1"/>
                </a:solidFill>
              </a:rPr>
              <a:t> di </a:t>
            </a:r>
            <a:r>
              <a:rPr lang="de-DE" sz="1400" dirty="0" err="1">
                <a:solidFill>
                  <a:schemeClr val="bg1"/>
                </a:solidFill>
              </a:rPr>
              <a:t>Geofisica</a:t>
            </a:r>
            <a:r>
              <a:rPr lang="de-DE" sz="1400" dirty="0">
                <a:solidFill>
                  <a:schemeClr val="bg1"/>
                </a:solidFill>
              </a:rPr>
              <a:t> e </a:t>
            </a:r>
            <a:r>
              <a:rPr lang="de-DE" sz="1400" dirty="0" err="1">
                <a:solidFill>
                  <a:schemeClr val="bg1"/>
                </a:solidFill>
              </a:rPr>
              <a:t>Vulcanologica</a:t>
            </a:r>
            <a:r>
              <a:rPr lang="de-DE" sz="1400" dirty="0">
                <a:solidFill>
                  <a:schemeClr val="bg1"/>
                </a:solidFill>
              </a:rPr>
              <a:t> – </a:t>
            </a:r>
            <a:r>
              <a:rPr lang="de-DE" sz="1400" dirty="0" err="1">
                <a:solidFill>
                  <a:schemeClr val="bg1"/>
                </a:solidFill>
              </a:rPr>
              <a:t>Osservatorio</a:t>
            </a:r>
            <a:r>
              <a:rPr lang="de-DE" sz="1400" dirty="0">
                <a:solidFill>
                  <a:schemeClr val="bg1"/>
                </a:solidFill>
              </a:rPr>
              <a:t> </a:t>
            </a:r>
            <a:r>
              <a:rPr lang="de-DE" sz="1400" dirty="0" err="1">
                <a:solidFill>
                  <a:schemeClr val="bg1"/>
                </a:solidFill>
              </a:rPr>
              <a:t>Etneo</a:t>
            </a:r>
            <a:r>
              <a:rPr lang="de-DE" sz="1400" dirty="0">
                <a:solidFill>
                  <a:schemeClr val="bg1"/>
                </a:solidFill>
              </a:rPr>
              <a:t> Catania, </a:t>
            </a:r>
            <a:r>
              <a:rPr lang="de-DE" sz="1400" dirty="0" err="1">
                <a:solidFill>
                  <a:schemeClr val="bg1"/>
                </a:solidFill>
              </a:rPr>
              <a:t>Italy</a:t>
            </a:r>
            <a:endParaRPr lang="de-DE" sz="1400" b="1" dirty="0">
              <a:solidFill>
                <a:schemeClr val="bg1"/>
              </a:solidFill>
            </a:endParaRPr>
          </a:p>
        </p:txBody>
      </p:sp>
      <p:sp>
        <p:nvSpPr>
          <p:cNvPr id="16" name="Textfeld 15">
            <a:extLst>
              <a:ext uri="{FF2B5EF4-FFF2-40B4-BE49-F238E27FC236}">
                <a16:creationId xmlns:a16="http://schemas.microsoft.com/office/drawing/2014/main" id="{BD4CC7FF-C84B-72D7-DC02-8327AC93A29F}"/>
              </a:ext>
            </a:extLst>
          </p:cNvPr>
          <p:cNvSpPr txBox="1"/>
          <p:nvPr/>
        </p:nvSpPr>
        <p:spPr>
          <a:xfrm>
            <a:off x="11734800" y="6337815"/>
            <a:ext cx="457200" cy="369332"/>
          </a:xfrm>
          <a:prstGeom prst="rect">
            <a:avLst/>
          </a:prstGeom>
          <a:noFill/>
        </p:spPr>
        <p:txBody>
          <a:bodyPr wrap="square" rtlCol="0">
            <a:spAutoFit/>
          </a:bodyPr>
          <a:lstStyle/>
          <a:p>
            <a:r>
              <a:rPr lang="de-DE" dirty="0"/>
              <a:t>1</a:t>
            </a:r>
          </a:p>
        </p:txBody>
      </p:sp>
      <p:pic>
        <p:nvPicPr>
          <p:cNvPr id="3" name="Grafik 2">
            <a:extLst>
              <a:ext uri="{FF2B5EF4-FFF2-40B4-BE49-F238E27FC236}">
                <a16:creationId xmlns:a16="http://schemas.microsoft.com/office/drawing/2014/main" id="{B77250B7-2BD5-E3EE-75A7-87A2E74689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2465" y="2731766"/>
            <a:ext cx="2462985" cy="1281553"/>
          </a:xfrm>
          <a:prstGeom prst="rect">
            <a:avLst/>
          </a:prstGeom>
        </p:spPr>
      </p:pic>
      <p:pic>
        <p:nvPicPr>
          <p:cNvPr id="4" name="Grafik 3">
            <a:extLst>
              <a:ext uri="{FF2B5EF4-FFF2-40B4-BE49-F238E27FC236}">
                <a16:creationId xmlns:a16="http://schemas.microsoft.com/office/drawing/2014/main" id="{0B3E4DBC-7B19-01FD-B496-F2C98B43FD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8371" y="2731765"/>
            <a:ext cx="1597591" cy="1281553"/>
          </a:xfrm>
          <a:prstGeom prst="rect">
            <a:avLst/>
          </a:prstGeom>
        </p:spPr>
      </p:pic>
      <p:sp>
        <p:nvSpPr>
          <p:cNvPr id="6" name="Rechteck: abgerundete Ecken 5">
            <a:extLst>
              <a:ext uri="{FF2B5EF4-FFF2-40B4-BE49-F238E27FC236}">
                <a16:creationId xmlns:a16="http://schemas.microsoft.com/office/drawing/2014/main" id="{C1D0667B-BDFA-5B1A-ACE0-91A0A1AE6C82}"/>
              </a:ext>
            </a:extLst>
          </p:cNvPr>
          <p:cNvSpPr/>
          <p:nvPr/>
        </p:nvSpPr>
        <p:spPr>
          <a:xfrm>
            <a:off x="8349241" y="5526988"/>
            <a:ext cx="3842759" cy="133881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feld 7">
            <a:extLst>
              <a:ext uri="{FF2B5EF4-FFF2-40B4-BE49-F238E27FC236}">
                <a16:creationId xmlns:a16="http://schemas.microsoft.com/office/drawing/2014/main" id="{BCC2E079-5EAA-1007-AB5B-529F72D98913}"/>
              </a:ext>
            </a:extLst>
          </p:cNvPr>
          <p:cNvSpPr txBox="1"/>
          <p:nvPr/>
        </p:nvSpPr>
        <p:spPr>
          <a:xfrm>
            <a:off x="8572531" y="5593632"/>
            <a:ext cx="1367327" cy="369332"/>
          </a:xfrm>
          <a:prstGeom prst="rect">
            <a:avLst/>
          </a:prstGeom>
          <a:noFill/>
        </p:spPr>
        <p:txBody>
          <a:bodyPr wrap="square" rtlCol="0">
            <a:spAutoFit/>
          </a:bodyPr>
          <a:lstStyle/>
          <a:p>
            <a:r>
              <a:rPr lang="en-US" dirty="0"/>
              <a:t>Navigation</a:t>
            </a:r>
          </a:p>
        </p:txBody>
      </p:sp>
      <p:grpSp>
        <p:nvGrpSpPr>
          <p:cNvPr id="10" name="Gruppieren 9">
            <a:extLst>
              <a:ext uri="{FF2B5EF4-FFF2-40B4-BE49-F238E27FC236}">
                <a16:creationId xmlns:a16="http://schemas.microsoft.com/office/drawing/2014/main" id="{472BC4EA-BDC1-D3F9-87BE-BEF36B49D056}"/>
              </a:ext>
            </a:extLst>
          </p:cNvPr>
          <p:cNvGrpSpPr>
            <a:grpSpLocks noChangeAspect="1"/>
          </p:cNvGrpSpPr>
          <p:nvPr/>
        </p:nvGrpSpPr>
        <p:grpSpPr>
          <a:xfrm>
            <a:off x="11350872" y="5874972"/>
            <a:ext cx="519281" cy="449656"/>
            <a:chOff x="4353755" y="162917"/>
            <a:chExt cx="540000" cy="467597"/>
          </a:xfrm>
        </p:grpSpPr>
        <p:sp>
          <p:nvSpPr>
            <p:cNvPr id="11" name="Right Arrow 12">
              <a:extLst>
                <a:ext uri="{FF2B5EF4-FFF2-40B4-BE49-F238E27FC236}">
                  <a16:creationId xmlns:a16="http://schemas.microsoft.com/office/drawing/2014/main" id="{269425DB-944A-D99C-010F-E982F5476FA9}"/>
                </a:ext>
              </a:extLst>
            </p:cNvPr>
            <p:cNvSpPr>
              <a:spLocks noChangeAspect="1"/>
            </p:cNvSpPr>
            <p:nvPr/>
          </p:nvSpPr>
          <p:spPr>
            <a:xfrm rot="16200000">
              <a:off x="4390901" y="125771"/>
              <a:ext cx="465708" cy="540000"/>
            </a:xfrm>
            <a:prstGeom prst="rightArrow">
              <a:avLst>
                <a:gd name="adj1" fmla="val 80037"/>
                <a:gd name="adj2" fmla="val 50000"/>
              </a:avLst>
            </a:prstGeom>
            <a:solidFill>
              <a:srgbClr val="25406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2000"/>
            </a:p>
          </p:txBody>
        </p:sp>
        <p:sp>
          <p:nvSpPr>
            <p:cNvPr id="12" name="Rechteck 11">
              <a:extLst>
                <a:ext uri="{FF2B5EF4-FFF2-40B4-BE49-F238E27FC236}">
                  <a16:creationId xmlns:a16="http://schemas.microsoft.com/office/drawing/2014/main" id="{E03516D3-04E8-5926-B8A3-2BE25BED7E4E}"/>
                </a:ext>
              </a:extLst>
            </p:cNvPr>
            <p:cNvSpPr/>
            <p:nvPr/>
          </p:nvSpPr>
          <p:spPr>
            <a:xfrm>
              <a:off x="4487459" y="467779"/>
              <a:ext cx="84950" cy="16273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13" name="Rechteck 12">
              <a:extLst>
                <a:ext uri="{FF2B5EF4-FFF2-40B4-BE49-F238E27FC236}">
                  <a16:creationId xmlns:a16="http://schemas.microsoft.com/office/drawing/2014/main" id="{5610F9D8-6FB7-A6A3-5458-99F0B0109C59}"/>
                </a:ext>
              </a:extLst>
            </p:cNvPr>
            <p:cNvSpPr/>
            <p:nvPr/>
          </p:nvSpPr>
          <p:spPr>
            <a:xfrm>
              <a:off x="4716425" y="183211"/>
              <a:ext cx="45719" cy="128620"/>
            </a:xfrm>
            <a:prstGeom prst="rect">
              <a:avLst/>
            </a:prstGeom>
            <a:solidFill>
              <a:srgbClr val="25406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14" name="Rechteck 13">
              <a:extLst>
                <a:ext uri="{FF2B5EF4-FFF2-40B4-BE49-F238E27FC236}">
                  <a16:creationId xmlns:a16="http://schemas.microsoft.com/office/drawing/2014/main" id="{E70A2DFD-887D-901A-60B9-54996F490CB8}"/>
                </a:ext>
              </a:extLst>
            </p:cNvPr>
            <p:cNvSpPr/>
            <p:nvPr/>
          </p:nvSpPr>
          <p:spPr>
            <a:xfrm rot="18647279">
              <a:off x="4693561" y="253987"/>
              <a:ext cx="73379" cy="128620"/>
            </a:xfrm>
            <a:prstGeom prst="rect">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15" name="Rechteck 14">
              <a:extLst>
                <a:ext uri="{FF2B5EF4-FFF2-40B4-BE49-F238E27FC236}">
                  <a16:creationId xmlns:a16="http://schemas.microsoft.com/office/drawing/2014/main" id="{0E855014-0658-5551-D04A-401EDC0F50A9}"/>
                </a:ext>
              </a:extLst>
            </p:cNvPr>
            <p:cNvSpPr/>
            <p:nvPr/>
          </p:nvSpPr>
          <p:spPr>
            <a:xfrm>
              <a:off x="4654334" y="407192"/>
              <a:ext cx="84950" cy="9403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grpSp>
      <p:sp>
        <p:nvSpPr>
          <p:cNvPr id="17" name="Pfeil: nach links 16">
            <a:hlinkClick r:id="rId8" action="ppaction://hlinksldjump"/>
            <a:extLst>
              <a:ext uri="{FF2B5EF4-FFF2-40B4-BE49-F238E27FC236}">
                <a16:creationId xmlns:a16="http://schemas.microsoft.com/office/drawing/2014/main" id="{0614FA85-4F82-D9E6-0255-44481A361360}"/>
              </a:ext>
            </a:extLst>
          </p:cNvPr>
          <p:cNvSpPr/>
          <p:nvPr/>
        </p:nvSpPr>
        <p:spPr>
          <a:xfrm flipH="1">
            <a:off x="11279918" y="6378732"/>
            <a:ext cx="720000" cy="419073"/>
          </a:xfrm>
          <a:prstGeom prst="leftArrow">
            <a:avLst/>
          </a:prstGeom>
          <a:solidFill>
            <a:srgbClr val="25406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18" name="Pfeil: nach links 17">
            <a:extLst>
              <a:ext uri="{FF2B5EF4-FFF2-40B4-BE49-F238E27FC236}">
                <a16:creationId xmlns:a16="http://schemas.microsoft.com/office/drawing/2014/main" id="{4E0B5E26-5D08-3806-5EBE-9C543C7CDD29}"/>
              </a:ext>
            </a:extLst>
          </p:cNvPr>
          <p:cNvSpPr/>
          <p:nvPr/>
        </p:nvSpPr>
        <p:spPr>
          <a:xfrm>
            <a:off x="8572531" y="6368939"/>
            <a:ext cx="720000" cy="419073"/>
          </a:xfrm>
          <a:prstGeom prst="leftArrow">
            <a:avLst/>
          </a:prstGeom>
          <a:solidFill>
            <a:srgbClr val="25406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19" name="Textfeld 18">
            <a:extLst>
              <a:ext uri="{FF2B5EF4-FFF2-40B4-BE49-F238E27FC236}">
                <a16:creationId xmlns:a16="http://schemas.microsoft.com/office/drawing/2014/main" id="{2038749C-6648-2F1E-F992-3D00E7423883}"/>
              </a:ext>
            </a:extLst>
          </p:cNvPr>
          <p:cNvSpPr txBox="1"/>
          <p:nvPr/>
        </p:nvSpPr>
        <p:spPr>
          <a:xfrm>
            <a:off x="9300022" y="6426438"/>
            <a:ext cx="1979895" cy="307777"/>
          </a:xfrm>
          <a:prstGeom prst="rect">
            <a:avLst/>
          </a:prstGeom>
          <a:noFill/>
        </p:spPr>
        <p:txBody>
          <a:bodyPr wrap="square" rtlCol="0">
            <a:spAutoFit/>
          </a:bodyPr>
          <a:lstStyle/>
          <a:p>
            <a:r>
              <a:rPr lang="en-US" sz="1400" dirty="0"/>
              <a:t>backward             forward</a:t>
            </a:r>
          </a:p>
        </p:txBody>
      </p:sp>
      <p:sp>
        <p:nvSpPr>
          <p:cNvPr id="20" name="Textfeld 19">
            <a:extLst>
              <a:ext uri="{FF2B5EF4-FFF2-40B4-BE49-F238E27FC236}">
                <a16:creationId xmlns:a16="http://schemas.microsoft.com/office/drawing/2014/main" id="{E2905E33-1D26-30C9-433F-B85EB85DF5AE}"/>
              </a:ext>
            </a:extLst>
          </p:cNvPr>
          <p:cNvSpPr txBox="1"/>
          <p:nvPr/>
        </p:nvSpPr>
        <p:spPr>
          <a:xfrm>
            <a:off x="10014186" y="6010866"/>
            <a:ext cx="1274011" cy="307777"/>
          </a:xfrm>
          <a:prstGeom prst="rect">
            <a:avLst/>
          </a:prstGeom>
          <a:noFill/>
        </p:spPr>
        <p:txBody>
          <a:bodyPr wrap="square" rtlCol="0">
            <a:spAutoFit/>
          </a:bodyPr>
          <a:lstStyle/>
          <a:p>
            <a:pPr algn="r"/>
            <a:r>
              <a:rPr lang="en-US" sz="1400" dirty="0"/>
              <a:t>return to start</a:t>
            </a:r>
          </a:p>
        </p:txBody>
      </p:sp>
    </p:spTree>
    <p:extLst>
      <p:ext uri="{BB962C8B-B14F-4D97-AF65-F5344CB8AC3E}">
        <p14:creationId xmlns:p14="http://schemas.microsoft.com/office/powerpoint/2010/main" val="1303154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CC044D1-6FBE-8BDB-0A02-25BE87A7451E}"/>
              </a:ext>
            </a:extLst>
          </p:cNvPr>
          <p:cNvPicPr>
            <a:picLocks noChangeAspect="1"/>
          </p:cNvPicPr>
          <p:nvPr/>
        </p:nvPicPr>
        <p:blipFill rotWithShape="1">
          <a:blip r:embed="rId2"/>
          <a:srcRect l="1020" t="1997" r="1557" b="3598"/>
          <a:stretch/>
        </p:blipFill>
        <p:spPr>
          <a:xfrm>
            <a:off x="5025879" y="1195067"/>
            <a:ext cx="6567342" cy="4534276"/>
          </a:xfrm>
          <a:prstGeom prst="rect">
            <a:avLst/>
          </a:prstGeom>
        </p:spPr>
      </p:pic>
      <p:grpSp>
        <p:nvGrpSpPr>
          <p:cNvPr id="5" name="Gruppieren 4">
            <a:extLst>
              <a:ext uri="{FF2B5EF4-FFF2-40B4-BE49-F238E27FC236}">
                <a16:creationId xmlns:a16="http://schemas.microsoft.com/office/drawing/2014/main" id="{F79FB995-ADF0-96AF-A3EB-1C152B74E656}"/>
              </a:ext>
            </a:extLst>
          </p:cNvPr>
          <p:cNvGrpSpPr>
            <a:grpSpLocks noChangeAspect="1"/>
          </p:cNvGrpSpPr>
          <p:nvPr/>
        </p:nvGrpSpPr>
        <p:grpSpPr>
          <a:xfrm>
            <a:off x="11350872" y="5849334"/>
            <a:ext cx="519281" cy="449656"/>
            <a:chOff x="4353755" y="162917"/>
            <a:chExt cx="540000" cy="467597"/>
          </a:xfrm>
        </p:grpSpPr>
        <p:sp>
          <p:nvSpPr>
            <p:cNvPr id="6" name="Right Arrow 12">
              <a:hlinkClick r:id="rId3" action="ppaction://hlinksldjump"/>
              <a:extLst>
                <a:ext uri="{FF2B5EF4-FFF2-40B4-BE49-F238E27FC236}">
                  <a16:creationId xmlns:a16="http://schemas.microsoft.com/office/drawing/2014/main" id="{F3E2CE93-63A8-908E-7C3C-C0EE139E02D7}"/>
                </a:ext>
              </a:extLst>
            </p:cNvPr>
            <p:cNvSpPr>
              <a:spLocks noChangeAspect="1"/>
            </p:cNvSpPr>
            <p:nvPr/>
          </p:nvSpPr>
          <p:spPr>
            <a:xfrm rot="16200000">
              <a:off x="4390901" y="125771"/>
              <a:ext cx="465708" cy="540000"/>
            </a:xfrm>
            <a:prstGeom prst="rightArrow">
              <a:avLst>
                <a:gd name="adj1" fmla="val 80037"/>
                <a:gd name="adj2" fmla="val 50000"/>
              </a:avLst>
            </a:prstGeom>
            <a:solidFill>
              <a:srgbClr val="25406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2000"/>
            </a:p>
          </p:txBody>
        </p:sp>
        <p:sp>
          <p:nvSpPr>
            <p:cNvPr id="7" name="Rechteck 6">
              <a:extLst>
                <a:ext uri="{FF2B5EF4-FFF2-40B4-BE49-F238E27FC236}">
                  <a16:creationId xmlns:a16="http://schemas.microsoft.com/office/drawing/2014/main" id="{0D0E5453-8AF0-6D05-4BDF-F19BD6D0F7EB}"/>
                </a:ext>
              </a:extLst>
            </p:cNvPr>
            <p:cNvSpPr/>
            <p:nvPr/>
          </p:nvSpPr>
          <p:spPr>
            <a:xfrm>
              <a:off x="4487459" y="467779"/>
              <a:ext cx="84950" cy="16273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8" name="Rechteck 7">
              <a:extLst>
                <a:ext uri="{FF2B5EF4-FFF2-40B4-BE49-F238E27FC236}">
                  <a16:creationId xmlns:a16="http://schemas.microsoft.com/office/drawing/2014/main" id="{942CAE8D-5EDF-B168-1543-95D9056E623E}"/>
                </a:ext>
              </a:extLst>
            </p:cNvPr>
            <p:cNvSpPr/>
            <p:nvPr/>
          </p:nvSpPr>
          <p:spPr>
            <a:xfrm>
              <a:off x="4716425" y="183211"/>
              <a:ext cx="45719" cy="128620"/>
            </a:xfrm>
            <a:prstGeom prst="rect">
              <a:avLst/>
            </a:prstGeom>
            <a:solidFill>
              <a:srgbClr val="25406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9" name="Rechteck 8">
              <a:extLst>
                <a:ext uri="{FF2B5EF4-FFF2-40B4-BE49-F238E27FC236}">
                  <a16:creationId xmlns:a16="http://schemas.microsoft.com/office/drawing/2014/main" id="{13EBC869-E3B3-4034-55FF-136F40A0C89D}"/>
                </a:ext>
              </a:extLst>
            </p:cNvPr>
            <p:cNvSpPr/>
            <p:nvPr/>
          </p:nvSpPr>
          <p:spPr>
            <a:xfrm rot="18647279">
              <a:off x="4693561" y="253987"/>
              <a:ext cx="73379" cy="128620"/>
            </a:xfrm>
            <a:prstGeom prst="rect">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10" name="Rechteck 9">
              <a:extLst>
                <a:ext uri="{FF2B5EF4-FFF2-40B4-BE49-F238E27FC236}">
                  <a16:creationId xmlns:a16="http://schemas.microsoft.com/office/drawing/2014/main" id="{D4154BE6-C063-7528-E93D-D855C4FF80C0}"/>
                </a:ext>
              </a:extLst>
            </p:cNvPr>
            <p:cNvSpPr/>
            <p:nvPr/>
          </p:nvSpPr>
          <p:spPr>
            <a:xfrm>
              <a:off x="4654334" y="407192"/>
              <a:ext cx="84950" cy="9403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grpSp>
      <p:sp>
        <p:nvSpPr>
          <p:cNvPr id="11" name="Pfeil: nach links 10">
            <a:hlinkClick r:id="rId3" action="ppaction://hlinksldjump"/>
            <a:extLst>
              <a:ext uri="{FF2B5EF4-FFF2-40B4-BE49-F238E27FC236}">
                <a16:creationId xmlns:a16="http://schemas.microsoft.com/office/drawing/2014/main" id="{4566D75E-FB3B-85AF-F17E-EF75A07F7E21}"/>
              </a:ext>
            </a:extLst>
          </p:cNvPr>
          <p:cNvSpPr/>
          <p:nvPr/>
        </p:nvSpPr>
        <p:spPr>
          <a:xfrm>
            <a:off x="192082" y="6311115"/>
            <a:ext cx="720000" cy="419073"/>
          </a:xfrm>
          <a:prstGeom prst="leftArrow">
            <a:avLst/>
          </a:prstGeom>
          <a:solidFill>
            <a:srgbClr val="25406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12" name="Pfeil: nach links 11">
            <a:hlinkClick r:id="rId4" action="ppaction://hlinksldjump"/>
            <a:extLst>
              <a:ext uri="{FF2B5EF4-FFF2-40B4-BE49-F238E27FC236}">
                <a16:creationId xmlns:a16="http://schemas.microsoft.com/office/drawing/2014/main" id="{0D2A5AE8-7932-F929-34D7-D93DA6735C3B}"/>
              </a:ext>
            </a:extLst>
          </p:cNvPr>
          <p:cNvSpPr/>
          <p:nvPr/>
        </p:nvSpPr>
        <p:spPr>
          <a:xfrm flipH="1">
            <a:off x="11279918" y="6353094"/>
            <a:ext cx="720000" cy="419073"/>
          </a:xfrm>
          <a:prstGeom prst="leftArrow">
            <a:avLst/>
          </a:prstGeom>
          <a:solidFill>
            <a:srgbClr val="25406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13" name="Textfeld 12">
            <a:extLst>
              <a:ext uri="{FF2B5EF4-FFF2-40B4-BE49-F238E27FC236}">
                <a16:creationId xmlns:a16="http://schemas.microsoft.com/office/drawing/2014/main" id="{C25870C9-219F-6FBE-ABD0-CBE8D42244E6}"/>
              </a:ext>
            </a:extLst>
          </p:cNvPr>
          <p:cNvSpPr txBox="1"/>
          <p:nvPr/>
        </p:nvSpPr>
        <p:spPr>
          <a:xfrm>
            <a:off x="10156145" y="1153279"/>
            <a:ext cx="3583601" cy="200055"/>
          </a:xfrm>
          <a:prstGeom prst="rect">
            <a:avLst/>
          </a:prstGeom>
          <a:noFill/>
        </p:spPr>
        <p:txBody>
          <a:bodyPr wrap="square" rtlCol="0">
            <a:spAutoFit/>
          </a:bodyPr>
          <a:lstStyle/>
          <a:p>
            <a:r>
              <a:rPr lang="en-US" sz="700" dirty="0"/>
              <a:t>Adapted from Gutmann et al, 2018</a:t>
            </a:r>
          </a:p>
        </p:txBody>
      </p:sp>
      <p:pic>
        <p:nvPicPr>
          <p:cNvPr id="14" name="Grafik 13">
            <a:extLst>
              <a:ext uri="{FF2B5EF4-FFF2-40B4-BE49-F238E27FC236}">
                <a16:creationId xmlns:a16="http://schemas.microsoft.com/office/drawing/2014/main" id="{DC88A414-46F6-F5A3-9698-D032773208F9}"/>
              </a:ext>
            </a:extLst>
          </p:cNvPr>
          <p:cNvPicPr>
            <a:picLocks noChangeAspect="1"/>
          </p:cNvPicPr>
          <p:nvPr/>
        </p:nvPicPr>
        <p:blipFill rotWithShape="1">
          <a:blip r:embed="rId5"/>
          <a:srcRect r="51296"/>
          <a:stretch/>
        </p:blipFill>
        <p:spPr>
          <a:xfrm>
            <a:off x="9616991" y="4250160"/>
            <a:ext cx="2165803" cy="1489710"/>
          </a:xfrm>
          <a:prstGeom prst="rect">
            <a:avLst/>
          </a:prstGeom>
        </p:spPr>
      </p:pic>
      <p:sp>
        <p:nvSpPr>
          <p:cNvPr id="15" name="Textfeld 14">
            <a:extLst>
              <a:ext uri="{FF2B5EF4-FFF2-40B4-BE49-F238E27FC236}">
                <a16:creationId xmlns:a16="http://schemas.microsoft.com/office/drawing/2014/main" id="{E3DE95A2-821F-ED19-FEA2-5AF61C396222}"/>
              </a:ext>
            </a:extLst>
          </p:cNvPr>
          <p:cNvSpPr txBox="1"/>
          <p:nvPr/>
        </p:nvSpPr>
        <p:spPr>
          <a:xfrm>
            <a:off x="9616991" y="5734527"/>
            <a:ext cx="3583601" cy="200055"/>
          </a:xfrm>
          <a:prstGeom prst="rect">
            <a:avLst/>
          </a:prstGeom>
          <a:noFill/>
        </p:spPr>
        <p:txBody>
          <a:bodyPr wrap="square" rtlCol="0">
            <a:spAutoFit/>
          </a:bodyPr>
          <a:lstStyle/>
          <a:p>
            <a:r>
              <a:rPr lang="en-US" sz="700" dirty="0"/>
              <a:t>Adapted from Roberts et al, 2014</a:t>
            </a:r>
          </a:p>
        </p:txBody>
      </p:sp>
      <p:pic>
        <p:nvPicPr>
          <p:cNvPr id="18" name="Grafik 17" descr="Ein Bild, das Text enthält.&#10;&#10;Automatisch generierte Beschreibung">
            <a:extLst>
              <a:ext uri="{FF2B5EF4-FFF2-40B4-BE49-F238E27FC236}">
                <a16:creationId xmlns:a16="http://schemas.microsoft.com/office/drawing/2014/main" id="{F00B53C1-E42C-8628-6201-B1E96E824F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8687" y="0"/>
            <a:ext cx="1152844" cy="1152844"/>
          </a:xfrm>
          <a:prstGeom prst="rect">
            <a:avLst/>
          </a:prstGeom>
        </p:spPr>
      </p:pic>
      <p:sp>
        <p:nvSpPr>
          <p:cNvPr id="19" name="Textfeld 18">
            <a:extLst>
              <a:ext uri="{FF2B5EF4-FFF2-40B4-BE49-F238E27FC236}">
                <a16:creationId xmlns:a16="http://schemas.microsoft.com/office/drawing/2014/main" id="{D00CD38D-BB14-721C-5420-AC304D57C75C}"/>
              </a:ext>
            </a:extLst>
          </p:cNvPr>
          <p:cNvSpPr txBox="1"/>
          <p:nvPr/>
        </p:nvSpPr>
        <p:spPr>
          <a:xfrm>
            <a:off x="9616991" y="332197"/>
            <a:ext cx="986158" cy="369332"/>
          </a:xfrm>
          <a:prstGeom prst="rect">
            <a:avLst/>
          </a:prstGeom>
          <a:noFill/>
        </p:spPr>
        <p:txBody>
          <a:bodyPr wrap="square" rtlCol="0">
            <a:spAutoFit/>
          </a:bodyPr>
          <a:lstStyle/>
          <a:p>
            <a:r>
              <a:rPr lang="en-US" dirty="0"/>
              <a:t>satellite </a:t>
            </a:r>
          </a:p>
        </p:txBody>
      </p:sp>
      <p:sp>
        <p:nvSpPr>
          <p:cNvPr id="20" name="Textfeld 19">
            <a:extLst>
              <a:ext uri="{FF2B5EF4-FFF2-40B4-BE49-F238E27FC236}">
                <a16:creationId xmlns:a16="http://schemas.microsoft.com/office/drawing/2014/main" id="{2175525B-FB09-9301-CDED-6C74882550D9}"/>
              </a:ext>
            </a:extLst>
          </p:cNvPr>
          <p:cNvSpPr txBox="1"/>
          <p:nvPr/>
        </p:nvSpPr>
        <p:spPr>
          <a:xfrm>
            <a:off x="8840015" y="5997835"/>
            <a:ext cx="2165802" cy="369332"/>
          </a:xfrm>
          <a:prstGeom prst="rect">
            <a:avLst/>
          </a:prstGeom>
          <a:noFill/>
        </p:spPr>
        <p:txBody>
          <a:bodyPr wrap="square" rtlCol="0">
            <a:spAutoFit/>
          </a:bodyPr>
          <a:lstStyle/>
          <a:p>
            <a:r>
              <a:rPr lang="en-US" dirty="0"/>
              <a:t>chemical simulations</a:t>
            </a:r>
          </a:p>
        </p:txBody>
      </p:sp>
      <p:pic>
        <p:nvPicPr>
          <p:cNvPr id="22" name="Grafik 21" descr="Kamera Silhouette">
            <a:extLst>
              <a:ext uri="{FF2B5EF4-FFF2-40B4-BE49-F238E27FC236}">
                <a16:creationId xmlns:a16="http://schemas.microsoft.com/office/drawing/2014/main" id="{BD820D5D-C853-BAE3-70BE-EBD9928A37F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77217" y="4930385"/>
            <a:ext cx="914400" cy="914400"/>
          </a:xfrm>
          <a:prstGeom prst="rect">
            <a:avLst/>
          </a:prstGeom>
        </p:spPr>
      </p:pic>
      <p:pic>
        <p:nvPicPr>
          <p:cNvPr id="24" name="Grafik 23" descr="Wandern mit einfarbiger Füllung">
            <a:extLst>
              <a:ext uri="{FF2B5EF4-FFF2-40B4-BE49-F238E27FC236}">
                <a16:creationId xmlns:a16="http://schemas.microsoft.com/office/drawing/2014/main" id="{1786DED3-5699-CEB6-60C6-EAA23422699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08172" y="4831061"/>
            <a:ext cx="914400" cy="914400"/>
          </a:xfrm>
          <a:prstGeom prst="rect">
            <a:avLst/>
          </a:prstGeom>
        </p:spPr>
      </p:pic>
      <p:sp>
        <p:nvSpPr>
          <p:cNvPr id="25" name="Textfeld 24">
            <a:extLst>
              <a:ext uri="{FF2B5EF4-FFF2-40B4-BE49-F238E27FC236}">
                <a16:creationId xmlns:a16="http://schemas.microsoft.com/office/drawing/2014/main" id="{3018FFDC-35F4-7F49-CC05-FAA0152BECBE}"/>
              </a:ext>
            </a:extLst>
          </p:cNvPr>
          <p:cNvSpPr txBox="1"/>
          <p:nvPr/>
        </p:nvSpPr>
        <p:spPr>
          <a:xfrm>
            <a:off x="5703257" y="5971730"/>
            <a:ext cx="2515852" cy="369332"/>
          </a:xfrm>
          <a:prstGeom prst="rect">
            <a:avLst/>
          </a:prstGeom>
          <a:noFill/>
        </p:spPr>
        <p:txBody>
          <a:bodyPr wrap="square" rtlCol="0">
            <a:spAutoFit/>
          </a:bodyPr>
          <a:lstStyle/>
          <a:p>
            <a:r>
              <a:rPr lang="en-US" dirty="0"/>
              <a:t>direct sampling</a:t>
            </a:r>
          </a:p>
        </p:txBody>
      </p:sp>
      <p:sp>
        <p:nvSpPr>
          <p:cNvPr id="26" name="Textfeld 25">
            <a:extLst>
              <a:ext uri="{FF2B5EF4-FFF2-40B4-BE49-F238E27FC236}">
                <a16:creationId xmlns:a16="http://schemas.microsoft.com/office/drawing/2014/main" id="{ED2486DE-26F7-5D57-DF11-453C318A3100}"/>
              </a:ext>
            </a:extLst>
          </p:cNvPr>
          <p:cNvSpPr txBox="1"/>
          <p:nvPr/>
        </p:nvSpPr>
        <p:spPr>
          <a:xfrm>
            <a:off x="3831803" y="5965934"/>
            <a:ext cx="2456701" cy="369332"/>
          </a:xfrm>
          <a:prstGeom prst="rect">
            <a:avLst/>
          </a:prstGeom>
          <a:noFill/>
        </p:spPr>
        <p:txBody>
          <a:bodyPr wrap="square" rtlCol="0">
            <a:spAutoFit/>
          </a:bodyPr>
          <a:lstStyle/>
          <a:p>
            <a:r>
              <a:rPr lang="en-US" dirty="0"/>
              <a:t>DOAS / camera</a:t>
            </a:r>
          </a:p>
        </p:txBody>
      </p:sp>
      <p:sp>
        <p:nvSpPr>
          <p:cNvPr id="27" name="Textfeld 26">
            <a:extLst>
              <a:ext uri="{FF2B5EF4-FFF2-40B4-BE49-F238E27FC236}">
                <a16:creationId xmlns:a16="http://schemas.microsoft.com/office/drawing/2014/main" id="{7B243686-9B26-BC73-E093-BC09C2BB2DD7}"/>
              </a:ext>
            </a:extLst>
          </p:cNvPr>
          <p:cNvSpPr txBox="1"/>
          <p:nvPr/>
        </p:nvSpPr>
        <p:spPr>
          <a:xfrm>
            <a:off x="998622" y="409141"/>
            <a:ext cx="2691741" cy="523220"/>
          </a:xfrm>
          <a:prstGeom prst="rect">
            <a:avLst/>
          </a:prstGeom>
          <a:noFill/>
        </p:spPr>
        <p:txBody>
          <a:bodyPr wrap="square" rtlCol="0">
            <a:spAutoFit/>
          </a:bodyPr>
          <a:lstStyle/>
          <a:p>
            <a:r>
              <a:rPr lang="en-US" sz="2800" dirty="0"/>
              <a:t>Motivation</a:t>
            </a:r>
          </a:p>
        </p:txBody>
      </p:sp>
      <p:sp>
        <p:nvSpPr>
          <p:cNvPr id="28" name="Textfeld 27">
            <a:extLst>
              <a:ext uri="{FF2B5EF4-FFF2-40B4-BE49-F238E27FC236}">
                <a16:creationId xmlns:a16="http://schemas.microsoft.com/office/drawing/2014/main" id="{FA5451A3-64ED-C787-DD3F-11FEA8D26355}"/>
              </a:ext>
            </a:extLst>
          </p:cNvPr>
          <p:cNvSpPr txBox="1"/>
          <p:nvPr/>
        </p:nvSpPr>
        <p:spPr>
          <a:xfrm>
            <a:off x="1038523" y="1200648"/>
            <a:ext cx="3681662" cy="2031325"/>
          </a:xfrm>
          <a:prstGeom prst="rect">
            <a:avLst/>
          </a:prstGeom>
          <a:noFill/>
        </p:spPr>
        <p:txBody>
          <a:bodyPr wrap="square" rtlCol="0">
            <a:spAutoFit/>
          </a:bodyPr>
          <a:lstStyle/>
          <a:p>
            <a:pPr marL="285750" indent="-285750">
              <a:buFontTx/>
              <a:buChar char="-"/>
            </a:pPr>
            <a:r>
              <a:rPr lang="en-US" dirty="0"/>
              <a:t>Understanding of physical and chemical processes in volcanic plumes</a:t>
            </a:r>
          </a:p>
          <a:p>
            <a:pPr marL="285750" indent="-285750">
              <a:buFontTx/>
              <a:buChar char="-"/>
            </a:pPr>
            <a:r>
              <a:rPr lang="en-US" dirty="0"/>
              <a:t>Link between atmospheric, petrologic and magmatic data </a:t>
            </a:r>
          </a:p>
          <a:p>
            <a:pPr marL="285750" indent="-285750">
              <a:buFontTx/>
              <a:buChar char="-"/>
            </a:pPr>
            <a:r>
              <a:rPr lang="en-US" dirty="0"/>
              <a:t>Forecasting volcanic activity</a:t>
            </a:r>
          </a:p>
          <a:p>
            <a:pPr marL="285750" indent="-285750">
              <a:buFontTx/>
              <a:buChar char="-"/>
            </a:pPr>
            <a:endParaRPr lang="en-US" dirty="0"/>
          </a:p>
        </p:txBody>
      </p:sp>
      <p:sp>
        <p:nvSpPr>
          <p:cNvPr id="30" name="Textfeld 29">
            <a:extLst>
              <a:ext uri="{FF2B5EF4-FFF2-40B4-BE49-F238E27FC236}">
                <a16:creationId xmlns:a16="http://schemas.microsoft.com/office/drawing/2014/main" id="{C3FCFF19-4D42-2D7F-3709-867A715C2406}"/>
              </a:ext>
            </a:extLst>
          </p:cNvPr>
          <p:cNvSpPr txBox="1"/>
          <p:nvPr/>
        </p:nvSpPr>
        <p:spPr>
          <a:xfrm>
            <a:off x="1038523" y="3379522"/>
            <a:ext cx="2117558" cy="369332"/>
          </a:xfrm>
          <a:prstGeom prst="rect">
            <a:avLst/>
          </a:prstGeom>
          <a:noFill/>
        </p:spPr>
        <p:txBody>
          <a:bodyPr wrap="square" rtlCol="0">
            <a:spAutoFit/>
          </a:bodyPr>
          <a:lstStyle/>
          <a:p>
            <a:r>
              <a:rPr lang="en-US" dirty="0"/>
              <a:t>This work:</a:t>
            </a:r>
          </a:p>
        </p:txBody>
      </p:sp>
      <p:sp>
        <p:nvSpPr>
          <p:cNvPr id="31" name="Textfeld 30">
            <a:extLst>
              <a:ext uri="{FF2B5EF4-FFF2-40B4-BE49-F238E27FC236}">
                <a16:creationId xmlns:a16="http://schemas.microsoft.com/office/drawing/2014/main" id="{C8C67AB2-310D-D5E3-5AEB-58463B1C5AD6}"/>
              </a:ext>
            </a:extLst>
          </p:cNvPr>
          <p:cNvSpPr txBox="1"/>
          <p:nvPr/>
        </p:nvSpPr>
        <p:spPr>
          <a:xfrm>
            <a:off x="998622" y="5225775"/>
            <a:ext cx="2833181" cy="369332"/>
          </a:xfrm>
          <a:prstGeom prst="rect">
            <a:avLst/>
          </a:prstGeom>
          <a:noFill/>
        </p:spPr>
        <p:txBody>
          <a:bodyPr wrap="square" rtlCol="0">
            <a:spAutoFit/>
          </a:bodyPr>
          <a:lstStyle/>
          <a:p>
            <a:r>
              <a:rPr lang="en-US" dirty="0"/>
              <a:t>drone based measurements</a:t>
            </a:r>
          </a:p>
        </p:txBody>
      </p:sp>
      <p:pic>
        <p:nvPicPr>
          <p:cNvPr id="32" name="Grafik 31">
            <a:extLst>
              <a:ext uri="{FF2B5EF4-FFF2-40B4-BE49-F238E27FC236}">
                <a16:creationId xmlns:a16="http://schemas.microsoft.com/office/drawing/2014/main" id="{EF78030E-D31C-5908-0C41-D87AC1008393}"/>
              </a:ext>
            </a:extLst>
          </p:cNvPr>
          <p:cNvPicPr>
            <a:picLocks noChangeAspect="1"/>
          </p:cNvPicPr>
          <p:nvPr/>
        </p:nvPicPr>
        <p:blipFill>
          <a:blip r:embed="rId11"/>
          <a:stretch>
            <a:fillRect/>
          </a:stretch>
        </p:blipFill>
        <p:spPr>
          <a:xfrm>
            <a:off x="1113159" y="3674460"/>
            <a:ext cx="2233156" cy="1482947"/>
          </a:xfrm>
          <a:prstGeom prst="rect">
            <a:avLst/>
          </a:prstGeom>
        </p:spPr>
      </p:pic>
    </p:spTree>
    <p:extLst>
      <p:ext uri="{BB962C8B-B14F-4D97-AF65-F5344CB8AC3E}">
        <p14:creationId xmlns:p14="http://schemas.microsoft.com/office/powerpoint/2010/main" val="2332299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Grafik 14" descr="Ein Bild, das draußen, Himmel, Natur, Frühling enthält.&#10;&#10;Automatisch generierte Beschreibung">
            <a:extLst>
              <a:ext uri="{FF2B5EF4-FFF2-40B4-BE49-F238E27FC236}">
                <a16:creationId xmlns:a16="http://schemas.microsoft.com/office/drawing/2014/main" id="{785B8F36-69CE-3DA8-85AB-30C011DB7BF5}"/>
              </a:ext>
            </a:extLst>
          </p:cNvPr>
          <p:cNvPicPr>
            <a:picLocks noChangeAspect="1"/>
          </p:cNvPicPr>
          <p:nvPr/>
        </p:nvPicPr>
        <p:blipFill rotWithShape="1">
          <a:blip r:embed="rId2">
            <a:extLst>
              <a:ext uri="{28A0092B-C50C-407E-A947-70E740481C1C}">
                <a14:useLocalDpi xmlns:a14="http://schemas.microsoft.com/office/drawing/2010/main" val="0"/>
              </a:ext>
            </a:extLst>
          </a:blip>
          <a:srcRect t="5096" b="19904"/>
          <a:stretch/>
        </p:blipFill>
        <p:spPr>
          <a:xfrm>
            <a:off x="20" y="1"/>
            <a:ext cx="12191980" cy="6857999"/>
          </a:xfrm>
          <a:prstGeom prst="rect">
            <a:avLst/>
          </a:prstGeom>
        </p:spPr>
      </p:pic>
      <p:sp>
        <p:nvSpPr>
          <p:cNvPr id="25" name="Rectangle 2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feld 11">
            <a:extLst>
              <a:ext uri="{FF2B5EF4-FFF2-40B4-BE49-F238E27FC236}">
                <a16:creationId xmlns:a16="http://schemas.microsoft.com/office/drawing/2014/main" id="{58BEBDFB-A648-C5CC-F1F7-33B03AC36A03}"/>
              </a:ext>
            </a:extLst>
          </p:cNvPr>
          <p:cNvSpPr txBox="1"/>
          <p:nvPr/>
        </p:nvSpPr>
        <p:spPr>
          <a:xfrm>
            <a:off x="523875" y="42595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800" dirty="0">
                <a:solidFill>
                  <a:schemeClr val="tx1">
                    <a:lumMod val="85000"/>
                    <a:lumOff val="15000"/>
                  </a:schemeClr>
                </a:solidFill>
                <a:latin typeface="+mj-lt"/>
                <a:ea typeface="+mj-ea"/>
                <a:cs typeface="+mj-cs"/>
              </a:rPr>
              <a:t>Simultaneous measurements on one drone</a:t>
            </a:r>
          </a:p>
        </p:txBody>
      </p:sp>
      <p:cxnSp>
        <p:nvCxnSpPr>
          <p:cNvPr id="27" name="Straight Connector 2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grpSp>
        <p:nvGrpSpPr>
          <p:cNvPr id="4" name="Gruppieren 3">
            <a:extLst>
              <a:ext uri="{FF2B5EF4-FFF2-40B4-BE49-F238E27FC236}">
                <a16:creationId xmlns:a16="http://schemas.microsoft.com/office/drawing/2014/main" id="{EDF891A5-82A2-0B56-1737-7EDD888A2E21}"/>
              </a:ext>
            </a:extLst>
          </p:cNvPr>
          <p:cNvGrpSpPr>
            <a:grpSpLocks noChangeAspect="1"/>
          </p:cNvGrpSpPr>
          <p:nvPr/>
        </p:nvGrpSpPr>
        <p:grpSpPr>
          <a:xfrm>
            <a:off x="11350872" y="5849334"/>
            <a:ext cx="519281" cy="449656"/>
            <a:chOff x="4353755" y="162917"/>
            <a:chExt cx="540000" cy="467597"/>
          </a:xfrm>
        </p:grpSpPr>
        <p:sp>
          <p:nvSpPr>
            <p:cNvPr id="5" name="Right Arrow 12">
              <a:hlinkClick r:id="rId3" action="ppaction://hlinksldjump"/>
              <a:extLst>
                <a:ext uri="{FF2B5EF4-FFF2-40B4-BE49-F238E27FC236}">
                  <a16:creationId xmlns:a16="http://schemas.microsoft.com/office/drawing/2014/main" id="{4396E2B0-7F5A-1D5D-493F-A27F7EF43F8D}"/>
                </a:ext>
              </a:extLst>
            </p:cNvPr>
            <p:cNvSpPr>
              <a:spLocks noChangeAspect="1"/>
            </p:cNvSpPr>
            <p:nvPr/>
          </p:nvSpPr>
          <p:spPr>
            <a:xfrm rot="16200000">
              <a:off x="4390901" y="125771"/>
              <a:ext cx="465708" cy="540000"/>
            </a:xfrm>
            <a:prstGeom prst="rightArrow">
              <a:avLst>
                <a:gd name="adj1" fmla="val 80037"/>
                <a:gd name="adj2" fmla="val 50000"/>
              </a:avLst>
            </a:prstGeom>
            <a:solidFill>
              <a:srgbClr val="25406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2000"/>
            </a:p>
          </p:txBody>
        </p:sp>
        <p:sp>
          <p:nvSpPr>
            <p:cNvPr id="6" name="Rechteck 5">
              <a:extLst>
                <a:ext uri="{FF2B5EF4-FFF2-40B4-BE49-F238E27FC236}">
                  <a16:creationId xmlns:a16="http://schemas.microsoft.com/office/drawing/2014/main" id="{3051FCC6-5FAF-25CC-461A-7FBCA8633167}"/>
                </a:ext>
              </a:extLst>
            </p:cNvPr>
            <p:cNvSpPr/>
            <p:nvPr/>
          </p:nvSpPr>
          <p:spPr>
            <a:xfrm>
              <a:off x="4487459" y="467779"/>
              <a:ext cx="84950" cy="16273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7" name="Rechteck 6">
              <a:extLst>
                <a:ext uri="{FF2B5EF4-FFF2-40B4-BE49-F238E27FC236}">
                  <a16:creationId xmlns:a16="http://schemas.microsoft.com/office/drawing/2014/main" id="{DDF68738-D59E-A29B-3A42-E75C761140DC}"/>
                </a:ext>
              </a:extLst>
            </p:cNvPr>
            <p:cNvSpPr/>
            <p:nvPr/>
          </p:nvSpPr>
          <p:spPr>
            <a:xfrm>
              <a:off x="4716425" y="183211"/>
              <a:ext cx="45719" cy="128620"/>
            </a:xfrm>
            <a:prstGeom prst="rect">
              <a:avLst/>
            </a:prstGeom>
            <a:solidFill>
              <a:srgbClr val="25406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8" name="Rechteck 7">
              <a:extLst>
                <a:ext uri="{FF2B5EF4-FFF2-40B4-BE49-F238E27FC236}">
                  <a16:creationId xmlns:a16="http://schemas.microsoft.com/office/drawing/2014/main" id="{0A42A652-58E3-2778-B836-0B7184D1A342}"/>
                </a:ext>
              </a:extLst>
            </p:cNvPr>
            <p:cNvSpPr/>
            <p:nvPr/>
          </p:nvSpPr>
          <p:spPr>
            <a:xfrm rot="18647279">
              <a:off x="4693561" y="253987"/>
              <a:ext cx="73379" cy="128620"/>
            </a:xfrm>
            <a:prstGeom prst="rect">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9" name="Rechteck 8">
              <a:extLst>
                <a:ext uri="{FF2B5EF4-FFF2-40B4-BE49-F238E27FC236}">
                  <a16:creationId xmlns:a16="http://schemas.microsoft.com/office/drawing/2014/main" id="{20515950-B063-2B5A-6B69-947E7AFBEEFD}"/>
                </a:ext>
              </a:extLst>
            </p:cNvPr>
            <p:cNvSpPr/>
            <p:nvPr/>
          </p:nvSpPr>
          <p:spPr>
            <a:xfrm>
              <a:off x="4654334" y="407192"/>
              <a:ext cx="84950" cy="9403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grpSp>
      <p:sp>
        <p:nvSpPr>
          <p:cNvPr id="16" name="Rechteck: abgerundete Ecken 15">
            <a:hlinkClick r:id="rId4" action="ppaction://hlinksldjump"/>
            <a:extLst>
              <a:ext uri="{FF2B5EF4-FFF2-40B4-BE49-F238E27FC236}">
                <a16:creationId xmlns:a16="http://schemas.microsoft.com/office/drawing/2014/main" id="{22A6EAFF-C6DF-9CCF-FFE4-7904BA6F8019}"/>
              </a:ext>
            </a:extLst>
          </p:cNvPr>
          <p:cNvSpPr/>
          <p:nvPr/>
        </p:nvSpPr>
        <p:spPr>
          <a:xfrm>
            <a:off x="523875" y="1721224"/>
            <a:ext cx="2945466" cy="2366679"/>
          </a:xfrm>
          <a:prstGeom prst="roundRect">
            <a:avLst/>
          </a:prstGeom>
          <a:solidFill>
            <a:schemeClr val="bg2">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hteck: abgerundete Ecken 16">
            <a:hlinkClick r:id="rId5" action="ppaction://hlinksldjump"/>
            <a:extLst>
              <a:ext uri="{FF2B5EF4-FFF2-40B4-BE49-F238E27FC236}">
                <a16:creationId xmlns:a16="http://schemas.microsoft.com/office/drawing/2014/main" id="{5976E66A-2B4D-A3EE-C468-343CDA77296B}"/>
              </a:ext>
            </a:extLst>
          </p:cNvPr>
          <p:cNvSpPr/>
          <p:nvPr/>
        </p:nvSpPr>
        <p:spPr>
          <a:xfrm>
            <a:off x="4492371" y="1721224"/>
            <a:ext cx="2945466" cy="2366679"/>
          </a:xfrm>
          <a:prstGeom prst="roundRect">
            <a:avLst/>
          </a:prstGeom>
          <a:solidFill>
            <a:schemeClr val="bg2">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hteck: abgerundete Ecken 17">
            <a:hlinkClick r:id="rId6" action="ppaction://hlinksldjump"/>
            <a:extLst>
              <a:ext uri="{FF2B5EF4-FFF2-40B4-BE49-F238E27FC236}">
                <a16:creationId xmlns:a16="http://schemas.microsoft.com/office/drawing/2014/main" id="{8C2C3A49-DA43-EC9C-E4E7-85BC8AE6E110}"/>
              </a:ext>
            </a:extLst>
          </p:cNvPr>
          <p:cNvSpPr/>
          <p:nvPr/>
        </p:nvSpPr>
        <p:spPr>
          <a:xfrm>
            <a:off x="8615671" y="1719136"/>
            <a:ext cx="2945466" cy="2366679"/>
          </a:xfrm>
          <a:prstGeom prst="roundRect">
            <a:avLst/>
          </a:prstGeom>
          <a:solidFill>
            <a:schemeClr val="bg2">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feld 18">
            <a:extLst>
              <a:ext uri="{FF2B5EF4-FFF2-40B4-BE49-F238E27FC236}">
                <a16:creationId xmlns:a16="http://schemas.microsoft.com/office/drawing/2014/main" id="{09CC52F2-E190-9FB6-3E29-25ACBDBC7FD1}"/>
              </a:ext>
            </a:extLst>
          </p:cNvPr>
          <p:cNvSpPr txBox="1"/>
          <p:nvPr/>
        </p:nvSpPr>
        <p:spPr>
          <a:xfrm>
            <a:off x="767938" y="1842997"/>
            <a:ext cx="2541074" cy="369332"/>
          </a:xfrm>
          <a:prstGeom prst="rect">
            <a:avLst/>
          </a:prstGeom>
          <a:noFill/>
        </p:spPr>
        <p:txBody>
          <a:bodyPr wrap="square" rtlCol="0">
            <a:spAutoFit/>
          </a:bodyPr>
          <a:lstStyle/>
          <a:p>
            <a:pPr algn="ctr"/>
            <a:r>
              <a:rPr lang="en-US" b="1" dirty="0"/>
              <a:t>Cl</a:t>
            </a:r>
            <a:r>
              <a:rPr lang="en-US" b="1" baseline="-25000" dirty="0"/>
              <a:t>2</a:t>
            </a:r>
            <a:r>
              <a:rPr lang="en-US" b="1" dirty="0"/>
              <a:t>, Br</a:t>
            </a:r>
            <a:r>
              <a:rPr lang="en-US" b="1" baseline="-25000" dirty="0"/>
              <a:t>2</a:t>
            </a:r>
            <a:r>
              <a:rPr lang="en-US" b="1" dirty="0"/>
              <a:t>, </a:t>
            </a:r>
            <a:r>
              <a:rPr lang="en-US" b="1" dirty="0" err="1"/>
              <a:t>BrCl</a:t>
            </a:r>
            <a:endParaRPr lang="en-US" b="1" dirty="0"/>
          </a:p>
        </p:txBody>
      </p:sp>
      <p:grpSp>
        <p:nvGrpSpPr>
          <p:cNvPr id="28" name="Gruppieren 27">
            <a:extLst>
              <a:ext uri="{FF2B5EF4-FFF2-40B4-BE49-F238E27FC236}">
                <a16:creationId xmlns:a16="http://schemas.microsoft.com/office/drawing/2014/main" id="{647FD88F-81A5-2E7A-AE46-86910C13FBB4}"/>
              </a:ext>
            </a:extLst>
          </p:cNvPr>
          <p:cNvGrpSpPr/>
          <p:nvPr/>
        </p:nvGrpSpPr>
        <p:grpSpPr>
          <a:xfrm>
            <a:off x="1793647" y="2661639"/>
            <a:ext cx="428176" cy="787578"/>
            <a:chOff x="21949294" y="9772459"/>
            <a:chExt cx="775431" cy="1712151"/>
          </a:xfrm>
        </p:grpSpPr>
        <p:sp>
          <p:nvSpPr>
            <p:cNvPr id="21" name="Flussdiagramm: Datenträger mit direktem Zugriff 20">
              <a:extLst>
                <a:ext uri="{FF2B5EF4-FFF2-40B4-BE49-F238E27FC236}">
                  <a16:creationId xmlns:a16="http://schemas.microsoft.com/office/drawing/2014/main" id="{B5CC1180-EAC4-68D3-9C04-313E22A0C8C9}"/>
                </a:ext>
              </a:extLst>
            </p:cNvPr>
            <p:cNvSpPr/>
            <p:nvPr/>
          </p:nvSpPr>
          <p:spPr>
            <a:xfrm>
              <a:off x="22306618" y="9772459"/>
              <a:ext cx="197509" cy="1712151"/>
            </a:xfrm>
            <a:prstGeom prst="flowChartMagneticDrum">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Flussdiagramm: Datenträger mit direktem Zugriff 21">
              <a:extLst>
                <a:ext uri="{FF2B5EF4-FFF2-40B4-BE49-F238E27FC236}">
                  <a16:creationId xmlns:a16="http://schemas.microsoft.com/office/drawing/2014/main" id="{17B86811-19FC-2683-F2B3-D6A15357082F}"/>
                </a:ext>
              </a:extLst>
            </p:cNvPr>
            <p:cNvSpPr/>
            <p:nvPr/>
          </p:nvSpPr>
          <p:spPr>
            <a:xfrm>
              <a:off x="22456542" y="9772459"/>
              <a:ext cx="120139" cy="1712151"/>
            </a:xfrm>
            <a:prstGeom prst="flowChartMagneticDrum">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EDE12EE9-9E21-CC06-E92F-C368795821CE}"/>
                </a:ext>
              </a:extLst>
            </p:cNvPr>
            <p:cNvSpPr/>
            <p:nvPr/>
          </p:nvSpPr>
          <p:spPr>
            <a:xfrm rot="16200000">
              <a:off x="22107755" y="10395059"/>
              <a:ext cx="150027" cy="466950"/>
            </a:xfrm>
            <a:prstGeom prst="trapezoid">
              <a:avLst>
                <a:gd name="adj" fmla="val 10564"/>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Flussdiagramm: Datenträger mit direktem Zugriff 23">
              <a:extLst>
                <a:ext uri="{FF2B5EF4-FFF2-40B4-BE49-F238E27FC236}">
                  <a16:creationId xmlns:a16="http://schemas.microsoft.com/office/drawing/2014/main" id="{8DAB9F89-B3B1-EFAA-156B-D881D41982C4}"/>
                </a:ext>
              </a:extLst>
            </p:cNvPr>
            <p:cNvSpPr/>
            <p:nvPr/>
          </p:nvSpPr>
          <p:spPr>
            <a:xfrm>
              <a:off x="22553006" y="10480667"/>
              <a:ext cx="171719" cy="295736"/>
            </a:xfrm>
            <a:prstGeom prst="flowChartMagneticDru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llipse 25">
              <a:extLst>
                <a:ext uri="{FF2B5EF4-FFF2-40B4-BE49-F238E27FC236}">
                  <a16:creationId xmlns:a16="http://schemas.microsoft.com/office/drawing/2014/main" id="{9C5A5246-4F60-7719-822C-F79F9F9BACCD}"/>
                </a:ext>
              </a:extLst>
            </p:cNvPr>
            <p:cNvSpPr/>
            <p:nvPr/>
          </p:nvSpPr>
          <p:spPr>
            <a:xfrm>
              <a:off x="22704015" y="10492340"/>
              <a:ext cx="16099" cy="27238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feld 29">
            <a:extLst>
              <a:ext uri="{FF2B5EF4-FFF2-40B4-BE49-F238E27FC236}">
                <a16:creationId xmlns:a16="http://schemas.microsoft.com/office/drawing/2014/main" id="{60750747-DDBD-EB6D-86B8-D88D279ACE04}"/>
              </a:ext>
            </a:extLst>
          </p:cNvPr>
          <p:cNvSpPr txBox="1"/>
          <p:nvPr/>
        </p:nvSpPr>
        <p:spPr>
          <a:xfrm>
            <a:off x="523875" y="3550423"/>
            <a:ext cx="2945466" cy="369332"/>
          </a:xfrm>
          <a:prstGeom prst="rect">
            <a:avLst/>
          </a:prstGeom>
          <a:noFill/>
        </p:spPr>
        <p:txBody>
          <a:bodyPr wrap="square" rtlCol="0">
            <a:spAutoFit/>
          </a:bodyPr>
          <a:lstStyle/>
          <a:p>
            <a:pPr algn="ctr"/>
            <a:r>
              <a:rPr lang="en-US" b="1" dirty="0"/>
              <a:t>Setup &amp; preliminary results</a:t>
            </a:r>
          </a:p>
        </p:txBody>
      </p:sp>
      <p:sp>
        <p:nvSpPr>
          <p:cNvPr id="31" name="Textfeld 30">
            <a:extLst>
              <a:ext uri="{FF2B5EF4-FFF2-40B4-BE49-F238E27FC236}">
                <a16:creationId xmlns:a16="http://schemas.microsoft.com/office/drawing/2014/main" id="{8247B37D-DC09-0FAA-9181-89B0ABC823A7}"/>
              </a:ext>
            </a:extLst>
          </p:cNvPr>
          <p:cNvSpPr txBox="1"/>
          <p:nvPr/>
        </p:nvSpPr>
        <p:spPr>
          <a:xfrm>
            <a:off x="4694567" y="3549210"/>
            <a:ext cx="2541074" cy="369332"/>
          </a:xfrm>
          <a:prstGeom prst="rect">
            <a:avLst/>
          </a:prstGeom>
          <a:noFill/>
        </p:spPr>
        <p:txBody>
          <a:bodyPr wrap="square" rtlCol="0">
            <a:spAutoFit/>
          </a:bodyPr>
          <a:lstStyle/>
          <a:p>
            <a:pPr algn="ctr"/>
            <a:r>
              <a:rPr lang="en-US" b="1" dirty="0"/>
              <a:t>Setup</a:t>
            </a:r>
          </a:p>
        </p:txBody>
      </p:sp>
      <p:sp>
        <p:nvSpPr>
          <p:cNvPr id="32" name="Textfeld 31">
            <a:extLst>
              <a:ext uri="{FF2B5EF4-FFF2-40B4-BE49-F238E27FC236}">
                <a16:creationId xmlns:a16="http://schemas.microsoft.com/office/drawing/2014/main" id="{8B56D86A-DC65-9846-3085-26B84B8544E0}"/>
              </a:ext>
            </a:extLst>
          </p:cNvPr>
          <p:cNvSpPr txBox="1"/>
          <p:nvPr/>
        </p:nvSpPr>
        <p:spPr>
          <a:xfrm>
            <a:off x="8817867" y="3549210"/>
            <a:ext cx="2541074" cy="369332"/>
          </a:xfrm>
          <a:prstGeom prst="rect">
            <a:avLst/>
          </a:prstGeom>
          <a:noFill/>
        </p:spPr>
        <p:txBody>
          <a:bodyPr wrap="square" rtlCol="0">
            <a:spAutoFit/>
          </a:bodyPr>
          <a:lstStyle/>
          <a:p>
            <a:pPr algn="ctr"/>
            <a:r>
              <a:rPr lang="en-US" b="1" dirty="0"/>
              <a:t>Setup</a:t>
            </a:r>
            <a:r>
              <a:rPr lang="en-US" dirty="0"/>
              <a:t> </a:t>
            </a:r>
          </a:p>
        </p:txBody>
      </p:sp>
      <p:grpSp>
        <p:nvGrpSpPr>
          <p:cNvPr id="33" name="Gruppieren 32">
            <a:extLst>
              <a:ext uri="{FF2B5EF4-FFF2-40B4-BE49-F238E27FC236}">
                <a16:creationId xmlns:a16="http://schemas.microsoft.com/office/drawing/2014/main" id="{04DBC1D4-5025-F5CF-67E8-3C88B267CDEB}"/>
              </a:ext>
            </a:extLst>
          </p:cNvPr>
          <p:cNvGrpSpPr/>
          <p:nvPr/>
        </p:nvGrpSpPr>
        <p:grpSpPr>
          <a:xfrm>
            <a:off x="5738908" y="2661640"/>
            <a:ext cx="428176" cy="787578"/>
            <a:chOff x="21949294" y="9772459"/>
            <a:chExt cx="775431" cy="1712151"/>
          </a:xfrm>
        </p:grpSpPr>
        <p:sp>
          <p:nvSpPr>
            <p:cNvPr id="34" name="Flussdiagramm: Datenträger mit direktem Zugriff 33">
              <a:extLst>
                <a:ext uri="{FF2B5EF4-FFF2-40B4-BE49-F238E27FC236}">
                  <a16:creationId xmlns:a16="http://schemas.microsoft.com/office/drawing/2014/main" id="{DB09DAAB-491E-CB12-1C92-B4DEBE063898}"/>
                </a:ext>
              </a:extLst>
            </p:cNvPr>
            <p:cNvSpPr/>
            <p:nvPr/>
          </p:nvSpPr>
          <p:spPr>
            <a:xfrm>
              <a:off x="22306618" y="9772459"/>
              <a:ext cx="197509" cy="1712151"/>
            </a:xfrm>
            <a:prstGeom prst="flowChartMagneticDrum">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Flussdiagramm: Datenträger mit direktem Zugriff 34">
              <a:extLst>
                <a:ext uri="{FF2B5EF4-FFF2-40B4-BE49-F238E27FC236}">
                  <a16:creationId xmlns:a16="http://schemas.microsoft.com/office/drawing/2014/main" id="{91442021-621A-5BDC-52B2-E40ADADCCAA9}"/>
                </a:ext>
              </a:extLst>
            </p:cNvPr>
            <p:cNvSpPr/>
            <p:nvPr/>
          </p:nvSpPr>
          <p:spPr>
            <a:xfrm>
              <a:off x="22456542" y="9772459"/>
              <a:ext cx="120139" cy="1712151"/>
            </a:xfrm>
            <a:prstGeom prst="flowChartMagneticDrum">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6" name="Trapezoid 35">
              <a:extLst>
                <a:ext uri="{FF2B5EF4-FFF2-40B4-BE49-F238E27FC236}">
                  <a16:creationId xmlns:a16="http://schemas.microsoft.com/office/drawing/2014/main" id="{3D62BDEF-7853-4FB2-9933-5A056035812E}"/>
                </a:ext>
              </a:extLst>
            </p:cNvPr>
            <p:cNvSpPr/>
            <p:nvPr/>
          </p:nvSpPr>
          <p:spPr>
            <a:xfrm rot="16200000">
              <a:off x="22107755" y="10395059"/>
              <a:ext cx="150027" cy="466950"/>
            </a:xfrm>
            <a:prstGeom prst="trapezoid">
              <a:avLst>
                <a:gd name="adj" fmla="val 10564"/>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Flussdiagramm: Datenträger mit direktem Zugriff 36">
              <a:extLst>
                <a:ext uri="{FF2B5EF4-FFF2-40B4-BE49-F238E27FC236}">
                  <a16:creationId xmlns:a16="http://schemas.microsoft.com/office/drawing/2014/main" id="{AFEFDB5D-4C24-B6A7-E343-79E6AC7A95CB}"/>
                </a:ext>
              </a:extLst>
            </p:cNvPr>
            <p:cNvSpPr/>
            <p:nvPr/>
          </p:nvSpPr>
          <p:spPr>
            <a:xfrm>
              <a:off x="22553006" y="10480667"/>
              <a:ext cx="171719" cy="295736"/>
            </a:xfrm>
            <a:prstGeom prst="flowChartMagneticDru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llipse 37">
              <a:extLst>
                <a:ext uri="{FF2B5EF4-FFF2-40B4-BE49-F238E27FC236}">
                  <a16:creationId xmlns:a16="http://schemas.microsoft.com/office/drawing/2014/main" id="{041245B1-E244-30BC-B102-D224DE1A5789}"/>
                </a:ext>
              </a:extLst>
            </p:cNvPr>
            <p:cNvSpPr/>
            <p:nvPr/>
          </p:nvSpPr>
          <p:spPr>
            <a:xfrm>
              <a:off x="22704015" y="10492340"/>
              <a:ext cx="16099" cy="27238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feld 39">
            <a:extLst>
              <a:ext uri="{FF2B5EF4-FFF2-40B4-BE49-F238E27FC236}">
                <a16:creationId xmlns:a16="http://schemas.microsoft.com/office/drawing/2014/main" id="{A5D12407-C8CB-B2D3-7FF8-BD934EA88ACA}"/>
              </a:ext>
            </a:extLst>
          </p:cNvPr>
          <p:cNvSpPr txBox="1"/>
          <p:nvPr/>
        </p:nvSpPr>
        <p:spPr>
          <a:xfrm>
            <a:off x="4895089" y="1855514"/>
            <a:ext cx="2115815" cy="646331"/>
          </a:xfrm>
          <a:prstGeom prst="rect">
            <a:avLst/>
          </a:prstGeom>
          <a:noFill/>
        </p:spPr>
        <p:txBody>
          <a:bodyPr wrap="square" rtlCol="0">
            <a:spAutoFit/>
          </a:bodyPr>
          <a:lstStyle/>
          <a:p>
            <a:pPr algn="ctr"/>
            <a:r>
              <a:rPr lang="en-US" b="1" dirty="0"/>
              <a:t>Cl, Br, I in oxidation state 0 and +1 </a:t>
            </a:r>
          </a:p>
        </p:txBody>
      </p:sp>
      <p:sp>
        <p:nvSpPr>
          <p:cNvPr id="41" name="Textfeld 40">
            <a:extLst>
              <a:ext uri="{FF2B5EF4-FFF2-40B4-BE49-F238E27FC236}">
                <a16:creationId xmlns:a16="http://schemas.microsoft.com/office/drawing/2014/main" id="{3CE5B748-10AE-DB07-6213-4A552FB1FEC3}"/>
              </a:ext>
            </a:extLst>
          </p:cNvPr>
          <p:cNvSpPr txBox="1"/>
          <p:nvPr/>
        </p:nvSpPr>
        <p:spPr>
          <a:xfrm>
            <a:off x="8955502" y="1889163"/>
            <a:ext cx="2265804" cy="646331"/>
          </a:xfrm>
          <a:prstGeom prst="rect">
            <a:avLst/>
          </a:prstGeom>
          <a:noFill/>
        </p:spPr>
        <p:txBody>
          <a:bodyPr wrap="square" rtlCol="0">
            <a:spAutoFit/>
          </a:bodyPr>
          <a:lstStyle/>
          <a:p>
            <a:pPr algn="ctr"/>
            <a:r>
              <a:rPr lang="en-US" b="1" dirty="0"/>
              <a:t>Total halogen species, SO</a:t>
            </a:r>
            <a:r>
              <a:rPr lang="en-US" b="1" baseline="-25000" dirty="0"/>
              <a:t>2</a:t>
            </a:r>
            <a:r>
              <a:rPr lang="en-US" b="1" dirty="0"/>
              <a:t> and CO</a:t>
            </a:r>
            <a:r>
              <a:rPr lang="en-US" b="1" baseline="-25000" dirty="0"/>
              <a:t>2</a:t>
            </a:r>
            <a:endParaRPr lang="en-US" b="1" dirty="0"/>
          </a:p>
        </p:txBody>
      </p:sp>
      <p:grpSp>
        <p:nvGrpSpPr>
          <p:cNvPr id="42" name="Gruppieren 41">
            <a:extLst>
              <a:ext uri="{FF2B5EF4-FFF2-40B4-BE49-F238E27FC236}">
                <a16:creationId xmlns:a16="http://schemas.microsoft.com/office/drawing/2014/main" id="{C34EF836-C2C0-7E31-01F8-7921ADFA84B7}"/>
              </a:ext>
            </a:extLst>
          </p:cNvPr>
          <p:cNvGrpSpPr/>
          <p:nvPr/>
        </p:nvGrpSpPr>
        <p:grpSpPr>
          <a:xfrm>
            <a:off x="9948682" y="2661640"/>
            <a:ext cx="330782" cy="787578"/>
            <a:chOff x="12893255" y="27760800"/>
            <a:chExt cx="1943044" cy="5818428"/>
          </a:xfrm>
        </p:grpSpPr>
        <p:sp>
          <p:nvSpPr>
            <p:cNvPr id="43" name="Flussdiagramm: Magnetplattenspeicher 42">
              <a:extLst>
                <a:ext uri="{FF2B5EF4-FFF2-40B4-BE49-F238E27FC236}">
                  <a16:creationId xmlns:a16="http://schemas.microsoft.com/office/drawing/2014/main" id="{8861C3B3-15E0-3F59-CCBF-8425A61764AC}"/>
                </a:ext>
              </a:extLst>
            </p:cNvPr>
            <p:cNvSpPr>
              <a:spLocks noChangeAspect="1"/>
            </p:cNvSpPr>
            <p:nvPr/>
          </p:nvSpPr>
          <p:spPr>
            <a:xfrm>
              <a:off x="12958301" y="33171269"/>
              <a:ext cx="511017" cy="407959"/>
            </a:xfrm>
            <a:prstGeom prst="flowChartMagneticDisk">
              <a:avLst/>
            </a:prstGeom>
            <a:gradFill>
              <a:gsLst>
                <a:gs pos="50000">
                  <a:schemeClr val="accent1">
                    <a:lumMod val="40000"/>
                    <a:lumOff val="60000"/>
                  </a:schemeClr>
                </a:gs>
                <a:gs pos="0">
                  <a:schemeClr val="accent1">
                    <a:lumMod val="60000"/>
                    <a:lumOff val="40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hteck 43">
              <a:extLst>
                <a:ext uri="{FF2B5EF4-FFF2-40B4-BE49-F238E27FC236}">
                  <a16:creationId xmlns:a16="http://schemas.microsoft.com/office/drawing/2014/main" id="{9842B3F4-AAD1-D235-9C45-BCE476C28761}"/>
                </a:ext>
              </a:extLst>
            </p:cNvPr>
            <p:cNvSpPr>
              <a:spLocks noChangeAspect="1"/>
            </p:cNvSpPr>
            <p:nvPr/>
          </p:nvSpPr>
          <p:spPr>
            <a:xfrm>
              <a:off x="12958300" y="30279330"/>
              <a:ext cx="511018" cy="3210291"/>
            </a:xfrm>
            <a:prstGeom prst="rect">
              <a:avLst/>
            </a:prstGeom>
            <a:gradFill>
              <a:gsLst>
                <a:gs pos="50000">
                  <a:schemeClr val="accent1">
                    <a:lumMod val="40000"/>
                    <a:lumOff val="60000"/>
                  </a:schemeClr>
                </a:gs>
                <a:gs pos="0">
                  <a:schemeClr val="accent1">
                    <a:lumMod val="60000"/>
                    <a:lumOff val="40000"/>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hteck 44">
              <a:extLst>
                <a:ext uri="{FF2B5EF4-FFF2-40B4-BE49-F238E27FC236}">
                  <a16:creationId xmlns:a16="http://schemas.microsoft.com/office/drawing/2014/main" id="{E9BDFC56-7D3E-51E5-2A4F-DE355EE5DE5E}"/>
                </a:ext>
              </a:extLst>
            </p:cNvPr>
            <p:cNvSpPr>
              <a:spLocks noChangeAspect="1"/>
            </p:cNvSpPr>
            <p:nvPr/>
          </p:nvSpPr>
          <p:spPr>
            <a:xfrm rot="2812139">
              <a:off x="13542488" y="28952812"/>
              <a:ext cx="508673" cy="1358324"/>
            </a:xfrm>
            <a:prstGeom prst="rect">
              <a:avLst/>
            </a:prstGeom>
            <a:gradFill>
              <a:gsLst>
                <a:gs pos="51000">
                  <a:schemeClr val="accent1">
                    <a:lumMod val="5000"/>
                    <a:lumOff val="95000"/>
                  </a:schemeClr>
                </a:gs>
                <a:gs pos="0">
                  <a:schemeClr val="accent1">
                    <a:lumMod val="20000"/>
                    <a:lumOff val="80000"/>
                  </a:schemeClr>
                </a:gs>
                <a:gs pos="100000">
                  <a:schemeClr val="accent1">
                    <a:lumMod val="20000"/>
                    <a:lumOff val="80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hteck 45">
              <a:extLst>
                <a:ext uri="{FF2B5EF4-FFF2-40B4-BE49-F238E27FC236}">
                  <a16:creationId xmlns:a16="http://schemas.microsoft.com/office/drawing/2014/main" id="{F0714A38-A474-5066-C654-FDE651DD2C21}"/>
                </a:ext>
              </a:extLst>
            </p:cNvPr>
            <p:cNvSpPr>
              <a:spLocks noChangeAspect="1"/>
            </p:cNvSpPr>
            <p:nvPr/>
          </p:nvSpPr>
          <p:spPr>
            <a:xfrm>
              <a:off x="12959973" y="28890338"/>
              <a:ext cx="508673" cy="1389401"/>
            </a:xfrm>
            <a:prstGeom prst="rect">
              <a:avLst/>
            </a:prstGeom>
            <a:gradFill>
              <a:gsLst>
                <a:gs pos="51000">
                  <a:schemeClr val="accent1">
                    <a:lumMod val="5000"/>
                    <a:lumOff val="95000"/>
                  </a:schemeClr>
                </a:gs>
                <a:gs pos="0">
                  <a:schemeClr val="accent1">
                    <a:lumMod val="20000"/>
                    <a:lumOff val="80000"/>
                  </a:schemeClr>
                </a:gs>
                <a:gs pos="100000">
                  <a:schemeClr val="accent1">
                    <a:lumMod val="20000"/>
                    <a:lumOff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hteck: abgerundete Ecken 46">
              <a:extLst>
                <a:ext uri="{FF2B5EF4-FFF2-40B4-BE49-F238E27FC236}">
                  <a16:creationId xmlns:a16="http://schemas.microsoft.com/office/drawing/2014/main" id="{69B96C1B-BF36-9182-569C-723919874245}"/>
                </a:ext>
              </a:extLst>
            </p:cNvPr>
            <p:cNvSpPr>
              <a:spLocks noChangeAspect="1"/>
            </p:cNvSpPr>
            <p:nvPr/>
          </p:nvSpPr>
          <p:spPr>
            <a:xfrm>
              <a:off x="12893255" y="28387920"/>
              <a:ext cx="638765" cy="502416"/>
            </a:xfrm>
            <a:prstGeom prst="roundRect">
              <a:avLst>
                <a:gd name="adj" fmla="val 8241"/>
              </a:avLst>
            </a:prstGeom>
            <a:gradFill>
              <a:gsLst>
                <a:gs pos="0">
                  <a:srgbClr val="C00000"/>
                </a:gs>
                <a:gs pos="51000">
                  <a:srgbClr val="FE0000"/>
                </a:gs>
                <a:gs pos="100000">
                  <a:srgbClr val="C00000"/>
                </a:gs>
                <a:gs pos="100000">
                  <a:srgbClr val="C00000"/>
                </a:gs>
              </a:gsLst>
              <a:lin ang="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8" name="Rechteck 47">
              <a:extLst>
                <a:ext uri="{FF2B5EF4-FFF2-40B4-BE49-F238E27FC236}">
                  <a16:creationId xmlns:a16="http://schemas.microsoft.com/office/drawing/2014/main" id="{E2F0056E-7AD2-41FD-F0E9-92A1DFF9A093}"/>
                </a:ext>
              </a:extLst>
            </p:cNvPr>
            <p:cNvSpPr>
              <a:spLocks noChangeAspect="1"/>
            </p:cNvSpPr>
            <p:nvPr/>
          </p:nvSpPr>
          <p:spPr>
            <a:xfrm>
              <a:off x="13105841" y="28890338"/>
              <a:ext cx="193459" cy="4332455"/>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hteck 48">
              <a:extLst>
                <a:ext uri="{FF2B5EF4-FFF2-40B4-BE49-F238E27FC236}">
                  <a16:creationId xmlns:a16="http://schemas.microsoft.com/office/drawing/2014/main" id="{4A946D89-F139-100E-078C-0B0AE46301DD}"/>
                </a:ext>
              </a:extLst>
            </p:cNvPr>
            <p:cNvSpPr>
              <a:spLocks noChangeAspect="1"/>
            </p:cNvSpPr>
            <p:nvPr/>
          </p:nvSpPr>
          <p:spPr>
            <a:xfrm rot="2786397">
              <a:off x="14085997" y="28612763"/>
              <a:ext cx="213538" cy="1287066"/>
            </a:xfrm>
            <a:prstGeom prst="rect">
              <a:avLst/>
            </a:prstGeom>
            <a:solidFill>
              <a:schemeClr val="bg2">
                <a:lumMod val="9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ussdiagramm: Magnetplattenspeicher 49">
              <a:extLst>
                <a:ext uri="{FF2B5EF4-FFF2-40B4-BE49-F238E27FC236}">
                  <a16:creationId xmlns:a16="http://schemas.microsoft.com/office/drawing/2014/main" id="{145D72C9-2045-3912-4D24-3214064649D3}"/>
                </a:ext>
              </a:extLst>
            </p:cNvPr>
            <p:cNvSpPr>
              <a:spLocks noChangeAspect="1"/>
            </p:cNvSpPr>
            <p:nvPr/>
          </p:nvSpPr>
          <p:spPr>
            <a:xfrm>
              <a:off x="13105841" y="32946959"/>
              <a:ext cx="193459" cy="405039"/>
            </a:xfrm>
            <a:prstGeom prst="flowChartMagneticDisk">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hteck 50">
              <a:extLst>
                <a:ext uri="{FF2B5EF4-FFF2-40B4-BE49-F238E27FC236}">
                  <a16:creationId xmlns:a16="http://schemas.microsoft.com/office/drawing/2014/main" id="{65715D10-BC09-660E-A30E-BB51CB6D7F37}"/>
                </a:ext>
              </a:extLst>
            </p:cNvPr>
            <p:cNvSpPr>
              <a:spLocks noChangeAspect="1"/>
            </p:cNvSpPr>
            <p:nvPr/>
          </p:nvSpPr>
          <p:spPr>
            <a:xfrm>
              <a:off x="13093989" y="27760800"/>
              <a:ext cx="188005" cy="625569"/>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hteck: abgerundete Ecken 51">
              <a:extLst>
                <a:ext uri="{FF2B5EF4-FFF2-40B4-BE49-F238E27FC236}">
                  <a16:creationId xmlns:a16="http://schemas.microsoft.com/office/drawing/2014/main" id="{72D5BE22-F7A9-7201-3668-133B64F25CA3}"/>
                </a:ext>
              </a:extLst>
            </p:cNvPr>
            <p:cNvSpPr>
              <a:spLocks noChangeAspect="1"/>
            </p:cNvSpPr>
            <p:nvPr/>
          </p:nvSpPr>
          <p:spPr>
            <a:xfrm rot="2735240">
              <a:off x="14145276" y="28730823"/>
              <a:ext cx="638765" cy="502416"/>
            </a:xfrm>
            <a:prstGeom prst="roundRect">
              <a:avLst>
                <a:gd name="adj" fmla="val 8241"/>
              </a:avLst>
            </a:prstGeom>
            <a:gradFill>
              <a:gsLst>
                <a:gs pos="0">
                  <a:srgbClr val="C00000"/>
                </a:gs>
                <a:gs pos="51000">
                  <a:srgbClr val="FE0000"/>
                </a:gs>
                <a:gs pos="100000">
                  <a:srgbClr val="C00000"/>
                </a:gs>
                <a:gs pos="100000">
                  <a:srgbClr val="C00000"/>
                </a:gs>
              </a:gsLst>
              <a:lin ang="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Flussdiagramm: Verbinder 52">
              <a:extLst>
                <a:ext uri="{FF2B5EF4-FFF2-40B4-BE49-F238E27FC236}">
                  <a16:creationId xmlns:a16="http://schemas.microsoft.com/office/drawing/2014/main" id="{43A85F27-0DFF-D597-4BE1-F4A34360307F}"/>
                </a:ext>
              </a:extLst>
            </p:cNvPr>
            <p:cNvSpPr>
              <a:spLocks noChangeAspect="1"/>
            </p:cNvSpPr>
            <p:nvPr/>
          </p:nvSpPr>
          <p:spPr>
            <a:xfrm>
              <a:off x="13338828" y="33005834"/>
              <a:ext cx="45718" cy="457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ussdiagramm: Verbinder 53">
              <a:extLst>
                <a:ext uri="{FF2B5EF4-FFF2-40B4-BE49-F238E27FC236}">
                  <a16:creationId xmlns:a16="http://schemas.microsoft.com/office/drawing/2014/main" id="{AD9BFB07-14BA-AF74-0FFF-7D18468CDAFE}"/>
                </a:ext>
              </a:extLst>
            </p:cNvPr>
            <p:cNvSpPr>
              <a:spLocks noChangeAspect="1"/>
            </p:cNvSpPr>
            <p:nvPr/>
          </p:nvSpPr>
          <p:spPr>
            <a:xfrm>
              <a:off x="13364466" y="32407628"/>
              <a:ext cx="45718" cy="457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ussdiagramm: Verbinder 54">
              <a:extLst>
                <a:ext uri="{FF2B5EF4-FFF2-40B4-BE49-F238E27FC236}">
                  <a16:creationId xmlns:a16="http://schemas.microsoft.com/office/drawing/2014/main" id="{79076575-BE12-5CF6-8011-DCA2EE41B60D}"/>
                </a:ext>
              </a:extLst>
            </p:cNvPr>
            <p:cNvSpPr>
              <a:spLocks noChangeAspect="1"/>
            </p:cNvSpPr>
            <p:nvPr/>
          </p:nvSpPr>
          <p:spPr>
            <a:xfrm>
              <a:off x="13373012" y="32681096"/>
              <a:ext cx="45718" cy="457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ussdiagramm: Verbinder 55">
              <a:extLst>
                <a:ext uri="{FF2B5EF4-FFF2-40B4-BE49-F238E27FC236}">
                  <a16:creationId xmlns:a16="http://schemas.microsoft.com/office/drawing/2014/main" id="{7E50C785-A240-6911-42C2-C1F9D9A298DB}"/>
                </a:ext>
              </a:extLst>
            </p:cNvPr>
            <p:cNvSpPr>
              <a:spLocks noChangeAspect="1"/>
            </p:cNvSpPr>
            <p:nvPr/>
          </p:nvSpPr>
          <p:spPr>
            <a:xfrm>
              <a:off x="13364466" y="31980338"/>
              <a:ext cx="45718" cy="457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ussdiagramm: Verbinder 56">
              <a:extLst>
                <a:ext uri="{FF2B5EF4-FFF2-40B4-BE49-F238E27FC236}">
                  <a16:creationId xmlns:a16="http://schemas.microsoft.com/office/drawing/2014/main" id="{BB91F6F5-BDE8-E521-3296-0E0DE53709C3}"/>
                </a:ext>
              </a:extLst>
            </p:cNvPr>
            <p:cNvSpPr>
              <a:spLocks noChangeAspect="1"/>
            </p:cNvSpPr>
            <p:nvPr/>
          </p:nvSpPr>
          <p:spPr>
            <a:xfrm>
              <a:off x="13347374" y="31664144"/>
              <a:ext cx="45718" cy="457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ussdiagramm: Verbinder 57">
              <a:extLst>
                <a:ext uri="{FF2B5EF4-FFF2-40B4-BE49-F238E27FC236}">
                  <a16:creationId xmlns:a16="http://schemas.microsoft.com/office/drawing/2014/main" id="{F0A93915-AF5A-704A-9DEF-5A3B77B11435}"/>
                </a:ext>
              </a:extLst>
            </p:cNvPr>
            <p:cNvSpPr>
              <a:spLocks noChangeAspect="1"/>
            </p:cNvSpPr>
            <p:nvPr/>
          </p:nvSpPr>
          <p:spPr>
            <a:xfrm>
              <a:off x="13364466" y="31288130"/>
              <a:ext cx="45718" cy="457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ussdiagramm: Verbinder 58">
              <a:extLst>
                <a:ext uri="{FF2B5EF4-FFF2-40B4-BE49-F238E27FC236}">
                  <a16:creationId xmlns:a16="http://schemas.microsoft.com/office/drawing/2014/main" id="{F096928C-E793-3F97-B292-4D1CA760BD8A}"/>
                </a:ext>
              </a:extLst>
            </p:cNvPr>
            <p:cNvSpPr>
              <a:spLocks noChangeAspect="1"/>
            </p:cNvSpPr>
            <p:nvPr/>
          </p:nvSpPr>
          <p:spPr>
            <a:xfrm>
              <a:off x="13364466" y="32860554"/>
              <a:ext cx="45718" cy="457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ussdiagramm: Verbinder 59">
              <a:extLst>
                <a:ext uri="{FF2B5EF4-FFF2-40B4-BE49-F238E27FC236}">
                  <a16:creationId xmlns:a16="http://schemas.microsoft.com/office/drawing/2014/main" id="{61AFCCC9-83ED-7923-087E-6D4108F778A7}"/>
                </a:ext>
              </a:extLst>
            </p:cNvPr>
            <p:cNvSpPr>
              <a:spLocks noChangeAspect="1"/>
            </p:cNvSpPr>
            <p:nvPr/>
          </p:nvSpPr>
          <p:spPr>
            <a:xfrm>
              <a:off x="13338828" y="32211072"/>
              <a:ext cx="45718" cy="457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ussdiagramm: Verbinder 60">
              <a:extLst>
                <a:ext uri="{FF2B5EF4-FFF2-40B4-BE49-F238E27FC236}">
                  <a16:creationId xmlns:a16="http://schemas.microsoft.com/office/drawing/2014/main" id="{92EF510D-CE82-4C00-EB80-32AF92990E3F}"/>
                </a:ext>
              </a:extLst>
            </p:cNvPr>
            <p:cNvSpPr>
              <a:spLocks noChangeAspect="1"/>
            </p:cNvSpPr>
            <p:nvPr/>
          </p:nvSpPr>
          <p:spPr>
            <a:xfrm>
              <a:off x="13364466" y="31493226"/>
              <a:ext cx="45718" cy="457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ussdiagramm: Verbinder 61">
              <a:extLst>
                <a:ext uri="{FF2B5EF4-FFF2-40B4-BE49-F238E27FC236}">
                  <a16:creationId xmlns:a16="http://schemas.microsoft.com/office/drawing/2014/main" id="{F2EC976B-21FB-8AC7-A118-AA504C82898C}"/>
                </a:ext>
              </a:extLst>
            </p:cNvPr>
            <p:cNvSpPr>
              <a:spLocks noChangeAspect="1"/>
            </p:cNvSpPr>
            <p:nvPr/>
          </p:nvSpPr>
          <p:spPr>
            <a:xfrm>
              <a:off x="13338828" y="31108664"/>
              <a:ext cx="45718" cy="457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ussdiagramm: Verbinder 62">
              <a:extLst>
                <a:ext uri="{FF2B5EF4-FFF2-40B4-BE49-F238E27FC236}">
                  <a16:creationId xmlns:a16="http://schemas.microsoft.com/office/drawing/2014/main" id="{D281A110-B7DB-923D-D1FE-66393A7510BB}"/>
                </a:ext>
              </a:extLst>
            </p:cNvPr>
            <p:cNvSpPr>
              <a:spLocks noChangeAspect="1"/>
            </p:cNvSpPr>
            <p:nvPr/>
          </p:nvSpPr>
          <p:spPr>
            <a:xfrm>
              <a:off x="13364466" y="30860838"/>
              <a:ext cx="45718" cy="457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ussdiagramm: Verbinder 63">
              <a:extLst>
                <a:ext uri="{FF2B5EF4-FFF2-40B4-BE49-F238E27FC236}">
                  <a16:creationId xmlns:a16="http://schemas.microsoft.com/office/drawing/2014/main" id="{C4B26F6E-1BAF-D70D-B83E-B075AD68E71A}"/>
                </a:ext>
              </a:extLst>
            </p:cNvPr>
            <p:cNvSpPr>
              <a:spLocks noChangeAspect="1"/>
            </p:cNvSpPr>
            <p:nvPr/>
          </p:nvSpPr>
          <p:spPr>
            <a:xfrm>
              <a:off x="12988449" y="33057109"/>
              <a:ext cx="45718" cy="457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ussdiagramm: Verbinder 64">
              <a:extLst>
                <a:ext uri="{FF2B5EF4-FFF2-40B4-BE49-F238E27FC236}">
                  <a16:creationId xmlns:a16="http://schemas.microsoft.com/office/drawing/2014/main" id="{36A81DF9-F775-F4C7-07AA-CA116B15B9CF}"/>
                </a:ext>
              </a:extLst>
            </p:cNvPr>
            <p:cNvSpPr>
              <a:spLocks noChangeAspect="1"/>
            </p:cNvSpPr>
            <p:nvPr/>
          </p:nvSpPr>
          <p:spPr>
            <a:xfrm>
              <a:off x="13031178" y="32928921"/>
              <a:ext cx="45718" cy="457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ussdiagramm: Verbinder 65">
              <a:extLst>
                <a:ext uri="{FF2B5EF4-FFF2-40B4-BE49-F238E27FC236}">
                  <a16:creationId xmlns:a16="http://schemas.microsoft.com/office/drawing/2014/main" id="{DDAAF421-FF0D-1235-952F-CA0BBBCECA35}"/>
                </a:ext>
              </a:extLst>
            </p:cNvPr>
            <p:cNvSpPr>
              <a:spLocks noChangeAspect="1"/>
            </p:cNvSpPr>
            <p:nvPr/>
          </p:nvSpPr>
          <p:spPr>
            <a:xfrm>
              <a:off x="13005541" y="32698188"/>
              <a:ext cx="45718" cy="457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ussdiagramm: Verbinder 66">
              <a:extLst>
                <a:ext uri="{FF2B5EF4-FFF2-40B4-BE49-F238E27FC236}">
                  <a16:creationId xmlns:a16="http://schemas.microsoft.com/office/drawing/2014/main" id="{0BCE959B-B07B-0831-BB4C-4EB6F3DFB7AF}"/>
                </a:ext>
              </a:extLst>
            </p:cNvPr>
            <p:cNvSpPr>
              <a:spLocks noChangeAspect="1"/>
            </p:cNvSpPr>
            <p:nvPr/>
          </p:nvSpPr>
          <p:spPr>
            <a:xfrm>
              <a:off x="13022633" y="32544360"/>
              <a:ext cx="45718" cy="457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ussdiagramm: Verbinder 67">
              <a:extLst>
                <a:ext uri="{FF2B5EF4-FFF2-40B4-BE49-F238E27FC236}">
                  <a16:creationId xmlns:a16="http://schemas.microsoft.com/office/drawing/2014/main" id="{C8539749-645B-4468-DDAA-B35D69A1AF23}"/>
                </a:ext>
              </a:extLst>
            </p:cNvPr>
            <p:cNvSpPr>
              <a:spLocks noChangeAspect="1"/>
            </p:cNvSpPr>
            <p:nvPr/>
          </p:nvSpPr>
          <p:spPr>
            <a:xfrm>
              <a:off x="13031179" y="32296532"/>
              <a:ext cx="45718" cy="457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ussdiagramm: Verbinder 68">
              <a:extLst>
                <a:ext uri="{FF2B5EF4-FFF2-40B4-BE49-F238E27FC236}">
                  <a16:creationId xmlns:a16="http://schemas.microsoft.com/office/drawing/2014/main" id="{3ACE7DCE-9CA7-5E0E-FEB6-41E98AEC57C7}"/>
                </a:ext>
              </a:extLst>
            </p:cNvPr>
            <p:cNvSpPr>
              <a:spLocks noChangeAspect="1"/>
            </p:cNvSpPr>
            <p:nvPr/>
          </p:nvSpPr>
          <p:spPr>
            <a:xfrm>
              <a:off x="13022633" y="32031614"/>
              <a:ext cx="45718" cy="457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ussdiagramm: Verbinder 69">
              <a:extLst>
                <a:ext uri="{FF2B5EF4-FFF2-40B4-BE49-F238E27FC236}">
                  <a16:creationId xmlns:a16="http://schemas.microsoft.com/office/drawing/2014/main" id="{8E68A218-E7CA-CC04-3B97-52D55FFC50DB}"/>
                </a:ext>
              </a:extLst>
            </p:cNvPr>
            <p:cNvSpPr>
              <a:spLocks noChangeAspect="1"/>
            </p:cNvSpPr>
            <p:nvPr/>
          </p:nvSpPr>
          <p:spPr>
            <a:xfrm>
              <a:off x="12996995" y="31809420"/>
              <a:ext cx="45718" cy="457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ussdiagramm: Verbinder 70">
              <a:extLst>
                <a:ext uri="{FF2B5EF4-FFF2-40B4-BE49-F238E27FC236}">
                  <a16:creationId xmlns:a16="http://schemas.microsoft.com/office/drawing/2014/main" id="{7E0C2CE8-846C-6778-C45C-BECD2C599871}"/>
                </a:ext>
              </a:extLst>
            </p:cNvPr>
            <p:cNvSpPr>
              <a:spLocks noChangeAspect="1"/>
            </p:cNvSpPr>
            <p:nvPr/>
          </p:nvSpPr>
          <p:spPr>
            <a:xfrm>
              <a:off x="13039725" y="31595774"/>
              <a:ext cx="45718" cy="457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ussdiagramm: Verbinder 71">
              <a:extLst>
                <a:ext uri="{FF2B5EF4-FFF2-40B4-BE49-F238E27FC236}">
                  <a16:creationId xmlns:a16="http://schemas.microsoft.com/office/drawing/2014/main" id="{60024EBB-FC78-FE9A-8FB9-A2210860DF5F}"/>
                </a:ext>
              </a:extLst>
            </p:cNvPr>
            <p:cNvSpPr>
              <a:spLocks noChangeAspect="1"/>
            </p:cNvSpPr>
            <p:nvPr/>
          </p:nvSpPr>
          <p:spPr>
            <a:xfrm>
              <a:off x="12996995" y="31339406"/>
              <a:ext cx="45718" cy="457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ussdiagramm: Verbinder 72">
              <a:extLst>
                <a:ext uri="{FF2B5EF4-FFF2-40B4-BE49-F238E27FC236}">
                  <a16:creationId xmlns:a16="http://schemas.microsoft.com/office/drawing/2014/main" id="{AAF480B3-9F42-A189-6620-225482A5A600}"/>
                </a:ext>
              </a:extLst>
            </p:cNvPr>
            <p:cNvSpPr>
              <a:spLocks noChangeAspect="1"/>
            </p:cNvSpPr>
            <p:nvPr/>
          </p:nvSpPr>
          <p:spPr>
            <a:xfrm>
              <a:off x="13048271" y="31142844"/>
              <a:ext cx="45718" cy="457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ussdiagramm: Verbinder 73">
              <a:extLst>
                <a:ext uri="{FF2B5EF4-FFF2-40B4-BE49-F238E27FC236}">
                  <a16:creationId xmlns:a16="http://schemas.microsoft.com/office/drawing/2014/main" id="{4C24F408-AA5F-770A-1F1B-73F5E1B3C90E}"/>
                </a:ext>
              </a:extLst>
            </p:cNvPr>
            <p:cNvSpPr>
              <a:spLocks noChangeAspect="1"/>
            </p:cNvSpPr>
            <p:nvPr/>
          </p:nvSpPr>
          <p:spPr>
            <a:xfrm>
              <a:off x="13005541" y="30801018"/>
              <a:ext cx="45718" cy="457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ussdiagramm: Verbinder 74">
              <a:extLst>
                <a:ext uri="{FF2B5EF4-FFF2-40B4-BE49-F238E27FC236}">
                  <a16:creationId xmlns:a16="http://schemas.microsoft.com/office/drawing/2014/main" id="{23A658C3-6C41-67BB-4C56-62D72FE76EE2}"/>
                </a:ext>
              </a:extLst>
            </p:cNvPr>
            <p:cNvSpPr>
              <a:spLocks noChangeAspect="1"/>
            </p:cNvSpPr>
            <p:nvPr/>
          </p:nvSpPr>
          <p:spPr>
            <a:xfrm>
              <a:off x="13025517" y="33209509"/>
              <a:ext cx="45718" cy="457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ussdiagramm: Verbinder 75">
              <a:extLst>
                <a:ext uri="{FF2B5EF4-FFF2-40B4-BE49-F238E27FC236}">
                  <a16:creationId xmlns:a16="http://schemas.microsoft.com/office/drawing/2014/main" id="{5B27DF08-6B4C-10F1-0342-5D23EDA967B9}"/>
                </a:ext>
              </a:extLst>
            </p:cNvPr>
            <p:cNvSpPr>
              <a:spLocks noChangeAspect="1"/>
            </p:cNvSpPr>
            <p:nvPr/>
          </p:nvSpPr>
          <p:spPr>
            <a:xfrm>
              <a:off x="13040574" y="33364762"/>
              <a:ext cx="45718" cy="457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ussdiagramm: Verbinder 76">
              <a:extLst>
                <a:ext uri="{FF2B5EF4-FFF2-40B4-BE49-F238E27FC236}">
                  <a16:creationId xmlns:a16="http://schemas.microsoft.com/office/drawing/2014/main" id="{5379D7D1-5427-BDA4-F25D-4B47E7B593D3}"/>
                </a:ext>
              </a:extLst>
            </p:cNvPr>
            <p:cNvSpPr>
              <a:spLocks noChangeAspect="1"/>
            </p:cNvSpPr>
            <p:nvPr/>
          </p:nvSpPr>
          <p:spPr>
            <a:xfrm>
              <a:off x="13140849" y="33386626"/>
              <a:ext cx="45718" cy="457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lussdiagramm: Verbinder 77">
              <a:extLst>
                <a:ext uri="{FF2B5EF4-FFF2-40B4-BE49-F238E27FC236}">
                  <a16:creationId xmlns:a16="http://schemas.microsoft.com/office/drawing/2014/main" id="{AC6613ED-27EC-196D-2794-163183C6C0FA}"/>
                </a:ext>
              </a:extLst>
            </p:cNvPr>
            <p:cNvSpPr>
              <a:spLocks noChangeAspect="1"/>
            </p:cNvSpPr>
            <p:nvPr/>
          </p:nvSpPr>
          <p:spPr>
            <a:xfrm>
              <a:off x="13346799" y="33176557"/>
              <a:ext cx="45718" cy="457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lussdiagramm: Verbinder 78">
              <a:extLst>
                <a:ext uri="{FF2B5EF4-FFF2-40B4-BE49-F238E27FC236}">
                  <a16:creationId xmlns:a16="http://schemas.microsoft.com/office/drawing/2014/main" id="{535E58D3-2EA9-EDC6-8762-97D77D93FD23}"/>
                </a:ext>
              </a:extLst>
            </p:cNvPr>
            <p:cNvSpPr>
              <a:spLocks noChangeAspect="1"/>
            </p:cNvSpPr>
            <p:nvPr/>
          </p:nvSpPr>
          <p:spPr>
            <a:xfrm>
              <a:off x="13235586" y="33378388"/>
              <a:ext cx="45718" cy="457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lussdiagramm: Verbinder 79">
              <a:extLst>
                <a:ext uri="{FF2B5EF4-FFF2-40B4-BE49-F238E27FC236}">
                  <a16:creationId xmlns:a16="http://schemas.microsoft.com/office/drawing/2014/main" id="{518A2476-202A-7143-AE68-B5885CB08C79}"/>
                </a:ext>
              </a:extLst>
            </p:cNvPr>
            <p:cNvSpPr>
              <a:spLocks noChangeAspect="1"/>
            </p:cNvSpPr>
            <p:nvPr/>
          </p:nvSpPr>
          <p:spPr>
            <a:xfrm>
              <a:off x="13334442" y="33283651"/>
              <a:ext cx="45718" cy="4571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Pfeil: nach links 80">
            <a:hlinkClick r:id="" action="ppaction://hlinkshowjump?jump=previousslide"/>
            <a:extLst>
              <a:ext uri="{FF2B5EF4-FFF2-40B4-BE49-F238E27FC236}">
                <a16:creationId xmlns:a16="http://schemas.microsoft.com/office/drawing/2014/main" id="{56921E80-412F-42F6-2653-890F6FAC15EC}"/>
              </a:ext>
            </a:extLst>
          </p:cNvPr>
          <p:cNvSpPr/>
          <p:nvPr/>
        </p:nvSpPr>
        <p:spPr>
          <a:xfrm>
            <a:off x="192082" y="6311115"/>
            <a:ext cx="720000" cy="419073"/>
          </a:xfrm>
          <a:prstGeom prst="leftArrow">
            <a:avLst/>
          </a:prstGeom>
          <a:solidFill>
            <a:srgbClr val="25406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82" name="Pfeil: nach links 81">
            <a:hlinkClick r:id="rId4" action="ppaction://hlinksldjump"/>
            <a:extLst>
              <a:ext uri="{FF2B5EF4-FFF2-40B4-BE49-F238E27FC236}">
                <a16:creationId xmlns:a16="http://schemas.microsoft.com/office/drawing/2014/main" id="{0EE8883E-9A50-3521-BE6C-AB87868E0F23}"/>
              </a:ext>
            </a:extLst>
          </p:cNvPr>
          <p:cNvSpPr/>
          <p:nvPr/>
        </p:nvSpPr>
        <p:spPr>
          <a:xfrm flipH="1">
            <a:off x="11279918" y="6353094"/>
            <a:ext cx="720000" cy="419073"/>
          </a:xfrm>
          <a:prstGeom prst="leftArrow">
            <a:avLst/>
          </a:prstGeom>
          <a:solidFill>
            <a:srgbClr val="25406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2" name="Rechteck 1">
            <a:hlinkClick r:id="rId7" action="ppaction://hlinksldjump"/>
            <a:extLst>
              <a:ext uri="{FF2B5EF4-FFF2-40B4-BE49-F238E27FC236}">
                <a16:creationId xmlns:a16="http://schemas.microsoft.com/office/drawing/2014/main" id="{0E6C5C9F-72F9-7C40-BFAF-A1EFA2F09AF4}"/>
              </a:ext>
            </a:extLst>
          </p:cNvPr>
          <p:cNvSpPr/>
          <p:nvPr/>
        </p:nvSpPr>
        <p:spPr>
          <a:xfrm>
            <a:off x="226841" y="6297173"/>
            <a:ext cx="808043" cy="433015"/>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9706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Grafik 14" descr="Ein Bild, das draußen, Himmel, Natur, Frühling enthält.&#10;&#10;Automatisch generierte Beschreibung">
            <a:extLst>
              <a:ext uri="{FF2B5EF4-FFF2-40B4-BE49-F238E27FC236}">
                <a16:creationId xmlns:a16="http://schemas.microsoft.com/office/drawing/2014/main" id="{785B8F36-69CE-3DA8-85AB-30C011DB7BF5}"/>
              </a:ext>
            </a:extLst>
          </p:cNvPr>
          <p:cNvPicPr>
            <a:picLocks noChangeAspect="1"/>
          </p:cNvPicPr>
          <p:nvPr/>
        </p:nvPicPr>
        <p:blipFill rotWithShape="1">
          <a:blip r:embed="rId2">
            <a:extLst>
              <a:ext uri="{28A0092B-C50C-407E-A947-70E740481C1C}">
                <a14:useLocalDpi xmlns:a14="http://schemas.microsoft.com/office/drawing/2010/main" val="0"/>
              </a:ext>
            </a:extLst>
          </a:blip>
          <a:srcRect t="5096" b="19904"/>
          <a:stretch/>
        </p:blipFill>
        <p:spPr>
          <a:xfrm>
            <a:off x="20" y="1"/>
            <a:ext cx="12191980" cy="6857999"/>
          </a:xfrm>
          <a:prstGeom prst="rect">
            <a:avLst/>
          </a:prstGeom>
        </p:spPr>
      </p:pic>
      <p:sp>
        <p:nvSpPr>
          <p:cNvPr id="25" name="Rectangle 2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feld 11">
            <a:extLst>
              <a:ext uri="{FF2B5EF4-FFF2-40B4-BE49-F238E27FC236}">
                <a16:creationId xmlns:a16="http://schemas.microsoft.com/office/drawing/2014/main" id="{58BEBDFB-A648-C5CC-F1F7-33B03AC36A03}"/>
              </a:ext>
            </a:extLst>
          </p:cNvPr>
          <p:cNvSpPr txBox="1"/>
          <p:nvPr/>
        </p:nvSpPr>
        <p:spPr>
          <a:xfrm>
            <a:off x="523875" y="425950"/>
            <a:ext cx="11210925" cy="744836"/>
          </a:xfrm>
          <a:prstGeom prst="rect">
            <a:avLst/>
          </a:prstGeom>
        </p:spPr>
        <p:txBody>
          <a:bodyPr vert="horz" lIns="91440" tIns="45720" rIns="91440" bIns="45720" rtlCol="0" anchor="ctr">
            <a:normAutofit/>
          </a:bodyPr>
          <a:lstStyle/>
          <a:p>
            <a:pPr algn="ctr"/>
            <a:r>
              <a:rPr lang="en-US" sz="2800" dirty="0">
                <a:latin typeface="+mj-lt"/>
              </a:rPr>
              <a:t>Cl</a:t>
            </a:r>
            <a:r>
              <a:rPr lang="en-US" sz="2800" baseline="-25000" dirty="0">
                <a:latin typeface="+mj-lt"/>
              </a:rPr>
              <a:t>2</a:t>
            </a:r>
            <a:r>
              <a:rPr lang="en-US" sz="2800" dirty="0">
                <a:latin typeface="+mj-lt"/>
              </a:rPr>
              <a:t>, Br</a:t>
            </a:r>
            <a:r>
              <a:rPr lang="en-US" sz="2800" baseline="-25000" dirty="0">
                <a:latin typeface="+mj-lt"/>
              </a:rPr>
              <a:t>2</a:t>
            </a:r>
            <a:r>
              <a:rPr lang="en-US" sz="2800" dirty="0">
                <a:latin typeface="+mj-lt"/>
              </a:rPr>
              <a:t>, </a:t>
            </a:r>
            <a:r>
              <a:rPr lang="en-US" sz="2800" dirty="0" err="1">
                <a:latin typeface="+mj-lt"/>
              </a:rPr>
              <a:t>BrCl</a:t>
            </a:r>
            <a:endParaRPr lang="en-US" sz="2800" dirty="0">
              <a:latin typeface="+mj-lt"/>
            </a:endParaRPr>
          </a:p>
        </p:txBody>
      </p:sp>
      <p:cxnSp>
        <p:nvCxnSpPr>
          <p:cNvPr id="27" name="Straight Connector 2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grpSp>
        <p:nvGrpSpPr>
          <p:cNvPr id="4" name="Gruppieren 3">
            <a:extLst>
              <a:ext uri="{FF2B5EF4-FFF2-40B4-BE49-F238E27FC236}">
                <a16:creationId xmlns:a16="http://schemas.microsoft.com/office/drawing/2014/main" id="{EDF891A5-82A2-0B56-1737-7EDD888A2E21}"/>
              </a:ext>
            </a:extLst>
          </p:cNvPr>
          <p:cNvGrpSpPr>
            <a:grpSpLocks noChangeAspect="1"/>
          </p:cNvGrpSpPr>
          <p:nvPr/>
        </p:nvGrpSpPr>
        <p:grpSpPr>
          <a:xfrm>
            <a:off x="11350872" y="5849334"/>
            <a:ext cx="519281" cy="449656"/>
            <a:chOff x="4353755" y="162917"/>
            <a:chExt cx="540000" cy="467597"/>
          </a:xfrm>
        </p:grpSpPr>
        <p:sp>
          <p:nvSpPr>
            <p:cNvPr id="5" name="Right Arrow 12">
              <a:hlinkClick r:id="rId3" action="ppaction://hlinksldjump"/>
              <a:extLst>
                <a:ext uri="{FF2B5EF4-FFF2-40B4-BE49-F238E27FC236}">
                  <a16:creationId xmlns:a16="http://schemas.microsoft.com/office/drawing/2014/main" id="{4396E2B0-7F5A-1D5D-493F-A27F7EF43F8D}"/>
                </a:ext>
              </a:extLst>
            </p:cNvPr>
            <p:cNvSpPr>
              <a:spLocks noChangeAspect="1"/>
            </p:cNvSpPr>
            <p:nvPr/>
          </p:nvSpPr>
          <p:spPr>
            <a:xfrm rot="16200000">
              <a:off x="4390901" y="125771"/>
              <a:ext cx="465708" cy="540000"/>
            </a:xfrm>
            <a:prstGeom prst="rightArrow">
              <a:avLst>
                <a:gd name="adj1" fmla="val 80037"/>
                <a:gd name="adj2" fmla="val 50000"/>
              </a:avLst>
            </a:prstGeom>
            <a:solidFill>
              <a:srgbClr val="25406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2000"/>
            </a:p>
          </p:txBody>
        </p:sp>
        <p:sp>
          <p:nvSpPr>
            <p:cNvPr id="6" name="Rechteck 5">
              <a:extLst>
                <a:ext uri="{FF2B5EF4-FFF2-40B4-BE49-F238E27FC236}">
                  <a16:creationId xmlns:a16="http://schemas.microsoft.com/office/drawing/2014/main" id="{3051FCC6-5FAF-25CC-461A-7FBCA8633167}"/>
                </a:ext>
              </a:extLst>
            </p:cNvPr>
            <p:cNvSpPr/>
            <p:nvPr/>
          </p:nvSpPr>
          <p:spPr>
            <a:xfrm>
              <a:off x="4487459" y="467779"/>
              <a:ext cx="84950" cy="16273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7" name="Rechteck 6">
              <a:extLst>
                <a:ext uri="{FF2B5EF4-FFF2-40B4-BE49-F238E27FC236}">
                  <a16:creationId xmlns:a16="http://schemas.microsoft.com/office/drawing/2014/main" id="{DDF68738-D59E-A29B-3A42-E75C761140DC}"/>
                </a:ext>
              </a:extLst>
            </p:cNvPr>
            <p:cNvSpPr/>
            <p:nvPr/>
          </p:nvSpPr>
          <p:spPr>
            <a:xfrm>
              <a:off x="4716425" y="183211"/>
              <a:ext cx="45719" cy="128620"/>
            </a:xfrm>
            <a:prstGeom prst="rect">
              <a:avLst/>
            </a:prstGeom>
            <a:solidFill>
              <a:srgbClr val="25406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8" name="Rechteck 7">
              <a:extLst>
                <a:ext uri="{FF2B5EF4-FFF2-40B4-BE49-F238E27FC236}">
                  <a16:creationId xmlns:a16="http://schemas.microsoft.com/office/drawing/2014/main" id="{0A42A652-58E3-2778-B836-0B7184D1A342}"/>
                </a:ext>
              </a:extLst>
            </p:cNvPr>
            <p:cNvSpPr/>
            <p:nvPr/>
          </p:nvSpPr>
          <p:spPr>
            <a:xfrm rot="18647279">
              <a:off x="4693561" y="253987"/>
              <a:ext cx="73379" cy="128620"/>
            </a:xfrm>
            <a:prstGeom prst="rect">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9" name="Rechteck 8">
              <a:extLst>
                <a:ext uri="{FF2B5EF4-FFF2-40B4-BE49-F238E27FC236}">
                  <a16:creationId xmlns:a16="http://schemas.microsoft.com/office/drawing/2014/main" id="{20515950-B063-2B5A-6B69-947E7AFBEEFD}"/>
                </a:ext>
              </a:extLst>
            </p:cNvPr>
            <p:cNvSpPr/>
            <p:nvPr/>
          </p:nvSpPr>
          <p:spPr>
            <a:xfrm>
              <a:off x="4654334" y="407192"/>
              <a:ext cx="84950" cy="9403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grpSp>
      <p:sp>
        <p:nvSpPr>
          <p:cNvPr id="3" name="Rechteck: abgerundete Ecken 2">
            <a:extLst>
              <a:ext uri="{FF2B5EF4-FFF2-40B4-BE49-F238E27FC236}">
                <a16:creationId xmlns:a16="http://schemas.microsoft.com/office/drawing/2014/main" id="{B6E8AF18-1205-7B81-A991-F3DAD5E905D6}"/>
              </a:ext>
            </a:extLst>
          </p:cNvPr>
          <p:cNvSpPr/>
          <p:nvPr/>
        </p:nvSpPr>
        <p:spPr>
          <a:xfrm>
            <a:off x="616379" y="1721225"/>
            <a:ext cx="4569761" cy="3724982"/>
          </a:xfrm>
          <a:prstGeom prst="roundRect">
            <a:avLst>
              <a:gd name="adj" fmla="val 8733"/>
            </a:avLst>
          </a:prstGeom>
          <a:solidFill>
            <a:schemeClr val="bg2">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Grafik 101">
            <a:extLst>
              <a:ext uri="{FF2B5EF4-FFF2-40B4-BE49-F238E27FC236}">
                <a16:creationId xmlns:a16="http://schemas.microsoft.com/office/drawing/2014/main" id="{D454D149-6381-0971-F8E8-94F4B4EC5B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828" y="1859285"/>
            <a:ext cx="4224946" cy="3382275"/>
          </a:xfrm>
          <a:prstGeom prst="rect">
            <a:avLst/>
          </a:prstGeom>
        </p:spPr>
      </p:pic>
      <p:sp>
        <p:nvSpPr>
          <p:cNvPr id="103" name="Rechteck: abgerundete Ecken 102">
            <a:extLst>
              <a:ext uri="{FF2B5EF4-FFF2-40B4-BE49-F238E27FC236}">
                <a16:creationId xmlns:a16="http://schemas.microsoft.com/office/drawing/2014/main" id="{2E294A1D-8FE8-267D-ECC9-39B904AD2FCA}"/>
              </a:ext>
            </a:extLst>
          </p:cNvPr>
          <p:cNvSpPr/>
          <p:nvPr/>
        </p:nvSpPr>
        <p:spPr>
          <a:xfrm>
            <a:off x="5365589" y="1721223"/>
            <a:ext cx="6535457" cy="2890967"/>
          </a:xfrm>
          <a:prstGeom prst="roundRect">
            <a:avLst>
              <a:gd name="adj" fmla="val 11106"/>
            </a:avLst>
          </a:prstGeom>
          <a:solidFill>
            <a:schemeClr val="bg2">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Pfeil: nach links 104">
            <a:hlinkClick r:id="rId5" action="ppaction://hlinksldjump"/>
            <a:extLst>
              <a:ext uri="{FF2B5EF4-FFF2-40B4-BE49-F238E27FC236}">
                <a16:creationId xmlns:a16="http://schemas.microsoft.com/office/drawing/2014/main" id="{0BE8A01C-2DD9-2215-6F24-62A4C2DC7A19}"/>
              </a:ext>
            </a:extLst>
          </p:cNvPr>
          <p:cNvSpPr/>
          <p:nvPr/>
        </p:nvSpPr>
        <p:spPr>
          <a:xfrm>
            <a:off x="192082" y="6311115"/>
            <a:ext cx="720000" cy="419073"/>
          </a:xfrm>
          <a:prstGeom prst="leftArrow">
            <a:avLst/>
          </a:prstGeom>
          <a:solidFill>
            <a:srgbClr val="25406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106" name="Pfeil: nach links 105">
            <a:hlinkClick r:id="rId6" action="ppaction://hlinksldjump"/>
            <a:extLst>
              <a:ext uri="{FF2B5EF4-FFF2-40B4-BE49-F238E27FC236}">
                <a16:creationId xmlns:a16="http://schemas.microsoft.com/office/drawing/2014/main" id="{5A5F161E-318D-5258-EAC3-14796FFF150D}"/>
              </a:ext>
            </a:extLst>
          </p:cNvPr>
          <p:cNvSpPr/>
          <p:nvPr/>
        </p:nvSpPr>
        <p:spPr>
          <a:xfrm flipH="1">
            <a:off x="11279918" y="6353094"/>
            <a:ext cx="720000" cy="419073"/>
          </a:xfrm>
          <a:prstGeom prst="leftArrow">
            <a:avLst/>
          </a:prstGeom>
          <a:solidFill>
            <a:srgbClr val="25406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2" name="Rechteck: abgerundete Ecken 1">
            <a:extLst>
              <a:ext uri="{FF2B5EF4-FFF2-40B4-BE49-F238E27FC236}">
                <a16:creationId xmlns:a16="http://schemas.microsoft.com/office/drawing/2014/main" id="{72A04194-E227-E6B3-10E0-192AF5CDECE2}"/>
              </a:ext>
            </a:extLst>
          </p:cNvPr>
          <p:cNvSpPr/>
          <p:nvPr/>
        </p:nvSpPr>
        <p:spPr>
          <a:xfrm>
            <a:off x="5384031" y="4727439"/>
            <a:ext cx="3080530" cy="1701710"/>
          </a:xfrm>
          <a:prstGeom prst="roundRect">
            <a:avLst/>
          </a:prstGeom>
          <a:solidFill>
            <a:schemeClr val="bg2">
              <a:alpha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feld 9">
            <a:extLst>
              <a:ext uri="{FF2B5EF4-FFF2-40B4-BE49-F238E27FC236}">
                <a16:creationId xmlns:a16="http://schemas.microsoft.com/office/drawing/2014/main" id="{A46E7F8D-A603-5CC6-D8F5-49777392619C}"/>
              </a:ext>
            </a:extLst>
          </p:cNvPr>
          <p:cNvSpPr txBox="1"/>
          <p:nvPr/>
        </p:nvSpPr>
        <p:spPr>
          <a:xfrm>
            <a:off x="5591231" y="4921940"/>
            <a:ext cx="2666130" cy="1384995"/>
          </a:xfrm>
          <a:prstGeom prst="rect">
            <a:avLst/>
          </a:prstGeom>
          <a:noFill/>
        </p:spPr>
        <p:txBody>
          <a:bodyPr wrap="square" rtlCol="0">
            <a:spAutoFit/>
          </a:bodyPr>
          <a:lstStyle/>
          <a:p>
            <a:r>
              <a:rPr lang="en-US" sz="1400" dirty="0"/>
              <a:t>Sampling time: 5-10 min</a:t>
            </a:r>
          </a:p>
          <a:p>
            <a:r>
              <a:rPr lang="en-US" sz="1400" dirty="0"/>
              <a:t>Flow: 450 ml/min</a:t>
            </a:r>
          </a:p>
          <a:p>
            <a:r>
              <a:rPr lang="en-US" sz="1400" dirty="0"/>
              <a:t>Absorption rate: 97 % (Cl</a:t>
            </a:r>
            <a:r>
              <a:rPr lang="en-US" sz="1400" baseline="-25000" dirty="0"/>
              <a:t>2</a:t>
            </a:r>
            <a:r>
              <a:rPr lang="en-US" sz="1400" dirty="0"/>
              <a:t>)</a:t>
            </a:r>
          </a:p>
          <a:p>
            <a:r>
              <a:rPr lang="en-US" sz="1400" dirty="0" err="1"/>
              <a:t>Recoveryrate</a:t>
            </a:r>
            <a:r>
              <a:rPr lang="en-US" sz="1400" dirty="0"/>
              <a:t>: 87 % Cl</a:t>
            </a:r>
            <a:r>
              <a:rPr lang="en-US" sz="1400" baseline="-25000" dirty="0"/>
              <a:t>2</a:t>
            </a:r>
            <a:endParaRPr lang="en-US" sz="1400" dirty="0"/>
          </a:p>
          <a:p>
            <a:r>
              <a:rPr lang="en-US" sz="1400" dirty="0"/>
              <a:t>	   92 % </a:t>
            </a:r>
            <a:r>
              <a:rPr lang="en-US" sz="1400" dirty="0" err="1"/>
              <a:t>BrCl</a:t>
            </a:r>
            <a:endParaRPr lang="en-US" sz="1400" dirty="0"/>
          </a:p>
          <a:p>
            <a:r>
              <a:rPr lang="en-US" sz="1400" dirty="0"/>
              <a:t> 	   97 % Br</a:t>
            </a:r>
            <a:r>
              <a:rPr lang="en-US" sz="1400" baseline="-25000" dirty="0"/>
              <a:t>2</a:t>
            </a:r>
            <a:endParaRPr lang="en-US" sz="1400" dirty="0"/>
          </a:p>
        </p:txBody>
      </p:sp>
      <p:graphicFrame>
        <p:nvGraphicFramePr>
          <p:cNvPr id="13" name="Diagramm 12">
            <a:extLst>
              <a:ext uri="{FF2B5EF4-FFF2-40B4-BE49-F238E27FC236}">
                <a16:creationId xmlns:a16="http://schemas.microsoft.com/office/drawing/2014/main" id="{41D602D8-A68C-DA7B-19FC-6EA1C3C2AAE9}"/>
              </a:ext>
            </a:extLst>
          </p:cNvPr>
          <p:cNvGraphicFramePr>
            <a:graphicFrameLocks/>
          </p:cNvGraphicFramePr>
          <p:nvPr>
            <p:extLst>
              <p:ext uri="{D42A27DB-BD31-4B8C-83A1-F6EECF244321}">
                <p14:modId xmlns:p14="http://schemas.microsoft.com/office/powerpoint/2010/main" val="2249438901"/>
              </p:ext>
            </p:extLst>
          </p:nvPr>
        </p:nvGraphicFramePr>
        <p:xfrm>
          <a:off x="5674252" y="1806282"/>
          <a:ext cx="5901369" cy="2736151"/>
        </p:xfrm>
        <a:graphic>
          <a:graphicData uri="http://schemas.openxmlformats.org/drawingml/2006/chart">
            <c:chart xmlns:c="http://schemas.openxmlformats.org/drawingml/2006/chart" xmlns:r="http://schemas.openxmlformats.org/officeDocument/2006/relationships" r:id="rId7"/>
          </a:graphicData>
        </a:graphic>
      </p:graphicFrame>
      <p:sp>
        <p:nvSpPr>
          <p:cNvPr id="14" name="Textfeld 1">
            <a:extLst>
              <a:ext uri="{FF2B5EF4-FFF2-40B4-BE49-F238E27FC236}">
                <a16:creationId xmlns:a16="http://schemas.microsoft.com/office/drawing/2014/main" id="{395F3DB9-7EDE-78CD-F380-335F827DE5BA}"/>
              </a:ext>
            </a:extLst>
          </p:cNvPr>
          <p:cNvSpPr txBox="1"/>
          <p:nvPr/>
        </p:nvSpPr>
        <p:spPr>
          <a:xfrm>
            <a:off x="5941139" y="4042847"/>
            <a:ext cx="5500674" cy="52663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Fig 1: normalized proportion of Halogens plotted against plume age. Measurements were made at different days during Etna campaign in July 2022.  </a:t>
            </a:r>
          </a:p>
        </p:txBody>
      </p:sp>
    </p:spTree>
    <p:extLst>
      <p:ext uri="{BB962C8B-B14F-4D97-AF65-F5344CB8AC3E}">
        <p14:creationId xmlns:p14="http://schemas.microsoft.com/office/powerpoint/2010/main" val="1314555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descr="Ein Bild, das Gras, Rauch, draußen, Frühling enthält.&#10;&#10;Automatisch generierte Beschreibung">
            <a:extLst>
              <a:ext uri="{FF2B5EF4-FFF2-40B4-BE49-F238E27FC236}">
                <a16:creationId xmlns:a16="http://schemas.microsoft.com/office/drawing/2014/main" id="{1644A86E-AB66-428E-F81A-4B072CD0FA46}"/>
              </a:ext>
            </a:extLst>
          </p:cNvPr>
          <p:cNvPicPr>
            <a:picLocks noChangeAspect="1"/>
          </p:cNvPicPr>
          <p:nvPr/>
        </p:nvPicPr>
        <p:blipFill rotWithShape="1">
          <a:blip r:embed="rId2">
            <a:extLst>
              <a:ext uri="{28A0092B-C50C-407E-A947-70E740481C1C}">
                <a14:useLocalDpi xmlns:a14="http://schemas.microsoft.com/office/drawing/2010/main" val="0"/>
              </a:ext>
            </a:extLst>
          </a:blip>
          <a:srcRect t="2187" b="22813"/>
          <a:stretch/>
        </p:blipFill>
        <p:spPr>
          <a:xfrm>
            <a:off x="20" y="10"/>
            <a:ext cx="12191980" cy="6857990"/>
          </a:xfrm>
          <a:prstGeom prst="rect">
            <a:avLst/>
          </a:prstGeom>
        </p:spPr>
      </p:pic>
      <p:sp>
        <p:nvSpPr>
          <p:cNvPr id="87" name="Rectangle 8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feld 11">
            <a:extLst>
              <a:ext uri="{FF2B5EF4-FFF2-40B4-BE49-F238E27FC236}">
                <a16:creationId xmlns:a16="http://schemas.microsoft.com/office/drawing/2014/main" id="{58BEBDFB-A648-C5CC-F1F7-33B03AC36A03}"/>
              </a:ext>
            </a:extLst>
          </p:cNvPr>
          <p:cNvSpPr txBox="1"/>
          <p:nvPr/>
        </p:nvSpPr>
        <p:spPr>
          <a:xfrm>
            <a:off x="523875" y="42595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800" dirty="0">
                <a:solidFill>
                  <a:schemeClr val="tx1">
                    <a:lumMod val="85000"/>
                    <a:lumOff val="15000"/>
                  </a:schemeClr>
                </a:solidFill>
                <a:latin typeface="+mj-lt"/>
                <a:ea typeface="+mj-ea"/>
                <a:cs typeface="+mj-cs"/>
              </a:rPr>
              <a:t>Cl, Br, I in oxidation state 0 and +1 </a:t>
            </a:r>
          </a:p>
        </p:txBody>
      </p:sp>
      <p:cxnSp>
        <p:nvCxnSpPr>
          <p:cNvPr id="89" name="Straight Connector 8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grpSp>
        <p:nvGrpSpPr>
          <p:cNvPr id="4" name="Gruppieren 3">
            <a:extLst>
              <a:ext uri="{FF2B5EF4-FFF2-40B4-BE49-F238E27FC236}">
                <a16:creationId xmlns:a16="http://schemas.microsoft.com/office/drawing/2014/main" id="{EDF891A5-82A2-0B56-1737-7EDD888A2E21}"/>
              </a:ext>
            </a:extLst>
          </p:cNvPr>
          <p:cNvGrpSpPr>
            <a:grpSpLocks noChangeAspect="1"/>
          </p:cNvGrpSpPr>
          <p:nvPr/>
        </p:nvGrpSpPr>
        <p:grpSpPr>
          <a:xfrm>
            <a:off x="11350872" y="5849334"/>
            <a:ext cx="519281" cy="449656"/>
            <a:chOff x="4353755" y="162917"/>
            <a:chExt cx="540000" cy="467597"/>
          </a:xfrm>
        </p:grpSpPr>
        <p:sp>
          <p:nvSpPr>
            <p:cNvPr id="5" name="Right Arrow 12">
              <a:hlinkClick r:id="rId3" action="ppaction://hlinksldjump"/>
              <a:extLst>
                <a:ext uri="{FF2B5EF4-FFF2-40B4-BE49-F238E27FC236}">
                  <a16:creationId xmlns:a16="http://schemas.microsoft.com/office/drawing/2014/main" id="{4396E2B0-7F5A-1D5D-493F-A27F7EF43F8D}"/>
                </a:ext>
              </a:extLst>
            </p:cNvPr>
            <p:cNvSpPr>
              <a:spLocks noChangeAspect="1"/>
            </p:cNvSpPr>
            <p:nvPr/>
          </p:nvSpPr>
          <p:spPr>
            <a:xfrm rot="16200000">
              <a:off x="4390901" y="125771"/>
              <a:ext cx="465708" cy="540000"/>
            </a:xfrm>
            <a:prstGeom prst="rightArrow">
              <a:avLst>
                <a:gd name="adj1" fmla="val 80037"/>
                <a:gd name="adj2" fmla="val 50000"/>
              </a:avLst>
            </a:prstGeom>
            <a:solidFill>
              <a:srgbClr val="25406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2000"/>
            </a:p>
          </p:txBody>
        </p:sp>
        <p:sp>
          <p:nvSpPr>
            <p:cNvPr id="6" name="Rechteck 5">
              <a:extLst>
                <a:ext uri="{FF2B5EF4-FFF2-40B4-BE49-F238E27FC236}">
                  <a16:creationId xmlns:a16="http://schemas.microsoft.com/office/drawing/2014/main" id="{3051FCC6-5FAF-25CC-461A-7FBCA8633167}"/>
                </a:ext>
              </a:extLst>
            </p:cNvPr>
            <p:cNvSpPr/>
            <p:nvPr/>
          </p:nvSpPr>
          <p:spPr>
            <a:xfrm>
              <a:off x="4487459" y="467779"/>
              <a:ext cx="84950" cy="16273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7" name="Rechteck 6">
              <a:extLst>
                <a:ext uri="{FF2B5EF4-FFF2-40B4-BE49-F238E27FC236}">
                  <a16:creationId xmlns:a16="http://schemas.microsoft.com/office/drawing/2014/main" id="{DDF68738-D59E-A29B-3A42-E75C761140DC}"/>
                </a:ext>
              </a:extLst>
            </p:cNvPr>
            <p:cNvSpPr/>
            <p:nvPr/>
          </p:nvSpPr>
          <p:spPr>
            <a:xfrm>
              <a:off x="4716425" y="183211"/>
              <a:ext cx="45719" cy="128620"/>
            </a:xfrm>
            <a:prstGeom prst="rect">
              <a:avLst/>
            </a:prstGeom>
            <a:solidFill>
              <a:srgbClr val="25406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8" name="Rechteck 7">
              <a:extLst>
                <a:ext uri="{FF2B5EF4-FFF2-40B4-BE49-F238E27FC236}">
                  <a16:creationId xmlns:a16="http://schemas.microsoft.com/office/drawing/2014/main" id="{0A42A652-58E3-2778-B836-0B7184D1A342}"/>
                </a:ext>
              </a:extLst>
            </p:cNvPr>
            <p:cNvSpPr/>
            <p:nvPr/>
          </p:nvSpPr>
          <p:spPr>
            <a:xfrm rot="18647279">
              <a:off x="4693561" y="253987"/>
              <a:ext cx="73379" cy="128620"/>
            </a:xfrm>
            <a:prstGeom prst="rect">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9" name="Rechteck 8">
              <a:extLst>
                <a:ext uri="{FF2B5EF4-FFF2-40B4-BE49-F238E27FC236}">
                  <a16:creationId xmlns:a16="http://schemas.microsoft.com/office/drawing/2014/main" id="{20515950-B063-2B5A-6B69-947E7AFBEEFD}"/>
                </a:ext>
              </a:extLst>
            </p:cNvPr>
            <p:cNvSpPr/>
            <p:nvPr/>
          </p:nvSpPr>
          <p:spPr>
            <a:xfrm>
              <a:off x="4654334" y="407192"/>
              <a:ext cx="84950" cy="9403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grpSp>
      <p:sp>
        <p:nvSpPr>
          <p:cNvPr id="10" name="Pfeil: nach links 9">
            <a:hlinkClick r:id="rId4" action="ppaction://hlinksldjump"/>
            <a:extLst>
              <a:ext uri="{FF2B5EF4-FFF2-40B4-BE49-F238E27FC236}">
                <a16:creationId xmlns:a16="http://schemas.microsoft.com/office/drawing/2014/main" id="{BB946954-8FFF-2F17-05EB-AD4EF5670367}"/>
              </a:ext>
            </a:extLst>
          </p:cNvPr>
          <p:cNvSpPr/>
          <p:nvPr/>
        </p:nvSpPr>
        <p:spPr>
          <a:xfrm>
            <a:off x="192082" y="6311115"/>
            <a:ext cx="720000" cy="419073"/>
          </a:xfrm>
          <a:prstGeom prst="leftArrow">
            <a:avLst/>
          </a:prstGeom>
          <a:solidFill>
            <a:srgbClr val="25406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11" name="Pfeil: nach links 10">
            <a:hlinkClick r:id="rId5" action="ppaction://hlinksldjump"/>
            <a:extLst>
              <a:ext uri="{FF2B5EF4-FFF2-40B4-BE49-F238E27FC236}">
                <a16:creationId xmlns:a16="http://schemas.microsoft.com/office/drawing/2014/main" id="{9180ED59-C436-6F0C-FB60-BE92E179E041}"/>
              </a:ext>
            </a:extLst>
          </p:cNvPr>
          <p:cNvSpPr/>
          <p:nvPr/>
        </p:nvSpPr>
        <p:spPr>
          <a:xfrm flipH="1">
            <a:off x="11279918" y="6353094"/>
            <a:ext cx="720000" cy="419073"/>
          </a:xfrm>
          <a:prstGeom prst="leftArrow">
            <a:avLst/>
          </a:prstGeom>
          <a:solidFill>
            <a:srgbClr val="25406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13" name="Rechteck: abgerundete Ecken 12">
            <a:extLst>
              <a:ext uri="{FF2B5EF4-FFF2-40B4-BE49-F238E27FC236}">
                <a16:creationId xmlns:a16="http://schemas.microsoft.com/office/drawing/2014/main" id="{0B6374D9-75FC-B6A7-BF31-5AA42D482642}"/>
              </a:ext>
            </a:extLst>
          </p:cNvPr>
          <p:cNvSpPr/>
          <p:nvPr/>
        </p:nvSpPr>
        <p:spPr>
          <a:xfrm>
            <a:off x="192083" y="1513916"/>
            <a:ext cx="7354230" cy="3228906"/>
          </a:xfrm>
          <a:prstGeom prst="roundRect">
            <a:avLst/>
          </a:prstGeom>
          <a:solidFill>
            <a:schemeClr val="bg2">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Objekt 13">
            <a:extLst>
              <a:ext uri="{FF2B5EF4-FFF2-40B4-BE49-F238E27FC236}">
                <a16:creationId xmlns:a16="http://schemas.microsoft.com/office/drawing/2014/main" id="{987186C1-2ED0-5226-C7AF-B128CE26BB1F}"/>
              </a:ext>
            </a:extLst>
          </p:cNvPr>
          <p:cNvGraphicFramePr>
            <a:graphicFrameLocks noChangeAspect="1"/>
          </p:cNvGraphicFramePr>
          <p:nvPr>
            <p:extLst>
              <p:ext uri="{D42A27DB-BD31-4B8C-83A1-F6EECF244321}">
                <p14:modId xmlns:p14="http://schemas.microsoft.com/office/powerpoint/2010/main" val="2519539047"/>
              </p:ext>
            </p:extLst>
          </p:nvPr>
        </p:nvGraphicFramePr>
        <p:xfrm>
          <a:off x="878706" y="2520496"/>
          <a:ext cx="5910751" cy="2019434"/>
        </p:xfrm>
        <a:graphic>
          <a:graphicData uri="http://schemas.openxmlformats.org/presentationml/2006/ole">
            <mc:AlternateContent xmlns:mc="http://schemas.openxmlformats.org/markup-compatibility/2006">
              <mc:Choice xmlns:v="urn:schemas-microsoft-com:vml" Requires="v">
                <p:oleObj r:id="rId6" imgW="3243960" imgH="1108080" progId="">
                  <p:embed/>
                </p:oleObj>
              </mc:Choice>
              <mc:Fallback>
                <p:oleObj r:id="rId6" imgW="3243960" imgH="1108080" progId="">
                  <p:embed/>
                  <p:pic>
                    <p:nvPicPr>
                      <p:cNvPr id="18" name="Objekt 17">
                        <a:extLst>
                          <a:ext uri="{FF2B5EF4-FFF2-40B4-BE49-F238E27FC236}">
                            <a16:creationId xmlns:a16="http://schemas.microsoft.com/office/drawing/2014/main" id="{0AE183F0-7161-BBE4-4C41-264CB41FEF29}"/>
                          </a:ext>
                        </a:extLst>
                      </p:cNvPr>
                      <p:cNvPicPr/>
                      <p:nvPr/>
                    </p:nvPicPr>
                    <p:blipFill>
                      <a:blip r:embed="rId7"/>
                      <a:stretch>
                        <a:fillRect/>
                      </a:stretch>
                    </p:blipFill>
                    <p:spPr>
                      <a:xfrm>
                        <a:off x="878706" y="2520496"/>
                        <a:ext cx="5910751" cy="2019434"/>
                      </a:xfrm>
                      <a:prstGeom prst="rect">
                        <a:avLst/>
                      </a:prstGeom>
                    </p:spPr>
                  </p:pic>
                </p:oleObj>
              </mc:Fallback>
            </mc:AlternateContent>
          </a:graphicData>
        </a:graphic>
      </p:graphicFrame>
      <p:sp>
        <p:nvSpPr>
          <p:cNvPr id="20" name="Textfeld 19">
            <a:extLst>
              <a:ext uri="{FF2B5EF4-FFF2-40B4-BE49-F238E27FC236}">
                <a16:creationId xmlns:a16="http://schemas.microsoft.com/office/drawing/2014/main" id="{A1C1606A-56E1-0CCA-D0DC-D65F9B0BE0BA}"/>
              </a:ext>
            </a:extLst>
          </p:cNvPr>
          <p:cNvSpPr txBox="1"/>
          <p:nvPr/>
        </p:nvSpPr>
        <p:spPr>
          <a:xfrm>
            <a:off x="3471163" y="2917168"/>
            <a:ext cx="1528317" cy="369332"/>
          </a:xfrm>
          <a:prstGeom prst="rect">
            <a:avLst/>
          </a:prstGeom>
          <a:noFill/>
        </p:spPr>
        <p:txBody>
          <a:bodyPr wrap="square" rtlCol="0">
            <a:spAutoFit/>
          </a:bodyPr>
          <a:lstStyle/>
          <a:p>
            <a:r>
              <a:rPr lang="de-DE" dirty="0"/>
              <a:t>X = Cl, Br, I</a:t>
            </a:r>
          </a:p>
        </p:txBody>
      </p:sp>
      <p:sp>
        <p:nvSpPr>
          <p:cNvPr id="83" name="Textfeld 82">
            <a:extLst>
              <a:ext uri="{FF2B5EF4-FFF2-40B4-BE49-F238E27FC236}">
                <a16:creationId xmlns:a16="http://schemas.microsoft.com/office/drawing/2014/main" id="{06D8EDAF-F539-07E1-E9CF-19DC12AFCFF8}"/>
              </a:ext>
            </a:extLst>
          </p:cNvPr>
          <p:cNvSpPr txBox="1"/>
          <p:nvPr/>
        </p:nvSpPr>
        <p:spPr>
          <a:xfrm>
            <a:off x="552082" y="1979050"/>
            <a:ext cx="2919081" cy="338554"/>
          </a:xfrm>
          <a:prstGeom prst="rect">
            <a:avLst/>
          </a:prstGeom>
          <a:noFill/>
        </p:spPr>
        <p:txBody>
          <a:bodyPr wrap="square" rtlCol="0">
            <a:spAutoFit/>
          </a:bodyPr>
          <a:lstStyle/>
          <a:p>
            <a:r>
              <a:rPr lang="de-DE" sz="1600" dirty="0"/>
              <a:t>Syringe Filter </a:t>
            </a:r>
            <a:r>
              <a:rPr lang="de-DE" sz="1600" dirty="0" err="1"/>
              <a:t>with</a:t>
            </a:r>
            <a:r>
              <a:rPr lang="de-DE" sz="1600" dirty="0"/>
              <a:t> TMB-Coating</a:t>
            </a:r>
          </a:p>
        </p:txBody>
      </p:sp>
      <p:sp>
        <p:nvSpPr>
          <p:cNvPr id="86" name="Rechteck: abgerundete Ecken 85">
            <a:extLst>
              <a:ext uri="{FF2B5EF4-FFF2-40B4-BE49-F238E27FC236}">
                <a16:creationId xmlns:a16="http://schemas.microsoft.com/office/drawing/2014/main" id="{A95CE8A7-551E-7F25-B3EC-1AF835752597}"/>
              </a:ext>
            </a:extLst>
          </p:cNvPr>
          <p:cNvSpPr/>
          <p:nvPr/>
        </p:nvSpPr>
        <p:spPr>
          <a:xfrm>
            <a:off x="7971692" y="1513916"/>
            <a:ext cx="4028225" cy="3228906"/>
          </a:xfrm>
          <a:prstGeom prst="roundRect">
            <a:avLst/>
          </a:prstGeom>
          <a:solidFill>
            <a:schemeClr val="bg2">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feld 87">
            <a:extLst>
              <a:ext uri="{FF2B5EF4-FFF2-40B4-BE49-F238E27FC236}">
                <a16:creationId xmlns:a16="http://schemas.microsoft.com/office/drawing/2014/main" id="{CB8C5875-1E0B-CD6D-E560-DC4EFF48D7C2}"/>
              </a:ext>
            </a:extLst>
          </p:cNvPr>
          <p:cNvSpPr txBox="1"/>
          <p:nvPr/>
        </p:nvSpPr>
        <p:spPr>
          <a:xfrm>
            <a:off x="8323385" y="1932989"/>
            <a:ext cx="3376242" cy="1477328"/>
          </a:xfrm>
          <a:prstGeom prst="rect">
            <a:avLst/>
          </a:prstGeom>
          <a:noFill/>
        </p:spPr>
        <p:txBody>
          <a:bodyPr wrap="square" rtlCol="0">
            <a:spAutoFit/>
          </a:bodyPr>
          <a:lstStyle/>
          <a:p>
            <a:r>
              <a:rPr lang="en-US" dirty="0"/>
              <a:t>Quantification via gas chromatography high resolution mass spectrometry</a:t>
            </a:r>
          </a:p>
          <a:p>
            <a:endParaRPr lang="en-US" dirty="0"/>
          </a:p>
          <a:p>
            <a:r>
              <a:rPr lang="en-US" dirty="0"/>
              <a:t>Not </a:t>
            </a:r>
            <a:r>
              <a:rPr lang="en-US" dirty="0" err="1"/>
              <a:t>analysed</a:t>
            </a:r>
            <a:r>
              <a:rPr lang="en-US" dirty="0"/>
              <a:t> at this time</a:t>
            </a:r>
          </a:p>
        </p:txBody>
      </p:sp>
    </p:spTree>
    <p:extLst>
      <p:ext uri="{BB962C8B-B14F-4D97-AF65-F5344CB8AC3E}">
        <p14:creationId xmlns:p14="http://schemas.microsoft.com/office/powerpoint/2010/main" val="116701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descr="Ein Bild, das Himmel, Berg, draußen, Natur enthält.&#10;&#10;Automatisch generierte Beschreibung">
            <a:extLst>
              <a:ext uri="{FF2B5EF4-FFF2-40B4-BE49-F238E27FC236}">
                <a16:creationId xmlns:a16="http://schemas.microsoft.com/office/drawing/2014/main" id="{F1E74D1E-0B3E-3CA1-4766-4466AE44BF9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4220039-D5F5-8F29-9386-900EDBF8A5BC}"/>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2800" dirty="0"/>
              <a:t>Total halogen species, SO</a:t>
            </a:r>
            <a:r>
              <a:rPr lang="en-US" sz="2800" baseline="-25000" dirty="0"/>
              <a:t>2</a:t>
            </a:r>
            <a:r>
              <a:rPr lang="en-US" sz="2800" dirty="0"/>
              <a:t> and CO</a:t>
            </a:r>
            <a:r>
              <a:rPr lang="en-US" sz="2800" baseline="-25000" dirty="0"/>
              <a:t>2</a:t>
            </a:r>
            <a:endParaRPr lang="en-US" sz="28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grpSp>
        <p:nvGrpSpPr>
          <p:cNvPr id="6" name="Gruppieren 5">
            <a:extLst>
              <a:ext uri="{FF2B5EF4-FFF2-40B4-BE49-F238E27FC236}">
                <a16:creationId xmlns:a16="http://schemas.microsoft.com/office/drawing/2014/main" id="{026822B4-074A-94D8-EFA0-CA673A81585A}"/>
              </a:ext>
            </a:extLst>
          </p:cNvPr>
          <p:cNvGrpSpPr>
            <a:grpSpLocks noChangeAspect="1"/>
          </p:cNvGrpSpPr>
          <p:nvPr/>
        </p:nvGrpSpPr>
        <p:grpSpPr>
          <a:xfrm>
            <a:off x="11350872" y="5849334"/>
            <a:ext cx="519281" cy="449656"/>
            <a:chOff x="4353755" y="162917"/>
            <a:chExt cx="540000" cy="467597"/>
          </a:xfrm>
        </p:grpSpPr>
        <p:sp>
          <p:nvSpPr>
            <p:cNvPr id="7" name="Right Arrow 12">
              <a:hlinkClick r:id="rId3" action="ppaction://hlinksldjump"/>
              <a:extLst>
                <a:ext uri="{FF2B5EF4-FFF2-40B4-BE49-F238E27FC236}">
                  <a16:creationId xmlns:a16="http://schemas.microsoft.com/office/drawing/2014/main" id="{B65F1AEA-5B14-968D-E3AF-CCBAA55BABD3}"/>
                </a:ext>
              </a:extLst>
            </p:cNvPr>
            <p:cNvSpPr>
              <a:spLocks noChangeAspect="1"/>
            </p:cNvSpPr>
            <p:nvPr/>
          </p:nvSpPr>
          <p:spPr>
            <a:xfrm rot="16200000">
              <a:off x="4390901" y="125771"/>
              <a:ext cx="465708" cy="540000"/>
            </a:xfrm>
            <a:prstGeom prst="rightArrow">
              <a:avLst>
                <a:gd name="adj1" fmla="val 80037"/>
                <a:gd name="adj2" fmla="val 50000"/>
              </a:avLst>
            </a:prstGeom>
            <a:solidFill>
              <a:srgbClr val="25406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2000"/>
            </a:p>
          </p:txBody>
        </p:sp>
        <p:sp>
          <p:nvSpPr>
            <p:cNvPr id="8" name="Rechteck 7">
              <a:extLst>
                <a:ext uri="{FF2B5EF4-FFF2-40B4-BE49-F238E27FC236}">
                  <a16:creationId xmlns:a16="http://schemas.microsoft.com/office/drawing/2014/main" id="{D13EF7FA-75D9-635C-FA60-03892C3E166F}"/>
                </a:ext>
              </a:extLst>
            </p:cNvPr>
            <p:cNvSpPr/>
            <p:nvPr/>
          </p:nvSpPr>
          <p:spPr>
            <a:xfrm>
              <a:off x="4487459" y="467779"/>
              <a:ext cx="84950" cy="16273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9" name="Rechteck 8">
              <a:extLst>
                <a:ext uri="{FF2B5EF4-FFF2-40B4-BE49-F238E27FC236}">
                  <a16:creationId xmlns:a16="http://schemas.microsoft.com/office/drawing/2014/main" id="{F19A5174-7097-2F0C-3DD8-EE7C1F62CE96}"/>
                </a:ext>
              </a:extLst>
            </p:cNvPr>
            <p:cNvSpPr/>
            <p:nvPr/>
          </p:nvSpPr>
          <p:spPr>
            <a:xfrm>
              <a:off x="4716425" y="183211"/>
              <a:ext cx="45719" cy="128620"/>
            </a:xfrm>
            <a:prstGeom prst="rect">
              <a:avLst/>
            </a:prstGeom>
            <a:solidFill>
              <a:srgbClr val="25406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11" name="Rechteck 10">
              <a:extLst>
                <a:ext uri="{FF2B5EF4-FFF2-40B4-BE49-F238E27FC236}">
                  <a16:creationId xmlns:a16="http://schemas.microsoft.com/office/drawing/2014/main" id="{895BC48B-5BEA-0482-7EBD-4B413FAC9DFA}"/>
                </a:ext>
              </a:extLst>
            </p:cNvPr>
            <p:cNvSpPr/>
            <p:nvPr/>
          </p:nvSpPr>
          <p:spPr>
            <a:xfrm rot="18647279">
              <a:off x="4693561" y="253987"/>
              <a:ext cx="73379" cy="128620"/>
            </a:xfrm>
            <a:prstGeom prst="rect">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13" name="Rechteck 12">
              <a:extLst>
                <a:ext uri="{FF2B5EF4-FFF2-40B4-BE49-F238E27FC236}">
                  <a16:creationId xmlns:a16="http://schemas.microsoft.com/office/drawing/2014/main" id="{018F3C0E-EF7D-6BCD-4B97-088B16DF9C0C}"/>
                </a:ext>
              </a:extLst>
            </p:cNvPr>
            <p:cNvSpPr/>
            <p:nvPr/>
          </p:nvSpPr>
          <p:spPr>
            <a:xfrm>
              <a:off x="4654334" y="407192"/>
              <a:ext cx="84950" cy="9403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grpSp>
      <p:sp>
        <p:nvSpPr>
          <p:cNvPr id="15" name="Pfeil: nach links 14">
            <a:hlinkClick r:id="rId4" action="ppaction://hlinksldjump"/>
            <a:extLst>
              <a:ext uri="{FF2B5EF4-FFF2-40B4-BE49-F238E27FC236}">
                <a16:creationId xmlns:a16="http://schemas.microsoft.com/office/drawing/2014/main" id="{30206382-9E24-6CD4-AC06-68F9BA67C55B}"/>
              </a:ext>
            </a:extLst>
          </p:cNvPr>
          <p:cNvSpPr/>
          <p:nvPr/>
        </p:nvSpPr>
        <p:spPr>
          <a:xfrm>
            <a:off x="192082" y="6311115"/>
            <a:ext cx="720000" cy="419073"/>
          </a:xfrm>
          <a:prstGeom prst="leftArrow">
            <a:avLst/>
          </a:prstGeom>
          <a:solidFill>
            <a:srgbClr val="25406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16" name="Pfeil: nach links 15">
            <a:hlinkClick r:id="rId5" action="ppaction://hlinksldjump"/>
            <a:extLst>
              <a:ext uri="{FF2B5EF4-FFF2-40B4-BE49-F238E27FC236}">
                <a16:creationId xmlns:a16="http://schemas.microsoft.com/office/drawing/2014/main" id="{89BC078B-8BBE-0534-4D94-F43754B8AADB}"/>
              </a:ext>
            </a:extLst>
          </p:cNvPr>
          <p:cNvSpPr/>
          <p:nvPr/>
        </p:nvSpPr>
        <p:spPr>
          <a:xfrm flipH="1">
            <a:off x="11279918" y="6353094"/>
            <a:ext cx="720000" cy="419073"/>
          </a:xfrm>
          <a:prstGeom prst="leftArrow">
            <a:avLst/>
          </a:prstGeom>
          <a:solidFill>
            <a:srgbClr val="25406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17" name="Rechteck: abgerundete Ecken 16">
            <a:extLst>
              <a:ext uri="{FF2B5EF4-FFF2-40B4-BE49-F238E27FC236}">
                <a16:creationId xmlns:a16="http://schemas.microsoft.com/office/drawing/2014/main" id="{47B17AFE-5A8D-703F-E412-D17905572594}"/>
              </a:ext>
            </a:extLst>
          </p:cNvPr>
          <p:cNvSpPr/>
          <p:nvPr/>
        </p:nvSpPr>
        <p:spPr>
          <a:xfrm>
            <a:off x="192082" y="1441938"/>
            <a:ext cx="5552226" cy="3880330"/>
          </a:xfrm>
          <a:prstGeom prst="roundRect">
            <a:avLst/>
          </a:prstGeom>
          <a:solidFill>
            <a:schemeClr val="bg2">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hteck: abgerundete Ecken 17">
            <a:extLst>
              <a:ext uri="{FF2B5EF4-FFF2-40B4-BE49-F238E27FC236}">
                <a16:creationId xmlns:a16="http://schemas.microsoft.com/office/drawing/2014/main" id="{45BA0735-8D98-4A4F-7017-8AB5245D7394}"/>
              </a:ext>
            </a:extLst>
          </p:cNvPr>
          <p:cNvSpPr/>
          <p:nvPr/>
        </p:nvSpPr>
        <p:spPr>
          <a:xfrm>
            <a:off x="6230568" y="1441938"/>
            <a:ext cx="5552226" cy="3880330"/>
          </a:xfrm>
          <a:prstGeom prst="roundRect">
            <a:avLst/>
          </a:prstGeom>
          <a:solidFill>
            <a:schemeClr val="bg2">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fik 19" descr="Ein Bild, das Text enthält.&#10;&#10;Automatisch generierte Beschreibung">
            <a:extLst>
              <a:ext uri="{FF2B5EF4-FFF2-40B4-BE49-F238E27FC236}">
                <a16:creationId xmlns:a16="http://schemas.microsoft.com/office/drawing/2014/main" id="{7EBD3156-D4D3-2E7F-DB27-0D87FA3458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206" y="1745848"/>
            <a:ext cx="5101848" cy="3272509"/>
          </a:xfrm>
          <a:prstGeom prst="rect">
            <a:avLst/>
          </a:prstGeom>
        </p:spPr>
      </p:pic>
      <p:pic>
        <p:nvPicPr>
          <p:cNvPr id="22" name="Grafik 21" descr="Ein Bild, das Nachthimmel enthält.&#10;&#10;Automatisch generierte Beschreibung">
            <a:extLst>
              <a:ext uri="{FF2B5EF4-FFF2-40B4-BE49-F238E27FC236}">
                <a16:creationId xmlns:a16="http://schemas.microsoft.com/office/drawing/2014/main" id="{8F3A6B8B-6B39-50CA-7B3D-23C462D19F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5899" y="1784277"/>
            <a:ext cx="5177023" cy="2644747"/>
          </a:xfrm>
          <a:prstGeom prst="rect">
            <a:avLst/>
          </a:prstGeom>
        </p:spPr>
      </p:pic>
      <p:sp>
        <p:nvSpPr>
          <p:cNvPr id="23" name="Textfeld 22">
            <a:extLst>
              <a:ext uri="{FF2B5EF4-FFF2-40B4-BE49-F238E27FC236}">
                <a16:creationId xmlns:a16="http://schemas.microsoft.com/office/drawing/2014/main" id="{7558F250-1AE1-C6DF-A103-B7067B3D40B3}"/>
              </a:ext>
            </a:extLst>
          </p:cNvPr>
          <p:cNvSpPr txBox="1"/>
          <p:nvPr/>
        </p:nvSpPr>
        <p:spPr>
          <a:xfrm>
            <a:off x="6611815" y="4697213"/>
            <a:ext cx="4668103" cy="369332"/>
          </a:xfrm>
          <a:prstGeom prst="rect">
            <a:avLst/>
          </a:prstGeom>
          <a:noFill/>
        </p:spPr>
        <p:txBody>
          <a:bodyPr wrap="square" rtlCol="0">
            <a:spAutoFit/>
          </a:bodyPr>
          <a:lstStyle/>
          <a:p>
            <a:r>
              <a:rPr lang="en-US" dirty="0"/>
              <a:t>Not </a:t>
            </a:r>
            <a:r>
              <a:rPr lang="en-US" dirty="0" err="1"/>
              <a:t>analysed</a:t>
            </a:r>
            <a:r>
              <a:rPr lang="en-US" dirty="0"/>
              <a:t> at this time</a:t>
            </a:r>
          </a:p>
        </p:txBody>
      </p:sp>
    </p:spTree>
    <p:extLst>
      <p:ext uri="{BB962C8B-B14F-4D97-AF65-F5344CB8AC3E}">
        <p14:creationId xmlns:p14="http://schemas.microsoft.com/office/powerpoint/2010/main" val="931940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fik 9" descr="Ein Bild, das Berg, Himmel, Natur, draußen enthält.&#10;&#10;Automatisch generierte Beschreibung">
            <a:extLst>
              <a:ext uri="{FF2B5EF4-FFF2-40B4-BE49-F238E27FC236}">
                <a16:creationId xmlns:a16="http://schemas.microsoft.com/office/drawing/2014/main" id="{7BAA60E0-3436-043C-7CAE-CFEF2BF0F684}"/>
              </a:ext>
            </a:extLst>
          </p:cNvPr>
          <p:cNvPicPr>
            <a:picLocks noChangeAspect="1"/>
          </p:cNvPicPr>
          <p:nvPr/>
        </p:nvPicPr>
        <p:blipFill rotWithShape="1">
          <a:blip r:embed="rId2">
            <a:extLst>
              <a:ext uri="{28A0092B-C50C-407E-A947-70E740481C1C}">
                <a14:useLocalDpi xmlns:a14="http://schemas.microsoft.com/office/drawing/2010/main" val="0"/>
              </a:ext>
            </a:extLst>
          </a:blip>
          <a:srcRect r="1" b="25476"/>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6" name="Textfeld 5">
            <a:extLst>
              <a:ext uri="{FF2B5EF4-FFF2-40B4-BE49-F238E27FC236}">
                <a16:creationId xmlns:a16="http://schemas.microsoft.com/office/drawing/2014/main" id="{E446540B-4BC4-A400-D4DF-7E6472156FDD}"/>
              </a:ext>
            </a:extLst>
          </p:cNvPr>
          <p:cNvSpPr txBox="1"/>
          <p:nvPr/>
        </p:nvSpPr>
        <p:spPr>
          <a:xfrm>
            <a:off x="6752492" y="1396721"/>
            <a:ext cx="5325627" cy="5355771"/>
          </a:xfrm>
          <a:prstGeom prst="rect">
            <a:avLst/>
          </a:prstGeom>
        </p:spPr>
        <p:txBody>
          <a:bodyPr vert="horz" lIns="91440" tIns="45720" rIns="91440" bIns="45720" rtlCol="0">
            <a:normAutofit/>
          </a:bodyPr>
          <a:lstStyle/>
          <a:p>
            <a:pPr>
              <a:lnSpc>
                <a:spcPct val="90000"/>
              </a:lnSpc>
              <a:spcAft>
                <a:spcPts val="600"/>
              </a:spcAft>
            </a:pPr>
            <a:r>
              <a:rPr lang="en-US" sz="2800" b="1" dirty="0">
                <a:effectLst/>
                <a:latin typeface="+mj-lt"/>
              </a:rPr>
              <a:t>Conclusion and Outlook</a:t>
            </a:r>
          </a:p>
          <a:p>
            <a:pPr indent="-228600">
              <a:lnSpc>
                <a:spcPct val="90000"/>
              </a:lnSpc>
              <a:spcAft>
                <a:spcPts val="600"/>
              </a:spcAft>
              <a:buFont typeface="Arial" panose="020B0604020202020204" pitchFamily="34" charset="0"/>
              <a:buChar char="•"/>
            </a:pPr>
            <a:endParaRPr lang="en-US" sz="1100" b="1" dirty="0"/>
          </a:p>
          <a:p>
            <a:pPr algn="just">
              <a:lnSpc>
                <a:spcPct val="90000"/>
              </a:lnSpc>
              <a:spcAft>
                <a:spcPts val="600"/>
              </a:spcAft>
            </a:pPr>
            <a:r>
              <a:rPr lang="en-US" sz="1600" dirty="0">
                <a:effectLst/>
              </a:rPr>
              <a:t>With our new method, we are not only able to distinguish the reactive halogen species, but we have also succeeded in </a:t>
            </a:r>
            <a:r>
              <a:rPr lang="en-US" sz="1600" dirty="0"/>
              <a:t>developing</a:t>
            </a:r>
            <a:r>
              <a:rPr lang="en-US" sz="1600" dirty="0">
                <a:effectLst/>
              </a:rPr>
              <a:t> a very lightweight setup for in situ measurements using drones (UAVs) directly in the volcanic plume. The combination of bubblers and filters allows the simultaneous measurement of the individual halogen species as well as the total halogen concentration.</a:t>
            </a:r>
          </a:p>
          <a:p>
            <a:pPr indent="-228600">
              <a:lnSpc>
                <a:spcPct val="90000"/>
              </a:lnSpc>
              <a:spcAft>
                <a:spcPts val="600"/>
              </a:spcAft>
              <a:buFont typeface="Arial" panose="020B0604020202020204" pitchFamily="34" charset="0"/>
              <a:buChar char="•"/>
            </a:pPr>
            <a:endParaRPr lang="en-US" sz="1600" b="1" dirty="0"/>
          </a:p>
          <a:p>
            <a:pPr>
              <a:lnSpc>
                <a:spcPct val="90000"/>
              </a:lnSpc>
              <a:spcAft>
                <a:spcPts val="600"/>
              </a:spcAft>
            </a:pPr>
            <a:r>
              <a:rPr lang="en-US" sz="1600" b="1" dirty="0"/>
              <a:t>Next steps:</a:t>
            </a:r>
          </a:p>
          <a:p>
            <a:pPr marL="457200" indent="-228600">
              <a:lnSpc>
                <a:spcPct val="90000"/>
              </a:lnSpc>
              <a:spcAft>
                <a:spcPts val="600"/>
              </a:spcAft>
              <a:buFont typeface="Arial" panose="020B0604020202020204" pitchFamily="34" charset="0"/>
              <a:buChar char="•"/>
            </a:pPr>
            <a:endParaRPr lang="en-US" sz="1600" dirty="0"/>
          </a:p>
          <a:p>
            <a:pPr marL="457200" indent="-228600">
              <a:lnSpc>
                <a:spcPct val="90000"/>
              </a:lnSpc>
              <a:spcAft>
                <a:spcPts val="600"/>
              </a:spcAft>
              <a:buFont typeface="Arial" panose="020B0604020202020204" pitchFamily="34" charset="0"/>
              <a:buChar char="•"/>
            </a:pPr>
            <a:r>
              <a:rPr lang="en-US" sz="1600" dirty="0"/>
              <a:t>Quantification of all the halogen species</a:t>
            </a:r>
          </a:p>
          <a:p>
            <a:pPr marL="457200" indent="-228600">
              <a:lnSpc>
                <a:spcPct val="90000"/>
              </a:lnSpc>
              <a:spcAft>
                <a:spcPts val="600"/>
              </a:spcAft>
              <a:buFont typeface="Arial" panose="020B0604020202020204" pitchFamily="34" charset="0"/>
              <a:buChar char="•"/>
            </a:pPr>
            <a:r>
              <a:rPr lang="en-US" sz="1600" dirty="0"/>
              <a:t>Detection and quantification of new species with improved coatings for syringe filters</a:t>
            </a:r>
          </a:p>
          <a:p>
            <a:pPr marL="457200" indent="-228600">
              <a:lnSpc>
                <a:spcPct val="90000"/>
              </a:lnSpc>
              <a:spcAft>
                <a:spcPts val="600"/>
              </a:spcAft>
              <a:buFont typeface="Arial" panose="020B0604020202020204" pitchFamily="34" charset="0"/>
              <a:buChar char="•"/>
            </a:pPr>
            <a:r>
              <a:rPr lang="en-US" sz="1600" dirty="0"/>
              <a:t>Improvement of chemical simulations for evolution of halogen species in volcanic plumes</a:t>
            </a:r>
          </a:p>
          <a:p>
            <a:pPr marL="457200" indent="-228600">
              <a:lnSpc>
                <a:spcPct val="90000"/>
              </a:lnSpc>
              <a:spcAft>
                <a:spcPts val="600"/>
              </a:spcAft>
              <a:buFont typeface="Arial" panose="020B0604020202020204" pitchFamily="34" charset="0"/>
              <a:buChar char="•"/>
            </a:pPr>
            <a:endParaRPr lang="en-US" sz="1100" dirty="0"/>
          </a:p>
        </p:txBody>
      </p:sp>
      <p:grpSp>
        <p:nvGrpSpPr>
          <p:cNvPr id="11" name="Gruppieren 10">
            <a:extLst>
              <a:ext uri="{FF2B5EF4-FFF2-40B4-BE49-F238E27FC236}">
                <a16:creationId xmlns:a16="http://schemas.microsoft.com/office/drawing/2014/main" id="{5EAB3C2A-B726-FAF3-82B2-8C282DFBAE88}"/>
              </a:ext>
            </a:extLst>
          </p:cNvPr>
          <p:cNvGrpSpPr>
            <a:grpSpLocks noChangeAspect="1"/>
          </p:cNvGrpSpPr>
          <p:nvPr/>
        </p:nvGrpSpPr>
        <p:grpSpPr>
          <a:xfrm>
            <a:off x="11558838" y="6355590"/>
            <a:ext cx="519281" cy="449656"/>
            <a:chOff x="4353755" y="162917"/>
            <a:chExt cx="540000" cy="467597"/>
          </a:xfrm>
        </p:grpSpPr>
        <p:sp>
          <p:nvSpPr>
            <p:cNvPr id="12" name="Right Arrow 12">
              <a:hlinkClick r:id="rId3" action="ppaction://hlinksldjump"/>
              <a:extLst>
                <a:ext uri="{FF2B5EF4-FFF2-40B4-BE49-F238E27FC236}">
                  <a16:creationId xmlns:a16="http://schemas.microsoft.com/office/drawing/2014/main" id="{58D39B4E-860E-7E18-A1D6-7FCDD002B2A1}"/>
                </a:ext>
              </a:extLst>
            </p:cNvPr>
            <p:cNvSpPr>
              <a:spLocks noChangeAspect="1"/>
            </p:cNvSpPr>
            <p:nvPr/>
          </p:nvSpPr>
          <p:spPr>
            <a:xfrm rot="16200000">
              <a:off x="4390901" y="125771"/>
              <a:ext cx="465708" cy="540000"/>
            </a:xfrm>
            <a:prstGeom prst="rightArrow">
              <a:avLst>
                <a:gd name="adj1" fmla="val 80037"/>
                <a:gd name="adj2" fmla="val 50000"/>
              </a:avLst>
            </a:prstGeom>
            <a:solidFill>
              <a:srgbClr val="25406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2000"/>
            </a:p>
          </p:txBody>
        </p:sp>
        <p:sp>
          <p:nvSpPr>
            <p:cNvPr id="14" name="Rechteck 13">
              <a:extLst>
                <a:ext uri="{FF2B5EF4-FFF2-40B4-BE49-F238E27FC236}">
                  <a16:creationId xmlns:a16="http://schemas.microsoft.com/office/drawing/2014/main" id="{047C0D1D-E6E6-1AD8-4F6D-FFB67E616499}"/>
                </a:ext>
              </a:extLst>
            </p:cNvPr>
            <p:cNvSpPr/>
            <p:nvPr/>
          </p:nvSpPr>
          <p:spPr>
            <a:xfrm>
              <a:off x="4487459" y="467779"/>
              <a:ext cx="84950" cy="16273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16" name="Rechteck 15">
              <a:extLst>
                <a:ext uri="{FF2B5EF4-FFF2-40B4-BE49-F238E27FC236}">
                  <a16:creationId xmlns:a16="http://schemas.microsoft.com/office/drawing/2014/main" id="{06024589-4E33-9C5E-C357-710725ABE802}"/>
                </a:ext>
              </a:extLst>
            </p:cNvPr>
            <p:cNvSpPr/>
            <p:nvPr/>
          </p:nvSpPr>
          <p:spPr>
            <a:xfrm>
              <a:off x="4716425" y="183211"/>
              <a:ext cx="45719" cy="128620"/>
            </a:xfrm>
            <a:prstGeom prst="rect">
              <a:avLst/>
            </a:prstGeom>
            <a:solidFill>
              <a:srgbClr val="25406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18" name="Rechteck 17">
              <a:extLst>
                <a:ext uri="{FF2B5EF4-FFF2-40B4-BE49-F238E27FC236}">
                  <a16:creationId xmlns:a16="http://schemas.microsoft.com/office/drawing/2014/main" id="{8FFEADB6-CDC3-335B-0D94-32065848420F}"/>
                </a:ext>
              </a:extLst>
            </p:cNvPr>
            <p:cNvSpPr/>
            <p:nvPr/>
          </p:nvSpPr>
          <p:spPr>
            <a:xfrm rot="18647279">
              <a:off x="4693561" y="253987"/>
              <a:ext cx="73379" cy="128620"/>
            </a:xfrm>
            <a:prstGeom prst="rect">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
          <p:nvSpPr>
            <p:cNvPr id="21" name="Rechteck 20">
              <a:extLst>
                <a:ext uri="{FF2B5EF4-FFF2-40B4-BE49-F238E27FC236}">
                  <a16:creationId xmlns:a16="http://schemas.microsoft.com/office/drawing/2014/main" id="{A55F2542-0641-2AA3-143D-6F8118771D11}"/>
                </a:ext>
              </a:extLst>
            </p:cNvPr>
            <p:cNvSpPr/>
            <p:nvPr/>
          </p:nvSpPr>
          <p:spPr>
            <a:xfrm>
              <a:off x="4654334" y="407192"/>
              <a:ext cx="84950" cy="9403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grpSp>
      <p:sp>
        <p:nvSpPr>
          <p:cNvPr id="23" name="Pfeil: nach links 22">
            <a:hlinkClick r:id="rId4" action="ppaction://hlinksldjump"/>
            <a:extLst>
              <a:ext uri="{FF2B5EF4-FFF2-40B4-BE49-F238E27FC236}">
                <a16:creationId xmlns:a16="http://schemas.microsoft.com/office/drawing/2014/main" id="{D8CBE947-1E97-1FC9-1109-1C2434D7B01E}"/>
              </a:ext>
            </a:extLst>
          </p:cNvPr>
          <p:cNvSpPr/>
          <p:nvPr/>
        </p:nvSpPr>
        <p:spPr>
          <a:xfrm>
            <a:off x="192082" y="6311115"/>
            <a:ext cx="720000" cy="419073"/>
          </a:xfrm>
          <a:prstGeom prst="leftArrow">
            <a:avLst/>
          </a:prstGeom>
          <a:solidFill>
            <a:srgbClr val="25406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14" tIns="60957" rIns="121914" bIns="60957"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000"/>
          </a:p>
        </p:txBody>
      </p:sp>
    </p:spTree>
    <p:extLst>
      <p:ext uri="{BB962C8B-B14F-4D97-AF65-F5344CB8AC3E}">
        <p14:creationId xmlns:p14="http://schemas.microsoft.com/office/powerpoint/2010/main" val="30561567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382</Words>
  <Application>Microsoft Office PowerPoint</Application>
  <PresentationFormat>Breitbild</PresentationFormat>
  <Paragraphs>58</Paragraphs>
  <Slides>7</Slides>
  <Notes>0</Notes>
  <HiddenSlides>0</HiddenSlides>
  <MMClips>0</MMClips>
  <ScaleCrop>false</ScaleCrop>
  <HeadingPairs>
    <vt:vector size="8" baseType="variant">
      <vt:variant>
        <vt:lpstr>Verwendete Schriftarten</vt:lpstr>
      </vt:variant>
      <vt:variant>
        <vt:i4>3</vt:i4>
      </vt:variant>
      <vt:variant>
        <vt:lpstr>Design</vt:lpstr>
      </vt:variant>
      <vt:variant>
        <vt:i4>1</vt:i4>
      </vt:variant>
      <vt:variant>
        <vt:lpstr>Eingebettete OLE-Server</vt:lpstr>
      </vt:variant>
      <vt:variant>
        <vt:i4>0</vt:i4>
      </vt:variant>
      <vt:variant>
        <vt:lpstr>Folientitel</vt:lpstr>
      </vt:variant>
      <vt:variant>
        <vt:i4>7</vt:i4>
      </vt:variant>
    </vt:vector>
  </HeadingPairs>
  <TitlesOfParts>
    <vt:vector size="11" baseType="lpstr">
      <vt:lpstr>Arial</vt:lpstr>
      <vt:lpstr>Calibri</vt:lpstr>
      <vt:lpstr>Calibri Light</vt:lpstr>
      <vt:lpstr>Office</vt:lpstr>
      <vt:lpstr>Detection of chlorine, bromine and bromine chloride (BrCl) in volcanic emissions: Studies at Mt. Etna (Italy), 2022</vt:lpstr>
      <vt:lpstr>PowerPoint-Präsentation</vt:lpstr>
      <vt:lpstr>PowerPoint-Präsentation</vt:lpstr>
      <vt:lpstr>PowerPoint-Präsentation</vt:lpstr>
      <vt:lpstr>PowerPoint-Präsentation</vt:lpstr>
      <vt:lpstr>Total halogen species, SO2 and CO2</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Detection of chlorine, bromine and bromine chloride (BrCl) in volcanic emissions: Studies at Mt. Etna (Italy), 2022</dc:title>
  <dc:creator>Bastien Geil</dc:creator>
  <cp:lastModifiedBy>Bastien Geil</cp:lastModifiedBy>
  <cp:revision>14</cp:revision>
  <dcterms:created xsi:type="dcterms:W3CDTF">2023-04-25T12:34:41Z</dcterms:created>
  <dcterms:modified xsi:type="dcterms:W3CDTF">2023-04-29T18:37:42Z</dcterms:modified>
</cp:coreProperties>
</file>