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60" r:id="rId4"/>
    <p:sldId id="276" r:id="rId5"/>
    <p:sldId id="284" r:id="rId6"/>
    <p:sldId id="258" r:id="rId7"/>
    <p:sldId id="259" r:id="rId8"/>
    <p:sldId id="285" r:id="rId9"/>
    <p:sldId id="264" r:id="rId10"/>
    <p:sldId id="279" r:id="rId11"/>
    <p:sldId id="278" r:id="rId12"/>
    <p:sldId id="267" r:id="rId13"/>
    <p:sldId id="269" r:id="rId14"/>
    <p:sldId id="270" r:id="rId15"/>
    <p:sldId id="286" r:id="rId16"/>
    <p:sldId id="283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165"/>
    <a:srgbClr val="D3C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 (Dry Season)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003409728600361E-2"/>
          <c:y val="0.18577078785429238"/>
          <c:w val="0.93363022556962993"/>
          <c:h val="0.6057482523141777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2129390192"/>
        <c:axId val="-2129382576"/>
      </c:barChart>
      <c:catAx>
        <c:axId val="-2129390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Location</a:t>
                </a:r>
                <a:endParaRPr lang="en-I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29382576"/>
        <c:crosses val="autoZero"/>
        <c:auto val="1"/>
        <c:lblAlgn val="ctr"/>
        <c:lblOffset val="100"/>
        <c:noMultiLvlLbl val="0"/>
      </c:catAx>
      <c:valAx>
        <c:axId val="-21293825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endParaRPr lang="en-I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394096961317663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2939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C93-1747-44A0-9D01-4A4E7F341E74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F55BA-FF4C-404F-AFBD-55A1754A75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639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C93-1747-44A0-9D01-4A4E7F341E74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F55BA-FF4C-404F-AFBD-55A1754A75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529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C93-1747-44A0-9D01-4A4E7F341E74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F55BA-FF4C-404F-AFBD-55A1754A75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90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C93-1747-44A0-9D01-4A4E7F341E74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F55BA-FF4C-404F-AFBD-55A1754A75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487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C93-1747-44A0-9D01-4A4E7F341E74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F55BA-FF4C-404F-AFBD-55A1754A75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005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C93-1747-44A0-9D01-4A4E7F341E74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F55BA-FF4C-404F-AFBD-55A1754A75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940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C93-1747-44A0-9D01-4A4E7F341E74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F55BA-FF4C-404F-AFBD-55A1754A75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848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C93-1747-44A0-9D01-4A4E7F341E74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F55BA-FF4C-404F-AFBD-55A1754A75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392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C93-1747-44A0-9D01-4A4E7F341E74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F55BA-FF4C-404F-AFBD-55A1754A75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645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C93-1747-44A0-9D01-4A4E7F341E74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F55BA-FF4C-404F-AFBD-55A1754A75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325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C93-1747-44A0-9D01-4A4E7F341E74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F55BA-FF4C-404F-AFBD-55A1754A75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48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6C93-1747-44A0-9D01-4A4E7F341E74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F55BA-FF4C-404F-AFBD-55A1754A75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953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4.emf"/><Relationship Id="rId7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envs.2020.588335" TargetMode="External"/><Relationship Id="rId2" Type="http://schemas.openxmlformats.org/officeDocument/2006/relationships/hyperlink" Target="https://pubs.er.usgs.gov/publication/b1144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S0375-6742(03)00016-5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Metal Contamination in Ganga River Basin Sediments, India</a:t>
            </a:r>
            <a:r>
              <a:rPr lang="en-IN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Stuti Kushwaha</a:t>
            </a:r>
          </a:p>
          <a:p>
            <a:r>
              <a:rPr lang="en-I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Environmental Sciences, Jawaharlal Nehru University, New Delhi, India</a:t>
            </a:r>
            <a:endParaRPr lang="en-I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937" y="282056"/>
            <a:ext cx="1000125" cy="100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90" y="5388694"/>
            <a:ext cx="1365200" cy="9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020502"/>
            <a:ext cx="7886700" cy="994172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for Rainy and Dry Season:</a:t>
            </a:r>
            <a:endParaRPr lang="en-IN" sz="3200" dirty="0">
              <a:solidFill>
                <a:srgbClr val="00206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2334176"/>
            <a:ext cx="3429000" cy="29575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0101" y="5586682"/>
            <a:ext cx="45223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Grey shade indicating, p≤0.05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7411" y="2091801"/>
            <a:ext cx="10545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Rainy Season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5112" y="2125266"/>
            <a:ext cx="9381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Season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270020" y="3652208"/>
            <a:ext cx="311630" cy="362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3076" y="3652208"/>
            <a:ext cx="297611" cy="362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5" name="TextBox 4"/>
          <p:cNvSpPr txBox="1"/>
          <p:nvPr/>
        </p:nvSpPr>
        <p:spPr>
          <a:xfrm>
            <a:off x="2740324" y="4991460"/>
            <a:ext cx="152687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en-I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correlation is found between Co-Cr, Co-Ni ,Cr-Ni</a:t>
            </a:r>
          </a:p>
        </p:txBody>
      </p:sp>
      <p:sp>
        <p:nvSpPr>
          <p:cNvPr id="6" name="Down Arrow 5"/>
          <p:cNvSpPr/>
          <p:nvPr/>
        </p:nvSpPr>
        <p:spPr>
          <a:xfrm>
            <a:off x="3000413" y="4810305"/>
            <a:ext cx="34289" cy="18115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9" name="Rectangle 8"/>
          <p:cNvSpPr/>
          <p:nvPr/>
        </p:nvSpPr>
        <p:spPr>
          <a:xfrm>
            <a:off x="8962989" y="3703968"/>
            <a:ext cx="408893" cy="310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0" name="Down Arrow 9"/>
          <p:cNvSpPr/>
          <p:nvPr/>
        </p:nvSpPr>
        <p:spPr>
          <a:xfrm>
            <a:off x="6809836" y="4868533"/>
            <a:ext cx="51758" cy="19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337" y="2336317"/>
            <a:ext cx="3506638" cy="30244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255424" y="3613391"/>
            <a:ext cx="465825" cy="401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5" name="Down Arrow 14"/>
          <p:cNvSpPr/>
          <p:nvPr/>
        </p:nvSpPr>
        <p:spPr>
          <a:xfrm>
            <a:off x="7029810" y="4868533"/>
            <a:ext cx="51759" cy="1940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TextBox 17"/>
          <p:cNvSpPr txBox="1"/>
          <p:nvPr/>
        </p:nvSpPr>
        <p:spPr>
          <a:xfrm>
            <a:off x="6861595" y="5062629"/>
            <a:ext cx="12874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correlation is found between Cr-Ni, Cu-Zn</a:t>
            </a:r>
          </a:p>
        </p:txBody>
      </p:sp>
    </p:spTree>
    <p:extLst>
      <p:ext uri="{BB962C8B-B14F-4D97-AF65-F5344CB8AC3E}">
        <p14:creationId xmlns:p14="http://schemas.microsoft.com/office/powerpoint/2010/main" val="12002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131094"/>
            <a:ext cx="7886700" cy="289030"/>
          </a:xfrm>
        </p:spPr>
        <p:txBody>
          <a:bodyPr>
            <a:noAutofit/>
          </a:bodyPr>
          <a:lstStyle/>
          <a:p>
            <a:r>
              <a:rPr lang="en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Contamination Factor: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308" y="1569611"/>
            <a:ext cx="3034341" cy="41743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6897" y="1892421"/>
            <a:ext cx="524054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Rainy Season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47492" y="1892420"/>
            <a:ext cx="2283843" cy="721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25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en-IN" sz="82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IN" sz="825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Cmetal</a:t>
            </a:r>
            <a:r>
              <a:rPr lang="en-IN" sz="82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N" sz="825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Cbackground</a:t>
            </a:r>
            <a:endParaRPr lang="en-IN" sz="825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825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</a:t>
            </a:r>
            <a:r>
              <a:rPr lang="en-IN" sz="78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788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</a:t>
            </a:r>
            <a:r>
              <a:rPr lang="en-IN" sz="7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concentration of metal</a:t>
            </a:r>
          </a:p>
          <a:p>
            <a:r>
              <a:rPr lang="en-IN" sz="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788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78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788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IN" sz="7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values adopted from </a:t>
            </a:r>
            <a:r>
              <a:rPr lang="en-IN" sz="788" spc="56" baseline="-25000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(Singh et al., 2003)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39980"/>
              </p:ext>
            </p:extLst>
          </p:nvPr>
        </p:nvGraphicFramePr>
        <p:xfrm>
          <a:off x="1983358" y="2959940"/>
          <a:ext cx="2037991" cy="964002"/>
        </p:xfrm>
        <a:graphic>
          <a:graphicData uri="http://schemas.openxmlformats.org/drawingml/2006/table">
            <a:tbl>
              <a:tblPr/>
              <a:tblGrid>
                <a:gridCol w="2037991"/>
              </a:tblGrid>
              <a:tr h="96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spc="75" dirty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If: </a:t>
                      </a:r>
                      <a:r>
                        <a:rPr lang="en-IN" sz="900" b="1" spc="75" dirty="0" err="1" smtClean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Cf</a:t>
                      </a:r>
                      <a:r>
                        <a:rPr lang="en-IN" sz="900" b="1" spc="75" dirty="0" smtClean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&lt;1</a:t>
                      </a:r>
                      <a:r>
                        <a:rPr lang="en-IN" sz="900" spc="75" dirty="0" smtClean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IN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Contamination</a:t>
                      </a:r>
                      <a:endParaRPr lang="en-IN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spc="75" dirty="0" smtClean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1&lt;</a:t>
                      </a:r>
                      <a:r>
                        <a:rPr lang="en-IN" sz="900" b="1" spc="75" dirty="0" err="1" smtClean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Cf</a:t>
                      </a:r>
                      <a:r>
                        <a:rPr lang="en-IN" sz="900" b="1" spc="75" dirty="0" smtClean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&lt;3</a:t>
                      </a:r>
                      <a:r>
                        <a:rPr lang="en-IN" sz="900" spc="75" dirty="0" smtClean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IN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 Contamination</a:t>
                      </a:r>
                      <a:endParaRPr lang="en-IN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spc="75" dirty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900" b="1" spc="75" dirty="0" smtClean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3&lt;</a:t>
                      </a:r>
                      <a:r>
                        <a:rPr lang="en-IN" sz="900" b="1" spc="75" dirty="0" err="1" smtClean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Cf</a:t>
                      </a:r>
                      <a:r>
                        <a:rPr lang="en-IN" sz="900" b="1" spc="75" dirty="0" smtClean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&lt;6</a:t>
                      </a:r>
                      <a:r>
                        <a:rPr lang="en-IN" sz="900" spc="75" dirty="0" smtClean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IN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Considerable Contamination</a:t>
                      </a:r>
                      <a:endParaRPr lang="en-IN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spc="75" dirty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900" b="1" spc="75" dirty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&gt;6</a:t>
                      </a:r>
                      <a:r>
                        <a:rPr lang="en-IN" sz="900" spc="75" dirty="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IN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High Contamination</a:t>
                      </a:r>
                      <a:endParaRPr lang="en-IN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52652" y="4118035"/>
            <a:ext cx="1978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I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indicates low to moderate contamination in rainy season at some location for Co and Zn.</a:t>
            </a:r>
          </a:p>
          <a:p>
            <a:endParaRPr lang="en-I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moderate contamination of Zn at G5 location in Dry season.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648" y="1569610"/>
            <a:ext cx="2835846" cy="416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131094"/>
            <a:ext cx="7886700" cy="542258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Pollution Load Index: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725" y="1658600"/>
            <a:ext cx="3980626" cy="1967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6648092" y="4784427"/>
            <a:ext cx="3391259" cy="38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93381" y="1976527"/>
            <a:ext cx="3461349" cy="6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89827" y="3056986"/>
            <a:ext cx="2057400" cy="753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">
              <a:lnSpc>
                <a:spcPct val="107000"/>
              </a:lnSpc>
              <a:spcAft>
                <a:spcPts val="600"/>
              </a:spcAft>
            </a:pPr>
            <a:r>
              <a:rPr lang="en-IN" sz="1050" b="1" spc="56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If, PLI=0</a:t>
            </a:r>
            <a:r>
              <a:rPr lang="en-IN" sz="1050" spc="56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perfection</a:t>
            </a:r>
          </a:p>
          <a:p>
            <a:pPr marL="62865">
              <a:lnSpc>
                <a:spcPct val="107000"/>
              </a:lnSpc>
              <a:spcAft>
                <a:spcPts val="600"/>
              </a:spcAft>
            </a:pPr>
            <a:r>
              <a:rPr lang="en-IN" sz="1050" spc="56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1050" b="1" spc="56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 =1</a:t>
            </a:r>
            <a:r>
              <a:rPr lang="en-IN" sz="1050" spc="56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baseline level</a:t>
            </a:r>
            <a:r>
              <a:rPr lang="en-IN" sz="1050" spc="56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1050" spc="56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1050" b="1" spc="56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PLI&gt;1</a:t>
            </a:r>
            <a:r>
              <a:rPr lang="en-IN" sz="1050" spc="56" dirty="0">
                <a:solidFill>
                  <a:srgbClr val="5A5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polluted</a:t>
            </a:r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89828" y="1905359"/>
                <a:ext cx="3053751" cy="915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1350" b="1" spc="56" dirty="0">
                    <a:solidFill>
                      <a:srgbClr val="5A5A5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PLI=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350" b="1" i="1" spc="56">
                            <a:solidFill>
                              <a:srgbClr val="5A5A5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350" b="1" i="1" spc="56">
                                <a:solidFill>
                                  <a:srgbClr val="5A5A5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350" b="1" i="1" spc="56">
                                <a:solidFill>
                                  <a:srgbClr val="5A5A5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𝑪</m:t>
                            </m:r>
                            <m:sSub>
                              <m:sSubPr>
                                <m:ctrlPr>
                                  <a:rPr lang="en-IN" sz="1350" b="1" i="1" spc="56">
                                    <a:solidFill>
                                      <a:srgbClr val="5A5A5A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350" b="1" i="1" spc="56">
                                    <a:solidFill>
                                      <a:srgbClr val="5A5A5A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IN" sz="1350" b="1" i="1" spc="56">
                                    <a:solidFill>
                                      <a:srgbClr val="5A5A5A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IN" sz="1350" b="1" i="1" spc="56">
                                <a:solidFill>
                                  <a:srgbClr val="5A5A5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IN" sz="1350" b="1" i="1" spc="56">
                                <a:solidFill>
                                  <a:srgbClr val="5A5A5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𝑪</m:t>
                            </m:r>
                            <m:sSub>
                              <m:sSubPr>
                                <m:ctrlPr>
                                  <a:rPr lang="en-IN" sz="1350" b="1" i="1" spc="56">
                                    <a:solidFill>
                                      <a:srgbClr val="5A5A5A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350" b="1" i="1" spc="56">
                                    <a:solidFill>
                                      <a:srgbClr val="5A5A5A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IN" sz="1350" b="1" i="1" spc="56">
                                    <a:solidFill>
                                      <a:srgbClr val="5A5A5A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IN" sz="1350" b="1" i="1" spc="56">
                                <a:solidFill>
                                  <a:srgbClr val="5A5A5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IN" sz="1350" b="1" i="1" spc="56">
                                <a:solidFill>
                                  <a:srgbClr val="5A5A5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𝑪</m:t>
                            </m:r>
                            <m:sSub>
                              <m:sSubPr>
                                <m:ctrlPr>
                                  <a:rPr lang="en-IN" sz="1350" b="1" i="1" spc="56">
                                    <a:solidFill>
                                      <a:srgbClr val="5A5A5A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350" b="1" i="1" spc="56">
                                    <a:solidFill>
                                      <a:srgbClr val="5A5A5A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IN" sz="1350" b="1" i="1" spc="56">
                                    <a:solidFill>
                                      <a:srgbClr val="5A5A5A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IN" sz="1350" b="1" i="1" spc="56">
                                <a:solidFill>
                                  <a:srgbClr val="5A5A5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⋯×</m:t>
                            </m:r>
                            <m:r>
                              <a:rPr lang="en-IN" sz="1350" b="1" i="1" spc="56">
                                <a:solidFill>
                                  <a:srgbClr val="5A5A5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𝑪</m:t>
                            </m:r>
                            <m:sSub>
                              <m:sSubPr>
                                <m:ctrlPr>
                                  <a:rPr lang="en-IN" sz="1350" b="1" i="1" spc="56">
                                    <a:solidFill>
                                      <a:srgbClr val="5A5A5A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350" b="1" i="1" spc="56">
                                    <a:solidFill>
                                      <a:srgbClr val="5A5A5A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IN" sz="1350" b="1" i="1" spc="56">
                                    <a:solidFill>
                                      <a:srgbClr val="5A5A5A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e>
                      <m:sup>
                        <m:f>
                          <m:fPr>
                            <m:ctrlPr>
                              <a:rPr lang="en-IN" sz="1350" b="1" i="1" spc="56">
                                <a:solidFill>
                                  <a:srgbClr val="5A5A5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1350" b="1" i="1" spc="56">
                                <a:solidFill>
                                  <a:srgbClr val="5A5A5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IN" sz="1350" b="1" i="1" spc="56">
                                <a:solidFill>
                                  <a:srgbClr val="5A5A5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</m:oMath>
                </a14:m>
                <a:endParaRPr lang="en-IN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Where, </a:t>
                </a:r>
                <a:r>
                  <a:rPr lang="en-IN" sz="105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</a:t>
                </a:r>
                <a:r>
                  <a:rPr lang="en-IN" sz="10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=contamination factor of metal </a:t>
                </a:r>
              </a:p>
              <a:p>
                <a:r>
                  <a:rPr lang="en-IN" sz="10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IN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=number of metals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3" y="1397479"/>
                <a:ext cx="4071668" cy="1189685"/>
              </a:xfrm>
              <a:prstGeom prst="rect">
                <a:avLst/>
              </a:prstGeom>
              <a:blipFill rotWithShape="0">
                <a:blip r:embed="rId3"/>
                <a:stretch>
                  <a:fillRect l="-1347" b="-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630338" y="4130974"/>
            <a:ext cx="1416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PLI&gt;1 for (G5)</a:t>
            </a:r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Dry season, indicating polluted sediment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725" y="3754345"/>
            <a:ext cx="3980627" cy="206016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648092" y="4260371"/>
            <a:ext cx="3454879" cy="6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131094"/>
            <a:ext cx="7886700" cy="267938"/>
          </a:xfrm>
        </p:spPr>
        <p:txBody>
          <a:bodyPr>
            <a:noAutofit/>
          </a:bodyPr>
          <a:lstStyle/>
          <a:p>
            <a:r>
              <a:rPr lang="en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Ecological Risk: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6" y="1629289"/>
            <a:ext cx="3144329" cy="4018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94508" y="1931240"/>
            <a:ext cx="58875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Rainy Season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41585" y="1879480"/>
                <a:ext cx="1533346" cy="423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1350" b="1" dirty="0" err="1">
                    <a:solidFill>
                      <a:srgbClr val="13141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E</a:t>
                </a:r>
                <a:r>
                  <a:rPr lang="en-IN" sz="1350" b="1" baseline="-25000" dirty="0" err="1">
                    <a:solidFill>
                      <a:srgbClr val="13141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r</a:t>
                </a:r>
                <a:r>
                  <a:rPr lang="en-IN" sz="1350" b="1" baseline="30000" dirty="0" err="1">
                    <a:solidFill>
                      <a:srgbClr val="13141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en-IN" sz="1350" b="1" dirty="0">
                    <a:solidFill>
                      <a:srgbClr val="13141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350" b="1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IN" sz="1350" b="1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IN" sz="1350" b="1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sub>
                      <m:sup>
                        <m:r>
                          <a:rPr lang="en-IN" sz="1350" b="1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p>
                    </m:sSubSup>
                    <m:r>
                      <a:rPr lang="en-IN" sz="1350" b="1" i="1">
                        <a:solidFill>
                          <a:srgbClr val="13141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ctrlPr>
                          <a:rPr lang="en-IN" sz="1350" b="1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1350" b="1" i="1">
                                <a:solidFill>
                                  <a:srgbClr val="13141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sz="1350" b="1" i="1">
                                    <a:solidFill>
                                      <a:srgbClr val="13141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350" b="1" i="1">
                                    <a:solidFill>
                                      <a:srgbClr val="13141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IN" sz="1350" b="1" i="1">
                                    <a:solidFill>
                                      <a:srgbClr val="13141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IN" sz="1350" b="1" i="1">
                                    <a:solidFill>
                                      <a:srgbClr val="13141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350" b="1" i="1">
                                    <a:solidFill>
                                      <a:srgbClr val="13141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IN" sz="1350" b="1" i="1">
                                    <a:solidFill>
                                      <a:srgbClr val="13141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IN" sz="135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3" y="1362972"/>
                <a:ext cx="2044461" cy="533864"/>
              </a:xfrm>
              <a:prstGeom prst="rect">
                <a:avLst/>
              </a:prstGeom>
              <a:blipFill rotWithShape="0">
                <a:blip r:embed="rId4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853962" y="2484662"/>
            <a:ext cx="250381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dirty="0">
                <a:solidFill>
                  <a:srgbClr val="13141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Where,</a:t>
            </a:r>
            <a:r>
              <a:rPr lang="en-IN" sz="1050" b="1" dirty="0">
                <a:solidFill>
                  <a:srgbClr val="13141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1050" b="1" dirty="0" err="1">
                <a:solidFill>
                  <a:srgbClr val="13141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</a:t>
            </a:r>
            <a:r>
              <a:rPr lang="en-IN" sz="1050" b="1" dirty="0">
                <a:solidFill>
                  <a:srgbClr val="13141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1050" dirty="0">
                <a:solidFill>
                  <a:srgbClr val="13141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concentration of metal </a:t>
            </a:r>
            <a:r>
              <a:rPr lang="en-IN" sz="1050" dirty="0" err="1">
                <a:solidFill>
                  <a:srgbClr val="13141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N" sz="1050" dirty="0">
                <a:solidFill>
                  <a:srgbClr val="13141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 sediment</a:t>
            </a:r>
          </a:p>
          <a:p>
            <a:r>
              <a:rPr lang="en-IN" sz="1050" b="1" dirty="0">
                <a:solidFill>
                  <a:srgbClr val="13141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en-IN" sz="1050" dirty="0">
                <a:solidFill>
                  <a:srgbClr val="13141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background concentration of metal</a:t>
            </a:r>
          </a:p>
          <a:p>
            <a:r>
              <a:rPr lang="en-IN" sz="1050" b="1" dirty="0" err="1">
                <a:solidFill>
                  <a:srgbClr val="13141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</a:t>
            </a:r>
            <a:r>
              <a:rPr lang="en-IN" sz="1050" dirty="0">
                <a:solidFill>
                  <a:srgbClr val="13141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=biological toxicity factor for individual metal</a:t>
            </a:r>
            <a:endParaRPr lang="en-IN" sz="10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651" y="3671618"/>
            <a:ext cx="1553789" cy="9553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32727" y="4868533"/>
            <a:ext cx="16886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&lt;40 for both the seasons, showing low risk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215" y="1629289"/>
            <a:ext cx="3081786" cy="40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131094"/>
            <a:ext cx="7886700" cy="590264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Ecological Risk: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218199"/>
              </p:ext>
            </p:extLst>
          </p:nvPr>
        </p:nvGraphicFramePr>
        <p:xfrm>
          <a:off x="2416835" y="4003154"/>
          <a:ext cx="7724955" cy="168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879481"/>
            <a:ext cx="3980627" cy="1699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52651" y="1879481"/>
                <a:ext cx="2049852" cy="499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1350" b="1" dirty="0">
                    <a:solidFill>
                      <a:srgbClr val="13141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RI=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IN" sz="1350" b="1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N" sz="1350" b="1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IN" sz="1350" b="1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IN" sz="1350" b="1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sz="1350" b="1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IN" sz="1350" b="1" i="1">
                                <a:solidFill>
                                  <a:srgbClr val="13141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IN" sz="1350" b="1" i="1">
                                <a:solidFill>
                                  <a:srgbClr val="13141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IN" sz="1350" b="1" i="1">
                                <a:solidFill>
                                  <a:srgbClr val="13141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sub>
                          <m:sup>
                            <m:r>
                              <a:rPr lang="en-IN" sz="1350" b="1" i="1">
                                <a:solidFill>
                                  <a:srgbClr val="13141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p>
                        </m:sSubSup>
                        <m:d>
                          <m:dPr>
                            <m:ctrlPr>
                              <a:rPr lang="en-IN" sz="1350" b="1" i="1">
                                <a:solidFill>
                                  <a:srgbClr val="13141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1350" b="1" i="1">
                                    <a:solidFill>
                                      <a:srgbClr val="13141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1350" b="1" i="1">
                                    <a:solidFill>
                                      <a:srgbClr val="131413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𝑪𝒊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IN" sz="1350" b="1" i="1">
                                        <a:solidFill>
                                          <a:srgbClr val="13141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350" b="1" i="1">
                                        <a:solidFill>
                                          <a:srgbClr val="131413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IN" sz="1350" b="1" i="1">
                                        <a:solidFill>
                                          <a:srgbClr val="131413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IN" sz="1350" b="1" dirty="0">
                    <a:solidFill>
                      <a:srgbClr val="13141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IN" sz="135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362975"/>
                <a:ext cx="2733136" cy="635239"/>
              </a:xfrm>
              <a:prstGeom prst="rect">
                <a:avLst/>
              </a:prstGeom>
              <a:blipFill rotWithShape="0">
                <a:blip r:embed="rId5"/>
                <a:stretch>
                  <a:fillRect l="-20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63948" y="2355912"/>
                <a:ext cx="2859657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1050" dirty="0">
                    <a:solidFill>
                      <a:srgbClr val="13141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Where,</a:t>
                </a:r>
                <a:r>
                  <a:rPr lang="en-IN" sz="1050" b="1" dirty="0">
                    <a:solidFill>
                      <a:srgbClr val="13141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IN" sz="1050" dirty="0">
                    <a:solidFill>
                      <a:srgbClr val="13141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</a:t>
                </a:r>
                <a:r>
                  <a:rPr lang="en-IN" sz="1050" b="1" dirty="0">
                    <a:solidFill>
                      <a:srgbClr val="13141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050" b="1" i="1">
                        <a:solidFill>
                          <a:srgbClr val="13141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𝑪𝒊</m:t>
                    </m:r>
                  </m:oMath>
                </a14:m>
                <a:r>
                  <a:rPr lang="en-IN" sz="1050" dirty="0">
                    <a:solidFill>
                      <a:srgbClr val="13141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concentration of metal </a:t>
                </a:r>
                <a:r>
                  <a:rPr lang="en-IN" sz="1050" dirty="0" err="1">
                    <a:solidFill>
                      <a:srgbClr val="13141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en-IN" sz="1050" dirty="0">
                    <a:solidFill>
                      <a:srgbClr val="13141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in sediment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050" b="1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050" b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IN" sz="1050" b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IN" sz="1050" dirty="0">
                    <a:solidFill>
                      <a:srgbClr val="13141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 background concentration of metal</a:t>
                </a:r>
              </a:p>
              <a:p>
                <a:r>
                  <a:rPr lang="en-IN" sz="1050" b="1" dirty="0" err="1">
                    <a:solidFill>
                      <a:srgbClr val="13141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</a:t>
                </a:r>
                <a:r>
                  <a:rPr lang="en-IN" sz="1050" dirty="0">
                    <a:solidFill>
                      <a:srgbClr val="13141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=biological toxicity factor for individual metal</a:t>
                </a:r>
                <a:endParaRPr lang="en-IN" sz="105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6" y="1998214"/>
                <a:ext cx="3812876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479" t="-2479" b="-66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2651" y="3312961"/>
            <a:ext cx="1922037" cy="8827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7439" y="4321725"/>
            <a:ext cx="14686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RI&lt;150 for both the seasons , indicating low risk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1" y="3754316"/>
            <a:ext cx="3980627" cy="20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High conc. of Cr, Cu in dry season is probably from their natural sources.</a:t>
            </a:r>
          </a:p>
          <a:p>
            <a:pPr marL="0" indent="0">
              <a:buNone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•  Moderate contamination of Zn indicates its anthropogenic origin.</a:t>
            </a:r>
          </a:p>
          <a:p>
            <a:pPr marL="0" indent="0">
              <a:buNone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•  Strong correlations between Co-Cr, Co-Ni ,Cr-Ni (RS) and Cu-Zn and Cr-Ni(DS) indicates similar sources and their geochemical behaviour.</a:t>
            </a:r>
          </a:p>
          <a:p>
            <a:pPr marL="0" indent="0">
              <a:buNone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 Below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values at T10 location probably due to the dilution or washout of the metals or absence of metal in the source rock.</a:t>
            </a:r>
          </a:p>
          <a:p>
            <a:pPr marL="0" indent="0">
              <a:buNone/>
            </a:pPr>
            <a:r>
              <a:rPr lang="en-I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• 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ecological risk  found for both seasons. PLI suggests pollution at G5 location.</a:t>
            </a:r>
          </a:p>
          <a:p>
            <a:pPr marL="0" indent="0">
              <a:buNone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12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analysis of silicate, carbonate, and phosphate rocks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Retrieved April 20, 2023, from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https://pubs.er.usgs.gov/publication/b1144A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Frogner-Kockum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Göransson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&amp;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Haeger-Eugensson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(2020). Impact of Climate Change on Metal and Suspended Sediment Concentrations in Urban Waters. </a:t>
            </a:r>
            <a:r>
              <a:rPr lang="en-I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Frontiers in Environmental Science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https://www.frontiersin.org/articles/10.3389/fenvs.2020.588335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/>
              <a:t>Singh, M., Müller, G., &amp; Singh, I. B. (2003). </a:t>
            </a:r>
            <a:r>
              <a:rPr lang="en-US" sz="1400" dirty="0" err="1"/>
              <a:t>Geogenic</a:t>
            </a:r>
            <a:r>
              <a:rPr lang="en-US" sz="1400" dirty="0"/>
              <a:t> distribution and baseline concentration of heavy metals in sediments of the Ganges River, India. </a:t>
            </a:r>
            <a:r>
              <a:rPr lang="en-US" sz="1400" i="1" dirty="0"/>
              <a:t>Journal of Geochemical Exploration</a:t>
            </a:r>
            <a:r>
              <a:rPr lang="en-US" sz="1400" dirty="0"/>
              <a:t>, </a:t>
            </a:r>
            <a:r>
              <a:rPr lang="en-US" sz="1400" i="1" dirty="0"/>
              <a:t>80</a:t>
            </a:r>
            <a:r>
              <a:rPr lang="en-US" sz="1400" dirty="0"/>
              <a:t>, 1–17. </a:t>
            </a:r>
            <a:r>
              <a:rPr lang="en-US" sz="1400" dirty="0">
                <a:hlinkClick r:id="rId4"/>
              </a:rPr>
              <a:t>https://doi.org/10.1016/S0375-6742(03)00016-5</a:t>
            </a:r>
            <a:endParaRPr lang="en-US" sz="1400" dirty="0"/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38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9431" y="2461765"/>
            <a:ext cx="31831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864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611" y="1122685"/>
            <a:ext cx="9056661" cy="5406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6898" y="1035170"/>
            <a:ext cx="391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Region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626689" y="1141576"/>
            <a:ext cx="135866" cy="187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3" name="Rectangle 2"/>
          <p:cNvSpPr/>
          <p:nvPr/>
        </p:nvSpPr>
        <p:spPr>
          <a:xfrm>
            <a:off x="3626690" y="2604099"/>
            <a:ext cx="109987" cy="15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</p:spTree>
    <p:extLst>
      <p:ext uri="{BB962C8B-B14F-4D97-AF65-F5344CB8AC3E}">
        <p14:creationId xmlns:p14="http://schemas.microsoft.com/office/powerpoint/2010/main" val="10285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45711"/>
              </p:ext>
            </p:extLst>
          </p:nvPr>
        </p:nvGraphicFramePr>
        <p:xfrm>
          <a:off x="1595170" y="857250"/>
          <a:ext cx="3344893" cy="2102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9789"/>
                <a:gridCol w="1127552"/>
                <a:gridCol w="1127552"/>
              </a:tblGrid>
              <a:tr h="495539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Rainy </a:t>
                      </a:r>
                      <a:r>
                        <a:rPr lang="en-IN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Season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Dry Season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</a:tr>
              <a:tr h="32143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</a:rPr>
                        <a:t>Co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11.08</a:t>
                      </a:r>
                    </a:p>
                  </a:txBody>
                  <a:tcPr marL="5715" marR="5715" marT="5715" marB="0" anchor="b"/>
                </a:tc>
              </a:tr>
              <a:tr h="32143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</a:rPr>
                        <a:t>Cr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49.52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61.38</a:t>
                      </a:r>
                    </a:p>
                  </a:txBody>
                  <a:tcPr marL="5715" marR="5715" marT="5715" marB="0" anchor="b"/>
                </a:tc>
              </a:tr>
              <a:tr h="32143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</a:rPr>
                        <a:t>Cu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29.46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45.15</a:t>
                      </a:r>
                    </a:p>
                  </a:txBody>
                  <a:tcPr marL="5715" marR="5715" marT="5715" marB="0" anchor="b"/>
                </a:tc>
              </a:tr>
              <a:tr h="32143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</a:rPr>
                        <a:t>Ni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23.62</a:t>
                      </a:r>
                    </a:p>
                  </a:txBody>
                  <a:tcPr marL="5715" marR="5715" marT="5715" marB="0" anchor="b"/>
                </a:tc>
              </a:tr>
              <a:tr h="32143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</a:rPr>
                        <a:t>Zn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123.52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69.54</a:t>
                      </a:r>
                    </a:p>
                  </a:txBody>
                  <a:tcPr marL="5715" marR="5715" marT="571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1572" y="2965970"/>
            <a:ext cx="2863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Concentrations in mg/kg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81" y="1141923"/>
            <a:ext cx="2235299" cy="1937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99143" y="2641731"/>
            <a:ext cx="209939" cy="267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8" name="Rectangle 7"/>
          <p:cNvSpPr/>
          <p:nvPr/>
        </p:nvSpPr>
        <p:spPr>
          <a:xfrm>
            <a:off x="10201471" y="2641731"/>
            <a:ext cx="202941" cy="209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1" name="Rectangle 10"/>
          <p:cNvSpPr/>
          <p:nvPr/>
        </p:nvSpPr>
        <p:spPr>
          <a:xfrm>
            <a:off x="10315771" y="2756031"/>
            <a:ext cx="202941" cy="209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2" name="Rectangle 11"/>
          <p:cNvSpPr/>
          <p:nvPr/>
        </p:nvSpPr>
        <p:spPr>
          <a:xfrm>
            <a:off x="7899142" y="1995938"/>
            <a:ext cx="216935" cy="269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Rectangle 12"/>
          <p:cNvSpPr/>
          <p:nvPr/>
        </p:nvSpPr>
        <p:spPr>
          <a:xfrm>
            <a:off x="10051212" y="2055947"/>
            <a:ext cx="199244" cy="257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172" y="1154862"/>
            <a:ext cx="2288315" cy="196982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161261" y="2010622"/>
            <a:ext cx="213224" cy="25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TextBox 19"/>
          <p:cNvSpPr txBox="1"/>
          <p:nvPr/>
        </p:nvSpPr>
        <p:spPr>
          <a:xfrm flipH="1">
            <a:off x="6585333" y="967239"/>
            <a:ext cx="755027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Rainy Season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50215" y="1024477"/>
            <a:ext cx="1287492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Season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734" y="2965970"/>
            <a:ext cx="4012736" cy="16351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324" y="3196804"/>
            <a:ext cx="4070456" cy="1445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324" y="4642088"/>
            <a:ext cx="4070456" cy="1293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734" y="4642088"/>
            <a:ext cx="4012736" cy="129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60052" y="934888"/>
            <a:ext cx="144793" cy="149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8" name="Rectangle 7"/>
          <p:cNvSpPr/>
          <p:nvPr/>
        </p:nvSpPr>
        <p:spPr>
          <a:xfrm>
            <a:off x="3560052" y="2385395"/>
            <a:ext cx="144793" cy="75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288" y="1047068"/>
            <a:ext cx="10102251" cy="55770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01674" y="1051346"/>
            <a:ext cx="2899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629211" y="1069827"/>
            <a:ext cx="135866" cy="17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4" name="Rectangle 3"/>
          <p:cNvSpPr/>
          <p:nvPr/>
        </p:nvSpPr>
        <p:spPr>
          <a:xfrm>
            <a:off x="3629210" y="2526791"/>
            <a:ext cx="135866" cy="14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</p:spTree>
    <p:extLst>
      <p:ext uri="{BB962C8B-B14F-4D97-AF65-F5344CB8AC3E}">
        <p14:creationId xmlns:p14="http://schemas.microsoft.com/office/powerpoint/2010/main" val="6802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Sampling Locations: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17558"/>
              </p:ext>
            </p:extLst>
          </p:nvPr>
        </p:nvGraphicFramePr>
        <p:xfrm>
          <a:off x="2326259" y="2008882"/>
          <a:ext cx="2710851" cy="3655440"/>
        </p:xfrm>
        <a:graphic>
          <a:graphicData uri="http://schemas.openxmlformats.org/drawingml/2006/table">
            <a:tbl>
              <a:tblPr/>
              <a:tblGrid>
                <a:gridCol w="785723"/>
                <a:gridCol w="592347"/>
                <a:gridCol w="592347"/>
                <a:gridCol w="740434"/>
              </a:tblGrid>
              <a:tr h="203080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id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Co-Ordinates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Rishikesh</a:t>
                      </a:r>
                      <a:r>
                        <a:rPr lang="en-I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IN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Haridwar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30°02.248', E 78°14.691'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30°00.045', E 78°12.412'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30°01.920', E 78°16.498'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29°53.591', E 78°10.224'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Chambal- Yamuna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T'1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26°32.730', E 79°05.422'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26°30.011', E 79°15.201'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26°25'29'', E 79°14'33''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Kanpur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26°37.079', E 80°16.385'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26°22.785', E 80°29.666'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Allahabad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25°30.849', E 81°41.179'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25°20.644', E 81°38.374'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3080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25°24.531', E 81°53.584'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859844"/>
              </p:ext>
            </p:extLst>
          </p:nvPr>
        </p:nvGraphicFramePr>
        <p:xfrm>
          <a:off x="6499285" y="2125266"/>
          <a:ext cx="4154338" cy="3818338"/>
        </p:xfrm>
        <a:graphic>
          <a:graphicData uri="http://schemas.openxmlformats.org/drawingml/2006/table">
            <a:tbl>
              <a:tblPr/>
              <a:tblGrid>
                <a:gridCol w="1167182"/>
                <a:gridCol w="909987"/>
                <a:gridCol w="923186"/>
                <a:gridCol w="1153983"/>
              </a:tblGrid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id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Co-Ordinates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Near </a:t>
                      </a:r>
                      <a:r>
                        <a:rPr lang="en-IN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Balia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G6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25°46.601', E 84°23.166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Ghaghara river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25°49.510', E 84°35.002'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confluence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G7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25°43.229', E 84°48.680'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 River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25°31.744', E 84°45.604'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Gandak</a:t>
                      </a:r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River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25°41.999', E 85°11.318'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25°41.989', E 85°11.812'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confluence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G8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25°32.963', E 85°16.691'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G9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25°24.161', E 85°54.973'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63602">
                <a:tc>
                  <a:txBody>
                    <a:bodyPr/>
                    <a:lstStyle/>
                    <a:p>
                      <a:pPr algn="l" fontAlgn="b"/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Bhagalpur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25°25.403', E 87°03.579'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25°05.826', E 87°53.401'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West Bengal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G10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23°37.455', E 88°11.124'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G11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23°31.946', E 88°21.899'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G12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22°56'31''N, 88°24'28''E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Gomati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14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T13</a:t>
                      </a:r>
                    </a:p>
                  </a:txBody>
                  <a:tcPr marL="5255" marR="5255" marT="5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25°30.377', E 83°08.498'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8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 the variation in heavy metal concentration in wet and dry season</a:t>
            </a:r>
          </a:p>
          <a:p>
            <a:r>
              <a:rPr lang="en-I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the possible sources of  heavy metals </a:t>
            </a:r>
          </a:p>
          <a:p>
            <a:r>
              <a:rPr lang="en-I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evaluate the risk imposed by heavy metals</a:t>
            </a:r>
          </a:p>
          <a:p>
            <a:endParaRPr lang="en-IN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30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                              </a:t>
            </a:r>
            <a:endParaRPr lang="en-IN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3060192" y="2503170"/>
            <a:ext cx="1570482" cy="2674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collection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4699254" y="2612900"/>
            <a:ext cx="363474" cy="3428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7" name="TextBox 6"/>
          <p:cNvSpPr txBox="1"/>
          <p:nvPr/>
        </p:nvSpPr>
        <p:spPr>
          <a:xfrm>
            <a:off x="5115306" y="2474399"/>
            <a:ext cx="386334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samples were collected in a plastic bag from stainless steel scoop, transferred  to laboratory and kept below 4˚C 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3060192" y="2972011"/>
            <a:ext cx="1570482" cy="3527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Pre-processing before digestion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4699254" y="3116962"/>
            <a:ext cx="363474" cy="514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0" name="TextBox 9"/>
          <p:cNvSpPr txBox="1"/>
          <p:nvPr/>
        </p:nvSpPr>
        <p:spPr>
          <a:xfrm>
            <a:off x="5115306" y="3116962"/>
            <a:ext cx="3863340" cy="2308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900" dirty="0"/>
              <a:t>Samples were completely dried and room temp. and sieved from 0.63µm sieve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3060192" y="3459862"/>
            <a:ext cx="1570482" cy="2606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dirty="0"/>
              <a:t>Sample Digestion</a:t>
            </a:r>
          </a:p>
        </p:txBody>
      </p:sp>
      <p:sp>
        <p:nvSpPr>
          <p:cNvPr id="12" name="Striped Right Arrow 11"/>
          <p:cNvSpPr/>
          <p:nvPr/>
        </p:nvSpPr>
        <p:spPr>
          <a:xfrm>
            <a:off x="4699254" y="3555876"/>
            <a:ext cx="363474" cy="3428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TextBox 12"/>
          <p:cNvSpPr txBox="1"/>
          <p:nvPr/>
        </p:nvSpPr>
        <p:spPr>
          <a:xfrm>
            <a:off x="5131308" y="3514385"/>
            <a:ext cx="3847338" cy="2308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900" dirty="0"/>
              <a:t>Using the</a:t>
            </a:r>
            <a:r>
              <a:rPr lang="en-US" sz="900" dirty="0"/>
              <a:t>‘B’ solution method by Shapiro and Brannock (1962)</a:t>
            </a:r>
            <a:endParaRPr lang="en-IN" sz="9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3060192" y="3943350"/>
            <a:ext cx="1570482" cy="2263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Analysis</a:t>
            </a:r>
          </a:p>
        </p:txBody>
      </p:sp>
      <p:sp>
        <p:nvSpPr>
          <p:cNvPr id="15" name="Striped Right Arrow 14"/>
          <p:cNvSpPr/>
          <p:nvPr/>
        </p:nvSpPr>
        <p:spPr>
          <a:xfrm>
            <a:off x="4699254" y="4053078"/>
            <a:ext cx="363474" cy="342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TextBox 15"/>
          <p:cNvSpPr txBox="1"/>
          <p:nvPr/>
        </p:nvSpPr>
        <p:spPr>
          <a:xfrm>
            <a:off x="5131308" y="4087100"/>
            <a:ext cx="3847338" cy="2308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Digested samples analysed in ICP-OES Agilent (5110)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9498" y="4732466"/>
            <a:ext cx="68237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Quality Control: </a:t>
            </a:r>
            <a:r>
              <a:rPr lang="en-IN" sz="135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Buffalo river sediment SRM(8704), Blanks, Sample replicates were ran.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5306" y="3122853"/>
            <a:ext cx="3863340" cy="2308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were completely dried at room temp. and sieved from 0.63µm sieve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31308" y="3520276"/>
            <a:ext cx="3847338" cy="2308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‘B’ solution method by Shapiro and Brannock (1962)</a:t>
            </a:r>
            <a:endParaRPr lang="en-I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02767" y="1096633"/>
            <a:ext cx="7673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Metals in Rainy and Dry Season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6188735" y="3374006"/>
            <a:ext cx="388189" cy="213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958500"/>
              </p:ext>
            </p:extLst>
          </p:nvPr>
        </p:nvGraphicFramePr>
        <p:xfrm>
          <a:off x="2158042" y="1729221"/>
          <a:ext cx="3229514" cy="2489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198"/>
                <a:gridCol w="1088658"/>
                <a:gridCol w="1088658"/>
              </a:tblGrid>
              <a:tr h="5868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Rainy </a:t>
                      </a:r>
                      <a:r>
                        <a:rPr lang="en-IN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Season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Dry Season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</a:tr>
              <a:tr h="38063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</a:rPr>
                        <a:t>Co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11.08</a:t>
                      </a:r>
                    </a:p>
                  </a:txBody>
                  <a:tcPr marL="5715" marR="5715" marT="5715" marB="0" anchor="b"/>
                </a:tc>
              </a:tr>
              <a:tr h="38063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</a:rPr>
                        <a:t>Cr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49.52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61.38</a:t>
                      </a:r>
                    </a:p>
                  </a:txBody>
                  <a:tcPr marL="5715" marR="5715" marT="5715" marB="0" anchor="b"/>
                </a:tc>
              </a:tr>
              <a:tr h="38063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</a:rPr>
                        <a:t>Cu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29.46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45.15</a:t>
                      </a:r>
                    </a:p>
                  </a:txBody>
                  <a:tcPr marL="5715" marR="5715" marT="5715" marB="0" anchor="b"/>
                </a:tc>
              </a:tr>
              <a:tr h="38063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</a:rPr>
                        <a:t>Ni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23.62</a:t>
                      </a:r>
                    </a:p>
                  </a:txBody>
                  <a:tcPr marL="5715" marR="5715" marT="5715" marB="0" anchor="b"/>
                </a:tc>
              </a:tr>
              <a:tr h="38063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</a:rPr>
                        <a:t>Zn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123.52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69.54</a:t>
                      </a:r>
                    </a:p>
                  </a:txBody>
                  <a:tcPr marL="5715" marR="5715" marT="5715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073935" y="4292719"/>
            <a:ext cx="263968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Concentrations in mg/kg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36581" y="2125333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35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66" y="1734101"/>
            <a:ext cx="4284237" cy="22674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57366" y="1926446"/>
            <a:ext cx="4270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67" y="4042239"/>
            <a:ext cx="4284237" cy="1829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57366" y="4292719"/>
            <a:ext cx="4270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</a:p>
        </p:txBody>
      </p:sp>
    </p:spTree>
    <p:extLst>
      <p:ext uri="{BB962C8B-B14F-4D97-AF65-F5344CB8AC3E}">
        <p14:creationId xmlns:p14="http://schemas.microsoft.com/office/powerpoint/2010/main" val="14220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904" y="1083088"/>
            <a:ext cx="7886700" cy="398240"/>
          </a:xfrm>
        </p:spPr>
        <p:txBody>
          <a:bodyPr>
            <a:noAutofit/>
          </a:bodyPr>
          <a:lstStyle/>
          <a:p>
            <a:r>
              <a:rPr lang="en-I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Metals in Rainy </a:t>
            </a:r>
            <a:r>
              <a:rPr lang="en-I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Dry </a:t>
            </a:r>
            <a:r>
              <a:rPr lang="en-I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Season: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1305" y="1941544"/>
            <a:ext cx="4791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335" y="1816381"/>
            <a:ext cx="4067623" cy="21000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462460" y="1941544"/>
            <a:ext cx="575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861" y="4045594"/>
            <a:ext cx="4207265" cy="19551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58642" y="4251475"/>
            <a:ext cx="452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939" y="1816383"/>
            <a:ext cx="3754048" cy="2100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0585" y="2080044"/>
            <a:ext cx="4075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</p:spTree>
    <p:extLst>
      <p:ext uri="{BB962C8B-B14F-4D97-AF65-F5344CB8AC3E}">
        <p14:creationId xmlns:p14="http://schemas.microsoft.com/office/powerpoint/2010/main" val="35777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5924</TotalTime>
  <Words>898</Words>
  <Application>Microsoft Office PowerPoint</Application>
  <PresentationFormat>Widescreen</PresentationFormat>
  <Paragraphs>196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Heavy Metal Contamination in Ganga River Basin Sediments, India  </vt:lpstr>
      <vt:lpstr>PowerPoint Presentation</vt:lpstr>
      <vt:lpstr>PowerPoint Presentation</vt:lpstr>
      <vt:lpstr>PowerPoint Presentation</vt:lpstr>
      <vt:lpstr>Description of Sampling Locations:</vt:lpstr>
      <vt:lpstr>Objectives:</vt:lpstr>
      <vt:lpstr>Methodology:</vt:lpstr>
      <vt:lpstr>PowerPoint Presentation</vt:lpstr>
      <vt:lpstr>Heavy Metals in Rainy and Dry Season:</vt:lpstr>
      <vt:lpstr>Correlation for Rainy and Dry Season:</vt:lpstr>
      <vt:lpstr>Contamination Factor:</vt:lpstr>
      <vt:lpstr>Pollution Load Index:</vt:lpstr>
      <vt:lpstr>Ecological Risk:</vt:lpstr>
      <vt:lpstr>Potential Ecological Risk:</vt:lpstr>
      <vt:lpstr>Conclusion:</vt:lpstr>
      <vt:lpstr>References: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Stuti</dc:creator>
  <cp:lastModifiedBy>Stuti</cp:lastModifiedBy>
  <cp:revision>166</cp:revision>
  <dcterms:created xsi:type="dcterms:W3CDTF">2023-04-10T09:51:31Z</dcterms:created>
  <dcterms:modified xsi:type="dcterms:W3CDTF">2023-04-24T09:29:24Z</dcterms:modified>
</cp:coreProperties>
</file>