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embeddedFontLst>
    <p:embeddedFont>
      <p:font typeface="Arial Black" panose="020B06040202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elvetica Neue" panose="02000503000000020004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ZMX+R6V2PxalG9ceC3oAK4hUe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4648"/>
  </p:normalViewPr>
  <p:slideViewPr>
    <p:cSldViewPr snapToGrid="0">
      <p:cViewPr varScale="1">
        <p:scale>
          <a:sx n="117" d="100"/>
          <a:sy n="117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daa24b2f0_2_5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22daa24b2f0_2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2daa24b2f0_2_5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22daa24b2f0_2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2daa24b2f0_2_5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22daa24b2f0_2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2daa24b2f0_2_5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22daa24b2f0_2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2daa24b2f0_2_5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22daa24b2f0_2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2daa24b2f0_2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7" name="Google Shape;317;g22daa24b2f0_2_2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2daa24b2f0_2_2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2daa24b2f0_2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6" name="Google Shape;336;g22daa24b2f0_2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3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2daa24b2f0_2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2daa24b2f0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5" name="Google Shape;355;g22daa24b2f0_2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22daa24b2f0_2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2daa24b2f0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0" name="Google Shape;370;g22daa24b2f0_2_2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22daa24b2f0_2_2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2daa24b2f0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6" name="Google Shape;386;g22daa24b2f0_2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3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22daa24b2f0_2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daa24b2f0_2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22daa24b2f0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2daa24b2f0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3" name="Google Shape;403;g22daa24b2f0_2_2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22daa24b2f0_2_2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2daa24b2f0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22daa24b2f0_2_2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22daa24b2f0_2_2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2daa24b2f0_2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22daa24b2f0_2_3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22daa24b2f0_2_3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2daa24b2f0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22daa24b2f0_2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22daa24b2f0_2_3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2daa24b2f0_2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22daa24b2f0_2_3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22daa24b2f0_2_3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2daa24b2f0_2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22daa24b2f0_2_3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2daa24b2f0_2_3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4" name="Google Shape;5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daa24b2f0_2_3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22daa24b2f0_2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2daa24b2f0_2_4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22daa24b2f0_2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2daa24b2f0_2_4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22daa24b2f0_2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daa24b2f0_2_4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22daa24b2f0_2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2daa24b2f0_2_4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g22daa24b2f0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2daa24b2f0_2_4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22daa24b2f0_2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daa24b2f0_2_4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22daa24b2f0_2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ctrTitle"/>
          </p:nvPr>
        </p:nvSpPr>
        <p:spPr>
          <a:xfrm>
            <a:off x="94210" y="174567"/>
            <a:ext cx="118095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 Black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/>
          <p:nvPr/>
        </p:nvSpPr>
        <p:spPr>
          <a:xfrm>
            <a:off x="0" y="6374423"/>
            <a:ext cx="12192000" cy="48357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IS-ENES3 has received funding from the European Union’s Horizon 2020 research and innovation programme under grant agreement No 824084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6952" y="6374422"/>
            <a:ext cx="730491" cy="4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3"/>
          <p:cNvSpPr/>
          <p:nvPr/>
        </p:nvSpPr>
        <p:spPr>
          <a:xfrm>
            <a:off x="3355729" y="0"/>
            <a:ext cx="8836270" cy="78251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576" y="79301"/>
            <a:ext cx="2942041" cy="87026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9" name="Google Shape;29;p23"/>
          <p:cNvSpPr/>
          <p:nvPr/>
        </p:nvSpPr>
        <p:spPr>
          <a:xfrm>
            <a:off x="3876146" y="79301"/>
            <a:ext cx="4402735" cy="6063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fr-FR" sz="3200" b="0" i="0" u="none" strike="noStrike" cap="none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fr-FR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General Assembly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3"/>
          <p:cNvSpPr/>
          <p:nvPr/>
        </p:nvSpPr>
        <p:spPr>
          <a:xfrm>
            <a:off x="9912717" y="132057"/>
            <a:ext cx="2086707" cy="50977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4-6 October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Virtual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3"/>
          <p:cNvSpPr/>
          <p:nvPr/>
        </p:nvSpPr>
        <p:spPr>
          <a:xfrm>
            <a:off x="1881554" y="1547442"/>
            <a:ext cx="8836270" cy="38334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 OF THE PRESENTATION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OF THE PRESENTER – INSTITUTION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hyperlink" Target="http://esgf-ui.cmcc.i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4.png"/><Relationship Id="rId5" Type="http://schemas.openxmlformats.org/officeDocument/2006/relationships/image" Target="../media/image47.png"/><Relationship Id="rId10" Type="http://schemas.openxmlformats.org/officeDocument/2006/relationships/image" Target="../media/image3.png"/><Relationship Id="rId4" Type="http://schemas.openxmlformats.org/officeDocument/2006/relationships/image" Target="../media/image4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10" Type="http://schemas.openxmlformats.org/officeDocument/2006/relationships/image" Target="../media/image1.jp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9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1.jpg"/><Relationship Id="rId5" Type="http://schemas.openxmlformats.org/officeDocument/2006/relationships/image" Target="../media/image58.png"/><Relationship Id="rId10" Type="http://schemas.openxmlformats.org/officeDocument/2006/relationships/image" Target="../media/image5.png"/><Relationship Id="rId4" Type="http://schemas.openxmlformats.org/officeDocument/2006/relationships/image" Target="../media/image57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62.png"/><Relationship Id="rId10" Type="http://schemas.openxmlformats.org/officeDocument/2006/relationships/image" Target="../media/image1.jpg"/><Relationship Id="rId4" Type="http://schemas.openxmlformats.org/officeDocument/2006/relationships/image" Target="../media/image61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.png"/><Relationship Id="rId5" Type="http://schemas.openxmlformats.org/officeDocument/2006/relationships/image" Target="../media/image65.png"/><Relationship Id="rId10" Type="http://schemas.openxmlformats.org/officeDocument/2006/relationships/image" Target="../media/image4.png"/><Relationship Id="rId4" Type="http://schemas.openxmlformats.org/officeDocument/2006/relationships/image" Target="../media/image64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10" Type="http://schemas.openxmlformats.org/officeDocument/2006/relationships/image" Target="../media/image1.jpg"/><Relationship Id="rId4" Type="http://schemas.openxmlformats.org/officeDocument/2006/relationships/image" Target="../media/image69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3.png"/><Relationship Id="rId10" Type="http://schemas.openxmlformats.org/officeDocument/2006/relationships/image" Target="../media/image1.jpg"/><Relationship Id="rId4" Type="http://schemas.openxmlformats.org/officeDocument/2006/relationships/image" Target="../media/image72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5.png"/><Relationship Id="rId5" Type="http://schemas.openxmlformats.org/officeDocument/2006/relationships/image" Target="../media/image76.png"/><Relationship Id="rId10" Type="http://schemas.openxmlformats.org/officeDocument/2006/relationships/image" Target="../media/image4.png"/><Relationship Id="rId4" Type="http://schemas.openxmlformats.org/officeDocument/2006/relationships/image" Target="../media/image75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80.png"/><Relationship Id="rId9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is-enes@ipsl.fr" TargetMode="External"/><Relationship Id="rId3" Type="http://schemas.openxmlformats.org/officeDocument/2006/relationships/image" Target="../media/image81.png"/><Relationship Id="rId7" Type="http://schemas.openxmlformats.org/officeDocument/2006/relationships/hyperlink" Target="https://is.enes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g"/><Relationship Id="rId11" Type="http://schemas.openxmlformats.org/officeDocument/2006/relationships/image" Target="../media/image1.jpg"/><Relationship Id="rId5" Type="http://schemas.openxmlformats.org/officeDocument/2006/relationships/image" Target="../media/image83.png"/><Relationship Id="rId10" Type="http://schemas.openxmlformats.org/officeDocument/2006/relationships/image" Target="../media/image86.jpg"/><Relationship Id="rId4" Type="http://schemas.openxmlformats.org/officeDocument/2006/relationships/image" Target="../media/image82.png"/><Relationship Id="rId9" Type="http://schemas.openxmlformats.org/officeDocument/2006/relationships/image" Target="../media/image8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sgf.llnl.gov/working-groups.htm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443593" y="-44075"/>
            <a:ext cx="78837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>
                <a:solidFill>
                  <a:schemeClr val="accent1"/>
                </a:solidFill>
              </a:rPr>
              <a:t>Tracking and reporting peta-scale data exploitation within the </a:t>
            </a:r>
            <a:endParaRPr sz="15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>
                <a:solidFill>
                  <a:schemeClr val="accent1"/>
                </a:solidFill>
              </a:rPr>
              <a:t>Earth System Grid Federation through the ESGF Data Statistics service</a:t>
            </a:r>
            <a:endParaRPr sz="15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1"/>
                </a:solidFill>
              </a:rPr>
              <a:t>A. Nuzzo</a:t>
            </a:r>
            <a:r>
              <a:rPr lang="fr-FR" sz="1300" baseline="30000">
                <a:solidFill>
                  <a:schemeClr val="accent1"/>
                </a:solidFill>
              </a:rPr>
              <a:t>1</a:t>
            </a:r>
            <a:r>
              <a:rPr lang="fr-FR" sz="1300">
                <a:solidFill>
                  <a:schemeClr val="accent1"/>
                </a:solidFill>
              </a:rPr>
              <a:t>, F. Antonio</a:t>
            </a:r>
            <a:r>
              <a:rPr lang="fr-FR" sz="1300" baseline="30000">
                <a:solidFill>
                  <a:schemeClr val="accent1"/>
                </a:solidFill>
              </a:rPr>
              <a:t>1</a:t>
            </a:r>
            <a:r>
              <a:rPr lang="fr-FR" sz="1300">
                <a:solidFill>
                  <a:schemeClr val="accent1"/>
                </a:solidFill>
              </a:rPr>
              <a:t>, M. Mirto</a:t>
            </a:r>
            <a:r>
              <a:rPr lang="fr-FR" sz="1300" baseline="30000">
                <a:solidFill>
                  <a:schemeClr val="accent1"/>
                </a:solidFill>
              </a:rPr>
              <a:t>1</a:t>
            </a:r>
            <a:r>
              <a:rPr lang="fr-FR" sz="1300">
                <a:solidFill>
                  <a:schemeClr val="accent1"/>
                </a:solidFill>
              </a:rPr>
              <a:t>, P. Nassisi</a:t>
            </a:r>
            <a:r>
              <a:rPr lang="fr-FR" sz="1300" baseline="30000">
                <a:solidFill>
                  <a:schemeClr val="accent1"/>
                </a:solidFill>
              </a:rPr>
              <a:t>1</a:t>
            </a:r>
            <a:r>
              <a:rPr lang="fr-FR" sz="1300">
                <a:solidFill>
                  <a:schemeClr val="accent1"/>
                </a:solidFill>
              </a:rPr>
              <a:t>, S.Fiore</a:t>
            </a:r>
            <a:r>
              <a:rPr lang="fr-FR" sz="1300" baseline="30000">
                <a:solidFill>
                  <a:schemeClr val="accent1"/>
                </a:solidFill>
              </a:rPr>
              <a:t>2</a:t>
            </a:r>
            <a:r>
              <a:rPr lang="fr-FR" sz="1300">
                <a:solidFill>
                  <a:schemeClr val="accent1"/>
                </a:solidFill>
              </a:rPr>
              <a:t>, G. Aloisio</a:t>
            </a:r>
            <a:r>
              <a:rPr lang="fr-FR" sz="1300" baseline="30000">
                <a:solidFill>
                  <a:schemeClr val="accent1"/>
                </a:solidFill>
              </a:rPr>
              <a:t>1</a:t>
            </a:r>
            <a:endParaRPr sz="1300" baseline="300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aseline="30000">
                <a:solidFill>
                  <a:schemeClr val="accent1"/>
                </a:solidFill>
              </a:rPr>
              <a:t>1</a:t>
            </a:r>
            <a:r>
              <a:rPr lang="fr-FR" sz="1200">
                <a:solidFill>
                  <a:schemeClr val="accent1"/>
                </a:solidFill>
              </a:rPr>
              <a:t> Fondazione Centro Euro-Mediterraneo sui Cambiamenti Climatici (CMCC), Lecce, Italy</a:t>
            </a:r>
            <a:endParaRPr sz="12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baseline="30000">
                <a:solidFill>
                  <a:schemeClr val="accent1"/>
                </a:solidFill>
              </a:rPr>
              <a:t>2</a:t>
            </a:r>
            <a:r>
              <a:rPr lang="fr-FR" sz="1200">
                <a:solidFill>
                  <a:schemeClr val="accent1"/>
                </a:solidFill>
              </a:rPr>
              <a:t> Department of Information Engineering and Computer Science, University of Trento, Italy</a:t>
            </a:r>
            <a:endParaRPr sz="1200">
              <a:solidFill>
                <a:schemeClr val="accent1"/>
              </a:solidFill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025" y="3758309"/>
            <a:ext cx="3372348" cy="13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251425" y="2649000"/>
            <a:ext cx="4038300" cy="3917400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327613" y="3705759"/>
            <a:ext cx="3848700" cy="2572200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2723350" y="1130725"/>
            <a:ext cx="1552800" cy="1082400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377950" y="1130275"/>
            <a:ext cx="1999500" cy="1082400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325" y="1419425"/>
            <a:ext cx="87293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90455" y="1237250"/>
            <a:ext cx="510196" cy="5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377959" y="1933925"/>
            <a:ext cx="1408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ESGF Data </a:t>
            </a:r>
            <a:r>
              <a:rPr lang="fr-FR"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Node </a:t>
            </a:r>
            <a:endParaRPr sz="1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1"/>
          <p:cNvCxnSpPr/>
          <p:nvPr/>
        </p:nvCxnSpPr>
        <p:spPr>
          <a:xfrm>
            <a:off x="3325100" y="3306550"/>
            <a:ext cx="3600" cy="583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8" name="Google Shape;108;p1"/>
          <p:cNvSpPr txBox="1"/>
          <p:nvPr/>
        </p:nvSpPr>
        <p:spPr>
          <a:xfrm>
            <a:off x="1487392" y="1776200"/>
            <a:ext cx="81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Apache log</a:t>
            </a:r>
            <a:endParaRPr sz="11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71700" y="1206925"/>
            <a:ext cx="710124" cy="36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 txBox="1"/>
          <p:nvPr/>
        </p:nvSpPr>
        <p:spPr>
          <a:xfrm>
            <a:off x="2939375" y="1588500"/>
            <a:ext cx="12249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ESGF Catalog</a:t>
            </a:r>
            <a:r>
              <a:rPr lang="fr-FR"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 txBox="1"/>
          <p:nvPr/>
        </p:nvSpPr>
        <p:spPr>
          <a:xfrm>
            <a:off x="2750375" y="1937143"/>
            <a:ext cx="16029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Global Index </a:t>
            </a:r>
            <a:r>
              <a:rPr lang="fr-FR"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Node </a:t>
            </a:r>
            <a:endParaRPr sz="1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4625" y="2772813"/>
            <a:ext cx="1054201" cy="53896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"/>
          <p:cNvSpPr txBox="1"/>
          <p:nvPr/>
        </p:nvSpPr>
        <p:spPr>
          <a:xfrm>
            <a:off x="243375" y="3306559"/>
            <a:ext cx="16596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Logs collector server</a:t>
            </a:r>
            <a:r>
              <a:rPr lang="fr-FR"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"/>
          <p:cNvSpPr/>
          <p:nvPr/>
        </p:nvSpPr>
        <p:spPr>
          <a:xfrm>
            <a:off x="2818108" y="2756073"/>
            <a:ext cx="1140900" cy="553800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251426" y="6266059"/>
            <a:ext cx="1408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Collector </a:t>
            </a:r>
            <a:r>
              <a:rPr lang="fr-FR"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Node </a:t>
            </a:r>
            <a:endParaRPr sz="1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2929291" y="2806516"/>
            <a:ext cx="114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Analyzer</a:t>
            </a:r>
            <a:endParaRPr sz="16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" name="Google Shape;117;p1"/>
          <p:cNvCxnSpPr/>
          <p:nvPr/>
        </p:nvCxnSpPr>
        <p:spPr>
          <a:xfrm>
            <a:off x="1598112" y="3056954"/>
            <a:ext cx="1054200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8" name="Google Shape;118;p1"/>
          <p:cNvSpPr txBox="1"/>
          <p:nvPr/>
        </p:nvSpPr>
        <p:spPr>
          <a:xfrm>
            <a:off x="403825" y="5935384"/>
            <a:ext cx="19101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Data warehouse system</a:t>
            </a:r>
            <a:r>
              <a:rPr lang="fr-FR"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97657" y="5030065"/>
            <a:ext cx="1706100" cy="108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9200" y="5137897"/>
            <a:ext cx="1999355" cy="728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"/>
          <p:cNvCxnSpPr/>
          <p:nvPr/>
        </p:nvCxnSpPr>
        <p:spPr>
          <a:xfrm>
            <a:off x="1074743" y="2213758"/>
            <a:ext cx="3600" cy="475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2" name="Google Shape;122;p1"/>
          <p:cNvCxnSpPr/>
          <p:nvPr/>
        </p:nvCxnSpPr>
        <p:spPr>
          <a:xfrm>
            <a:off x="3665543" y="2213758"/>
            <a:ext cx="3600" cy="475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3" name="Google Shape;123;p1"/>
          <p:cNvCxnSpPr/>
          <p:nvPr/>
        </p:nvCxnSpPr>
        <p:spPr>
          <a:xfrm rot="10800000">
            <a:off x="3208343" y="2213758"/>
            <a:ext cx="3600" cy="475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24" name="Google Shape;124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22050" y="1237251"/>
            <a:ext cx="3937976" cy="295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"/>
          <p:cNvSpPr/>
          <p:nvPr/>
        </p:nvSpPr>
        <p:spPr>
          <a:xfrm rot="-7881596" flipH="1">
            <a:off x="3932376" y="2990545"/>
            <a:ext cx="594745" cy="1877763"/>
          </a:xfrm>
          <a:prstGeom prst="curvedRightArrow">
            <a:avLst>
              <a:gd name="adj1" fmla="val 25000"/>
              <a:gd name="adj2" fmla="val 56942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753550" y="1271200"/>
            <a:ext cx="2320949" cy="155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22058" y="4157526"/>
            <a:ext cx="2615736" cy="16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37788" y="4254200"/>
            <a:ext cx="2320973" cy="114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83674" y="5324200"/>
            <a:ext cx="2372659" cy="11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223075" y="2728938"/>
            <a:ext cx="2387958" cy="16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185850" y="4768617"/>
            <a:ext cx="2320952" cy="1296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"/>
          <p:cNvSpPr txBox="1"/>
          <p:nvPr/>
        </p:nvSpPr>
        <p:spPr>
          <a:xfrm>
            <a:off x="4556050" y="6167200"/>
            <a:ext cx="19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u="sng">
                <a:solidFill>
                  <a:schemeClr val="hlink"/>
                </a:solidFill>
                <a:hlinkClick r:id="rId21"/>
              </a:rPr>
              <a:t>http://esgf-ui.cmcc.it</a:t>
            </a:r>
            <a:r>
              <a:rPr lang="fr-FR" b="1">
                <a:solidFill>
                  <a:srgbClr val="434343"/>
                </a:solidFill>
              </a:rPr>
              <a:t> 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33" name="Google Shape;133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08325" y="23967"/>
            <a:ext cx="1054198" cy="10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2daa24b2f0_2_517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g22daa24b2f0_2_517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2daa24b2f0_2_5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2daa24b2f0_2_5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2daa24b2f0_2_5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2daa24b2f0_2_5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2daa24b2f0_2_517"/>
          <p:cNvSpPr txBox="1">
            <a:spLocks noGrp="1"/>
          </p:cNvSpPr>
          <p:nvPr>
            <p:ph type="ctrTitle"/>
          </p:nvPr>
        </p:nvSpPr>
        <p:spPr>
          <a:xfrm>
            <a:off x="-1240557" y="269256"/>
            <a:ext cx="1147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node side: Filebeat configuration</a:t>
            </a:r>
            <a:endParaRPr/>
          </a:p>
        </p:txBody>
      </p:sp>
      <p:pic>
        <p:nvPicPr>
          <p:cNvPr id="262" name="Google Shape;262;g22daa24b2f0_2_517" descr="Graphical user interface,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1584"/>
          <a:stretch/>
        </p:blipFill>
        <p:spPr>
          <a:xfrm>
            <a:off x="1097621" y="1088985"/>
            <a:ext cx="9996758" cy="5289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2daa24b2f0_2_507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g22daa24b2f0_2_507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2daa24b2f0_2_5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2daa24b2f0_2_5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2daa24b2f0_2_5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2daa24b2f0_2_5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2daa24b2f0_2_507"/>
          <p:cNvSpPr txBox="1">
            <a:spLocks noGrp="1"/>
          </p:cNvSpPr>
          <p:nvPr>
            <p:ph type="ctrTitle"/>
          </p:nvPr>
        </p:nvSpPr>
        <p:spPr>
          <a:xfrm>
            <a:off x="-1316757" y="269256"/>
            <a:ext cx="1147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Collector node side: Logstash configuration</a:t>
            </a:r>
            <a:endParaRPr/>
          </a:p>
        </p:txBody>
      </p:sp>
      <p:pic>
        <p:nvPicPr>
          <p:cNvPr id="274" name="Google Shape;274;g22daa24b2f0_2_507" descr="Graphical user interface, text, application, Team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1545"/>
          <a:stretch/>
        </p:blipFill>
        <p:spPr>
          <a:xfrm>
            <a:off x="798653" y="1027253"/>
            <a:ext cx="10148901" cy="541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2daa24b2f0_2_531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22daa24b2f0_2_531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2daa24b2f0_2_5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2daa24b2f0_2_5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2daa24b2f0_2_5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2daa24b2f0_2_5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22daa24b2f0_2_531"/>
          <p:cNvSpPr txBox="1">
            <a:spLocks noGrp="1"/>
          </p:cNvSpPr>
          <p:nvPr>
            <p:ph type="ctrTitle"/>
          </p:nvPr>
        </p:nvSpPr>
        <p:spPr>
          <a:xfrm>
            <a:off x="-1426670" y="213076"/>
            <a:ext cx="114357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data warehouse system – Cross-project</a:t>
            </a:r>
            <a:endParaRPr/>
          </a:p>
        </p:txBody>
      </p:sp>
      <p:pic>
        <p:nvPicPr>
          <p:cNvPr id="286" name="Google Shape;286;g22daa24b2f0_2_531" descr="Diagram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5329"/>
          <a:stretch/>
        </p:blipFill>
        <p:spPr>
          <a:xfrm>
            <a:off x="309906" y="1555105"/>
            <a:ext cx="5257341" cy="453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2daa24b2f0_2_531" descr="Ch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3073" r="2941"/>
          <a:stretch/>
        </p:blipFill>
        <p:spPr>
          <a:xfrm>
            <a:off x="5716086" y="1608114"/>
            <a:ext cx="6323516" cy="398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2daa24b2f0_2_569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g22daa24b2f0_2_569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2daa24b2f0_2_5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2daa24b2f0_2_5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2daa24b2f0_2_5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2daa24b2f0_2_5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2daa24b2f0_2_569"/>
          <p:cNvSpPr txBox="1">
            <a:spLocks noGrp="1"/>
          </p:cNvSpPr>
          <p:nvPr>
            <p:ph type="ctrTitle"/>
          </p:nvPr>
        </p:nvSpPr>
        <p:spPr>
          <a:xfrm>
            <a:off x="-1502870" y="213076"/>
            <a:ext cx="114357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data warehouse system – CMIP6 project</a:t>
            </a:r>
            <a:endParaRPr/>
          </a:p>
        </p:txBody>
      </p:sp>
      <p:pic>
        <p:nvPicPr>
          <p:cNvPr id="299" name="Google Shape;299;g22daa24b2f0_2_569" descr="Diagram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12180" r="14893"/>
          <a:stretch/>
        </p:blipFill>
        <p:spPr>
          <a:xfrm>
            <a:off x="177621" y="1101590"/>
            <a:ext cx="6463019" cy="489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2daa24b2f0_2_569" descr="Diagram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6219" y="1251465"/>
            <a:ext cx="6260791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2daa24b2f0_2_559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g22daa24b2f0_2_559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2daa24b2f0_2_5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2daa24b2f0_2_5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2daa24b2f0_2_5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2daa24b2f0_2_5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2daa24b2f0_2_559"/>
          <p:cNvSpPr txBox="1">
            <a:spLocks noGrp="1"/>
          </p:cNvSpPr>
          <p:nvPr>
            <p:ph type="ctrTitle"/>
          </p:nvPr>
        </p:nvSpPr>
        <p:spPr>
          <a:xfrm>
            <a:off x="-1350470" y="262504"/>
            <a:ext cx="114480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Community Gateway</a:t>
            </a:r>
            <a:endParaRPr/>
          </a:p>
        </p:txBody>
      </p:sp>
      <p:sp>
        <p:nvSpPr>
          <p:cNvPr id="312" name="Google Shape;312;g22daa24b2f0_2_559"/>
          <p:cNvSpPr txBox="1"/>
          <p:nvPr/>
        </p:nvSpPr>
        <p:spPr>
          <a:xfrm>
            <a:off x="564632" y="1626166"/>
            <a:ext cx="3524700" cy="23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1800"/>
              <a:buFont typeface="Arial"/>
              <a:buNone/>
            </a:pPr>
            <a:r>
              <a:rPr lang="fr-FR" sz="18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ESGF Data Statistics User Interface provides user-friendly access to a comprehensive set of data usage and data archive metrics across the whole ESGF.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</a:pPr>
            <a:endParaRPr sz="1800" b="1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2daa24b2f0_2_559"/>
          <p:cNvSpPr txBox="1"/>
          <p:nvPr/>
        </p:nvSpPr>
        <p:spPr>
          <a:xfrm>
            <a:off x="1077948" y="5617175"/>
            <a:ext cx="224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u="sng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http://esgf-ui.cmcc.it</a:t>
            </a:r>
            <a:endParaRPr/>
          </a:p>
        </p:txBody>
      </p:sp>
      <p:pic>
        <p:nvPicPr>
          <p:cNvPr id="314" name="Google Shape;314;g22daa24b2f0_2_559" descr="Graphical user interface, websit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4578" y="1086098"/>
            <a:ext cx="6376090" cy="526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22daa24b2f0_2_223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7900" y="1032451"/>
            <a:ext cx="4432302" cy="5382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22daa24b2f0_2_223"/>
          <p:cNvSpPr txBox="1">
            <a:spLocks noGrp="1"/>
          </p:cNvSpPr>
          <p:nvPr>
            <p:ph type="title"/>
          </p:nvPr>
        </p:nvSpPr>
        <p:spPr>
          <a:xfrm>
            <a:off x="-1280615" y="149682"/>
            <a:ext cx="113139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520"/>
              <a:buFont typeface="Helvetica Neue"/>
              <a:buNone/>
            </a:pPr>
            <a:r>
              <a:rPr lang="fr-FR" sz="3259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Cross-projects statistics</a:t>
            </a:r>
            <a:endParaRPr sz="3259" b="1">
              <a:solidFill>
                <a:srgbClr val="2D60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g22daa24b2f0_2_223"/>
          <p:cNvSpPr/>
          <p:nvPr/>
        </p:nvSpPr>
        <p:spPr>
          <a:xfrm>
            <a:off x="467016" y="2214590"/>
            <a:ext cx="36021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Metrics such as number of downloads and downloaded data are visualized in several widgets grouping the information by </a:t>
            </a:r>
            <a:r>
              <a:rPr lang="fr-FR" sz="16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, by </a:t>
            </a:r>
            <a:r>
              <a:rPr lang="fr-FR" sz="16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host</a:t>
            </a: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 and by </a:t>
            </a:r>
            <a:r>
              <a:rPr lang="fr-FR" sz="16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323" name="Google Shape;323;g22daa24b2f0_2_223" descr="Chart, bar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6582" y="1727559"/>
            <a:ext cx="7772402" cy="3208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2daa24b2f0_2_223" descr="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6117" y="1762664"/>
            <a:ext cx="7772402" cy="317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2daa24b2f0_2_223" descr="Chart, bar ch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5652" y="1769685"/>
            <a:ext cx="7772402" cy="316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2daa24b2f0_2_223"/>
          <p:cNvPicPr preferRelativeResize="0"/>
          <p:nvPr/>
        </p:nvPicPr>
        <p:blipFill rotWithShape="1">
          <a:blip r:embed="rId7">
            <a:alphaModFix/>
          </a:blip>
          <a:srcRect t="7242" b="7557"/>
          <a:stretch/>
        </p:blipFill>
        <p:spPr>
          <a:xfrm>
            <a:off x="1954833" y="1426062"/>
            <a:ext cx="8195897" cy="436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2daa24b2f0_2_2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23592" y="1320787"/>
            <a:ext cx="7344814" cy="457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2daa24b2f0_2_223"/>
          <p:cNvPicPr preferRelativeResize="0"/>
          <p:nvPr/>
        </p:nvPicPr>
        <p:blipFill rotWithShape="1">
          <a:blip r:embed="rId9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2daa24b2f0_2_2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2daa24b2f0_2_2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2daa24b2f0_2_2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2daa24b2f0_2_223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g22daa24b2f0_2_2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2daa24b2f0_2_235"/>
          <p:cNvSpPr txBox="1">
            <a:spLocks noGrp="1"/>
          </p:cNvSpPr>
          <p:nvPr>
            <p:ph type="title"/>
          </p:nvPr>
        </p:nvSpPr>
        <p:spPr>
          <a:xfrm>
            <a:off x="-725601" y="215900"/>
            <a:ext cx="9346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520"/>
              <a:buFont typeface="Helvetica Neue"/>
              <a:buNone/>
            </a:pPr>
            <a:r>
              <a:rPr lang="fr-FR" sz="306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Project-specific statistics (CMIP6) </a:t>
            </a:r>
            <a:endParaRPr sz="3060" b="1">
              <a:solidFill>
                <a:srgbClr val="2D60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0" name="Google Shape;340;g22daa24b2f0_2_23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53222"/>
          <a:stretch/>
        </p:blipFill>
        <p:spPr>
          <a:xfrm>
            <a:off x="1075051" y="966775"/>
            <a:ext cx="4666050" cy="537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22daa24b2f0_2_23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7143"/>
          <a:stretch/>
        </p:blipFill>
        <p:spPr>
          <a:xfrm>
            <a:off x="6092652" y="966775"/>
            <a:ext cx="4129224" cy="537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2daa24b2f0_2_235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4902" y="1099457"/>
            <a:ext cx="7772398" cy="48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2daa24b2f0_2_235" descr="Chart, sunburst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7327" y="1401042"/>
            <a:ext cx="8152569" cy="409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2daa24b2f0_2_235" descr="Chart, waterfall ch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3494" y="1544607"/>
            <a:ext cx="8181378" cy="39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2daa24b2f0_2_235" descr="Char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2356" y="1489062"/>
            <a:ext cx="8305972" cy="397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2daa24b2f0_2_235" descr="Chart, bubble char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54156" y="1099457"/>
            <a:ext cx="8084211" cy="475240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22daa24b2f0_2_235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g22daa24b2f0_2_2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2daa24b2f0_2_235"/>
          <p:cNvPicPr preferRelativeResize="0"/>
          <p:nvPr/>
        </p:nvPicPr>
        <p:blipFill rotWithShape="1">
          <a:blip r:embed="rId10">
            <a:alphaModFix/>
          </a:blip>
          <a:srcRect l="21519" t="28629" r="16801" b="42714"/>
          <a:stretch/>
        </p:blipFill>
        <p:spPr>
          <a:xfrm>
            <a:off x="107045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2daa24b2f0_2_2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588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2daa24b2f0_2_2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1113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2daa24b2f0_2_2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975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daa24b2f0_2_247"/>
          <p:cNvSpPr txBox="1">
            <a:spLocks noGrp="1"/>
          </p:cNvSpPr>
          <p:nvPr>
            <p:ph type="title"/>
          </p:nvPr>
        </p:nvSpPr>
        <p:spPr>
          <a:xfrm>
            <a:off x="197296" y="188354"/>
            <a:ext cx="89154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520"/>
              <a:buFont typeface="Helvetica Neue"/>
              <a:buNone/>
            </a:pPr>
            <a:r>
              <a:rPr lang="fr-FR" sz="286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 downloads</a:t>
            </a:r>
            <a:endParaRPr sz="2860"/>
          </a:p>
        </p:txBody>
      </p:sp>
      <p:pic>
        <p:nvPicPr>
          <p:cNvPr id="359" name="Google Shape;359;g22daa24b2f0_2_247" descr="Chart, bubbl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6596" y="1139483"/>
            <a:ext cx="7772399" cy="457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2daa24b2f0_2_247" descr="Map, bubble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596" y="1139483"/>
            <a:ext cx="7772400" cy="45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22daa24b2f0_2_247" descr="Graphical user interface, application,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3004" y="963386"/>
            <a:ext cx="7772398" cy="50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22daa24b2f0_2_247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g22daa24b2f0_2_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22daa24b2f0_2_247"/>
          <p:cNvPicPr preferRelativeResize="0"/>
          <p:nvPr/>
        </p:nvPicPr>
        <p:blipFill rotWithShape="1">
          <a:blip r:embed="rId7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2daa24b2f0_2_2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2daa24b2f0_2_2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2daa24b2f0_2_2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2daa24b2f0_2_255"/>
          <p:cNvSpPr txBox="1">
            <a:spLocks noGrp="1"/>
          </p:cNvSpPr>
          <p:nvPr>
            <p:ph type="title"/>
          </p:nvPr>
        </p:nvSpPr>
        <p:spPr>
          <a:xfrm>
            <a:off x="-1055365" y="204274"/>
            <a:ext cx="11344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520"/>
              <a:buFont typeface="Helvetica Neue"/>
              <a:buNone/>
            </a:pPr>
            <a:r>
              <a:rPr lang="fr-FR" sz="286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Publication Metrics section (Federated view)</a:t>
            </a:r>
            <a:endParaRPr sz="2860"/>
          </a:p>
        </p:txBody>
      </p:sp>
      <p:sp>
        <p:nvSpPr>
          <p:cNvPr id="374" name="Google Shape;374;g22daa24b2f0_2_255"/>
          <p:cNvSpPr/>
          <p:nvPr/>
        </p:nvSpPr>
        <p:spPr>
          <a:xfrm>
            <a:off x="392436" y="1138256"/>
            <a:ext cx="3893100" cy="3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Total number of </a:t>
            </a:r>
            <a:r>
              <a:rPr lang="fr-FR" sz="16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datasets</a:t>
            </a: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endParaRPr/>
          </a:p>
          <a:p>
            <a:pPr marL="3048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data volume (in TB)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Total number of </a:t>
            </a:r>
            <a:r>
              <a:rPr lang="fr-FR" sz="16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distinct datasets  </a:t>
            </a:r>
            <a:endParaRPr/>
          </a:p>
          <a:p>
            <a:pPr marL="3048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and data volume (in TB)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Total number of </a:t>
            </a:r>
            <a:r>
              <a:rPr lang="fr-FR" sz="16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replica datasets </a:t>
            </a:r>
            <a:endParaRPr/>
          </a:p>
          <a:p>
            <a:pPr marL="3048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and data volume (in TB)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D609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Total datasets, distinct and replica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datasets and data volume (in TB)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for CMIP6, CMIP5, INPUT4MIPS,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OBS4MIPS, CORDEX projects.</a:t>
            </a:r>
            <a:endParaRPr/>
          </a:p>
        </p:txBody>
      </p:sp>
      <p:sp>
        <p:nvSpPr>
          <p:cNvPr id="375" name="Google Shape;375;g22daa24b2f0_2_255"/>
          <p:cNvSpPr txBox="1"/>
          <p:nvPr/>
        </p:nvSpPr>
        <p:spPr>
          <a:xfrm>
            <a:off x="887616" y="5842576"/>
            <a:ext cx="1074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The projects have been considered based on the community’s requests and others can be easily added.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g22daa24b2f0_2_255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9998" y="959312"/>
            <a:ext cx="4904533" cy="326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22daa24b2f0_2_255" descr="Calend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7600"/>
          <a:stretch/>
        </p:blipFill>
        <p:spPr>
          <a:xfrm>
            <a:off x="7390080" y="2662537"/>
            <a:ext cx="4174125" cy="294728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22daa24b2f0_2_255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g22daa24b2f0_2_2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2daa24b2f0_2_255"/>
          <p:cNvPicPr preferRelativeResize="0"/>
          <p:nvPr/>
        </p:nvPicPr>
        <p:blipFill rotWithShape="1">
          <a:blip r:embed="rId6">
            <a:alphaModFix/>
          </a:blip>
          <a:srcRect l="21519" t="28629" r="16801" b="42714"/>
          <a:stretch/>
        </p:blipFill>
        <p:spPr>
          <a:xfrm>
            <a:off x="107807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2daa24b2f0_2_2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350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2daa24b2f0_2_2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875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2daa24b2f0_2_2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737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2daa24b2f0_2_264"/>
          <p:cNvSpPr txBox="1">
            <a:spLocks noGrp="1"/>
          </p:cNvSpPr>
          <p:nvPr>
            <p:ph type="title"/>
          </p:nvPr>
        </p:nvSpPr>
        <p:spPr>
          <a:xfrm>
            <a:off x="-1397759" y="136034"/>
            <a:ext cx="113823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520"/>
              <a:buFont typeface="Helvetica Neue"/>
              <a:buNone/>
            </a:pPr>
            <a:r>
              <a:rPr lang="fr-FR" sz="276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Publication Metrics section (projects’ view)</a:t>
            </a:r>
            <a:endParaRPr sz="2760"/>
          </a:p>
        </p:txBody>
      </p:sp>
      <p:sp>
        <p:nvSpPr>
          <p:cNvPr id="390" name="Google Shape;390;g22daa24b2f0_2_264"/>
          <p:cNvSpPr/>
          <p:nvPr/>
        </p:nvSpPr>
        <p:spPr>
          <a:xfrm>
            <a:off x="354841" y="654128"/>
            <a:ext cx="1149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fr-FR" sz="20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pecific views on the main projects across the entire federation.</a:t>
            </a:r>
            <a:endParaRPr/>
          </a:p>
        </p:txBody>
      </p:sp>
      <p:pic>
        <p:nvPicPr>
          <p:cNvPr id="391" name="Google Shape;391;g22daa24b2f0_2_264" descr="Graphical user interface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2945" y="1054238"/>
            <a:ext cx="7108606" cy="481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22daa24b2f0_2_264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2945" y="1054238"/>
            <a:ext cx="7108610" cy="482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2daa24b2f0_2_264" descr="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410" y="1270000"/>
            <a:ext cx="5684157" cy="387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2daa24b2f0_2_264" descr="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20234" y="1270000"/>
            <a:ext cx="5716842" cy="3874863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2daa24b2f0_2_264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g22daa24b2f0_2_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2daa24b2f0_2_264"/>
          <p:cNvPicPr preferRelativeResize="0"/>
          <p:nvPr/>
        </p:nvPicPr>
        <p:blipFill rotWithShape="1">
          <a:blip r:embed="rId8">
            <a:alphaModFix/>
          </a:blip>
          <a:srcRect l="21519" t="28629" r="16801" b="42714"/>
          <a:stretch/>
        </p:blipFill>
        <p:spPr>
          <a:xfrm>
            <a:off x="107045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2daa24b2f0_2_2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588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2daa24b2f0_2_2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113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2daa24b2f0_2_26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75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daa24b2f0_2_3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g22daa24b2f0_2_3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2daa24b2f0_2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2daa24b2f0_2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2daa24b2f0_2_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2daa24b2f0_2_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2daa24b2f0_2_3"/>
          <p:cNvSpPr txBox="1">
            <a:spLocks noGrp="1"/>
          </p:cNvSpPr>
          <p:nvPr>
            <p:ph type="ctrTitle"/>
          </p:nvPr>
        </p:nvSpPr>
        <p:spPr>
          <a:xfrm>
            <a:off x="610598" y="195225"/>
            <a:ext cx="74397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Earth System Grid Federation (ESGF)</a:t>
            </a:r>
            <a:endParaRPr sz="3200" b="1">
              <a:solidFill>
                <a:srgbClr val="2D60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g22daa24b2f0_2_3"/>
          <p:cNvSpPr/>
          <p:nvPr/>
        </p:nvSpPr>
        <p:spPr>
          <a:xfrm>
            <a:off x="381995" y="874390"/>
            <a:ext cx="47808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The Earth System Grid Federation (ESGF) is a globally distributed peer-to-peer network of data servers using a common set of protocols and interfaces to archive and distribute Earth system model output.</a:t>
            </a:r>
            <a:endParaRPr sz="1100"/>
          </a:p>
        </p:txBody>
      </p:sp>
      <p:pic>
        <p:nvPicPr>
          <p:cNvPr id="147" name="Google Shape;147;g22daa24b2f0_2_3" descr="A screenshot of a computer screen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56733" y="1165698"/>
            <a:ext cx="6380940" cy="493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2daa24b2f0_2_3" descr="A map of the world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3313" y="2769374"/>
            <a:ext cx="3678175" cy="18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2daa24b2f0_2_3"/>
          <p:cNvSpPr/>
          <p:nvPr/>
        </p:nvSpPr>
        <p:spPr>
          <a:xfrm>
            <a:off x="340550" y="4818600"/>
            <a:ext cx="4780800" cy="17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ESGF is one of the largest-ever collaborative data efforts in Earth system science that develops, deploys and maintains software to facilitate advancements in geophysical science</a:t>
            </a:r>
            <a:endParaRPr sz="2100">
              <a:solidFill>
                <a:srgbClr val="2D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2daa24b2f0_2_274"/>
          <p:cNvSpPr txBox="1">
            <a:spLocks noGrp="1"/>
          </p:cNvSpPr>
          <p:nvPr>
            <p:ph type="title"/>
          </p:nvPr>
        </p:nvSpPr>
        <p:spPr>
          <a:xfrm>
            <a:off x="446902" y="172375"/>
            <a:ext cx="78438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520"/>
              <a:buFont typeface="Helvetica Neue"/>
              <a:buNone/>
            </a:pPr>
            <a:r>
              <a:rPr lang="fr-FR" sz="286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IS-ENES3 KPIs</a:t>
            </a:r>
            <a:endParaRPr sz="2860" b="1">
              <a:solidFill>
                <a:srgbClr val="2D60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g22daa24b2f0_2_274"/>
          <p:cNvSpPr/>
          <p:nvPr/>
        </p:nvSpPr>
        <p:spPr>
          <a:xfrm>
            <a:off x="690065" y="1345386"/>
            <a:ext cx="4773600" cy="28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Successfully downloaded files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Downloaded data volumes</a:t>
            </a:r>
            <a:endParaRPr sz="2000">
              <a:solidFill>
                <a:srgbClr val="2D60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Montly average number of distinct clients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D60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grouped by EU and non-EU users.</a:t>
            </a:r>
            <a:endParaRPr/>
          </a:p>
        </p:txBody>
      </p:sp>
      <p:pic>
        <p:nvPicPr>
          <p:cNvPr id="408" name="Google Shape;408;g22daa24b2f0_2_274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1071314"/>
            <a:ext cx="4000503" cy="196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22daa24b2f0_2_274" descr="Chart, bar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2876078"/>
            <a:ext cx="4016661" cy="19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22daa24b2f0_2_274" descr="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4452"/>
          <a:stretch/>
        </p:blipFill>
        <p:spPr>
          <a:xfrm>
            <a:off x="6172200" y="4652241"/>
            <a:ext cx="4000498" cy="187048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22daa24b2f0_2_274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g22daa24b2f0_2_2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2daa24b2f0_2_274"/>
          <p:cNvPicPr preferRelativeResize="0"/>
          <p:nvPr/>
        </p:nvPicPr>
        <p:blipFill rotWithShape="1">
          <a:blip r:embed="rId7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2daa24b2f0_2_2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2daa24b2f0_2_2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2daa24b2f0_2_2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2daa24b2f0_2_296"/>
          <p:cNvSpPr txBox="1">
            <a:spLocks noGrp="1"/>
          </p:cNvSpPr>
          <p:nvPr>
            <p:ph type="ctrTitle"/>
          </p:nvPr>
        </p:nvSpPr>
        <p:spPr>
          <a:xfrm>
            <a:off x="-189874" y="123882"/>
            <a:ext cx="1135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ESGF by the numbers</a:t>
            </a:r>
            <a:endParaRPr/>
          </a:p>
        </p:txBody>
      </p:sp>
      <p:sp>
        <p:nvSpPr>
          <p:cNvPr id="423" name="Google Shape;423;g22daa24b2f0_2_296"/>
          <p:cNvSpPr/>
          <p:nvPr/>
        </p:nvSpPr>
        <p:spPr>
          <a:xfrm>
            <a:off x="5971607" y="3244334"/>
            <a:ext cx="2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424" name="Google Shape;424;g22daa24b2f0_2_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1605" y="1328683"/>
            <a:ext cx="1635957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22daa24b2f0_2_296"/>
          <p:cNvPicPr preferRelativeResize="0"/>
          <p:nvPr/>
        </p:nvPicPr>
        <p:blipFill rotWithShape="1">
          <a:blip r:embed="rId4">
            <a:alphaModFix/>
          </a:blip>
          <a:srcRect t="1950" b="1950"/>
          <a:stretch/>
        </p:blipFill>
        <p:spPr>
          <a:xfrm>
            <a:off x="5219933" y="1345038"/>
            <a:ext cx="1640623" cy="161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22daa24b2f0_2_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67539" y="1328683"/>
            <a:ext cx="1697308" cy="167791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22daa24b2f0_2_296"/>
          <p:cNvSpPr txBox="1"/>
          <p:nvPr/>
        </p:nvSpPr>
        <p:spPr>
          <a:xfrm>
            <a:off x="3236216" y="1805081"/>
            <a:ext cx="14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34 PetaBytes</a:t>
            </a:r>
            <a:endParaRPr/>
          </a:p>
        </p:txBody>
      </p:sp>
      <p:sp>
        <p:nvSpPr>
          <p:cNvPr id="428" name="Google Shape;428;g22daa24b2f0_2_296"/>
          <p:cNvSpPr txBox="1"/>
          <p:nvPr/>
        </p:nvSpPr>
        <p:spPr>
          <a:xfrm>
            <a:off x="3605607" y="2161693"/>
            <a:ext cx="82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endParaRPr/>
          </a:p>
        </p:txBody>
      </p:sp>
      <p:sp>
        <p:nvSpPr>
          <p:cNvPr id="429" name="Google Shape;429;g22daa24b2f0_2_296"/>
          <p:cNvSpPr txBox="1"/>
          <p:nvPr/>
        </p:nvSpPr>
        <p:spPr>
          <a:xfrm>
            <a:off x="7853213" y="2033523"/>
            <a:ext cx="82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over</a:t>
            </a:r>
            <a:endParaRPr/>
          </a:p>
        </p:txBody>
      </p:sp>
      <p:sp>
        <p:nvSpPr>
          <p:cNvPr id="430" name="Google Shape;430;g22daa24b2f0_2_296"/>
          <p:cNvSpPr txBox="1"/>
          <p:nvPr/>
        </p:nvSpPr>
        <p:spPr>
          <a:xfrm>
            <a:off x="664002" y="3002962"/>
            <a:ext cx="273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around 7 millions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datasets are replicas</a:t>
            </a:r>
            <a:endParaRPr/>
          </a:p>
        </p:txBody>
      </p:sp>
      <p:pic>
        <p:nvPicPr>
          <p:cNvPr id="431" name="Google Shape;431;g22daa24b2f0_2_296"/>
          <p:cNvPicPr preferRelativeResize="0"/>
          <p:nvPr/>
        </p:nvPicPr>
        <p:blipFill rotWithShape="1">
          <a:blip r:embed="rId6">
            <a:alphaModFix/>
          </a:blip>
          <a:srcRect l="24830" t="26534" r="15751" b="25766"/>
          <a:stretch/>
        </p:blipFill>
        <p:spPr>
          <a:xfrm>
            <a:off x="3408674" y="3240680"/>
            <a:ext cx="5623435" cy="253923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22daa24b2f0_2_296"/>
          <p:cNvSpPr txBox="1"/>
          <p:nvPr/>
        </p:nvSpPr>
        <p:spPr>
          <a:xfrm>
            <a:off x="399107" y="3819746"/>
            <a:ext cx="2837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As expected, CMIP6 reached 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20 PB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in June 2021, with about 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10 millions and 700 hundred datasets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g22daa24b2f0_2_296"/>
          <p:cNvPicPr preferRelativeResize="0"/>
          <p:nvPr/>
        </p:nvPicPr>
        <p:blipFill rotWithShape="1">
          <a:blip r:embed="rId7">
            <a:alphaModFix/>
          </a:blip>
          <a:srcRect l="25023" t="27882" r="15607" b="26617"/>
          <a:stretch/>
        </p:blipFill>
        <p:spPr>
          <a:xfrm>
            <a:off x="7330162" y="4072860"/>
            <a:ext cx="4612794" cy="198854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22daa24b2f0_2_296"/>
          <p:cNvSpPr txBox="1"/>
          <p:nvPr/>
        </p:nvSpPr>
        <p:spPr>
          <a:xfrm>
            <a:off x="4774073" y="821404"/>
            <a:ext cx="27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 archive information</a:t>
            </a:r>
            <a:endParaRPr/>
          </a:p>
        </p:txBody>
      </p:sp>
      <p:sp>
        <p:nvSpPr>
          <p:cNvPr id="435" name="Google Shape;435;g22daa24b2f0_2_296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g22daa24b2f0_2_2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2daa24b2f0_2_296"/>
          <p:cNvPicPr preferRelativeResize="0"/>
          <p:nvPr/>
        </p:nvPicPr>
        <p:blipFill rotWithShape="1">
          <a:blip r:embed="rId9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22daa24b2f0_2_29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2daa24b2f0_2_29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2daa24b2f0_2_29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2daa24b2f0_2_313"/>
          <p:cNvSpPr/>
          <p:nvPr/>
        </p:nvSpPr>
        <p:spPr>
          <a:xfrm>
            <a:off x="5971607" y="3244334"/>
            <a:ext cx="2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47" name="Google Shape;447;g22daa24b2f0_2_313"/>
          <p:cNvSpPr txBox="1"/>
          <p:nvPr/>
        </p:nvSpPr>
        <p:spPr>
          <a:xfrm>
            <a:off x="2513583" y="2131927"/>
            <a:ext cx="7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Currently, CMIP6 counts more that 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24 PB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 almost 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13 millions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datasets.</a:t>
            </a:r>
            <a:endParaRPr sz="180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22daa24b2f0_2_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0808" y="1002418"/>
            <a:ext cx="8419172" cy="111224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22daa24b2f0_2_313"/>
          <p:cNvSpPr txBox="1"/>
          <p:nvPr/>
        </p:nvSpPr>
        <p:spPr>
          <a:xfrm>
            <a:off x="8283351" y="3429000"/>
            <a:ext cx="31053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Datasets from about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120 models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44 different institutions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have been published for CMIP6.</a:t>
            </a:r>
            <a:endParaRPr sz="180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g22daa24b2f0_2_3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123" y="2619765"/>
            <a:ext cx="3351958" cy="35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22daa24b2f0_2_3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9287" y="2653218"/>
            <a:ext cx="3351958" cy="349436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22daa24b2f0_2_313"/>
          <p:cNvSpPr/>
          <p:nvPr/>
        </p:nvSpPr>
        <p:spPr>
          <a:xfrm>
            <a:off x="4224318" y="5950914"/>
            <a:ext cx="311700" cy="215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22daa24b2f0_2_313"/>
          <p:cNvSpPr/>
          <p:nvPr/>
        </p:nvSpPr>
        <p:spPr>
          <a:xfrm>
            <a:off x="919738" y="5932448"/>
            <a:ext cx="311700" cy="215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22daa24b2f0_2_313"/>
          <p:cNvSpPr txBox="1"/>
          <p:nvPr/>
        </p:nvSpPr>
        <p:spPr>
          <a:xfrm>
            <a:off x="4732508" y="627437"/>
            <a:ext cx="27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 archive information</a:t>
            </a:r>
            <a:endParaRPr/>
          </a:p>
        </p:txBody>
      </p:sp>
      <p:sp>
        <p:nvSpPr>
          <p:cNvPr id="455" name="Google Shape;455;g22daa24b2f0_2_313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g22daa24b2f0_2_3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22daa24b2f0_2_313"/>
          <p:cNvPicPr preferRelativeResize="0"/>
          <p:nvPr/>
        </p:nvPicPr>
        <p:blipFill rotWithShape="1">
          <a:blip r:embed="rId7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22daa24b2f0_2_3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2daa24b2f0_2_3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2daa24b2f0_2_3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2daa24b2f0_2_313"/>
          <p:cNvSpPr txBox="1">
            <a:spLocks noGrp="1"/>
          </p:cNvSpPr>
          <p:nvPr>
            <p:ph type="ctrTitle"/>
          </p:nvPr>
        </p:nvSpPr>
        <p:spPr>
          <a:xfrm>
            <a:off x="1715125" y="123875"/>
            <a:ext cx="87843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ESGF by the numbers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2daa24b2f0_2_327"/>
          <p:cNvSpPr/>
          <p:nvPr/>
        </p:nvSpPr>
        <p:spPr>
          <a:xfrm>
            <a:off x="5971607" y="3244334"/>
            <a:ext cx="2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68" name="Google Shape;468;g22daa24b2f0_2_327"/>
          <p:cNvSpPr txBox="1"/>
          <p:nvPr/>
        </p:nvSpPr>
        <p:spPr>
          <a:xfrm>
            <a:off x="3112299" y="2077500"/>
            <a:ext cx="589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CORDEX about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1,5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PB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 about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186 thousands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datasets.</a:t>
            </a:r>
            <a:endParaRPr sz="180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22daa24b2f0_2_327"/>
          <p:cNvSpPr txBox="1"/>
          <p:nvPr/>
        </p:nvSpPr>
        <p:spPr>
          <a:xfrm>
            <a:off x="8283351" y="3429000"/>
            <a:ext cx="31053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Datasets from about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42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driving models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47 different institutions 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have been published for CORDEX.</a:t>
            </a:r>
            <a:endParaRPr sz="180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22daa24b2f0_2_327"/>
          <p:cNvSpPr txBox="1"/>
          <p:nvPr/>
        </p:nvSpPr>
        <p:spPr>
          <a:xfrm>
            <a:off x="4732508" y="627437"/>
            <a:ext cx="27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 archive information</a:t>
            </a:r>
            <a:endParaRPr/>
          </a:p>
        </p:txBody>
      </p:sp>
      <p:pic>
        <p:nvPicPr>
          <p:cNvPr id="471" name="Google Shape;471;g22daa24b2f0_2_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644" y="1051271"/>
            <a:ext cx="10247853" cy="108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2daa24b2f0_2_327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5349" y="2615837"/>
            <a:ext cx="2596457" cy="353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2daa24b2f0_2_327" descr="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3688" y="2614487"/>
            <a:ext cx="2596455" cy="356714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2daa24b2f0_2_327"/>
          <p:cNvSpPr/>
          <p:nvPr/>
        </p:nvSpPr>
        <p:spPr>
          <a:xfrm>
            <a:off x="1728788" y="5926472"/>
            <a:ext cx="311700" cy="215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22daa24b2f0_2_327"/>
          <p:cNvSpPr/>
          <p:nvPr/>
        </p:nvSpPr>
        <p:spPr>
          <a:xfrm>
            <a:off x="4533688" y="5980040"/>
            <a:ext cx="311700" cy="215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2daa24b2f0_2_327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g22daa24b2f0_2_3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2daa24b2f0_2_327"/>
          <p:cNvPicPr preferRelativeResize="0"/>
          <p:nvPr/>
        </p:nvPicPr>
        <p:blipFill rotWithShape="1">
          <a:blip r:embed="rId7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2daa24b2f0_2_3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22daa24b2f0_2_3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22daa24b2f0_2_3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22daa24b2f0_2_327"/>
          <p:cNvSpPr txBox="1">
            <a:spLocks noGrp="1"/>
          </p:cNvSpPr>
          <p:nvPr>
            <p:ph type="ctrTitle"/>
          </p:nvPr>
        </p:nvSpPr>
        <p:spPr>
          <a:xfrm>
            <a:off x="419726" y="123882"/>
            <a:ext cx="1135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ESGF by the numbers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2daa24b2f0_2_341"/>
          <p:cNvSpPr txBox="1">
            <a:spLocks noGrp="1"/>
          </p:cNvSpPr>
          <p:nvPr>
            <p:ph type="ctrTitle"/>
          </p:nvPr>
        </p:nvSpPr>
        <p:spPr>
          <a:xfrm>
            <a:off x="402130" y="177268"/>
            <a:ext cx="1135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ESGF by the numbers</a:t>
            </a:r>
            <a:endParaRPr/>
          </a:p>
        </p:txBody>
      </p:sp>
      <p:sp>
        <p:nvSpPr>
          <p:cNvPr id="489" name="Google Shape;489;g22daa24b2f0_2_341"/>
          <p:cNvSpPr/>
          <p:nvPr/>
        </p:nvSpPr>
        <p:spPr>
          <a:xfrm>
            <a:off x="5971607" y="3244334"/>
            <a:ext cx="2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490" name="Google Shape;490;g22daa24b2f0_2_3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9902" y="1073932"/>
            <a:ext cx="1519793" cy="153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2daa24b2f0_2_3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020" y="1073932"/>
            <a:ext cx="1511207" cy="153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22daa24b2f0_2_341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4509" r="5667"/>
          <a:stretch/>
        </p:blipFill>
        <p:spPr>
          <a:xfrm>
            <a:off x="8739414" y="1021376"/>
            <a:ext cx="1625600" cy="164237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2daa24b2f0_2_341"/>
          <p:cNvSpPr txBox="1"/>
          <p:nvPr/>
        </p:nvSpPr>
        <p:spPr>
          <a:xfrm>
            <a:off x="4774073" y="752129"/>
            <a:ext cx="27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 usage information</a:t>
            </a:r>
            <a:endParaRPr/>
          </a:p>
        </p:txBody>
      </p:sp>
      <p:sp>
        <p:nvSpPr>
          <p:cNvPr id="494" name="Google Shape;494;g22daa24b2f0_2_341"/>
          <p:cNvSpPr txBox="1"/>
          <p:nvPr/>
        </p:nvSpPr>
        <p:spPr>
          <a:xfrm>
            <a:off x="7219203" y="1657897"/>
            <a:ext cx="82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endParaRPr/>
          </a:p>
        </p:txBody>
      </p:sp>
      <p:sp>
        <p:nvSpPr>
          <p:cNvPr id="495" name="Google Shape;495;g22daa24b2f0_2_341"/>
          <p:cNvSpPr txBox="1"/>
          <p:nvPr/>
        </p:nvSpPr>
        <p:spPr>
          <a:xfrm>
            <a:off x="3352125" y="1657897"/>
            <a:ext cx="82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endParaRPr/>
          </a:p>
        </p:txBody>
      </p:sp>
      <p:pic>
        <p:nvPicPr>
          <p:cNvPr id="496" name="Google Shape;496;g22daa24b2f0_2_341" descr="Chart, bubble ch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755" y="2751964"/>
            <a:ext cx="5987042" cy="312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22daa24b2f0_2_341" descr="Map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4517" y="2925733"/>
            <a:ext cx="4870566" cy="253703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22daa24b2f0_2_341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g22daa24b2f0_2_3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2daa24b2f0_2_341"/>
          <p:cNvPicPr preferRelativeResize="0"/>
          <p:nvPr/>
        </p:nvPicPr>
        <p:blipFill rotWithShape="1">
          <a:blip r:embed="rId9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2daa24b2f0_2_3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2daa24b2f0_2_3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2daa24b2f0_2_3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g22daa24b2f0_2_355" descr="Chart, sunburst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1866" y="2355262"/>
            <a:ext cx="5627384" cy="385394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22daa24b2f0_2_355"/>
          <p:cNvSpPr txBox="1">
            <a:spLocks noGrp="1"/>
          </p:cNvSpPr>
          <p:nvPr>
            <p:ph type="ctrTitle"/>
          </p:nvPr>
        </p:nvSpPr>
        <p:spPr>
          <a:xfrm>
            <a:off x="402130" y="186088"/>
            <a:ext cx="1135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ESGF by the numbers</a:t>
            </a:r>
            <a:endParaRPr/>
          </a:p>
        </p:txBody>
      </p:sp>
      <p:sp>
        <p:nvSpPr>
          <p:cNvPr id="511" name="Google Shape;511;g22daa24b2f0_2_355"/>
          <p:cNvSpPr/>
          <p:nvPr/>
        </p:nvSpPr>
        <p:spPr>
          <a:xfrm>
            <a:off x="5971607" y="3244334"/>
            <a:ext cx="2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12" name="Google Shape;512;g22daa24b2f0_2_355"/>
          <p:cNvSpPr txBox="1"/>
          <p:nvPr/>
        </p:nvSpPr>
        <p:spPr>
          <a:xfrm>
            <a:off x="664281" y="3429000"/>
            <a:ext cx="5181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The CMIP6 most downloaded variable is the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East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ward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ind (ua) (3 PB), </a:t>
            </a: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followed by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81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Northward Wind (va) </a:t>
            </a:r>
            <a:r>
              <a:rPr lang="fr-FR" sz="180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Air Temperature (ta)</a:t>
            </a:r>
            <a:endParaRPr sz="1800" b="1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g22daa24b2f0_2_355" descr="Chart, bar chart, histo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437"/>
          <a:stretch/>
        </p:blipFill>
        <p:spPr>
          <a:xfrm>
            <a:off x="82306" y="739897"/>
            <a:ext cx="6779686" cy="229153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22daa24b2f0_2_355"/>
          <p:cNvSpPr txBox="1"/>
          <p:nvPr/>
        </p:nvSpPr>
        <p:spPr>
          <a:xfrm>
            <a:off x="6537134" y="1300722"/>
            <a:ext cx="5376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CMIP6</a:t>
            </a:r>
            <a:r>
              <a:rPr lang="fr-FR" sz="1800" b="0" i="0" u="none" strike="noStrike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is the most downloaded project with almost 30 PB and over that 1 billion files.</a:t>
            </a:r>
            <a:endParaRPr sz="1800" b="1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22daa24b2f0_2_355"/>
          <p:cNvSpPr txBox="1"/>
          <p:nvPr/>
        </p:nvSpPr>
        <p:spPr>
          <a:xfrm>
            <a:off x="4787928" y="696709"/>
            <a:ext cx="274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 usage information</a:t>
            </a:r>
            <a:endParaRPr/>
          </a:p>
        </p:txBody>
      </p:sp>
      <p:sp>
        <p:nvSpPr>
          <p:cNvPr id="516" name="Google Shape;516;g22daa24b2f0_2_355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g22daa24b2f0_2_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22daa24b2f0_2_355"/>
          <p:cNvPicPr preferRelativeResize="0"/>
          <p:nvPr/>
        </p:nvPicPr>
        <p:blipFill rotWithShape="1">
          <a:blip r:embed="rId6">
            <a:alphaModFix/>
          </a:blip>
          <a:srcRect l="21519" t="28629" r="16801" b="42714"/>
          <a:stretch/>
        </p:blipFill>
        <p:spPr>
          <a:xfrm>
            <a:off x="10628376" y="5358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2daa24b2f0_2_3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826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2daa24b2f0_2_3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351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22daa24b2f0_2_3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21336" y="561198"/>
            <a:ext cx="567375" cy="38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"/>
          <p:cNvSpPr txBox="1"/>
          <p:nvPr/>
        </p:nvSpPr>
        <p:spPr>
          <a:xfrm>
            <a:off x="0" y="0"/>
            <a:ext cx="12192000" cy="881449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5A9BD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9177" y="49610"/>
            <a:ext cx="2405450" cy="70827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8"/>
          <p:cNvSpPr txBox="1"/>
          <p:nvPr/>
        </p:nvSpPr>
        <p:spPr>
          <a:xfrm>
            <a:off x="6155271" y="1693486"/>
            <a:ext cx="579081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lang="fr-FR" sz="16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 European Union’s Horizon 2020 research and innovation programme under grant agreement N°824084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836" y="864973"/>
            <a:ext cx="2544259" cy="59930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18"/>
          <p:cNvGrpSpPr/>
          <p:nvPr/>
        </p:nvGrpSpPr>
        <p:grpSpPr>
          <a:xfrm>
            <a:off x="3838835" y="3034909"/>
            <a:ext cx="7735329" cy="2936788"/>
            <a:chOff x="4036541" y="2940909"/>
            <a:chExt cx="7735329" cy="2936788"/>
          </a:xfrm>
        </p:grpSpPr>
        <p:sp>
          <p:nvSpPr>
            <p:cNvPr id="531" name="Google Shape;531;p18"/>
            <p:cNvSpPr txBox="1"/>
            <p:nvPr/>
          </p:nvSpPr>
          <p:spPr>
            <a:xfrm>
              <a:off x="4036541" y="2940909"/>
              <a:ext cx="7735329" cy="2936788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00859" y="3319849"/>
              <a:ext cx="741976" cy="638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3" name="Google Shape;533;p18"/>
            <p:cNvSpPr txBox="1"/>
            <p:nvPr/>
          </p:nvSpPr>
          <p:spPr>
            <a:xfrm>
              <a:off x="9085284" y="3258888"/>
              <a:ext cx="2590793" cy="723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fr-FR"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Follow us on Twitter !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fr-FR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@ISENES_RI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4" name="Google Shape;534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21184" y="3336325"/>
              <a:ext cx="793318" cy="644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18"/>
            <p:cNvSpPr txBox="1"/>
            <p:nvPr/>
          </p:nvSpPr>
          <p:spPr>
            <a:xfrm>
              <a:off x="5183974" y="3225181"/>
              <a:ext cx="3146961" cy="723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fr-FR"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Our website</a:t>
              </a:r>
              <a:endPara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fr-FR" sz="2000" b="0" i="0" u="sng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https://is.enes.org/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8"/>
            <p:cNvSpPr txBox="1"/>
            <p:nvPr/>
          </p:nvSpPr>
          <p:spPr>
            <a:xfrm>
              <a:off x="5208781" y="4512640"/>
              <a:ext cx="2985479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fr-FR"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Contact us at 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fr-FR" sz="2100" b="0" i="0" u="sng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is-enes@ipsl.fr</a:t>
              </a:r>
              <a:endPara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7" name="Google Shape;537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40461" y="4574070"/>
              <a:ext cx="769731" cy="664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Google Shape;538;p18"/>
            <p:cNvSpPr txBox="1"/>
            <p:nvPr/>
          </p:nvSpPr>
          <p:spPr>
            <a:xfrm>
              <a:off x="9506463" y="4753232"/>
              <a:ext cx="2117125" cy="6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Follow our channel </a:t>
              </a:r>
              <a:r>
                <a:rPr lang="fr-FR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IS-ENES3 H2020</a:t>
              </a:r>
              <a:endPara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9" name="Google Shape;539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044069" y="4762434"/>
              <a:ext cx="1314112" cy="6288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0" name="Google Shape;540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9177" y="1741999"/>
            <a:ext cx="1045029" cy="69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2daa24b2f0_2_396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g22daa24b2f0_2_396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2daa24b2f0_2_3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2daa24b2f0_2_3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2daa24b2f0_2_3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2daa24b2f0_2_3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22daa24b2f0_2_396"/>
          <p:cNvSpPr txBox="1">
            <a:spLocks noGrp="1"/>
          </p:cNvSpPr>
          <p:nvPr>
            <p:ph type="ctrTitle"/>
          </p:nvPr>
        </p:nvSpPr>
        <p:spPr>
          <a:xfrm>
            <a:off x="-608606" y="322231"/>
            <a:ext cx="110733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ESGF main challenges</a:t>
            </a:r>
            <a:endParaRPr sz="3200" b="1">
              <a:solidFill>
                <a:srgbClr val="2D60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g22daa24b2f0_2_396"/>
          <p:cNvSpPr/>
          <p:nvPr/>
        </p:nvSpPr>
        <p:spPr>
          <a:xfrm>
            <a:off x="340228" y="1644756"/>
            <a:ext cx="738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Some of the challenges that ESGF is committed to address include:</a:t>
            </a:r>
            <a:endParaRPr/>
          </a:p>
        </p:txBody>
      </p:sp>
      <p:sp>
        <p:nvSpPr>
          <p:cNvPr id="162" name="Google Shape;162;g22daa24b2f0_2_396"/>
          <p:cNvSpPr txBox="1"/>
          <p:nvPr/>
        </p:nvSpPr>
        <p:spPr>
          <a:xfrm>
            <a:off x="507728" y="2243776"/>
            <a:ext cx="7880400" cy="3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enormous scale of the data holdings</a:t>
            </a: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, moving from Peta-bytes to Exa-bytes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support for both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model output </a:t>
            </a: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 a wide variety of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observational data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distributed nature of the data archives</a:t>
            </a: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, which are </a:t>
            </a:r>
            <a:r>
              <a:rPr lang="fr-FR" sz="1800" i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geographically distributed </a:t>
            </a: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fr-FR" sz="1800" i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autonomously operated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the need to enable users to access and analyse data with a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wide variety of client tools</a:t>
            </a:r>
            <a:endParaRPr sz="180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the need to harmonize and federate </a:t>
            </a:r>
            <a:r>
              <a:rPr lang="fr-FR" sz="1800" b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multiple local access policies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C60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22daa24b2f0_2_396" descr="A picture containing sha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32571" y="2016048"/>
            <a:ext cx="2891681" cy="298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2daa24b2f0_2_39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01403" y="1670018"/>
            <a:ext cx="1948553" cy="1087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2daa24b2f0_2_406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g22daa24b2f0_2_406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2daa24b2f0_2_4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2daa24b2f0_2_4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2daa24b2f0_2_4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2daa24b2f0_2_4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2daa24b2f0_2_406"/>
          <p:cNvSpPr txBox="1">
            <a:spLocks noGrp="1"/>
          </p:cNvSpPr>
          <p:nvPr>
            <p:ph type="ctrTitle"/>
          </p:nvPr>
        </p:nvSpPr>
        <p:spPr>
          <a:xfrm>
            <a:off x="-1198070" y="237790"/>
            <a:ext cx="113223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Earth System Grid Federation architecture</a:t>
            </a:r>
            <a:endParaRPr/>
          </a:p>
        </p:txBody>
      </p:sp>
      <p:sp>
        <p:nvSpPr>
          <p:cNvPr id="176" name="Google Shape;176;g22daa24b2f0_2_406"/>
          <p:cNvSpPr/>
          <p:nvPr/>
        </p:nvSpPr>
        <p:spPr>
          <a:xfrm>
            <a:off x="467545" y="1477689"/>
            <a:ext cx="5920500" cy="17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Using a system of geographically distributed peer nodes, ESGF holds the premier collection of simulations and observational and reanalysis data for climate change research.</a:t>
            </a:r>
            <a:endParaRPr sz="180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22daa24b2f0_2_406"/>
          <p:cNvPicPr preferRelativeResize="0"/>
          <p:nvPr/>
        </p:nvPicPr>
        <p:blipFill rotWithShape="1">
          <a:blip r:embed="rId8">
            <a:alphaModFix/>
          </a:blip>
          <a:srcRect l="1460" r="1808" b="3549"/>
          <a:stretch/>
        </p:blipFill>
        <p:spPr>
          <a:xfrm>
            <a:off x="6705601" y="1297996"/>
            <a:ext cx="4822887" cy="468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2daa24b2f0_2_406"/>
          <p:cNvSpPr/>
          <p:nvPr/>
        </p:nvSpPr>
        <p:spPr>
          <a:xfrm>
            <a:off x="663514" y="3682107"/>
            <a:ext cx="5539200" cy="18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Wingdings" pitchFamily="2" charset="2"/>
              <a:buChar char="v"/>
            </a:pPr>
            <a:r>
              <a:rPr lang="fr-FR" sz="1800" b="1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fr-FR" sz="1800" b="1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node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800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access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to data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Wingdings" pitchFamily="2" charset="2"/>
              <a:buChar char="v"/>
            </a:pPr>
            <a:r>
              <a:rPr lang="fr-FR" sz="1800" b="1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Index </a:t>
            </a:r>
            <a:r>
              <a:rPr lang="fr-FR" sz="1800" b="1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node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fr-FR" sz="1800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indexing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fr-FR" sz="1800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searching</a:t>
            </a:r>
            <a:endParaRPr sz="1800" dirty="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Wingdings" pitchFamily="2" charset="2"/>
              <a:buChar char="v"/>
            </a:pPr>
            <a:r>
              <a:rPr lang="fr-FR" sz="1800" b="1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Identity Provider </a:t>
            </a:r>
            <a:r>
              <a:rPr lang="fr-FR" sz="1800" b="1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node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800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federated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user </a:t>
            </a:r>
            <a:r>
              <a:rPr lang="fr-FR" sz="1800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authentication</a:t>
            </a:r>
            <a:endParaRPr sz="1800" dirty="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2C6097"/>
              </a:buClr>
              <a:buSzPts val="1800"/>
              <a:buFont typeface="Wingdings" pitchFamily="2" charset="2"/>
              <a:buChar char="v"/>
            </a:pPr>
            <a:r>
              <a:rPr lang="fr-FR" sz="1800" b="1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Compute</a:t>
            </a:r>
            <a:r>
              <a:rPr lang="fr-FR" sz="1800" b="1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node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: data </a:t>
            </a:r>
            <a:r>
              <a:rPr lang="fr-FR" sz="1800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fr-FR" sz="1800" dirty="0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rgbClr val="2C6097"/>
                </a:solidFill>
                <a:latin typeface="Calibri"/>
                <a:ea typeface="Calibri"/>
                <a:cs typeface="Calibri"/>
                <a:sym typeface="Calibri"/>
              </a:rPr>
              <a:t>capabilities</a:t>
            </a:r>
            <a:endParaRPr sz="1800" dirty="0">
              <a:solidFill>
                <a:srgbClr val="2C60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daa24b2f0_2_443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22daa24b2f0_2_443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2daa24b2f0_2_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2daa24b2f0_2_4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2daa24b2f0_2_4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2daa24b2f0_2_4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2daa24b2f0_2_443"/>
          <p:cNvSpPr txBox="1">
            <a:spLocks noGrp="1"/>
          </p:cNvSpPr>
          <p:nvPr>
            <p:ph type="ctrTitle"/>
          </p:nvPr>
        </p:nvSpPr>
        <p:spPr>
          <a:xfrm>
            <a:off x="-1201190" y="201461"/>
            <a:ext cx="118095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3100"/>
              <a:buFont typeface="Helvetica Neue"/>
              <a:buNone/>
            </a:pPr>
            <a:r>
              <a:rPr lang="fr-FR" sz="31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CMCC involvement in ESGF</a:t>
            </a:r>
            <a:endParaRPr/>
          </a:p>
        </p:txBody>
      </p:sp>
      <p:sp>
        <p:nvSpPr>
          <p:cNvPr id="190" name="Google Shape;190;g22daa24b2f0_2_443"/>
          <p:cNvSpPr/>
          <p:nvPr/>
        </p:nvSpPr>
        <p:spPr>
          <a:xfrm>
            <a:off x="548433" y="1569538"/>
            <a:ext cx="11501700" cy="4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7337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Design, development, bug fixing and maintenance of a </a:t>
            </a:r>
            <a:r>
              <a:rPr lang="fr-FR" sz="1800" b="1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software module </a:t>
            </a: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for data usage statistics </a:t>
            </a:r>
            <a:endParaRPr/>
          </a:p>
          <a:p>
            <a:pPr marL="287337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Leadership of the </a:t>
            </a:r>
            <a:r>
              <a:rPr lang="fr-FR" sz="1800" b="1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ESGF Data Statistics Working Group </a:t>
            </a: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fr-FR" sz="1800" u="sng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https://esgf.llnl.gov/working-groups.html</a:t>
            </a: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) since 2016</a:t>
            </a:r>
            <a:endParaRPr/>
          </a:p>
          <a:p>
            <a:pPr marL="1587" marR="0" lvl="0" indent="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endParaRPr sz="18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7337" marR="0" lvl="0" indent="-1714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" marR="0" lvl="0" indent="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endParaRPr sz="18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" marR="0" lvl="0" indent="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endParaRPr sz="18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7337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Member of the </a:t>
            </a:r>
            <a:r>
              <a:rPr lang="fr-FR" sz="1800" b="1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CMIP Data Node Operation Team </a:t>
            </a: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(CDNOT) since 2017</a:t>
            </a:r>
            <a:endParaRPr/>
          </a:p>
          <a:p>
            <a:pPr marL="287337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800"/>
              <a:buFont typeface="Noto Sans Symbols"/>
              <a:buChar char="❖"/>
            </a:pP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Hosting and maintenance of two ESGF </a:t>
            </a:r>
            <a:r>
              <a:rPr lang="fr-FR" sz="1800" b="1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data nodes </a:t>
            </a: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for publishing datasets </a:t>
            </a:r>
            <a:endParaRPr/>
          </a:p>
          <a:p>
            <a:pPr marL="287337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800"/>
              <a:buFont typeface="Noto Sans Symbols"/>
              <a:buChar char="❖"/>
            </a:pPr>
            <a:r>
              <a:rPr lang="fr-FR" sz="1800" b="1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Research visit </a:t>
            </a:r>
            <a:r>
              <a:rPr lang="fr-FR" sz="18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at Program for Climate Model Diagnosis and Intercomparison (PCMDI) at the Lawrence Livermore National Laboratory (LLNL) in Livermore (CA) from October 2016 to December 2016</a:t>
            </a:r>
            <a:endParaRPr/>
          </a:p>
        </p:txBody>
      </p:sp>
      <p:pic>
        <p:nvPicPr>
          <p:cNvPr id="191" name="Google Shape;191;g22daa24b2f0_2_443" descr="Graphical user interface, text, applicati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7906" y="2743381"/>
            <a:ext cx="5514975" cy="1308637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g22daa24b2f0_2_443"/>
          <p:cNvSpPr txBox="1"/>
          <p:nvPr/>
        </p:nvSpPr>
        <p:spPr>
          <a:xfrm>
            <a:off x="8825947" y="2730129"/>
            <a:ext cx="2676900" cy="1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7337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Noto Sans Symbols"/>
              <a:buChar char="❑"/>
            </a:pPr>
            <a:r>
              <a:rPr lang="fr-FR" sz="16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Sandro Fiore</a:t>
            </a:r>
            <a:endParaRPr/>
          </a:p>
          <a:p>
            <a:pPr marL="287337" marR="0" lvl="0" indent="-285750" algn="l" rtl="0"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Noto Sans Symbols"/>
              <a:buChar char="❑"/>
            </a:pPr>
            <a:r>
              <a:rPr lang="fr-FR" sz="16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Paola Nassisi</a:t>
            </a:r>
            <a:endParaRPr sz="16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7337" marR="0" lvl="0" indent="-285750" algn="l" rtl="0"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Noto Sans Symbols"/>
              <a:buChar char="❑"/>
            </a:pPr>
            <a:r>
              <a:rPr lang="fr-FR" sz="16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Maria Mirto </a:t>
            </a:r>
            <a:endParaRPr/>
          </a:p>
          <a:p>
            <a:pPr marL="287337" marR="0" lvl="0" indent="-285750" algn="l" rtl="0"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Noto Sans Symbols"/>
              <a:buChar char="❑"/>
            </a:pPr>
            <a:r>
              <a:rPr lang="fr-FR" sz="16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Fabrizio Antonio</a:t>
            </a:r>
            <a:endParaRPr/>
          </a:p>
          <a:p>
            <a:pPr marL="287337" marR="0" lvl="0" indent="-285750" algn="l" rtl="0">
              <a:spcBef>
                <a:spcPts val="28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Noto Sans Symbols"/>
              <a:buChar char="❑"/>
            </a:pPr>
            <a:r>
              <a:rPr lang="fr-FR" sz="1600">
                <a:solidFill>
                  <a:srgbClr val="1A60A6"/>
                </a:solidFill>
                <a:latin typeface="Calibri"/>
                <a:ea typeface="Calibri"/>
                <a:cs typeface="Calibri"/>
                <a:sym typeface="Calibri"/>
              </a:rPr>
              <a:t>other CMCC/ASC people</a:t>
            </a:r>
            <a:endParaRPr sz="16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2daa24b2f0_2_433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22daa24b2f0_2_433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2daa24b2f0_2_4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2daa24b2f0_2_4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daa24b2f0_2_4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daa24b2f0_2_4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2daa24b2f0_2_433"/>
          <p:cNvSpPr txBox="1">
            <a:spLocks noGrp="1"/>
          </p:cNvSpPr>
          <p:nvPr>
            <p:ph type="ctrTitle"/>
          </p:nvPr>
        </p:nvSpPr>
        <p:spPr>
          <a:xfrm>
            <a:off x="-1274270" y="250147"/>
            <a:ext cx="113490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ESGF Data Statistics service context</a:t>
            </a:r>
            <a:endParaRPr/>
          </a:p>
        </p:txBody>
      </p:sp>
      <p:pic>
        <p:nvPicPr>
          <p:cNvPr id="204" name="Google Shape;204;g22daa24b2f0_2_433"/>
          <p:cNvPicPr preferRelativeResize="0"/>
          <p:nvPr/>
        </p:nvPicPr>
        <p:blipFill rotWithShape="1">
          <a:blip r:embed="rId8">
            <a:alphaModFix/>
          </a:blip>
          <a:srcRect t="10547" r="1603" b="13894"/>
          <a:stretch/>
        </p:blipFill>
        <p:spPr>
          <a:xfrm>
            <a:off x="238350" y="2226642"/>
            <a:ext cx="5122367" cy="393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2daa24b2f0_2_433"/>
          <p:cNvPicPr preferRelativeResize="0"/>
          <p:nvPr/>
        </p:nvPicPr>
        <p:blipFill rotWithShape="1">
          <a:blip r:embed="rId9">
            <a:alphaModFix/>
          </a:blip>
          <a:srcRect l="33630" t="8836" r="32156" b="4100"/>
          <a:stretch/>
        </p:blipFill>
        <p:spPr>
          <a:xfrm>
            <a:off x="5760190" y="2694321"/>
            <a:ext cx="1282699" cy="24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2daa24b2f0_2_433"/>
          <p:cNvSpPr txBox="1"/>
          <p:nvPr/>
        </p:nvSpPr>
        <p:spPr>
          <a:xfrm>
            <a:off x="5360717" y="1743488"/>
            <a:ext cx="566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>
                <a:solidFill>
                  <a:srgbClr val="1960A6"/>
                </a:solidFill>
                <a:latin typeface="Calibri"/>
                <a:ea typeface="Calibri"/>
                <a:cs typeface="Calibri"/>
                <a:sym typeface="Calibri"/>
              </a:rPr>
              <a:t>Distributed and decentralized database</a:t>
            </a:r>
            <a:endParaRPr/>
          </a:p>
        </p:txBody>
      </p:sp>
      <p:sp>
        <p:nvSpPr>
          <p:cNvPr id="207" name="Google Shape;207;g22daa24b2f0_2_433"/>
          <p:cNvSpPr txBox="1"/>
          <p:nvPr/>
        </p:nvSpPr>
        <p:spPr>
          <a:xfrm>
            <a:off x="4246882" y="5613100"/>
            <a:ext cx="475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1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How to get statistics from the sites?</a:t>
            </a:r>
            <a:endParaRPr/>
          </a:p>
        </p:txBody>
      </p:sp>
      <p:sp>
        <p:nvSpPr>
          <p:cNvPr id="208" name="Google Shape;208;g22daa24b2f0_2_433"/>
          <p:cNvSpPr txBox="1"/>
          <p:nvPr/>
        </p:nvSpPr>
        <p:spPr>
          <a:xfrm>
            <a:off x="7442364" y="2277919"/>
            <a:ext cx="40590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tens of federated sites</a:t>
            </a:r>
            <a:endParaRPr sz="2200">
              <a:solidFill>
                <a:srgbClr val="2D60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more than 34 Petabytes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about 35 projects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2D6097"/>
                </a:solidFill>
                <a:latin typeface="Calibri"/>
                <a:ea typeface="Calibri"/>
                <a:cs typeface="Calibri"/>
                <a:sym typeface="Calibri"/>
              </a:rPr>
              <a:t>more than 14 millions datasets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daa24b2f0_2_423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22daa24b2f0_2_423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2daa24b2f0_2_4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2daa24b2f0_2_4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2daa24b2f0_2_4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2daa24b2f0_2_4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2daa24b2f0_2_423"/>
          <p:cNvSpPr txBox="1">
            <a:spLocks noGrp="1"/>
          </p:cNvSpPr>
          <p:nvPr>
            <p:ph type="ctrTitle"/>
          </p:nvPr>
        </p:nvSpPr>
        <p:spPr>
          <a:xfrm>
            <a:off x="-740870" y="289276"/>
            <a:ext cx="113802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ESGF Data Statistics service</a:t>
            </a:r>
            <a:endParaRPr/>
          </a:p>
        </p:txBody>
      </p:sp>
      <p:sp>
        <p:nvSpPr>
          <p:cNvPr id="220" name="Google Shape;220;g22daa24b2f0_2_423"/>
          <p:cNvSpPr txBox="1"/>
          <p:nvPr/>
        </p:nvSpPr>
        <p:spPr>
          <a:xfrm>
            <a:off x="178634" y="1514819"/>
            <a:ext cx="5996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Collects and stores a high volume of heterogeneous metrics, covering </a:t>
            </a:r>
            <a:r>
              <a:rPr lang="fr-FR" sz="2000" b="1">
                <a:solidFill>
                  <a:srgbClr val="2D6097"/>
                </a:solidFill>
              </a:rPr>
              <a:t>data download statistics</a:t>
            </a:r>
            <a:r>
              <a:rPr lang="fr-FR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as well as </a:t>
            </a:r>
            <a:r>
              <a:rPr lang="fr-FR" sz="20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the status of the federated archive</a:t>
            </a:r>
            <a:r>
              <a:rPr lang="fr-FR" sz="20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 in terms of published datasets, models and istitutes. etc.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D609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How much</a:t>
            </a:r>
            <a:r>
              <a:rPr lang="fr-FR" sz="20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20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how frequently </a:t>
            </a:r>
            <a:r>
              <a:rPr lang="fr-FR" sz="20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fr-FR" sz="2000" b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how intensively </a:t>
            </a:r>
            <a:r>
              <a:rPr lang="fr-FR" sz="200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the federation is being exploited by the end-users</a:t>
            </a:r>
            <a:endParaRPr/>
          </a:p>
        </p:txBody>
      </p:sp>
      <p:sp>
        <p:nvSpPr>
          <p:cNvPr id="221" name="Google Shape;221;g22daa24b2f0_2_423"/>
          <p:cNvSpPr/>
          <p:nvPr/>
        </p:nvSpPr>
        <p:spPr>
          <a:xfrm>
            <a:off x="6819276" y="1664064"/>
            <a:ext cx="2188500" cy="1008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amount of downloaded data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2daa24b2f0_2_423"/>
          <p:cNvSpPr/>
          <p:nvPr/>
        </p:nvSpPr>
        <p:spPr>
          <a:xfrm>
            <a:off x="6819276" y="3379110"/>
            <a:ext cx="2188500" cy="1008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12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most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downloaded data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2daa24b2f0_2_423"/>
          <p:cNvSpPr/>
          <p:nvPr/>
        </p:nvSpPr>
        <p:spPr>
          <a:xfrm>
            <a:off x="9517506" y="1660829"/>
            <a:ext cx="2188500" cy="1008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12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data available through the federation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2daa24b2f0_2_423"/>
          <p:cNvSpPr/>
          <p:nvPr/>
        </p:nvSpPr>
        <p:spPr>
          <a:xfrm>
            <a:off x="9517506" y="3379111"/>
            <a:ext cx="2188500" cy="1008000"/>
          </a:xfrm>
          <a:prstGeom prst="roundRect">
            <a:avLst>
              <a:gd name="adj" fmla="val 16667"/>
            </a:avLst>
          </a:prstGeom>
          <a:solidFill>
            <a:srgbClr val="FF8AD8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less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accessed data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2daa24b2f0_2_423"/>
          <p:cNvSpPr txBox="1"/>
          <p:nvPr/>
        </p:nvSpPr>
        <p:spPr>
          <a:xfrm>
            <a:off x="6579430" y="5322716"/>
            <a:ext cx="54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ts val="2000"/>
              <a:buFont typeface="Arial"/>
              <a:buNone/>
            </a:pPr>
            <a:r>
              <a:rPr lang="fr-FR" sz="2000" b="1" dirty="0" err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Useful</a:t>
            </a:r>
            <a:r>
              <a:rPr lang="fr-FR" sz="2000" b="1" dirty="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 insights on the long </a:t>
            </a:r>
            <a:r>
              <a:rPr lang="fr-FR" sz="2000" b="1" dirty="0" err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tail</a:t>
            </a:r>
            <a:r>
              <a:rPr lang="fr-FR" sz="2000" b="1" dirty="0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fr-FR" sz="2000" b="1" dirty="0" err="1">
                <a:solidFill>
                  <a:srgbClr val="2D6097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sz="2000" b="1" dirty="0">
              <a:solidFill>
                <a:srgbClr val="2D60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2daa24b2f0_2_423"/>
          <p:cNvSpPr/>
          <p:nvPr/>
        </p:nvSpPr>
        <p:spPr>
          <a:xfrm>
            <a:off x="9007840" y="4527029"/>
            <a:ext cx="509700" cy="813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D45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daa24b2f0_2_487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22daa24b2f0_2_487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2daa24b2f0_2_4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2daa24b2f0_2_4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2daa24b2f0_2_4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2daa24b2f0_2_4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22daa24b2f0_2_487"/>
          <p:cNvSpPr txBox="1">
            <a:spLocks noGrp="1"/>
          </p:cNvSpPr>
          <p:nvPr>
            <p:ph type="ctrTitle"/>
          </p:nvPr>
        </p:nvSpPr>
        <p:spPr>
          <a:xfrm>
            <a:off x="-1350470" y="186304"/>
            <a:ext cx="1147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ESGF Data Statistics architecture</a:t>
            </a:r>
            <a:endParaRPr/>
          </a:p>
        </p:txBody>
      </p:sp>
      <p:pic>
        <p:nvPicPr>
          <p:cNvPr id="238" name="Google Shape;238;g22daa24b2f0_2_487" descr="Diagram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2"/>
          <a:stretch/>
        </p:blipFill>
        <p:spPr>
          <a:xfrm>
            <a:off x="951948" y="1147342"/>
            <a:ext cx="10237316" cy="5246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daa24b2f0_2_477"/>
          <p:cNvSpPr/>
          <p:nvPr/>
        </p:nvSpPr>
        <p:spPr>
          <a:xfrm>
            <a:off x="0" y="6631500"/>
            <a:ext cx="11477400" cy="2265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IS-ENES3 has received funding from the European Union’s Horizon 2020 research and innovation programme under grant agreement No 824084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22daa24b2f0_2_477"/>
          <p:cNvPicPr preferRelativeResize="0"/>
          <p:nvPr/>
        </p:nvPicPr>
        <p:blipFill rotWithShape="1">
          <a:blip r:embed="rId3">
            <a:alphaModFix/>
          </a:blip>
          <a:srcRect l="21519" t="28629" r="16801" b="42714"/>
          <a:stretch/>
        </p:blipFill>
        <p:spPr>
          <a:xfrm>
            <a:off x="10094976" y="612067"/>
            <a:ext cx="1312451" cy="4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2daa24b2f0_2_4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288" y="63938"/>
            <a:ext cx="1519916" cy="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2daa24b2f0_2_4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1778" y="108575"/>
            <a:ext cx="975622" cy="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2daa24b2f0_2_4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7936" y="637398"/>
            <a:ext cx="567375" cy="38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2daa24b2f0_2_4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7349" y="5864425"/>
            <a:ext cx="710125" cy="9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2daa24b2f0_2_477"/>
          <p:cNvSpPr txBox="1">
            <a:spLocks noGrp="1"/>
          </p:cNvSpPr>
          <p:nvPr>
            <p:ph type="ctrTitle"/>
          </p:nvPr>
        </p:nvSpPr>
        <p:spPr>
          <a:xfrm>
            <a:off x="-1240557" y="269256"/>
            <a:ext cx="11472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6097"/>
              </a:buClr>
              <a:buSzPct val="100000"/>
              <a:buFont typeface="Helvetica Neue"/>
              <a:buNone/>
            </a:pPr>
            <a:r>
              <a:rPr lang="fr-FR" sz="3200" b="1">
                <a:solidFill>
                  <a:srgbClr val="2D60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node side: HTTPD configuration</a:t>
            </a:r>
            <a:endParaRPr/>
          </a:p>
        </p:txBody>
      </p:sp>
      <p:pic>
        <p:nvPicPr>
          <p:cNvPr id="250" name="Google Shape;250;g22daa24b2f0_2_477" descr="Timelin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 t="1768"/>
          <a:stretch/>
        </p:blipFill>
        <p:spPr>
          <a:xfrm>
            <a:off x="972275" y="1115027"/>
            <a:ext cx="10151000" cy="5373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1474</Words>
  <Application>Microsoft Macintosh PowerPoint</Application>
  <PresentationFormat>Widescreen</PresentationFormat>
  <Paragraphs>175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Helvetica Neue</vt:lpstr>
      <vt:lpstr>Arial Black</vt:lpstr>
      <vt:lpstr>Calibri</vt:lpstr>
      <vt:lpstr>Wingdings</vt:lpstr>
      <vt:lpstr>Noto Sans Symbols</vt:lpstr>
      <vt:lpstr>Thème Office</vt:lpstr>
      <vt:lpstr>PowerPoint Presentation</vt:lpstr>
      <vt:lpstr>The Earth System Grid Federation (ESGF)</vt:lpstr>
      <vt:lpstr>ESGF main challenges</vt:lpstr>
      <vt:lpstr>Earth System Grid Federation architecture</vt:lpstr>
      <vt:lpstr>CMCC involvement in ESGF</vt:lpstr>
      <vt:lpstr>The ESGF Data Statistics service context</vt:lpstr>
      <vt:lpstr>The ESGF Data Statistics service</vt:lpstr>
      <vt:lpstr>The ESGF Data Statistics architecture</vt:lpstr>
      <vt:lpstr>Data node side: HTTPD configuration</vt:lpstr>
      <vt:lpstr>Data node side: Filebeat configuration</vt:lpstr>
      <vt:lpstr>Collector node side: Logstash configuration</vt:lpstr>
      <vt:lpstr>The data warehouse system – Cross-project</vt:lpstr>
      <vt:lpstr>The data warehouse system – CMIP6 project</vt:lpstr>
      <vt:lpstr>The Community Gateway</vt:lpstr>
      <vt:lpstr>Cross-projects statistics</vt:lpstr>
      <vt:lpstr>Project-specific statistics (CMIP6) </vt:lpstr>
      <vt:lpstr>Geo downloads</vt:lpstr>
      <vt:lpstr>Data Publication Metrics section (Federated view)</vt:lpstr>
      <vt:lpstr>Data Publication Metrics section (projects’ view)</vt:lpstr>
      <vt:lpstr>IS-ENES3 KPIs</vt:lpstr>
      <vt:lpstr>ESGF by the numbers</vt:lpstr>
      <vt:lpstr>ESGF by the numbers</vt:lpstr>
      <vt:lpstr>ESGF by the numbers</vt:lpstr>
      <vt:lpstr>ESGF by the numbers</vt:lpstr>
      <vt:lpstr>ESGF by the numbers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alessandra nuzzo</cp:lastModifiedBy>
  <cp:revision>2</cp:revision>
  <dcterms:modified xsi:type="dcterms:W3CDTF">2023-04-24T07:54:17Z</dcterms:modified>
</cp:coreProperties>
</file>