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1"/>
  </p:notesMasterIdLst>
  <p:sldIdLst>
    <p:sldId id="270" r:id="rId3"/>
    <p:sldId id="256" r:id="rId4"/>
    <p:sldId id="277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2" r:id="rId17"/>
    <p:sldId id="273" r:id="rId18"/>
    <p:sldId id="275" r:id="rId19"/>
    <p:sldId id="276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" panose="02040604050505020304" pitchFamily="18" charset="0"/>
      <p:regular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Quattrocento Sans" panose="020B0502050000020003" pitchFamily="34" charset="0"/>
      <p:regular r:id="rId31"/>
      <p:bold r:id="rId32"/>
      <p:italic r:id="rId33"/>
      <p:boldItalic r:id="rId34"/>
    </p:embeddedFont>
    <p:embeddedFont>
      <p:font typeface="Source Sans Pro" panose="020B0503030403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gAxdjUTMuEPQuwpJ2jAWmv+YxV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C182"/>
    <a:srgbClr val="FFFFFF"/>
    <a:srgbClr val="F6A503"/>
    <a:srgbClr val="262626"/>
    <a:srgbClr val="888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34646E-E7EA-4394-99E2-CB7EAC56EBA5}">
  <a:tblStyle styleId="{2A34646E-E7EA-4394-99E2-CB7EAC56EBA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/>
    <p:restoredTop sz="94663"/>
  </p:normalViewPr>
  <p:slideViewPr>
    <p:cSldViewPr snapToGrid="0">
      <p:cViewPr varScale="1">
        <p:scale>
          <a:sx n="117" d="100"/>
          <a:sy n="117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32ac83f5ce_1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g232ac83f5ce_1_4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3" name="Google Shape;473;g232ac83f5ce_1_4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32f55551d3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232f55551d3_0_5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endParaRPr/>
          </a:p>
        </p:txBody>
      </p:sp>
      <p:sp>
        <p:nvSpPr>
          <p:cNvPr id="346" name="Google Shape;346;g232f55551d3_0_5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32f55551d3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232f55551d3_0_6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9" name="Google Shape;359;g232f55551d3_0_6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32f55551d3_0_6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232f55551d3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32f55551d3_0_6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232f55551d3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32ac83f5ce_1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232ac83f5ce_1_4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g232ac83f5ce_1_4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32f55551d3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g232f55551d3_0_13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5" name="Google Shape;495;g232f55551d3_0_13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32f55551d3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g232f55551d3_0_14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3" name="Google Shape;513;g232f55551d3_0_14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32f55551d3_0_1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232f55551d3_0_12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34" name="Google Shape;534;g232f55551d3_0_12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3" name="Google Shape;5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32ac83f5ce_1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g232ac83f5ce_1_4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3" name="Google Shape;473;g232ac83f5ce_1_4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0623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32ac83f5ce_1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232ac83f5ce_1_3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g232ac83f5ce_1_3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32f55551d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232f55551d3_0_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g232f55551d3_0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32f55551d3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232f55551d3_0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g232f55551d3_0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32f55551d3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232f55551d3_0_3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g232f55551d3_0_3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32f55551d3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232f55551d3_0_4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g232f55551d3_0_4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32f55551d3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232f55551d3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g232f55551d3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32ac83f5ce_1_4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232ac83f5ce_1_4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g232ac83f5ce_1_4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32f55551d3_0_12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232f55551d3_0_12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g232f55551d3_0_12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232f55551d3_0_12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232f55551d3_0_12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32f55551d3_0_130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232f55551d3_0_130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g232f55551d3_0_13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232f55551d3_0_13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232f55551d3_0_13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32f55551d3_0_13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32f55551d3_0_13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232f55551d3_0_13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232f55551d3_0_13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232f55551d3_0_13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32f55551d3_0_13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32f55551d3_0_13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232f55551d3_0_13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232f55551d3_0_13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232f55551d3_0_13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32f55551d3_0_13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32f55551d3_0_13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232f55551d3_0_13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232f55551d3_0_13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232f55551d3_0_13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232f55551d3_0_13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232f55551d3_0_13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232f55551d3_0_13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32f55551d3_0_13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32f55551d3_0_13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232f55551d3_0_13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32f55551d3_0_13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232f55551d3_0_13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2f55551d3_0_13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232f55551d3_0_13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232f55551d3_0_13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32f55551d3_0_13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232f55551d3_0_13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0" name="Google Shape;140;g232f55551d3_0_13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1" name="Google Shape;141;g232f55551d3_0_13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232f55551d3_0_13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232f55551d3_0_13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32f55551d3_0_13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232f55551d3_0_13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g232f55551d3_0_13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8" name="Google Shape;148;g232f55551d3_0_13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232f55551d3_0_13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232f55551d3_0_13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32f55551d3_0_13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232f55551d3_0_135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g232f55551d3_0_13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232f55551d3_0_13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232f55551d3_0_13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32f55551d3_0_1361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232f55551d3_0_1361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g232f55551d3_0_13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232f55551d3_0_13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232f55551d3_0_13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32f55551d3_0_12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g232f55551d3_0_129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g232f55551d3_0_12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g232f55551d3_0_12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g232f55551d3_0_12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1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3.png"/><Relationship Id="rId3" Type="http://schemas.openxmlformats.org/officeDocument/2006/relationships/image" Target="../media/image69.png"/><Relationship Id="rId7" Type="http://schemas.openxmlformats.org/officeDocument/2006/relationships/image" Target="../media/image76.png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11" Type="http://schemas.openxmlformats.org/officeDocument/2006/relationships/image" Target="../media/image80.jpg"/><Relationship Id="rId5" Type="http://schemas.openxmlformats.org/officeDocument/2006/relationships/image" Target="../media/image74.jpg"/><Relationship Id="rId10" Type="http://schemas.openxmlformats.org/officeDocument/2006/relationships/image" Target="../media/image79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4.png"/><Relationship Id="rId3" Type="http://schemas.openxmlformats.org/officeDocument/2006/relationships/image" Target="../media/image1.jpg"/><Relationship Id="rId7" Type="http://schemas.openxmlformats.org/officeDocument/2006/relationships/image" Target="../media/image85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55.png"/><Relationship Id="rId5" Type="http://schemas.openxmlformats.org/officeDocument/2006/relationships/image" Target="../media/image83.png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60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jpg"/><Relationship Id="rId18" Type="http://schemas.openxmlformats.org/officeDocument/2006/relationships/image" Target="../media/image13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17" Type="http://schemas.openxmlformats.org/officeDocument/2006/relationships/image" Target="../media/image98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5" Type="http://schemas.openxmlformats.org/officeDocument/2006/relationships/image" Target="../media/image96.png"/><Relationship Id="rId10" Type="http://schemas.openxmlformats.org/officeDocument/2006/relationships/hyperlink" Target="http://www.sebastien-project.eu/" TargetMode="External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image" Target="../media/image33.jpg"/><Relationship Id="rId10" Type="http://schemas.openxmlformats.org/officeDocument/2006/relationships/image" Target="../media/image37.jpg"/><Relationship Id="rId4" Type="http://schemas.openxmlformats.org/officeDocument/2006/relationships/image" Target="../media/image8.jp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www.leo-italy.eu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1.jp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32ac83f5ce_1_4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300" dirty="0">
              <a:solidFill>
                <a:schemeClr val="bg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77" name="Google Shape;477;g232ac83f5ce_1_4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8503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g232ac83f5ce_1_436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pic>
        <p:nvPicPr>
          <p:cNvPr id="2" name="Google Shape;172;p18">
            <a:extLst>
              <a:ext uri="{FF2B5EF4-FFF2-40B4-BE49-F238E27FC236}">
                <a16:creationId xmlns:a16="http://schemas.microsoft.com/office/drawing/2014/main" id="{6655199A-4B49-68D1-9FD3-5E0E18485C6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50" y="88345"/>
            <a:ext cx="966339" cy="9633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1A74F7-4DE8-47F2-CA3F-BC755412C7C6}"/>
              </a:ext>
            </a:extLst>
          </p:cNvPr>
          <p:cNvSpPr txBox="1"/>
          <p:nvPr/>
        </p:nvSpPr>
        <p:spPr>
          <a:xfrm>
            <a:off x="1103974" y="132991"/>
            <a:ext cx="1074695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 early warning decision support system for disease outbreaks in the livestock sector</a:t>
            </a:r>
            <a:br>
              <a:rPr lang="en-US" sz="18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lang="en-US" sz="200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Nassisi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A. D’Anca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M. Mancini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M. Santini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M. Milanesi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C. Caroli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G. Aloisio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G. Chillemi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R. Valentini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R. Negrini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4,5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P.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Ajmone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Marsan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lang="en-US" sz="200" dirty="0">
              <a:solidFill>
                <a:schemeClr val="tx1">
                  <a:lumMod val="65000"/>
                  <a:lumOff val="35000"/>
                </a:schemeClr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1. Centro Euro-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Mediterraneo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sui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Cambiamenti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Climatici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Lecce, Italy </a:t>
            </a:r>
            <a:r>
              <a:rPr lang="en-US" sz="1200" dirty="0">
                <a:solidFill>
                  <a:schemeClr val="bg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|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2. University of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Tuscia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Viterbo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Italy </a:t>
            </a:r>
            <a:r>
              <a:rPr lang="en-US" sz="1200" dirty="0">
                <a:solidFill>
                  <a:schemeClr val="bg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|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3. CINECA, Bologna, Italy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Associazione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Italiana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Allevatori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Rome, Italy </a:t>
            </a:r>
            <a:r>
              <a:rPr lang="en-US" sz="1200" dirty="0">
                <a:solidFill>
                  <a:schemeClr val="bg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|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5.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Università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Cattolica del Sacro Cuore, Milan, Italy</a:t>
            </a:r>
            <a:endParaRPr lang="en-IT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A26ED0-63B0-690A-5B59-CD769E852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0879" y="43783"/>
            <a:ext cx="885371" cy="10199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A7F674-2F62-31F4-CF79-5309C163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74" y="6028068"/>
            <a:ext cx="875835" cy="5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480;g232ac83f5ce_1_436">
            <a:extLst>
              <a:ext uri="{FF2B5EF4-FFF2-40B4-BE49-F238E27FC236}">
                <a16:creationId xmlns:a16="http://schemas.microsoft.com/office/drawing/2014/main" id="{C269D1F8-BECF-AABD-3E27-47EB92F8776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2814" y="1481095"/>
            <a:ext cx="3447558" cy="7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FD6BA72A-E8EB-F18F-C829-43251ED112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61" y="2377157"/>
            <a:ext cx="6103878" cy="3501758"/>
          </a:xfrm>
          <a:prstGeom prst="rect">
            <a:avLst/>
          </a:prstGeom>
        </p:spPr>
      </p:pic>
      <p:pic>
        <p:nvPicPr>
          <p:cNvPr id="9" name="Google Shape;519;g232f55551d3_0_1406">
            <a:extLst>
              <a:ext uri="{FF2B5EF4-FFF2-40B4-BE49-F238E27FC236}">
                <a16:creationId xmlns:a16="http://schemas.microsoft.com/office/drawing/2014/main" id="{9CE9DF90-D46B-0A86-BC3E-4F809ADA87E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20216" y="3557453"/>
            <a:ext cx="3104944" cy="267131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5206F53-D4E2-4B6E-1F85-80C2805296B9}"/>
              </a:ext>
            </a:extLst>
          </p:cNvPr>
          <p:cNvSpPr/>
          <p:nvPr/>
        </p:nvSpPr>
        <p:spPr>
          <a:xfrm>
            <a:off x="3220149" y="2404143"/>
            <a:ext cx="3092173" cy="961732"/>
          </a:xfrm>
          <a:prstGeom prst="rect">
            <a:avLst/>
          </a:prstGeom>
          <a:solidFill>
            <a:srgbClr val="FFFFFF">
              <a:alpha val="68235"/>
            </a:srgb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16" name="Google Shape;253;g232f55551d3_0_359">
            <a:extLst>
              <a:ext uri="{FF2B5EF4-FFF2-40B4-BE49-F238E27FC236}">
                <a16:creationId xmlns:a16="http://schemas.microsoft.com/office/drawing/2014/main" id="{D58F9F65-19A2-5D65-4814-F2EFAEC6E4FA}"/>
              </a:ext>
            </a:extLst>
          </p:cNvPr>
          <p:cNvGrpSpPr>
            <a:grpSpLocks noChangeAspect="1"/>
          </p:cNvGrpSpPr>
          <p:nvPr/>
        </p:nvGrpSpPr>
        <p:grpSpPr>
          <a:xfrm>
            <a:off x="9247677" y="4283033"/>
            <a:ext cx="2367661" cy="2154778"/>
            <a:chOff x="6976309" y="457918"/>
            <a:chExt cx="4726875" cy="4301870"/>
          </a:xfrm>
        </p:grpSpPr>
        <p:pic>
          <p:nvPicPr>
            <p:cNvPr id="17" name="Google Shape;254;g232f55551d3_0_359" descr="Immagine che contiene fieno, erba, mammifero, bovino&#10;&#10;Descrizione generata automaticamente">
              <a:extLst>
                <a:ext uri="{FF2B5EF4-FFF2-40B4-BE49-F238E27FC236}">
                  <a16:creationId xmlns:a16="http://schemas.microsoft.com/office/drawing/2014/main" id="{00DFF8BB-670F-8F6B-C637-508A8FDB44B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5400000">
              <a:off x="6540834" y="893393"/>
              <a:ext cx="3483804" cy="2612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57;g232f55551d3_0_359" descr="Immagine che contiene testo, elettronico, circuito&#10;&#10;Descrizione generata automaticamente">
              <a:extLst>
                <a:ext uri="{FF2B5EF4-FFF2-40B4-BE49-F238E27FC236}">
                  <a16:creationId xmlns:a16="http://schemas.microsoft.com/office/drawing/2014/main" id="{8A7B3311-6A4E-4357-6D7A-A21E452CA7E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138334" y="1534803"/>
              <a:ext cx="1564850" cy="2086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59;g232f55551d3_0_359">
              <a:extLst>
                <a:ext uri="{FF2B5EF4-FFF2-40B4-BE49-F238E27FC236}">
                  <a16:creationId xmlns:a16="http://schemas.microsoft.com/office/drawing/2014/main" id="{841DBDD9-46F0-091D-5536-9889DCBE341F}"/>
                </a:ext>
              </a:extLst>
            </p:cNvPr>
            <p:cNvSpPr txBox="1"/>
            <p:nvPr/>
          </p:nvSpPr>
          <p:spPr>
            <a:xfrm>
              <a:off x="6976311" y="3961077"/>
              <a:ext cx="4726873" cy="79871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Environmental temperature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and humidity + GPS + movement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60;g232f55551d3_0_359">
              <a:extLst>
                <a:ext uri="{FF2B5EF4-FFF2-40B4-BE49-F238E27FC236}">
                  <a16:creationId xmlns:a16="http://schemas.microsoft.com/office/drawing/2014/main" id="{76EF58E1-E8F5-B934-701C-583041BCCBB9}"/>
                </a:ext>
              </a:extLst>
            </p:cNvPr>
            <p:cNvSpPr/>
            <p:nvPr/>
          </p:nvSpPr>
          <p:spPr>
            <a:xfrm>
              <a:off x="8406245" y="1967170"/>
              <a:ext cx="1974300" cy="5922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92D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93DDF7F-9A61-D921-1B2D-65016CC92A4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059" r="17862"/>
          <a:stretch/>
        </p:blipFill>
        <p:spPr>
          <a:xfrm>
            <a:off x="9236921" y="1292675"/>
            <a:ext cx="2675359" cy="290055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F6CBE22-1777-A713-61E5-C8B623005645}"/>
              </a:ext>
            </a:extLst>
          </p:cNvPr>
          <p:cNvCxnSpPr>
            <a:cxnSpLocks/>
          </p:cNvCxnSpPr>
          <p:nvPr/>
        </p:nvCxnSpPr>
        <p:spPr>
          <a:xfrm flipH="1">
            <a:off x="3220149" y="1392081"/>
            <a:ext cx="539910" cy="1012062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458D3CB-0F5C-A4F9-38EE-A6DCF38051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0059" y="1392081"/>
            <a:ext cx="4969612" cy="1623646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68B069-BB79-4AE0-27B5-794B035DE419}"/>
              </a:ext>
            </a:extLst>
          </p:cNvPr>
          <p:cNvCxnSpPr>
            <a:cxnSpLocks/>
          </p:cNvCxnSpPr>
          <p:nvPr/>
        </p:nvCxnSpPr>
        <p:spPr>
          <a:xfrm flipH="1">
            <a:off x="3220149" y="3015727"/>
            <a:ext cx="539910" cy="35014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3FFC0F4-8972-DBFA-4652-5CBD30FC9EA4}"/>
              </a:ext>
            </a:extLst>
          </p:cNvPr>
          <p:cNvCxnSpPr>
            <a:cxnSpLocks/>
          </p:cNvCxnSpPr>
          <p:nvPr/>
        </p:nvCxnSpPr>
        <p:spPr>
          <a:xfrm flipH="1">
            <a:off x="6312322" y="3015727"/>
            <a:ext cx="2441749" cy="35014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C3B0FDB8-7577-D888-3F23-213E184B7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60" y="5239727"/>
            <a:ext cx="3258493" cy="230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FE9969E-D674-89F0-D031-800B1E1C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111" y="6053288"/>
            <a:ext cx="583542" cy="81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32f55551d3_0_5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251999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Quattrocento Sans"/>
              <a:buNone/>
            </a:pPr>
            <a:r>
              <a:rPr lang="en-US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Machine Learning &amp; </a:t>
            </a:r>
            <a:br>
              <a:rPr lang="en-US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Artificial Intelligence approaches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49" name="Google Shape;349;g232f55551d3_0_547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b="1">
                <a:solidFill>
                  <a:schemeClr val="lt1"/>
                </a:solidFill>
              </a:rPr>
              <a:t>10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350" name="Google Shape;350;g232f55551d3_0_5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232f55551d3_0_547" descr="Introduction to Automated Machine Learning (AutoML) - Software Engineering  Da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187" y="1344458"/>
            <a:ext cx="4835124" cy="242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232f55551d3_0_547" descr="Project Jupyter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4276" y="4126606"/>
            <a:ext cx="1453584" cy="168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232f55551d3_0_5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9486" y="4126607"/>
            <a:ext cx="3838807" cy="168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232f55551d3_0_5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2014" y="1309850"/>
            <a:ext cx="3492419" cy="503076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232f55551d3_0_547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A7C5A426-FB91-F170-6FF7-208BC498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32f55551d3_0_6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Objectives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2" name="Google Shape;362;g232f55551d3_0_639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b="1">
                <a:solidFill>
                  <a:schemeClr val="lt1"/>
                </a:solidFill>
              </a:rPr>
              <a:t>11</a:t>
            </a:fld>
            <a:endParaRPr b="1">
              <a:solidFill>
                <a:schemeClr val="lt1"/>
              </a:solidFill>
            </a:endParaRPr>
          </a:p>
        </p:txBody>
      </p:sp>
      <p:sp>
        <p:nvSpPr>
          <p:cNvPr id="363" name="Google Shape;363;g232f55551d3_0_639"/>
          <p:cNvSpPr txBox="1"/>
          <p:nvPr/>
        </p:nvSpPr>
        <p:spPr>
          <a:xfrm>
            <a:off x="239486" y="1346438"/>
            <a:ext cx="84630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Provide early warnings related to data on the risk of infection with transmissible diseases determined on the basis of epidemiological, ecological and climatic data.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Initial targets: </a:t>
            </a:r>
            <a:endParaRPr dirty="0"/>
          </a:p>
          <a:p>
            <a:pPr marL="457200" marR="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libri"/>
              <a:buChar char="●"/>
            </a:pPr>
            <a:r>
              <a:rPr lang="en-US" sz="1600" b="0" i="0" u="none" strike="noStrike" cap="none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Visna</a:t>
            </a:r>
            <a:r>
              <a:rPr lang="en-US" sz="16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maedi</a:t>
            </a:r>
            <a:r>
              <a:rPr lang="en-US" sz="16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lentivirus in sheep and goats in Sardinia region</a:t>
            </a:r>
            <a:endParaRPr dirty="0"/>
          </a:p>
          <a:p>
            <a:pPr marL="457200" marR="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libri"/>
              <a:buChar char="●"/>
            </a:pPr>
            <a:r>
              <a:rPr lang="en-US" sz="16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Bluetongue RNA virus, transmitted by </a:t>
            </a:r>
            <a:r>
              <a:rPr lang="en-US" sz="1600" b="0" i="0" u="none" strike="noStrike" cap="none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culicoides</a:t>
            </a:r>
            <a:r>
              <a:rPr lang="en-US" sz="16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insect vectors, for sheep and goats in Sardinia region.</a:t>
            </a:r>
            <a:endParaRPr dirty="0"/>
          </a:p>
          <a:p>
            <a:pPr marL="457200" marR="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libri"/>
              <a:buChar char="●"/>
            </a:pPr>
            <a:r>
              <a:rPr lang="en-US" sz="16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predict the risk of infection to stimulate attention and anticipate prevention actions (e.g., </a:t>
            </a:r>
            <a:r>
              <a:rPr lang="en-US" sz="1600" b="0" i="0" u="none" strike="noStrike" cap="none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culicoides</a:t>
            </a:r>
            <a:r>
              <a:rPr lang="en-US" sz="16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control, vaccinations, quarantine, reform of animals at the first symptoms)</a:t>
            </a:r>
            <a:endParaRPr dirty="0"/>
          </a:p>
          <a:p>
            <a:pPr marL="457200" marR="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libri"/>
              <a:buChar char="●"/>
            </a:pPr>
            <a:r>
              <a:rPr lang="en-US" sz="16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model transfer to other vector born diseases</a:t>
            </a:r>
            <a:endParaRPr dirty="0"/>
          </a:p>
          <a:p>
            <a:pPr marL="457200" marR="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libri"/>
              <a:buChar char="●"/>
            </a:pPr>
            <a:r>
              <a:rPr lang="en-US" sz="16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Potential extension of the service to monitor West Nile virus distribution in Emilia Romagna region.</a:t>
            </a:r>
            <a:endParaRPr dirty="0"/>
          </a:p>
        </p:txBody>
      </p:sp>
      <p:pic>
        <p:nvPicPr>
          <p:cNvPr id="364" name="Google Shape;364;g232f55551d3_0_6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32f55551d3_0_6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5847" y="1743950"/>
            <a:ext cx="2772803" cy="155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232f55551d3_0_6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0185" y="3783295"/>
            <a:ext cx="2524125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232f55551d3_0_639"/>
          <p:cNvSpPr txBox="1">
            <a:spLocks noGrp="1"/>
          </p:cNvSpPr>
          <p:nvPr>
            <p:ph type="ftr" idx="11"/>
          </p:nvPr>
        </p:nvSpPr>
        <p:spPr>
          <a:xfrm>
            <a:off x="2926396" y="5593045"/>
            <a:ext cx="6714000" cy="13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1600"/>
            </a:br>
            <a:endParaRPr sz="1600"/>
          </a:p>
        </p:txBody>
      </p:sp>
      <p:sp>
        <p:nvSpPr>
          <p:cNvPr id="369" name="Google Shape;369;g232f55551d3_0_639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AF1EB67A-3B92-79FA-94BA-6540ED2A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32f55551d3_0_652"/>
          <p:cNvSpPr txBox="1"/>
          <p:nvPr/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8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Maedi – Visna (MV)</a:t>
            </a:r>
            <a:endParaRPr/>
          </a:p>
        </p:txBody>
      </p:sp>
      <p:sp>
        <p:nvSpPr>
          <p:cNvPr id="375" name="Google Shape;375;g232f55551d3_0_652" descr="Reggio Emilia, schiacciato da una mucca: trentenne gravissimo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232f55551d3_0_652" descr="Reggio Emilia, schiacciato da una mucca: trentenne gravissimo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7" name="Google Shape;377;g232f55551d3_0_652"/>
          <p:cNvGrpSpPr/>
          <p:nvPr/>
        </p:nvGrpSpPr>
        <p:grpSpPr>
          <a:xfrm>
            <a:off x="107172" y="1241143"/>
            <a:ext cx="5247151" cy="1600800"/>
            <a:chOff x="2" y="365403"/>
            <a:chExt cx="5247151" cy="1600800"/>
          </a:xfrm>
        </p:grpSpPr>
        <p:sp>
          <p:nvSpPr>
            <p:cNvPr id="378" name="Google Shape;378;g232f55551d3_0_652"/>
            <p:cNvSpPr txBox="1"/>
            <p:nvPr/>
          </p:nvSpPr>
          <p:spPr>
            <a:xfrm>
              <a:off x="2" y="365403"/>
              <a:ext cx="3533700" cy="16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Maedi-Visna (MV) 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is a sheep disease characterized by respiratory (Maedi, determined by interstitial pneumonia) and nervous (Visna, progressive inflammatory disease of the central nervous system) clinical signs and occasionally of the joints and/or mastitis.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9" name="Google Shape;379;g232f55551d3_0_652" descr="Nessuna descrizione della foto disponibile."/>
            <p:cNvPicPr preferRelativeResize="0"/>
            <p:nvPr/>
          </p:nvPicPr>
          <p:blipFill rotWithShape="1">
            <a:blip r:embed="rId3">
              <a:alphaModFix/>
            </a:blip>
            <a:srcRect l="3781" t="3581" r="10857" b="10522"/>
            <a:stretch/>
          </p:blipFill>
          <p:spPr>
            <a:xfrm>
              <a:off x="3751395" y="427711"/>
              <a:ext cx="1495758" cy="14758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0" name="Google Shape;380;g232f55551d3_0_652"/>
          <p:cNvGrpSpPr/>
          <p:nvPr/>
        </p:nvGrpSpPr>
        <p:grpSpPr>
          <a:xfrm>
            <a:off x="7591497" y="3858126"/>
            <a:ext cx="4459229" cy="1850493"/>
            <a:chOff x="6238947" y="1426108"/>
            <a:chExt cx="4459229" cy="1850493"/>
          </a:xfrm>
        </p:grpSpPr>
        <p:sp>
          <p:nvSpPr>
            <p:cNvPr id="381" name="Google Shape;381;g232f55551d3_0_652"/>
            <p:cNvSpPr txBox="1"/>
            <p:nvPr/>
          </p:nvSpPr>
          <p:spPr>
            <a:xfrm>
              <a:off x="6238947" y="1551135"/>
              <a:ext cx="3407700" cy="16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MV causes a 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progressive, degenerative inflammatory disease 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that affects many tissues, leading to economic losses in small ruminant production through culling, reduced birth weight and weight gain, and reduced milk yield.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2" name="Google Shape;382;g232f55551d3_0_652"/>
            <p:cNvPicPr preferRelativeResize="0"/>
            <p:nvPr/>
          </p:nvPicPr>
          <p:blipFill rotWithShape="1">
            <a:blip r:embed="rId4">
              <a:alphaModFix/>
            </a:blip>
            <a:srcRect l="35390" t="26805" r="50624" b="54583"/>
            <a:stretch/>
          </p:blipFill>
          <p:spPr>
            <a:xfrm>
              <a:off x="9386324" y="1426108"/>
              <a:ext cx="1191749" cy="8921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g232f55551d3_0_652"/>
            <p:cNvPicPr preferRelativeResize="0"/>
            <p:nvPr/>
          </p:nvPicPr>
          <p:blipFill rotWithShape="1">
            <a:blip r:embed="rId4">
              <a:alphaModFix/>
            </a:blip>
            <a:srcRect l="50000" t="26806" r="35858" b="53927"/>
            <a:stretch/>
          </p:blipFill>
          <p:spPr>
            <a:xfrm>
              <a:off x="9506427" y="2363248"/>
              <a:ext cx="1191749" cy="9133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7" name="Google Shape;387;g232f55551d3_0_652"/>
          <p:cNvGrpSpPr/>
          <p:nvPr/>
        </p:nvGrpSpPr>
        <p:grpSpPr>
          <a:xfrm>
            <a:off x="9136193" y="1319271"/>
            <a:ext cx="2985600" cy="2068326"/>
            <a:chOff x="7707991" y="4401473"/>
            <a:chExt cx="2985600" cy="2068326"/>
          </a:xfrm>
        </p:grpSpPr>
        <p:sp>
          <p:nvSpPr>
            <p:cNvPr id="388" name="Google Shape;388;g232f55551d3_0_652"/>
            <p:cNvSpPr txBox="1"/>
            <p:nvPr/>
          </p:nvSpPr>
          <p:spPr>
            <a:xfrm>
              <a:off x="7707991" y="4401473"/>
              <a:ext cx="2985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There are no effective preventative vaccines available against MV.</a:t>
              </a:r>
              <a:endParaRPr/>
            </a:p>
          </p:txBody>
        </p:sp>
        <p:pic>
          <p:nvPicPr>
            <p:cNvPr id="389" name="Google Shape;389;g232f55551d3_0_652" descr="Immunità contorn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75349" y="5006324"/>
              <a:ext cx="1463475" cy="1463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g232f55551d3_0_652" descr="Ago contorn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07991" y="5171306"/>
              <a:ext cx="1158675" cy="1158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1" name="Google Shape;391;g232f55551d3_0_652"/>
          <p:cNvGrpSpPr/>
          <p:nvPr/>
        </p:nvGrpSpPr>
        <p:grpSpPr>
          <a:xfrm>
            <a:off x="5943600" y="1341140"/>
            <a:ext cx="3144600" cy="1790082"/>
            <a:chOff x="6009799" y="1312167"/>
            <a:chExt cx="3144600" cy="1790082"/>
          </a:xfrm>
        </p:grpSpPr>
        <p:pic>
          <p:nvPicPr>
            <p:cNvPr id="392" name="Google Shape;392;g232f55551d3_0_652"/>
            <p:cNvPicPr preferRelativeResize="0"/>
            <p:nvPr/>
          </p:nvPicPr>
          <p:blipFill rotWithShape="1">
            <a:blip r:embed="rId7">
              <a:alphaModFix/>
            </a:blip>
            <a:srcRect l="16531" t="46850" r="71262" b="43699"/>
            <a:stretch/>
          </p:blipFill>
          <p:spPr>
            <a:xfrm>
              <a:off x="6966471" y="2412188"/>
              <a:ext cx="1584586" cy="690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3" name="Google Shape;393;g232f55551d3_0_652"/>
            <p:cNvSpPr txBox="1"/>
            <p:nvPr/>
          </p:nvSpPr>
          <p:spPr>
            <a:xfrm>
              <a:off x="6009799" y="1312167"/>
              <a:ext cx="31446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 Visna Maedi is a disease that requires surveillance, 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it is subject to notification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Veterinarians and laboratories must notify the cases of epizootic disease and suspicious symptoms.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4" name="Google Shape;394;g232f55551d3_0_652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sp>
        <p:nvSpPr>
          <p:cNvPr id="395" name="Google Shape;395;g232f55551d3_0_652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>
                <a:solidFill>
                  <a:schemeClr val="lt1"/>
                </a:solidFill>
              </a:rPr>
              <a:t>12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396" name="Google Shape;396;g232f55551d3_0_6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g232f55551d3_0_652"/>
          <p:cNvGrpSpPr/>
          <p:nvPr/>
        </p:nvGrpSpPr>
        <p:grpSpPr>
          <a:xfrm>
            <a:off x="161382" y="3338853"/>
            <a:ext cx="3369938" cy="2381528"/>
            <a:chOff x="65739" y="3793974"/>
            <a:chExt cx="3369938" cy="2381528"/>
          </a:xfrm>
        </p:grpSpPr>
        <p:pic>
          <p:nvPicPr>
            <p:cNvPr id="398" name="Google Shape;398;g232f55551d3_0_652"/>
            <p:cNvPicPr preferRelativeResize="0"/>
            <p:nvPr/>
          </p:nvPicPr>
          <p:blipFill rotWithShape="1">
            <a:blip r:embed="rId9">
              <a:alphaModFix/>
            </a:blip>
            <a:srcRect t="12349"/>
            <a:stretch/>
          </p:blipFill>
          <p:spPr>
            <a:xfrm>
              <a:off x="229576" y="4130545"/>
              <a:ext cx="3206101" cy="2044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9" name="Google Shape;399;g232f55551d3_0_652"/>
            <p:cNvSpPr txBox="1"/>
            <p:nvPr/>
          </p:nvSpPr>
          <p:spPr>
            <a:xfrm>
              <a:off x="65739" y="3793974"/>
              <a:ext cx="2489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 Route of Transmission</a:t>
              </a:r>
              <a:endParaRPr/>
            </a:p>
          </p:txBody>
        </p:sp>
      </p:grpSp>
      <p:pic>
        <p:nvPicPr>
          <p:cNvPr id="2" name="Picture 8">
            <a:extLst>
              <a:ext uri="{FF2B5EF4-FFF2-40B4-BE49-F238E27FC236}">
                <a16:creationId xmlns:a16="http://schemas.microsoft.com/office/drawing/2014/main" id="{DF4BFC55-DB8B-C419-A6BB-1107E812A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818FBC-1BE8-99A2-FFC7-94E8AA0BC47C}"/>
              </a:ext>
            </a:extLst>
          </p:cNvPr>
          <p:cNvSpPr txBox="1"/>
          <p:nvPr/>
        </p:nvSpPr>
        <p:spPr>
          <a:xfrm>
            <a:off x="3048000" y="325878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IT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8176E893-3972-8B66-9C36-581FB273E5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0003" y="3229795"/>
            <a:ext cx="3914045" cy="25482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32f55551d3_0_680"/>
          <p:cNvSpPr txBox="1"/>
          <p:nvPr/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8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Bluetongue (BTV)</a:t>
            </a:r>
            <a:endParaRPr/>
          </a:p>
        </p:txBody>
      </p:sp>
      <p:sp>
        <p:nvSpPr>
          <p:cNvPr id="405" name="Google Shape;405;g232f55551d3_0_680" descr="Reggio Emilia, schiacciato da una mucca: trentenne gravissimo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g232f55551d3_0_680"/>
          <p:cNvGrpSpPr/>
          <p:nvPr/>
        </p:nvGrpSpPr>
        <p:grpSpPr>
          <a:xfrm>
            <a:off x="9737176" y="3590817"/>
            <a:ext cx="2152020" cy="1753940"/>
            <a:chOff x="7707991" y="4401473"/>
            <a:chExt cx="2985600" cy="2068326"/>
          </a:xfrm>
        </p:grpSpPr>
        <p:sp>
          <p:nvSpPr>
            <p:cNvPr id="407" name="Google Shape;407;g232f55551d3_0_680"/>
            <p:cNvSpPr txBox="1"/>
            <p:nvPr/>
          </p:nvSpPr>
          <p:spPr>
            <a:xfrm>
              <a:off x="7707991" y="4401473"/>
              <a:ext cx="2985600" cy="76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There are inactive vaccine available but not live attenuated vaccines.</a:t>
              </a:r>
              <a:endParaRPr/>
            </a:p>
          </p:txBody>
        </p:sp>
        <p:pic>
          <p:nvPicPr>
            <p:cNvPr id="408" name="Google Shape;408;g232f55551d3_0_680" descr="Immunità contorno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75349" y="5006324"/>
              <a:ext cx="1463475" cy="1463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g232f55551d3_0_680" descr="Ago contorno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07991" y="5171306"/>
              <a:ext cx="1158675" cy="1158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0" name="Google Shape;410;g232f55551d3_0_680"/>
          <p:cNvGrpSpPr/>
          <p:nvPr/>
        </p:nvGrpSpPr>
        <p:grpSpPr>
          <a:xfrm>
            <a:off x="0" y="1274368"/>
            <a:ext cx="5694433" cy="1441365"/>
            <a:chOff x="37641" y="1295191"/>
            <a:chExt cx="5891199" cy="1384996"/>
          </a:xfrm>
        </p:grpSpPr>
        <p:sp>
          <p:nvSpPr>
            <p:cNvPr id="411" name="Google Shape;411;g232f55551d3_0_680"/>
            <p:cNvSpPr txBox="1"/>
            <p:nvPr/>
          </p:nvSpPr>
          <p:spPr>
            <a:xfrm>
              <a:off x="37641" y="1302981"/>
              <a:ext cx="4515000" cy="13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Bluetongue (BTV) is an insect borne viral disease of domestic and wild ruminants, especially sheep. </a:t>
              </a:r>
              <a:endParaRPr dirty="0"/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BTV is the type-species of the genus </a:t>
              </a: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Orbivirus</a:t>
              </a:r>
              <a:r>
                <a:rPr lang="en-US" sz="14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in the family Reoviridae. </a:t>
              </a:r>
              <a:endParaRPr dirty="0"/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The name refers to the blue discoloration of the tongue and mucous membranes, due to cyanosis.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2" name="Google Shape;412;g232f55551d3_0_68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82291" y="1295191"/>
              <a:ext cx="1446549" cy="13849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3" name="Google Shape;413;g232f55551d3_0_680"/>
          <p:cNvGrpSpPr/>
          <p:nvPr/>
        </p:nvGrpSpPr>
        <p:grpSpPr>
          <a:xfrm>
            <a:off x="8260842" y="5299179"/>
            <a:ext cx="3931158" cy="895142"/>
            <a:chOff x="5943600" y="1341140"/>
            <a:chExt cx="3931158" cy="895142"/>
          </a:xfrm>
        </p:grpSpPr>
        <p:sp>
          <p:nvSpPr>
            <p:cNvPr id="414" name="Google Shape;414;g232f55551d3_0_680"/>
            <p:cNvSpPr txBox="1"/>
            <p:nvPr/>
          </p:nvSpPr>
          <p:spPr>
            <a:xfrm>
              <a:off x="5943600" y="1341140"/>
              <a:ext cx="3144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BTV is classified as an </a:t>
              </a:r>
              <a:r>
                <a:rPr lang="en-US"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OIE list A disease/multiple species 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and is therefore notifiable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5" name="Google Shape;415;g232f55551d3_0_680" descr="OIE-Listed diseases: Criteria for listing, Disease Notification, and  Reporting Obligations Dr François Caya Head of the OIE Regional Activities  Department. - ppt downloa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716083" y="1365988"/>
              <a:ext cx="1158675" cy="8702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6" name="Google Shape;416;g232f55551d3_0_680"/>
          <p:cNvGrpSpPr/>
          <p:nvPr/>
        </p:nvGrpSpPr>
        <p:grpSpPr>
          <a:xfrm>
            <a:off x="130537" y="3099081"/>
            <a:ext cx="3479130" cy="2416809"/>
            <a:chOff x="64191" y="3857066"/>
            <a:chExt cx="3644977" cy="2547229"/>
          </a:xfrm>
        </p:grpSpPr>
        <p:sp>
          <p:nvSpPr>
            <p:cNvPr id="417" name="Google Shape;417;g232f55551d3_0_680"/>
            <p:cNvSpPr txBox="1"/>
            <p:nvPr/>
          </p:nvSpPr>
          <p:spPr>
            <a:xfrm>
              <a:off x="64191" y="3857066"/>
              <a:ext cx="2697109" cy="324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 route of Transmission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8" name="Google Shape;418;g232f55551d3_0_680"/>
            <p:cNvGrpSpPr/>
            <p:nvPr/>
          </p:nvGrpSpPr>
          <p:grpSpPr>
            <a:xfrm>
              <a:off x="142211" y="4363239"/>
              <a:ext cx="3566957" cy="2041056"/>
              <a:chOff x="4522227" y="3149506"/>
              <a:chExt cx="3566957" cy="2041056"/>
            </a:xfrm>
          </p:grpSpPr>
          <p:pic>
            <p:nvPicPr>
              <p:cNvPr id="419" name="Google Shape;419;g232f55551d3_0_680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522227" y="3149506"/>
                <a:ext cx="3566957" cy="20410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0" name="Google Shape;420;g232f55551d3_0_680"/>
              <p:cNvSpPr/>
              <p:nvPr/>
            </p:nvSpPr>
            <p:spPr>
              <a:xfrm>
                <a:off x="7543800" y="3149506"/>
                <a:ext cx="390600" cy="53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1" name="Google Shape;421;g232f55551d3_0_680"/>
          <p:cNvGrpSpPr/>
          <p:nvPr/>
        </p:nvGrpSpPr>
        <p:grpSpPr>
          <a:xfrm>
            <a:off x="3676171" y="3444555"/>
            <a:ext cx="3941413" cy="2662210"/>
            <a:chOff x="7040373" y="3375731"/>
            <a:chExt cx="3941413" cy="2662210"/>
          </a:xfrm>
        </p:grpSpPr>
        <p:sp>
          <p:nvSpPr>
            <p:cNvPr id="422" name="Google Shape;422;g232f55551d3_0_680" descr="Reggio Emilia, schiacciato da una mucca: trentenne gravissimo"/>
            <p:cNvSpPr/>
            <p:nvPr/>
          </p:nvSpPr>
          <p:spPr>
            <a:xfrm>
              <a:off x="7040373" y="3375731"/>
              <a:ext cx="3924000" cy="139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Map of distribution: </a:t>
              </a:r>
              <a:r>
                <a:rPr lang="en-US" sz="14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Infection with bluetongue virus (BTV) is common in a broad band across the world</a:t>
              </a:r>
              <a:r>
                <a:rPr lang="en-US" sz="1400" b="1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.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The geographic restriction is in part related to the climatic and environmental conditions necessary to support the Culicoides vectors.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3" name="Google Shape;423;g232f55551d3_0_680" descr="Current potential distribution map for bluetongue virus ...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158248" y="4708195"/>
              <a:ext cx="3823538" cy="13297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" name="Google Shape;424;g232f55551d3_0_680"/>
          <p:cNvGrpSpPr/>
          <p:nvPr/>
        </p:nvGrpSpPr>
        <p:grpSpPr>
          <a:xfrm>
            <a:off x="5806486" y="1374601"/>
            <a:ext cx="6092031" cy="2166720"/>
            <a:chOff x="5806486" y="1374601"/>
            <a:chExt cx="6092031" cy="2166720"/>
          </a:xfrm>
        </p:grpSpPr>
        <p:sp>
          <p:nvSpPr>
            <p:cNvPr id="425" name="Google Shape;425;g232f55551d3_0_680"/>
            <p:cNvSpPr txBox="1"/>
            <p:nvPr/>
          </p:nvSpPr>
          <p:spPr>
            <a:xfrm>
              <a:off x="5806486" y="1597564"/>
              <a:ext cx="6082500" cy="18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Clinical signs: </a:t>
              </a:r>
              <a:endParaRPr dirty="0"/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Most asymptomatic  </a:t>
              </a:r>
              <a:endParaRPr dirty="0"/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Oral erosions and ulcerations</a:t>
              </a:r>
              <a:b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Tongue: Swollen, protruding, Cyanotic = “blue-tongue”</a:t>
              </a:r>
              <a:endParaRPr dirty="0"/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Reproductive failure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en-US" sz="14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Coronitis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  Inflammation of coronary band</a:t>
              </a:r>
              <a:endParaRPr dirty="0"/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Lameness: Painful hooves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6" name="Google Shape;426;g232f55551d3_0_68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764434" y="1745893"/>
              <a:ext cx="1134083" cy="894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g232f55551d3_0_68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87073" y="2523613"/>
              <a:ext cx="1221249" cy="1017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g232f55551d3_0_680" descr="http://www.cfsph.iastate.edu/DiseaseInfo/ImageDB/BT/BT_001.jp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26294" y="1374601"/>
              <a:ext cx="1221250" cy="829087"/>
            </a:xfrm>
            <a:prstGeom prst="rect">
              <a:avLst/>
            </a:prstGeom>
            <a:noFill/>
            <a:ln w="28575" cap="flat" cmpd="sng">
              <a:solidFill>
                <a:srgbClr val="E5B429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429" name="Google Shape;429;g232f55551d3_0_680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pic>
        <p:nvPicPr>
          <p:cNvPr id="430" name="Google Shape;430;g232f55551d3_0_68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232f55551d3_0_680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>
                <a:solidFill>
                  <a:schemeClr val="lt1"/>
                </a:solidFill>
              </a:rPr>
              <a:t>13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34DD3935-1F44-4271-E7CF-100B73D53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32ac83f5ce_1_4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Map</a:t>
            </a:r>
            <a:r>
              <a:rPr lang="it-IT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on the risk of </a:t>
            </a:r>
            <a:r>
              <a:rPr lang="en-US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infection</a:t>
            </a:r>
            <a:endParaRPr lang="en-US" sz="2650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38" name="Google Shape;438;g232ac83f5ce_1_462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b="1">
                <a:solidFill>
                  <a:schemeClr val="lt1"/>
                </a:solidFill>
              </a:rPr>
              <a:t>14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439" name="Google Shape;439;g232ac83f5ce_1_4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0" name="Google Shape;440;g232ac83f5ce_1_462"/>
          <p:cNvGraphicFramePr/>
          <p:nvPr>
            <p:extLst>
              <p:ext uri="{D42A27DB-BD31-4B8C-83A1-F6EECF244321}">
                <p14:modId xmlns:p14="http://schemas.microsoft.com/office/powerpoint/2010/main" val="4245244684"/>
              </p:ext>
            </p:extLst>
          </p:nvPr>
        </p:nvGraphicFramePr>
        <p:xfrm>
          <a:off x="562123" y="3338895"/>
          <a:ext cx="4998725" cy="1722935"/>
        </p:xfrm>
        <a:graphic>
          <a:graphicData uri="http://schemas.openxmlformats.org/drawingml/2006/table">
            <a:tbl>
              <a:tblPr firstRow="1" bandRow="1">
                <a:noFill/>
                <a:tableStyleId>{2A34646E-E7EA-4394-99E2-CB7EAC56EBA5}</a:tableStyleId>
              </a:tblPr>
              <a:tblGrid>
                <a:gridCol w="169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7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FFFF"/>
                          </a:solidFill>
                        </a:rPr>
                        <a:t>INPUT</a:t>
                      </a:r>
                      <a:endParaRPr sz="14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3F3F3F"/>
                          </a:solidFill>
                        </a:rPr>
                        <a:t>1. </a:t>
                      </a:r>
                      <a:r>
                        <a:rPr lang="en-US" sz="1200" b="1" i="1" u="none" strike="noStrike" cap="none">
                          <a:solidFill>
                            <a:srgbClr val="678D45"/>
                          </a:solidFill>
                        </a:rPr>
                        <a:t>User</a:t>
                      </a:r>
                      <a:r>
                        <a:rPr lang="en-US" sz="1200" b="0" u="none" strike="noStrike" cap="none">
                          <a:solidFill>
                            <a:srgbClr val="3F3F3F"/>
                          </a:solidFill>
                        </a:rPr>
                        <a:t>: </a:t>
                      </a:r>
                      <a:r>
                        <a:rPr lang="en-US" sz="1200" u="none" strike="noStrike" cap="none">
                          <a:solidFill>
                            <a:srgbClr val="595959"/>
                          </a:solidFill>
                        </a:rPr>
                        <a:t>species, animal density, vaccination status</a:t>
                      </a:r>
                      <a:endParaRPr sz="1200" b="0" u="none" strike="noStrike" cap="none">
                        <a:solidFill>
                          <a:srgbClr val="595959"/>
                        </a:solidFill>
                      </a:endParaRPr>
                    </a:p>
                    <a:p>
                      <a:pPr marL="179387" marR="0" lvl="0" indent="-179387" algn="l" rtl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rgbClr val="000000"/>
                          </a:solidFill>
                        </a:rPr>
                        <a:t>2. </a:t>
                      </a:r>
                      <a:r>
                        <a:rPr lang="en-US" sz="1200" b="1" i="1" u="none" strike="noStrike" cap="none">
                          <a:solidFill>
                            <a:srgbClr val="678D4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Data lake</a:t>
                      </a:r>
                      <a:r>
                        <a:rPr lang="en-US" sz="1200" b="0" u="none" strike="noStrike" cap="none">
                          <a:solidFill>
                            <a:srgbClr val="000000"/>
                          </a:solidFill>
                        </a:rPr>
                        <a:t>: </a:t>
                      </a:r>
                      <a:r>
                        <a:rPr lang="en-US" sz="1200" b="0" u="none" strike="noStrike" cap="none">
                          <a:solidFill>
                            <a:srgbClr val="595959"/>
                          </a:solidFill>
                        </a:rPr>
                        <a:t>climate data</a:t>
                      </a:r>
                      <a:endParaRPr sz="1200" b="0" i="0" u="none" strike="noStrike" cap="none">
                        <a:solidFill>
                          <a:srgbClr val="595959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FFFF"/>
                          </a:solidFill>
                        </a:rPr>
                        <a:t>OUTPUT</a:t>
                      </a:r>
                      <a:endParaRPr sz="14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595959"/>
                          </a:solidFill>
                        </a:rPr>
                        <a:t>Short and medium term risk maps in Sardinia</a:t>
                      </a:r>
                      <a:endParaRPr sz="1200" b="0" u="none" strike="noStrike" cap="none" dirty="0">
                        <a:solidFill>
                          <a:srgbClr val="595959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FFFF"/>
                          </a:solidFill>
                        </a:rPr>
                        <a:t>Data to create the model</a:t>
                      </a:r>
                      <a:endParaRPr sz="14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595959"/>
                          </a:solidFill>
                        </a:rPr>
                        <a:t>Epidemiological, ecological and climatic data</a:t>
                      </a:r>
                      <a:endParaRPr sz="12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41" name="Google Shape;441;g232ac83f5ce_1_462"/>
          <p:cNvSpPr txBox="1"/>
          <p:nvPr/>
        </p:nvSpPr>
        <p:spPr>
          <a:xfrm>
            <a:off x="409725" y="1820775"/>
            <a:ext cx="53589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7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Maps on the risk of infection from communicable diseases determined on the basis of epidemiological, ecological and climatic data on Sardinia</a:t>
            </a:r>
            <a:endParaRPr sz="17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2" name="Google Shape;442;g232ac83f5ce_1_462"/>
          <p:cNvGrpSpPr/>
          <p:nvPr/>
        </p:nvGrpSpPr>
        <p:grpSpPr>
          <a:xfrm>
            <a:off x="409731" y="1160867"/>
            <a:ext cx="5519994" cy="536775"/>
            <a:chOff x="409731" y="1160867"/>
            <a:chExt cx="5519994" cy="536775"/>
          </a:xfrm>
        </p:grpSpPr>
        <p:sp>
          <p:nvSpPr>
            <p:cNvPr id="443" name="Google Shape;443;g232ac83f5ce_1_462"/>
            <p:cNvSpPr txBox="1"/>
            <p:nvPr/>
          </p:nvSpPr>
          <p:spPr>
            <a:xfrm>
              <a:off x="1038225" y="1227825"/>
              <a:ext cx="489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94C384"/>
                  </a:solidFill>
                  <a:latin typeface="Arial"/>
                  <a:ea typeface="Arial"/>
                  <a:cs typeface="Arial"/>
                  <a:sym typeface="Arial"/>
                </a:rPr>
                <a:t>Parasites and pathogens</a:t>
              </a:r>
              <a:endParaRPr sz="1800" b="1" i="0" u="none" strike="noStrike" cap="none">
                <a:solidFill>
                  <a:srgbClr val="94C38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4" name="Google Shape;444;g232ac83f5ce_1_4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731" y="1160867"/>
              <a:ext cx="362584" cy="536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5" name="Google Shape;445;g232ac83f5ce_1_462" descr="Graphical user interfa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572" y="1417751"/>
            <a:ext cx="5735428" cy="463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232ac83f5ce_1_462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ED39CA-884C-8346-9054-AE4B78266CC0}"/>
              </a:ext>
            </a:extLst>
          </p:cNvPr>
          <p:cNvSpPr/>
          <p:nvPr/>
        </p:nvSpPr>
        <p:spPr>
          <a:xfrm>
            <a:off x="6545766" y="2062976"/>
            <a:ext cx="4739268" cy="323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T" dirty="0">
                <a:solidFill>
                  <a:srgbClr val="A1C182"/>
                </a:solidFill>
              </a:rPr>
              <a:t>Map on the risk of infection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5B97A0C4-E364-B796-09C6-963E9DE46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32f55551d3_0_1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Data sources for early warning system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8" name="Google Shape;498;g232f55551d3_0_1397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</a:rPr>
              <a:t>15</a:t>
            </a:fld>
            <a:endParaRPr sz="1400">
              <a:solidFill>
                <a:schemeClr val="lt1"/>
              </a:solidFill>
            </a:endParaRPr>
          </a:p>
        </p:txBody>
      </p:sp>
      <p:pic>
        <p:nvPicPr>
          <p:cNvPr id="499" name="Google Shape;499;g232f55551d3_0_13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232f55551d3_0_1397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sp>
        <p:nvSpPr>
          <p:cNvPr id="501" name="Google Shape;501;g232f55551d3_0_1397"/>
          <p:cNvSpPr txBox="1"/>
          <p:nvPr/>
        </p:nvSpPr>
        <p:spPr>
          <a:xfrm>
            <a:off x="5337469" y="2141928"/>
            <a:ext cx="5872997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Presence of parasites (outbreaks and spread of related diseases)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Literature information about suitable conditions for pathogens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Meteorological and satellite monitoring of wide areas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AnimalTalker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sensors data monitoring the animal wellbeing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41AECC-FC72-44DD-494C-5A9FF04E9063}"/>
              </a:ext>
            </a:extLst>
          </p:cNvPr>
          <p:cNvGrpSpPr/>
          <p:nvPr/>
        </p:nvGrpSpPr>
        <p:grpSpPr>
          <a:xfrm>
            <a:off x="618539" y="1500605"/>
            <a:ext cx="4275082" cy="3916789"/>
            <a:chOff x="2174159" y="1806158"/>
            <a:chExt cx="4275082" cy="3916789"/>
          </a:xfrm>
        </p:grpSpPr>
        <p:sp>
          <p:nvSpPr>
            <p:cNvPr id="502" name="Google Shape;502;g232f55551d3_0_1397"/>
            <p:cNvSpPr/>
            <p:nvPr/>
          </p:nvSpPr>
          <p:spPr>
            <a:xfrm>
              <a:off x="2174159" y="3797928"/>
              <a:ext cx="2096700" cy="1897200"/>
            </a:xfrm>
            <a:prstGeom prst="teardrop">
              <a:avLst>
                <a:gd name="adj" fmla="val 100000"/>
              </a:avLst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12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g232f55551d3_0_1397"/>
            <p:cNvSpPr/>
            <p:nvPr/>
          </p:nvSpPr>
          <p:spPr>
            <a:xfrm rot="-5400000">
              <a:off x="4423080" y="3727197"/>
              <a:ext cx="1925100" cy="2066400"/>
            </a:xfrm>
            <a:prstGeom prst="teardrop">
              <a:avLst>
                <a:gd name="adj" fmla="val 10000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12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g232f55551d3_0_1397"/>
            <p:cNvSpPr/>
            <p:nvPr/>
          </p:nvSpPr>
          <p:spPr>
            <a:xfrm rot="10800000">
              <a:off x="4352541" y="1833971"/>
              <a:ext cx="2096700" cy="1897200"/>
            </a:xfrm>
            <a:prstGeom prst="teardrop">
              <a:avLst>
                <a:gd name="adj" fmla="val 100000"/>
              </a:avLst>
            </a:prstGeom>
            <a:gradFill>
              <a:gsLst>
                <a:gs pos="0">
                  <a:srgbClr val="B0CAE9"/>
                </a:gs>
                <a:gs pos="50000">
                  <a:srgbClr val="A1C1E4"/>
                </a:gs>
                <a:gs pos="100000">
                  <a:srgbClr val="90B8E4"/>
                </a:gs>
              </a:gsLst>
              <a:lin ang="5400012" scaled="0"/>
            </a:gra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g232f55551d3_0_1397"/>
            <p:cNvSpPr/>
            <p:nvPr/>
          </p:nvSpPr>
          <p:spPr>
            <a:xfrm rot="5400000">
              <a:off x="2275221" y="1735508"/>
              <a:ext cx="1925100" cy="2066400"/>
            </a:xfrm>
            <a:prstGeom prst="teardrop">
              <a:avLst>
                <a:gd name="adj" fmla="val 100000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12" scaled="0"/>
            </a:gra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g232f55551d3_0_1397"/>
            <p:cNvSpPr txBox="1"/>
            <p:nvPr/>
          </p:nvSpPr>
          <p:spPr>
            <a:xfrm>
              <a:off x="2667000" y="2564546"/>
              <a:ext cx="1440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Presence of parasites</a:t>
              </a:r>
              <a:endParaRPr/>
            </a:p>
          </p:txBody>
        </p:sp>
        <p:sp>
          <p:nvSpPr>
            <p:cNvPr id="507" name="Google Shape;507;g232f55551d3_0_1397"/>
            <p:cNvSpPr txBox="1"/>
            <p:nvPr/>
          </p:nvSpPr>
          <p:spPr>
            <a:xfrm>
              <a:off x="4757076" y="2359549"/>
              <a:ext cx="1440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Suitable condition for pathogens</a:t>
              </a:r>
              <a:endParaRPr/>
            </a:p>
          </p:txBody>
        </p:sp>
        <p:sp>
          <p:nvSpPr>
            <p:cNvPr id="508" name="Google Shape;508;g232f55551d3_0_1397"/>
            <p:cNvSpPr txBox="1"/>
            <p:nvPr/>
          </p:nvSpPr>
          <p:spPr>
            <a:xfrm>
              <a:off x="4793863" y="4478597"/>
              <a:ext cx="1440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IoT Sensors data</a:t>
              </a:r>
              <a:endParaRPr dirty="0"/>
            </a:p>
          </p:txBody>
        </p:sp>
        <p:sp>
          <p:nvSpPr>
            <p:cNvPr id="509" name="Google Shape;509;g232f55551d3_0_1397"/>
            <p:cNvSpPr txBox="1"/>
            <p:nvPr/>
          </p:nvSpPr>
          <p:spPr>
            <a:xfrm>
              <a:off x="2488323" y="4268392"/>
              <a:ext cx="1679139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Meteorological and satellite monitoring</a:t>
              </a:r>
              <a:endParaRPr dirty="0"/>
            </a:p>
          </p:txBody>
        </p:sp>
      </p:grpSp>
      <p:pic>
        <p:nvPicPr>
          <p:cNvPr id="3" name="Picture 8">
            <a:extLst>
              <a:ext uri="{FF2B5EF4-FFF2-40B4-BE49-F238E27FC236}">
                <a16:creationId xmlns:a16="http://schemas.microsoft.com/office/drawing/2014/main" id="{4D1347E3-9C28-2DD8-7D6B-18CDC335E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32f55551d3_0_140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Early warning system workflow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6" name="Google Shape;516;g232f55551d3_0_1406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</a:rPr>
              <a:t>16</a:t>
            </a:fld>
            <a:endParaRPr sz="1400">
              <a:solidFill>
                <a:schemeClr val="lt1"/>
              </a:solidFill>
            </a:endParaRPr>
          </a:p>
        </p:txBody>
      </p:sp>
      <p:pic>
        <p:nvPicPr>
          <p:cNvPr id="517" name="Google Shape;517;g232f55551d3_0_14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g232f55551d3_0_1406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7571F9-DA35-C056-CCDC-14BA08026847}"/>
              </a:ext>
            </a:extLst>
          </p:cNvPr>
          <p:cNvGrpSpPr/>
          <p:nvPr/>
        </p:nvGrpSpPr>
        <p:grpSpPr>
          <a:xfrm>
            <a:off x="116030" y="1173267"/>
            <a:ext cx="10978689" cy="3228939"/>
            <a:chOff x="333288" y="1951086"/>
            <a:chExt cx="10978689" cy="3228939"/>
          </a:xfrm>
        </p:grpSpPr>
        <p:pic>
          <p:nvPicPr>
            <p:cNvPr id="519" name="Google Shape;519;g232f55551d3_0_140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3288" y="2216368"/>
              <a:ext cx="3213607" cy="27642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g232f55551d3_0_1406" descr="Machine Learning Courses in Bangalore, Machine Learning Training near btm  Marathahalli JayaNagar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83568" y="2216368"/>
              <a:ext cx="3426081" cy="27978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" name="Google Shape;521;g232f55551d3_0_1406"/>
            <p:cNvSpPr/>
            <p:nvPr/>
          </p:nvSpPr>
          <p:spPr>
            <a:xfrm>
              <a:off x="3381604" y="3425057"/>
              <a:ext cx="780600" cy="3483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g232f55551d3_0_1406"/>
            <p:cNvSpPr/>
            <p:nvPr/>
          </p:nvSpPr>
          <p:spPr>
            <a:xfrm>
              <a:off x="7065827" y="3441218"/>
              <a:ext cx="780600" cy="3483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3" name="Google Shape;523;g232f55551d3_0_1406" descr="DynamicsCompressorNode: threshold property - Web APIs | MD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48077" y="2398725"/>
              <a:ext cx="3263900" cy="278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g232f55551d3_0_1406" descr="pop-up-alert | Unione Femminile Nazional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797159" y="1951086"/>
              <a:ext cx="510176" cy="5305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Google Shape;341;g232f55551d3_0_91">
            <a:extLst>
              <a:ext uri="{FF2B5EF4-FFF2-40B4-BE49-F238E27FC236}">
                <a16:creationId xmlns:a16="http://schemas.microsoft.com/office/drawing/2014/main" id="{B64F6D6A-9842-395F-C3CE-F438BEFC0E2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3490" y="4926392"/>
            <a:ext cx="1447263" cy="10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42;g232f55551d3_0_91">
            <a:extLst>
              <a:ext uri="{FF2B5EF4-FFF2-40B4-BE49-F238E27FC236}">
                <a16:creationId xmlns:a16="http://schemas.microsoft.com/office/drawing/2014/main" id="{2D53A012-590B-0A39-1217-EBDE6202BF1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22809"/>
          <a:stretch/>
        </p:blipFill>
        <p:spPr>
          <a:xfrm>
            <a:off x="9105651" y="4926392"/>
            <a:ext cx="1753273" cy="1079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DD92FC-1C69-B478-7C17-DCD9FD4DA047}"/>
              </a:ext>
            </a:extLst>
          </p:cNvPr>
          <p:cNvGrpSpPr/>
          <p:nvPr/>
        </p:nvGrpSpPr>
        <p:grpSpPr>
          <a:xfrm>
            <a:off x="10058180" y="4387332"/>
            <a:ext cx="1358841" cy="393958"/>
            <a:chOff x="7073484" y="4216875"/>
            <a:chExt cx="1358841" cy="393958"/>
          </a:xfrm>
        </p:grpSpPr>
        <p:pic>
          <p:nvPicPr>
            <p:cNvPr id="5" name="Google Shape;336;g232f55551d3_0_91">
              <a:extLst>
                <a:ext uri="{FF2B5EF4-FFF2-40B4-BE49-F238E27FC236}">
                  <a16:creationId xmlns:a16="http://schemas.microsoft.com/office/drawing/2014/main" id="{99C81E73-405E-9247-1D7F-B4D2A50F335D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073484" y="4236407"/>
              <a:ext cx="374424" cy="374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oogle Shape;334;g232f55551d3_0_91">
              <a:extLst>
                <a:ext uri="{FF2B5EF4-FFF2-40B4-BE49-F238E27FC236}">
                  <a16:creationId xmlns:a16="http://schemas.microsoft.com/office/drawing/2014/main" id="{A90E2BB7-CD35-4E80-B2E5-AFA8B2268D40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057900" y="4216875"/>
              <a:ext cx="374425" cy="37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335;g232f55551d3_0_91">
              <a:extLst>
                <a:ext uri="{FF2B5EF4-FFF2-40B4-BE49-F238E27FC236}">
                  <a16:creationId xmlns:a16="http://schemas.microsoft.com/office/drawing/2014/main" id="{319818C3-A0E4-FB1A-9540-4B10BF190B8F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569934" y="4236407"/>
              <a:ext cx="374426" cy="3744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Google Shape;332;g232f55551d3_0_91">
            <a:extLst>
              <a:ext uri="{FF2B5EF4-FFF2-40B4-BE49-F238E27FC236}">
                <a16:creationId xmlns:a16="http://schemas.microsoft.com/office/drawing/2014/main" id="{CE53A56D-3878-2ADE-85F3-84CE779AE8E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564326" y="4510628"/>
            <a:ext cx="541325" cy="54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039CD8C0-5440-0231-F96C-187250AAC0F3}"/>
              </a:ext>
            </a:extLst>
          </p:cNvPr>
          <p:cNvSpPr/>
          <p:nvPr/>
        </p:nvSpPr>
        <p:spPr>
          <a:xfrm>
            <a:off x="9462769" y="4259438"/>
            <a:ext cx="519518" cy="73733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E2500253-81C4-A351-F38B-DD2919F2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32f55551d3_0_126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9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it-IT" dirty="0">
                <a:solidFill>
                  <a:schemeClr val="bg1"/>
                </a:solidFill>
              </a:rPr>
              <a:t>SEBASTIEN in  a </a:t>
            </a:r>
            <a:r>
              <a:rPr lang="it-IT" dirty="0" err="1">
                <a:solidFill>
                  <a:schemeClr val="bg1"/>
                </a:solidFill>
              </a:rPr>
              <a:t>nutshell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37" name="Google Shape;537;g232f55551d3_0_1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60106"/>
            <a:ext cx="6490349" cy="11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232f55551d3_0_1263" descr="Immagine che contiene log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558" y="1252857"/>
            <a:ext cx="5277599" cy="1440108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232f55551d3_0_1263"/>
          <p:cNvSpPr txBox="1"/>
          <p:nvPr/>
        </p:nvSpPr>
        <p:spPr>
          <a:xfrm>
            <a:off x="210207" y="3072990"/>
            <a:ext cx="81678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Coordinator: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Fondazione Centro Euro-</a:t>
            </a:r>
            <a:r>
              <a:rPr lang="en-US" sz="1600" i="0" u="none" strike="noStrike" cap="none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Mediterraneo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sui </a:t>
            </a:r>
            <a:r>
              <a:rPr lang="en-US" sz="1600" i="0" u="none" strike="noStrike" cap="none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Cambiamenti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600" i="0" u="none" strike="noStrike" cap="none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Climatici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(CMCC)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Topic: 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Public Open Data (POD) – Type of action: CEF-TC-2020-2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Duration: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30 months - Starting date: Jan 2022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Total budget: 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€ 1.338.553,18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Total CEF Contribution: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€ 1.003.914,89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0" name="Google Shape;540;g232f55551d3_0_1263"/>
          <p:cNvSpPr/>
          <p:nvPr/>
        </p:nvSpPr>
        <p:spPr>
          <a:xfrm>
            <a:off x="7105135" y="4275442"/>
            <a:ext cx="4856100" cy="1890600"/>
          </a:xfrm>
          <a:prstGeom prst="rect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1" name="Google Shape;541;g232f55551d3_0_1263"/>
          <p:cNvSpPr txBox="1"/>
          <p:nvPr/>
        </p:nvSpPr>
        <p:spPr>
          <a:xfrm>
            <a:off x="8100776" y="3880880"/>
            <a:ext cx="295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Follow our social channels 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42" name="Google Shape;542;g232f55551d3_0_1263"/>
          <p:cNvSpPr txBox="1"/>
          <p:nvPr/>
        </p:nvSpPr>
        <p:spPr>
          <a:xfrm>
            <a:off x="7507226" y="4373304"/>
            <a:ext cx="215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sebastien_project.eu</a:t>
            </a:r>
            <a:endParaRPr/>
          </a:p>
        </p:txBody>
      </p:sp>
      <p:pic>
        <p:nvPicPr>
          <p:cNvPr id="543" name="Google Shape;543;g232f55551d3_0_126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155103" y="4372968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232f55551d3_0_1263" descr="Immagine che contiene logo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7790" y="4822694"/>
            <a:ext cx="43200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232f55551d3_0_1263"/>
          <p:cNvSpPr txBox="1"/>
          <p:nvPr/>
        </p:nvSpPr>
        <p:spPr>
          <a:xfrm>
            <a:off x="7500694" y="4861183"/>
            <a:ext cx="210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@SEBASTIENproje1</a:t>
            </a:r>
            <a:endParaRPr/>
          </a:p>
        </p:txBody>
      </p:sp>
      <p:pic>
        <p:nvPicPr>
          <p:cNvPr id="546" name="Google Shape;546;g232f55551d3_0_1263" descr="Immagine che contiene testo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70351" y="5310100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g232f55551d3_0_1263"/>
          <p:cNvSpPr txBox="1"/>
          <p:nvPr/>
        </p:nvSpPr>
        <p:spPr>
          <a:xfrm>
            <a:off x="7543304" y="5343807"/>
            <a:ext cx="1768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>
                <a:solidFill>
                  <a:srgbClr val="050505"/>
                </a:solidFill>
                <a:latin typeface="Arial"/>
                <a:ea typeface="Arial"/>
                <a:cs typeface="Arial"/>
                <a:sym typeface="Arial"/>
              </a:rPr>
              <a:t>Sebastien project</a:t>
            </a:r>
            <a:endParaRPr/>
          </a:p>
        </p:txBody>
      </p:sp>
      <p:pic>
        <p:nvPicPr>
          <p:cNvPr id="548" name="Google Shape;548;g232f55551d3_0_12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71843" y="5757712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232f55551d3_0_1263"/>
          <p:cNvSpPr txBox="1"/>
          <p:nvPr/>
        </p:nvSpPr>
        <p:spPr>
          <a:xfrm>
            <a:off x="7547706" y="5769901"/>
            <a:ext cx="202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SEBASTIEN Project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g232f55551d3_0_1263" descr="Immagine che contiene logo&#10;&#10;Descrizione generat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66299" y="437697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232f55551d3_0_1263"/>
          <p:cNvSpPr txBox="1"/>
          <p:nvPr/>
        </p:nvSpPr>
        <p:spPr>
          <a:xfrm>
            <a:off x="9991641" y="4375297"/>
            <a:ext cx="2089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SEBASTIEN Project</a:t>
            </a:r>
            <a:endParaRPr/>
          </a:p>
        </p:txBody>
      </p:sp>
      <p:sp>
        <p:nvSpPr>
          <p:cNvPr id="552" name="Google Shape;552;g232f55551d3_0_1263"/>
          <p:cNvSpPr txBox="1"/>
          <p:nvPr/>
        </p:nvSpPr>
        <p:spPr>
          <a:xfrm>
            <a:off x="9354776" y="5059032"/>
            <a:ext cx="26469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SEBASTIEN website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www.sebastien-project.eu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3" name="Google Shape;553;g232f55551d3_0_126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70702" y="1482723"/>
            <a:ext cx="1700625" cy="6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232f55551d3_0_126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21276" y="1351975"/>
            <a:ext cx="904975" cy="9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232f55551d3_0_1263" descr="Immagine che contiene testo, clipart&#10;&#10;Descrizione generata automaticament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00694" y="2294439"/>
            <a:ext cx="1582731" cy="43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g232f55551d3_0_12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960175" y="2357280"/>
            <a:ext cx="852950" cy="80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232f55551d3_0_1263" descr="Immagine che contiene testo&#10;&#10;Descrizione generata automaticament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166762" y="1266601"/>
            <a:ext cx="1359078" cy="90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232f55551d3_0_126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971334" y="3003551"/>
            <a:ext cx="1560567" cy="6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232f55551d3_0_126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475874" y="2033698"/>
            <a:ext cx="852950" cy="8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232f55551d3_0_1263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92C2E135-1FC6-494F-C298-EBAA50F0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"/>
          <p:cNvSpPr/>
          <p:nvPr/>
        </p:nvSpPr>
        <p:spPr>
          <a:xfrm>
            <a:off x="0" y="654"/>
            <a:ext cx="12192000" cy="3509963"/>
          </a:xfrm>
          <a:prstGeom prst="rect">
            <a:avLst/>
          </a:prstGeom>
          <a:gradFill>
            <a:gsLst>
              <a:gs pos="0">
                <a:srgbClr val="FDCB45"/>
              </a:gs>
              <a:gs pos="50000">
                <a:srgbClr val="FAC431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5"/>
          <p:cNvSpPr txBox="1"/>
          <p:nvPr/>
        </p:nvSpPr>
        <p:spPr>
          <a:xfrm>
            <a:off x="308471" y="2269078"/>
            <a:ext cx="868129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Thank you!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5"/>
          <p:cNvSpPr txBox="1"/>
          <p:nvPr/>
        </p:nvSpPr>
        <p:spPr>
          <a:xfrm>
            <a:off x="5612524" y="5486400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C495ECE-2580-7A86-8B42-FD49765E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59" y="3671356"/>
            <a:ext cx="2311308" cy="26625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/>
          <p:nvPr/>
        </p:nvSpPr>
        <p:spPr>
          <a:xfrm>
            <a:off x="0" y="0"/>
            <a:ext cx="12192000" cy="3826200"/>
          </a:xfrm>
          <a:prstGeom prst="rect">
            <a:avLst/>
          </a:prstGeom>
          <a:gradFill>
            <a:gsLst>
              <a:gs pos="0">
                <a:srgbClr val="FDCB45"/>
              </a:gs>
              <a:gs pos="50000">
                <a:srgbClr val="FAC431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156071" y="588520"/>
            <a:ext cx="8681400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4800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 early warning decision support system for disease outbreaks in the livestock sector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4000" i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Paola Nassisi, CMCC Foundation</a:t>
            </a:r>
            <a:endParaRPr sz="4000" i="1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7555554" y="5886024"/>
            <a:ext cx="454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232274" y="3877475"/>
            <a:ext cx="10316779" cy="157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P. Nassisi</a:t>
            </a:r>
            <a:r>
              <a:rPr lang="en-US" sz="1300" baseline="300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A. D’Anca</a:t>
            </a:r>
            <a:r>
              <a:rPr lang="en-US" sz="1300" baseline="300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M. Mancini</a:t>
            </a:r>
            <a:r>
              <a:rPr lang="en-US" sz="1300" baseline="300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M. Santini</a:t>
            </a:r>
            <a:r>
              <a:rPr lang="en-US" sz="1300" baseline="300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M. Milanesi</a:t>
            </a:r>
            <a:r>
              <a:rPr lang="en-US" sz="1300" baseline="300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C. Caroli</a:t>
            </a:r>
            <a:r>
              <a:rPr lang="en-US" sz="1300" baseline="300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G. Aloisio</a:t>
            </a:r>
            <a:r>
              <a:rPr lang="en-US" sz="1300" baseline="300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G. Chillemi</a:t>
            </a:r>
            <a:r>
              <a:rPr lang="en-US" sz="1300" baseline="300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R. Valentini</a:t>
            </a:r>
            <a:r>
              <a:rPr lang="en-US" sz="1300" baseline="300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R. Negrini</a:t>
            </a:r>
            <a:r>
              <a:rPr lang="en-US" sz="1300" baseline="300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4,5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P. </a:t>
            </a:r>
            <a:r>
              <a:rPr lang="en-US" sz="1300" dirty="0" err="1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Ajmone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Marsan</a:t>
            </a:r>
            <a:r>
              <a:rPr lang="en-US" sz="1300" baseline="300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 sz="1300" dirty="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Quattrocento Sans"/>
              <a:buAutoNum type="arabicPeriod"/>
            </a:pP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Centro Euro-</a:t>
            </a:r>
            <a:r>
              <a:rPr lang="en-US" sz="1300" dirty="0" err="1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Mediterraneo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sui </a:t>
            </a:r>
            <a:r>
              <a:rPr lang="en-US" sz="1300" dirty="0" err="1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Cambiamenti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300" dirty="0" err="1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Climatici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Lecce, Italy</a:t>
            </a:r>
            <a:endParaRPr sz="1300" dirty="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Quattrocento Sans"/>
              <a:buAutoNum type="arabicPeriod"/>
            </a:pP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University of </a:t>
            </a:r>
            <a:r>
              <a:rPr lang="en-US" sz="1300" dirty="0" err="1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Tuscia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-US" sz="1300" dirty="0" err="1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Viterbo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Italy</a:t>
            </a:r>
            <a:endParaRPr sz="1300" dirty="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Quattrocento Sans"/>
              <a:buAutoNum type="arabicPeriod"/>
            </a:pP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CINECA, Bologna, Italy</a:t>
            </a:r>
            <a:endParaRPr sz="1300" dirty="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Quattrocento Sans"/>
              <a:buAutoNum type="arabicPeriod"/>
            </a:pPr>
            <a:r>
              <a:rPr lang="en-US" sz="1300" dirty="0" err="1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Associazione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300" dirty="0" err="1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Italiana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300" dirty="0" err="1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Allevatori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Rome, Italy</a:t>
            </a:r>
            <a:endParaRPr sz="1300" dirty="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Quattrocento Sans"/>
              <a:buAutoNum type="arabicPeriod"/>
            </a:pPr>
            <a:r>
              <a:rPr lang="en-US" sz="1300" dirty="0" err="1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Università</a:t>
            </a:r>
            <a:r>
              <a:rPr lang="en-US" sz="1300" dirty="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Cattolica del Sacro Cuore, Milan, Italy</a:t>
            </a:r>
            <a:endParaRPr sz="4100" dirty="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71" name="Google Shape;17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2096" y="4330625"/>
            <a:ext cx="1760543" cy="17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32ac83f5ce_1_4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9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Some figures…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6" name="Google Shape;476;g232ac83f5ce_1_436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</a:rPr>
              <a:t>3</a:t>
            </a:fld>
            <a:endParaRPr sz="1400">
              <a:solidFill>
                <a:schemeClr val="lt1"/>
              </a:solidFill>
            </a:endParaRPr>
          </a:p>
        </p:txBody>
      </p:sp>
      <p:pic>
        <p:nvPicPr>
          <p:cNvPr id="477" name="Google Shape;477;g232ac83f5ce_1_4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232ac83f5ce_1_4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05134" y="1425970"/>
            <a:ext cx="3122928" cy="384678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232ac83f5ce_1_436"/>
          <p:cNvSpPr txBox="1"/>
          <p:nvPr/>
        </p:nvSpPr>
        <p:spPr>
          <a:xfrm>
            <a:off x="470813" y="2790097"/>
            <a:ext cx="8294045" cy="3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Quattrocento Sans" panose="020B0502050000020003" pitchFamily="34" charset="0"/>
                <a:ea typeface="Calibri"/>
                <a:cs typeface="Calibri"/>
                <a:sym typeface="Calibri"/>
              </a:rPr>
              <a:t>The livestock sector in 2017:</a:t>
            </a:r>
            <a:endParaRPr dirty="0">
              <a:latin typeface="Quattrocento Sans" panose="020B0502050000020003" pitchFamily="34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Quattrocento Sans" panose="020B0502050000020003" pitchFamily="34" charset="0"/>
                <a:ea typeface="Calibri"/>
                <a:cs typeface="Calibri"/>
                <a:sym typeface="Calibri"/>
              </a:rPr>
              <a:t>168€ billion annually</a:t>
            </a:r>
            <a:endParaRPr sz="1800" dirty="0">
              <a:solidFill>
                <a:schemeClr val="dk1"/>
              </a:solidFill>
              <a:latin typeface="Quattrocento Sans" panose="020B05020500000200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Quattrocento Sans" panose="020B0502050000020003" pitchFamily="34" charset="0"/>
                <a:ea typeface="Calibri"/>
                <a:cs typeface="Calibri"/>
                <a:sym typeface="Calibri"/>
              </a:rPr>
              <a:t>45% of the EU agricultural activity</a:t>
            </a:r>
            <a:endParaRPr dirty="0">
              <a:latin typeface="Quattrocento Sans" panose="020B0502050000020003" pitchFamily="34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Quattrocento Sans" panose="020B0502050000020003" pitchFamily="34" charset="0"/>
                <a:ea typeface="Calibri"/>
                <a:cs typeface="Calibri"/>
                <a:sym typeface="Calibri"/>
              </a:rPr>
              <a:t>Wide diversity of production system</a:t>
            </a:r>
            <a:endParaRPr dirty="0">
              <a:latin typeface="Quattrocento Sans" panose="020B0502050000020003" pitchFamily="34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Quattrocento Sans" panose="020B0502050000020003" pitchFamily="34" charset="0"/>
                <a:ea typeface="Calibri"/>
                <a:cs typeface="Calibri"/>
                <a:sym typeface="Calibri"/>
              </a:rPr>
              <a:t>4 million of employees</a:t>
            </a:r>
            <a:endParaRPr sz="1800" dirty="0">
              <a:solidFill>
                <a:schemeClr val="dk1"/>
              </a:solidFill>
              <a:latin typeface="Quattrocento Sans" panose="020B05020500000200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Quattrocento Sans" panose="020B0502050000020003" pitchFamily="34" charset="0"/>
                <a:ea typeface="Calibri"/>
                <a:cs typeface="Calibri"/>
                <a:sym typeface="Calibri"/>
              </a:rPr>
              <a:t>400€ billion European industries linked to animal production</a:t>
            </a:r>
            <a:endParaRPr sz="1800" dirty="0">
              <a:solidFill>
                <a:schemeClr val="dk1"/>
              </a:solidFill>
              <a:latin typeface="Quattrocento Sans" panose="020B050205000002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dk1"/>
                </a:solidFill>
                <a:latin typeface="Quattrocento Sans" panose="020B0502050000020003" pitchFamily="34" charset="0"/>
                <a:ea typeface="Calibri"/>
                <a:cs typeface="Calibri"/>
                <a:sym typeface="Calibri"/>
              </a:rPr>
              <a:t>Animal Task Force (ATF. 2017a) Why is European animal production important today? Facts and figures</a:t>
            </a:r>
            <a:endParaRPr i="1" dirty="0">
              <a:solidFill>
                <a:schemeClr val="dk1"/>
              </a:solidFill>
              <a:latin typeface="Quattrocento Sans" panose="020B0502050000020003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80" name="Google Shape;480;g232ac83f5ce_1_4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608" y="1169494"/>
            <a:ext cx="7772401" cy="1591109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g232ac83f5ce_1_436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26DC60A-235E-7F0F-2493-9379953F1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306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32ac83f5ce_1_3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40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What is stress?</a:t>
            </a:r>
            <a:endParaRPr b="1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0" name="Google Shape;180;g232ac83f5ce_1_360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7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b="1">
                <a:solidFill>
                  <a:schemeClr val="lt1"/>
                </a:solidFill>
              </a:rPr>
              <a:t>4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181" name="Google Shape;181;g232ac83f5ce_1_3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232ac83f5ce_1_360"/>
          <p:cNvSpPr txBox="1"/>
          <p:nvPr/>
        </p:nvSpPr>
        <p:spPr>
          <a:xfrm>
            <a:off x="838171" y="97116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g232ac83f5ce_1_360"/>
          <p:cNvSpPr txBox="1"/>
          <p:nvPr/>
        </p:nvSpPr>
        <p:spPr>
          <a:xfrm>
            <a:off x="419831" y="2195863"/>
            <a:ext cx="2413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 dirty="0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Stress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32ac83f5ce_1_360"/>
          <p:cNvSpPr txBox="1"/>
          <p:nvPr/>
        </p:nvSpPr>
        <p:spPr>
          <a:xfrm>
            <a:off x="419831" y="3198167"/>
            <a:ext cx="200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[stres] noun</a:t>
            </a:r>
            <a:endParaRPr sz="2400" b="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cxnSp>
        <p:nvCxnSpPr>
          <p:cNvPr id="185" name="Google Shape;185;g232ac83f5ce_1_360"/>
          <p:cNvCxnSpPr/>
          <p:nvPr/>
        </p:nvCxnSpPr>
        <p:spPr>
          <a:xfrm>
            <a:off x="503274" y="3923414"/>
            <a:ext cx="260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6" name="Google Shape;186;g232ac83f5ce_1_360"/>
          <p:cNvSpPr txBox="1"/>
          <p:nvPr/>
        </p:nvSpPr>
        <p:spPr>
          <a:xfrm>
            <a:off x="419830" y="4242750"/>
            <a:ext cx="37695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Biological response elicited by the organism when perceiving a threat (stressor) to its homeostasis.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87" name="Google Shape;187;g232ac83f5ce_1_360"/>
          <p:cNvSpPr/>
          <p:nvPr/>
        </p:nvSpPr>
        <p:spPr>
          <a:xfrm>
            <a:off x="8958263" y="3415293"/>
            <a:ext cx="2730900" cy="2193600"/>
          </a:xfrm>
          <a:prstGeom prst="cloudCallout">
            <a:avLst>
              <a:gd name="adj1" fmla="val -90983"/>
              <a:gd name="adj2" fmla="val -32600"/>
            </a:avLst>
          </a:prstGeom>
          <a:solidFill>
            <a:srgbClr val="FFB100"/>
          </a:solidFill>
          <a:ln w="25400" cap="flat" cmpd="sng">
            <a:solidFill>
              <a:srgbClr val="FFB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32ac83f5ce_1_360"/>
          <p:cNvSpPr txBox="1"/>
          <p:nvPr/>
        </p:nvSpPr>
        <p:spPr>
          <a:xfrm>
            <a:off x="8432068" y="6008211"/>
            <a:ext cx="3769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Moberg and Mench, 2000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g232ac83f5ce_1_360" descr="Immagine che contiene esterni, mucca, mammifero, inpiedi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5084" y="639404"/>
            <a:ext cx="8281836" cy="560899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232ac83f5ce_1_360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8AE0167-B751-B5F2-065D-3F13F88A7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lert - Free time and date icons">
            <a:extLst>
              <a:ext uri="{FF2B5EF4-FFF2-40B4-BE49-F238E27FC236}">
                <a16:creationId xmlns:a16="http://schemas.microsoft.com/office/drawing/2014/main" id="{23A4A0FB-F79A-A6EC-230B-0C5C0AB0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76" y="5004707"/>
            <a:ext cx="1234449" cy="12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Google Shape;196;g232f55551d3_0_1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Chronic stress</a:t>
            </a:r>
            <a:endParaRPr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7" name="Google Shape;197;g232f55551d3_0_156"/>
          <p:cNvSpPr/>
          <p:nvPr/>
        </p:nvSpPr>
        <p:spPr>
          <a:xfrm>
            <a:off x="7126908" y="2700444"/>
            <a:ext cx="3909900" cy="1312800"/>
          </a:xfrm>
          <a:prstGeom prst="roundRect">
            <a:avLst>
              <a:gd name="adj" fmla="val 16667"/>
            </a:avLst>
          </a:prstGeom>
          <a:solidFill>
            <a:srgbClr val="C00000">
              <a:alpha val="12549"/>
            </a:srgbClr>
          </a:solidFill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232f55551d3_0_156"/>
          <p:cNvSpPr txBox="1"/>
          <p:nvPr/>
        </p:nvSpPr>
        <p:spPr>
          <a:xfrm>
            <a:off x="7126924" y="2650588"/>
            <a:ext cx="39099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Animal wellbeing,</a:t>
            </a:r>
            <a:endParaRPr sz="20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production and reproduction, diseases and their spread, food quality and availability</a:t>
            </a: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9" name="Google Shape;199;g232f55551d3_0_156" descr="Immagine che contiene mucca, mammifero, bovino, interni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0" y="3747195"/>
            <a:ext cx="4669414" cy="311080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232f55551d3_0_156"/>
          <p:cNvSpPr/>
          <p:nvPr/>
        </p:nvSpPr>
        <p:spPr>
          <a:xfrm>
            <a:off x="472504" y="2121789"/>
            <a:ext cx="1598700" cy="1571400"/>
          </a:xfrm>
          <a:prstGeom prst="ellipse">
            <a:avLst/>
          </a:prstGeom>
          <a:solidFill>
            <a:schemeClr val="lt1"/>
          </a:solidFill>
          <a:ln w="127000" cap="flat" cmpd="sng">
            <a:solidFill>
              <a:srgbClr val="FFB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32f55551d3_0_156"/>
          <p:cNvSpPr txBox="1"/>
          <p:nvPr/>
        </p:nvSpPr>
        <p:spPr>
          <a:xfrm>
            <a:off x="372026" y="2687094"/>
            <a:ext cx="181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32f55551d3_0_156"/>
          <p:cNvSpPr/>
          <p:nvPr/>
        </p:nvSpPr>
        <p:spPr>
          <a:xfrm rot="10800000" flipH="1">
            <a:off x="1214661" y="3695166"/>
            <a:ext cx="773400" cy="813000"/>
          </a:xfrm>
          <a:prstGeom prst="bentArrow">
            <a:avLst>
              <a:gd name="adj1" fmla="val 9315"/>
              <a:gd name="adj2" fmla="val 16383"/>
              <a:gd name="adj3" fmla="val 25000"/>
              <a:gd name="adj4" fmla="val 43750"/>
            </a:avLst>
          </a:prstGeom>
          <a:solidFill>
            <a:srgbClr val="FFB100"/>
          </a:solidFill>
          <a:ln w="38100" cap="flat" cmpd="sng">
            <a:solidFill>
              <a:srgbClr val="FFB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Google Shape;203;g232f55551d3_0_156"/>
          <p:cNvCxnSpPr/>
          <p:nvPr/>
        </p:nvCxnSpPr>
        <p:spPr>
          <a:xfrm rot="10800000" flipH="1">
            <a:off x="2940558" y="2135806"/>
            <a:ext cx="3695400" cy="21027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FFAA00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204" name="Google Shape;204;g232f55551d3_0_156"/>
          <p:cNvCxnSpPr/>
          <p:nvPr/>
        </p:nvCxnSpPr>
        <p:spPr>
          <a:xfrm flipH="1">
            <a:off x="1882146" y="1924774"/>
            <a:ext cx="273300" cy="2181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5" name="Google Shape;205;g232f55551d3_0_156"/>
          <p:cNvSpPr txBox="1"/>
          <p:nvPr/>
        </p:nvSpPr>
        <p:spPr>
          <a:xfrm rot="-2021549">
            <a:off x="1964993" y="1175695"/>
            <a:ext cx="1977700" cy="4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g232f55551d3_0_156"/>
          <p:cNvCxnSpPr>
            <a:stCxn id="207" idx="1"/>
          </p:cNvCxnSpPr>
          <p:nvPr/>
        </p:nvCxnSpPr>
        <p:spPr>
          <a:xfrm flipH="1">
            <a:off x="2105334" y="2139103"/>
            <a:ext cx="440700" cy="3120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7" name="Google Shape;207;g232f55551d3_0_156"/>
          <p:cNvSpPr txBox="1"/>
          <p:nvPr/>
        </p:nvSpPr>
        <p:spPr>
          <a:xfrm rot="-2184033">
            <a:off x="2353100" y="1352226"/>
            <a:ext cx="1977666" cy="400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Physiological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8" name="Google Shape;208;g232f55551d3_0_156"/>
          <p:cNvCxnSpPr/>
          <p:nvPr/>
        </p:nvCxnSpPr>
        <p:spPr>
          <a:xfrm flipH="1">
            <a:off x="2288723" y="2552219"/>
            <a:ext cx="296700" cy="2043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9" name="Google Shape;209;g232f55551d3_0_156"/>
          <p:cNvSpPr txBox="1"/>
          <p:nvPr/>
        </p:nvSpPr>
        <p:spPr>
          <a:xfrm rot="-2033689">
            <a:off x="2325448" y="1406672"/>
            <a:ext cx="3306256" cy="40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Social behaviour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g232f55551d3_0_156"/>
          <p:cNvPicPr preferRelativeResize="0"/>
          <p:nvPr/>
        </p:nvPicPr>
        <p:blipFill rotWithShape="1">
          <a:blip r:embed="rId5">
            <a:alphaModFix/>
          </a:blip>
          <a:srcRect t="12423" b="10218"/>
          <a:stretch/>
        </p:blipFill>
        <p:spPr>
          <a:xfrm>
            <a:off x="7802997" y="4932746"/>
            <a:ext cx="3514948" cy="128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32f55551d3_0_156" descr="Avviso con riempimento a tinta uni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96013" y="2288213"/>
            <a:ext cx="778670" cy="77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232f55551d3_0_156"/>
          <p:cNvSpPr/>
          <p:nvPr/>
        </p:nvSpPr>
        <p:spPr>
          <a:xfrm rot="1102358">
            <a:off x="8642468" y="4175112"/>
            <a:ext cx="769237" cy="620160"/>
          </a:xfrm>
          <a:prstGeom prst="lightningBolt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232f55551d3_0_156" descr="Punto esclamativ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72033" y="4053888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232f55551d3_0_156"/>
          <p:cNvSpPr txBox="1"/>
          <p:nvPr/>
        </p:nvSpPr>
        <p:spPr>
          <a:xfrm>
            <a:off x="5647961" y="4385505"/>
            <a:ext cx="2663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g232f55551d3_0_156" descr="Chiave vecchia contorn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21298" y="3671068"/>
            <a:ext cx="1323408" cy="132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32f55551d3_0_156" descr="Clessidra 30% con riempimento a tinta unit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86872" y="2624368"/>
            <a:ext cx="495371" cy="49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32f55551d3_0_156" descr="Clessidra 90% con riempimento a tinta unit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21748" y="1426361"/>
            <a:ext cx="495371" cy="49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32f55551d3_0_156" descr="Clessidra piena con riempimento a tinta unita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57360" y="3527987"/>
            <a:ext cx="495371" cy="49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32f55551d3_0_156" descr="Chiudi contorn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75284" y="1034189"/>
            <a:ext cx="994173" cy="99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232f55551d3_0_156" descr="Chiudi contorn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18067" y="968701"/>
            <a:ext cx="994173" cy="99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32f55551d3_0_156" descr="Immunità contorno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89472" y="1138911"/>
            <a:ext cx="758264" cy="75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232f55551d3_0_156"/>
          <p:cNvSpPr txBox="1"/>
          <p:nvPr/>
        </p:nvSpPr>
        <p:spPr>
          <a:xfrm>
            <a:off x="6716880" y="1897175"/>
            <a:ext cx="250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Immunosuppression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g232f55551d3_0_156" descr="Tavola apparecchiata contorno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08187" y="1056360"/>
            <a:ext cx="795600" cy="7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232f55551d3_0_156"/>
          <p:cNvSpPr txBox="1"/>
          <p:nvPr/>
        </p:nvSpPr>
        <p:spPr>
          <a:xfrm>
            <a:off x="9097731" y="1874690"/>
            <a:ext cx="289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Decreased ingestion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232f55551d3_0_156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7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b="1">
                <a:solidFill>
                  <a:schemeClr val="lt1"/>
                </a:solidFill>
              </a:rPr>
              <a:t>5</a:t>
            </a:fld>
            <a:endParaRPr b="1">
              <a:solidFill>
                <a:schemeClr val="lt1"/>
              </a:solidFill>
            </a:endParaRPr>
          </a:p>
        </p:txBody>
      </p:sp>
      <p:sp>
        <p:nvSpPr>
          <p:cNvPr id="2" name="Google Shape;214;g232f55551d3_0_156">
            <a:extLst>
              <a:ext uri="{FF2B5EF4-FFF2-40B4-BE49-F238E27FC236}">
                <a16:creationId xmlns:a16="http://schemas.microsoft.com/office/drawing/2014/main" id="{E015F09B-5367-BAB7-6E00-57B62671182D}"/>
              </a:ext>
            </a:extLst>
          </p:cNvPr>
          <p:cNvSpPr txBox="1"/>
          <p:nvPr/>
        </p:nvSpPr>
        <p:spPr>
          <a:xfrm>
            <a:off x="5647961" y="5344264"/>
            <a:ext cx="2663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Alert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112563C-CE2F-F64D-A5B3-35F66599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32f55551d3_0_26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9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SEBASTIEN Data Sources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2" name="Google Shape;232;g232f55551d3_0_264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b="1">
                <a:solidFill>
                  <a:schemeClr val="lt1"/>
                </a:solidFill>
              </a:rPr>
              <a:t>6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233" name="Google Shape;233;g232f55551d3_0_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g232f55551d3_0_264"/>
          <p:cNvGrpSpPr/>
          <p:nvPr/>
        </p:nvGrpSpPr>
        <p:grpSpPr>
          <a:xfrm>
            <a:off x="3594872" y="1126424"/>
            <a:ext cx="5002147" cy="4977657"/>
            <a:chOff x="1092579" y="66441"/>
            <a:chExt cx="5002147" cy="4977657"/>
          </a:xfrm>
        </p:grpSpPr>
        <p:sp>
          <p:nvSpPr>
            <p:cNvPr id="235" name="Google Shape;235;g232f55551d3_0_264"/>
            <p:cNvSpPr/>
            <p:nvPr/>
          </p:nvSpPr>
          <p:spPr>
            <a:xfrm>
              <a:off x="1535539" y="332209"/>
              <a:ext cx="4293300" cy="4293300"/>
            </a:xfrm>
            <a:prstGeom prst="pie">
              <a:avLst>
                <a:gd name="adj1" fmla="val 16200000"/>
                <a:gd name="adj2" fmla="val 1800000"/>
              </a:avLst>
            </a:prstGeom>
            <a:solidFill>
              <a:schemeClr val="accent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g232f55551d3_0_264"/>
            <p:cNvSpPr txBox="1"/>
            <p:nvPr/>
          </p:nvSpPr>
          <p:spPr>
            <a:xfrm>
              <a:off x="3798143" y="1241953"/>
              <a:ext cx="1533300" cy="12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T</a:t>
              </a: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erritorial </a:t>
              </a:r>
              <a:r>
                <a:rPr lang="en-US" sz="1800" b="1">
                  <a:solidFill>
                    <a:schemeClr val="lt1"/>
                  </a:solidFill>
                </a:rPr>
                <a:t>datasets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g232f55551d3_0_264"/>
            <p:cNvSpPr/>
            <p:nvPr/>
          </p:nvSpPr>
          <p:spPr>
            <a:xfrm>
              <a:off x="1447121" y="485537"/>
              <a:ext cx="4293300" cy="4293300"/>
            </a:xfrm>
            <a:prstGeom prst="pie">
              <a:avLst>
                <a:gd name="adj1" fmla="val 1800000"/>
                <a:gd name="adj2" fmla="val 900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g232f55551d3_0_264"/>
            <p:cNvSpPr txBox="1"/>
            <p:nvPr/>
          </p:nvSpPr>
          <p:spPr>
            <a:xfrm>
              <a:off x="2469304" y="3270988"/>
              <a:ext cx="2299800" cy="112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A</a:t>
              </a: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nimal welfare indicators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g232f55551d3_0_264"/>
            <p:cNvSpPr/>
            <p:nvPr/>
          </p:nvSpPr>
          <p:spPr>
            <a:xfrm>
              <a:off x="1358702" y="332209"/>
              <a:ext cx="4293300" cy="4293300"/>
            </a:xfrm>
            <a:prstGeom prst="pie">
              <a:avLst>
                <a:gd name="adj1" fmla="val 9000000"/>
                <a:gd name="adj2" fmla="val 1620000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g232f55551d3_0_264"/>
            <p:cNvSpPr txBox="1"/>
            <p:nvPr/>
          </p:nvSpPr>
          <p:spPr>
            <a:xfrm>
              <a:off x="1855994" y="1241953"/>
              <a:ext cx="1533300" cy="12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W</a:t>
              </a: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eather and climate </a:t>
              </a:r>
              <a:r>
                <a:rPr lang="en-US" sz="1800" b="1">
                  <a:solidFill>
                    <a:schemeClr val="lt1"/>
                  </a:solidFill>
                </a:rPr>
                <a:t>datasets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g232f55551d3_0_264"/>
            <p:cNvSpPr/>
            <p:nvPr/>
          </p:nvSpPr>
          <p:spPr>
            <a:xfrm>
              <a:off x="1270126" y="66441"/>
              <a:ext cx="4824600" cy="4824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991" y="4067"/>
                  </a:moveTo>
                  <a:lnTo>
                    <a:pt x="59991" y="4067"/>
                  </a:lnTo>
                  <a:cubicBezTo>
                    <a:pt x="79078" y="4064"/>
                    <a:pt x="96849" y="13795"/>
                    <a:pt x="107129" y="29878"/>
                  </a:cubicBezTo>
                  <a:cubicBezTo>
                    <a:pt x="117408" y="45960"/>
                    <a:pt x="118776" y="66175"/>
                    <a:pt x="110758" y="83496"/>
                  </a:cubicBezTo>
                  <a:lnTo>
                    <a:pt x="114269" y="85523"/>
                  </a:lnTo>
                  <a:lnTo>
                    <a:pt x="105797" y="86441"/>
                  </a:lnTo>
                  <a:lnTo>
                    <a:pt x="101940" y="78405"/>
                  </a:lnTo>
                  <a:lnTo>
                    <a:pt x="105449" y="80431"/>
                  </a:lnTo>
                  <a:cubicBezTo>
                    <a:pt x="112382" y="65011"/>
                    <a:pt x="111022" y="47127"/>
                    <a:pt x="101838" y="32932"/>
                  </a:cubicBezTo>
                  <a:cubicBezTo>
                    <a:pt x="92654" y="18737"/>
                    <a:pt x="76899" y="10167"/>
                    <a:pt x="59992" y="101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g232f55551d3_0_264"/>
            <p:cNvSpPr/>
            <p:nvPr/>
          </p:nvSpPr>
          <p:spPr>
            <a:xfrm>
              <a:off x="1181353" y="219498"/>
              <a:ext cx="4824600" cy="4824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435" y="87973"/>
                  </a:moveTo>
                  <a:cubicBezTo>
                    <a:pt x="98891" y="104498"/>
                    <a:pt x="81581" y="115017"/>
                    <a:pt x="62518" y="115876"/>
                  </a:cubicBezTo>
                  <a:cubicBezTo>
                    <a:pt x="43454" y="116735"/>
                    <a:pt x="25269" y="107816"/>
                    <a:pt x="14277" y="92216"/>
                  </a:cubicBezTo>
                  <a:lnTo>
                    <a:pt x="10766" y="94244"/>
                  </a:lnTo>
                  <a:lnTo>
                    <a:pt x="14207" y="86447"/>
                  </a:lnTo>
                  <a:lnTo>
                    <a:pt x="23095" y="87124"/>
                  </a:lnTo>
                  <a:lnTo>
                    <a:pt x="19585" y="89151"/>
                  </a:lnTo>
                  <a:cubicBezTo>
                    <a:pt x="29474" y="102860"/>
                    <a:pt x="45637" y="110621"/>
                    <a:pt x="62519" y="109767"/>
                  </a:cubicBezTo>
                  <a:cubicBezTo>
                    <a:pt x="79400" y="108913"/>
                    <a:pt x="94697" y="99559"/>
                    <a:pt x="103151" y="849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g232f55551d3_0_264"/>
            <p:cNvSpPr/>
            <p:nvPr/>
          </p:nvSpPr>
          <p:spPr>
            <a:xfrm>
              <a:off x="1092579" y="66441"/>
              <a:ext cx="4824600" cy="4824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61" y="87966"/>
                  </a:moveTo>
                  <a:cubicBezTo>
                    <a:pt x="2017" y="71436"/>
                    <a:pt x="1562" y="51181"/>
                    <a:pt x="10353" y="34238"/>
                  </a:cubicBezTo>
                  <a:cubicBezTo>
                    <a:pt x="19144" y="17296"/>
                    <a:pt x="35968" y="6007"/>
                    <a:pt x="54979" y="4293"/>
                  </a:cubicBezTo>
                  <a:lnTo>
                    <a:pt x="54979" y="239"/>
                  </a:lnTo>
                  <a:lnTo>
                    <a:pt x="60009" y="7118"/>
                  </a:lnTo>
                  <a:lnTo>
                    <a:pt x="54977" y="14476"/>
                  </a:lnTo>
                  <a:lnTo>
                    <a:pt x="54978" y="10423"/>
                  </a:lnTo>
                  <a:cubicBezTo>
                    <a:pt x="38157" y="12127"/>
                    <a:pt x="23347" y="22244"/>
                    <a:pt x="15643" y="37294"/>
                  </a:cubicBezTo>
                  <a:cubicBezTo>
                    <a:pt x="7939" y="52344"/>
                    <a:pt x="8392" y="70273"/>
                    <a:pt x="16845" y="849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4" name="Google Shape;244;g232f55551d3_0_264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3CD46559-9D3C-A292-6169-DC97F6524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808" y="1452641"/>
            <a:ext cx="4352065" cy="17859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1BA986C-2B35-0186-374D-FD665AAA51F0}"/>
              </a:ext>
            </a:extLst>
          </p:cNvPr>
          <p:cNvGrpSpPr/>
          <p:nvPr/>
        </p:nvGrpSpPr>
        <p:grpSpPr>
          <a:xfrm>
            <a:off x="239486" y="1392192"/>
            <a:ext cx="4049553" cy="1785906"/>
            <a:chOff x="239486" y="1392192"/>
            <a:chExt cx="4049553" cy="17859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8B5E55-7E80-1243-17D9-9725788E2066}"/>
                </a:ext>
              </a:extLst>
            </p:cNvPr>
            <p:cNvGrpSpPr/>
            <p:nvPr/>
          </p:nvGrpSpPr>
          <p:grpSpPr>
            <a:xfrm>
              <a:off x="239486" y="1392192"/>
              <a:ext cx="4049553" cy="1785906"/>
              <a:chOff x="239486" y="1392192"/>
              <a:chExt cx="4049553" cy="1785906"/>
            </a:xfrm>
          </p:grpSpPr>
          <p:pic>
            <p:nvPicPr>
              <p:cNvPr id="3" name="Picture 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2F80F0C-87CE-B691-8A3A-F57CA3694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2732" y="1392192"/>
                <a:ext cx="4006307" cy="1785906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A88FD3A-288B-9A11-49EA-06DFC14A5DB4}"/>
                  </a:ext>
                </a:extLst>
              </p:cNvPr>
              <p:cNvSpPr/>
              <p:nvPr/>
            </p:nvSpPr>
            <p:spPr>
              <a:xfrm>
                <a:off x="239486" y="2430966"/>
                <a:ext cx="797577" cy="3679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pic>
          <p:nvPicPr>
            <p:cNvPr id="3074" name="Picture 2" descr="Copernicus Climate Data Store (CDS) – Online Training Courses - Met Éireann  - The Irish Meteorological Service">
              <a:extLst>
                <a:ext uri="{FF2B5EF4-FFF2-40B4-BE49-F238E27FC236}">
                  <a16:creationId xmlns:a16="http://schemas.microsoft.com/office/drawing/2014/main" id="{50192A67-A9F3-78CB-9C74-C1A3DFE6B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76" y="2430966"/>
              <a:ext cx="1094583" cy="569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FE8A89-A3F9-6B02-0BED-CCB534BF3F3D}"/>
              </a:ext>
            </a:extLst>
          </p:cNvPr>
          <p:cNvGrpSpPr/>
          <p:nvPr/>
        </p:nvGrpSpPr>
        <p:grpSpPr>
          <a:xfrm>
            <a:off x="7261743" y="4628125"/>
            <a:ext cx="4045594" cy="1695834"/>
            <a:chOff x="7261743" y="4628125"/>
            <a:chExt cx="4045594" cy="1695834"/>
          </a:xfrm>
        </p:grpSpPr>
        <p:pic>
          <p:nvPicPr>
            <p:cNvPr id="7" name="Picture 6" descr="Timeline&#10;&#10;Description automatically generated">
              <a:extLst>
                <a:ext uri="{FF2B5EF4-FFF2-40B4-BE49-F238E27FC236}">
                  <a16:creationId xmlns:a16="http://schemas.microsoft.com/office/drawing/2014/main" id="{4585B086-8019-7BB8-6528-7C2B4C6A1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1743" y="4628125"/>
              <a:ext cx="4006307" cy="167536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258F10-23C4-A0B0-07C6-ED486D2C52A1}"/>
                </a:ext>
              </a:extLst>
            </p:cNvPr>
            <p:cNvSpPr/>
            <p:nvPr/>
          </p:nvSpPr>
          <p:spPr>
            <a:xfrm>
              <a:off x="8062332" y="6071281"/>
              <a:ext cx="3245005" cy="252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3078" name="Picture 6" descr="State of Play: Copernicus Land Monitoring Service — Copernicus In Situ  Component">
            <a:extLst>
              <a:ext uri="{FF2B5EF4-FFF2-40B4-BE49-F238E27FC236}">
                <a16:creationId xmlns:a16="http://schemas.microsoft.com/office/drawing/2014/main" id="{1345D371-1DE7-E703-E79B-900290E36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776" y="3292348"/>
            <a:ext cx="865259" cy="48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CC07B5D5-B7FE-7B39-5941-DCFA8844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32f55551d3_0_35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Animal Talker sensors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1" name="Google Shape;251;g232f55551d3_0_359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52" name="Google Shape;252;g232f55551d3_0_3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g232f55551d3_0_359"/>
          <p:cNvGrpSpPr/>
          <p:nvPr/>
        </p:nvGrpSpPr>
        <p:grpSpPr>
          <a:xfrm>
            <a:off x="220975" y="1217613"/>
            <a:ext cx="11583160" cy="4907349"/>
            <a:chOff x="-1133742" y="457918"/>
            <a:chExt cx="13429751" cy="5689681"/>
          </a:xfrm>
        </p:grpSpPr>
        <p:pic>
          <p:nvPicPr>
            <p:cNvPr id="254" name="Google Shape;254;g232f55551d3_0_359" descr="Immagine che contiene fieno, erba, mammifero, bovino&#10;&#10;Descrizione generat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6540834" y="893393"/>
              <a:ext cx="3483804" cy="2612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g232f55551d3_0_359" descr="Immagine che contiene abbronzatura&#10;&#10;Descrizione generata automa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6144626" y="4094425"/>
              <a:ext cx="2666644" cy="14397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g232f55551d3_0_359"/>
            <p:cNvSpPr txBox="1"/>
            <p:nvPr/>
          </p:nvSpPr>
          <p:spPr>
            <a:xfrm>
              <a:off x="6804216" y="4899641"/>
              <a:ext cx="1353300" cy="39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Movement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7" name="Google Shape;257;g232f55551d3_0_359" descr="Immagine che contiene testo, elettronico, circuito&#10;&#10;Descrizione generata automaticament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38334" y="1534803"/>
              <a:ext cx="1564850" cy="2086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g232f55551d3_0_35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261323" y="4511878"/>
              <a:ext cx="949327" cy="15662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g232f55551d3_0_359"/>
            <p:cNvSpPr txBox="1"/>
            <p:nvPr/>
          </p:nvSpPr>
          <p:spPr>
            <a:xfrm>
              <a:off x="9545609" y="3285531"/>
              <a:ext cx="2750400" cy="85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Environmental temperature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and humidity + GPS + movement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232f55551d3_0_359"/>
            <p:cNvSpPr/>
            <p:nvPr/>
          </p:nvSpPr>
          <p:spPr>
            <a:xfrm>
              <a:off x="8406245" y="1967170"/>
              <a:ext cx="1974300" cy="5922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92D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g232f55551d3_0_359"/>
            <p:cNvSpPr/>
            <p:nvPr/>
          </p:nvSpPr>
          <p:spPr>
            <a:xfrm rot="5400000">
              <a:off x="8131673" y="3866540"/>
              <a:ext cx="1667100" cy="5922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92D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2" name="Google Shape;262;g232f55551d3_0_35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1133742" y="966392"/>
              <a:ext cx="7773506" cy="31993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3" name="Google Shape;263;g232f55551d3_0_359"/>
          <p:cNvPicPr preferRelativeResize="0"/>
          <p:nvPr/>
        </p:nvPicPr>
        <p:blipFill rotWithShape="1">
          <a:blip r:embed="rId9">
            <a:alphaModFix/>
          </a:blip>
          <a:srcRect l="14559"/>
          <a:stretch/>
        </p:blipFill>
        <p:spPr>
          <a:xfrm>
            <a:off x="1905753" y="4590199"/>
            <a:ext cx="3486835" cy="155236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32f55551d3_0_359"/>
          <p:cNvSpPr txBox="1"/>
          <p:nvPr/>
        </p:nvSpPr>
        <p:spPr>
          <a:xfrm>
            <a:off x="1165251" y="5104775"/>
            <a:ext cx="838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Severe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Mild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32f55551d3_0_359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pic>
        <p:nvPicPr>
          <p:cNvPr id="2" name="Google Shape;556;g232f55551d3_0_1263">
            <a:extLst>
              <a:ext uri="{FF2B5EF4-FFF2-40B4-BE49-F238E27FC236}">
                <a16:creationId xmlns:a16="http://schemas.microsoft.com/office/drawing/2014/main" id="{B7136BE0-F936-E2FF-B0AD-493733C1720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769" y="161012"/>
            <a:ext cx="852950" cy="80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2060CA49-9ECC-CD8F-B76A-7E1DCF89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32f55551d3_0_4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00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Datasets for animal welfare indicators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2" name="Google Shape;272;g232f55551d3_0_456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b="1">
                <a:solidFill>
                  <a:schemeClr val="lt1"/>
                </a:solidFill>
              </a:rPr>
              <a:t>8</a:t>
            </a:fld>
            <a:endParaRPr b="1">
              <a:solidFill>
                <a:schemeClr val="lt1"/>
              </a:solidFill>
            </a:endParaRPr>
          </a:p>
        </p:txBody>
      </p:sp>
      <p:pic>
        <p:nvPicPr>
          <p:cNvPr id="273" name="Google Shape;273;g232f55551d3_0_4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232f55551d3_0_456"/>
          <p:cNvSpPr txBox="1"/>
          <p:nvPr/>
        </p:nvSpPr>
        <p:spPr>
          <a:xfrm>
            <a:off x="200516" y="1277097"/>
            <a:ext cx="49695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Data exchange through LEO project – Livestock Environment </a:t>
            </a:r>
            <a:r>
              <a:rPr lang="en-US" sz="2000" b="0" i="0" u="none" strike="noStrike" cap="none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Opendata</a:t>
            </a:r>
            <a:r>
              <a:rPr lang="en-US" sz="20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b="0" i="0" u="sng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https://www.leo-italy.eu/</a:t>
            </a:r>
            <a:r>
              <a:rPr lang="en-US" sz="2000" b="0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0" i="1" u="none" strike="noStrike" cap="none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7" name="Google Shape;277;g232f55551d3_0_456"/>
          <p:cNvGrpSpPr/>
          <p:nvPr/>
        </p:nvGrpSpPr>
        <p:grpSpPr>
          <a:xfrm>
            <a:off x="3953891" y="1839548"/>
            <a:ext cx="1289400" cy="541800"/>
            <a:chOff x="2172929" y="2526746"/>
            <a:chExt cx="1289400" cy="541800"/>
          </a:xfrm>
        </p:grpSpPr>
        <p:sp>
          <p:nvSpPr>
            <p:cNvPr id="278" name="Google Shape;278;g232f55551d3_0_456"/>
            <p:cNvSpPr/>
            <p:nvPr/>
          </p:nvSpPr>
          <p:spPr>
            <a:xfrm>
              <a:off x="2172929" y="2526746"/>
              <a:ext cx="1289400" cy="541800"/>
            </a:xfrm>
            <a:prstGeom prst="rect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9" name="Google Shape;279;g232f55551d3_0_456" descr="LEO Italy | Livestock Environment Opendata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16675" y="2595767"/>
              <a:ext cx="972296" cy="4408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0" name="Google Shape;280;g232f55551d3_0_456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2BD52B-9D27-6B5E-B921-7660C75A626E}"/>
              </a:ext>
            </a:extLst>
          </p:cNvPr>
          <p:cNvGrpSpPr/>
          <p:nvPr/>
        </p:nvGrpSpPr>
        <p:grpSpPr>
          <a:xfrm>
            <a:off x="5204007" y="1503000"/>
            <a:ext cx="6935720" cy="4258889"/>
            <a:chOff x="5204007" y="1503000"/>
            <a:chExt cx="6935720" cy="42588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1FE1E8-EAD0-E7AA-177D-B26F98F728F4}"/>
                </a:ext>
              </a:extLst>
            </p:cNvPr>
            <p:cNvGrpSpPr/>
            <p:nvPr/>
          </p:nvGrpSpPr>
          <p:grpSpPr>
            <a:xfrm>
              <a:off x="5204007" y="1503000"/>
              <a:ext cx="6935720" cy="4258889"/>
              <a:chOff x="5204007" y="1503000"/>
              <a:chExt cx="6935720" cy="4258889"/>
            </a:xfrm>
          </p:grpSpPr>
          <p:pic>
            <p:nvPicPr>
              <p:cNvPr id="275" name="Google Shape;275;g232f55551d3_0_456" descr="Schermata 2021-01-19 alle 10.28.07.png"/>
              <p:cNvPicPr preferRelativeResize="0"/>
              <p:nvPr/>
            </p:nvPicPr>
            <p:blipFill rotWithShape="1">
              <a:blip r:embed="rId6">
                <a:alphaModFix/>
              </a:blip>
              <a:srcRect t="9222"/>
              <a:stretch/>
            </p:blipFill>
            <p:spPr>
              <a:xfrm>
                <a:off x="5208138" y="1503000"/>
                <a:ext cx="6816287" cy="4197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0FB665-32A6-A01A-8D0A-A731B8DA13B5}"/>
                  </a:ext>
                </a:extLst>
              </p:cNvPr>
              <p:cNvSpPr txBox="1"/>
              <p:nvPr/>
            </p:nvSpPr>
            <p:spPr>
              <a:xfrm>
                <a:off x="5204007" y="3557196"/>
                <a:ext cx="13975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dirty="0">
                    <a:solidFill>
                      <a:srgbClr val="F6A503"/>
                    </a:solidFill>
                  </a:rPr>
                  <a:t>Goat Breeds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54F4C1-DC25-38DE-4C8D-499274C8717F}"/>
                  </a:ext>
                </a:extLst>
              </p:cNvPr>
              <p:cNvSpPr txBox="1"/>
              <p:nvPr/>
            </p:nvSpPr>
            <p:spPr>
              <a:xfrm>
                <a:off x="6601522" y="3557195"/>
                <a:ext cx="13975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dirty="0">
                    <a:solidFill>
                      <a:srgbClr val="F6A503"/>
                    </a:solidFill>
                  </a:rPr>
                  <a:t>Sheep Breeds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FD28D9-5274-90AC-E5E6-852BE295963B}"/>
                  </a:ext>
                </a:extLst>
              </p:cNvPr>
              <p:cNvSpPr txBox="1"/>
              <p:nvPr/>
            </p:nvSpPr>
            <p:spPr>
              <a:xfrm>
                <a:off x="7915458" y="3557195"/>
                <a:ext cx="13975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dirty="0">
                    <a:solidFill>
                      <a:srgbClr val="F6A503"/>
                    </a:solidFill>
                  </a:rPr>
                  <a:t>Cattle Breeds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C474A6-13FA-2501-E7DB-502995977DEF}"/>
                  </a:ext>
                </a:extLst>
              </p:cNvPr>
              <p:cNvSpPr txBox="1"/>
              <p:nvPr/>
            </p:nvSpPr>
            <p:spPr>
              <a:xfrm>
                <a:off x="9271183" y="3557194"/>
                <a:ext cx="13975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dirty="0">
                    <a:solidFill>
                      <a:srgbClr val="F6A503"/>
                    </a:solidFill>
                  </a:rPr>
                  <a:t>Buffalo Breed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12B55B-AFFD-E00A-B156-2902DF76C74F}"/>
                  </a:ext>
                </a:extLst>
              </p:cNvPr>
              <p:cNvSpPr txBox="1"/>
              <p:nvPr/>
            </p:nvSpPr>
            <p:spPr>
              <a:xfrm>
                <a:off x="10593658" y="3557193"/>
                <a:ext cx="151163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dirty="0">
                    <a:solidFill>
                      <a:srgbClr val="F6A503"/>
                    </a:solidFill>
                  </a:rPr>
                  <a:t>Monitored Animals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0B0D64-ED22-BFE4-044D-1FE889CC3CC8}"/>
                  </a:ext>
                </a:extLst>
              </p:cNvPr>
              <p:cNvSpPr txBox="1"/>
              <p:nvPr/>
            </p:nvSpPr>
            <p:spPr>
              <a:xfrm>
                <a:off x="5204007" y="5484890"/>
                <a:ext cx="13975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dirty="0">
                    <a:solidFill>
                      <a:srgbClr val="F6A503"/>
                    </a:solidFill>
                  </a:rPr>
                  <a:t>Farms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E3D2D7-6247-AEAE-C375-57379ADD7DFA}"/>
                  </a:ext>
                </a:extLst>
              </p:cNvPr>
              <p:cNvSpPr txBox="1"/>
              <p:nvPr/>
            </p:nvSpPr>
            <p:spPr>
              <a:xfrm>
                <a:off x="7030916" y="5484889"/>
                <a:ext cx="13975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dirty="0">
                    <a:solidFill>
                      <a:srgbClr val="F6A503"/>
                    </a:solidFill>
                  </a:rPr>
                  <a:t>Acquired Data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11363E-DB6E-C467-5A7B-D08A74E33D0F}"/>
                  </a:ext>
                </a:extLst>
              </p:cNvPr>
              <p:cNvSpPr txBox="1"/>
              <p:nvPr/>
            </p:nvSpPr>
            <p:spPr>
              <a:xfrm>
                <a:off x="8828912" y="5484888"/>
                <a:ext cx="13975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dirty="0">
                    <a:solidFill>
                      <a:srgbClr val="F6A503"/>
                    </a:solidFill>
                  </a:rPr>
                  <a:t>Acquired Analysis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34BABC-328C-1DE0-E01A-63F8020F4FCC}"/>
                  </a:ext>
                </a:extLst>
              </p:cNvPr>
              <p:cNvSpPr txBox="1"/>
              <p:nvPr/>
            </p:nvSpPr>
            <p:spPr>
              <a:xfrm>
                <a:off x="10526750" y="5481871"/>
                <a:ext cx="161297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dirty="0">
                    <a:solidFill>
                      <a:srgbClr val="F6A503"/>
                    </a:solidFill>
                  </a:rPr>
                  <a:t>Samples Gathered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DC7AE1F-7B5F-89C8-27E5-F6C147D0AFB4}"/>
                </a:ext>
              </a:extLst>
            </p:cNvPr>
            <p:cNvSpPr txBox="1"/>
            <p:nvPr/>
          </p:nvSpPr>
          <p:spPr>
            <a:xfrm>
              <a:off x="7478856" y="1503000"/>
              <a:ext cx="22748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800" b="1" dirty="0">
                  <a:solidFill>
                    <a:srgbClr val="F6A503"/>
                  </a:solidFill>
                </a:rPr>
                <a:t>OUR NUMBERS</a:t>
              </a:r>
            </a:p>
          </p:txBody>
        </p:sp>
      </p:grp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64312F82-54D8-4428-3E1B-6349A1E93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65" y="2717896"/>
            <a:ext cx="4570761" cy="2927677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2363C0A3-A973-331E-A7B6-FB2A4D8DD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70" y="-29494"/>
            <a:ext cx="835430" cy="1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32f55551d3_0_9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73800"/>
          </a:xfrm>
          <a:prstGeom prst="rect">
            <a:avLst/>
          </a:prstGeom>
          <a:gradFill>
            <a:gsLst>
              <a:gs pos="0">
                <a:srgbClr val="A0C181"/>
              </a:gs>
              <a:gs pos="49000">
                <a:srgbClr val="A0C679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1999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attrocento Sans"/>
              <a:buNone/>
            </a:pPr>
            <a:r>
              <a:rPr lang="en-US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SEBASTIEN architecture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7" name="Google Shape;287;g232f55551d3_0_91"/>
          <p:cNvSpPr txBox="1">
            <a:spLocks noGrp="1"/>
          </p:cNvSpPr>
          <p:nvPr>
            <p:ph type="sldNum" idx="12"/>
          </p:nvPr>
        </p:nvSpPr>
        <p:spPr>
          <a:xfrm>
            <a:off x="11094719" y="6331888"/>
            <a:ext cx="1097400" cy="365100"/>
          </a:xfrm>
          <a:prstGeom prst="rect">
            <a:avLst/>
          </a:prstGeom>
          <a:solidFill>
            <a:srgbClr val="A0C1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</a:rPr>
              <a:t>9</a:t>
            </a:fld>
            <a:endParaRPr sz="1400">
              <a:solidFill>
                <a:schemeClr val="lt1"/>
              </a:solidFill>
            </a:endParaRPr>
          </a:p>
        </p:txBody>
      </p:sp>
      <p:pic>
        <p:nvPicPr>
          <p:cNvPr id="288" name="Google Shape;288;g232f55551d3_0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6" y="5778000"/>
            <a:ext cx="1296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32f55551d3_0_91"/>
          <p:cNvSpPr txBox="1">
            <a:spLocks noGrp="1"/>
          </p:cNvSpPr>
          <p:nvPr>
            <p:ph type="ftr" idx="11"/>
          </p:nvPr>
        </p:nvSpPr>
        <p:spPr>
          <a:xfrm>
            <a:off x="3462271" y="6170902"/>
            <a:ext cx="5267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/>
              <a:t>SEBASTIEN - Connecting Europe Facility 2014-2020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Agreement No: INEA/CEF/ICT/A2020/2373580; Action No: 2020-IT-IA-0234</a:t>
            </a:r>
            <a:endParaRPr/>
          </a:p>
        </p:txBody>
      </p:sp>
      <p:sp>
        <p:nvSpPr>
          <p:cNvPr id="290" name="Google Shape;290;g232f55551d3_0_91"/>
          <p:cNvSpPr/>
          <p:nvPr/>
        </p:nvSpPr>
        <p:spPr>
          <a:xfrm>
            <a:off x="2213963" y="2855025"/>
            <a:ext cx="7197000" cy="20502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232f55551d3_0_91"/>
          <p:cNvSpPr/>
          <p:nvPr/>
        </p:nvSpPr>
        <p:spPr>
          <a:xfrm>
            <a:off x="7506188" y="3121550"/>
            <a:ext cx="1231200" cy="1077000"/>
          </a:xfrm>
          <a:prstGeom prst="roundRect">
            <a:avLst>
              <a:gd name="adj" fmla="val 16667"/>
            </a:avLst>
          </a:prstGeom>
          <a:solidFill>
            <a:srgbClr val="F0DAFF"/>
          </a:solidFill>
          <a:ln w="9525" cap="flat" cmpd="sng">
            <a:solidFill>
              <a:srgbClr val="F0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232f55551d3_0_91"/>
          <p:cNvSpPr/>
          <p:nvPr/>
        </p:nvSpPr>
        <p:spPr>
          <a:xfrm>
            <a:off x="5135313" y="3121550"/>
            <a:ext cx="1231200" cy="1077000"/>
          </a:xfrm>
          <a:prstGeom prst="roundRect">
            <a:avLst>
              <a:gd name="adj" fmla="val 16667"/>
            </a:avLst>
          </a:prstGeom>
          <a:solidFill>
            <a:srgbClr val="E6FFFF"/>
          </a:solidFill>
          <a:ln w="9525" cap="flat" cmpd="sng">
            <a:solidFill>
              <a:srgbClr val="E6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232f55551d3_0_91"/>
          <p:cNvSpPr/>
          <p:nvPr/>
        </p:nvSpPr>
        <p:spPr>
          <a:xfrm>
            <a:off x="2676325" y="3121550"/>
            <a:ext cx="1231200" cy="1077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32f55551d3_0_91"/>
          <p:cNvSpPr/>
          <p:nvPr/>
        </p:nvSpPr>
        <p:spPr>
          <a:xfrm>
            <a:off x="2233025" y="4970600"/>
            <a:ext cx="7197000" cy="12111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FFE2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232f55551d3_0_91"/>
          <p:cNvSpPr txBox="1"/>
          <p:nvPr/>
        </p:nvSpPr>
        <p:spPr>
          <a:xfrm>
            <a:off x="2261150" y="4921288"/>
            <a:ext cx="151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</a:rPr>
              <a:t>DATA SOURCES</a:t>
            </a:r>
            <a:endParaRPr sz="1200" b="1">
              <a:solidFill>
                <a:srgbClr val="595959"/>
              </a:solidFill>
            </a:endParaRPr>
          </a:p>
        </p:txBody>
      </p:sp>
      <p:pic>
        <p:nvPicPr>
          <p:cNvPr id="296" name="Google Shape;296;g232f55551d3_0_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563" y="5362250"/>
            <a:ext cx="623925" cy="6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32f55551d3_0_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7800" y="5382850"/>
            <a:ext cx="450025" cy="4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232f55551d3_0_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2200" y="5392313"/>
            <a:ext cx="374435" cy="4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32f55551d3_0_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2346" y="5327575"/>
            <a:ext cx="540858" cy="54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232f55551d3_0_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24925" y="5176513"/>
            <a:ext cx="736000" cy="7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232f55551d3_0_91"/>
          <p:cNvSpPr/>
          <p:nvPr/>
        </p:nvSpPr>
        <p:spPr>
          <a:xfrm>
            <a:off x="2574450" y="4259625"/>
            <a:ext cx="6576300" cy="5409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Connectors</a:t>
            </a:r>
            <a:endParaRPr sz="1200"/>
          </a:p>
        </p:txBody>
      </p:sp>
      <p:sp>
        <p:nvSpPr>
          <p:cNvPr id="302" name="Google Shape;302;g232f55551d3_0_91"/>
          <p:cNvSpPr txBox="1"/>
          <p:nvPr/>
        </p:nvSpPr>
        <p:spPr>
          <a:xfrm>
            <a:off x="2202290" y="2819686"/>
            <a:ext cx="123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</a:rPr>
              <a:t>DATA LAKE</a:t>
            </a:r>
            <a:endParaRPr sz="1200" b="1">
              <a:solidFill>
                <a:srgbClr val="595959"/>
              </a:solidFill>
            </a:endParaRPr>
          </a:p>
        </p:txBody>
      </p:sp>
      <p:pic>
        <p:nvPicPr>
          <p:cNvPr id="303" name="Google Shape;303;g232f55551d3_0_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25625" y="4356733"/>
            <a:ext cx="374426" cy="374426"/>
          </a:xfrm>
          <a:prstGeom prst="rect">
            <a:avLst/>
          </a:prstGeom>
          <a:noFill/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g232f55551d3_0_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30000" y="4356700"/>
            <a:ext cx="374426" cy="374426"/>
          </a:xfrm>
          <a:prstGeom prst="rect">
            <a:avLst/>
          </a:prstGeom>
          <a:noFill/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5" name="Google Shape;305;g232f55551d3_0_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34375" y="4356700"/>
            <a:ext cx="374426" cy="374426"/>
          </a:xfrm>
          <a:prstGeom prst="rect">
            <a:avLst/>
          </a:prstGeom>
          <a:noFill/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6" name="Google Shape;306;g232f55551d3_0_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82075" y="4356700"/>
            <a:ext cx="374426" cy="374426"/>
          </a:xfrm>
          <a:prstGeom prst="rect">
            <a:avLst/>
          </a:prstGeom>
          <a:noFill/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7" name="Google Shape;307;g232f55551d3_0_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41906" y="4356700"/>
            <a:ext cx="374426" cy="374426"/>
          </a:xfrm>
          <a:prstGeom prst="rect">
            <a:avLst/>
          </a:prstGeom>
          <a:noFill/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8" name="Google Shape;308;g232f55551d3_0_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01725" y="4356725"/>
            <a:ext cx="374426" cy="374426"/>
          </a:xfrm>
          <a:prstGeom prst="rect">
            <a:avLst/>
          </a:prstGeom>
          <a:noFill/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9" name="Google Shape;309;g232f55551d3_0_91"/>
          <p:cNvPicPr preferRelativeResize="0"/>
          <p:nvPr/>
        </p:nvPicPr>
        <p:blipFill rotWithShape="1">
          <a:blip r:embed="rId10">
            <a:alphaModFix/>
          </a:blip>
          <a:srcRect l="21526" r="20623"/>
          <a:stretch/>
        </p:blipFill>
        <p:spPr>
          <a:xfrm>
            <a:off x="2956262" y="3193613"/>
            <a:ext cx="736001" cy="6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232f55551d3_0_91"/>
          <p:cNvSpPr txBox="1"/>
          <p:nvPr/>
        </p:nvSpPr>
        <p:spPr>
          <a:xfrm>
            <a:off x="2915650" y="3893775"/>
            <a:ext cx="817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Catalog</a:t>
            </a:r>
            <a:endParaRPr sz="1100"/>
          </a:p>
        </p:txBody>
      </p:sp>
      <p:sp>
        <p:nvSpPr>
          <p:cNvPr id="311" name="Google Shape;311;g232f55551d3_0_91"/>
          <p:cNvSpPr txBox="1"/>
          <p:nvPr/>
        </p:nvSpPr>
        <p:spPr>
          <a:xfrm>
            <a:off x="7459879" y="3893775"/>
            <a:ext cx="1356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Data Storage</a:t>
            </a:r>
            <a:endParaRPr sz="1100"/>
          </a:p>
        </p:txBody>
      </p:sp>
      <p:pic>
        <p:nvPicPr>
          <p:cNvPr id="312" name="Google Shape;312;g232f55551d3_0_9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93925" y="3379236"/>
            <a:ext cx="540850" cy="54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32f55551d3_0_9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94288" y="3424638"/>
            <a:ext cx="450025" cy="4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32f55551d3_0_9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57075" y="3180500"/>
            <a:ext cx="694175" cy="6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232f55551d3_0_91"/>
          <p:cNvSpPr txBox="1"/>
          <p:nvPr/>
        </p:nvSpPr>
        <p:spPr>
          <a:xfrm>
            <a:off x="5346254" y="3893775"/>
            <a:ext cx="868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Backend</a:t>
            </a:r>
            <a:endParaRPr sz="1100"/>
          </a:p>
        </p:txBody>
      </p:sp>
      <p:sp>
        <p:nvSpPr>
          <p:cNvPr id="316" name="Google Shape;316;g232f55551d3_0_91"/>
          <p:cNvSpPr/>
          <p:nvPr/>
        </p:nvSpPr>
        <p:spPr>
          <a:xfrm>
            <a:off x="2251925" y="2505625"/>
            <a:ext cx="7159200" cy="2949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</a:rPr>
              <a:t>DATA ACCESS LAYER</a:t>
            </a:r>
            <a:endParaRPr sz="1200" b="1">
              <a:solidFill>
                <a:srgbClr val="595959"/>
              </a:solidFill>
            </a:endParaRPr>
          </a:p>
        </p:txBody>
      </p:sp>
      <p:sp>
        <p:nvSpPr>
          <p:cNvPr id="317" name="Google Shape;317;g232f55551d3_0_91"/>
          <p:cNvSpPr/>
          <p:nvPr/>
        </p:nvSpPr>
        <p:spPr>
          <a:xfrm>
            <a:off x="2251925" y="1059375"/>
            <a:ext cx="7159200" cy="1391700"/>
          </a:xfrm>
          <a:prstGeom prst="roundRect">
            <a:avLst>
              <a:gd name="adj" fmla="val 16667"/>
            </a:avLst>
          </a:prstGeom>
          <a:solidFill>
            <a:srgbClr val="FFE3F0"/>
          </a:solidFill>
          <a:ln w="9525" cap="flat" cmpd="sng">
            <a:solidFill>
              <a:srgbClr val="FFE3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18" name="Google Shape;318;g232f55551d3_0_91"/>
          <p:cNvSpPr txBox="1"/>
          <p:nvPr/>
        </p:nvSpPr>
        <p:spPr>
          <a:xfrm>
            <a:off x="5266825" y="5838725"/>
            <a:ext cx="129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Gridded data</a:t>
            </a:r>
            <a:endParaRPr sz="1200"/>
          </a:p>
        </p:txBody>
      </p:sp>
      <p:sp>
        <p:nvSpPr>
          <p:cNvPr id="319" name="Google Shape;319;g232f55551d3_0_91"/>
          <p:cNvSpPr txBox="1"/>
          <p:nvPr/>
        </p:nvSpPr>
        <p:spPr>
          <a:xfrm>
            <a:off x="3690075" y="5838725"/>
            <a:ext cx="129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Meteo stations</a:t>
            </a:r>
            <a:endParaRPr sz="1200"/>
          </a:p>
        </p:txBody>
      </p:sp>
      <p:sp>
        <p:nvSpPr>
          <p:cNvPr id="320" name="Google Shape;320;g232f55551d3_0_91"/>
          <p:cNvSpPr txBox="1"/>
          <p:nvPr/>
        </p:nvSpPr>
        <p:spPr>
          <a:xfrm>
            <a:off x="2261150" y="5838725"/>
            <a:ext cx="129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Sparse data</a:t>
            </a:r>
            <a:endParaRPr sz="1200"/>
          </a:p>
        </p:txBody>
      </p:sp>
      <p:sp>
        <p:nvSpPr>
          <p:cNvPr id="321" name="Google Shape;321;g232f55551d3_0_91"/>
          <p:cNvSpPr txBox="1"/>
          <p:nvPr/>
        </p:nvSpPr>
        <p:spPr>
          <a:xfrm>
            <a:off x="6564025" y="5838725"/>
            <a:ext cx="129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Documents</a:t>
            </a:r>
            <a:endParaRPr sz="1200"/>
          </a:p>
        </p:txBody>
      </p:sp>
      <p:sp>
        <p:nvSpPr>
          <p:cNvPr id="322" name="Google Shape;322;g232f55551d3_0_91"/>
          <p:cNvSpPr txBox="1"/>
          <p:nvPr/>
        </p:nvSpPr>
        <p:spPr>
          <a:xfrm>
            <a:off x="7900575" y="5838725"/>
            <a:ext cx="129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IoT data</a:t>
            </a:r>
            <a:endParaRPr sz="1200"/>
          </a:p>
        </p:txBody>
      </p:sp>
      <p:sp>
        <p:nvSpPr>
          <p:cNvPr id="323" name="Google Shape;323;g232f55551d3_0_91"/>
          <p:cNvSpPr txBox="1"/>
          <p:nvPr/>
        </p:nvSpPr>
        <p:spPr>
          <a:xfrm>
            <a:off x="2132211" y="1026933"/>
            <a:ext cx="258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</a:rPr>
              <a:t>DECISION SUPPORT SYSTEM</a:t>
            </a:r>
            <a:endParaRPr sz="1200" b="1">
              <a:solidFill>
                <a:srgbClr val="595959"/>
              </a:solidFill>
            </a:endParaRPr>
          </a:p>
        </p:txBody>
      </p:sp>
      <p:grpSp>
        <p:nvGrpSpPr>
          <p:cNvPr id="324" name="Google Shape;324;g232f55551d3_0_91"/>
          <p:cNvGrpSpPr/>
          <p:nvPr/>
        </p:nvGrpSpPr>
        <p:grpSpPr>
          <a:xfrm>
            <a:off x="2687045" y="1300800"/>
            <a:ext cx="3847205" cy="1074125"/>
            <a:chOff x="190320" y="-200875"/>
            <a:chExt cx="3847205" cy="1074125"/>
          </a:xfrm>
        </p:grpSpPr>
        <p:sp>
          <p:nvSpPr>
            <p:cNvPr id="325" name="Google Shape;325;g232f55551d3_0_91"/>
            <p:cNvSpPr/>
            <p:nvPr/>
          </p:nvSpPr>
          <p:spPr>
            <a:xfrm>
              <a:off x="190325" y="-109250"/>
              <a:ext cx="3847200" cy="982500"/>
            </a:xfrm>
            <a:prstGeom prst="roundRect">
              <a:avLst>
                <a:gd name="adj" fmla="val 16667"/>
              </a:avLst>
            </a:prstGeom>
            <a:solidFill>
              <a:srgbClr val="E6FFFF"/>
            </a:solidFill>
            <a:ln w="9525" cap="flat" cmpd="sng">
              <a:solidFill>
                <a:srgbClr val="E6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6" name="Google Shape;326;g232f55551d3_0_91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76275" y="153702"/>
              <a:ext cx="980575" cy="612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g232f55551d3_0_91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1451671" y="153696"/>
              <a:ext cx="734711" cy="612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g232f55551d3_0_9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2281198" y="153700"/>
              <a:ext cx="625331" cy="612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g232f55551d3_0_91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106447" y="168425"/>
              <a:ext cx="734700" cy="587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g232f55551d3_0_91"/>
            <p:cNvSpPr txBox="1"/>
            <p:nvPr/>
          </p:nvSpPr>
          <p:spPr>
            <a:xfrm>
              <a:off x="190320" y="-200875"/>
              <a:ext cx="3847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595959"/>
                  </a:solidFill>
                </a:rPr>
                <a:t>Open Data and services exploitation portal</a:t>
              </a:r>
              <a:endParaRPr sz="1200" b="1">
                <a:solidFill>
                  <a:srgbClr val="595959"/>
                </a:solidFill>
              </a:endParaRPr>
            </a:p>
          </p:txBody>
        </p:sp>
      </p:grpSp>
      <p:sp>
        <p:nvSpPr>
          <p:cNvPr id="331" name="Google Shape;331;g232f55551d3_0_91"/>
          <p:cNvSpPr/>
          <p:nvPr/>
        </p:nvSpPr>
        <p:spPr>
          <a:xfrm>
            <a:off x="6756500" y="1163775"/>
            <a:ext cx="2467200" cy="12111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g232f55551d3_0_9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569688" y="1619119"/>
            <a:ext cx="541325" cy="54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232f55551d3_0_91"/>
          <p:cNvSpPr txBox="1"/>
          <p:nvPr/>
        </p:nvSpPr>
        <p:spPr>
          <a:xfrm>
            <a:off x="6765328" y="1146375"/>
            <a:ext cx="238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95959"/>
                </a:solidFill>
              </a:rPr>
              <a:t>Early warning system</a:t>
            </a:r>
            <a:endParaRPr sz="1200" b="1">
              <a:solidFill>
                <a:srgbClr val="595959"/>
              </a:solidFill>
            </a:endParaRPr>
          </a:p>
        </p:txBody>
      </p:sp>
      <p:pic>
        <p:nvPicPr>
          <p:cNvPr id="334" name="Google Shape;334;g232f55551d3_0_9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576400" y="2128626"/>
            <a:ext cx="374425" cy="3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232f55551d3_0_9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576399" y="1696136"/>
            <a:ext cx="374426" cy="3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32f55551d3_0_9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9576400" y="1269069"/>
            <a:ext cx="374424" cy="3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232f55551d3_0_9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982200" y="1529198"/>
            <a:ext cx="1122106" cy="694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g232f55551d3_0_91"/>
          <p:cNvCxnSpPr>
            <a:stCxn id="337" idx="3"/>
            <a:endCxn id="332" idx="1"/>
          </p:cNvCxnSpPr>
          <p:nvPr/>
        </p:nvCxnSpPr>
        <p:spPr>
          <a:xfrm>
            <a:off x="8104306" y="1876286"/>
            <a:ext cx="465300" cy="13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9" name="Google Shape;339;g232f55551d3_0_91"/>
          <p:cNvCxnSpPr>
            <a:stCxn id="332" idx="3"/>
            <a:endCxn id="336" idx="1"/>
          </p:cNvCxnSpPr>
          <p:nvPr/>
        </p:nvCxnSpPr>
        <p:spPr>
          <a:xfrm rot="10800000" flipH="1">
            <a:off x="9111013" y="1456282"/>
            <a:ext cx="465300" cy="433500"/>
          </a:xfrm>
          <a:prstGeom prst="bentConnector3">
            <a:avLst>
              <a:gd name="adj1" fmla="val 5000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" name="Google Shape;340;g232f55551d3_0_91"/>
          <p:cNvCxnSpPr>
            <a:stCxn id="334" idx="1"/>
            <a:endCxn id="335" idx="1"/>
          </p:cNvCxnSpPr>
          <p:nvPr/>
        </p:nvCxnSpPr>
        <p:spPr>
          <a:xfrm rot="10800000" flipH="1">
            <a:off x="9576400" y="1883238"/>
            <a:ext cx="600" cy="432600"/>
          </a:xfrm>
          <a:prstGeom prst="bentConnector3">
            <a:avLst>
              <a:gd name="adj1" fmla="val -3968761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1" name="Google Shape;341;g232f55551d3_0_9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151128" y="1239972"/>
            <a:ext cx="1032948" cy="73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232f55551d3_0_91"/>
          <p:cNvPicPr preferRelativeResize="0"/>
          <p:nvPr/>
        </p:nvPicPr>
        <p:blipFill rotWithShape="1">
          <a:blip r:embed="rId24">
            <a:alphaModFix/>
          </a:blip>
          <a:srcRect b="22809"/>
          <a:stretch/>
        </p:blipFill>
        <p:spPr>
          <a:xfrm>
            <a:off x="10227325" y="1916075"/>
            <a:ext cx="1032951" cy="54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C4FCE298-06C3-9015-424C-F0E80FCC5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604" y="-29494"/>
            <a:ext cx="717395" cy="10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1421</Words>
  <Application>Microsoft Macintosh PowerPoint</Application>
  <PresentationFormat>Widescreen</PresentationFormat>
  <Paragraphs>210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Source Sans Pro</vt:lpstr>
      <vt:lpstr>Century</vt:lpstr>
      <vt:lpstr>Century Gothic</vt:lpstr>
      <vt:lpstr>Quattrocento Sans</vt:lpstr>
      <vt:lpstr>Calibri</vt:lpstr>
      <vt:lpstr>Tema di Office</vt:lpstr>
      <vt:lpstr>Tema di Office</vt:lpstr>
      <vt:lpstr>PowerPoint Presentation</vt:lpstr>
      <vt:lpstr>PowerPoint Presentation</vt:lpstr>
      <vt:lpstr>Some figures…</vt:lpstr>
      <vt:lpstr>What is stress?</vt:lpstr>
      <vt:lpstr>Chronic stress</vt:lpstr>
      <vt:lpstr>SEBASTIEN Data Sources</vt:lpstr>
      <vt:lpstr>Animal Talker sensors</vt:lpstr>
      <vt:lpstr>Datasets for animal welfare indicators</vt:lpstr>
      <vt:lpstr>SEBASTIEN architecture</vt:lpstr>
      <vt:lpstr>Machine Learning &amp;  Artificial Intelligence approaches</vt:lpstr>
      <vt:lpstr>Objectives</vt:lpstr>
      <vt:lpstr>PowerPoint Presentation</vt:lpstr>
      <vt:lpstr>PowerPoint Presentation</vt:lpstr>
      <vt:lpstr>Map on the risk of infection</vt:lpstr>
      <vt:lpstr>Data sources for early warning system</vt:lpstr>
      <vt:lpstr>Early warning system workflow</vt:lpstr>
      <vt:lpstr>SEBASTIEN in  a nutshell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antonio aloisio</dc:creator>
  <cp:lastModifiedBy>paola nassisi</cp:lastModifiedBy>
  <cp:revision>6</cp:revision>
  <cp:lastPrinted>2023-04-22T10:12:40Z</cp:lastPrinted>
  <dcterms:created xsi:type="dcterms:W3CDTF">2021-12-10T15:51:05Z</dcterms:created>
  <dcterms:modified xsi:type="dcterms:W3CDTF">2023-04-22T17:17:43Z</dcterms:modified>
</cp:coreProperties>
</file>