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4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B29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2E4E5"/>
          </a:solidFill>
        </a:fill>
      </a:tcStyle>
    </a:wholeTbl>
    <a:band2H>
      <a:tcTxStyle/>
      <a:tcStyle>
        <a:tcBdr/>
        <a:fill>
          <a:solidFill>
            <a:srgbClr val="F1F2F3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BDBDB"/>
          </a:solidFill>
        </a:fill>
      </a:tcStyle>
    </a:wholeTbl>
    <a:band2H>
      <a:tcTxStyle/>
      <a:tcStyle>
        <a:tcBdr/>
        <a:fill>
          <a:solidFill>
            <a:srgbClr val="EEEE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DBD1"/>
          </a:solidFill>
        </a:fill>
      </a:tcStyle>
    </a:wholeTbl>
    <a:band2H>
      <a:tcTxStyle/>
      <a:tcStyle>
        <a:tcBdr/>
        <a:fill>
          <a:solidFill>
            <a:srgbClr val="F0EE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1270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round/>
            </a:ln>
          </a:left>
          <a:right>
            <a:ln w="25400" cap="flat">
              <a:solidFill>
                <a:srgbClr val="000000"/>
              </a:solidFill>
              <a:prstDash val="solid"/>
              <a:round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63500" cap="flat">
              <a:solidFill>
                <a:srgbClr val="000000"/>
              </a:solidFill>
              <a:prstDash val="solid"/>
              <a:round/>
            </a:ln>
          </a:bottom>
          <a:insideH>
            <a:ln w="25400" cap="flat">
              <a:solidFill>
                <a:srgbClr val="000000"/>
              </a:solidFill>
              <a:prstDash val="solid"/>
              <a:round/>
            </a:ln>
          </a:insideH>
          <a:insideV>
            <a:ln w="254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703"/>
  </p:normalViewPr>
  <p:slideViewPr>
    <p:cSldViewPr snapToGrid="0">
      <p:cViewPr varScale="1">
        <p:scale>
          <a:sx n="43" d="100"/>
          <a:sy n="43" d="100"/>
        </p:scale>
        <p:origin x="1104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" name="Shape 5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latinLnBrk="0">
      <a:lnSpc>
        <a:spcPts val="4200"/>
      </a:lnSpc>
      <a:spcBef>
        <a:spcPts val="2100"/>
      </a:spcBef>
      <a:defRPr sz="3600">
        <a:latin typeface="+mj-lt"/>
        <a:ea typeface="+mj-ea"/>
        <a:cs typeface="+mj-cs"/>
        <a:sym typeface="Arial"/>
      </a:defRPr>
    </a:lvl1pPr>
    <a:lvl2pPr indent="228600" defTabSz="2438400" latinLnBrk="0">
      <a:lnSpc>
        <a:spcPts val="4200"/>
      </a:lnSpc>
      <a:spcBef>
        <a:spcPts val="2100"/>
      </a:spcBef>
      <a:defRPr sz="3600">
        <a:latin typeface="+mj-lt"/>
        <a:ea typeface="+mj-ea"/>
        <a:cs typeface="+mj-cs"/>
        <a:sym typeface="Arial"/>
      </a:defRPr>
    </a:lvl2pPr>
    <a:lvl3pPr indent="457200" defTabSz="2438400" latinLnBrk="0">
      <a:lnSpc>
        <a:spcPts val="4200"/>
      </a:lnSpc>
      <a:spcBef>
        <a:spcPts val="2100"/>
      </a:spcBef>
      <a:defRPr sz="3600">
        <a:latin typeface="+mj-lt"/>
        <a:ea typeface="+mj-ea"/>
        <a:cs typeface="+mj-cs"/>
        <a:sym typeface="Arial"/>
      </a:defRPr>
    </a:lvl3pPr>
    <a:lvl4pPr indent="685800" defTabSz="2438400" latinLnBrk="0">
      <a:lnSpc>
        <a:spcPts val="4200"/>
      </a:lnSpc>
      <a:spcBef>
        <a:spcPts val="2100"/>
      </a:spcBef>
      <a:defRPr sz="3600">
        <a:latin typeface="+mj-lt"/>
        <a:ea typeface="+mj-ea"/>
        <a:cs typeface="+mj-cs"/>
        <a:sym typeface="Arial"/>
      </a:defRPr>
    </a:lvl4pPr>
    <a:lvl5pPr indent="914400" defTabSz="2438400" latinLnBrk="0">
      <a:lnSpc>
        <a:spcPts val="4200"/>
      </a:lnSpc>
      <a:spcBef>
        <a:spcPts val="2100"/>
      </a:spcBef>
      <a:defRPr sz="3600">
        <a:latin typeface="+mj-lt"/>
        <a:ea typeface="+mj-ea"/>
        <a:cs typeface="+mj-cs"/>
        <a:sym typeface="Arial"/>
      </a:defRPr>
    </a:lvl5pPr>
    <a:lvl6pPr indent="1143000" defTabSz="2438400" latinLnBrk="0">
      <a:lnSpc>
        <a:spcPts val="4200"/>
      </a:lnSpc>
      <a:spcBef>
        <a:spcPts val="2100"/>
      </a:spcBef>
      <a:defRPr sz="3600">
        <a:latin typeface="+mj-lt"/>
        <a:ea typeface="+mj-ea"/>
        <a:cs typeface="+mj-cs"/>
        <a:sym typeface="Arial"/>
      </a:defRPr>
    </a:lvl6pPr>
    <a:lvl7pPr indent="1371600" defTabSz="2438400" latinLnBrk="0">
      <a:lnSpc>
        <a:spcPts val="4200"/>
      </a:lnSpc>
      <a:spcBef>
        <a:spcPts val="2100"/>
      </a:spcBef>
      <a:defRPr sz="3600">
        <a:latin typeface="+mj-lt"/>
        <a:ea typeface="+mj-ea"/>
        <a:cs typeface="+mj-cs"/>
        <a:sym typeface="Arial"/>
      </a:defRPr>
    </a:lvl7pPr>
    <a:lvl8pPr indent="1600200" defTabSz="2438400" latinLnBrk="0">
      <a:lnSpc>
        <a:spcPts val="4200"/>
      </a:lnSpc>
      <a:spcBef>
        <a:spcPts val="2100"/>
      </a:spcBef>
      <a:defRPr sz="3600">
        <a:latin typeface="+mj-lt"/>
        <a:ea typeface="+mj-ea"/>
        <a:cs typeface="+mj-cs"/>
        <a:sym typeface="Arial"/>
      </a:defRPr>
    </a:lvl8pPr>
    <a:lvl9pPr indent="1828800" defTabSz="2438400" latinLnBrk="0">
      <a:lnSpc>
        <a:spcPts val="4200"/>
      </a:lnSpc>
      <a:spcBef>
        <a:spcPts val="2100"/>
      </a:spcBef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Body Level One…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hteck 8"/>
          <p:cNvSpPr/>
          <p:nvPr/>
        </p:nvSpPr>
        <p:spPr>
          <a:xfrm>
            <a:off x="-1" y="1501775"/>
            <a:ext cx="24384001" cy="27305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121917" tIns="121917" rIns="121917" bIns="12191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4" name="Line 8"/>
          <p:cNvSpPr/>
          <p:nvPr/>
        </p:nvSpPr>
        <p:spPr>
          <a:xfrm>
            <a:off x="15867" y="1575902"/>
            <a:ext cx="24389298" cy="1"/>
          </a:xfrm>
          <a:prstGeom prst="line">
            <a:avLst/>
          </a:prstGeom>
          <a:ln w="25400">
            <a:solidFill>
              <a:schemeClr val="accent2">
                <a:alpha val="89803"/>
              </a:schemeClr>
            </a:solidFill>
          </a:ln>
        </p:spPr>
        <p:txBody>
          <a:bodyPr lIns="121917" tIns="121917" rIns="121917" bIns="121917"/>
          <a:lstStyle/>
          <a:p>
            <a:endParaRPr/>
          </a:p>
        </p:txBody>
      </p:sp>
      <p:pic>
        <p:nvPicPr>
          <p:cNvPr id="25" name="Grafik 11" descr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91" y="422090"/>
            <a:ext cx="3075169" cy="790217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Line 8"/>
          <p:cNvSpPr/>
          <p:nvPr/>
        </p:nvSpPr>
        <p:spPr>
          <a:xfrm>
            <a:off x="21167" y="12950828"/>
            <a:ext cx="24384004" cy="1"/>
          </a:xfrm>
          <a:prstGeom prst="line">
            <a:avLst/>
          </a:prstGeom>
          <a:ln w="25400">
            <a:solidFill>
              <a:srgbClr val="CBCBCB"/>
            </a:solidFill>
          </a:ln>
        </p:spPr>
        <p:txBody>
          <a:bodyPr lIns="121917" tIns="121917" rIns="121917" bIns="121917"/>
          <a:lstStyle/>
          <a:p>
            <a:endParaRPr/>
          </a:p>
        </p:txBody>
      </p:sp>
      <p:sp>
        <p:nvSpPr>
          <p:cNvPr id="27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141" y="1921914"/>
            <a:ext cx="20256003" cy="1192063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4999"/>
              </a:lnSpc>
              <a:defRPr b="1"/>
            </a:lvl1pPr>
            <a:lvl2pPr marL="975676" indent="-615314">
              <a:lnSpc>
                <a:spcPct val="104999"/>
              </a:lnSpc>
              <a:buSzPct val="80000"/>
              <a:buChar char="-"/>
              <a:defRPr b="1"/>
            </a:lvl2pPr>
            <a:lvl3pPr marL="1568902" indent="-848177">
              <a:lnSpc>
                <a:spcPct val="104999"/>
              </a:lnSpc>
              <a:buSzPct val="100000"/>
              <a:buChar char="▪"/>
              <a:defRPr b="1"/>
            </a:lvl3pPr>
            <a:lvl4pPr marL="2127251" indent="-1052514">
              <a:lnSpc>
                <a:spcPct val="104999"/>
              </a:lnSpc>
              <a:buSzPct val="100000"/>
              <a:buChar char="•"/>
              <a:defRPr b="1"/>
            </a:lvl4pPr>
            <a:lvl5pPr marL="2474383" indent="-1034521">
              <a:lnSpc>
                <a:spcPct val="104999"/>
              </a:lnSpc>
              <a:buSzPct val="100000"/>
              <a:buChar char="-"/>
              <a:defRPr b="1"/>
            </a:lvl5pPr>
          </a:lstStyle>
          <a:p>
            <a:r>
              <a:t>Headline durch Klicken hinzufügen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8" name="Textplatzhalter 8"/>
          <p:cNvSpPr>
            <a:spLocks noGrp="1"/>
          </p:cNvSpPr>
          <p:nvPr>
            <p:ph type="body" sz="half" idx="21"/>
          </p:nvPr>
        </p:nvSpPr>
        <p:spPr>
          <a:xfrm>
            <a:off x="1295141" y="4148925"/>
            <a:ext cx="20256002" cy="54181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9" name="Ref"/>
          <p:cNvSpPr txBox="1">
            <a:spLocks noGrp="1"/>
          </p:cNvSpPr>
          <p:nvPr>
            <p:ph type="body" sz="quarter" idx="22"/>
          </p:nvPr>
        </p:nvSpPr>
        <p:spPr>
          <a:xfrm>
            <a:off x="1295141" y="12959691"/>
            <a:ext cx="20256002" cy="790217"/>
          </a:xfrm>
          <a:prstGeom prst="rect">
            <a:avLst/>
          </a:prstGeom>
          <a:ln w="25400"/>
        </p:spPr>
        <p:txBody>
          <a:bodyPr lIns="121917" tIns="121917" rIns="121917" bIns="121917"/>
          <a:lstStyle/>
          <a:p>
            <a:pPr>
              <a:defRPr sz="2400">
                <a:solidFill>
                  <a:srgbClr val="A7A7A7"/>
                </a:solidFill>
              </a:defRPr>
            </a:pPr>
            <a:endParaRPr/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80005" y="12944622"/>
            <a:ext cx="690762" cy="678558"/>
          </a:xfrm>
          <a:prstGeom prst="rect">
            <a:avLst/>
          </a:prstGeom>
          <a:ln w="12700"/>
        </p:spPr>
        <p:txBody>
          <a:bodyPr lIns="0" tIns="0" rIns="0" bIns="0" anchor="t"/>
          <a:lstStyle>
            <a:lvl1pPr algn="l">
              <a:tabLst>
                <a:tab pos="20523200" algn="r"/>
              </a:tabLst>
              <a:defRPr sz="4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Innenseite mit Fußze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Rechteck 8"/>
          <p:cNvSpPr/>
          <p:nvPr/>
        </p:nvSpPr>
        <p:spPr>
          <a:xfrm>
            <a:off x="-1" y="1501775"/>
            <a:ext cx="24384001" cy="273052"/>
          </a:xfrm>
          <a:prstGeom prst="rect">
            <a:avLst/>
          </a:prstGeom>
          <a:solidFill>
            <a:srgbClr val="FFFFFF"/>
          </a:solidFill>
          <a:ln w="25400">
            <a:miter lim="400000"/>
          </a:ln>
        </p:spPr>
        <p:txBody>
          <a:bodyPr lIns="121919" tIns="121919" rIns="121919" bIns="1219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38" name="Line 8"/>
          <p:cNvSpPr/>
          <p:nvPr/>
        </p:nvSpPr>
        <p:spPr>
          <a:xfrm>
            <a:off x="15867" y="1575903"/>
            <a:ext cx="24389298" cy="1"/>
          </a:xfrm>
          <a:prstGeom prst="line">
            <a:avLst/>
          </a:prstGeom>
          <a:ln w="25400">
            <a:solidFill>
              <a:schemeClr val="accent2">
                <a:alpha val="89803"/>
              </a:schemeClr>
            </a:solidFill>
          </a:ln>
        </p:spPr>
        <p:txBody>
          <a:bodyPr lIns="121919" tIns="121919" rIns="121919" bIns="121919"/>
          <a:lstStyle/>
          <a:p>
            <a:endParaRPr/>
          </a:p>
        </p:txBody>
      </p:sp>
      <p:pic>
        <p:nvPicPr>
          <p:cNvPr id="39" name="Grafik 11" descr="Grafik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0394" y="422090"/>
            <a:ext cx="3075163" cy="790214"/>
          </a:xfrm>
          <a:prstGeom prst="rect">
            <a:avLst/>
          </a:prstGeom>
          <a:ln w="12700">
            <a:miter lim="400000"/>
          </a:ln>
        </p:spPr>
      </p:pic>
      <p:sp>
        <p:nvSpPr>
          <p:cNvPr id="40" name="Line 8"/>
          <p:cNvSpPr/>
          <p:nvPr/>
        </p:nvSpPr>
        <p:spPr>
          <a:xfrm>
            <a:off x="21167" y="12950827"/>
            <a:ext cx="24384002" cy="1"/>
          </a:xfrm>
          <a:prstGeom prst="line">
            <a:avLst/>
          </a:prstGeom>
          <a:ln w="25400">
            <a:solidFill>
              <a:srgbClr val="CBCBCB"/>
            </a:solidFill>
          </a:ln>
        </p:spPr>
        <p:txBody>
          <a:bodyPr lIns="121919" tIns="121919" rIns="121919" bIns="121919"/>
          <a:lstStyle/>
          <a:p>
            <a:endParaRPr/>
          </a:p>
        </p:txBody>
      </p:sp>
      <p:sp>
        <p:nvSpPr>
          <p:cNvPr id="4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95143" y="1921916"/>
            <a:ext cx="20256001" cy="1192059"/>
          </a:xfrm>
          <a:prstGeom prst="rect">
            <a:avLst/>
          </a:prstGeom>
        </p:spPr>
        <p:txBody>
          <a:bodyPr anchor="b"/>
          <a:lstStyle>
            <a:lvl1pPr>
              <a:lnSpc>
                <a:spcPct val="104999"/>
              </a:lnSpc>
              <a:defRPr b="1"/>
            </a:lvl1pPr>
            <a:lvl2pPr marL="830897" indent="-470534">
              <a:lnSpc>
                <a:spcPct val="104999"/>
              </a:lnSpc>
              <a:buSzPct val="80000"/>
              <a:buChar char="-"/>
              <a:defRPr sz="5200" b="1"/>
            </a:lvl2pPr>
            <a:lvl3pPr marL="1369332" indent="-648607">
              <a:lnSpc>
                <a:spcPct val="104999"/>
              </a:lnSpc>
              <a:buSzPct val="100000"/>
              <a:buChar char="▪"/>
              <a:defRPr sz="5200" b="1"/>
            </a:lvl3pPr>
            <a:lvl4pPr marL="1879601" indent="-804864">
              <a:lnSpc>
                <a:spcPct val="104999"/>
              </a:lnSpc>
              <a:buSzPct val="100000"/>
              <a:buChar char="•"/>
              <a:defRPr sz="5200" b="1"/>
            </a:lvl4pPr>
            <a:lvl5pPr marL="2230968" indent="-791106">
              <a:lnSpc>
                <a:spcPct val="104999"/>
              </a:lnSpc>
              <a:buSzPct val="100000"/>
              <a:buChar char="-"/>
              <a:defRPr sz="5200" b="1"/>
            </a:lvl5pPr>
          </a:lstStyle>
          <a:p>
            <a:r>
              <a:t>Headline durch Klicken hinzufügen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2" name="Textplatzhalter 8"/>
          <p:cNvSpPr>
            <a:spLocks noGrp="1"/>
          </p:cNvSpPr>
          <p:nvPr>
            <p:ph type="body" sz="half" idx="21"/>
          </p:nvPr>
        </p:nvSpPr>
        <p:spPr>
          <a:xfrm>
            <a:off x="1295143" y="4148927"/>
            <a:ext cx="20256001" cy="5418146"/>
          </a:xfrm>
          <a:prstGeom prst="rect">
            <a:avLst/>
          </a:prstGeom>
        </p:spPr>
        <p:txBody>
          <a:bodyPr/>
          <a:lstStyle/>
          <a:p>
            <a:pPr marL="474133" indent="-474133">
              <a:spcBef>
                <a:spcPts val="2100"/>
              </a:spcBef>
              <a:buSzPct val="100000"/>
              <a:buFont typeface="Arial"/>
              <a:buChar char="•"/>
              <a:defRPr sz="4800"/>
            </a:pPr>
            <a:endParaRPr/>
          </a:p>
        </p:txBody>
      </p:sp>
      <p:sp>
        <p:nvSpPr>
          <p:cNvPr id="43" name="Ref"/>
          <p:cNvSpPr txBox="1">
            <a:spLocks noGrp="1"/>
          </p:cNvSpPr>
          <p:nvPr>
            <p:ph type="body" sz="quarter" idx="22"/>
          </p:nvPr>
        </p:nvSpPr>
        <p:spPr>
          <a:xfrm>
            <a:off x="1295143" y="12959691"/>
            <a:ext cx="20256001" cy="790215"/>
          </a:xfrm>
          <a:prstGeom prst="rect">
            <a:avLst/>
          </a:prstGeom>
          <a:ln w="25400"/>
        </p:spPr>
        <p:txBody>
          <a:bodyPr lIns="121919" tIns="121919" rIns="121919" bIns="121919">
            <a:noAutofit/>
          </a:bodyPr>
          <a:lstStyle>
            <a:lvl1pPr>
              <a:defRPr sz="2400">
                <a:solidFill>
                  <a:srgbClr val="A7A7A7"/>
                </a:solidFill>
              </a:defRPr>
            </a:lvl1pPr>
          </a:lstStyle>
          <a:p>
            <a:r>
              <a:t>Ref</a:t>
            </a:r>
          </a:p>
        </p:txBody>
      </p:sp>
      <p:sp>
        <p:nvSpPr>
          <p:cNvPr id="4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480008" y="12944623"/>
            <a:ext cx="690762" cy="678558"/>
          </a:xfrm>
          <a:prstGeom prst="rect">
            <a:avLst/>
          </a:prstGeom>
        </p:spPr>
        <p:txBody>
          <a:bodyPr lIns="0" tIns="0" rIns="0" bIns="0" anchor="t"/>
          <a:lstStyle>
            <a:lvl1pPr algn="l">
              <a:tabLst>
                <a:tab pos="20523200" algn="r"/>
              </a:tabLst>
              <a:defRPr sz="4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jpe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7" descr="Grafik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0797" y="687903"/>
            <a:ext cx="4950481" cy="12725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logo_emmy_noether_gross.jpg" descr="logo_emmy_noether_gross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77569" y="338471"/>
            <a:ext cx="3363164" cy="1971396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715436" y="9120000"/>
            <a:ext cx="22719334" cy="17921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5" name="AI_Center.png" descr="AI_Center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54767" y="338471"/>
            <a:ext cx="6679727" cy="19713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AI_Cluster.png" descr="AI_Cluster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14280" y="-351537"/>
            <a:ext cx="5949253" cy="3351413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Title Text"/>
          <p:cNvSpPr txBox="1">
            <a:spLocks noGrp="1"/>
          </p:cNvSpPr>
          <p:nvPr>
            <p:ph type="title"/>
          </p:nvPr>
        </p:nvSpPr>
        <p:spPr>
          <a:xfrm>
            <a:off x="1828799" y="2546349"/>
            <a:ext cx="20726401" cy="636905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 anchor="ctr"/>
          <a:lstStyle/>
          <a:p>
            <a:r>
              <a:t>Title Text</a:t>
            </a:r>
          </a:p>
        </p:txBody>
      </p:sp>
      <p:sp>
        <p:nvSpPr>
          <p:cNvPr id="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66624" y="12362480"/>
            <a:ext cx="708577" cy="700440"/>
          </a:xfrm>
          <a:prstGeom prst="rect">
            <a:avLst/>
          </a:prstGeom>
          <a:ln w="25400">
            <a:miter lim="400000"/>
          </a:ln>
        </p:spPr>
        <p:txBody>
          <a:bodyPr wrap="none" lIns="121917" tIns="121917" rIns="121917" bIns="121917" anchor="ctr">
            <a:spAutoFit/>
          </a:bodyPr>
          <a:lstStyle>
            <a:lvl1pPr algn="r">
              <a:defRPr sz="32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A51E37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A51E37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A51E37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A51E37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A51E37"/>
          </a:solidFill>
          <a:uFillTx/>
          <a:latin typeface="+mj-lt"/>
          <a:ea typeface="+mj-ea"/>
          <a:cs typeface="+mj-cs"/>
          <a:sym typeface="Arial"/>
        </a:defRPr>
      </a:lvl5pPr>
      <a:lvl6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A51E37"/>
          </a:solidFill>
          <a:uFillTx/>
          <a:latin typeface="+mj-lt"/>
          <a:ea typeface="+mj-ea"/>
          <a:cs typeface="+mj-cs"/>
          <a:sym typeface="Arial"/>
        </a:defRPr>
      </a:lvl6pPr>
      <a:lvl7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A51E37"/>
          </a:solidFill>
          <a:uFillTx/>
          <a:latin typeface="+mj-lt"/>
          <a:ea typeface="+mj-ea"/>
          <a:cs typeface="+mj-cs"/>
          <a:sym typeface="Arial"/>
        </a:defRPr>
      </a:lvl7pPr>
      <a:lvl8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A51E37"/>
          </a:solidFill>
          <a:uFillTx/>
          <a:latin typeface="+mj-lt"/>
          <a:ea typeface="+mj-ea"/>
          <a:cs typeface="+mj-cs"/>
          <a:sym typeface="Arial"/>
        </a:defRPr>
      </a:lvl8pPr>
      <a:lvl9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400" b="1" i="0" u="none" strike="noStrike" cap="none" spc="0" baseline="0">
          <a:solidFill>
            <a:srgbClr val="A51E37"/>
          </a:solidFill>
          <a:uFillTx/>
          <a:latin typeface="+mj-lt"/>
          <a:ea typeface="+mj-ea"/>
          <a:cs typeface="+mj-cs"/>
          <a:sym typeface="Arial"/>
        </a:defRPr>
      </a:lvl9pPr>
    </p:titleStyle>
    <p:bodyStyle>
      <a:lvl1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1pPr>
      <a:lvl2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2pPr>
      <a:lvl3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3pPr>
      <a:lvl4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4pPr>
      <a:lvl5pPr marL="0" marR="0" indent="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5pPr>
      <a:lvl6pPr marL="2931585" marR="0" indent="-1034523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-"/>
        <a:tabLst/>
        <a:defRPr sz="6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6pPr>
      <a:lvl7pPr marL="3388785" marR="0" indent="-1034523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-"/>
        <a:tabLst/>
        <a:defRPr sz="6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7pPr>
      <a:lvl8pPr marL="3845985" marR="0" indent="-1034523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-"/>
        <a:tabLst/>
        <a:defRPr sz="6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8pPr>
      <a:lvl9pPr marL="4303183" marR="0" indent="-1034520" algn="l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Pct val="100000"/>
        <a:buFontTx/>
        <a:buChar char="-"/>
        <a:tabLst/>
        <a:defRPr sz="6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Arial"/>
        </a:defRPr>
      </a:lvl9pPr>
    </p:bodyStyle>
    <p:otherStyle>
      <a:lvl1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slide" Target="slide4.xml"/><Relationship Id="rId5" Type="http://schemas.openxmlformats.org/officeDocument/2006/relationships/image" Target="../media/image17.png"/><Relationship Id="rId4" Type="http://schemas.openxmlformats.org/officeDocument/2006/relationships/slide" Target="slide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" Target="slide18.xml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slide" Target="slide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slide" Target="slid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hyperlink" Target="mailto:guy.moss@uni-tuebingen.de" TargetMode="External"/><Relationship Id="rId13" Type="http://schemas.openxmlformats.org/officeDocument/2006/relationships/image" Target="../media/image3.png"/><Relationship Id="rId3" Type="http://schemas.openxmlformats.org/officeDocument/2006/relationships/image" Target="../media/image26.tif"/><Relationship Id="rId7" Type="http://schemas.openxmlformats.org/officeDocument/2006/relationships/image" Target="../media/image6.png"/><Relationship Id="rId12" Type="http://schemas.openxmlformats.org/officeDocument/2006/relationships/image" Target="../media/image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slide" Target="slide4.xml"/><Relationship Id="rId5" Type="http://schemas.openxmlformats.org/officeDocument/2006/relationships/image" Target="../media/image28.tif"/><Relationship Id="rId10" Type="http://schemas.openxmlformats.org/officeDocument/2006/relationships/image" Target="../media/image2.jpeg"/><Relationship Id="rId4" Type="http://schemas.openxmlformats.org/officeDocument/2006/relationships/image" Target="../media/image27.tif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mailto:guy.moss@uni-tuebingen.de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6" Type="http://schemas.openxmlformats.org/officeDocument/2006/relationships/slide" Target="slide4.xml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" Target="slide6.xml"/><Relationship Id="rId7" Type="http://schemas.openxmlformats.org/officeDocument/2006/relationships/slide" Target="slide13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5" Type="http://schemas.openxmlformats.org/officeDocument/2006/relationships/slide" Target="slide10.xml"/><Relationship Id="rId4" Type="http://schemas.openxmlformats.org/officeDocument/2006/relationships/slide" Target="slide7.xml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slide" Target="slide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" Target="slide13.xml"/><Relationship Id="rId1" Type="http://schemas.openxmlformats.org/officeDocument/2006/relationships/slideLayout" Target="../slideLayouts/slideLayout2.xml"/><Relationship Id="rId5" Type="http://schemas.openxmlformats.org/officeDocument/2006/relationships/slide" Target="slide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13.xml"/><Relationship Id="rId2" Type="http://schemas.openxmlformats.org/officeDocument/2006/relationships/slide" Target="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4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hteck 9"/>
          <p:cNvSpPr/>
          <p:nvPr/>
        </p:nvSpPr>
        <p:spPr>
          <a:xfrm>
            <a:off x="767114" y="9946519"/>
            <a:ext cx="22849772" cy="336003"/>
          </a:xfrm>
          <a:prstGeom prst="rect">
            <a:avLst/>
          </a:prstGeom>
          <a:solidFill>
            <a:srgbClr val="A51E37"/>
          </a:solidFill>
          <a:ln w="12700">
            <a:miter lim="400000"/>
          </a:ln>
        </p:spPr>
        <p:txBody>
          <a:bodyPr lIns="121917" tIns="121917" rIns="121917" bIns="12191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54" name="Rechteck 8"/>
          <p:cNvSpPr txBox="1"/>
          <p:nvPr/>
        </p:nvSpPr>
        <p:spPr>
          <a:xfrm>
            <a:off x="1175903" y="3369783"/>
            <a:ext cx="22032191" cy="52361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spAutoFit/>
          </a:bodyPr>
          <a:lstStyle/>
          <a:p>
            <a:pPr algn="ctr" defTabSz="1219200">
              <a:defRPr sz="7600" b="1"/>
            </a:pPr>
            <a:r>
              <a:t>Determining Basal Mass Balance of Ice Shelves Using Simulation-Based Inference</a:t>
            </a:r>
          </a:p>
          <a:p>
            <a:pPr algn="ctr" defTabSz="2201333">
              <a:defRPr sz="5200"/>
            </a:pPr>
            <a:r>
              <a:t>Guy Moss, Vjeran Višnjević, Cornelius Schröder,</a:t>
            </a:r>
          </a:p>
          <a:p>
            <a:pPr algn="ctr" defTabSz="2201333">
              <a:defRPr sz="5200"/>
            </a:pPr>
            <a:r>
              <a:t> Jakob Macke, and Reinhard Drews</a:t>
            </a:r>
          </a:p>
          <a:p>
            <a:pPr algn="ctr" defTabSz="2201333">
              <a:defRPr sz="5200"/>
            </a:pPr>
            <a:r>
              <a:t>28.04.23</a:t>
            </a:r>
          </a:p>
          <a:p>
            <a:pPr algn="ctr" defTabSz="2201333">
              <a:defRPr sz="5200"/>
            </a:pPr>
            <a:r>
              <a:t>EGU 2023 - Session CR2.3</a:t>
            </a:r>
          </a:p>
        </p:txBody>
      </p:sp>
      <p:sp>
        <p:nvSpPr>
          <p:cNvPr id="2" name="Skip Introduction">
            <a:extLst>
              <a:ext uri="{FF2B5EF4-FFF2-40B4-BE49-F238E27FC236}">
                <a16:creationId xmlns:a16="http://schemas.microsoft.com/office/drawing/2014/main" id="{DF54F5A0-88AF-AA33-7190-1D142B3D7C41}"/>
              </a:ext>
            </a:extLst>
          </p:cNvPr>
          <p:cNvSpPr txBox="1"/>
          <p:nvPr/>
        </p:nvSpPr>
        <p:spPr>
          <a:xfrm>
            <a:off x="9773390" y="12731121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2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lang="en-GB"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  <a:endParaRPr u="sng" dirty="0">
              <a:solidFill>
                <a:srgbClr val="AB2942"/>
              </a:solidFill>
              <a:uFill>
                <a:solidFill>
                  <a:srgbClr val="982C3A"/>
                </a:solidFill>
              </a:uFill>
              <a:hlinkClick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Skip Introduction">
            <a:extLst>
              <a:ext uri="{FF2B5EF4-FFF2-40B4-BE49-F238E27FC236}">
                <a16:creationId xmlns:a16="http://schemas.microsoft.com/office/drawing/2014/main" id="{7DD6EA40-7E6D-CA5D-C94D-D5C65F2844EC}"/>
              </a:ext>
            </a:extLst>
          </p:cNvPr>
          <p:cNvSpPr txBox="1"/>
          <p:nvPr/>
        </p:nvSpPr>
        <p:spPr>
          <a:xfrm>
            <a:off x="19508792" y="12888604"/>
            <a:ext cx="4457304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2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lang="en-GB"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Highlight</a:t>
            </a:r>
            <a:endParaRPr u="sng" dirty="0">
              <a:solidFill>
                <a:srgbClr val="AB2942"/>
              </a:solidFill>
              <a:uFill>
                <a:solidFill>
                  <a:srgbClr val="982C3A"/>
                </a:solidFill>
              </a:uFill>
              <a:hlinkClick r:id="rId2" action="ppaction://hlinksldjump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imulator Details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Simulator Details</a:t>
            </a:r>
          </a:p>
        </p:txBody>
      </p:sp>
      <p:sp>
        <p:nvSpPr>
          <p:cNvPr id="130" name="Textplatzhalter 8"/>
          <p:cNvSpPr>
            <a:spLocks noGrp="1"/>
          </p:cNvSpPr>
          <p:nvPr>
            <p:ph type="body" idx="21"/>
          </p:nvPr>
        </p:nvSpPr>
        <p:spPr>
          <a:xfrm>
            <a:off x="1295140" y="4148925"/>
            <a:ext cx="8861586" cy="675350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474133" indent="-474133">
              <a:spcBef>
                <a:spcPts val="2100"/>
              </a:spcBef>
              <a:buSzPct val="100000"/>
              <a:buFont typeface="Arial"/>
              <a:buChar char="•"/>
              <a:defRPr sz="4800"/>
            </a:pPr>
            <a:r>
              <a:t>Fix a steady state ice shelf.</a:t>
            </a:r>
          </a:p>
          <a:p>
            <a:pPr marL="474133" indent="-474133">
              <a:spcBef>
                <a:spcPts val="2100"/>
              </a:spcBef>
              <a:buSzPct val="100000"/>
              <a:buFont typeface="Arial"/>
              <a:buChar char="•"/>
              <a:defRPr sz="4800"/>
            </a:pPr>
            <a:r>
              <a:t>Sample surface and basal mass balance from a prior distribution.</a:t>
            </a:r>
          </a:p>
          <a:p>
            <a:pPr marL="474133" indent="-474133">
              <a:spcBef>
                <a:spcPts val="2100"/>
              </a:spcBef>
              <a:buSzPct val="100000"/>
              <a:buFont typeface="Arial"/>
              <a:buChar char="•"/>
              <a:defRPr sz="4800"/>
            </a:pPr>
            <a:r>
              <a:t>Simulate internal layers*.</a:t>
            </a:r>
          </a:p>
          <a:p>
            <a:pPr marL="474133" indent="-474133">
              <a:spcBef>
                <a:spcPts val="2100"/>
              </a:spcBef>
              <a:buSzPct val="100000"/>
              <a:buFont typeface="Arial"/>
              <a:buChar char="•"/>
              <a:defRPr sz="4800"/>
            </a:pPr>
            <a:r>
              <a:t>Repeat for different mass balance parameters.</a:t>
            </a:r>
          </a:p>
        </p:txBody>
      </p:sp>
      <p:sp>
        <p:nvSpPr>
          <p:cNvPr id="131" name="[2] - A. Born and A. Robinson (2021), The Cryosphere"/>
          <p:cNvSpPr txBox="1">
            <a:spLocks noGrp="1"/>
          </p:cNvSpPr>
          <p:nvPr>
            <p:ph type="body" idx="22"/>
          </p:nvPr>
        </p:nvSpPr>
        <p:spPr>
          <a:xfrm>
            <a:off x="1295141" y="12883411"/>
            <a:ext cx="20256002" cy="1192062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r>
              <a:t>*A. Born and A. Robinson (2021), The Cryosphere</a:t>
            </a:r>
          </a:p>
        </p:txBody>
      </p:sp>
      <p:sp>
        <p:nvSpPr>
          <p:cNvPr id="132" name="What is the age of incoming layers?"/>
          <p:cNvSpPr txBox="1"/>
          <p:nvPr/>
        </p:nvSpPr>
        <p:spPr>
          <a:xfrm>
            <a:off x="15536431" y="12913571"/>
            <a:ext cx="8779000" cy="89254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sz="4200"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4" action="ppaction://hlinksldjump"/>
              </a:defRPr>
            </a:lvl1pPr>
          </a:lstStyle>
          <a:p>
            <a:pPr>
              <a:defRPr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What is the age of incoming layers?</a:t>
            </a:r>
          </a:p>
        </p:txBody>
      </p:sp>
      <p:pic>
        <p:nvPicPr>
          <p:cNvPr id="133" name="animation.mp4" descr="animation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06520" y="2230914"/>
            <a:ext cx="13674926" cy="10251129"/>
          </a:xfrm>
          <a:prstGeom prst="rect">
            <a:avLst/>
          </a:prstGeom>
          <a:ln w="12700">
            <a:miter lim="400000"/>
          </a:ln>
        </p:spPr>
      </p:pic>
      <p:sp>
        <p:nvSpPr>
          <p:cNvPr id="134" name="Next - Ekström Ice Shelf"/>
          <p:cNvSpPr txBox="1"/>
          <p:nvPr/>
        </p:nvSpPr>
        <p:spPr>
          <a:xfrm>
            <a:off x="13457586" y="349652"/>
            <a:ext cx="6889059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Ekström Ice Shelf</a:t>
            </a:r>
          </a:p>
        </p:txBody>
      </p:sp>
      <p:sp>
        <p:nvSpPr>
          <p:cNvPr id="135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6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136" name="Previous - Inverse Problems"/>
          <p:cNvSpPr txBox="1"/>
          <p:nvPr/>
        </p:nvSpPr>
        <p:spPr>
          <a:xfrm>
            <a:off x="4568706" y="349652"/>
            <a:ext cx="7985513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Inverse Problems</a:t>
            </a:r>
          </a:p>
        </p:txBody>
      </p:sp>
      <p:sp>
        <p:nvSpPr>
          <p:cNvPr id="137" name="👆🏿click to play!"/>
          <p:cNvSpPr txBox="1"/>
          <p:nvPr/>
        </p:nvSpPr>
        <p:spPr>
          <a:xfrm>
            <a:off x="16825520" y="7933745"/>
            <a:ext cx="5004872" cy="1209035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sz="5800" i="1">
                <a:solidFill>
                  <a:srgbClr val="0433FF"/>
                </a:solidFill>
              </a:defRPr>
            </a:lvl1pPr>
          </a:lstStyle>
          <a:p>
            <a:r>
              <a:t>👆🏿click to play!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34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934"/>
                            </p:stCondLst>
                            <p:childTnLst>
                              <p:par>
                                <p:cTn id="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0" fill="hold" display="0">
                  <p:stCondLst>
                    <p:cond delay="indefinite"/>
                  </p:stCondLst>
                </p:cTn>
                <p:tgtEl>
                  <p:spTgt spid="133"/>
                </p:tgtEl>
              </p:cMediaNode>
            </p:video>
            <p:seq concurrent="1" prevAc="none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3"/>
                  </p:tgtEl>
                </p:cond>
              </p:nextCondLst>
            </p:seq>
          </p:childTnLst>
        </p:cTn>
      </p:par>
    </p:tnLst>
    <p:bldLst>
      <p:bldP spid="137" grpId="2" animBg="1" advAuto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Ekström Ice Shelf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Ekström Ice Shelf</a:t>
            </a:r>
          </a:p>
        </p:txBody>
      </p:sp>
      <p:sp>
        <p:nvSpPr>
          <p:cNvPr id="140" name="Next - Ekström Ice Shelf"/>
          <p:cNvSpPr txBox="1"/>
          <p:nvPr/>
        </p:nvSpPr>
        <p:spPr>
          <a:xfrm>
            <a:off x="12794272" y="349652"/>
            <a:ext cx="6889059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Ekström Ice Shelf</a:t>
            </a:r>
          </a:p>
        </p:txBody>
      </p:sp>
      <p:sp>
        <p:nvSpPr>
          <p:cNvPr id="141" name="Previous - Simulator"/>
          <p:cNvSpPr txBox="1"/>
          <p:nvPr/>
        </p:nvSpPr>
        <p:spPr>
          <a:xfrm>
            <a:off x="5410501" y="349652"/>
            <a:ext cx="5792605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Simulator</a:t>
            </a:r>
          </a:p>
        </p:txBody>
      </p:sp>
      <p:sp>
        <p:nvSpPr>
          <p:cNvPr id="142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2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pic>
        <p:nvPicPr>
          <p:cNvPr id="143" name="figure_3_arranged.png" descr="figure_3_arrang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3261061"/>
            <a:ext cx="24384001" cy="948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2.jpeg" descr="image2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55065" y="1637242"/>
            <a:ext cx="3756257" cy="22018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Results - Ekström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Results - Ekström</a:t>
            </a:r>
          </a:p>
        </p:txBody>
      </p:sp>
      <p:sp>
        <p:nvSpPr>
          <p:cNvPr id="147" name="How can we trust these results?"/>
          <p:cNvSpPr txBox="1"/>
          <p:nvPr/>
        </p:nvSpPr>
        <p:spPr>
          <a:xfrm>
            <a:off x="16535497" y="12896638"/>
            <a:ext cx="7879715" cy="89254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sz="4200"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2" action="ppaction://hlinksldjump"/>
              </a:defRPr>
            </a:lvl1pPr>
          </a:lstStyle>
          <a:p>
            <a:pPr>
              <a:defRPr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How can we trust these results?</a:t>
            </a:r>
          </a:p>
        </p:txBody>
      </p:sp>
      <p:pic>
        <p:nvPicPr>
          <p:cNvPr id="148" name="figure4_wide_v1.png" descr="figure4_wide_v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611" y="3261061"/>
            <a:ext cx="18460535" cy="9681032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Previous - Ekström Ice Shelf"/>
          <p:cNvSpPr txBox="1"/>
          <p:nvPr/>
        </p:nvSpPr>
        <p:spPr>
          <a:xfrm>
            <a:off x="4989603" y="349652"/>
            <a:ext cx="801917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Ekström Ice Shelf</a:t>
            </a:r>
          </a:p>
        </p:txBody>
      </p:sp>
      <p:sp>
        <p:nvSpPr>
          <p:cNvPr id="150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4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151" name="Next - Appendix"/>
          <p:cNvSpPr txBox="1"/>
          <p:nvPr/>
        </p:nvSpPr>
        <p:spPr>
          <a:xfrm>
            <a:off x="14819072" y="349652"/>
            <a:ext cx="4630429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Appendix</a:t>
            </a:r>
          </a:p>
        </p:txBody>
      </p:sp>
      <p:sp>
        <p:nvSpPr>
          <p:cNvPr id="152" name="Textplatzhalter 8"/>
          <p:cNvSpPr/>
          <p:nvPr/>
        </p:nvSpPr>
        <p:spPr>
          <a:xfrm>
            <a:off x="353673" y="4818498"/>
            <a:ext cx="4059235" cy="64151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393530" indent="-393530" defTabSz="2023872">
              <a:spcBef>
                <a:spcPts val="1700"/>
              </a:spcBef>
              <a:buSzPct val="100000"/>
              <a:buFont typeface="Arial"/>
              <a:buChar char="•"/>
              <a:defRPr sz="3984"/>
            </a:pPr>
            <a:r>
              <a:t>Posterior narrower than prior → reduced uncertainty!</a:t>
            </a:r>
          </a:p>
          <a:p>
            <a:pPr marL="393530" indent="-393530" defTabSz="2023872">
              <a:spcBef>
                <a:spcPts val="1700"/>
              </a:spcBef>
              <a:buSzPct val="100000"/>
              <a:buFont typeface="Arial"/>
              <a:buChar char="•"/>
              <a:defRPr sz="3984"/>
            </a:pPr>
            <a:r>
              <a:t>Layer predicted from posterior samples matches observed layer.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Appendix 1 - Bayesian Inference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Appendix 1 - Bayesian Inference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5" name="Textplatzhalter 8"/>
              <p:cNvSpPr>
                <a:spLocks noGrp="1"/>
              </p:cNvSpPr>
              <p:nvPr>
                <p:ph type="body" idx="21"/>
              </p:nvPr>
            </p:nvSpPr>
            <p:spPr>
              <a:xfrm>
                <a:off x="1295140" y="4148925"/>
                <a:ext cx="22332455" cy="7754251"/>
              </a:xfrm>
              <a:prstGeom prst="rect">
                <a:avLst/>
              </a:prstGeom>
              <a:extLst>
                <a:ext uri="{C572A759-6A51-4108-AA02-DFA0A04FC94B}">
                  <ma14:wrappingTextBoxFlag xmlns:ma14="http://schemas.microsoft.com/office/mac/drawingml/2011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pPr lvl="1" indent="469389" algn="ctr" defTabSz="1877565">
                  <a:spcBef>
                    <a:spcPts val="1600"/>
                  </a:spcBef>
                  <a:defRPr sz="4200"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sz="5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sz="5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5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𝜃</m:t>
                      </m:r>
                      <m:r>
                        <a:rPr sz="5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sz="5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515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f>
                        <m:fPr>
                          <m:ctrlP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𝜃</m:t>
                          </m:r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sz="515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sz="3400"/>
              </a:p>
              <a:p>
                <a:pPr marL="571297" lvl="1" indent="-277927" defTabSz="1877565">
                  <a:spcBef>
                    <a:spcPts val="1600"/>
                  </a:spcBef>
                  <a:buSzPct val="100000"/>
                  <a:buChar char="•"/>
                  <a:defRPr sz="4400"/>
                </a:pPr>
                <a14:m>
                  <m:oMath xmlns:m="http://schemas.openxmlformats.org/officeDocument/2006/math">
                    <m:r>
                      <a:rPr sz="4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sz="3400"/>
                  <a:t> are your model parameters (what you don’t see), </a:t>
                </a:r>
                <a14:m>
                  <m:oMath xmlns:m="http://schemas.openxmlformats.org/officeDocument/2006/math">
                    <m:r>
                      <a:rPr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sz="3400"/>
                  <a:t> are your observations.</a:t>
                </a:r>
              </a:p>
              <a:p>
                <a:pPr marL="571297" lvl="1" indent="-277927" defTabSz="1877565">
                  <a:spcBef>
                    <a:spcPts val="1600"/>
                  </a:spcBef>
                  <a:buSzPct val="100000"/>
                  <a:buChar char="•"/>
                  <a:defRPr sz="4400"/>
                </a:pPr>
                <a14:m>
                  <m:oMath xmlns:m="http://schemas.openxmlformats.org/officeDocument/2006/math"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sz="41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3400"/>
                  <a:t> is the </a:t>
                </a:r>
                <a:r>
                  <a:rPr sz="3400">
                    <a:solidFill>
                      <a:srgbClr val="0076BA"/>
                    </a:solidFill>
                  </a:rPr>
                  <a:t>prior distribution </a:t>
                </a:r>
                <a:r>
                  <a:rPr sz="3400"/>
                  <a:t>(what you know about the parameters before you even start?)</a:t>
                </a:r>
              </a:p>
              <a:p>
                <a:pPr marL="588668" lvl="1" indent="-295298" defTabSz="1877565">
                  <a:spcBef>
                    <a:spcPts val="1600"/>
                  </a:spcBef>
                  <a:buSzPct val="100000"/>
                  <a:buChar char="•"/>
                  <a:defRPr sz="4200"/>
                </a:pPr>
                <a14:m>
                  <m:oMath xmlns:m="http://schemas.openxmlformats.org/officeDocument/2006/math"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3400"/>
                  <a:t> is the </a:t>
                </a:r>
                <a:r>
                  <a:rPr sz="3400">
                    <a:solidFill>
                      <a:srgbClr val="FF9300"/>
                    </a:solidFill>
                  </a:rPr>
                  <a:t>likelihood function </a:t>
                </a:r>
                <a:r>
                  <a:rPr sz="3400"/>
                  <a:t>(if I know my parameter values are </a:t>
                </a:r>
                <a14:m>
                  <m:oMath xmlns:m="http://schemas.openxmlformats.org/officeDocument/2006/math">
                    <m:r>
                      <a:rPr sz="43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sz="3400"/>
                  <a:t>, how likely am I to observe </a:t>
                </a:r>
                <a14:m>
                  <m:oMath xmlns:m="http://schemas.openxmlformats.org/officeDocument/2006/math">
                    <m:r>
                      <a:rPr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sz="3400"/>
                  <a:t>?)</a:t>
                </a:r>
              </a:p>
              <a:p>
                <a:pPr marL="588668" lvl="1" indent="-295298" defTabSz="1877565">
                  <a:spcBef>
                    <a:spcPts val="1600"/>
                  </a:spcBef>
                  <a:buSzPct val="100000"/>
                  <a:buChar char="•"/>
                  <a:defRPr sz="4200"/>
                </a:pPr>
                <a14:m>
                  <m:oMath xmlns:m="http://schemas.openxmlformats.org/officeDocument/2006/math"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)=∫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𝑑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</m:oMath>
                </a14:m>
                <a:r>
                  <a:rPr sz="3400"/>
                  <a:t> is the </a:t>
                </a:r>
                <a:r>
                  <a:rPr sz="3400">
                    <a:solidFill>
                      <a:srgbClr val="FE9714"/>
                    </a:solidFill>
                  </a:rPr>
                  <a:t>model evidence</a:t>
                </a:r>
                <a:r>
                  <a:rPr sz="3400">
                    <a:solidFill>
                      <a:srgbClr val="FF9300"/>
                    </a:solidFill>
                  </a:rPr>
                  <a:t> </a:t>
                </a:r>
                <a:r>
                  <a:rPr sz="3400"/>
                  <a:t>(what is the probability that I observe </a:t>
                </a:r>
                <a14:m>
                  <m:oMath xmlns:m="http://schemas.openxmlformats.org/officeDocument/2006/math">
                    <m:r>
                      <a:rPr sz="39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</m:oMath>
                </a14:m>
                <a:r>
                  <a:rPr sz="3400"/>
                  <a:t> with this model, no matter what the parameters are?)</a:t>
                </a:r>
              </a:p>
              <a:p>
                <a:pPr marL="588668" lvl="1" indent="-295298" defTabSz="1877565">
                  <a:spcBef>
                    <a:spcPts val="1600"/>
                  </a:spcBef>
                  <a:buSzPct val="100000"/>
                  <a:buChar char="•"/>
                  <a:defRPr sz="4200"/>
                </a:pPr>
                <a14:m>
                  <m:oMath xmlns:m="http://schemas.openxmlformats.org/officeDocument/2006/math"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𝜃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41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sz="3400"/>
                  <a:t> is the </a:t>
                </a:r>
                <a:r>
                  <a:rPr sz="3400">
                    <a:solidFill>
                      <a:srgbClr val="FF2600"/>
                    </a:solidFill>
                  </a:rPr>
                  <a:t>posterior distribution</a:t>
                </a:r>
                <a:r>
                  <a:rPr sz="3400">
                    <a:solidFill>
                      <a:srgbClr val="0076BA"/>
                    </a:solidFill>
                  </a:rPr>
                  <a:t> </a:t>
                </a:r>
                <a:r>
                  <a:rPr sz="3400"/>
                  <a:t>(now that I’ve observed x, what is my new knowledge about the parameters?)</a:t>
                </a:r>
                <a:endParaRPr sz="3500"/>
              </a:p>
            </p:txBody>
          </p:sp>
        </mc:Choice>
        <mc:Fallback>
          <p:sp>
            <p:nvSpPr>
              <p:cNvPr id="155" name="Textplatzhalter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21"/>
              </p:nvPr>
            </p:nvSpPr>
            <p:spPr>
              <a:xfrm>
                <a:off x="1295140" y="4148925"/>
                <a:ext cx="22332455" cy="7754251"/>
              </a:xfrm>
              <a:prstGeom prst="rect">
                <a:avLst/>
              </a:prstGeom>
              <a:blipFill>
                <a:blip r:embed="rId2"/>
                <a:stretch>
                  <a:fillRect t="-654" r="-455"/>
                </a:stretch>
              </a:blipFill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en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6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3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157" name="Next - Appendix"/>
          <p:cNvSpPr txBox="1"/>
          <p:nvPr/>
        </p:nvSpPr>
        <p:spPr>
          <a:xfrm>
            <a:off x="14819072" y="349652"/>
            <a:ext cx="4630429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Appendix</a:t>
            </a:r>
          </a:p>
        </p:txBody>
      </p:sp>
      <p:sp>
        <p:nvSpPr>
          <p:cNvPr id="158" name="Previous - Ekström Ice Shelf"/>
          <p:cNvSpPr txBox="1"/>
          <p:nvPr/>
        </p:nvSpPr>
        <p:spPr>
          <a:xfrm>
            <a:off x="4989603" y="349652"/>
            <a:ext cx="801917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Ekström Ice Shelf</a:t>
            </a:r>
          </a:p>
        </p:txBody>
      </p:sp>
      <p:sp>
        <p:nvSpPr>
          <p:cNvPr id="159" name="Back to previous slide"/>
          <p:cNvSpPr txBox="1"/>
          <p:nvPr/>
        </p:nvSpPr>
        <p:spPr>
          <a:xfrm>
            <a:off x="17836022" y="12870360"/>
            <a:ext cx="6311051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4" action="ppaction://hlinksldjump"/>
              </a:defRPr>
            </a:lvl1pPr>
          </a:lstStyle>
          <a:p>
            <a:pPr>
              <a:defRPr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Got it - take me back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fig2_v5.png" descr="fig2_v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432" y="3286461"/>
            <a:ext cx="21213136" cy="9184281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Appendix 2 - SBI Framework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Appendix 2 - SBI Framework</a:t>
            </a:r>
          </a:p>
        </p:txBody>
      </p:sp>
      <p:sp>
        <p:nvSpPr>
          <p:cNvPr id="163" name="Back to previous slide"/>
          <p:cNvSpPr txBox="1"/>
          <p:nvPr/>
        </p:nvSpPr>
        <p:spPr>
          <a:xfrm>
            <a:off x="17836022" y="12870360"/>
            <a:ext cx="6311051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3" action="ppaction://hlinksldjump"/>
              </a:defRPr>
            </a:lvl1pPr>
          </a:lstStyle>
          <a:p>
            <a:pPr>
              <a:defRPr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Got it - take me back</a:t>
            </a:r>
          </a:p>
        </p:txBody>
      </p:sp>
      <p:sp>
        <p:nvSpPr>
          <p:cNvPr id="164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4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165" name="Previous - Appendix"/>
          <p:cNvSpPr txBox="1"/>
          <p:nvPr/>
        </p:nvSpPr>
        <p:spPr>
          <a:xfrm>
            <a:off x="4989603" y="349652"/>
            <a:ext cx="5760545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Appendix</a:t>
            </a:r>
          </a:p>
        </p:txBody>
      </p:sp>
      <p:sp>
        <p:nvSpPr>
          <p:cNvPr id="166" name="Next - Appendix"/>
          <p:cNvSpPr txBox="1"/>
          <p:nvPr/>
        </p:nvSpPr>
        <p:spPr>
          <a:xfrm>
            <a:off x="13684853" y="349652"/>
            <a:ext cx="4630429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Appendix</a:t>
            </a:r>
          </a:p>
        </p:txBody>
      </p:sp>
      <p:sp>
        <p:nvSpPr>
          <p:cNvPr id="167" name="Textplatzhalter 8"/>
          <p:cNvSpPr/>
          <p:nvPr/>
        </p:nvSpPr>
        <p:spPr>
          <a:xfrm>
            <a:off x="7207488" y="4303721"/>
            <a:ext cx="5472017" cy="3094297"/>
          </a:xfrm>
          <a:prstGeom prst="rect">
            <a:avLst/>
          </a:prstGeom>
          <a:ln w="25400">
            <a:solidFill>
              <a:srgbClr val="9421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1706879">
              <a:spcBef>
                <a:spcPts val="1400"/>
              </a:spcBef>
              <a:defRPr sz="3359">
                <a:solidFill>
                  <a:srgbClr val="942192"/>
                </a:solidFill>
              </a:defRPr>
            </a:lvl1pPr>
          </a:lstStyle>
          <a:p>
            <a:r>
              <a:t>Simulate many samples from the prior distribution to obtain a dataset of parameters and predicted stratigraphies.</a:t>
            </a:r>
          </a:p>
        </p:txBody>
      </p:sp>
      <p:sp>
        <p:nvSpPr>
          <p:cNvPr id="168" name="Line"/>
          <p:cNvSpPr/>
          <p:nvPr/>
        </p:nvSpPr>
        <p:spPr>
          <a:xfrm flipH="1">
            <a:off x="6435908" y="5484874"/>
            <a:ext cx="722911" cy="5087278"/>
          </a:xfrm>
          <a:prstGeom prst="line">
            <a:avLst/>
          </a:prstGeom>
          <a:ln w="63500">
            <a:solidFill>
              <a:srgbClr val="942192"/>
            </a:solidFill>
            <a:tailEnd type="triangle"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p:spPr>
        <p:txBody>
          <a:bodyPr lIns="121917" tIns="121917" rIns="121917" bIns="121917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fig2_v5.png" descr="fig2_v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432" y="3261061"/>
            <a:ext cx="21213136" cy="9184281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Appendix 2 - SBI Framework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Appendix 2 - SBI Framework</a:t>
            </a:r>
          </a:p>
        </p:txBody>
      </p:sp>
      <p:sp>
        <p:nvSpPr>
          <p:cNvPr id="172" name="Back to previous slide"/>
          <p:cNvSpPr txBox="1"/>
          <p:nvPr/>
        </p:nvSpPr>
        <p:spPr>
          <a:xfrm>
            <a:off x="17836022" y="12870360"/>
            <a:ext cx="6311051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3" action="ppaction://hlinksldjump"/>
              </a:defRPr>
            </a:lvl1pPr>
          </a:lstStyle>
          <a:p>
            <a:pPr>
              <a:defRPr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Got it - take me back</a:t>
            </a:r>
          </a:p>
        </p:txBody>
      </p:sp>
      <p:sp>
        <p:nvSpPr>
          <p:cNvPr id="173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4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174" name="Previous - Appendix"/>
          <p:cNvSpPr txBox="1"/>
          <p:nvPr/>
        </p:nvSpPr>
        <p:spPr>
          <a:xfrm>
            <a:off x="4989603" y="349652"/>
            <a:ext cx="5760545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Appendix</a:t>
            </a:r>
          </a:p>
        </p:txBody>
      </p:sp>
      <p:sp>
        <p:nvSpPr>
          <p:cNvPr id="175" name="Next - Appendix"/>
          <p:cNvSpPr txBox="1"/>
          <p:nvPr/>
        </p:nvSpPr>
        <p:spPr>
          <a:xfrm>
            <a:off x="13684853" y="349652"/>
            <a:ext cx="4630429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Appendix</a:t>
            </a:r>
          </a:p>
        </p:txBody>
      </p:sp>
      <p:sp>
        <p:nvSpPr>
          <p:cNvPr id="176" name="Textplatzhalter 8"/>
          <p:cNvSpPr/>
          <p:nvPr/>
        </p:nvSpPr>
        <p:spPr>
          <a:xfrm>
            <a:off x="7207488" y="4303721"/>
            <a:ext cx="5159945" cy="2681621"/>
          </a:xfrm>
          <a:prstGeom prst="rect">
            <a:avLst/>
          </a:prstGeom>
          <a:ln w="25400">
            <a:solidFill>
              <a:srgbClr val="9421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1706879">
              <a:spcBef>
                <a:spcPts val="1400"/>
              </a:spcBef>
              <a:defRPr sz="3359">
                <a:solidFill>
                  <a:srgbClr val="942192"/>
                </a:solidFill>
              </a:defRPr>
            </a:lvl1pPr>
          </a:lstStyle>
          <a:p>
            <a:r>
              <a:t>Train a neural network (typically normalising flows) to approximate the posterior distribution.</a:t>
            </a:r>
          </a:p>
        </p:txBody>
      </p:sp>
      <p:sp>
        <p:nvSpPr>
          <p:cNvPr id="177" name="Line"/>
          <p:cNvSpPr/>
          <p:nvPr/>
        </p:nvSpPr>
        <p:spPr>
          <a:xfrm>
            <a:off x="12352345" y="6954235"/>
            <a:ext cx="370682" cy="3592417"/>
          </a:xfrm>
          <a:prstGeom prst="line">
            <a:avLst/>
          </a:prstGeom>
          <a:ln w="63500">
            <a:solidFill>
              <a:srgbClr val="942192"/>
            </a:solidFill>
            <a:tailEnd type="triangle"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p:spPr>
        <p:txBody>
          <a:bodyPr lIns="121917" tIns="121917" rIns="121917" bIns="121917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fig2_v5.png" descr="fig2_v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5432" y="3261061"/>
            <a:ext cx="21213136" cy="918428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Appendix 2 - SBI Framework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Appendix 2 - SBI Framework</a:t>
            </a:r>
          </a:p>
        </p:txBody>
      </p:sp>
      <p:sp>
        <p:nvSpPr>
          <p:cNvPr id="181" name="Back to previous slide"/>
          <p:cNvSpPr txBox="1"/>
          <p:nvPr/>
        </p:nvSpPr>
        <p:spPr>
          <a:xfrm>
            <a:off x="17836022" y="12870360"/>
            <a:ext cx="6311051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3" action="ppaction://hlinksldjump"/>
              </a:defRPr>
            </a:lvl1pPr>
          </a:lstStyle>
          <a:p>
            <a:pPr>
              <a:defRPr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Got it - take me back</a:t>
            </a:r>
          </a:p>
        </p:txBody>
      </p:sp>
      <p:sp>
        <p:nvSpPr>
          <p:cNvPr id="182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4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183" name="Previous - Appendix"/>
          <p:cNvSpPr txBox="1"/>
          <p:nvPr/>
        </p:nvSpPr>
        <p:spPr>
          <a:xfrm>
            <a:off x="4989603" y="349652"/>
            <a:ext cx="5760545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Appendix</a:t>
            </a:r>
          </a:p>
        </p:txBody>
      </p:sp>
      <p:sp>
        <p:nvSpPr>
          <p:cNvPr id="184" name="Next - Appendix"/>
          <p:cNvSpPr txBox="1"/>
          <p:nvPr/>
        </p:nvSpPr>
        <p:spPr>
          <a:xfrm>
            <a:off x="13684853" y="349652"/>
            <a:ext cx="4630429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Appendix</a:t>
            </a:r>
          </a:p>
        </p:txBody>
      </p:sp>
      <p:sp>
        <p:nvSpPr>
          <p:cNvPr id="185" name="Textplatzhalter 8"/>
          <p:cNvSpPr/>
          <p:nvPr/>
        </p:nvSpPr>
        <p:spPr>
          <a:xfrm>
            <a:off x="18411576" y="3768079"/>
            <a:ext cx="5159945" cy="2681622"/>
          </a:xfrm>
          <a:prstGeom prst="rect">
            <a:avLst/>
          </a:prstGeom>
          <a:ln w="25400">
            <a:solidFill>
              <a:srgbClr val="942192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1658111">
              <a:spcBef>
                <a:spcPts val="1400"/>
              </a:spcBef>
              <a:defRPr sz="3264">
                <a:solidFill>
                  <a:srgbClr val="942192"/>
                </a:solidFill>
              </a:defRPr>
            </a:lvl1pPr>
          </a:lstStyle>
          <a:p>
            <a:r>
              <a:t>Evaluate the density estimator with the observed data as input to obtain the posterior distribution.</a:t>
            </a:r>
          </a:p>
        </p:txBody>
      </p:sp>
      <p:sp>
        <p:nvSpPr>
          <p:cNvPr id="186" name="Line"/>
          <p:cNvSpPr/>
          <p:nvPr/>
        </p:nvSpPr>
        <p:spPr>
          <a:xfrm flipH="1">
            <a:off x="17574878" y="6344968"/>
            <a:ext cx="858821" cy="4288053"/>
          </a:xfrm>
          <a:prstGeom prst="line">
            <a:avLst/>
          </a:prstGeom>
          <a:ln w="63500">
            <a:solidFill>
              <a:srgbClr val="942192"/>
            </a:solidFill>
            <a:tailEnd type="triangle"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p:spPr>
        <p:txBody>
          <a:bodyPr lIns="121917" tIns="121917" rIns="121917" bIns="121917"/>
          <a:lstStyle/>
          <a:p>
            <a:endParaRPr/>
          </a:p>
        </p:txBody>
      </p:sp>
      <p:sp>
        <p:nvSpPr>
          <p:cNvPr id="187" name="Line"/>
          <p:cNvSpPr/>
          <p:nvPr/>
        </p:nvSpPr>
        <p:spPr>
          <a:xfrm flipH="1">
            <a:off x="15356153" y="6378055"/>
            <a:ext cx="3055614" cy="1984497"/>
          </a:xfrm>
          <a:prstGeom prst="line">
            <a:avLst/>
          </a:prstGeom>
          <a:ln w="63500">
            <a:solidFill>
              <a:srgbClr val="942192"/>
            </a:solidFill>
            <a:tailEnd type="triangle"/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p:spPr>
        <p:txBody>
          <a:bodyPr lIns="121917" tIns="121917" rIns="121917" bIns="121917"/>
          <a:lstStyle/>
          <a:p>
            <a:endParaRPr/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Appendix 3 - Boundary Conditions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Appendix 3 - Boundary Conditions</a:t>
            </a:r>
          </a:p>
        </p:txBody>
      </p:sp>
      <p:sp>
        <p:nvSpPr>
          <p:cNvPr id="190" name="Textplatzhalter 8"/>
          <p:cNvSpPr txBox="1"/>
          <p:nvPr/>
        </p:nvSpPr>
        <p:spPr>
          <a:xfrm>
            <a:off x="1295141" y="4148925"/>
            <a:ext cx="9348561" cy="75128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437178" indent="-437178" defTabSz="2316480">
              <a:spcBef>
                <a:spcPts val="1800"/>
              </a:spcBef>
              <a:buSzPct val="100000"/>
              <a:buFont typeface="Arial"/>
              <a:buChar char="•"/>
              <a:defRPr sz="4400"/>
            </a:pPr>
            <a:r>
              <a:t>The incoming layers from the ice sheet are an unknown boundary condition.</a:t>
            </a:r>
          </a:p>
          <a:p>
            <a:pPr marL="437178" indent="-437178" defTabSz="2316480">
              <a:spcBef>
                <a:spcPts val="1800"/>
              </a:spcBef>
              <a:buSzPct val="100000"/>
              <a:buFont typeface="Arial"/>
              <a:buChar char="•"/>
              <a:defRPr sz="4400"/>
            </a:pPr>
            <a:r>
              <a:t>We infer mass balance parameters only from the region that is independent from the boundary condition (orange).</a:t>
            </a:r>
          </a:p>
          <a:p>
            <a:pPr marL="437178" indent="-437178" defTabSz="2316480">
              <a:spcBef>
                <a:spcPts val="1800"/>
              </a:spcBef>
              <a:buSzPct val="100000"/>
              <a:buFont typeface="Arial"/>
              <a:buChar char="•"/>
              <a:defRPr sz="4400"/>
            </a:pPr>
            <a:r>
              <a:t>This corresponds to trajectory of particle starting at top left of domain.</a:t>
            </a:r>
          </a:p>
        </p:txBody>
      </p:sp>
      <p:pic>
        <p:nvPicPr>
          <p:cNvPr id="191" name="fig5.png" descr="fig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5878" y="3464871"/>
            <a:ext cx="11452234" cy="9122362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3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193" name="Back to previous slide"/>
          <p:cNvSpPr txBox="1"/>
          <p:nvPr/>
        </p:nvSpPr>
        <p:spPr>
          <a:xfrm>
            <a:off x="17836022" y="12870360"/>
            <a:ext cx="6311051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lastslideviewed"/>
              </a:defRPr>
            </a:lvl1pPr>
          </a:lstStyle>
          <a:p>
            <a:pPr>
              <a:defRPr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lastslideviewed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Got it - take me back</a:t>
            </a:r>
          </a:p>
        </p:txBody>
      </p:sp>
      <p:sp>
        <p:nvSpPr>
          <p:cNvPr id="194" name="Previous - Appendix"/>
          <p:cNvSpPr txBox="1"/>
          <p:nvPr/>
        </p:nvSpPr>
        <p:spPr>
          <a:xfrm>
            <a:off x="4989603" y="349652"/>
            <a:ext cx="5760545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Appendix</a:t>
            </a:r>
          </a:p>
        </p:txBody>
      </p:sp>
      <p:sp>
        <p:nvSpPr>
          <p:cNvPr id="195" name="Next - Appendix"/>
          <p:cNvSpPr txBox="1"/>
          <p:nvPr/>
        </p:nvSpPr>
        <p:spPr>
          <a:xfrm>
            <a:off x="13684853" y="349652"/>
            <a:ext cx="4630429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Appendix</a:t>
            </a:r>
          </a:p>
        </p:txBody>
      </p:sp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Appendix 4 - Synthetic Example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Appendix 4 - Synthetic Example Definition</a:t>
            </a:r>
          </a:p>
        </p:txBody>
      </p:sp>
      <p:pic>
        <p:nvPicPr>
          <p:cNvPr id="198" name="fig_v3.png" descr="fig_v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14" y="3823583"/>
            <a:ext cx="24384004" cy="7554047"/>
          </a:xfrm>
          <a:prstGeom prst="rect">
            <a:avLst/>
          </a:prstGeom>
          <a:ln w="12700">
            <a:miter lim="400000"/>
          </a:ln>
        </p:spPr>
      </p:pic>
      <p:sp>
        <p:nvSpPr>
          <p:cNvPr id="199" name="[3] - D.R Shapero, J.A Bageley, A.O. Hoffman and I.R. Joughin(2021) Geosci. Model Dev."/>
          <p:cNvSpPr txBox="1"/>
          <p:nvPr/>
        </p:nvSpPr>
        <p:spPr>
          <a:xfrm>
            <a:off x="306026" y="12938430"/>
            <a:ext cx="11794138" cy="58946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sz="2400">
                <a:solidFill>
                  <a:schemeClr val="accent3"/>
                </a:solidFill>
              </a:defRPr>
            </a:lvl1pPr>
          </a:lstStyle>
          <a:p>
            <a:r>
              <a:t>*D.R Shapero, J.A Bageley, A.O. Hoffman and I.R. Joughin(2021) Geosci. Model Dev.</a:t>
            </a:r>
          </a:p>
        </p:txBody>
      </p:sp>
      <p:sp>
        <p:nvSpPr>
          <p:cNvPr id="200" name="Shallow Ice Solver implemented using Icepack [3]."/>
          <p:cNvSpPr txBox="1"/>
          <p:nvPr/>
        </p:nvSpPr>
        <p:spPr>
          <a:xfrm>
            <a:off x="345666" y="11690331"/>
            <a:ext cx="13437349" cy="922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/>
          <a:p>
            <a:r>
              <a:t>Shallow shelf solver implemented using Icepack*</a:t>
            </a:r>
          </a:p>
        </p:txBody>
      </p:sp>
      <p:sp>
        <p:nvSpPr>
          <p:cNvPr id="201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3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202" name="Back to previous slide"/>
          <p:cNvSpPr txBox="1"/>
          <p:nvPr/>
        </p:nvSpPr>
        <p:spPr>
          <a:xfrm>
            <a:off x="17836022" y="12870360"/>
            <a:ext cx="6311051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4" action="ppaction://hlinksldjump"/>
              </a:defRPr>
            </a:lvl1pPr>
          </a:lstStyle>
          <a:p>
            <a:pPr>
              <a:defRPr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Got it - take me back</a:t>
            </a:r>
          </a:p>
        </p:txBody>
      </p:sp>
      <p:sp>
        <p:nvSpPr>
          <p:cNvPr id="203" name="Back to previous slide"/>
          <p:cNvSpPr txBox="1"/>
          <p:nvPr/>
        </p:nvSpPr>
        <p:spPr>
          <a:xfrm>
            <a:off x="13851526" y="3261061"/>
            <a:ext cx="6311051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Show me the results</a:t>
            </a:r>
          </a:p>
        </p:txBody>
      </p:sp>
      <p:sp>
        <p:nvSpPr>
          <p:cNvPr id="204" name="Previous - Appendix"/>
          <p:cNvSpPr txBox="1"/>
          <p:nvPr/>
        </p:nvSpPr>
        <p:spPr>
          <a:xfrm>
            <a:off x="4989603" y="349652"/>
            <a:ext cx="5760545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Appendix</a:t>
            </a:r>
          </a:p>
        </p:txBody>
      </p:sp>
      <p:sp>
        <p:nvSpPr>
          <p:cNvPr id="205" name="Next - Appendix"/>
          <p:cNvSpPr txBox="1"/>
          <p:nvPr/>
        </p:nvSpPr>
        <p:spPr>
          <a:xfrm>
            <a:off x="13684853" y="349652"/>
            <a:ext cx="4630429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Appendix</a:t>
            </a:r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Appendix 4 - Synthetic Example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5961" cy="1287437"/>
          </a:xfrm>
          <a:prstGeom prst="rect">
            <a:avLst/>
          </a:prstGeom>
        </p:spPr>
        <p:txBody>
          <a:bodyPr/>
          <a:lstStyle>
            <a:lvl1pPr defTabSz="2414013">
              <a:defRPr sz="6600"/>
            </a:lvl1pPr>
          </a:lstStyle>
          <a:p>
            <a:r>
              <a:t>Appendix 4 - Synthetic Example Results</a:t>
            </a:r>
          </a:p>
        </p:txBody>
      </p:sp>
      <p:pic>
        <p:nvPicPr>
          <p:cNvPr id="208" name="results_fig_wide.png" descr="results_fig_w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5237" y="3228012"/>
            <a:ext cx="18480411" cy="9691455"/>
          </a:xfrm>
          <a:prstGeom prst="rect">
            <a:avLst/>
          </a:prstGeom>
          <a:ln w="12700">
            <a:miter lim="400000"/>
          </a:ln>
        </p:spPr>
      </p:pic>
      <p:sp>
        <p:nvSpPr>
          <p:cNvPr id="209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3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210" name="Back to previous slide"/>
          <p:cNvSpPr txBox="1"/>
          <p:nvPr/>
        </p:nvSpPr>
        <p:spPr>
          <a:xfrm>
            <a:off x="17836022" y="12870360"/>
            <a:ext cx="6311051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4" action="ppaction://hlinksldjump"/>
              </a:defRPr>
            </a:lvl1pPr>
          </a:lstStyle>
          <a:p>
            <a:pPr>
              <a:defRPr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Got it - take me back</a:t>
            </a:r>
          </a:p>
        </p:txBody>
      </p:sp>
      <p:sp>
        <p:nvSpPr>
          <p:cNvPr id="211" name="Previous - Appendix"/>
          <p:cNvSpPr txBox="1"/>
          <p:nvPr/>
        </p:nvSpPr>
        <p:spPr>
          <a:xfrm>
            <a:off x="4989603" y="349652"/>
            <a:ext cx="5760545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Appendix</a:t>
            </a:r>
          </a:p>
        </p:txBody>
      </p:sp>
      <p:sp>
        <p:nvSpPr>
          <p:cNvPr id="212" name="Next - Acknowledgements"/>
          <p:cNvSpPr txBox="1"/>
          <p:nvPr/>
        </p:nvSpPr>
        <p:spPr>
          <a:xfrm>
            <a:off x="12312807" y="349652"/>
            <a:ext cx="7403624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Acknowledgements</a:t>
            </a:r>
          </a:p>
        </p:txBody>
      </p:sp>
      <p:sp>
        <p:nvSpPr>
          <p:cNvPr id="213" name="Textplatzhalter 8"/>
          <p:cNvSpPr/>
          <p:nvPr/>
        </p:nvSpPr>
        <p:spPr>
          <a:xfrm>
            <a:off x="378020" y="5995870"/>
            <a:ext cx="4581217" cy="41557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>
            <a:lvl1pPr defTabSz="1999488">
              <a:spcBef>
                <a:spcPts val="1700"/>
              </a:spcBef>
              <a:defRPr sz="3936"/>
            </a:lvl1pPr>
          </a:lstStyle>
          <a:p>
            <a:r>
              <a:t>Posterior contains ground truth mass balance parameters, while reducing the prior uncertainty.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Mass Balance or Internal Stratigraphy?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104999"/>
              </a:lnSpc>
            </a:lvl1pPr>
          </a:lstStyle>
          <a:p>
            <a:r>
              <a:t>Mass Balance or Internal Stratigraphy?</a:t>
            </a:r>
          </a:p>
        </p:txBody>
      </p:sp>
      <p:pic>
        <p:nvPicPr>
          <p:cNvPr id="57" name="figure1_minimal_v1.png" descr="figure1_minimal_v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458" y="4685416"/>
            <a:ext cx="15755411" cy="816107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Contents">
            <a:extLst>
              <a:ext uri="{FF2B5EF4-FFF2-40B4-BE49-F238E27FC236}">
                <a16:creationId xmlns:a16="http://schemas.microsoft.com/office/drawing/2014/main" id="{B1B5D289-2D2E-4B4C-30D2-8F6D261044AB}"/>
              </a:ext>
            </a:extLst>
          </p:cNvPr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3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4" name="Next - Key Concepts">
            <a:extLst>
              <a:ext uri="{FF2B5EF4-FFF2-40B4-BE49-F238E27FC236}">
                <a16:creationId xmlns:a16="http://schemas.microsoft.com/office/drawing/2014/main" id="{4C198E1F-BF35-6301-BED1-6561EAC57AB0}"/>
              </a:ext>
            </a:extLst>
          </p:cNvPr>
          <p:cNvSpPr txBox="1"/>
          <p:nvPr/>
        </p:nvSpPr>
        <p:spPr>
          <a:xfrm>
            <a:off x="12923059" y="349652"/>
            <a:ext cx="4457304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lang="en-GB"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Highlight</a:t>
            </a:r>
            <a:endParaRPr u="sng" dirty="0">
              <a:solidFill>
                <a:srgbClr val="AB2942"/>
              </a:solidFill>
              <a:uFill>
                <a:solidFill>
                  <a:srgbClr val="982C3A"/>
                </a:solidFill>
              </a:uFill>
              <a:hlinkClick r:id="" action="ppaction://hlinkshowjump?jump=nextslid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5" name="Previous - Contents">
            <a:extLst>
              <a:ext uri="{FF2B5EF4-FFF2-40B4-BE49-F238E27FC236}">
                <a16:creationId xmlns:a16="http://schemas.microsoft.com/office/drawing/2014/main" id="{351C5063-8108-AD5A-EA87-F4F031B0BEEE}"/>
              </a:ext>
            </a:extLst>
          </p:cNvPr>
          <p:cNvSpPr txBox="1"/>
          <p:nvPr/>
        </p:nvSpPr>
        <p:spPr>
          <a:xfrm>
            <a:off x="4821244" y="349652"/>
            <a:ext cx="4354712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lang="en-GB"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Title</a:t>
            </a:r>
            <a:endParaRPr u="sng" dirty="0">
              <a:solidFill>
                <a:srgbClr val="AB2942"/>
              </a:solidFill>
              <a:uFill>
                <a:solidFill>
                  <a:srgbClr val="982C3A"/>
                </a:solidFill>
              </a:uFill>
              <a:hlinkClick r:id="" action="ppaction://hlinkshowjump?jump=previousslid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image1.jpeg" descr="image1.jpe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610133" y="11872204"/>
            <a:ext cx="5807118" cy="1412777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Acknowledgements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9139153" cy="1192063"/>
          </a:xfrm>
          <a:prstGeom prst="rect">
            <a:avLst/>
          </a:prstGeom>
        </p:spPr>
        <p:txBody>
          <a:bodyPr/>
          <a:lstStyle/>
          <a:p>
            <a:r>
              <a:t>Acknowledgements</a:t>
            </a:r>
          </a:p>
        </p:txBody>
      </p:sp>
      <p:pic>
        <p:nvPicPr>
          <p:cNvPr id="217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42938" y="4757138"/>
            <a:ext cx="4470404" cy="4911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8" name="Image" descr="Image"/>
          <p:cNvPicPr>
            <a:picLocks noChangeAspect="1"/>
          </p:cNvPicPr>
          <p:nvPr/>
        </p:nvPicPr>
        <p:blipFill>
          <a:blip r:embed="rId4"/>
          <a:srcRect l="14613" r="24579"/>
          <a:stretch>
            <a:fillRect/>
          </a:stretch>
        </p:blipFill>
        <p:spPr>
          <a:xfrm>
            <a:off x="19278491" y="4756543"/>
            <a:ext cx="4470403" cy="49012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Image" descr="Image"/>
          <p:cNvPicPr>
            <a:picLocks noChangeAspect="1"/>
          </p:cNvPicPr>
          <p:nvPr/>
        </p:nvPicPr>
        <p:blipFill>
          <a:blip r:embed="rId5"/>
          <a:srcRect l="1720" r="7191"/>
          <a:stretch>
            <a:fillRect/>
          </a:stretch>
        </p:blipFill>
        <p:spPr>
          <a:xfrm>
            <a:off x="6841431" y="4756543"/>
            <a:ext cx="4470405" cy="4902940"/>
          </a:xfrm>
          <a:prstGeom prst="rect">
            <a:avLst/>
          </a:prstGeom>
          <a:ln w="12700">
            <a:miter lim="400000"/>
          </a:ln>
        </p:spPr>
      </p:pic>
      <p:sp>
        <p:nvSpPr>
          <p:cNvPr id="220" name="Jakob Macke"/>
          <p:cNvSpPr txBox="1"/>
          <p:nvPr/>
        </p:nvSpPr>
        <p:spPr>
          <a:xfrm>
            <a:off x="13006899" y="9992933"/>
            <a:ext cx="4542481" cy="7622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>
            <a:lvl1pPr algn="ctr">
              <a:defRPr sz="3600"/>
            </a:lvl1pPr>
          </a:lstStyle>
          <a:p>
            <a:r>
              <a:t>Jakob Macke</a:t>
            </a:r>
          </a:p>
        </p:txBody>
      </p:sp>
      <p:sp>
        <p:nvSpPr>
          <p:cNvPr id="221" name="Reinhard Drews"/>
          <p:cNvSpPr txBox="1"/>
          <p:nvPr/>
        </p:nvSpPr>
        <p:spPr>
          <a:xfrm>
            <a:off x="19242453" y="9992429"/>
            <a:ext cx="4542481" cy="7622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>
            <a:lvl1pPr algn="ctr">
              <a:defRPr sz="3600"/>
            </a:lvl1pPr>
          </a:lstStyle>
          <a:p>
            <a:r>
              <a:t>Reinhard Drews</a:t>
            </a:r>
          </a:p>
        </p:txBody>
      </p:sp>
      <p:sp>
        <p:nvSpPr>
          <p:cNvPr id="222" name="Cornelius Schröder"/>
          <p:cNvSpPr txBox="1"/>
          <p:nvPr/>
        </p:nvSpPr>
        <p:spPr>
          <a:xfrm>
            <a:off x="6845013" y="9992426"/>
            <a:ext cx="4468817" cy="76227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>
            <a:lvl1pPr algn="ctr">
              <a:defRPr sz="3600"/>
            </a:lvl1pPr>
          </a:lstStyle>
          <a:p>
            <a:r>
              <a:t>Cornelius Schröder</a:t>
            </a:r>
          </a:p>
        </p:txBody>
      </p:sp>
      <p:sp>
        <p:nvSpPr>
          <p:cNvPr id="223" name="Vjeran Višnjevic"/>
          <p:cNvSpPr txBox="1"/>
          <p:nvPr/>
        </p:nvSpPr>
        <p:spPr>
          <a:xfrm>
            <a:off x="636098" y="9992517"/>
            <a:ext cx="4470404" cy="7622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>
            <a:lvl1pPr algn="ctr">
              <a:defRPr sz="3600"/>
            </a:lvl1pPr>
          </a:lstStyle>
          <a:p>
            <a:r>
              <a:t>Vjeran Višnjević</a:t>
            </a:r>
          </a:p>
        </p:txBody>
      </p:sp>
      <p:pic>
        <p:nvPicPr>
          <p:cNvPr id="224" name="VVisnjevic3.jpeg" descr="VVisnjevic3.jpeg"/>
          <p:cNvPicPr>
            <a:picLocks noChangeAspect="1"/>
          </p:cNvPicPr>
          <p:nvPr/>
        </p:nvPicPr>
        <p:blipFill>
          <a:blip r:embed="rId6"/>
          <a:srcRect r="9859"/>
          <a:stretch>
            <a:fillRect/>
          </a:stretch>
        </p:blipFill>
        <p:spPr>
          <a:xfrm>
            <a:off x="637157" y="4805861"/>
            <a:ext cx="4468465" cy="491067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5" name="egu_ospp_label_yellow.png" descr="egu_ospp_label_yellow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283157" y="385943"/>
            <a:ext cx="2569102" cy="342229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guy.moss@uni-tuebingen.de"/>
          <p:cNvSpPr txBox="1"/>
          <p:nvPr/>
        </p:nvSpPr>
        <p:spPr>
          <a:xfrm>
            <a:off x="14217989" y="3971002"/>
            <a:ext cx="6049670" cy="7622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sz="3600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defRPr>
            </a:lvl1pPr>
          </a:lstStyle>
          <a:p>
            <a:pPr>
              <a:defRPr u="none"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8"/>
              </a:rPr>
              <a:t>guy.moss@uni-tuebingen.de</a:t>
            </a:r>
          </a:p>
        </p:txBody>
      </p:sp>
      <p:pic>
        <p:nvPicPr>
          <p:cNvPr id="227" name="egu23-6900-qr.png" descr="egu23-6900-qr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14057" y="294693"/>
            <a:ext cx="3604798" cy="36047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8" name="image2.jpeg" descr="image2.jpe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20192" y="11408412"/>
            <a:ext cx="3992616" cy="2340361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11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11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pic>
        <p:nvPicPr>
          <p:cNvPr id="230" name="AI_Cluster.png" descr="AI_Cluster.png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3844968" y="10493223"/>
            <a:ext cx="6321546" cy="3561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AI_Center.png" descr="AI_Center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262610" y="11408412"/>
            <a:ext cx="7929902" cy="23403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Come by for a Chat (+Snacks)"/>
          <p:cNvSpPr txBox="1"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Come by for a Chat (+Snacks)</a:t>
            </a:r>
          </a:p>
        </p:txBody>
      </p:sp>
      <p:pic>
        <p:nvPicPr>
          <p:cNvPr id="61" name="image19.png" descr="image19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39350" y="1921916"/>
            <a:ext cx="2569100" cy="3422295"/>
          </a:xfrm>
          <a:prstGeom prst="rect">
            <a:avLst/>
          </a:prstGeom>
          <a:ln w="12700">
            <a:miter lim="400000"/>
          </a:ln>
        </p:spPr>
      </p:pic>
      <p:sp>
        <p:nvSpPr>
          <p:cNvPr id="62" name="guy.moss@uni-tuebingen.de"/>
          <p:cNvSpPr txBox="1"/>
          <p:nvPr/>
        </p:nvSpPr>
        <p:spPr>
          <a:xfrm>
            <a:off x="17774183" y="5506974"/>
            <a:ext cx="6049676" cy="762284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3600"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  <a:hlinkClick r:id="rId3"/>
              </a:defRPr>
            </a:lvl1pPr>
          </a:lstStyle>
          <a:p>
            <a:pPr>
              <a:defRPr>
                <a:solidFill>
                  <a:srgbClr val="000000"/>
                </a:solidFill>
                <a:uFillTx/>
              </a:defRPr>
            </a:pPr>
            <a:r>
              <a:rPr dirty="0"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  <a:hlinkClick r:id="rId3"/>
              </a:rPr>
              <a:t>guy.moss@uni-tuebingen.de</a:t>
            </a:r>
          </a:p>
        </p:txBody>
      </p:sp>
      <p:pic>
        <p:nvPicPr>
          <p:cNvPr id="63" name="image20.png" descr="image20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70250" y="1830666"/>
            <a:ext cx="3604796" cy="360479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figure1_minimal_v1.png" descr="figure1_minimal_v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3458" y="4685416"/>
            <a:ext cx="15755411" cy="8161077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Contents">
            <a:extLst>
              <a:ext uri="{FF2B5EF4-FFF2-40B4-BE49-F238E27FC236}">
                <a16:creationId xmlns:a16="http://schemas.microsoft.com/office/drawing/2014/main" id="{9D6DF031-BD72-A36C-782D-09F3C4079FC6}"/>
              </a:ext>
            </a:extLst>
          </p:cNvPr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6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3" name="Next - Key Concepts">
            <a:extLst>
              <a:ext uri="{FF2B5EF4-FFF2-40B4-BE49-F238E27FC236}">
                <a16:creationId xmlns:a16="http://schemas.microsoft.com/office/drawing/2014/main" id="{FA58FCA6-9D3E-50E3-8DD5-EF32FE8982A8}"/>
              </a:ext>
            </a:extLst>
          </p:cNvPr>
          <p:cNvSpPr txBox="1"/>
          <p:nvPr/>
        </p:nvSpPr>
        <p:spPr>
          <a:xfrm>
            <a:off x="12923059" y="349652"/>
            <a:ext cx="45278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lang="en-GB"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Contents</a:t>
            </a:r>
            <a:endParaRPr u="sng" dirty="0">
              <a:solidFill>
                <a:srgbClr val="AB2942"/>
              </a:solidFill>
              <a:uFill>
                <a:solidFill>
                  <a:srgbClr val="982C3A"/>
                </a:solidFill>
              </a:uFill>
              <a:hlinkClick r:id="" action="ppaction://hlinkshowjump?jump=nextslid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4" name="Previous - Contents">
            <a:extLst>
              <a:ext uri="{FF2B5EF4-FFF2-40B4-BE49-F238E27FC236}">
                <a16:creationId xmlns:a16="http://schemas.microsoft.com/office/drawing/2014/main" id="{3B5F9FD4-22B6-D8F2-6D13-013FFF093869}"/>
              </a:ext>
            </a:extLst>
          </p:cNvPr>
          <p:cNvSpPr txBox="1"/>
          <p:nvPr/>
        </p:nvSpPr>
        <p:spPr>
          <a:xfrm>
            <a:off x="4821244" y="349652"/>
            <a:ext cx="5587421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lang="en-GB"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Highlight</a:t>
            </a:r>
            <a:endParaRPr u="sng" dirty="0">
              <a:solidFill>
                <a:srgbClr val="AB2942"/>
              </a:solidFill>
              <a:uFill>
                <a:solidFill>
                  <a:srgbClr val="982C3A"/>
                </a:solidFill>
              </a:uFill>
              <a:hlinkClick r:id="" action="ppaction://hlinkshowjump?jump=previousslid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able of Contents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Table of Contents</a:t>
            </a:r>
          </a:p>
        </p:txBody>
      </p:sp>
      <p:sp>
        <p:nvSpPr>
          <p:cNvPr id="68" name="Textplatzhalter 8"/>
          <p:cNvSpPr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>
            <a:normAutofit lnSpcReduction="10000"/>
          </a:bodyPr>
          <a:lstStyle/>
          <a:p>
            <a:pPr marL="349743" indent="-349743" defTabSz="1853184">
              <a:spcBef>
                <a:spcPts val="1400"/>
              </a:spcBef>
              <a:buSzPct val="100000"/>
              <a:buFont typeface="Arial"/>
              <a:buChar char="•"/>
              <a:defRPr sz="3520"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hlinkClick r:id="" action="ppaction://hlinkshowjump?jump=firs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Spotlight Introduction</a:t>
            </a:r>
            <a:endParaRPr dirty="0">
              <a:solidFill>
                <a:srgbClr val="AB2942"/>
              </a:solidFill>
              <a:uFill>
                <a:solidFill>
                  <a:srgbClr val="0000FF"/>
                </a:solidFill>
              </a:uFill>
            </a:endParaRPr>
          </a:p>
          <a:p>
            <a:pPr marL="349743" indent="-349743" defTabSz="1853184">
              <a:spcBef>
                <a:spcPts val="1400"/>
              </a:spcBef>
              <a:buSzPct val="100000"/>
              <a:buFont typeface="Arial"/>
              <a:buChar char="•"/>
              <a:defRPr sz="3520" u="sng"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Context - Ice Shelves</a:t>
            </a:r>
          </a:p>
          <a:p>
            <a:pPr marL="349743" indent="-349743" defTabSz="1853184">
              <a:spcBef>
                <a:spcPts val="1400"/>
              </a:spcBef>
              <a:buSzPct val="100000"/>
              <a:buFont typeface="Arial"/>
              <a:buChar char="•"/>
              <a:defRPr sz="3520" u="sng"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Key Concepts</a:t>
            </a:r>
          </a:p>
          <a:p>
            <a:pPr marL="349743" indent="-349743" defTabSz="1853184">
              <a:spcBef>
                <a:spcPts val="1400"/>
              </a:spcBef>
              <a:buSzPct val="100000"/>
              <a:buFont typeface="Arial"/>
              <a:buChar char="•"/>
              <a:defRPr sz="3520" u="sng"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Solving Inverse Problems</a:t>
            </a:r>
          </a:p>
          <a:p>
            <a:pPr marL="349743" indent="-349743" defTabSz="1853184">
              <a:spcBef>
                <a:spcPts val="1400"/>
              </a:spcBef>
              <a:buSzPct val="100000"/>
              <a:buFont typeface="Arial"/>
              <a:buChar char="•"/>
              <a:defRPr sz="3520" u="sng"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Simulator Details</a:t>
            </a:r>
          </a:p>
          <a:p>
            <a:pPr marL="349743" indent="-349743" defTabSz="1853184">
              <a:spcBef>
                <a:spcPts val="1400"/>
              </a:spcBef>
              <a:buSzPct val="100000"/>
              <a:buFont typeface="Arial"/>
              <a:buChar char="•"/>
              <a:defRPr sz="3520" u="sng"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Ekström Ice Shelf - Data and Results</a:t>
            </a:r>
          </a:p>
          <a:p>
            <a:pPr marL="349743" indent="-349743" defTabSz="1853184">
              <a:spcBef>
                <a:spcPts val="1400"/>
              </a:spcBef>
              <a:buSzPct val="100000"/>
              <a:buFont typeface="Arial"/>
              <a:buChar char="•"/>
              <a:defRPr sz="3520" u="sng"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7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Appendix</a:t>
            </a:r>
          </a:p>
          <a:p>
            <a:pPr marL="349743" indent="-349743" defTabSz="1853184">
              <a:spcBef>
                <a:spcPts val="1400"/>
              </a:spcBef>
              <a:buSzPct val="100000"/>
              <a:buFont typeface="Arial"/>
              <a:buChar char="•"/>
              <a:defRPr sz="3520" u="sng"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8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Acknowledgements</a:t>
            </a:r>
          </a:p>
        </p:txBody>
      </p:sp>
      <p:pic>
        <p:nvPicPr>
          <p:cNvPr id="69" name="figure4_v4.png" descr="figure4_v4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686591" y="1830027"/>
            <a:ext cx="12598632" cy="9475004"/>
          </a:xfrm>
          <a:prstGeom prst="rect">
            <a:avLst/>
          </a:prstGeom>
          <a:ln w="12700">
            <a:miter lim="400000"/>
          </a:ln>
        </p:spPr>
      </p:pic>
      <p:sp>
        <p:nvSpPr>
          <p:cNvPr id="70" name="Main Result - using Internal Radar Horizons measurements along a transect in Ekström Ice Shelf, we obtain the posterior probability distribution of the surface and basal mass balance parameters."/>
          <p:cNvSpPr txBox="1"/>
          <p:nvPr/>
        </p:nvSpPr>
        <p:spPr>
          <a:xfrm>
            <a:off x="11388345" y="11360229"/>
            <a:ext cx="12270417" cy="16402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>
            <a:lvl1pPr>
              <a:defRPr sz="3200" i="1"/>
            </a:lvl1pPr>
          </a:lstStyle>
          <a:p>
            <a:r>
              <a:t>Main Result - using Internal Radar Horizons measurements along a transect in Ekström Ice Shelf, we obtain the posterior probability distribution of the surface and basal mass balance parameters.</a:t>
            </a:r>
          </a:p>
        </p:txBody>
      </p:sp>
      <p:sp>
        <p:nvSpPr>
          <p:cNvPr id="2" name="Next - Key Concepts">
            <a:extLst>
              <a:ext uri="{FF2B5EF4-FFF2-40B4-BE49-F238E27FC236}">
                <a16:creationId xmlns:a16="http://schemas.microsoft.com/office/drawing/2014/main" id="{1859357A-496E-36DD-E462-38BB66DBE108}"/>
              </a:ext>
            </a:extLst>
          </p:cNvPr>
          <p:cNvSpPr txBox="1"/>
          <p:nvPr/>
        </p:nvSpPr>
        <p:spPr>
          <a:xfrm>
            <a:off x="12923059" y="349652"/>
            <a:ext cx="4184794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lang="en-GB"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Context</a:t>
            </a:r>
            <a:endParaRPr u="sng" dirty="0">
              <a:solidFill>
                <a:srgbClr val="AB2942"/>
              </a:solidFill>
              <a:uFill>
                <a:solidFill>
                  <a:srgbClr val="982C3A"/>
                </a:solidFill>
              </a:uFill>
              <a:hlinkClick r:id="" action="ppaction://hlinkshowjump?jump=nextslid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  <p:sp>
        <p:nvSpPr>
          <p:cNvPr id="3" name="Previous - Contents">
            <a:extLst>
              <a:ext uri="{FF2B5EF4-FFF2-40B4-BE49-F238E27FC236}">
                <a16:creationId xmlns:a16="http://schemas.microsoft.com/office/drawing/2014/main" id="{7FA8E0A3-7836-9950-5637-D3A5F7AA43CB}"/>
              </a:ext>
            </a:extLst>
          </p:cNvPr>
          <p:cNvSpPr txBox="1"/>
          <p:nvPr/>
        </p:nvSpPr>
        <p:spPr>
          <a:xfrm>
            <a:off x="4821244" y="349652"/>
            <a:ext cx="5587421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lang="en-GB"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Highlight</a:t>
            </a:r>
            <a:endParaRPr u="sng" dirty="0">
              <a:solidFill>
                <a:srgbClr val="AB2942"/>
              </a:solidFill>
              <a:uFill>
                <a:solidFill>
                  <a:srgbClr val="982C3A"/>
                </a:solidFill>
              </a:uFill>
              <a:hlinkClick r:id="" action="ppaction://hlinkshowjump?jump=previousslide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Ice shelves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Ice shelves</a:t>
            </a:r>
          </a:p>
        </p:txBody>
      </p:sp>
      <p:sp>
        <p:nvSpPr>
          <p:cNvPr id="73" name="Textplatzhalter 8"/>
          <p:cNvSpPr>
            <a:spLocks noGrp="1"/>
          </p:cNvSpPr>
          <p:nvPr>
            <p:ph type="body" idx="21"/>
          </p:nvPr>
        </p:nvSpPr>
        <p:spPr>
          <a:xfrm>
            <a:off x="1295140" y="4148925"/>
            <a:ext cx="7896370" cy="7512868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pPr marL="417234" indent="-417234" defTabSz="2145792">
              <a:spcBef>
                <a:spcPts val="1800"/>
              </a:spcBef>
              <a:buSzPct val="100000"/>
              <a:buFont typeface="Arial"/>
              <a:buChar char="•"/>
              <a:defRPr sz="4000"/>
            </a:pPr>
            <a:r>
              <a:t>Ice shelves are floating masses of ice buttressing ice sheets.</a:t>
            </a:r>
          </a:p>
          <a:p>
            <a:pPr marL="417234" indent="-417234" defTabSz="2145792">
              <a:spcBef>
                <a:spcPts val="1800"/>
              </a:spcBef>
              <a:buSzPct val="100000"/>
              <a:buFont typeface="Arial"/>
              <a:buChar char="•"/>
              <a:defRPr sz="4000"/>
            </a:pPr>
            <a:r>
              <a:t>Sub-shelf basal melting is responsible for approximately 50% of all mass loss in Antarctica*.</a:t>
            </a:r>
          </a:p>
          <a:p>
            <a:pPr marL="417234" indent="-417234" defTabSz="2145792">
              <a:spcBef>
                <a:spcPts val="1800"/>
              </a:spcBef>
              <a:buSzPct val="100000"/>
              <a:buFont typeface="Arial"/>
              <a:buChar char="•"/>
              <a:defRPr sz="4000"/>
            </a:pPr>
            <a:r>
              <a:t>The internal stratigraphy of the ice shelves contains a spatiotemporal archive of past dynamics.</a:t>
            </a:r>
          </a:p>
        </p:txBody>
      </p:sp>
      <p:sp>
        <p:nvSpPr>
          <p:cNvPr id="74" name="[1] - M.A. Depoorter et al. (2013), Nature"/>
          <p:cNvSpPr txBox="1">
            <a:spLocks noGrp="1"/>
          </p:cNvSpPr>
          <p:nvPr>
            <p:ph type="body" idx="2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>
            <a:lvl1pPr>
              <a:defRPr sz="2400">
                <a:solidFill>
                  <a:schemeClr val="accent3">
                    <a:lumOff val="-11215"/>
                  </a:schemeClr>
                </a:solidFill>
              </a:defRPr>
            </a:lvl1pPr>
          </a:lstStyle>
          <a:p>
            <a:r>
              <a:t>* M.A. Depoorter et al. (2013), Nature</a:t>
            </a:r>
          </a:p>
        </p:txBody>
      </p:sp>
      <p:sp>
        <p:nvSpPr>
          <p:cNvPr id="75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2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76" name="Next - Key Concepts"/>
          <p:cNvSpPr txBox="1"/>
          <p:nvPr/>
        </p:nvSpPr>
        <p:spPr>
          <a:xfrm>
            <a:off x="12923059" y="349652"/>
            <a:ext cx="5896801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Key Concepts</a:t>
            </a:r>
          </a:p>
        </p:txBody>
      </p:sp>
      <p:sp>
        <p:nvSpPr>
          <p:cNvPr id="77" name="Previous - Contents"/>
          <p:cNvSpPr txBox="1"/>
          <p:nvPr/>
        </p:nvSpPr>
        <p:spPr>
          <a:xfrm>
            <a:off x="4821244" y="349652"/>
            <a:ext cx="5657953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Contents</a:t>
            </a:r>
          </a:p>
        </p:txBody>
      </p:sp>
      <p:pic>
        <p:nvPicPr>
          <p:cNvPr id="78" name="shelf_sketch.png" descr="shelf_sketch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8240" y="2625033"/>
            <a:ext cx="13438697" cy="9484454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Inferring Mass Balance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Key Concepts - Inferring Mass Balance</a:t>
            </a:r>
          </a:p>
        </p:txBody>
      </p:sp>
      <p:sp>
        <p:nvSpPr>
          <p:cNvPr id="81" name="Textplatzhalter 8"/>
          <p:cNvSpPr txBox="1"/>
          <p:nvPr/>
        </p:nvSpPr>
        <p:spPr>
          <a:xfrm>
            <a:off x="1295141" y="4148925"/>
            <a:ext cx="3774779" cy="751286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0" bIns="0">
            <a:normAutofit/>
          </a:bodyPr>
          <a:lstStyle/>
          <a:p>
            <a:pPr marL="374901" indent="-374901" defTabSz="1999488">
              <a:spcBef>
                <a:spcPts val="1600"/>
              </a:spcBef>
              <a:buSzPct val="100000"/>
              <a:buFont typeface="Arial"/>
              <a:buChar char="•"/>
              <a:defRPr sz="3600"/>
            </a:pPr>
            <a:r>
              <a:t>The total mass balance can be calculated from flux divergence.</a:t>
            </a:r>
          </a:p>
          <a:p>
            <a:pPr marL="374901" indent="-374901" defTabSz="1999488">
              <a:spcBef>
                <a:spcPts val="1600"/>
              </a:spcBef>
              <a:buSzPct val="100000"/>
              <a:buFont typeface="Arial"/>
              <a:buChar char="•"/>
              <a:defRPr sz="3600"/>
            </a:pPr>
            <a:r>
              <a:t>Internal stratigraphy decouples total mass balance into accumulation and basal melt.</a:t>
            </a:r>
          </a:p>
        </p:txBody>
      </p:sp>
      <p:pic>
        <p:nvPicPr>
          <p:cNvPr id="82" name="figure1_v6.png" descr="figure1_v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9138" y="3464871"/>
            <a:ext cx="18070828" cy="9360431"/>
          </a:xfrm>
          <a:prstGeom prst="rect">
            <a:avLst/>
          </a:prstGeom>
          <a:ln w="12700">
            <a:miter lim="400000"/>
          </a:ln>
        </p:spPr>
      </p:pic>
      <p:sp>
        <p:nvSpPr>
          <p:cNvPr id="83" name="Next - Inverse Problems"/>
          <p:cNvSpPr txBox="1"/>
          <p:nvPr/>
        </p:nvSpPr>
        <p:spPr>
          <a:xfrm>
            <a:off x="12125197" y="349652"/>
            <a:ext cx="685539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Inverse Problems</a:t>
            </a:r>
          </a:p>
        </p:txBody>
      </p:sp>
      <p:sp>
        <p:nvSpPr>
          <p:cNvPr id="84" name="Previous - Context"/>
          <p:cNvSpPr txBox="1"/>
          <p:nvPr/>
        </p:nvSpPr>
        <p:spPr>
          <a:xfrm>
            <a:off x="4512586" y="349652"/>
            <a:ext cx="5314910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Context</a:t>
            </a:r>
          </a:p>
        </p:txBody>
      </p:sp>
      <p:sp>
        <p:nvSpPr>
          <p:cNvPr id="85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3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</p:spTree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arameter"/>
          <p:cNvSpPr txBox="1"/>
          <p:nvPr/>
        </p:nvSpPr>
        <p:spPr>
          <a:xfrm>
            <a:off x="1215178" y="3823586"/>
            <a:ext cx="7127794" cy="922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/>
          <a:p>
            <a:r>
              <a:t>Parameter</a:t>
            </a:r>
          </a:p>
        </p:txBody>
      </p:sp>
      <p:sp>
        <p:nvSpPr>
          <p:cNvPr id="88" name="Data"/>
          <p:cNvSpPr txBox="1"/>
          <p:nvPr/>
        </p:nvSpPr>
        <p:spPr>
          <a:xfrm>
            <a:off x="15487560" y="3823586"/>
            <a:ext cx="7127793" cy="922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/>
          <a:p>
            <a:r>
              <a:t>Predicted</a:t>
            </a:r>
          </a:p>
        </p:txBody>
      </p:sp>
      <p:sp>
        <p:nvSpPr>
          <p:cNvPr id="89" name="Model Simulation (Full Stokes, SIA, SSA,…)"/>
          <p:cNvSpPr txBox="1"/>
          <p:nvPr/>
        </p:nvSpPr>
        <p:spPr>
          <a:xfrm>
            <a:off x="9015133" y="6561765"/>
            <a:ext cx="5591292" cy="2382893"/>
          </a:xfrm>
          <a:prstGeom prst="rect">
            <a:avLst/>
          </a:prstGeom>
          <a:solidFill>
            <a:schemeClr val="accent5">
              <a:satOff val="-3648"/>
              <a:lumOff val="-16745"/>
            </a:schemeClr>
          </a:solidFill>
          <a:ln w="63500">
            <a:solidFill>
              <a:schemeClr val="accent1"/>
            </a:solidFill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/>
          <a:p>
            <a:r>
              <a:t>Model Simulation (Full Stokes, SIA, SSA,…)</a:t>
            </a:r>
          </a:p>
        </p:txBody>
      </p:sp>
      <p:sp>
        <p:nvSpPr>
          <p:cNvPr id="90" name="Solving Inverse Problems - Bayesian Inference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Solving Inverse Problems - Deterministic View</a:t>
            </a:r>
          </a:p>
        </p:txBody>
      </p:sp>
      <p:sp>
        <p:nvSpPr>
          <p:cNvPr id="91" name="Line"/>
          <p:cNvSpPr/>
          <p:nvPr/>
        </p:nvSpPr>
        <p:spPr>
          <a:xfrm>
            <a:off x="7736471" y="4349688"/>
            <a:ext cx="7389404" cy="946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64" extrusionOk="0">
                <a:moveTo>
                  <a:pt x="0" y="20764"/>
                </a:moveTo>
                <a:cubicBezTo>
                  <a:pt x="2202" y="11861"/>
                  <a:pt x="4583" y="5697"/>
                  <a:pt x="7048" y="2515"/>
                </a:cubicBezTo>
                <a:cubicBezTo>
                  <a:pt x="9592" y="-769"/>
                  <a:pt x="12190" y="-836"/>
                  <a:pt x="14737" y="2311"/>
                </a:cubicBezTo>
                <a:cubicBezTo>
                  <a:pt x="17130" y="5267"/>
                  <a:pt x="19445" y="11023"/>
                  <a:pt x="21600" y="19369"/>
                </a:cubicBezTo>
              </a:path>
            </a:pathLst>
          </a:custGeom>
          <a:ln w="63500">
            <a:solidFill>
              <a:srgbClr val="2540A3"/>
            </a:solidFill>
            <a:miter lim="400000"/>
            <a:tailEnd type="triangle"/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121917" tIns="121917" rIns="121917" bIns="121917"/>
          <a:lstStyle/>
          <a:p>
            <a:endParaRPr/>
          </a:p>
        </p:txBody>
      </p:sp>
      <p:sp>
        <p:nvSpPr>
          <p:cNvPr id="92" name="Forward Model"/>
          <p:cNvSpPr txBox="1"/>
          <p:nvPr/>
        </p:nvSpPr>
        <p:spPr>
          <a:xfrm>
            <a:off x="9251594" y="3247343"/>
            <a:ext cx="4321924" cy="922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>
                <a:solidFill>
                  <a:srgbClr val="2641A4"/>
                </a:solidFill>
              </a:defRPr>
            </a:lvl1pPr>
          </a:lstStyle>
          <a:p>
            <a:r>
              <a:t>Forward Model</a:t>
            </a:r>
          </a:p>
        </p:txBody>
      </p:sp>
      <p:pic>
        <p:nvPicPr>
          <p:cNvPr id="93" name="prior_mean.png" descr="prior_mea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6666" y="5926666"/>
            <a:ext cx="7179735" cy="5903855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prior_predictive_mean.png" descr="prior_predictive_mean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69066" y="5689600"/>
            <a:ext cx="7687734" cy="612372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More about Bayesian Inference"/>
          <p:cNvSpPr txBox="1"/>
          <p:nvPr/>
        </p:nvSpPr>
        <p:spPr>
          <a:xfrm>
            <a:off x="16535497" y="12896638"/>
            <a:ext cx="7732239" cy="89254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sz="4200"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4" action="ppaction://hlinksldjump"/>
              </a:defRPr>
            </a:lvl1pPr>
          </a:lstStyle>
          <a:p>
            <a:pPr>
              <a:defRPr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4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about Bayesian Inference</a:t>
            </a:r>
          </a:p>
        </p:txBody>
      </p:sp>
      <p:sp>
        <p:nvSpPr>
          <p:cNvPr id="96" name="Next - Inverse Problems"/>
          <p:cNvSpPr txBox="1"/>
          <p:nvPr/>
        </p:nvSpPr>
        <p:spPr>
          <a:xfrm>
            <a:off x="13000387" y="349652"/>
            <a:ext cx="685539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Inverse Problems</a:t>
            </a:r>
          </a:p>
        </p:txBody>
      </p:sp>
      <p:sp>
        <p:nvSpPr>
          <p:cNvPr id="97" name="Previous - Key Concepts"/>
          <p:cNvSpPr txBox="1"/>
          <p:nvPr/>
        </p:nvSpPr>
        <p:spPr>
          <a:xfrm>
            <a:off x="4568706" y="349652"/>
            <a:ext cx="7026918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Key Concepts</a:t>
            </a:r>
          </a:p>
        </p:txBody>
      </p:sp>
      <p:sp>
        <p:nvSpPr>
          <p:cNvPr id="98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5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arameter Distribution"/>
          <p:cNvSpPr txBox="1"/>
          <p:nvPr/>
        </p:nvSpPr>
        <p:spPr>
          <a:xfrm>
            <a:off x="1215178" y="3823586"/>
            <a:ext cx="7127794" cy="922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/>
          <a:p>
            <a:r>
              <a:t>Parameter Distribution</a:t>
            </a:r>
          </a:p>
        </p:txBody>
      </p:sp>
      <p:sp>
        <p:nvSpPr>
          <p:cNvPr id="101" name="Data Distribution"/>
          <p:cNvSpPr txBox="1"/>
          <p:nvPr/>
        </p:nvSpPr>
        <p:spPr>
          <a:xfrm>
            <a:off x="15487560" y="3823586"/>
            <a:ext cx="7127793" cy="922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/>
          <a:p>
            <a:r>
              <a:t>Predictive Distribution</a:t>
            </a:r>
          </a:p>
        </p:txBody>
      </p:sp>
      <p:sp>
        <p:nvSpPr>
          <p:cNvPr id="102" name="Model Simulation (Full Stokes, SIA, SSA,…)"/>
          <p:cNvSpPr txBox="1"/>
          <p:nvPr/>
        </p:nvSpPr>
        <p:spPr>
          <a:xfrm>
            <a:off x="9015133" y="6561765"/>
            <a:ext cx="5591292" cy="2382893"/>
          </a:xfrm>
          <a:prstGeom prst="rect">
            <a:avLst/>
          </a:prstGeom>
          <a:solidFill>
            <a:schemeClr val="accent5">
              <a:satOff val="-3648"/>
              <a:lumOff val="-16745"/>
            </a:schemeClr>
          </a:solidFill>
          <a:ln w="63500">
            <a:solidFill>
              <a:schemeClr val="accent1"/>
            </a:solidFill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/>
          <a:p>
            <a:r>
              <a:t>Model Simulation (Full Stokes, SIA, SSA,…)</a:t>
            </a:r>
          </a:p>
        </p:txBody>
      </p:sp>
      <p:sp>
        <p:nvSpPr>
          <p:cNvPr id="103" name="Solving Inverse Problems - Bayesian Inference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Solving Inverse Problems - Statistical View</a:t>
            </a:r>
          </a:p>
        </p:txBody>
      </p:sp>
      <p:sp>
        <p:nvSpPr>
          <p:cNvPr id="104" name="Line"/>
          <p:cNvSpPr/>
          <p:nvPr/>
        </p:nvSpPr>
        <p:spPr>
          <a:xfrm>
            <a:off x="7736471" y="4349688"/>
            <a:ext cx="7389404" cy="946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64" extrusionOk="0">
                <a:moveTo>
                  <a:pt x="0" y="20764"/>
                </a:moveTo>
                <a:cubicBezTo>
                  <a:pt x="2202" y="11861"/>
                  <a:pt x="4583" y="5697"/>
                  <a:pt x="7048" y="2515"/>
                </a:cubicBezTo>
                <a:cubicBezTo>
                  <a:pt x="9592" y="-769"/>
                  <a:pt x="12190" y="-836"/>
                  <a:pt x="14737" y="2311"/>
                </a:cubicBezTo>
                <a:cubicBezTo>
                  <a:pt x="17130" y="5267"/>
                  <a:pt x="19445" y="11023"/>
                  <a:pt x="21600" y="19369"/>
                </a:cubicBezTo>
              </a:path>
            </a:pathLst>
          </a:custGeom>
          <a:ln w="63500">
            <a:solidFill>
              <a:srgbClr val="2540A3"/>
            </a:solidFill>
            <a:miter lim="400000"/>
            <a:tailEnd type="triangle"/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121917" tIns="121917" rIns="121917" bIns="121917"/>
          <a:lstStyle/>
          <a:p>
            <a:endParaRPr/>
          </a:p>
        </p:txBody>
      </p:sp>
      <p:sp>
        <p:nvSpPr>
          <p:cNvPr id="105" name="Forward Model"/>
          <p:cNvSpPr txBox="1"/>
          <p:nvPr/>
        </p:nvSpPr>
        <p:spPr>
          <a:xfrm>
            <a:off x="9251594" y="3247343"/>
            <a:ext cx="4321924" cy="922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>
                <a:solidFill>
                  <a:srgbClr val="2641A4"/>
                </a:solidFill>
              </a:defRPr>
            </a:lvl1pPr>
          </a:lstStyle>
          <a:p>
            <a:r>
              <a:t>Forward Model</a:t>
            </a:r>
          </a:p>
        </p:txBody>
      </p:sp>
      <p:sp>
        <p:nvSpPr>
          <p:cNvPr id="106" name="More about Bayesian Inference"/>
          <p:cNvSpPr txBox="1"/>
          <p:nvPr/>
        </p:nvSpPr>
        <p:spPr>
          <a:xfrm>
            <a:off x="16535497" y="12896638"/>
            <a:ext cx="7732239" cy="89254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sz="4200"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2" action="ppaction://hlinksldjump"/>
              </a:defRPr>
            </a:lvl1pPr>
          </a:lstStyle>
          <a:p>
            <a:pPr>
              <a:defRPr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about Bayesian Inference</a:t>
            </a:r>
          </a:p>
        </p:txBody>
      </p:sp>
      <p:pic>
        <p:nvPicPr>
          <p:cNvPr id="107" name="prior_uncertainty.png" descr="prior_uncertaint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666" y="5926666"/>
            <a:ext cx="7179735" cy="590385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prior_predictive.png" descr="prior_predictiv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9066" y="5689600"/>
            <a:ext cx="7687734" cy="6123719"/>
          </a:xfrm>
          <a:prstGeom prst="rect">
            <a:avLst/>
          </a:prstGeom>
          <a:ln w="12700">
            <a:miter lim="400000"/>
          </a:ln>
        </p:spPr>
      </p:pic>
      <p:sp>
        <p:nvSpPr>
          <p:cNvPr id="109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5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110" name="Previous - Inverse Problems"/>
          <p:cNvSpPr txBox="1"/>
          <p:nvPr/>
        </p:nvSpPr>
        <p:spPr>
          <a:xfrm>
            <a:off x="4568706" y="349652"/>
            <a:ext cx="7985513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Inverse Problems</a:t>
            </a:r>
          </a:p>
        </p:txBody>
      </p:sp>
      <p:sp>
        <p:nvSpPr>
          <p:cNvPr id="111" name="Next - Inverse Problems"/>
          <p:cNvSpPr txBox="1"/>
          <p:nvPr/>
        </p:nvSpPr>
        <p:spPr>
          <a:xfrm>
            <a:off x="13474403" y="349652"/>
            <a:ext cx="685539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Inverse Problems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arameter Distribution"/>
          <p:cNvSpPr txBox="1"/>
          <p:nvPr/>
        </p:nvSpPr>
        <p:spPr>
          <a:xfrm>
            <a:off x="1215178" y="3823586"/>
            <a:ext cx="7127794" cy="922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/>
          <a:p>
            <a:r>
              <a:t>Parameter Distribution</a:t>
            </a:r>
          </a:p>
        </p:txBody>
      </p:sp>
      <p:sp>
        <p:nvSpPr>
          <p:cNvPr id="114" name="Data observation"/>
          <p:cNvSpPr txBox="1"/>
          <p:nvPr/>
        </p:nvSpPr>
        <p:spPr>
          <a:xfrm>
            <a:off x="15487560" y="3823586"/>
            <a:ext cx="7127793" cy="922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/>
          <a:p>
            <a:r>
              <a:t>Observation</a:t>
            </a:r>
          </a:p>
        </p:txBody>
      </p:sp>
      <p:sp>
        <p:nvSpPr>
          <p:cNvPr id="115" name="Line"/>
          <p:cNvSpPr/>
          <p:nvPr/>
        </p:nvSpPr>
        <p:spPr>
          <a:xfrm rot="10800000">
            <a:off x="8124106" y="10256565"/>
            <a:ext cx="7389404" cy="946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64" extrusionOk="0">
                <a:moveTo>
                  <a:pt x="0" y="20764"/>
                </a:moveTo>
                <a:cubicBezTo>
                  <a:pt x="2202" y="11861"/>
                  <a:pt x="4583" y="5697"/>
                  <a:pt x="7048" y="2515"/>
                </a:cubicBezTo>
                <a:cubicBezTo>
                  <a:pt x="9592" y="-769"/>
                  <a:pt x="12190" y="-836"/>
                  <a:pt x="14737" y="2311"/>
                </a:cubicBezTo>
                <a:cubicBezTo>
                  <a:pt x="17130" y="5267"/>
                  <a:pt x="19445" y="11023"/>
                  <a:pt x="21600" y="19369"/>
                </a:cubicBezTo>
              </a:path>
            </a:pathLst>
          </a:custGeom>
          <a:ln w="63500">
            <a:solidFill>
              <a:srgbClr val="FF0101"/>
            </a:solidFill>
            <a:miter lim="400000"/>
            <a:tailEnd type="triangle"/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121917" tIns="121917" rIns="121917" bIns="121917"/>
          <a:lstStyle/>
          <a:p>
            <a:pPr>
              <a:defRPr>
                <a:solidFill>
                  <a:srgbClr val="FF0303"/>
                </a:solidFill>
              </a:defRPr>
            </a:pPr>
            <a:endParaRPr/>
          </a:p>
        </p:txBody>
      </p:sp>
      <p:sp>
        <p:nvSpPr>
          <p:cNvPr id="116" name="Inference"/>
          <p:cNvSpPr txBox="1"/>
          <p:nvPr/>
        </p:nvSpPr>
        <p:spPr>
          <a:xfrm>
            <a:off x="10401079" y="10226752"/>
            <a:ext cx="2798223" cy="922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>
                <a:solidFill>
                  <a:srgbClr val="FF0101"/>
                </a:solidFill>
              </a:defRPr>
            </a:lvl1pPr>
          </a:lstStyle>
          <a:p>
            <a:r>
              <a:t>Inference</a:t>
            </a:r>
          </a:p>
        </p:txBody>
      </p:sp>
      <p:sp>
        <p:nvSpPr>
          <p:cNvPr id="117" name="Complex models and distributions - Simulation Based Inference (SBI)"/>
          <p:cNvSpPr txBox="1"/>
          <p:nvPr/>
        </p:nvSpPr>
        <p:spPr>
          <a:xfrm>
            <a:off x="2646380" y="11974624"/>
            <a:ext cx="20366020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21917" tIns="121917" rIns="121917" bIns="121917">
            <a:spAutoFit/>
          </a:bodyPr>
          <a:lstStyle/>
          <a:p>
            <a:r>
              <a:rPr dirty="0"/>
              <a:t>Complex models and distributions - </a:t>
            </a: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Simulation Based Inference (SBI)</a:t>
            </a:r>
            <a:r>
              <a:rPr lang="en-DE" dirty="0"/>
              <a:t>.</a:t>
            </a:r>
            <a:endParaRPr dirty="0"/>
          </a:p>
        </p:txBody>
      </p:sp>
      <p:sp>
        <p:nvSpPr>
          <p:cNvPr id="118" name="Model Simulation (Full Stokes, SIA, SSA,…)"/>
          <p:cNvSpPr txBox="1"/>
          <p:nvPr/>
        </p:nvSpPr>
        <p:spPr>
          <a:xfrm>
            <a:off x="9015133" y="6561765"/>
            <a:ext cx="5591292" cy="2382893"/>
          </a:xfrm>
          <a:prstGeom prst="rect">
            <a:avLst/>
          </a:prstGeom>
          <a:solidFill>
            <a:schemeClr val="accent5">
              <a:satOff val="-3648"/>
              <a:lumOff val="-16745"/>
            </a:schemeClr>
          </a:solidFill>
          <a:ln w="63500">
            <a:solidFill>
              <a:schemeClr val="accent1"/>
            </a:solidFill>
          </a:ln>
          <a:effectLst>
            <a:outerShdw blurRad="101600" dist="508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7" tIns="121917" rIns="121917" bIns="121917">
            <a:spAutoFit/>
          </a:bodyPr>
          <a:lstStyle/>
          <a:p>
            <a:r>
              <a:t>Model Simulation (Full Stokes, SIA, SSA,…)</a:t>
            </a:r>
          </a:p>
        </p:txBody>
      </p:sp>
      <p:sp>
        <p:nvSpPr>
          <p:cNvPr id="119" name="Solving Inverse Problems - Bayesian Inference"/>
          <p:cNvSpPr txBox="1">
            <a:spLocks noGrp="1"/>
          </p:cNvSpPr>
          <p:nvPr>
            <p:ph type="body" sz="quarter" idx="1"/>
          </p:nvPr>
        </p:nvSpPr>
        <p:spPr>
          <a:xfrm>
            <a:off x="1295141" y="1921914"/>
            <a:ext cx="20256002" cy="1192063"/>
          </a:xfrm>
          <a:prstGeom prst="rect">
            <a:avLst/>
          </a:prstGeom>
        </p:spPr>
        <p:txBody>
          <a:bodyPr/>
          <a:lstStyle/>
          <a:p>
            <a:r>
              <a:t>Solving Inverse Problems - Bayesian Inference</a:t>
            </a:r>
          </a:p>
        </p:txBody>
      </p:sp>
      <p:sp>
        <p:nvSpPr>
          <p:cNvPr id="120" name="Line"/>
          <p:cNvSpPr/>
          <p:nvPr/>
        </p:nvSpPr>
        <p:spPr>
          <a:xfrm>
            <a:off x="7736471" y="4349688"/>
            <a:ext cx="7389404" cy="9465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764" extrusionOk="0">
                <a:moveTo>
                  <a:pt x="0" y="20764"/>
                </a:moveTo>
                <a:cubicBezTo>
                  <a:pt x="2202" y="11861"/>
                  <a:pt x="4583" y="5697"/>
                  <a:pt x="7048" y="2515"/>
                </a:cubicBezTo>
                <a:cubicBezTo>
                  <a:pt x="9592" y="-769"/>
                  <a:pt x="12190" y="-836"/>
                  <a:pt x="14737" y="2311"/>
                </a:cubicBezTo>
                <a:cubicBezTo>
                  <a:pt x="17130" y="5267"/>
                  <a:pt x="19445" y="11023"/>
                  <a:pt x="21600" y="19369"/>
                </a:cubicBezTo>
              </a:path>
            </a:pathLst>
          </a:custGeom>
          <a:ln w="63500">
            <a:solidFill>
              <a:srgbClr val="2540A3"/>
            </a:solidFill>
            <a:miter lim="400000"/>
            <a:tailEnd type="triangle"/>
          </a:ln>
          <a:effectLst>
            <a:outerShdw blurRad="101600" dist="50800" dir="5400000" rotWithShape="0">
              <a:srgbClr val="000000">
                <a:alpha val="38000"/>
              </a:srgbClr>
            </a:outerShdw>
          </a:effectLst>
        </p:spPr>
        <p:txBody>
          <a:bodyPr lIns="121917" tIns="121917" rIns="121917" bIns="121917"/>
          <a:lstStyle/>
          <a:p>
            <a:endParaRPr/>
          </a:p>
        </p:txBody>
      </p:sp>
      <p:sp>
        <p:nvSpPr>
          <p:cNvPr id="121" name="Forward Model"/>
          <p:cNvSpPr txBox="1"/>
          <p:nvPr/>
        </p:nvSpPr>
        <p:spPr>
          <a:xfrm>
            <a:off x="9251594" y="3247343"/>
            <a:ext cx="4321924" cy="92239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>
                <a:solidFill>
                  <a:srgbClr val="2641A4"/>
                </a:solidFill>
              </a:defRPr>
            </a:lvl1pPr>
          </a:lstStyle>
          <a:p>
            <a:r>
              <a:t>Forward Model</a:t>
            </a:r>
          </a:p>
        </p:txBody>
      </p:sp>
      <p:sp>
        <p:nvSpPr>
          <p:cNvPr id="122" name="More about Bayesian Inference"/>
          <p:cNvSpPr txBox="1"/>
          <p:nvPr/>
        </p:nvSpPr>
        <p:spPr>
          <a:xfrm>
            <a:off x="16535497" y="12896638"/>
            <a:ext cx="7732239" cy="89254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sz="4200"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3" action="ppaction://hlinksldjump"/>
              </a:defRPr>
            </a:lvl1pPr>
          </a:lstStyle>
          <a:p>
            <a:pPr>
              <a:defRPr>
                <a:solidFill>
                  <a:srgbClr val="32414B"/>
                </a:solidFill>
                <a:uFill>
                  <a:solidFill>
                    <a:srgbClr val="32414B"/>
                  </a:solidFill>
                </a:uFill>
              </a:defRPr>
            </a:pPr>
            <a:r>
              <a:rPr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3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More about Bayesian Inference</a:t>
            </a:r>
          </a:p>
        </p:txBody>
      </p:sp>
      <p:pic>
        <p:nvPicPr>
          <p:cNvPr id="123" name="observation.png" descr="observat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969066" y="5689600"/>
            <a:ext cx="7687734" cy="61237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4" name="posterior_uncertainty.png" descr="posterior_uncertainty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6666" y="5926666"/>
            <a:ext cx="7179735" cy="5719069"/>
          </a:xfrm>
          <a:prstGeom prst="rect">
            <a:avLst/>
          </a:prstGeom>
          <a:ln w="12700">
            <a:miter lim="400000"/>
          </a:ln>
        </p:spPr>
      </p:pic>
      <p:sp>
        <p:nvSpPr>
          <p:cNvPr id="125" name="Next - Simulator"/>
          <p:cNvSpPr txBox="1"/>
          <p:nvPr/>
        </p:nvSpPr>
        <p:spPr>
          <a:xfrm>
            <a:off x="14558618" y="349652"/>
            <a:ext cx="4662489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next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Next - Simulator</a:t>
            </a:r>
          </a:p>
        </p:txBody>
      </p:sp>
      <p:sp>
        <p:nvSpPr>
          <p:cNvPr id="126" name="Contents"/>
          <p:cNvSpPr txBox="1"/>
          <p:nvPr/>
        </p:nvSpPr>
        <p:spPr>
          <a:xfrm>
            <a:off x="21261809" y="349652"/>
            <a:ext cx="2713237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rId6" action="ppaction://hlinksldjump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rId6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Contents</a:t>
            </a:r>
          </a:p>
        </p:txBody>
      </p:sp>
      <p:sp>
        <p:nvSpPr>
          <p:cNvPr id="127" name="Previous - Inverse Problems"/>
          <p:cNvSpPr txBox="1"/>
          <p:nvPr/>
        </p:nvSpPr>
        <p:spPr>
          <a:xfrm>
            <a:off x="4568706" y="349652"/>
            <a:ext cx="7985513" cy="9848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121917" tIns="121917" rIns="121917" bIns="121917">
            <a:spAutoFit/>
          </a:bodyPr>
          <a:lstStyle>
            <a:lvl1pPr>
              <a:defRPr u="sng">
                <a:solidFill>
                  <a:srgbClr val="982C3A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/>
              </a:defRPr>
            </a:lvl1pPr>
          </a:lstStyle>
          <a:p>
            <a:pPr>
              <a:defRPr u="none">
                <a:solidFill>
                  <a:srgbClr val="000000"/>
                </a:solidFill>
                <a:uFillTx/>
              </a:defRPr>
            </a:pPr>
            <a:r>
              <a:rPr u="sng" dirty="0">
                <a:solidFill>
                  <a:srgbClr val="AB2942"/>
                </a:solidFill>
                <a:uFill>
                  <a:solidFill>
                    <a:srgbClr val="982C3A"/>
                  </a:solidFill>
                </a:uFill>
                <a:hlinkClick r:id="" action="ppaction://hlinkshowjump?jump=previousslid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Previous - Inverse Problems</a:t>
            </a:r>
          </a:p>
        </p:txBody>
      </p:sp>
    </p:spTree>
  </p:cSld>
  <p:clrMapOvr>
    <a:masterClrMapping/>
  </p:clrMapOvr>
  <p:transition spd="med"/>
</p:sld>
</file>

<file path=ppt/theme/theme1.xml><?xml version="1.0" encoding="utf-8"?>
<a:theme xmlns:a="http://schemas.openxmlformats.org/drawingml/2006/main" name="Titelseite - Master">
  <a:themeElements>
    <a:clrScheme name="Titelseite - Mas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DB3B7"/>
      </a:accent1>
      <a:accent2>
        <a:srgbClr val="B4A069"/>
      </a:accent2>
      <a:accent3>
        <a:srgbClr val="8F8F8F"/>
      </a:accent3>
      <a:accent4>
        <a:srgbClr val="2A2A2A"/>
      </a:accent4>
      <a:accent5>
        <a:srgbClr val="D3D6D8"/>
      </a:accent5>
      <a:accent6>
        <a:srgbClr val="A3915E"/>
      </a:accent6>
      <a:hlink>
        <a:srgbClr val="0000FF"/>
      </a:hlink>
      <a:folHlink>
        <a:srgbClr val="FF00FF"/>
      </a:folHlink>
    </a:clrScheme>
    <a:fontScheme name="Titelseite - Master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itelseite - Mas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7" tIns="121917" rIns="121917" bIns="121917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7" tIns="121917" rIns="121917" bIns="121917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itelseite - Master">
  <a:themeElements>
    <a:clrScheme name="Titelseite - Maste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ADB3B7"/>
      </a:accent1>
      <a:accent2>
        <a:srgbClr val="B4A069"/>
      </a:accent2>
      <a:accent3>
        <a:srgbClr val="8F8F8F"/>
      </a:accent3>
      <a:accent4>
        <a:srgbClr val="2A2A2A"/>
      </a:accent4>
      <a:accent5>
        <a:srgbClr val="D3D6D8"/>
      </a:accent5>
      <a:accent6>
        <a:srgbClr val="A3915E"/>
      </a:accent6>
      <a:hlink>
        <a:srgbClr val="0000FF"/>
      </a:hlink>
      <a:folHlink>
        <a:srgbClr val="FF00FF"/>
      </a:folHlink>
    </a:clrScheme>
    <a:fontScheme name="Titelseite - Master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Titelseite - Maste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01600" dist="508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7" tIns="121917" rIns="121917" bIns="121917" numCol="1" spcCol="38100" rtlCol="0" anchor="ctr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blurRad="101600" dist="508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7" tIns="121917" rIns="121917" bIns="121917" numCol="1" spcCol="38100" rtlCol="0" anchor="t">
        <a:spAutoFit/>
      </a:bodyPr>
      <a:lstStyle>
        <a:defPPr marL="0" marR="0" indent="0" algn="l" defTabSz="2438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892</Words>
  <Application>Microsoft Macintosh PowerPoint</Application>
  <PresentationFormat>Custom</PresentationFormat>
  <Paragraphs>151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Arial</vt:lpstr>
      <vt:lpstr>Cambria Math</vt:lpstr>
      <vt:lpstr>Titelseite -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Guy Moss</cp:lastModifiedBy>
  <cp:revision>3</cp:revision>
  <dcterms:modified xsi:type="dcterms:W3CDTF">2023-04-26T23:00:14Z</dcterms:modified>
</cp:coreProperties>
</file>