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01" r:id="rId1"/>
  </p:sldMasterIdLst>
  <p:notesMasterIdLst>
    <p:notesMasterId r:id="rId3"/>
  </p:notesMasterIdLst>
  <p:handoutMasterIdLst>
    <p:handoutMasterId r:id="rId4"/>
  </p:handoutMasterIdLst>
  <p:sldIdLst>
    <p:sldId id="256" r:id="rId2"/>
  </p:sldIdLst>
  <p:sldSz cx="42794238" cy="30267275"/>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orient="horz" pos="2427" userDrawn="1">
          <p15:clr>
            <a:srgbClr val="A4A3A4"/>
          </p15:clr>
        </p15:guide>
        <p15:guide id="3" orient="horz" pos="3663" userDrawn="1">
          <p15:clr>
            <a:srgbClr val="A4A3A4"/>
          </p15:clr>
        </p15:guide>
        <p15:guide id="4" orient="horz" pos="18581" userDrawn="1">
          <p15:clr>
            <a:srgbClr val="A4A3A4"/>
          </p15:clr>
        </p15:guide>
        <p15:guide id="5" pos="481" userDrawn="1">
          <p15:clr>
            <a:srgbClr val="A4A3A4"/>
          </p15:clr>
        </p15:guide>
        <p15:guide id="6" pos="6619" userDrawn="1">
          <p15:clr>
            <a:srgbClr val="A4A3A4"/>
          </p15:clr>
        </p15:guide>
        <p15:guide id="7" pos="7020" userDrawn="1">
          <p15:clr>
            <a:srgbClr val="A4A3A4"/>
          </p15:clr>
        </p15:guide>
        <p15:guide id="8" pos="13318" userDrawn="1">
          <p15:clr>
            <a:srgbClr val="A4A3A4"/>
          </p15:clr>
        </p15:guide>
        <p15:guide id="9" pos="13719" userDrawn="1">
          <p15:clr>
            <a:srgbClr val="A4A3A4"/>
          </p15:clr>
        </p15:guide>
        <p15:guide id="10" pos="19897" userDrawn="1">
          <p15:clr>
            <a:srgbClr val="A4A3A4"/>
          </p15:clr>
        </p15:guide>
        <p15:guide id="11" pos="20298" userDrawn="1">
          <p15:clr>
            <a:srgbClr val="A4A3A4"/>
          </p15:clr>
        </p15:guide>
        <p15:guide id="12" pos="2647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7E"/>
    <a:srgbClr val="C2D6FE"/>
    <a:srgbClr val="9E1B32"/>
    <a:srgbClr val="0082B0"/>
    <a:srgbClr val="6699FF"/>
    <a:srgbClr val="92D050"/>
    <a:srgbClr val="969696"/>
    <a:srgbClr val="850935"/>
    <a:srgbClr val="860808"/>
    <a:srgbClr val="8D0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305" autoAdjust="0"/>
  </p:normalViewPr>
  <p:slideViewPr>
    <p:cSldViewPr>
      <p:cViewPr>
        <p:scale>
          <a:sx n="20" d="100"/>
          <a:sy n="20" d="100"/>
        </p:scale>
        <p:origin x="1512" y="144"/>
      </p:cViewPr>
      <p:guideLst>
        <p:guide orient="horz" pos="441"/>
        <p:guide orient="horz" pos="2427"/>
        <p:guide orient="horz" pos="3663"/>
        <p:guide orient="horz" pos="18581"/>
        <p:guide pos="481"/>
        <p:guide pos="6619"/>
        <p:guide pos="7020"/>
        <p:guide pos="13318"/>
        <p:guide pos="13719"/>
        <p:guide pos="19897"/>
        <p:guide pos="20298"/>
        <p:guide pos="26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145754"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eaLnBrk="1" hangingPunct="1">
              <a:defRPr sz="13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145754"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DD2EE6D7-56FB-4031-A2C2-4B27523A6E28}" type="slidenum">
              <a:rPr lang="en-US" altLang="en-US"/>
              <a:pPr>
                <a:defRPr/>
              </a:pPr>
              <a:t>‹#›</a:t>
            </a:fld>
            <a:endParaRPr lang="en-US" altLang="en-US"/>
          </a:p>
        </p:txBody>
      </p:sp>
    </p:spTree>
    <p:extLst>
      <p:ext uri="{BB962C8B-B14F-4D97-AF65-F5344CB8AC3E}">
        <p14:creationId xmlns:p14="http://schemas.microsoft.com/office/powerpoint/2010/main" val="97322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446" cy="479848"/>
          </a:xfrm>
          <a:prstGeom prst="rect">
            <a:avLst/>
          </a:prstGeom>
        </p:spPr>
        <p:txBody>
          <a:bodyPr vert="horz" lIns="96398" tIns="48199" rIns="96398" bIns="48199" rtlCol="0"/>
          <a:lstStyle>
            <a:lvl1pPr algn="l" eaLnBrk="1" hangingPunct="1">
              <a:defRPr sz="1300">
                <a:latin typeface="Times New Roman" charset="0"/>
              </a:defRPr>
            </a:lvl1pPr>
          </a:lstStyle>
          <a:p>
            <a:pPr>
              <a:defRPr/>
            </a:pPr>
            <a:endParaRPr lang="en-US"/>
          </a:p>
        </p:txBody>
      </p:sp>
      <p:sp>
        <p:nvSpPr>
          <p:cNvPr id="3" name="Date Placeholder 2"/>
          <p:cNvSpPr>
            <a:spLocks noGrp="1"/>
          </p:cNvSpPr>
          <p:nvPr>
            <p:ph type="dt" idx="1"/>
          </p:nvPr>
        </p:nvSpPr>
        <p:spPr>
          <a:xfrm>
            <a:off x="4143385" y="0"/>
            <a:ext cx="3170631" cy="479848"/>
          </a:xfrm>
          <a:prstGeom prst="rect">
            <a:avLst/>
          </a:prstGeom>
        </p:spPr>
        <p:txBody>
          <a:bodyPr vert="horz" lIns="96398" tIns="48199" rIns="96398" bIns="48199" rtlCol="0"/>
          <a:lstStyle>
            <a:lvl1pPr algn="r" eaLnBrk="1" hangingPunct="1">
              <a:defRPr sz="1300">
                <a:latin typeface="Times New Roman" charset="0"/>
              </a:defRPr>
            </a:lvl1pPr>
          </a:lstStyle>
          <a:p>
            <a:pPr>
              <a:defRPr/>
            </a:pPr>
            <a:fld id="{29F65819-D424-471E-B82F-85176A13A9E4}" type="datetimeFigureOut">
              <a:rPr lang="en-US"/>
              <a:pPr>
                <a:defRPr/>
              </a:pPr>
              <a:t>5/9/2023</a:t>
            </a:fld>
            <a:endParaRPr lang="en-US"/>
          </a:p>
        </p:txBody>
      </p:sp>
      <p:sp>
        <p:nvSpPr>
          <p:cNvPr id="4" name="Slide Image Placeholder 3"/>
          <p:cNvSpPr>
            <a:spLocks noGrp="1" noRot="1" noChangeAspect="1"/>
          </p:cNvSpPr>
          <p:nvPr>
            <p:ph type="sldImg" idx="2"/>
          </p:nvPr>
        </p:nvSpPr>
        <p:spPr>
          <a:xfrm>
            <a:off x="1112838" y="720725"/>
            <a:ext cx="5089525" cy="3600450"/>
          </a:xfrm>
          <a:prstGeom prst="rect">
            <a:avLst/>
          </a:prstGeom>
          <a:noFill/>
          <a:ln w="12700">
            <a:solidFill>
              <a:prstClr val="black"/>
            </a:solidFill>
          </a:ln>
        </p:spPr>
        <p:txBody>
          <a:bodyPr vert="horz" lIns="96398" tIns="48199" rIns="96398" bIns="48199" rtlCol="0" anchor="ctr"/>
          <a:lstStyle/>
          <a:p>
            <a:pPr lvl="0"/>
            <a:endParaRPr lang="en-US" noProof="0"/>
          </a:p>
        </p:txBody>
      </p:sp>
      <p:sp>
        <p:nvSpPr>
          <p:cNvPr id="5" name="Notes Placeholder 4"/>
          <p:cNvSpPr>
            <a:spLocks noGrp="1"/>
          </p:cNvSpPr>
          <p:nvPr>
            <p:ph type="body" sz="quarter" idx="3"/>
          </p:nvPr>
        </p:nvSpPr>
        <p:spPr>
          <a:xfrm>
            <a:off x="731046" y="4559615"/>
            <a:ext cx="5853108" cy="4320752"/>
          </a:xfrm>
          <a:prstGeom prst="rect">
            <a:avLst/>
          </a:prstGeom>
        </p:spPr>
        <p:txBody>
          <a:bodyPr vert="horz" lIns="96398" tIns="48199" rIns="96398" bIns="481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229"/>
            <a:ext cx="3169446" cy="479848"/>
          </a:xfrm>
          <a:prstGeom prst="rect">
            <a:avLst/>
          </a:prstGeom>
        </p:spPr>
        <p:txBody>
          <a:bodyPr vert="horz" lIns="96398" tIns="48199" rIns="96398" bIns="48199" rtlCol="0" anchor="b"/>
          <a:lstStyle>
            <a:lvl1pPr algn="l" eaLnBrk="1" hangingPunct="1">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385" y="9119229"/>
            <a:ext cx="3170631" cy="479848"/>
          </a:xfrm>
          <a:prstGeom prst="rect">
            <a:avLst/>
          </a:prstGeom>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0F037531-4CCE-4227-9D51-0757998E6928}" type="slidenum">
              <a:rPr lang="en-US" altLang="en-US"/>
              <a:pPr>
                <a:defRPr/>
              </a:pPr>
              <a:t>‹#›</a:t>
            </a:fld>
            <a:endParaRPr lang="en-US" altLang="en-US"/>
          </a:p>
        </p:txBody>
      </p:sp>
    </p:spTree>
    <p:extLst>
      <p:ext uri="{BB962C8B-B14F-4D97-AF65-F5344CB8AC3E}">
        <p14:creationId xmlns:p14="http://schemas.microsoft.com/office/powerpoint/2010/main" val="1442190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42" kern="1200">
        <a:solidFill>
          <a:schemeClr val="tx1"/>
        </a:solidFill>
        <a:latin typeface="+mn-lt"/>
        <a:ea typeface="+mn-ea"/>
        <a:cs typeface="+mn-cs"/>
      </a:defRPr>
    </a:lvl1pPr>
    <a:lvl2pPr marL="396884" algn="l" rtl="0" eaLnBrk="0" fontAlgn="base" hangingPunct="0">
      <a:spcBef>
        <a:spcPct val="30000"/>
      </a:spcBef>
      <a:spcAft>
        <a:spcPct val="0"/>
      </a:spcAft>
      <a:defRPr sz="1042" kern="1200">
        <a:solidFill>
          <a:schemeClr val="tx1"/>
        </a:solidFill>
        <a:latin typeface="+mn-lt"/>
        <a:ea typeface="+mn-ea"/>
        <a:cs typeface="+mn-cs"/>
      </a:defRPr>
    </a:lvl2pPr>
    <a:lvl3pPr marL="793768" algn="l" rtl="0" eaLnBrk="0" fontAlgn="base" hangingPunct="0">
      <a:spcBef>
        <a:spcPct val="30000"/>
      </a:spcBef>
      <a:spcAft>
        <a:spcPct val="0"/>
      </a:spcAft>
      <a:defRPr sz="1042" kern="1200">
        <a:solidFill>
          <a:schemeClr val="tx1"/>
        </a:solidFill>
        <a:latin typeface="+mn-lt"/>
        <a:ea typeface="+mn-ea"/>
        <a:cs typeface="+mn-cs"/>
      </a:defRPr>
    </a:lvl3pPr>
    <a:lvl4pPr marL="1190653" algn="l" rtl="0" eaLnBrk="0" fontAlgn="base" hangingPunct="0">
      <a:spcBef>
        <a:spcPct val="30000"/>
      </a:spcBef>
      <a:spcAft>
        <a:spcPct val="0"/>
      </a:spcAft>
      <a:defRPr sz="1042" kern="1200">
        <a:solidFill>
          <a:schemeClr val="tx1"/>
        </a:solidFill>
        <a:latin typeface="+mn-lt"/>
        <a:ea typeface="+mn-ea"/>
        <a:cs typeface="+mn-cs"/>
      </a:defRPr>
    </a:lvl4pPr>
    <a:lvl5pPr marL="1587539" algn="l" rtl="0" eaLnBrk="0" fontAlgn="base" hangingPunct="0">
      <a:spcBef>
        <a:spcPct val="30000"/>
      </a:spcBef>
      <a:spcAft>
        <a:spcPct val="0"/>
      </a:spcAft>
      <a:defRPr sz="1042" kern="1200">
        <a:solidFill>
          <a:schemeClr val="tx1"/>
        </a:solidFill>
        <a:latin typeface="+mn-lt"/>
        <a:ea typeface="+mn-ea"/>
        <a:cs typeface="+mn-cs"/>
      </a:defRPr>
    </a:lvl5pPr>
    <a:lvl6pPr marL="1984423" algn="l" defTabSz="793768" rtl="0" eaLnBrk="1" latinLnBrk="0" hangingPunct="1">
      <a:defRPr sz="1042" kern="1200">
        <a:solidFill>
          <a:schemeClr val="tx1"/>
        </a:solidFill>
        <a:latin typeface="+mn-lt"/>
        <a:ea typeface="+mn-ea"/>
        <a:cs typeface="+mn-cs"/>
      </a:defRPr>
    </a:lvl6pPr>
    <a:lvl7pPr marL="2381307" algn="l" defTabSz="793768" rtl="0" eaLnBrk="1" latinLnBrk="0" hangingPunct="1">
      <a:defRPr sz="1042" kern="1200">
        <a:solidFill>
          <a:schemeClr val="tx1"/>
        </a:solidFill>
        <a:latin typeface="+mn-lt"/>
        <a:ea typeface="+mn-ea"/>
        <a:cs typeface="+mn-cs"/>
      </a:defRPr>
    </a:lvl7pPr>
    <a:lvl8pPr marL="2778192" algn="l" defTabSz="793768" rtl="0" eaLnBrk="1" latinLnBrk="0" hangingPunct="1">
      <a:defRPr sz="1042" kern="1200">
        <a:solidFill>
          <a:schemeClr val="tx1"/>
        </a:solidFill>
        <a:latin typeface="+mn-lt"/>
        <a:ea typeface="+mn-ea"/>
        <a:cs typeface="+mn-cs"/>
      </a:defRPr>
    </a:lvl8pPr>
    <a:lvl9pPr marL="3175076" algn="l" defTabSz="793768" rtl="0" eaLnBrk="1" latinLnBrk="0" hangingPunct="1">
      <a:defRPr sz="10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68" y="4953466"/>
            <a:ext cx="36375102" cy="10537496"/>
          </a:xfrm>
        </p:spPr>
        <p:txBody>
          <a:bodyPr anchor="b"/>
          <a:lstStyle>
            <a:lvl1pPr algn="ctr">
              <a:defRPr sz="26480"/>
            </a:lvl1pPr>
          </a:lstStyle>
          <a:p>
            <a:r>
              <a:rPr lang="en-US"/>
              <a:t>Click to edit Master title style</a:t>
            </a:r>
            <a:endParaRPr lang="en-US" dirty="0"/>
          </a:p>
        </p:txBody>
      </p:sp>
      <p:sp>
        <p:nvSpPr>
          <p:cNvPr id="3" name="Subtitle 2"/>
          <p:cNvSpPr>
            <a:spLocks noGrp="1"/>
          </p:cNvSpPr>
          <p:nvPr>
            <p:ph type="subTitle" idx="1"/>
          </p:nvPr>
        </p:nvSpPr>
        <p:spPr>
          <a:xfrm>
            <a:off x="5349280" y="15897328"/>
            <a:ext cx="32095679" cy="7307583"/>
          </a:xfrm>
        </p:spPr>
        <p:txBody>
          <a:bodyPr/>
          <a:lstStyle>
            <a:lvl1pPr marL="0" indent="0" algn="ctr">
              <a:buNone/>
              <a:defRPr sz="10592"/>
            </a:lvl1pPr>
            <a:lvl2pPr marL="2017806" indent="0" algn="ctr">
              <a:buNone/>
              <a:defRPr sz="8827"/>
            </a:lvl2pPr>
            <a:lvl3pPr marL="4035613" indent="0" algn="ctr">
              <a:buNone/>
              <a:defRPr sz="7944"/>
            </a:lvl3pPr>
            <a:lvl4pPr marL="6053419" indent="0" algn="ctr">
              <a:buNone/>
              <a:defRPr sz="7061"/>
            </a:lvl4pPr>
            <a:lvl5pPr marL="8071226" indent="0" algn="ctr">
              <a:buNone/>
              <a:defRPr sz="7061"/>
            </a:lvl5pPr>
            <a:lvl6pPr marL="10089032" indent="0" algn="ctr">
              <a:buNone/>
              <a:defRPr sz="7061"/>
            </a:lvl6pPr>
            <a:lvl7pPr marL="12106839" indent="0" algn="ctr">
              <a:buNone/>
              <a:defRPr sz="7061"/>
            </a:lvl7pPr>
            <a:lvl8pPr marL="14124645" indent="0" algn="ctr">
              <a:buNone/>
              <a:defRPr sz="7061"/>
            </a:lvl8pPr>
            <a:lvl9pPr marL="16142452" indent="0" algn="ctr">
              <a:buNone/>
              <a:defRPr sz="70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936F8-6FEA-460F-80A4-8A963084C417}"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118384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936F8-6FEA-460F-80A4-8A963084C417}"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192558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936F8-6FEA-460F-80A4-8A963084C417}"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300691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936F8-6FEA-460F-80A4-8A963084C417}"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233664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9818" y="7545809"/>
            <a:ext cx="36910030" cy="12590343"/>
          </a:xfrm>
        </p:spPr>
        <p:txBody>
          <a:bodyPr anchor="b"/>
          <a:lstStyle>
            <a:lvl1pPr>
              <a:defRPr sz="26480"/>
            </a:lvl1pPr>
          </a:lstStyle>
          <a:p>
            <a:r>
              <a:rPr lang="en-US"/>
              <a:t>Click to edit Master title style</a:t>
            </a:r>
            <a:endParaRPr lang="en-US" dirty="0"/>
          </a:p>
        </p:txBody>
      </p:sp>
      <p:sp>
        <p:nvSpPr>
          <p:cNvPr id="3" name="Text Placeholder 2"/>
          <p:cNvSpPr>
            <a:spLocks noGrp="1"/>
          </p:cNvSpPr>
          <p:nvPr>
            <p:ph type="body" idx="1"/>
          </p:nvPr>
        </p:nvSpPr>
        <p:spPr>
          <a:xfrm>
            <a:off x="2919818" y="20255262"/>
            <a:ext cx="36910030" cy="6620964"/>
          </a:xfrm>
        </p:spPr>
        <p:txBody>
          <a:bodyPr/>
          <a:lstStyle>
            <a:lvl1pPr marL="0" indent="0">
              <a:buNone/>
              <a:defRPr sz="10592">
                <a:solidFill>
                  <a:schemeClr val="tx1"/>
                </a:solidFill>
              </a:defRPr>
            </a:lvl1pPr>
            <a:lvl2pPr marL="2017806" indent="0">
              <a:buNone/>
              <a:defRPr sz="8827">
                <a:solidFill>
                  <a:schemeClr val="tx1">
                    <a:tint val="75000"/>
                  </a:schemeClr>
                </a:solidFill>
              </a:defRPr>
            </a:lvl2pPr>
            <a:lvl3pPr marL="4035613" indent="0">
              <a:buNone/>
              <a:defRPr sz="7944">
                <a:solidFill>
                  <a:schemeClr val="tx1">
                    <a:tint val="75000"/>
                  </a:schemeClr>
                </a:solidFill>
              </a:defRPr>
            </a:lvl3pPr>
            <a:lvl4pPr marL="6053419" indent="0">
              <a:buNone/>
              <a:defRPr sz="7061">
                <a:solidFill>
                  <a:schemeClr val="tx1">
                    <a:tint val="75000"/>
                  </a:schemeClr>
                </a:solidFill>
              </a:defRPr>
            </a:lvl4pPr>
            <a:lvl5pPr marL="8071226" indent="0">
              <a:buNone/>
              <a:defRPr sz="7061">
                <a:solidFill>
                  <a:schemeClr val="tx1">
                    <a:tint val="75000"/>
                  </a:schemeClr>
                </a:solidFill>
              </a:defRPr>
            </a:lvl5pPr>
            <a:lvl6pPr marL="10089032" indent="0">
              <a:buNone/>
              <a:defRPr sz="7061">
                <a:solidFill>
                  <a:schemeClr val="tx1">
                    <a:tint val="75000"/>
                  </a:schemeClr>
                </a:solidFill>
              </a:defRPr>
            </a:lvl6pPr>
            <a:lvl7pPr marL="12106839" indent="0">
              <a:buNone/>
              <a:defRPr sz="7061">
                <a:solidFill>
                  <a:schemeClr val="tx1">
                    <a:tint val="75000"/>
                  </a:schemeClr>
                </a:solidFill>
              </a:defRPr>
            </a:lvl7pPr>
            <a:lvl8pPr marL="14124645" indent="0">
              <a:buNone/>
              <a:defRPr sz="7061">
                <a:solidFill>
                  <a:schemeClr val="tx1">
                    <a:tint val="75000"/>
                  </a:schemeClr>
                </a:solidFill>
              </a:defRPr>
            </a:lvl8pPr>
            <a:lvl9pPr marL="16142452" indent="0">
              <a:buNone/>
              <a:defRPr sz="70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936F8-6FEA-460F-80A4-8A963084C417}"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355616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104"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4583" y="8057261"/>
            <a:ext cx="18187551" cy="19204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936F8-6FEA-460F-80A4-8A963084C417}"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102742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7682" y="7419688"/>
            <a:ext cx="18103966"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4" name="Content Placeholder 3"/>
          <p:cNvSpPr>
            <a:spLocks noGrp="1"/>
          </p:cNvSpPr>
          <p:nvPr>
            <p:ph sz="half" idx="2"/>
          </p:nvPr>
        </p:nvSpPr>
        <p:spPr>
          <a:xfrm>
            <a:off x="2947682" y="11055963"/>
            <a:ext cx="18103966"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4585" y="7419688"/>
            <a:ext cx="18193125" cy="3636275"/>
          </a:xfrm>
        </p:spPr>
        <p:txBody>
          <a:bodyPr anchor="b"/>
          <a:lstStyle>
            <a:lvl1pPr marL="0" indent="0">
              <a:buNone/>
              <a:defRPr sz="10592" b="1"/>
            </a:lvl1pPr>
            <a:lvl2pPr marL="2017806" indent="0">
              <a:buNone/>
              <a:defRPr sz="8827" b="1"/>
            </a:lvl2pPr>
            <a:lvl3pPr marL="4035613" indent="0">
              <a:buNone/>
              <a:defRPr sz="7944" b="1"/>
            </a:lvl3pPr>
            <a:lvl4pPr marL="6053419" indent="0">
              <a:buNone/>
              <a:defRPr sz="7061" b="1"/>
            </a:lvl4pPr>
            <a:lvl5pPr marL="8071226" indent="0">
              <a:buNone/>
              <a:defRPr sz="7061" b="1"/>
            </a:lvl5pPr>
            <a:lvl6pPr marL="10089032" indent="0">
              <a:buNone/>
              <a:defRPr sz="7061" b="1"/>
            </a:lvl6pPr>
            <a:lvl7pPr marL="12106839" indent="0">
              <a:buNone/>
              <a:defRPr sz="7061" b="1"/>
            </a:lvl7pPr>
            <a:lvl8pPr marL="14124645" indent="0">
              <a:buNone/>
              <a:defRPr sz="7061" b="1"/>
            </a:lvl8pPr>
            <a:lvl9pPr marL="16142452" indent="0">
              <a:buNone/>
              <a:defRPr sz="7061" b="1"/>
            </a:lvl9pPr>
          </a:lstStyle>
          <a:p>
            <a:pPr lvl="0"/>
            <a:r>
              <a:rPr lang="en-US"/>
              <a:t>Click to edit Master text styles</a:t>
            </a:r>
          </a:p>
        </p:txBody>
      </p:sp>
      <p:sp>
        <p:nvSpPr>
          <p:cNvPr id="6" name="Content Placeholder 5"/>
          <p:cNvSpPr>
            <a:spLocks noGrp="1"/>
          </p:cNvSpPr>
          <p:nvPr>
            <p:ph sz="quarter" idx="4"/>
          </p:nvPr>
        </p:nvSpPr>
        <p:spPr>
          <a:xfrm>
            <a:off x="21664585" y="11055963"/>
            <a:ext cx="18193125" cy="16261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936F8-6FEA-460F-80A4-8A963084C417}" type="datetimeFigureOut">
              <a:rPr lang="en-GB" smtClean="0"/>
              <a:t>09/05/2023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285070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936F8-6FEA-460F-80A4-8A963084C417}" type="datetimeFigureOut">
              <a:rPr lang="en-GB" smtClean="0"/>
              <a:t>09/05/2023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207911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936F8-6FEA-460F-80A4-8A963084C417}" type="datetimeFigureOut">
              <a:rPr lang="en-GB" smtClean="0"/>
              <a:t>09/05/2023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118958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lvl1pPr>
              <a:defRPr sz="14123"/>
            </a:lvl1pPr>
            <a:lvl2pPr>
              <a:defRPr sz="12358"/>
            </a:lvl2pPr>
            <a:lvl3pPr>
              <a:defRPr sz="10592"/>
            </a:lvl3pPr>
            <a:lvl4pPr>
              <a:defRPr sz="8827"/>
            </a:lvl4pPr>
            <a:lvl5pPr>
              <a:defRPr sz="8827"/>
            </a:lvl5pPr>
            <a:lvl6pPr>
              <a:defRPr sz="8827"/>
            </a:lvl6pPr>
            <a:lvl7pPr>
              <a:defRPr sz="8827"/>
            </a:lvl7pPr>
            <a:lvl8pPr>
              <a:defRPr sz="8827"/>
            </a:lvl8pPr>
            <a:lvl9pPr>
              <a:defRPr sz="8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BDA936F8-6FEA-460F-80A4-8A963084C417}"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33265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412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4123"/>
            </a:lvl1pPr>
            <a:lvl2pPr marL="2017806" indent="0">
              <a:buNone/>
              <a:defRPr sz="12358"/>
            </a:lvl2pPr>
            <a:lvl3pPr marL="4035613" indent="0">
              <a:buNone/>
              <a:defRPr sz="10592"/>
            </a:lvl3pPr>
            <a:lvl4pPr marL="6053419" indent="0">
              <a:buNone/>
              <a:defRPr sz="8827"/>
            </a:lvl4pPr>
            <a:lvl5pPr marL="8071226" indent="0">
              <a:buNone/>
              <a:defRPr sz="8827"/>
            </a:lvl5pPr>
            <a:lvl6pPr marL="10089032" indent="0">
              <a:buNone/>
              <a:defRPr sz="8827"/>
            </a:lvl6pPr>
            <a:lvl7pPr marL="12106839" indent="0">
              <a:buNone/>
              <a:defRPr sz="8827"/>
            </a:lvl7pPr>
            <a:lvl8pPr marL="14124645" indent="0">
              <a:buNone/>
              <a:defRPr sz="8827"/>
            </a:lvl8pPr>
            <a:lvl9pPr marL="16142452" indent="0">
              <a:buNone/>
              <a:defRPr sz="8827"/>
            </a:lvl9pPr>
          </a:lstStyle>
          <a:p>
            <a:r>
              <a:rPr lang="en-US"/>
              <a:t>Click icon to add picture</a:t>
            </a:r>
            <a:endParaRPr lang="en-US" dirty="0"/>
          </a:p>
        </p:txBody>
      </p:sp>
      <p:sp>
        <p:nvSpPr>
          <p:cNvPr id="4" name="Text Placeholder 3"/>
          <p:cNvSpPr>
            <a:spLocks noGrp="1"/>
          </p:cNvSpPr>
          <p:nvPr>
            <p:ph type="body" sz="half" idx="2"/>
          </p:nvPr>
        </p:nvSpPr>
        <p:spPr>
          <a:xfrm>
            <a:off x="2947678" y="9080183"/>
            <a:ext cx="13802256" cy="16822161"/>
          </a:xfrm>
        </p:spPr>
        <p:txBody>
          <a:bodyPr/>
          <a:lstStyle>
            <a:lvl1pPr marL="0" indent="0">
              <a:buNone/>
              <a:defRPr sz="7061"/>
            </a:lvl1pPr>
            <a:lvl2pPr marL="2017806" indent="0">
              <a:buNone/>
              <a:defRPr sz="6179"/>
            </a:lvl2pPr>
            <a:lvl3pPr marL="4035613" indent="0">
              <a:buNone/>
              <a:defRPr sz="5296"/>
            </a:lvl3pPr>
            <a:lvl4pPr marL="6053419" indent="0">
              <a:buNone/>
              <a:defRPr sz="4413"/>
            </a:lvl4pPr>
            <a:lvl5pPr marL="8071226" indent="0">
              <a:buNone/>
              <a:defRPr sz="4413"/>
            </a:lvl5pPr>
            <a:lvl6pPr marL="10089032" indent="0">
              <a:buNone/>
              <a:defRPr sz="4413"/>
            </a:lvl6pPr>
            <a:lvl7pPr marL="12106839" indent="0">
              <a:buNone/>
              <a:defRPr sz="4413"/>
            </a:lvl7pPr>
            <a:lvl8pPr marL="14124645" indent="0">
              <a:buNone/>
              <a:defRPr sz="4413"/>
            </a:lvl8pPr>
            <a:lvl9pPr marL="16142452" indent="0">
              <a:buNone/>
              <a:defRPr sz="4413"/>
            </a:lvl9pPr>
          </a:lstStyle>
          <a:p>
            <a:pPr lvl="0"/>
            <a:r>
              <a:rPr lang="en-US"/>
              <a:t>Click to edit Master text styles</a:t>
            </a:r>
          </a:p>
        </p:txBody>
      </p:sp>
      <p:sp>
        <p:nvSpPr>
          <p:cNvPr id="5" name="Date Placeholder 4"/>
          <p:cNvSpPr>
            <a:spLocks noGrp="1"/>
          </p:cNvSpPr>
          <p:nvPr>
            <p:ph type="dt" sz="half" idx="10"/>
          </p:nvPr>
        </p:nvSpPr>
        <p:spPr/>
        <p:txBody>
          <a:bodyPr/>
          <a:lstStyle/>
          <a:p>
            <a:fld id="{BDA936F8-6FEA-460F-80A4-8A963084C417}"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BD59E7-7544-4B9D-AF3A-AB8E163AB855}" type="slidenum">
              <a:rPr lang="en-GB" smtClean="0"/>
              <a:t>‹#›</a:t>
            </a:fld>
            <a:endParaRPr lang="en-GB"/>
          </a:p>
        </p:txBody>
      </p:sp>
    </p:spTree>
    <p:extLst>
      <p:ext uri="{BB962C8B-B14F-4D97-AF65-F5344CB8AC3E}">
        <p14:creationId xmlns:p14="http://schemas.microsoft.com/office/powerpoint/2010/main" val="28372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104" y="8057261"/>
            <a:ext cx="36910030" cy="19204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5296">
                <a:solidFill>
                  <a:schemeClr val="tx1">
                    <a:tint val="75000"/>
                  </a:schemeClr>
                </a:solidFill>
              </a:defRPr>
            </a:lvl1pPr>
          </a:lstStyle>
          <a:p>
            <a:fld id="{BDA936F8-6FEA-460F-80A4-8A963084C417}" type="datetimeFigureOut">
              <a:rPr lang="en-GB" smtClean="0"/>
              <a:t>09/05/2023</a:t>
            </a:fld>
            <a:endParaRPr lang="en-GB"/>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529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5296">
                <a:solidFill>
                  <a:schemeClr val="tx1">
                    <a:tint val="75000"/>
                  </a:schemeClr>
                </a:solidFill>
              </a:defRPr>
            </a:lvl1pPr>
          </a:lstStyle>
          <a:p>
            <a:fld id="{41BD59E7-7544-4B9D-AF3A-AB8E163AB855}" type="slidenum">
              <a:rPr lang="en-GB" smtClean="0"/>
              <a:t>‹#›</a:t>
            </a:fld>
            <a:endParaRPr lang="en-GB"/>
          </a:p>
        </p:txBody>
      </p:sp>
    </p:spTree>
    <p:extLst>
      <p:ext uri="{BB962C8B-B14F-4D97-AF65-F5344CB8AC3E}">
        <p14:creationId xmlns:p14="http://schemas.microsoft.com/office/powerpoint/2010/main" val="26617032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4035613" rtl="0" eaLnBrk="1" latinLnBrk="0" hangingPunct="1">
        <a:lnSpc>
          <a:spcPct val="90000"/>
        </a:lnSpc>
        <a:spcBef>
          <a:spcPct val="0"/>
        </a:spcBef>
        <a:buNone/>
        <a:defRPr sz="19419" kern="1200">
          <a:solidFill>
            <a:schemeClr val="tx1"/>
          </a:solidFill>
          <a:latin typeface="+mj-lt"/>
          <a:ea typeface="+mj-ea"/>
          <a:cs typeface="+mj-cs"/>
        </a:defRPr>
      </a:lvl1pPr>
    </p:titleStyle>
    <p:bodyStyle>
      <a:lvl1pPr marL="1008903" indent="-1008903" algn="l" defTabSz="4035613" rtl="0" eaLnBrk="1" latinLnBrk="0" hangingPunct="1">
        <a:lnSpc>
          <a:spcPct val="90000"/>
        </a:lnSpc>
        <a:spcBef>
          <a:spcPts val="4413"/>
        </a:spcBef>
        <a:buFont typeface="Arial" panose="020B0604020202020204" pitchFamily="34" charset="0"/>
        <a:buChar char="•"/>
        <a:defRPr sz="12358" kern="1200">
          <a:solidFill>
            <a:schemeClr val="tx1"/>
          </a:solidFill>
          <a:latin typeface="+mn-lt"/>
          <a:ea typeface="+mn-ea"/>
          <a:cs typeface="+mn-cs"/>
        </a:defRPr>
      </a:lvl1pPr>
      <a:lvl2pPr marL="3026710" indent="-1008903" algn="l" defTabSz="4035613" rtl="0" eaLnBrk="1" latinLnBrk="0" hangingPunct="1">
        <a:lnSpc>
          <a:spcPct val="90000"/>
        </a:lnSpc>
        <a:spcBef>
          <a:spcPts val="2207"/>
        </a:spcBef>
        <a:buFont typeface="Arial" panose="020B0604020202020204" pitchFamily="34" charset="0"/>
        <a:buChar char="•"/>
        <a:defRPr sz="10592" kern="1200">
          <a:solidFill>
            <a:schemeClr val="tx1"/>
          </a:solidFill>
          <a:latin typeface="+mn-lt"/>
          <a:ea typeface="+mn-ea"/>
          <a:cs typeface="+mn-cs"/>
        </a:defRPr>
      </a:lvl2pPr>
      <a:lvl3pPr marL="5044516" indent="-1008903" algn="l" defTabSz="4035613" rtl="0" eaLnBrk="1" latinLnBrk="0" hangingPunct="1">
        <a:lnSpc>
          <a:spcPct val="90000"/>
        </a:lnSpc>
        <a:spcBef>
          <a:spcPts val="2207"/>
        </a:spcBef>
        <a:buFont typeface="Arial" panose="020B0604020202020204" pitchFamily="34" charset="0"/>
        <a:buChar char="•"/>
        <a:defRPr sz="8827" kern="1200">
          <a:solidFill>
            <a:schemeClr val="tx1"/>
          </a:solidFill>
          <a:latin typeface="+mn-lt"/>
          <a:ea typeface="+mn-ea"/>
          <a:cs typeface="+mn-cs"/>
        </a:defRPr>
      </a:lvl3pPr>
      <a:lvl4pPr marL="7062323"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4pPr>
      <a:lvl5pPr marL="908012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5pPr>
      <a:lvl6pPr marL="11097936"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6pPr>
      <a:lvl7pPr marL="13115742"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7pPr>
      <a:lvl8pPr marL="15133549"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8pPr>
      <a:lvl9pPr marL="17151355" indent="-1008903" algn="l" defTabSz="4035613" rtl="0" eaLnBrk="1" latinLnBrk="0" hangingPunct="1">
        <a:lnSpc>
          <a:spcPct val="90000"/>
        </a:lnSpc>
        <a:spcBef>
          <a:spcPts val="2207"/>
        </a:spcBef>
        <a:buFont typeface="Arial" panose="020B0604020202020204" pitchFamily="34" charset="0"/>
        <a:buChar char="•"/>
        <a:defRPr sz="7944" kern="1200">
          <a:solidFill>
            <a:schemeClr val="tx1"/>
          </a:solidFill>
          <a:latin typeface="+mn-lt"/>
          <a:ea typeface="+mn-ea"/>
          <a:cs typeface="+mn-cs"/>
        </a:defRPr>
      </a:lvl9pPr>
    </p:bodyStyle>
    <p:otherStyle>
      <a:defPPr>
        <a:defRPr lang="en-US"/>
      </a:defPPr>
      <a:lvl1pPr marL="0" algn="l" defTabSz="4035613" rtl="0" eaLnBrk="1" latinLnBrk="0" hangingPunct="1">
        <a:defRPr sz="7944" kern="1200">
          <a:solidFill>
            <a:schemeClr val="tx1"/>
          </a:solidFill>
          <a:latin typeface="+mn-lt"/>
          <a:ea typeface="+mn-ea"/>
          <a:cs typeface="+mn-cs"/>
        </a:defRPr>
      </a:lvl1pPr>
      <a:lvl2pPr marL="2017806" algn="l" defTabSz="4035613" rtl="0" eaLnBrk="1" latinLnBrk="0" hangingPunct="1">
        <a:defRPr sz="7944" kern="1200">
          <a:solidFill>
            <a:schemeClr val="tx1"/>
          </a:solidFill>
          <a:latin typeface="+mn-lt"/>
          <a:ea typeface="+mn-ea"/>
          <a:cs typeface="+mn-cs"/>
        </a:defRPr>
      </a:lvl2pPr>
      <a:lvl3pPr marL="4035613" algn="l" defTabSz="4035613" rtl="0" eaLnBrk="1" latinLnBrk="0" hangingPunct="1">
        <a:defRPr sz="7944" kern="1200">
          <a:solidFill>
            <a:schemeClr val="tx1"/>
          </a:solidFill>
          <a:latin typeface="+mn-lt"/>
          <a:ea typeface="+mn-ea"/>
          <a:cs typeface="+mn-cs"/>
        </a:defRPr>
      </a:lvl3pPr>
      <a:lvl4pPr marL="6053419" algn="l" defTabSz="4035613" rtl="0" eaLnBrk="1" latinLnBrk="0" hangingPunct="1">
        <a:defRPr sz="7944" kern="1200">
          <a:solidFill>
            <a:schemeClr val="tx1"/>
          </a:solidFill>
          <a:latin typeface="+mn-lt"/>
          <a:ea typeface="+mn-ea"/>
          <a:cs typeface="+mn-cs"/>
        </a:defRPr>
      </a:lvl4pPr>
      <a:lvl5pPr marL="8071226" algn="l" defTabSz="4035613" rtl="0" eaLnBrk="1" latinLnBrk="0" hangingPunct="1">
        <a:defRPr sz="7944" kern="1200">
          <a:solidFill>
            <a:schemeClr val="tx1"/>
          </a:solidFill>
          <a:latin typeface="+mn-lt"/>
          <a:ea typeface="+mn-ea"/>
          <a:cs typeface="+mn-cs"/>
        </a:defRPr>
      </a:lvl5pPr>
      <a:lvl6pPr marL="10089032" algn="l" defTabSz="4035613" rtl="0" eaLnBrk="1" latinLnBrk="0" hangingPunct="1">
        <a:defRPr sz="7944" kern="1200">
          <a:solidFill>
            <a:schemeClr val="tx1"/>
          </a:solidFill>
          <a:latin typeface="+mn-lt"/>
          <a:ea typeface="+mn-ea"/>
          <a:cs typeface="+mn-cs"/>
        </a:defRPr>
      </a:lvl6pPr>
      <a:lvl7pPr marL="12106839" algn="l" defTabSz="4035613" rtl="0" eaLnBrk="1" latinLnBrk="0" hangingPunct="1">
        <a:defRPr sz="7944" kern="1200">
          <a:solidFill>
            <a:schemeClr val="tx1"/>
          </a:solidFill>
          <a:latin typeface="+mn-lt"/>
          <a:ea typeface="+mn-ea"/>
          <a:cs typeface="+mn-cs"/>
        </a:defRPr>
      </a:lvl7pPr>
      <a:lvl8pPr marL="14124645" algn="l" defTabSz="4035613" rtl="0" eaLnBrk="1" latinLnBrk="0" hangingPunct="1">
        <a:defRPr sz="7944" kern="1200">
          <a:solidFill>
            <a:schemeClr val="tx1"/>
          </a:solidFill>
          <a:latin typeface="+mn-lt"/>
          <a:ea typeface="+mn-ea"/>
          <a:cs typeface="+mn-cs"/>
        </a:defRPr>
      </a:lvl8pPr>
      <a:lvl9pPr marL="16142452" algn="l" defTabSz="4035613" rtl="0" eaLnBrk="1" latinLnBrk="0" hangingPunct="1">
        <a:defRPr sz="7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75000"/>
              </a:schemeClr>
            </a:gs>
            <a:gs pos="100000">
              <a:srgbClr val="42BA98"/>
            </a:gs>
          </a:gsLst>
          <a:lin ang="8100000" scaled="1"/>
        </a:gradFill>
        <a:effectLst/>
      </p:bgPr>
    </p: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84FF849-1C3F-3143-3049-715BDB3EA86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35566" y="1792720"/>
            <a:ext cx="23715140" cy="27622771"/>
          </a:xfrm>
          <a:prstGeom prst="rect">
            <a:avLst/>
          </a:prstGeom>
        </p:spPr>
      </p:pic>
      <p:sp>
        <p:nvSpPr>
          <p:cNvPr id="30" name="Rectangle: Top Corners Rounded 29">
            <a:extLst>
              <a:ext uri="{FF2B5EF4-FFF2-40B4-BE49-F238E27FC236}">
                <a16:creationId xmlns:a16="http://schemas.microsoft.com/office/drawing/2014/main" id="{CDE8B525-7915-32D3-6E7C-1F11AFA3FE8D}"/>
              </a:ext>
            </a:extLst>
          </p:cNvPr>
          <p:cNvSpPr/>
          <p:nvPr/>
        </p:nvSpPr>
        <p:spPr>
          <a:xfrm>
            <a:off x="11342013" y="16811656"/>
            <a:ext cx="9743330" cy="11440456"/>
          </a:xfrm>
          <a:prstGeom prst="round2SameRect">
            <a:avLst>
              <a:gd name="adj1" fmla="val 0"/>
              <a:gd name="adj2" fmla="val 34968"/>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a:latin typeface="Raleway" pitchFamily="2" charset="0"/>
            </a:endParaRPr>
          </a:p>
        </p:txBody>
      </p:sp>
      <p:sp>
        <p:nvSpPr>
          <p:cNvPr id="29" name="Rectangle: Top Corners Rounded 28">
            <a:extLst>
              <a:ext uri="{FF2B5EF4-FFF2-40B4-BE49-F238E27FC236}">
                <a16:creationId xmlns:a16="http://schemas.microsoft.com/office/drawing/2014/main" id="{2DB7A25B-9568-ED96-B04B-88E0C20530B9}"/>
              </a:ext>
            </a:extLst>
          </p:cNvPr>
          <p:cNvSpPr/>
          <p:nvPr/>
        </p:nvSpPr>
        <p:spPr>
          <a:xfrm>
            <a:off x="11364567" y="7364445"/>
            <a:ext cx="9743330" cy="9447208"/>
          </a:xfrm>
          <a:prstGeom prst="round2SameRect">
            <a:avLst>
              <a:gd name="adj1" fmla="val 0"/>
              <a:gd name="adj2" fmla="val 0"/>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a:latin typeface="Raleway" pitchFamily="2" charset="0"/>
            </a:endParaRPr>
          </a:p>
        </p:txBody>
      </p:sp>
      <p:sp>
        <p:nvSpPr>
          <p:cNvPr id="2" name="Rectangle: Top Corners Rounded 1">
            <a:extLst>
              <a:ext uri="{FF2B5EF4-FFF2-40B4-BE49-F238E27FC236}">
                <a16:creationId xmlns:a16="http://schemas.microsoft.com/office/drawing/2014/main" id="{AF7EAC20-9B04-EA9C-CA71-DF46E781F572}"/>
              </a:ext>
            </a:extLst>
          </p:cNvPr>
          <p:cNvSpPr/>
          <p:nvPr/>
        </p:nvSpPr>
        <p:spPr>
          <a:xfrm>
            <a:off x="7142203" y="22321"/>
            <a:ext cx="28509832" cy="2995516"/>
          </a:xfrm>
          <a:prstGeom prst="round2SameRect">
            <a:avLst>
              <a:gd name="adj1" fmla="val 0"/>
              <a:gd name="adj2" fmla="val 50000"/>
            </a:avLst>
          </a:prstGeom>
          <a:solidFill>
            <a:srgbClr val="005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8324" defTabSz="4017156" eaLnBrk="1" hangingPunct="1">
              <a:defRPr/>
            </a:pPr>
            <a:r>
              <a:rPr lang="en-US" sz="6017" b="1" dirty="0">
                <a:solidFill>
                  <a:schemeClr val="bg1"/>
                </a:solidFill>
                <a:latin typeface="Raleway" pitchFamily="2" charset="0"/>
              </a:rPr>
              <a:t>The Relationship Between Moderate Earthquakes and </a:t>
            </a:r>
            <a:r>
              <a:rPr lang="en-US" sz="6017" b="1" dirty="0" err="1">
                <a:solidFill>
                  <a:schemeClr val="bg1"/>
                </a:solidFill>
                <a:latin typeface="Raleway" pitchFamily="2" charset="0"/>
              </a:rPr>
              <a:t>Ayazakhtarma</a:t>
            </a:r>
            <a:r>
              <a:rPr lang="en-US" sz="6017" b="1" dirty="0">
                <a:solidFill>
                  <a:schemeClr val="bg1"/>
                </a:solidFill>
                <a:latin typeface="Raleway" pitchFamily="2" charset="0"/>
              </a:rPr>
              <a:t> Mud Volcano Using the </a:t>
            </a:r>
            <a:r>
              <a:rPr lang="en-US" sz="6017" b="1" dirty="0" err="1">
                <a:solidFill>
                  <a:schemeClr val="bg1"/>
                </a:solidFill>
                <a:latin typeface="Raleway" pitchFamily="2" charset="0"/>
              </a:rPr>
              <a:t>InSAR</a:t>
            </a:r>
            <a:r>
              <a:rPr lang="en-US" sz="6017" b="1" dirty="0">
                <a:solidFill>
                  <a:schemeClr val="bg1"/>
                </a:solidFill>
                <a:latin typeface="Raleway" pitchFamily="2" charset="0"/>
              </a:rPr>
              <a:t> Technique in Azerbaijan</a:t>
            </a:r>
            <a:endParaRPr lang="en-US" sz="1504" b="1" dirty="0">
              <a:solidFill>
                <a:schemeClr val="bg1"/>
              </a:solidFill>
              <a:latin typeface="Raleway" pitchFamily="2" charset="0"/>
            </a:endParaRPr>
          </a:p>
        </p:txBody>
      </p:sp>
      <p:sp>
        <p:nvSpPr>
          <p:cNvPr id="3" name="AutoShape 19">
            <a:extLst>
              <a:ext uri="{FF2B5EF4-FFF2-40B4-BE49-F238E27FC236}">
                <a16:creationId xmlns:a16="http://schemas.microsoft.com/office/drawing/2014/main" id="{F4468AF8-E56F-13C6-76F8-0423AD663E99}"/>
              </a:ext>
            </a:extLst>
          </p:cNvPr>
          <p:cNvSpPr>
            <a:spLocks noChangeArrowheads="1"/>
          </p:cNvSpPr>
          <p:nvPr/>
        </p:nvSpPr>
        <p:spPr bwMode="auto">
          <a:xfrm>
            <a:off x="11364564" y="6058966"/>
            <a:ext cx="9743331" cy="1305477"/>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Data and Method</a:t>
            </a:r>
          </a:p>
        </p:txBody>
      </p:sp>
      <p:sp>
        <p:nvSpPr>
          <p:cNvPr id="4" name="AutoShape 15">
            <a:extLst>
              <a:ext uri="{FF2B5EF4-FFF2-40B4-BE49-F238E27FC236}">
                <a16:creationId xmlns:a16="http://schemas.microsoft.com/office/drawing/2014/main" id="{08B74315-7EDC-C313-C834-B8FF3A667F59}"/>
              </a:ext>
            </a:extLst>
          </p:cNvPr>
          <p:cNvSpPr>
            <a:spLocks noChangeArrowheads="1"/>
          </p:cNvSpPr>
          <p:nvPr/>
        </p:nvSpPr>
        <p:spPr bwMode="auto">
          <a:xfrm>
            <a:off x="32573491" y="6058967"/>
            <a:ext cx="9743331" cy="1210722"/>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	Conclusion</a:t>
            </a:r>
          </a:p>
        </p:txBody>
      </p:sp>
      <p:sp>
        <p:nvSpPr>
          <p:cNvPr id="5" name="AutoShape 21">
            <a:extLst>
              <a:ext uri="{FF2B5EF4-FFF2-40B4-BE49-F238E27FC236}">
                <a16:creationId xmlns:a16="http://schemas.microsoft.com/office/drawing/2014/main" id="{4CA28819-3926-8DBC-5393-46DC26FB47DC}"/>
              </a:ext>
            </a:extLst>
          </p:cNvPr>
          <p:cNvSpPr>
            <a:spLocks noChangeArrowheads="1"/>
          </p:cNvSpPr>
          <p:nvPr/>
        </p:nvSpPr>
        <p:spPr bwMode="auto">
          <a:xfrm>
            <a:off x="21813705" y="6058970"/>
            <a:ext cx="9743331" cy="1340761"/>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     Results and Discussion</a:t>
            </a:r>
          </a:p>
        </p:txBody>
      </p:sp>
      <p:sp>
        <p:nvSpPr>
          <p:cNvPr id="7" name="AutoShape 23">
            <a:extLst>
              <a:ext uri="{FF2B5EF4-FFF2-40B4-BE49-F238E27FC236}">
                <a16:creationId xmlns:a16="http://schemas.microsoft.com/office/drawing/2014/main" id="{BA76C1F2-1F11-06D4-47C5-5E88C4CF8EA7}"/>
              </a:ext>
            </a:extLst>
          </p:cNvPr>
          <p:cNvSpPr>
            <a:spLocks noChangeArrowheads="1"/>
          </p:cNvSpPr>
          <p:nvPr/>
        </p:nvSpPr>
        <p:spPr bwMode="auto">
          <a:xfrm>
            <a:off x="918083" y="6058967"/>
            <a:ext cx="9743331" cy="1305478"/>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Introduction</a:t>
            </a:r>
          </a:p>
        </p:txBody>
      </p:sp>
      <p:sp>
        <p:nvSpPr>
          <p:cNvPr id="8" name="Rectangle: Top Corners Rounded 7">
            <a:extLst>
              <a:ext uri="{FF2B5EF4-FFF2-40B4-BE49-F238E27FC236}">
                <a16:creationId xmlns:a16="http://schemas.microsoft.com/office/drawing/2014/main" id="{6F699ED3-C30E-8CEB-DC2D-21109CFDAC73}"/>
              </a:ext>
            </a:extLst>
          </p:cNvPr>
          <p:cNvSpPr/>
          <p:nvPr/>
        </p:nvSpPr>
        <p:spPr>
          <a:xfrm>
            <a:off x="918082" y="7364447"/>
            <a:ext cx="9743330" cy="20021445"/>
          </a:xfrm>
          <a:prstGeom prst="round2SameRect">
            <a:avLst>
              <a:gd name="adj1" fmla="val 0"/>
              <a:gd name="adj2" fmla="val 37132"/>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a:latin typeface="Raleway" pitchFamily="2" charset="0"/>
            </a:endParaRPr>
          </a:p>
        </p:txBody>
      </p:sp>
      <p:sp>
        <p:nvSpPr>
          <p:cNvPr id="11" name="Rectangle: Top Corners Rounded 10">
            <a:extLst>
              <a:ext uri="{FF2B5EF4-FFF2-40B4-BE49-F238E27FC236}">
                <a16:creationId xmlns:a16="http://schemas.microsoft.com/office/drawing/2014/main" id="{0EA54EEA-BC8D-0509-DFE8-B2562D44D8F3}"/>
              </a:ext>
            </a:extLst>
          </p:cNvPr>
          <p:cNvSpPr/>
          <p:nvPr/>
        </p:nvSpPr>
        <p:spPr>
          <a:xfrm>
            <a:off x="32573495" y="7364443"/>
            <a:ext cx="9743330" cy="10252788"/>
          </a:xfrm>
          <a:prstGeom prst="round2SameRect">
            <a:avLst>
              <a:gd name="adj1" fmla="val 0"/>
              <a:gd name="adj2" fmla="val 0"/>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dirty="0">
              <a:latin typeface="Raleway" pitchFamily="2" charset="0"/>
            </a:endParaRPr>
          </a:p>
        </p:txBody>
      </p:sp>
      <p:sp>
        <p:nvSpPr>
          <p:cNvPr id="12" name="TextBox 11">
            <a:extLst>
              <a:ext uri="{FF2B5EF4-FFF2-40B4-BE49-F238E27FC236}">
                <a16:creationId xmlns:a16="http://schemas.microsoft.com/office/drawing/2014/main" id="{DF2F63AC-4C10-CB49-C6EA-4A7B335352F8}"/>
              </a:ext>
            </a:extLst>
          </p:cNvPr>
          <p:cNvSpPr txBox="1"/>
          <p:nvPr/>
        </p:nvSpPr>
        <p:spPr>
          <a:xfrm>
            <a:off x="1146274" y="7662450"/>
            <a:ext cx="9204487" cy="9733242"/>
          </a:xfrm>
          <a:prstGeom prst="rect">
            <a:avLst/>
          </a:prstGeom>
          <a:noFill/>
        </p:spPr>
        <p:txBody>
          <a:bodyPr wrap="square">
            <a:spAutoFit/>
          </a:bodyPr>
          <a:lstStyle/>
          <a:p>
            <a:pPr algn="just">
              <a:lnSpc>
                <a:spcPct val="150000"/>
              </a:lnSpc>
              <a:spcBef>
                <a:spcPts val="0"/>
              </a:spcBef>
              <a:spcAft>
                <a:spcPts val="669"/>
              </a:spcAft>
            </a:pPr>
            <a:r>
              <a:rPr lang="en-GB" sz="2000" b="1" dirty="0">
                <a:solidFill>
                  <a:srgbClr val="005D7E"/>
                </a:solidFill>
                <a:latin typeface="Raleway" pitchFamily="2" charset="0"/>
                <a:ea typeface="Calibri" panose="020F0502020204030204" pitchFamily="34" charset="0"/>
                <a:cs typeface="Times New Roman" panose="02020603050405020304" pitchFamily="18" charset="0"/>
              </a:rPr>
              <a:t>In this study, Interferometric Synthetic Aperture Radar (</a:t>
            </a:r>
            <a:r>
              <a:rPr lang="en-US" sz="2000" b="1" dirty="0">
                <a:solidFill>
                  <a:srgbClr val="005D7E"/>
                </a:solidFill>
                <a:latin typeface="Raleway" pitchFamily="2" charset="0"/>
                <a:ea typeface="Calibri" panose="020F0502020204030204" pitchFamily="34" charset="0"/>
                <a:cs typeface="Times New Roman" panose="02020603050405020304" pitchFamily="18" charset="0"/>
              </a:rPr>
              <a:t>In</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SAR) method is used for the first time to evaluate the relationship between moderate earthquakes and volcano dynamics in Azerbaijan. Azerbaijan is located near the eastern edge of the Greater Caucasus and the western edge of the Caspian Sea and is one of the countries with the highest population of mud volcanoes. We assessed pre-, co-, and post-seismic scenarios to investigate potential triggering relationships between moderate earthquakes and the </a:t>
            </a:r>
            <a:r>
              <a:rPr lang="en-GB" sz="2000" b="1" dirty="0" err="1">
                <a:solidFill>
                  <a:srgbClr val="005D7E"/>
                </a:solidFill>
                <a:latin typeface="Raleway" pitchFamily="2" charset="0"/>
                <a:ea typeface="Calibri" panose="020F0502020204030204" pitchFamily="34" charset="0"/>
                <a:cs typeface="Times New Roman" panose="02020603050405020304" pitchFamily="18" charset="0"/>
              </a:rPr>
              <a:t>Ayazakhtarma</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 mud volcano. The </a:t>
            </a:r>
            <a:r>
              <a:rPr lang="en-GB" sz="2000" b="1" dirty="0" err="1">
                <a:solidFill>
                  <a:srgbClr val="005D7E"/>
                </a:solidFill>
                <a:latin typeface="Raleway" pitchFamily="2" charset="0"/>
                <a:ea typeface="Calibri" panose="020F0502020204030204" pitchFamily="34" charset="0"/>
                <a:cs typeface="Times New Roman" panose="02020603050405020304" pitchFamily="18" charset="0"/>
              </a:rPr>
              <a:t>Ayazakhtarma</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 volcano is located 46 km from the 2021 Shamakhi earthquake and 67 km from the 2019 </a:t>
            </a:r>
            <a:r>
              <a:rPr lang="en-GB" sz="2000" b="1" dirty="0" err="1">
                <a:solidFill>
                  <a:srgbClr val="005D7E"/>
                </a:solidFill>
                <a:latin typeface="Raleway" pitchFamily="2" charset="0"/>
                <a:ea typeface="Calibri" panose="020F0502020204030204" pitchFamily="34" charset="0"/>
                <a:cs typeface="Times New Roman" panose="02020603050405020304" pitchFamily="18" charset="0"/>
              </a:rPr>
              <a:t>Basqal</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 earthquake, respectively. </a:t>
            </a:r>
            <a:r>
              <a:rPr lang="en-US" sz="2000" b="1" dirty="0">
                <a:solidFill>
                  <a:srgbClr val="005D7E"/>
                </a:solidFill>
                <a:latin typeface="Raleway" pitchFamily="2" charset="0"/>
                <a:cs typeface="Times New Roman" panose="02020603050405020304" pitchFamily="18" charset="0"/>
              </a:rPr>
              <a:t> The </a:t>
            </a:r>
            <a:r>
              <a:rPr lang="en-US" sz="2000" b="1" dirty="0" err="1">
                <a:solidFill>
                  <a:srgbClr val="005D7E"/>
                </a:solidFill>
                <a:latin typeface="Raleway" pitchFamily="2" charset="0"/>
                <a:cs typeface="Times New Roman" panose="02020603050405020304" pitchFamily="18" charset="0"/>
              </a:rPr>
              <a:t>InSAR</a:t>
            </a:r>
            <a:r>
              <a:rPr lang="en-US" sz="2000" b="1" dirty="0">
                <a:solidFill>
                  <a:srgbClr val="005D7E"/>
                </a:solidFill>
                <a:latin typeface="Raleway" pitchFamily="2" charset="0"/>
                <a:cs typeface="Times New Roman" panose="02020603050405020304" pitchFamily="18" charset="0"/>
              </a:rPr>
              <a:t> technique is used to detect changes in the Earth's surface elevation before and after earthquakes, which can provide insight into the mechanisms that trigger mud volcano activity. </a:t>
            </a:r>
            <a:r>
              <a:rPr lang="en-GB" sz="2000" b="1" dirty="0" err="1">
                <a:solidFill>
                  <a:srgbClr val="005D7E"/>
                </a:solidFill>
                <a:latin typeface="Raleway" pitchFamily="2" charset="0"/>
                <a:ea typeface="Calibri" panose="020F0502020204030204" pitchFamily="34" charset="0"/>
                <a:cs typeface="Times New Roman" panose="02020603050405020304" pitchFamily="18" charset="0"/>
              </a:rPr>
              <a:t>InSAR</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 provides a robust technique for defining the complexity of earthquakes in spatial dimensions and provides more modern precise information about the effects of earthquakes than traditional methods. Based on our observations of the following earthquakes, our results show that moderate earthquakes (Mw≤5) could not trigger large mud volcano eruptions. In particular, the study of the </a:t>
            </a:r>
            <a:r>
              <a:rPr lang="en-GB" sz="2000" b="1" dirty="0" err="1">
                <a:solidFill>
                  <a:srgbClr val="005D7E"/>
                </a:solidFill>
                <a:latin typeface="Raleway" pitchFamily="2" charset="0"/>
                <a:ea typeface="Calibri" panose="020F0502020204030204" pitchFamily="34" charset="0"/>
                <a:cs typeface="Times New Roman" panose="02020603050405020304" pitchFamily="18" charset="0"/>
              </a:rPr>
              <a:t>Ayazakhtarma</a:t>
            </a:r>
            <a:r>
              <a:rPr lang="en-GB" sz="2000" b="1" dirty="0">
                <a:solidFill>
                  <a:srgbClr val="005D7E"/>
                </a:solidFill>
                <a:latin typeface="Raleway" pitchFamily="2" charset="0"/>
                <a:ea typeface="Calibri" panose="020F0502020204030204" pitchFamily="34" charset="0"/>
                <a:cs typeface="Times New Roman" panose="02020603050405020304" pitchFamily="18" charset="0"/>
              </a:rPr>
              <a:t> mud volcano revealed significant Line-Of-Sight (LOS) changes, which were positive and negative in the western half and eastern half of the site, respectively. </a:t>
            </a:r>
            <a:endParaRPr lang="en-US" sz="2000" b="1" dirty="0">
              <a:solidFill>
                <a:srgbClr val="005D7E"/>
              </a:solidFill>
              <a:latin typeface="Raleway"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90DAAC2-A191-7161-B5A0-D6AB956F9FCC}"/>
              </a:ext>
            </a:extLst>
          </p:cNvPr>
          <p:cNvSpPr txBox="1"/>
          <p:nvPr/>
        </p:nvSpPr>
        <p:spPr>
          <a:xfrm>
            <a:off x="11587453" y="7737336"/>
            <a:ext cx="9297558" cy="6501588"/>
          </a:xfrm>
          <a:prstGeom prst="rect">
            <a:avLst/>
          </a:prstGeom>
          <a:noFill/>
        </p:spPr>
        <p:txBody>
          <a:bodyPr wrap="square">
            <a:spAutoFit/>
          </a:bodyPr>
          <a:lstStyle/>
          <a:p>
            <a:pPr algn="just">
              <a:lnSpc>
                <a:spcPct val="150000"/>
              </a:lnSpc>
              <a:spcBef>
                <a:spcPts val="0"/>
              </a:spcBef>
              <a:spcAft>
                <a:spcPts val="669"/>
              </a:spcAft>
            </a:pPr>
            <a:r>
              <a:rPr lang="en-US" sz="2000" b="1" dirty="0">
                <a:solidFill>
                  <a:srgbClr val="005D7E"/>
                </a:solidFill>
                <a:latin typeface="Raleway" pitchFamily="2" charset="0"/>
                <a:cs typeface="Times New Roman" panose="02020603050405020304" pitchFamily="18" charset="0"/>
              </a:rPr>
              <a:t>We applied the </a:t>
            </a:r>
            <a:r>
              <a:rPr lang="en-US" sz="2000" b="1" dirty="0" err="1">
                <a:solidFill>
                  <a:srgbClr val="005D7E"/>
                </a:solidFill>
                <a:latin typeface="Raleway" pitchFamily="2" charset="0"/>
                <a:cs typeface="Times New Roman" panose="02020603050405020304" pitchFamily="18" charset="0"/>
              </a:rPr>
              <a:t>InSAR</a:t>
            </a:r>
            <a:r>
              <a:rPr lang="en-US" sz="2000" b="1" dirty="0">
                <a:solidFill>
                  <a:srgbClr val="005D7E"/>
                </a:solidFill>
                <a:latin typeface="Raleway" pitchFamily="2" charset="0"/>
                <a:cs typeface="Times New Roman" panose="02020603050405020304" pitchFamily="18" charset="0"/>
              </a:rPr>
              <a:t> technique to detect the surface displacement at 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mud volcano and related an earthquake using C-band Sentinel 1 SAR data. Sentinel-1 is a satellite radar mission developed by the European Space Agency (ESA) as part of the Copernicus Earth observation program. We assessed pre-, co-, and post-seismic scenarios to find the possible triggering relationship between intermediate earthquakes and 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mud volcano. In this research, we obtained spatially and temporally detailed deformation time series and velocities from the </a:t>
            </a:r>
            <a:r>
              <a:rPr lang="en-US" sz="2000" b="1" dirty="0" err="1">
                <a:solidFill>
                  <a:srgbClr val="005D7E"/>
                </a:solidFill>
                <a:latin typeface="Raleway" pitchFamily="2" charset="0"/>
                <a:cs typeface="Times New Roman" panose="02020603050405020304" pitchFamily="18" charset="0"/>
              </a:rPr>
              <a:t>LiCSAR</a:t>
            </a:r>
            <a:r>
              <a:rPr lang="en-US" sz="2000" b="1" dirty="0">
                <a:solidFill>
                  <a:srgbClr val="005D7E"/>
                </a:solidFill>
                <a:latin typeface="Raleway" pitchFamily="2" charset="0"/>
                <a:cs typeface="Times New Roman" panose="02020603050405020304" pitchFamily="18" charset="0"/>
              </a:rPr>
              <a:t> (Looking Into Continents from Space with Synthetic Aperture Radar)  products using </a:t>
            </a:r>
            <a:r>
              <a:rPr lang="en-US" sz="2000" b="1" dirty="0" err="1">
                <a:solidFill>
                  <a:srgbClr val="005D7E"/>
                </a:solidFill>
                <a:latin typeface="Raleway" pitchFamily="2" charset="0"/>
                <a:cs typeface="Times New Roman" panose="02020603050405020304" pitchFamily="18" charset="0"/>
              </a:rPr>
              <a:t>LiCSBAS</a:t>
            </a:r>
            <a:r>
              <a:rPr lang="en-US" sz="2000" b="1" dirty="0">
                <a:solidFill>
                  <a:srgbClr val="005D7E"/>
                </a:solidFill>
                <a:latin typeface="Raleway" pitchFamily="2" charset="0"/>
                <a:cs typeface="Times New Roman" panose="02020603050405020304" pitchFamily="18" charset="0"/>
              </a:rPr>
              <a:t> for the mud volcano from Sentinel-1A/B data between 2014 and 2022. At the same time, radar line-of-sight (LOS) displacement maps were generated based on results from the GMT5SAR for pre-, co-, and post-seismic deformation associated with earthquakes.</a:t>
            </a:r>
            <a:endParaRPr lang="en-GB" sz="2000" b="1" dirty="0">
              <a:solidFill>
                <a:srgbClr val="005D7E"/>
              </a:solidFill>
              <a:latin typeface="Raleway" pitchFamily="2" charset="0"/>
              <a:cs typeface="Times New Roman" panose="02020603050405020304" pitchFamily="18" charset="0"/>
            </a:endParaRPr>
          </a:p>
        </p:txBody>
      </p:sp>
      <p:sp>
        <p:nvSpPr>
          <p:cNvPr id="14" name="Rectangle: Top Corners Rounded 13">
            <a:extLst>
              <a:ext uri="{FF2B5EF4-FFF2-40B4-BE49-F238E27FC236}">
                <a16:creationId xmlns:a16="http://schemas.microsoft.com/office/drawing/2014/main" id="{DCE8FEBC-2409-8DD6-8188-0C19F1C88124}"/>
              </a:ext>
            </a:extLst>
          </p:cNvPr>
          <p:cNvSpPr/>
          <p:nvPr/>
        </p:nvSpPr>
        <p:spPr>
          <a:xfrm>
            <a:off x="21816361" y="7364447"/>
            <a:ext cx="9743330" cy="20887664"/>
          </a:xfrm>
          <a:prstGeom prst="round2SameRect">
            <a:avLst>
              <a:gd name="adj1" fmla="val 0"/>
              <a:gd name="adj2" fmla="val 33660"/>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dirty="0">
              <a:latin typeface="Raleway" pitchFamily="2" charset="0"/>
            </a:endParaRPr>
          </a:p>
        </p:txBody>
      </p:sp>
      <p:sp>
        <p:nvSpPr>
          <p:cNvPr id="15" name="Rectangle 21">
            <a:extLst>
              <a:ext uri="{FF2B5EF4-FFF2-40B4-BE49-F238E27FC236}">
                <a16:creationId xmlns:a16="http://schemas.microsoft.com/office/drawing/2014/main" id="{B66AEA64-6020-3ADD-BA27-4354A42DF478}"/>
              </a:ext>
            </a:extLst>
          </p:cNvPr>
          <p:cNvSpPr>
            <a:spLocks noChangeArrowheads="1"/>
          </p:cNvSpPr>
          <p:nvPr/>
        </p:nvSpPr>
        <p:spPr bwMode="auto">
          <a:xfrm>
            <a:off x="33703849" y="9320812"/>
            <a:ext cx="38208" cy="4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nSpc>
                <a:spcPct val="150000"/>
              </a:lnSpc>
            </a:pPr>
            <a:endParaRPr lang="en-GB" sz="2000" b="1">
              <a:solidFill>
                <a:schemeClr val="bg1"/>
              </a:solidFill>
              <a:latin typeface="Raleway" pitchFamily="2" charset="0"/>
            </a:endParaRPr>
          </a:p>
        </p:txBody>
      </p:sp>
      <p:sp>
        <p:nvSpPr>
          <p:cNvPr id="16" name="Rectangle 22">
            <a:extLst>
              <a:ext uri="{FF2B5EF4-FFF2-40B4-BE49-F238E27FC236}">
                <a16:creationId xmlns:a16="http://schemas.microsoft.com/office/drawing/2014/main" id="{762B042B-4B3E-0390-B17E-CA6C2226BFCB}"/>
              </a:ext>
            </a:extLst>
          </p:cNvPr>
          <p:cNvSpPr>
            <a:spLocks noChangeArrowheads="1"/>
          </p:cNvSpPr>
          <p:nvPr/>
        </p:nvSpPr>
        <p:spPr bwMode="auto">
          <a:xfrm>
            <a:off x="32888353" y="7814335"/>
            <a:ext cx="9113607" cy="8794744"/>
          </a:xfrm>
          <a:prstGeom prst="rect">
            <a:avLst/>
          </a:prstGeom>
          <a:noFill/>
          <a:ln>
            <a:noFill/>
          </a:ln>
          <a:effectLst/>
        </p:spPr>
        <p:txBody>
          <a:bodyPr vert="horz" wrap="square" lIns="76418" tIns="38209" rIns="76418" bIns="38209" numCol="1" anchor="ctr" anchorCtr="0" compatLnSpc="1">
            <a:prstTxWarp prst="textNoShape">
              <a:avLst/>
            </a:prstTxWarp>
            <a:spAutoFit/>
          </a:bodyPr>
          <a:lstStyle/>
          <a:p>
            <a:pPr algn="just" defTabSz="764162">
              <a:lnSpc>
                <a:spcPct val="150000"/>
              </a:lnSpc>
            </a:pPr>
            <a:r>
              <a:rPr lang="en-US" sz="2000" b="1" dirty="0">
                <a:solidFill>
                  <a:srgbClr val="005D7E"/>
                </a:solidFill>
                <a:latin typeface="Raleway" pitchFamily="2" charset="0"/>
                <a:cs typeface="Times New Roman" panose="02020603050405020304" pitchFamily="18" charset="0"/>
              </a:rPr>
              <a:t>It is well-known that mud volcanoes frequently erupt as a result of earthquakes. According to earlier studies, an earthquake with a magnitude of M5 or higher that takes place within 20 km can cause a mud volcano to erupt. Our research helps us comprehend how earthquakes impact eruptive processes. No eruption was brought on by the seismic occurrences in this study. In two different situations, the interferograms enable the detection of ground displacement associated with mud volcano activity.  Two </a:t>
            </a:r>
            <a:r>
              <a:rPr lang="en-US" sz="2000" b="1" dirty="0" err="1">
                <a:solidFill>
                  <a:srgbClr val="005D7E"/>
                </a:solidFill>
                <a:latin typeface="Raleway" pitchFamily="2" charset="0"/>
                <a:cs typeface="Times New Roman" panose="02020603050405020304" pitchFamily="18" charset="0"/>
              </a:rPr>
              <a:t>neighbouring</a:t>
            </a:r>
            <a:r>
              <a:rPr lang="en-US" sz="2000" b="1" dirty="0">
                <a:solidFill>
                  <a:srgbClr val="005D7E"/>
                </a:solidFill>
                <a:latin typeface="Raleway" pitchFamily="2" charset="0"/>
                <a:cs typeface="Times New Roman" panose="02020603050405020304" pitchFamily="18" charset="0"/>
              </a:rPr>
              <a:t> zones of minor subsidence and uplift, which are characteristic of the deformation of 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mud volcano, are present. At 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faults also play a fairly important role in the deformation pattern. It’s interesting to note that the observed fault/fracture system primarily exists in the region that divides sectors with various subsidence. New information on the deformation patterns of the mud volcano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is provided by the interferometric data that have been studied. </a:t>
            </a:r>
          </a:p>
          <a:p>
            <a:pPr algn="just" defTabSz="764162">
              <a:lnSpc>
                <a:spcPct val="150000"/>
              </a:lnSpc>
            </a:pPr>
            <a:r>
              <a:rPr lang="en-US" sz="2000" b="1" dirty="0">
                <a:solidFill>
                  <a:srgbClr val="005D7E"/>
                </a:solidFill>
                <a:latin typeface="Raleway" pitchFamily="2" charset="0"/>
                <a:cs typeface="Times New Roman" panose="02020603050405020304" pitchFamily="18" charset="0"/>
              </a:rPr>
              <a:t>In any case, the study of mud volcanoes and their relationship to earthquakes can provide valuable insights into the geological processes that shape our planet, and may help us better understand and prepare for seismic activity in the future.</a:t>
            </a:r>
            <a:endParaRPr lang="en-US" altLang="en-US" sz="4000" b="1" dirty="0">
              <a:solidFill>
                <a:srgbClr val="005D7E"/>
              </a:solidFill>
              <a:latin typeface="Raleway" pitchFamily="2" charset="0"/>
              <a:cs typeface="Times New Roman" panose="02020603050405020304" pitchFamily="18" charset="0"/>
            </a:endParaRPr>
          </a:p>
        </p:txBody>
      </p:sp>
      <p:sp>
        <p:nvSpPr>
          <p:cNvPr id="17" name="Rectangle 25">
            <a:extLst>
              <a:ext uri="{FF2B5EF4-FFF2-40B4-BE49-F238E27FC236}">
                <a16:creationId xmlns:a16="http://schemas.microsoft.com/office/drawing/2014/main" id="{C4E9FBAC-5458-842E-2961-BD3ACCFA6A72}"/>
              </a:ext>
            </a:extLst>
          </p:cNvPr>
          <p:cNvSpPr>
            <a:spLocks noChangeArrowheads="1"/>
          </p:cNvSpPr>
          <p:nvPr/>
        </p:nvSpPr>
        <p:spPr bwMode="auto">
          <a:xfrm>
            <a:off x="11651137" y="17065424"/>
            <a:ext cx="9233875" cy="32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just" defTabSz="764162">
              <a:lnSpc>
                <a:spcPct val="150000"/>
              </a:lnSpc>
            </a:pPr>
            <a:r>
              <a:rPr lang="en-US" sz="2000" b="1" dirty="0">
                <a:solidFill>
                  <a:srgbClr val="005D7E"/>
                </a:solidFill>
                <a:latin typeface="Raleway" pitchFamily="2" charset="0"/>
                <a:cs typeface="Times New Roman" panose="02020603050405020304" pitchFamily="18" charset="0"/>
              </a:rPr>
              <a:t>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mud volcano is located 24 km west-northwest of </a:t>
            </a:r>
            <a:r>
              <a:rPr lang="en-US" sz="2000" b="1" dirty="0" err="1">
                <a:solidFill>
                  <a:srgbClr val="005D7E"/>
                </a:solidFill>
                <a:latin typeface="Raleway" pitchFamily="2" charset="0"/>
                <a:cs typeface="Times New Roman" panose="02020603050405020304" pitchFamily="18" charset="0"/>
              </a:rPr>
              <a:t>Cheildagh</a:t>
            </a:r>
            <a:r>
              <a:rPr lang="en-US" sz="2000" b="1" dirty="0">
                <a:solidFill>
                  <a:srgbClr val="005D7E"/>
                </a:solidFill>
                <a:latin typeface="Raleway" pitchFamily="2" charset="0"/>
                <a:cs typeface="Times New Roman" panose="02020603050405020304" pitchFamily="18" charset="0"/>
              </a:rPr>
              <a:t> village and is represented in the form of a hill, 3 km long and 2 km wide. We assessed pre-, co-, and post-seismic deformations to find the possible triggering relationship between intermediate earthquakes and the </a:t>
            </a:r>
            <a:r>
              <a:rPr lang="en-US" sz="2000" b="1" dirty="0" err="1">
                <a:solidFill>
                  <a:srgbClr val="005D7E"/>
                </a:solidFill>
                <a:latin typeface="Raleway" pitchFamily="2" charset="0"/>
                <a:cs typeface="Times New Roman" panose="02020603050405020304" pitchFamily="18" charset="0"/>
              </a:rPr>
              <a:t>Ayazakhtarma</a:t>
            </a:r>
            <a:r>
              <a:rPr lang="en-US" sz="2000" b="1" dirty="0">
                <a:solidFill>
                  <a:srgbClr val="005D7E"/>
                </a:solidFill>
                <a:latin typeface="Raleway" pitchFamily="2" charset="0"/>
                <a:cs typeface="Times New Roman" panose="02020603050405020304" pitchFamily="18" charset="0"/>
              </a:rPr>
              <a:t> volcano.  The Mud volcanoes can sometimes be triggered by moderate earthquakes, although this is not always the case. </a:t>
            </a:r>
            <a:endParaRPr lang="en-US" altLang="en-US" sz="3200" b="1" dirty="0">
              <a:solidFill>
                <a:srgbClr val="005D7E"/>
              </a:solidFill>
              <a:latin typeface="Raleway" pitchFamily="2" charset="0"/>
              <a:cs typeface="Times New Roman" panose="02020603050405020304" pitchFamily="18" charset="0"/>
            </a:endParaRPr>
          </a:p>
          <a:p>
            <a:pPr indent="238800" defTabSz="764162">
              <a:lnSpc>
                <a:spcPct val="150000"/>
              </a:lnSpc>
            </a:pPr>
            <a:endParaRPr lang="en-US" altLang="en-US" sz="2000" b="1" dirty="0">
              <a:solidFill>
                <a:srgbClr val="005D7E"/>
              </a:solidFill>
              <a:latin typeface="Raleway" pitchFamily="2" charset="0"/>
            </a:endParaRPr>
          </a:p>
        </p:txBody>
      </p:sp>
      <p:sp>
        <p:nvSpPr>
          <p:cNvPr id="18" name="Rectangle 29">
            <a:extLst>
              <a:ext uri="{FF2B5EF4-FFF2-40B4-BE49-F238E27FC236}">
                <a16:creationId xmlns:a16="http://schemas.microsoft.com/office/drawing/2014/main" id="{C3A8BF57-C2AE-9B2C-1970-6A5445341EEB}"/>
              </a:ext>
            </a:extLst>
          </p:cNvPr>
          <p:cNvSpPr>
            <a:spLocks noChangeArrowheads="1"/>
          </p:cNvSpPr>
          <p:nvPr/>
        </p:nvSpPr>
        <p:spPr bwMode="auto">
          <a:xfrm>
            <a:off x="21933136" y="15368613"/>
            <a:ext cx="9383970" cy="371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just" defTabSz="764162">
              <a:lnSpc>
                <a:spcPct val="150000"/>
              </a:lnSpc>
            </a:pPr>
            <a:endParaRPr lang="az-Latn-AZ" sz="2000" b="1" dirty="0">
              <a:solidFill>
                <a:srgbClr val="005D7E"/>
              </a:solidFill>
              <a:latin typeface="Raleway" pitchFamily="2" charset="0"/>
              <a:cs typeface="Times New Roman" panose="02020603050405020304" pitchFamily="18" charset="0"/>
            </a:endParaRPr>
          </a:p>
          <a:p>
            <a:pPr algn="just" defTabSz="764162">
              <a:lnSpc>
                <a:spcPct val="150000"/>
              </a:lnSpc>
            </a:pPr>
            <a:r>
              <a:rPr lang="en-US" sz="2000" b="1" dirty="0">
                <a:solidFill>
                  <a:srgbClr val="005D7E"/>
                </a:solidFill>
                <a:latin typeface="Raleway" pitchFamily="2" charset="0"/>
                <a:cs typeface="Times New Roman" panose="02020603050405020304" pitchFamily="18" charset="0"/>
              </a:rPr>
              <a:t>Overall, the use of </a:t>
            </a:r>
            <a:r>
              <a:rPr lang="en-US" sz="2000" b="1" dirty="0" err="1">
                <a:solidFill>
                  <a:srgbClr val="005D7E"/>
                </a:solidFill>
                <a:latin typeface="Raleway" pitchFamily="2" charset="0"/>
                <a:cs typeface="Times New Roman" panose="02020603050405020304" pitchFamily="18" charset="0"/>
              </a:rPr>
              <a:t>InSAR</a:t>
            </a:r>
            <a:r>
              <a:rPr lang="en-US" sz="2000" b="1" dirty="0">
                <a:solidFill>
                  <a:srgbClr val="005D7E"/>
                </a:solidFill>
                <a:latin typeface="Raleway" pitchFamily="2" charset="0"/>
                <a:cs typeface="Times New Roman" panose="02020603050405020304" pitchFamily="18" charset="0"/>
              </a:rPr>
              <a:t> data to study the relationship between mud volcanoes and moderate earthquakes has provided valuable insights into the complex and dynamic nature of earth processes. Further research using </a:t>
            </a:r>
            <a:r>
              <a:rPr lang="en-US" sz="2000" b="1" dirty="0" err="1">
                <a:solidFill>
                  <a:srgbClr val="005D7E"/>
                </a:solidFill>
                <a:latin typeface="Raleway" pitchFamily="2" charset="0"/>
                <a:cs typeface="Times New Roman" panose="02020603050405020304" pitchFamily="18" charset="0"/>
              </a:rPr>
              <a:t>InSAR</a:t>
            </a:r>
            <a:r>
              <a:rPr lang="en-US" sz="2000" b="1" dirty="0">
                <a:solidFill>
                  <a:srgbClr val="005D7E"/>
                </a:solidFill>
                <a:latin typeface="Raleway" pitchFamily="2" charset="0"/>
                <a:cs typeface="Times New Roman" panose="02020603050405020304" pitchFamily="18" charset="0"/>
              </a:rPr>
              <a:t> and other geophysical techniques can help to improve our understanding of the interaction between earthquakes and other natural phenomena, ultimately contributing to better hazard mitigation and disaster management strategies.</a:t>
            </a:r>
            <a:endParaRPr lang="en-GB" altLang="en-US" sz="3200" b="1" dirty="0">
              <a:solidFill>
                <a:srgbClr val="005D7E"/>
              </a:solidFill>
              <a:latin typeface="Raleway" pitchFamily="2" charset="0"/>
              <a:cs typeface="Times New Roman" panose="02020603050405020304" pitchFamily="18" charset="0"/>
            </a:endParaRPr>
          </a:p>
        </p:txBody>
      </p:sp>
      <p:sp>
        <p:nvSpPr>
          <p:cNvPr id="19" name="Text Box 79">
            <a:extLst>
              <a:ext uri="{FF2B5EF4-FFF2-40B4-BE49-F238E27FC236}">
                <a16:creationId xmlns:a16="http://schemas.microsoft.com/office/drawing/2014/main" id="{F68FC74B-C20F-30ED-0896-0081B5DD81DE}"/>
              </a:ext>
            </a:extLst>
          </p:cNvPr>
          <p:cNvSpPr txBox="1">
            <a:spLocks noChangeArrowheads="1"/>
          </p:cNvSpPr>
          <p:nvPr/>
        </p:nvSpPr>
        <p:spPr bwMode="auto">
          <a:xfrm>
            <a:off x="918082" y="4539510"/>
            <a:ext cx="9743330" cy="1353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63942" tIns="84484" rIns="163942" bIns="84484">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nSpc>
                <a:spcPct val="90000"/>
              </a:lnSpc>
              <a:spcBef>
                <a:spcPct val="50000"/>
              </a:spcBef>
              <a:buFontTx/>
              <a:buNone/>
            </a:pPr>
            <a:r>
              <a:rPr lang="en-CA" altLang="en-US" sz="3343" b="1" dirty="0" err="1">
                <a:solidFill>
                  <a:schemeClr val="bg1"/>
                </a:solidFill>
                <a:latin typeface="Raleway" pitchFamily="2" charset="0"/>
              </a:rPr>
              <a:t>Fakhraddin</a:t>
            </a:r>
            <a:r>
              <a:rPr lang="en-CA" altLang="en-US" sz="3343" b="1" dirty="0">
                <a:solidFill>
                  <a:schemeClr val="bg1"/>
                </a:solidFill>
                <a:latin typeface="Raleway" pitchFamily="2" charset="0"/>
              </a:rPr>
              <a:t> </a:t>
            </a:r>
            <a:r>
              <a:rPr lang="en-CA" altLang="en-US" sz="3343" b="1" dirty="0" err="1">
                <a:solidFill>
                  <a:schemeClr val="bg1"/>
                </a:solidFill>
                <a:latin typeface="Raleway" pitchFamily="2" charset="0"/>
              </a:rPr>
              <a:t>Kadirov</a:t>
            </a:r>
            <a:r>
              <a:rPr lang="en-CA" altLang="en-US" sz="3343" b="1" dirty="0">
                <a:solidFill>
                  <a:schemeClr val="bg1"/>
                </a:solidFill>
                <a:latin typeface="Raleway" pitchFamily="2" charset="0"/>
              </a:rPr>
              <a:t> and </a:t>
            </a:r>
            <a:r>
              <a:rPr lang="en-CA" altLang="en-US" sz="3343" b="1" dirty="0" err="1">
                <a:solidFill>
                  <a:schemeClr val="bg1"/>
                </a:solidFill>
                <a:latin typeface="Raleway" pitchFamily="2" charset="0"/>
              </a:rPr>
              <a:t>Bahruz</a:t>
            </a:r>
            <a:r>
              <a:rPr lang="en-CA" altLang="en-US" sz="3343" b="1" dirty="0">
                <a:solidFill>
                  <a:schemeClr val="bg1"/>
                </a:solidFill>
                <a:latin typeface="Raleway" pitchFamily="2" charset="0"/>
              </a:rPr>
              <a:t> </a:t>
            </a:r>
            <a:r>
              <a:rPr lang="en-CA" altLang="en-US" sz="3343" b="1" dirty="0" err="1">
                <a:solidFill>
                  <a:schemeClr val="bg1"/>
                </a:solidFill>
                <a:latin typeface="Raleway" pitchFamily="2" charset="0"/>
              </a:rPr>
              <a:t>Ahadov</a:t>
            </a:r>
            <a:r>
              <a:rPr lang="en-CA" altLang="en-US" sz="3343" b="1" dirty="0">
                <a:solidFill>
                  <a:schemeClr val="bg1"/>
                </a:solidFill>
                <a:latin typeface="Raleway" pitchFamily="2" charset="0"/>
              </a:rPr>
              <a:t> </a:t>
            </a:r>
          </a:p>
          <a:p>
            <a:pPr>
              <a:lnSpc>
                <a:spcPct val="90000"/>
              </a:lnSpc>
              <a:spcBef>
                <a:spcPct val="50000"/>
              </a:spcBef>
              <a:buFontTx/>
              <a:buNone/>
            </a:pPr>
            <a:r>
              <a:rPr lang="en-CA" altLang="en-US" sz="3343" b="1" dirty="0">
                <a:solidFill>
                  <a:schemeClr val="bg1"/>
                </a:solidFill>
                <a:latin typeface="Raleway" pitchFamily="2" charset="0"/>
              </a:rPr>
              <a:t>EGU General Assembly 2023</a:t>
            </a:r>
            <a:r>
              <a:rPr lang="en-US" altLang="en-US" sz="3343" b="1" dirty="0">
                <a:solidFill>
                  <a:schemeClr val="bg1"/>
                </a:solidFill>
                <a:latin typeface="Raleway" pitchFamily="2" charset="0"/>
              </a:rPr>
              <a:t>, Vienna, Austria</a:t>
            </a:r>
          </a:p>
        </p:txBody>
      </p:sp>
      <p:pic>
        <p:nvPicPr>
          <p:cNvPr id="20" name="Picture 2" descr="Shamakhi earthqauke">
            <a:extLst>
              <a:ext uri="{FF2B5EF4-FFF2-40B4-BE49-F238E27FC236}">
                <a16:creationId xmlns:a16="http://schemas.microsoft.com/office/drawing/2014/main" id="{BA3F5AC5-4EE3-5E18-1535-C11EC6179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1" r="11948"/>
          <a:stretch/>
        </p:blipFill>
        <p:spPr bwMode="auto">
          <a:xfrm>
            <a:off x="12167292" y="20289794"/>
            <a:ext cx="8201564" cy="6020207"/>
          </a:xfrm>
          <a:prstGeom prst="roundRect">
            <a:avLst>
              <a:gd name="adj" fmla="val 13151"/>
            </a:avLst>
          </a:prstGeom>
          <a:solidFill>
            <a:srgbClr val="FFFFFF">
              <a:shade val="85000"/>
            </a:srgbClr>
          </a:solidFill>
          <a:ln>
            <a:noFill/>
          </a:ln>
          <a:effectLst/>
        </p:spPr>
      </p:pic>
      <p:sp>
        <p:nvSpPr>
          <p:cNvPr id="21" name="Rectangle 25">
            <a:extLst>
              <a:ext uri="{FF2B5EF4-FFF2-40B4-BE49-F238E27FC236}">
                <a16:creationId xmlns:a16="http://schemas.microsoft.com/office/drawing/2014/main" id="{BFBA7CD7-DB6D-A9CB-AD8C-B9FBAA5F0469}"/>
              </a:ext>
            </a:extLst>
          </p:cNvPr>
          <p:cNvSpPr>
            <a:spLocks noChangeArrowheads="1"/>
          </p:cNvSpPr>
          <p:nvPr/>
        </p:nvSpPr>
        <p:spPr bwMode="auto">
          <a:xfrm>
            <a:off x="22251879" y="7758767"/>
            <a:ext cx="9233875" cy="94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defTabSz="764162">
              <a:lnSpc>
                <a:spcPct val="150000"/>
              </a:lnSpc>
            </a:pPr>
            <a:r>
              <a:rPr lang="en-US" sz="2000" b="1" dirty="0" err="1">
                <a:solidFill>
                  <a:srgbClr val="005D7E"/>
                </a:solidFill>
                <a:latin typeface="Raleway" pitchFamily="2" charset="0"/>
                <a:cs typeface="Times New Roman" panose="02020603050405020304" pitchFamily="18" charset="0"/>
              </a:rPr>
              <a:t>Ayazaktarma</a:t>
            </a:r>
            <a:r>
              <a:rPr lang="en-US" sz="2000" b="1" dirty="0">
                <a:solidFill>
                  <a:srgbClr val="005D7E"/>
                </a:solidFill>
                <a:latin typeface="Raleway" pitchFamily="2" charset="0"/>
                <a:cs typeface="Times New Roman" panose="02020603050405020304" pitchFamily="18" charset="0"/>
              </a:rPr>
              <a:t> volcano is located 46 km away from the 2021 Shamakhi and 67 km from the 2019 </a:t>
            </a:r>
            <a:r>
              <a:rPr lang="en-US" sz="2000" b="1" dirty="0" err="1">
                <a:solidFill>
                  <a:srgbClr val="005D7E"/>
                </a:solidFill>
                <a:latin typeface="Raleway" pitchFamily="2" charset="0"/>
                <a:cs typeface="Times New Roman" panose="02020603050405020304" pitchFamily="18" charset="0"/>
              </a:rPr>
              <a:t>Basqal</a:t>
            </a:r>
            <a:r>
              <a:rPr lang="en-US" sz="2000" b="1" dirty="0">
                <a:solidFill>
                  <a:srgbClr val="005D7E"/>
                </a:solidFill>
                <a:latin typeface="Raleway" pitchFamily="2" charset="0"/>
                <a:cs typeface="Times New Roman" panose="02020603050405020304" pitchFamily="18" charset="0"/>
              </a:rPr>
              <a:t> earthquakes, respectively.  </a:t>
            </a:r>
            <a:endParaRPr lang="en-US" altLang="en-US" b="1" dirty="0">
              <a:solidFill>
                <a:srgbClr val="005D7E"/>
              </a:solidFill>
              <a:latin typeface="Raleway" pitchFamily="2" charset="0"/>
            </a:endParaRPr>
          </a:p>
        </p:txBody>
      </p:sp>
      <p:sp>
        <p:nvSpPr>
          <p:cNvPr id="22" name="TextBox 21">
            <a:extLst>
              <a:ext uri="{FF2B5EF4-FFF2-40B4-BE49-F238E27FC236}">
                <a16:creationId xmlns:a16="http://schemas.microsoft.com/office/drawing/2014/main" id="{A96D0CCC-8E01-24B9-10EA-E8650445C731}"/>
              </a:ext>
            </a:extLst>
          </p:cNvPr>
          <p:cNvSpPr txBox="1"/>
          <p:nvPr/>
        </p:nvSpPr>
        <p:spPr>
          <a:xfrm>
            <a:off x="11779992" y="26424282"/>
            <a:ext cx="8915133" cy="961610"/>
          </a:xfrm>
          <a:prstGeom prst="rect">
            <a:avLst/>
          </a:prstGeom>
          <a:noFill/>
        </p:spPr>
        <p:txBody>
          <a:bodyPr wrap="square">
            <a:spAutoFit/>
          </a:bodyPr>
          <a:lstStyle/>
          <a:p>
            <a:pPr algn="ctr" defTabSz="764162">
              <a:lnSpc>
                <a:spcPct val="150000"/>
              </a:lnSpc>
              <a:defRPr/>
            </a:pP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Fig. </a:t>
            </a:r>
            <a:r>
              <a:rPr lang="az-Latn-AZ" altLang="en-US" sz="2000" b="1" dirty="0">
                <a:solidFill>
                  <a:srgbClr val="005D7E"/>
                </a:solidFill>
                <a:latin typeface="Raleway" pitchFamily="2" charset="0"/>
                <a:ea typeface="Calibri" panose="020F0502020204030204" pitchFamily="34" charset="0"/>
                <a:cs typeface="Times New Roman" panose="02020603050405020304" pitchFamily="18" charset="0"/>
              </a:rPr>
              <a:t>2</a:t>
            </a: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 Pre-, co-, and post-seismic deformation of the Shamakhi earthquake </a:t>
            </a:r>
            <a:endParaRPr lang="en-US" altLang="en-US" sz="2000" b="1" dirty="0">
              <a:solidFill>
                <a:srgbClr val="005D7E"/>
              </a:solidFill>
              <a:latin typeface="Raleway" pitchFamily="2" charset="0"/>
              <a:cs typeface="Times New Roman" panose="02020603050405020304" pitchFamily="18" charset="0"/>
            </a:endParaRPr>
          </a:p>
        </p:txBody>
      </p:sp>
      <p:sp>
        <p:nvSpPr>
          <p:cNvPr id="39" name="Rectangle: Top Corners Rounded 38">
            <a:extLst>
              <a:ext uri="{FF2B5EF4-FFF2-40B4-BE49-F238E27FC236}">
                <a16:creationId xmlns:a16="http://schemas.microsoft.com/office/drawing/2014/main" id="{AB8704FC-6BE6-A27A-DC18-CBAA8FE67AE2}"/>
              </a:ext>
            </a:extLst>
          </p:cNvPr>
          <p:cNvSpPr/>
          <p:nvPr/>
        </p:nvSpPr>
        <p:spPr>
          <a:xfrm>
            <a:off x="36066595" y="-30162"/>
            <a:ext cx="6536599" cy="3693551"/>
          </a:xfrm>
          <a:prstGeom prst="round2SameRect">
            <a:avLst>
              <a:gd name="adj1" fmla="val 0"/>
              <a:gd name="adj2" fmla="val 42529"/>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2"/>
          </a:p>
        </p:txBody>
      </p:sp>
      <p:pic>
        <p:nvPicPr>
          <p:cNvPr id="24" name="Picture 23">
            <a:extLst>
              <a:ext uri="{FF2B5EF4-FFF2-40B4-BE49-F238E27FC236}">
                <a16:creationId xmlns:a16="http://schemas.microsoft.com/office/drawing/2014/main" id="{6D569906-C340-B0FE-9BD0-E3D2A4304A07}"/>
              </a:ext>
            </a:extLst>
          </p:cNvPr>
          <p:cNvPicPr>
            <a:picLocks noChangeAspect="1"/>
          </p:cNvPicPr>
          <p:nvPr/>
        </p:nvPicPr>
        <p:blipFill rotWithShape="1">
          <a:blip r:embed="rId4"/>
          <a:srcRect l="22000" r="25250"/>
          <a:stretch/>
        </p:blipFill>
        <p:spPr>
          <a:xfrm>
            <a:off x="23701951" y="19276993"/>
            <a:ext cx="5846340" cy="6234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a:extLst>
              <a:ext uri="{FF2B5EF4-FFF2-40B4-BE49-F238E27FC236}">
                <a16:creationId xmlns:a16="http://schemas.microsoft.com/office/drawing/2014/main" id="{D5B50196-DBC5-7072-8E46-77619039291D}"/>
              </a:ext>
            </a:extLst>
          </p:cNvPr>
          <p:cNvSpPr txBox="1"/>
          <p:nvPr/>
        </p:nvSpPr>
        <p:spPr>
          <a:xfrm>
            <a:off x="22251879" y="25910799"/>
            <a:ext cx="8915133" cy="1423275"/>
          </a:xfrm>
          <a:prstGeom prst="rect">
            <a:avLst/>
          </a:prstGeom>
          <a:noFill/>
        </p:spPr>
        <p:txBody>
          <a:bodyPr wrap="square">
            <a:spAutoFit/>
          </a:bodyPr>
          <a:lstStyle/>
          <a:p>
            <a:pPr algn="ctr" defTabSz="764162">
              <a:lnSpc>
                <a:spcPct val="150000"/>
              </a:lnSpc>
              <a:defRPr/>
            </a:pP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Fig. </a:t>
            </a:r>
            <a:r>
              <a:rPr lang="az-Latn-AZ" altLang="en-US" sz="2000" b="1" dirty="0">
                <a:solidFill>
                  <a:srgbClr val="005D7E"/>
                </a:solidFill>
                <a:latin typeface="Raleway" pitchFamily="2" charset="0"/>
                <a:ea typeface="Calibri" panose="020F0502020204030204" pitchFamily="34" charset="0"/>
                <a:cs typeface="Times New Roman" panose="02020603050405020304" pitchFamily="18" charset="0"/>
              </a:rPr>
              <a:t>4</a:t>
            </a: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 The </a:t>
            </a:r>
            <a:r>
              <a:rPr lang="en-GB" altLang="en-US" sz="2000" b="1" dirty="0" err="1">
                <a:solidFill>
                  <a:srgbClr val="005D7E"/>
                </a:solidFill>
                <a:latin typeface="Raleway" pitchFamily="2" charset="0"/>
                <a:ea typeface="Calibri" panose="020F0502020204030204" pitchFamily="34" charset="0"/>
                <a:cs typeface="Times New Roman" panose="02020603050405020304" pitchFamily="18" charset="0"/>
              </a:rPr>
              <a:t>Ayazakhtarma</a:t>
            </a: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 mud volcano exhibited significant positive and negative LOS changes in the western and eastern half of the site, respectively/</a:t>
            </a:r>
            <a:endParaRPr lang="en-US" altLang="en-US" sz="2000" b="1" dirty="0">
              <a:solidFill>
                <a:srgbClr val="005D7E"/>
              </a:solidFill>
              <a:latin typeface="Raleway" pitchFamily="2" charset="0"/>
              <a:cs typeface="Times New Roman" panose="02020603050405020304" pitchFamily="18" charset="0"/>
            </a:endParaRPr>
          </a:p>
        </p:txBody>
      </p:sp>
      <p:pic>
        <p:nvPicPr>
          <p:cNvPr id="26" name="Picture 2" descr="Ministry of Science and Education Republic of Azerbaijan">
            <a:extLst>
              <a:ext uri="{FF2B5EF4-FFF2-40B4-BE49-F238E27FC236}">
                <a16:creationId xmlns:a16="http://schemas.microsoft.com/office/drawing/2014/main" id="{3EBBC27D-40DE-CDCE-8FB6-3654D4005A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993" t="4785" r="40036" b="43453"/>
          <a:stretch/>
        </p:blipFill>
        <p:spPr bwMode="auto">
          <a:xfrm>
            <a:off x="36370317" y="295430"/>
            <a:ext cx="3078760" cy="28567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10;&#10;Description automatically generated with medium confidence">
            <a:extLst>
              <a:ext uri="{FF2B5EF4-FFF2-40B4-BE49-F238E27FC236}">
                <a16:creationId xmlns:a16="http://schemas.microsoft.com/office/drawing/2014/main" id="{46DFD2D8-118C-6404-CEEC-BDDD878CBE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52803" y="388212"/>
            <a:ext cx="2144583" cy="2856797"/>
          </a:xfrm>
          <a:prstGeom prst="rect">
            <a:avLst/>
          </a:prstGeom>
        </p:spPr>
      </p:pic>
      <p:sp>
        <p:nvSpPr>
          <p:cNvPr id="28" name="AutoShape 21">
            <a:extLst>
              <a:ext uri="{FF2B5EF4-FFF2-40B4-BE49-F238E27FC236}">
                <a16:creationId xmlns:a16="http://schemas.microsoft.com/office/drawing/2014/main" id="{353BBF8A-B5EA-3C2F-9276-C36BFAF38970}"/>
              </a:ext>
            </a:extLst>
          </p:cNvPr>
          <p:cNvSpPr>
            <a:spLocks noChangeArrowheads="1"/>
          </p:cNvSpPr>
          <p:nvPr/>
        </p:nvSpPr>
        <p:spPr bwMode="auto">
          <a:xfrm>
            <a:off x="11342011" y="15457848"/>
            <a:ext cx="9765884" cy="1353808"/>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     Results and Discussion</a:t>
            </a:r>
          </a:p>
        </p:txBody>
      </p:sp>
      <p:sp>
        <p:nvSpPr>
          <p:cNvPr id="31" name="Rectangle: Top Corners Rounded 30">
            <a:extLst>
              <a:ext uri="{FF2B5EF4-FFF2-40B4-BE49-F238E27FC236}">
                <a16:creationId xmlns:a16="http://schemas.microsoft.com/office/drawing/2014/main" id="{18122BB4-144A-11A0-07D4-9DEAFC54FACC}"/>
              </a:ext>
            </a:extLst>
          </p:cNvPr>
          <p:cNvSpPr/>
          <p:nvPr/>
        </p:nvSpPr>
        <p:spPr>
          <a:xfrm>
            <a:off x="32573494" y="18290466"/>
            <a:ext cx="9743330" cy="7220758"/>
          </a:xfrm>
          <a:prstGeom prst="round2SameRect">
            <a:avLst>
              <a:gd name="adj1" fmla="val 0"/>
              <a:gd name="adj2" fmla="val 42384"/>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a:latin typeface="Raleway" pitchFamily="2" charset="0"/>
            </a:endParaRPr>
          </a:p>
        </p:txBody>
      </p:sp>
      <p:sp>
        <p:nvSpPr>
          <p:cNvPr id="32" name="Rectangle 25">
            <a:extLst>
              <a:ext uri="{FF2B5EF4-FFF2-40B4-BE49-F238E27FC236}">
                <a16:creationId xmlns:a16="http://schemas.microsoft.com/office/drawing/2014/main" id="{28AA3EA2-C85E-7B3D-9130-30E44B3F6561}"/>
              </a:ext>
            </a:extLst>
          </p:cNvPr>
          <p:cNvSpPr>
            <a:spLocks noChangeArrowheads="1"/>
          </p:cNvSpPr>
          <p:nvPr/>
        </p:nvSpPr>
        <p:spPr bwMode="auto">
          <a:xfrm>
            <a:off x="32951916" y="19236562"/>
            <a:ext cx="9009033" cy="452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18" tIns="38209" rIns="76418" bIns="38209" numCol="1" anchor="ctr" anchorCtr="0" compatLnSpc="1">
            <a:prstTxWarp prst="textNoShape">
              <a:avLst/>
            </a:prstTxWarp>
            <a:spAutoFit/>
          </a:bodyPr>
          <a:lstStyle/>
          <a:p>
            <a:pPr algn="just">
              <a:lnSpc>
                <a:spcPct val="150000"/>
              </a:lnSpc>
              <a:spcBef>
                <a:spcPts val="0"/>
              </a:spcBef>
              <a:spcAft>
                <a:spcPts val="0"/>
              </a:spcAft>
            </a:pPr>
            <a:r>
              <a:rPr lang="en-GB" sz="2800" b="1" dirty="0" err="1">
                <a:solidFill>
                  <a:srgbClr val="005D7E"/>
                </a:solidFill>
                <a:latin typeface="Raleway" pitchFamily="2" charset="0"/>
                <a:ea typeface="Times New Roman" panose="02020603050405020304" pitchFamily="18" charset="0"/>
                <a:cs typeface="Times New Roman" panose="02020603050405020304" pitchFamily="18" charset="0"/>
              </a:rPr>
              <a:t>Fakhraddin</a:t>
            </a:r>
            <a:r>
              <a:rPr lang="en-GB" sz="2800" b="1" dirty="0">
                <a:solidFill>
                  <a:srgbClr val="005D7E"/>
                </a:solidFill>
                <a:latin typeface="Raleway" pitchFamily="2" charset="0"/>
                <a:ea typeface="Times New Roman" panose="02020603050405020304" pitchFamily="18" charset="0"/>
                <a:cs typeface="Times New Roman" panose="02020603050405020304" pitchFamily="18" charset="0"/>
              </a:rPr>
              <a:t> Kadirov</a:t>
            </a:r>
            <a:r>
              <a:rPr lang="en-GB" sz="2800" b="1" baseline="30000" dirty="0">
                <a:solidFill>
                  <a:srgbClr val="005D7E"/>
                </a:solidFill>
                <a:latin typeface="Raleway" pitchFamily="2" charset="0"/>
                <a:ea typeface="Times New Roman" panose="02020603050405020304" pitchFamily="18" charset="0"/>
                <a:cs typeface="Times New Roman" panose="02020603050405020304" pitchFamily="18" charset="0"/>
              </a:rPr>
              <a:t>1,2</a:t>
            </a:r>
            <a:r>
              <a:rPr lang="en-GB" sz="2800" b="1" dirty="0">
                <a:solidFill>
                  <a:srgbClr val="005D7E"/>
                </a:solidFill>
                <a:latin typeface="Raleway" pitchFamily="2" charset="0"/>
                <a:ea typeface="Times New Roman" panose="02020603050405020304" pitchFamily="18" charset="0"/>
                <a:cs typeface="Times New Roman" panose="02020603050405020304" pitchFamily="18" charset="0"/>
              </a:rPr>
              <a:t> and  </a:t>
            </a:r>
            <a:r>
              <a:rPr lang="en-GB" sz="2800" b="1" dirty="0" err="1">
                <a:solidFill>
                  <a:srgbClr val="005D7E"/>
                </a:solidFill>
                <a:latin typeface="Raleway" pitchFamily="2" charset="0"/>
                <a:ea typeface="Times New Roman" panose="02020603050405020304" pitchFamily="18" charset="0"/>
                <a:cs typeface="Times New Roman" panose="02020603050405020304" pitchFamily="18" charset="0"/>
              </a:rPr>
              <a:t>Bahruz</a:t>
            </a:r>
            <a:r>
              <a:rPr lang="en-GB" sz="2800" b="1" dirty="0">
                <a:solidFill>
                  <a:srgbClr val="005D7E"/>
                </a:solidFill>
                <a:latin typeface="Raleway" pitchFamily="2" charset="0"/>
                <a:ea typeface="Times New Roman" panose="02020603050405020304" pitchFamily="18" charset="0"/>
                <a:cs typeface="Times New Roman" panose="02020603050405020304" pitchFamily="18" charset="0"/>
              </a:rPr>
              <a:t> </a:t>
            </a:r>
            <a:r>
              <a:rPr lang="en-GB" sz="2800" b="1" dirty="0" err="1">
                <a:solidFill>
                  <a:srgbClr val="005D7E"/>
                </a:solidFill>
                <a:latin typeface="Raleway" pitchFamily="2" charset="0"/>
                <a:ea typeface="Times New Roman" panose="02020603050405020304" pitchFamily="18" charset="0"/>
                <a:cs typeface="Times New Roman" panose="02020603050405020304" pitchFamily="18" charset="0"/>
              </a:rPr>
              <a:t>Ahadov</a:t>
            </a:r>
            <a:r>
              <a:rPr lang="en-GB" sz="2800" b="1" dirty="0">
                <a:solidFill>
                  <a:srgbClr val="005D7E"/>
                </a:solidFill>
                <a:latin typeface="Raleway" pitchFamily="2" charset="0"/>
                <a:ea typeface="Times New Roman" panose="02020603050405020304" pitchFamily="18" charset="0"/>
                <a:cs typeface="Times New Roman" panose="02020603050405020304" pitchFamily="18" charset="0"/>
              </a:rPr>
              <a:t> </a:t>
            </a:r>
            <a:r>
              <a:rPr lang="en-GB" sz="2800" b="1" baseline="30000" dirty="0">
                <a:solidFill>
                  <a:srgbClr val="005D7E"/>
                </a:solidFill>
                <a:latin typeface="Raleway" pitchFamily="2" charset="0"/>
                <a:ea typeface="Times New Roman" panose="02020603050405020304" pitchFamily="18" charset="0"/>
                <a:cs typeface="Times New Roman" panose="02020603050405020304" pitchFamily="18" charset="0"/>
              </a:rPr>
              <a:t>1,2</a:t>
            </a:r>
            <a:r>
              <a:rPr lang="en-GB" sz="2800" b="1" dirty="0">
                <a:solidFill>
                  <a:srgbClr val="005D7E"/>
                </a:solidFill>
                <a:latin typeface="Raleway" pitchFamily="2" charset="0"/>
                <a:ea typeface="Times New Roman" panose="02020603050405020304" pitchFamily="18" charset="0"/>
                <a:cs typeface="Times New Roman" panose="02020603050405020304" pitchFamily="18" charset="0"/>
              </a:rPr>
              <a:t>, </a:t>
            </a:r>
            <a:endParaRPr lang="en-US" sz="2800" b="1" dirty="0">
              <a:solidFill>
                <a:srgbClr val="005D7E"/>
              </a:solidFill>
              <a:latin typeface="Raleway" pitchFamily="2"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pPr>
            <a:r>
              <a:rPr lang="en-US" sz="2800" b="1" dirty="0">
                <a:latin typeface="Raleway" pitchFamily="2" charset="0"/>
                <a:cs typeface="Times New Roman" panose="02020603050405020304" pitchFamily="18" charset="0"/>
              </a:rPr>
              <a:t>1 Institute of Geology and Geophysics, Ministry of Science and Education Republic of Azerbaijan, Baku, Azerbaijan (kadirovf@gmail.com)</a:t>
            </a:r>
          </a:p>
          <a:p>
            <a:pPr algn="just">
              <a:lnSpc>
                <a:spcPct val="150000"/>
              </a:lnSpc>
              <a:spcBef>
                <a:spcPts val="0"/>
              </a:spcBef>
              <a:spcAft>
                <a:spcPts val="0"/>
              </a:spcAft>
            </a:pPr>
            <a:r>
              <a:rPr lang="en-US" sz="2800" b="1" dirty="0">
                <a:latin typeface="Raleway" pitchFamily="2" charset="0"/>
                <a:cs typeface="Times New Roman" panose="02020603050405020304" pitchFamily="18" charset="0"/>
              </a:rPr>
              <a:t> 2 Institute of Oil and Gas, Ministry of Science and Education Republic of Azerbaijan, Baku, Azerbaijan (kadirovf@gmail.com, ahadovshao@gmail.com) </a:t>
            </a:r>
          </a:p>
        </p:txBody>
      </p:sp>
      <p:sp>
        <p:nvSpPr>
          <p:cNvPr id="35" name="AutoShape 21">
            <a:extLst>
              <a:ext uri="{FF2B5EF4-FFF2-40B4-BE49-F238E27FC236}">
                <a16:creationId xmlns:a16="http://schemas.microsoft.com/office/drawing/2014/main" id="{2FC0BAB8-EE9C-6B7F-F431-9082459BEC45}"/>
              </a:ext>
            </a:extLst>
          </p:cNvPr>
          <p:cNvSpPr>
            <a:spLocks noChangeArrowheads="1"/>
          </p:cNvSpPr>
          <p:nvPr/>
        </p:nvSpPr>
        <p:spPr bwMode="auto">
          <a:xfrm>
            <a:off x="32573491" y="17192779"/>
            <a:ext cx="9765884" cy="1353808"/>
          </a:xfrm>
          <a:prstGeom prst="round2SameRect">
            <a:avLst>
              <a:gd name="adj1" fmla="val 50000"/>
              <a:gd name="adj2" fmla="val 0"/>
            </a:avLst>
          </a:prstGeom>
          <a:solidFill>
            <a:srgbClr val="005D7E"/>
          </a:solidFill>
          <a:ln w="50800">
            <a:noFill/>
            <a:round/>
            <a:headEnd/>
            <a:tailEnd/>
          </a:ln>
          <a:effectLst>
            <a:outerShdw sx="1000" sy="1000" algn="ctr" rotWithShape="0">
              <a:srgbClr val="787878"/>
            </a:outerShdw>
          </a:effectLst>
        </p:spPr>
        <p:txBody>
          <a:bodyPr wrap="none" lIns="36561" tIns="17652" rIns="36561" bIns="17652" anchor="ctr"/>
          <a:lstStyle/>
          <a:p>
            <a:pPr algn="ctr" defTabSz="344934">
              <a:lnSpc>
                <a:spcPct val="150000"/>
              </a:lnSpc>
              <a:defRPr/>
            </a:pPr>
            <a:r>
              <a:rPr lang="en-US" sz="4400" b="1" dirty="0">
                <a:solidFill>
                  <a:srgbClr val="FFFFFF"/>
                </a:solidFill>
                <a:latin typeface="Raleway" pitchFamily="2" charset="0"/>
              </a:rPr>
              <a:t>     Authors</a:t>
            </a:r>
          </a:p>
        </p:txBody>
      </p:sp>
      <p:pic>
        <p:nvPicPr>
          <p:cNvPr id="34" name="Picture 33">
            <a:extLst>
              <a:ext uri="{FF2B5EF4-FFF2-40B4-BE49-F238E27FC236}">
                <a16:creationId xmlns:a16="http://schemas.microsoft.com/office/drawing/2014/main" id="{B3EE3D87-4A4A-C5CD-B4B8-42EA2015D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082" y="851784"/>
            <a:ext cx="3478791" cy="3478791"/>
          </a:xfrm>
          <a:prstGeom prst="rect">
            <a:avLst/>
          </a:prstGeom>
        </p:spPr>
      </p:pic>
      <p:pic>
        <p:nvPicPr>
          <p:cNvPr id="10" name="Picture 9">
            <a:extLst>
              <a:ext uri="{FF2B5EF4-FFF2-40B4-BE49-F238E27FC236}">
                <a16:creationId xmlns:a16="http://schemas.microsoft.com/office/drawing/2014/main" id="{002707D0-B587-4EA8-5616-BD683EB9CA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783" y="17869683"/>
            <a:ext cx="8015467" cy="6851286"/>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TextBox 32">
            <a:extLst>
              <a:ext uri="{FF2B5EF4-FFF2-40B4-BE49-F238E27FC236}">
                <a16:creationId xmlns:a16="http://schemas.microsoft.com/office/drawing/2014/main" id="{22452CFA-B480-6102-216C-C915F3DEBA29}"/>
              </a:ext>
            </a:extLst>
          </p:cNvPr>
          <p:cNvSpPr txBox="1"/>
          <p:nvPr/>
        </p:nvSpPr>
        <p:spPr>
          <a:xfrm>
            <a:off x="1332180" y="25122970"/>
            <a:ext cx="8915133" cy="961610"/>
          </a:xfrm>
          <a:prstGeom prst="rect">
            <a:avLst/>
          </a:prstGeom>
          <a:noFill/>
        </p:spPr>
        <p:txBody>
          <a:bodyPr wrap="square">
            <a:spAutoFit/>
          </a:bodyPr>
          <a:lstStyle/>
          <a:p>
            <a:pPr algn="ctr" defTabSz="764162">
              <a:lnSpc>
                <a:spcPct val="150000"/>
              </a:lnSpc>
              <a:defRPr/>
            </a:pP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Fig. 1. </a:t>
            </a:r>
            <a:r>
              <a:rPr lang="az-Latn-AZ" altLang="en-US" sz="2000" b="1" dirty="0">
                <a:solidFill>
                  <a:srgbClr val="005D7E"/>
                </a:solidFill>
                <a:latin typeface="Raleway" pitchFamily="2" charset="0"/>
                <a:ea typeface="Calibri" panose="020F0502020204030204" pitchFamily="34" charset="0"/>
                <a:cs typeface="Times New Roman" panose="02020603050405020304" pitchFamily="18" charset="0"/>
              </a:rPr>
              <a:t>Study area. </a:t>
            </a:r>
            <a:r>
              <a:rPr lang="en-US" sz="2000" b="1" dirty="0">
                <a:solidFill>
                  <a:srgbClr val="005D7E"/>
                </a:solidFill>
                <a:latin typeface="Raleway" pitchFamily="2" charset="0"/>
              </a:rPr>
              <a:t>Investigating the relationship between earthquakes activity and </a:t>
            </a:r>
            <a:r>
              <a:rPr lang="en-US" sz="2000" b="1" dirty="0" err="1">
                <a:solidFill>
                  <a:srgbClr val="005D7E"/>
                </a:solidFill>
                <a:latin typeface="Raleway" pitchFamily="2" charset="0"/>
              </a:rPr>
              <a:t>Ayazakhtarma</a:t>
            </a:r>
            <a:r>
              <a:rPr lang="en-US" sz="2000" b="1" dirty="0">
                <a:solidFill>
                  <a:srgbClr val="005D7E"/>
                </a:solidFill>
                <a:latin typeface="Raleway" pitchFamily="2" charset="0"/>
              </a:rPr>
              <a:t> mud volcano eruptions</a:t>
            </a:r>
            <a:endParaRPr lang="en-US" altLang="en-US" sz="2000" b="1" dirty="0">
              <a:solidFill>
                <a:srgbClr val="005D7E"/>
              </a:solidFill>
              <a:latin typeface="Raleway" pitchFamily="2" charset="0"/>
              <a:cs typeface="Times New Roman" panose="02020603050405020304" pitchFamily="18" charset="0"/>
            </a:endParaRPr>
          </a:p>
        </p:txBody>
      </p:sp>
      <p:sp>
        <p:nvSpPr>
          <p:cNvPr id="36" name="TextBox 35">
            <a:extLst>
              <a:ext uri="{FF2B5EF4-FFF2-40B4-BE49-F238E27FC236}">
                <a16:creationId xmlns:a16="http://schemas.microsoft.com/office/drawing/2014/main" id="{AF02E396-8AE0-E559-2C15-343094D3846D}"/>
              </a:ext>
            </a:extLst>
          </p:cNvPr>
          <p:cNvSpPr txBox="1"/>
          <p:nvPr/>
        </p:nvSpPr>
        <p:spPr>
          <a:xfrm>
            <a:off x="22311275" y="15299686"/>
            <a:ext cx="8915133" cy="499945"/>
          </a:xfrm>
          <a:prstGeom prst="rect">
            <a:avLst/>
          </a:prstGeom>
          <a:noFill/>
        </p:spPr>
        <p:txBody>
          <a:bodyPr wrap="square">
            <a:spAutoFit/>
          </a:bodyPr>
          <a:lstStyle/>
          <a:p>
            <a:pPr algn="ctr" defTabSz="764162">
              <a:lnSpc>
                <a:spcPct val="150000"/>
              </a:lnSpc>
              <a:defRPr/>
            </a:pP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Fig. </a:t>
            </a:r>
            <a:r>
              <a:rPr lang="az-Latn-AZ" altLang="en-US" sz="2000" b="1" dirty="0">
                <a:solidFill>
                  <a:srgbClr val="005D7E"/>
                </a:solidFill>
                <a:latin typeface="Raleway" pitchFamily="2" charset="0"/>
                <a:ea typeface="Calibri" panose="020F0502020204030204" pitchFamily="34" charset="0"/>
                <a:cs typeface="Times New Roman" panose="02020603050405020304" pitchFamily="18" charset="0"/>
              </a:rPr>
              <a:t>3</a:t>
            </a: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 Pre-, co-, and post-seismic deformation of the </a:t>
            </a:r>
            <a:r>
              <a:rPr lang="az-Latn-AZ" altLang="en-US" sz="2000" b="1" dirty="0">
                <a:solidFill>
                  <a:srgbClr val="005D7E"/>
                </a:solidFill>
                <a:latin typeface="Raleway" pitchFamily="2" charset="0"/>
                <a:ea typeface="Calibri" panose="020F0502020204030204" pitchFamily="34" charset="0"/>
                <a:cs typeface="Times New Roman" panose="02020603050405020304" pitchFamily="18" charset="0"/>
              </a:rPr>
              <a:t>Basqal </a:t>
            </a:r>
            <a:r>
              <a:rPr lang="en-GB" altLang="en-US" sz="2000" b="1" dirty="0">
                <a:solidFill>
                  <a:srgbClr val="005D7E"/>
                </a:solidFill>
                <a:latin typeface="Raleway" pitchFamily="2" charset="0"/>
                <a:ea typeface="Calibri" panose="020F0502020204030204" pitchFamily="34" charset="0"/>
                <a:cs typeface="Times New Roman" panose="02020603050405020304" pitchFamily="18" charset="0"/>
              </a:rPr>
              <a:t>earthquake </a:t>
            </a:r>
            <a:endParaRPr lang="en-US" altLang="en-US" sz="2000" b="1" dirty="0">
              <a:solidFill>
                <a:srgbClr val="005D7E"/>
              </a:solidFill>
              <a:latin typeface="Raleway" pitchFamily="2" charset="0"/>
              <a:cs typeface="Times New Roman" panose="02020603050405020304" pitchFamily="18" charset="0"/>
            </a:endParaRPr>
          </a:p>
        </p:txBody>
      </p:sp>
      <p:pic>
        <p:nvPicPr>
          <p:cNvPr id="37" name="Picture 36">
            <a:extLst>
              <a:ext uri="{FF2B5EF4-FFF2-40B4-BE49-F238E27FC236}">
                <a16:creationId xmlns:a16="http://schemas.microsoft.com/office/drawing/2014/main" id="{A92D252E-B604-4B94-B40F-E58477629A54}"/>
              </a:ext>
            </a:extLst>
          </p:cNvPr>
          <p:cNvPicPr>
            <a:picLocks noChangeAspect="1"/>
          </p:cNvPicPr>
          <p:nvPr/>
        </p:nvPicPr>
        <p:blipFill rotWithShape="1">
          <a:blip r:embed="rId9"/>
          <a:srcRect l="13125" t="5197" r="13125" b="2214"/>
          <a:stretch/>
        </p:blipFill>
        <p:spPr>
          <a:xfrm>
            <a:off x="22370855" y="8947901"/>
            <a:ext cx="8991600" cy="6349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9595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21851</TotalTime>
  <Words>944</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Raleway</vt:lpstr>
      <vt:lpstr>Times New Roman</vt:lpstr>
      <vt:lpstr>Office Theme</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Kuldeep Kaushik</dc:creator>
  <cp:lastModifiedBy>Bahruz Ahadov</cp:lastModifiedBy>
  <cp:revision>434</cp:revision>
  <cp:lastPrinted>2018-04-02T10:35:08Z</cp:lastPrinted>
  <dcterms:created xsi:type="dcterms:W3CDTF">2001-10-18T16:42:36Z</dcterms:created>
  <dcterms:modified xsi:type="dcterms:W3CDTF">2023-05-09T09:28:36Z</dcterms:modified>
</cp:coreProperties>
</file>