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9" r:id="rId3"/>
    <p:sldId id="257" r:id="rId4"/>
    <p:sldId id="258" r:id="rId5"/>
    <p:sldId id="260" r:id="rId6"/>
    <p:sldId id="261" r:id="rId7"/>
    <p:sldId id="262" r:id="rId8"/>
    <p:sldId id="263" r:id="rId9"/>
    <p:sldId id="265" r:id="rId10"/>
    <p:sldId id="266" r:id="rId11"/>
    <p:sldId id="267" r:id="rId12"/>
    <p:sldId id="270" r:id="rId13"/>
    <p:sldId id="273" r:id="rId14"/>
    <p:sldId id="274" r:id="rId15"/>
    <p:sldId id="272" r:id="rId16"/>
  </p:sldIdLst>
  <p:sldSz cx="9144000" cy="5143500" type="screen16x9"/>
  <p:notesSz cx="6858000" cy="9144000"/>
  <p:embeddedFontLst>
    <p:embeddedFont>
      <p:font typeface="Lato" panose="020F0502020204030203" pitchFamily="34" charset="0"/>
      <p:regular r:id="rId18"/>
      <p:bold r:id="rId19"/>
      <p:italic r:id="rId20"/>
      <p:boldItalic r:id="rId21"/>
    </p:embeddedFont>
    <p:embeddedFont>
      <p:font typeface="Raleway" panose="020B0604020202020204"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a0c8c725ba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a0c8c725ba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a0c8c725ba_0_2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a0c8c725ba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a0c8c725ba_2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a0c8c725ba_2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a0c8c725ba_0_2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a0c8c725ba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a0c8c725ba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a0c8c725ba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a0c8c725ba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a0c8c725ba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a0c8c725ba_0_1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a0c8c725ba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a0c8c725ba_0_1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a0c8c725ba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a0c8c725b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a0c8c725b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a0c8c725ba_0_1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a0c8c725ba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a0c8c725ba_0_2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a0c8c725ba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a0c8c725ba_0_2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a0c8c725ba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0"/>
              </a:spcBef>
              <a:spcAft>
                <a:spcPts val="0"/>
              </a:spcAft>
              <a:buClr>
                <a:schemeClr val="lt1"/>
              </a:buClr>
              <a:buSzPts val="1100"/>
              <a:buChar char="○"/>
              <a:defRPr>
                <a:solidFill>
                  <a:schemeClr val="lt1"/>
                </a:solidFill>
              </a:defRPr>
            </a:lvl2pPr>
            <a:lvl3pPr marL="1371600" lvl="2" indent="-298450">
              <a:spcBef>
                <a:spcPts val="0"/>
              </a:spcBef>
              <a:spcAft>
                <a:spcPts val="0"/>
              </a:spcAft>
              <a:buClr>
                <a:schemeClr val="lt1"/>
              </a:buClr>
              <a:buSzPts val="1100"/>
              <a:buChar char="■"/>
              <a:defRPr>
                <a:solidFill>
                  <a:schemeClr val="lt1"/>
                </a:solidFill>
              </a:defRPr>
            </a:lvl3pPr>
            <a:lvl4pPr marL="1828800" lvl="3" indent="-298450">
              <a:spcBef>
                <a:spcPts val="0"/>
              </a:spcBef>
              <a:spcAft>
                <a:spcPts val="0"/>
              </a:spcAft>
              <a:buClr>
                <a:schemeClr val="lt1"/>
              </a:buClr>
              <a:buSzPts val="1100"/>
              <a:buChar char="●"/>
              <a:defRPr>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a:solidFill>
                  <a:schemeClr val="lt1"/>
                </a:solidFill>
              </a:defRPr>
            </a:lvl6pPr>
            <a:lvl7pPr marL="3200400" lvl="6" indent="-298450">
              <a:spcBef>
                <a:spcPts val="0"/>
              </a:spcBef>
              <a:spcAft>
                <a:spcPts val="0"/>
              </a:spcAft>
              <a:buClr>
                <a:schemeClr val="lt1"/>
              </a:buClr>
              <a:buSzPts val="1100"/>
              <a:buChar char="●"/>
              <a:defRPr>
                <a:solidFill>
                  <a:schemeClr val="lt1"/>
                </a:solidFill>
              </a:defRPr>
            </a:lvl7pPr>
            <a:lvl8pPr marL="3657600" lvl="7" indent="-298450">
              <a:spcBef>
                <a:spcPts val="0"/>
              </a:spcBef>
              <a:spcAft>
                <a:spcPts val="0"/>
              </a:spcAft>
              <a:buClr>
                <a:schemeClr val="lt1"/>
              </a:buClr>
              <a:buSzPts val="1100"/>
              <a:buChar char="○"/>
              <a:defRPr>
                <a:solidFill>
                  <a:schemeClr val="lt1"/>
                </a:solidFill>
              </a:defRPr>
            </a:lvl8pPr>
            <a:lvl9pPr marL="4114800" lvl="8" indent="-298450">
              <a:spcBef>
                <a:spcPts val="0"/>
              </a:spcBef>
              <a:spcAft>
                <a:spcPts val="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rihan.maja@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mailto:branislav.zivaljevic@biosense.r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p>
            <a:pPr marL="0" lvl="0" indent="0" algn="ctr" rtl="0">
              <a:lnSpc>
                <a:spcPct val="115000"/>
              </a:lnSpc>
              <a:spcBef>
                <a:spcPts val="0"/>
              </a:spcBef>
              <a:spcAft>
                <a:spcPts val="0"/>
              </a:spcAft>
              <a:buNone/>
            </a:pPr>
            <a:r>
              <a:rPr lang="en-GB" sz="2000" dirty="0"/>
              <a:t>Trends and characteristics of warm and dry extreme compound events in South Eastern Europe </a:t>
            </a:r>
            <a:endParaRPr dirty="0"/>
          </a:p>
        </p:txBody>
      </p:sp>
      <p:sp>
        <p:nvSpPr>
          <p:cNvPr id="87" name="Google Shape;87;p13"/>
          <p:cNvSpPr txBox="1">
            <a:spLocks noGrp="1"/>
          </p:cNvSpPr>
          <p:nvPr>
            <p:ph type="subTitle" idx="1"/>
          </p:nvPr>
        </p:nvSpPr>
        <p:spPr>
          <a:xfrm>
            <a:off x="2428165" y="1884200"/>
            <a:ext cx="7688100" cy="5412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Clr>
                <a:schemeClr val="dk1"/>
              </a:buClr>
              <a:buSzPts val="440"/>
              <a:buFont typeface="Arial"/>
              <a:buNone/>
            </a:pPr>
            <a:endParaRPr sz="1700" dirty="0">
              <a:solidFill>
                <a:schemeClr val="dk1"/>
              </a:solidFill>
            </a:endParaRPr>
          </a:p>
          <a:p>
            <a:pPr marL="0" lvl="0" indent="0" algn="l" rtl="0">
              <a:lnSpc>
                <a:spcPct val="105000"/>
              </a:lnSpc>
              <a:spcBef>
                <a:spcPts val="0"/>
              </a:spcBef>
              <a:spcAft>
                <a:spcPts val="0"/>
              </a:spcAft>
              <a:buClr>
                <a:schemeClr val="dk1"/>
              </a:buClr>
              <a:buSzPts val="440"/>
              <a:buFont typeface="Arial"/>
              <a:buNone/>
            </a:pPr>
            <a:endParaRPr sz="1700" dirty="0">
              <a:solidFill>
                <a:schemeClr val="dk1"/>
              </a:solidFill>
            </a:endParaRPr>
          </a:p>
          <a:p>
            <a:pPr marL="0" lvl="0" indent="0" algn="l" rtl="0">
              <a:lnSpc>
                <a:spcPct val="105000"/>
              </a:lnSpc>
              <a:spcBef>
                <a:spcPts val="0"/>
              </a:spcBef>
              <a:spcAft>
                <a:spcPts val="0"/>
              </a:spcAft>
              <a:buClr>
                <a:schemeClr val="dk1"/>
              </a:buClr>
              <a:buSzPts val="440"/>
              <a:buFont typeface="Arial"/>
              <a:buNone/>
            </a:pPr>
            <a:endParaRPr sz="1700" dirty="0">
              <a:solidFill>
                <a:schemeClr val="dk1"/>
              </a:solidFill>
            </a:endParaRPr>
          </a:p>
          <a:p>
            <a:pPr marL="0" lvl="0" indent="0" algn="l" rtl="0">
              <a:lnSpc>
                <a:spcPct val="105000"/>
              </a:lnSpc>
              <a:spcBef>
                <a:spcPts val="0"/>
              </a:spcBef>
              <a:spcAft>
                <a:spcPts val="0"/>
              </a:spcAft>
              <a:buClr>
                <a:schemeClr val="dk1"/>
              </a:buClr>
              <a:buSzPts val="440"/>
              <a:buFont typeface="Arial"/>
              <a:buNone/>
            </a:pPr>
            <a:endParaRPr sz="1700" dirty="0">
              <a:solidFill>
                <a:schemeClr val="dk1"/>
              </a:solidFill>
            </a:endParaRPr>
          </a:p>
          <a:p>
            <a:pPr marL="0" lvl="0" indent="0" algn="l" rtl="0">
              <a:lnSpc>
                <a:spcPct val="90000"/>
              </a:lnSpc>
              <a:spcBef>
                <a:spcPts val="0"/>
              </a:spcBef>
              <a:spcAft>
                <a:spcPts val="0"/>
              </a:spcAft>
              <a:buSzPts val="440"/>
              <a:buNone/>
            </a:pPr>
            <a:endParaRPr sz="1540" dirty="0"/>
          </a:p>
        </p:txBody>
      </p:sp>
      <p:sp>
        <p:nvSpPr>
          <p:cNvPr id="3" name="TextBox 2">
            <a:extLst>
              <a:ext uri="{FF2B5EF4-FFF2-40B4-BE49-F238E27FC236}">
                <a16:creationId xmlns:a16="http://schemas.microsoft.com/office/drawing/2014/main" id="{3AE8B57A-C09F-E309-8E93-7FFE74D359F6}"/>
              </a:ext>
            </a:extLst>
          </p:cNvPr>
          <p:cNvSpPr txBox="1"/>
          <p:nvPr/>
        </p:nvSpPr>
        <p:spPr>
          <a:xfrm>
            <a:off x="392907" y="4293185"/>
            <a:ext cx="5086350" cy="755271"/>
          </a:xfrm>
          <a:prstGeom prst="rect">
            <a:avLst/>
          </a:prstGeom>
          <a:noFill/>
        </p:spPr>
        <p:txBody>
          <a:bodyPr wrap="square">
            <a:spAutoFit/>
          </a:bodyPr>
          <a:lstStyle/>
          <a:p>
            <a:pPr marL="0" lvl="0" indent="0">
              <a:lnSpc>
                <a:spcPct val="105000"/>
              </a:lnSpc>
              <a:buClr>
                <a:schemeClr val="dk1"/>
              </a:buClr>
              <a:buSzPts val="440"/>
            </a:pPr>
            <a:r>
              <a:rPr lang="en-GB" sz="1400" dirty="0">
                <a:solidFill>
                  <a:schemeClr val="dk1"/>
                </a:solidFill>
              </a:rPr>
              <a:t>Maja </a:t>
            </a:r>
            <a:r>
              <a:rPr lang="en-GB" sz="1400" dirty="0" err="1">
                <a:solidFill>
                  <a:schemeClr val="dk1"/>
                </a:solidFill>
              </a:rPr>
              <a:t>Orihan</a:t>
            </a:r>
            <a:r>
              <a:rPr lang="en-GB" sz="1400" dirty="0">
                <a:solidFill>
                  <a:schemeClr val="dk1"/>
                </a:solidFill>
              </a:rPr>
              <a:t> - </a:t>
            </a:r>
            <a:r>
              <a:rPr lang="en-GB" sz="1400" u="sng" dirty="0">
                <a:solidFill>
                  <a:schemeClr val="hlink"/>
                </a:solidFill>
                <a:hlinkClick r:id="rId3"/>
              </a:rPr>
              <a:t>orihan.maja@gmail.com</a:t>
            </a:r>
            <a:endParaRPr lang="en-GB" sz="1400" dirty="0">
              <a:solidFill>
                <a:schemeClr val="dk1"/>
              </a:solidFill>
            </a:endParaRPr>
          </a:p>
          <a:p>
            <a:pPr marL="0" lvl="0" indent="0">
              <a:lnSpc>
                <a:spcPct val="105000"/>
              </a:lnSpc>
              <a:buClr>
                <a:schemeClr val="dk1"/>
              </a:buClr>
              <a:buSzPts val="440"/>
            </a:pPr>
            <a:r>
              <a:rPr lang="en-GB" sz="1400" dirty="0">
                <a:solidFill>
                  <a:schemeClr val="dk1"/>
                </a:solidFill>
              </a:rPr>
              <a:t>Branislav </a:t>
            </a:r>
            <a:r>
              <a:rPr lang="en-GB" sz="1400" dirty="0" err="1">
                <a:solidFill>
                  <a:schemeClr val="dk1"/>
                </a:solidFill>
              </a:rPr>
              <a:t>Zivaljevic</a:t>
            </a:r>
            <a:r>
              <a:rPr lang="en-GB" sz="1400" dirty="0">
                <a:solidFill>
                  <a:schemeClr val="dk1"/>
                </a:solidFill>
              </a:rPr>
              <a:t> - </a:t>
            </a:r>
            <a:r>
              <a:rPr lang="en-GB" sz="1400" u="sng" dirty="0">
                <a:solidFill>
                  <a:schemeClr val="hlink"/>
                </a:solidFill>
                <a:hlinkClick r:id="rId4"/>
              </a:rPr>
              <a:t>branislav.zivaljevic@biosense.rs</a:t>
            </a:r>
            <a:r>
              <a:rPr lang="en-GB" sz="1400" dirty="0">
                <a:solidFill>
                  <a:schemeClr val="dk1"/>
                </a:solidFill>
              </a:rPr>
              <a:t> </a:t>
            </a:r>
          </a:p>
          <a:p>
            <a:pPr marL="0" lvl="0" indent="0">
              <a:lnSpc>
                <a:spcPct val="105000"/>
              </a:lnSpc>
              <a:buClr>
                <a:schemeClr val="dk1"/>
              </a:buClr>
              <a:buSzPts val="440"/>
            </a:pPr>
            <a:endParaRPr lang="en-GB" sz="1400" dirty="0">
              <a:solidFill>
                <a:schemeClr val="dk1"/>
              </a:solidFill>
            </a:endParaRPr>
          </a:p>
        </p:txBody>
      </p:sp>
      <p:pic>
        <p:nvPicPr>
          <p:cNvPr id="5" name="Picture 4" descr="A picture containing graphical user interface&#10;&#10;Description automatically generated">
            <a:extLst>
              <a:ext uri="{FF2B5EF4-FFF2-40B4-BE49-F238E27FC236}">
                <a16:creationId xmlns:a16="http://schemas.microsoft.com/office/drawing/2014/main" id="{9BF8900B-E34C-9CAB-E9D2-59AAA20E2CBD}"/>
              </a:ext>
            </a:extLst>
          </p:cNvPr>
          <p:cNvPicPr>
            <a:picLocks noChangeAspect="1"/>
          </p:cNvPicPr>
          <p:nvPr/>
        </p:nvPicPr>
        <p:blipFill>
          <a:blip r:embed="rId5"/>
          <a:stretch>
            <a:fillRect/>
          </a:stretch>
        </p:blipFill>
        <p:spPr>
          <a:xfrm>
            <a:off x="140698" y="0"/>
            <a:ext cx="1430927" cy="4759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3"/>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61" name="Google Shape;161;p23"/>
          <p:cNvSpPr txBox="1">
            <a:spLocks noGrp="1"/>
          </p:cNvSpPr>
          <p:nvPr>
            <p:ph type="body" idx="1"/>
          </p:nvPr>
        </p:nvSpPr>
        <p:spPr>
          <a:xfrm>
            <a:off x="6202725" y="1687300"/>
            <a:ext cx="2677500" cy="7641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GB" sz="1800" dirty="0"/>
              <a:t>Number of Warm and Dry events in 2007</a:t>
            </a:r>
            <a:endParaRPr sz="1800" dirty="0"/>
          </a:p>
        </p:txBody>
      </p:sp>
      <p:pic>
        <p:nvPicPr>
          <p:cNvPr id="162" name="Google Shape;162;p23"/>
          <p:cNvPicPr preferRelativeResize="0"/>
          <p:nvPr/>
        </p:nvPicPr>
        <p:blipFill>
          <a:blip r:embed="rId3">
            <a:alphaModFix/>
          </a:blip>
          <a:stretch>
            <a:fillRect/>
          </a:stretch>
        </p:blipFill>
        <p:spPr>
          <a:xfrm>
            <a:off x="68364" y="0"/>
            <a:ext cx="5860622" cy="51434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4"/>
          <p:cNvSpPr txBox="1">
            <a:spLocks noGrp="1"/>
          </p:cNvSpPr>
          <p:nvPr>
            <p:ph type="title"/>
          </p:nvPr>
        </p:nvSpPr>
        <p:spPr>
          <a:xfrm>
            <a:off x="547900" y="47147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Trends in compound events</a:t>
            </a:r>
            <a:endParaRPr/>
          </a:p>
        </p:txBody>
      </p:sp>
      <p:sp>
        <p:nvSpPr>
          <p:cNvPr id="168" name="Google Shape;168;p24"/>
          <p:cNvSpPr txBox="1">
            <a:spLocks noGrp="1"/>
          </p:cNvSpPr>
          <p:nvPr>
            <p:ph type="body" idx="1"/>
          </p:nvPr>
        </p:nvSpPr>
        <p:spPr>
          <a:xfrm>
            <a:off x="260500" y="1471475"/>
            <a:ext cx="2674500" cy="3400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700"/>
          </a:p>
          <a:p>
            <a:pPr marL="0" lvl="0" indent="0" algn="l" rtl="0">
              <a:spcBef>
                <a:spcPts val="1200"/>
              </a:spcBef>
              <a:spcAft>
                <a:spcPts val="0"/>
              </a:spcAft>
              <a:buNone/>
            </a:pPr>
            <a:endParaRPr sz="1700"/>
          </a:p>
          <a:p>
            <a:pPr marL="0" lvl="0" indent="0" algn="l" rtl="0">
              <a:spcBef>
                <a:spcPts val="1200"/>
              </a:spcBef>
              <a:spcAft>
                <a:spcPts val="1200"/>
              </a:spcAft>
              <a:buNone/>
            </a:pPr>
            <a:r>
              <a:rPr lang="en-GB" sz="1700"/>
              <a:t>Trends were calculated using Mann Kendall trend test in R</a:t>
            </a:r>
            <a:endParaRPr sz="1700"/>
          </a:p>
        </p:txBody>
      </p:sp>
      <p:pic>
        <p:nvPicPr>
          <p:cNvPr id="169" name="Google Shape;169;p24"/>
          <p:cNvPicPr preferRelativeResize="0"/>
          <p:nvPr/>
        </p:nvPicPr>
        <p:blipFill>
          <a:blip r:embed="rId3">
            <a:alphaModFix/>
          </a:blip>
          <a:stretch>
            <a:fillRect/>
          </a:stretch>
        </p:blipFill>
        <p:spPr>
          <a:xfrm>
            <a:off x="3087400" y="938650"/>
            <a:ext cx="5904202" cy="4054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7"/>
          <p:cNvSpPr txBox="1">
            <a:spLocks noGrp="1"/>
          </p:cNvSpPr>
          <p:nvPr>
            <p:ph type="title"/>
          </p:nvPr>
        </p:nvSpPr>
        <p:spPr>
          <a:xfrm>
            <a:off x="0" y="0"/>
            <a:ext cx="50523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Warm and Dry compound index</a:t>
            </a:r>
            <a:endParaRPr/>
          </a:p>
        </p:txBody>
      </p:sp>
      <p:pic>
        <p:nvPicPr>
          <p:cNvPr id="187" name="Google Shape;187;p27"/>
          <p:cNvPicPr preferRelativeResize="0"/>
          <p:nvPr/>
        </p:nvPicPr>
        <p:blipFill rotWithShape="1">
          <a:blip r:embed="rId3">
            <a:alphaModFix/>
          </a:blip>
          <a:srcRect/>
          <a:stretch/>
        </p:blipFill>
        <p:spPr>
          <a:xfrm>
            <a:off x="820225" y="606450"/>
            <a:ext cx="6417039" cy="45370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5601D-9932-F3B2-72A8-1C32D6EED0FA}"/>
              </a:ext>
            </a:extLst>
          </p:cNvPr>
          <p:cNvSpPr>
            <a:spLocks noGrp="1"/>
          </p:cNvSpPr>
          <p:nvPr>
            <p:ph type="title"/>
          </p:nvPr>
        </p:nvSpPr>
        <p:spPr/>
        <p:txBody>
          <a:bodyPr>
            <a:normAutofit fontScale="90000"/>
          </a:bodyPr>
          <a:lstStyle/>
          <a:p>
            <a:r>
              <a:rPr lang="en-US" dirty="0"/>
              <a:t>Results</a:t>
            </a:r>
            <a:br>
              <a:rPr lang="en-US" dirty="0"/>
            </a:br>
            <a:br>
              <a:rPr lang="en-US" dirty="0"/>
            </a:br>
            <a:br>
              <a:rPr lang="en-US" dirty="0"/>
            </a:br>
            <a:r>
              <a:rPr lang="en-US" sz="1800" dirty="0"/>
              <a:t>The results of the analysis reveal a significant positive trend in warm and dry extreme compound events  across the SEE region, as illustrated by the map. The highest trend of warming is observed in the blue colored region. The study highlights  the increasing trend and severity if warm and dry extreme compound events in SEE and their potential impacts on vulnerable sectors such as agriculture, health, energy and water resources. These extreme events may lead to severe impacts on the region’s socio-economic systems and environment.  </a:t>
            </a:r>
            <a:br>
              <a:rPr lang="en-US" sz="1800" dirty="0"/>
            </a:br>
            <a:endParaRPr lang="en-US" sz="1800" dirty="0"/>
          </a:p>
        </p:txBody>
      </p:sp>
    </p:spTree>
    <p:extLst>
      <p:ext uri="{BB962C8B-B14F-4D97-AF65-F5344CB8AC3E}">
        <p14:creationId xmlns:p14="http://schemas.microsoft.com/office/powerpoint/2010/main" val="4237124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7CE65-6F1B-0299-5BAA-3C143ED83470}"/>
              </a:ext>
            </a:extLst>
          </p:cNvPr>
          <p:cNvSpPr>
            <a:spLocks noGrp="1"/>
          </p:cNvSpPr>
          <p:nvPr>
            <p:ph type="title"/>
          </p:nvPr>
        </p:nvSpPr>
        <p:spPr/>
        <p:txBody>
          <a:bodyPr>
            <a:normAutofit fontScale="90000"/>
          </a:bodyPr>
          <a:lstStyle/>
          <a:p>
            <a:r>
              <a:rPr lang="en-US" dirty="0"/>
              <a:t>Conclusion</a:t>
            </a:r>
            <a:br>
              <a:rPr lang="en-US" dirty="0"/>
            </a:br>
            <a:br>
              <a:rPr lang="en-US" dirty="0"/>
            </a:br>
            <a:endParaRPr lang="en-US" dirty="0"/>
          </a:p>
        </p:txBody>
      </p:sp>
      <p:sp>
        <p:nvSpPr>
          <p:cNvPr id="7" name="TextBox 6">
            <a:extLst>
              <a:ext uri="{FF2B5EF4-FFF2-40B4-BE49-F238E27FC236}">
                <a16:creationId xmlns:a16="http://schemas.microsoft.com/office/drawing/2014/main" id="{0BA8735D-F468-4B79-46A3-41F4808D81CA}"/>
              </a:ext>
            </a:extLst>
          </p:cNvPr>
          <p:cNvSpPr txBox="1"/>
          <p:nvPr/>
        </p:nvSpPr>
        <p:spPr>
          <a:xfrm>
            <a:off x="671512" y="1968252"/>
            <a:ext cx="7965281" cy="1138773"/>
          </a:xfrm>
          <a:prstGeom prst="rect">
            <a:avLst/>
          </a:prstGeom>
          <a:noFill/>
        </p:spPr>
        <p:txBody>
          <a:bodyPr wrap="square">
            <a:spAutoFit/>
          </a:bodyPr>
          <a:lstStyle/>
          <a:p>
            <a:r>
              <a:rPr kumimoji="0" lang="en-US" sz="1800" b="1" i="0" u="none" strike="noStrike" kern="0" cap="none" spc="0" normalizeH="0" baseline="0" noProof="0" dirty="0">
                <a:ln>
                  <a:noFill/>
                </a:ln>
                <a:solidFill>
                  <a:srgbClr val="1A1A1A"/>
                </a:solidFill>
                <a:effectLst/>
                <a:uLnTx/>
                <a:uFillTx/>
                <a:latin typeface="Raleway"/>
                <a:sym typeface="Raleway"/>
              </a:rPr>
              <a:t>The ultimate objective is to raise the awareness of the  importance of monitoring compound events in SEE and to offer insights for future research and policy interventions.</a:t>
            </a:r>
            <a:br>
              <a:rPr kumimoji="0" lang="en-US" sz="1800" b="1" i="0" u="none" strike="noStrike" kern="0" cap="none" spc="0" normalizeH="0" baseline="0" noProof="0" dirty="0">
                <a:ln>
                  <a:noFill/>
                </a:ln>
                <a:solidFill>
                  <a:srgbClr val="1A1A1A"/>
                </a:solidFill>
                <a:effectLst/>
                <a:uLnTx/>
                <a:uFillTx/>
                <a:latin typeface="Raleway"/>
                <a:sym typeface="Raleway"/>
              </a:rPr>
            </a:br>
            <a:endParaRPr lang="en-US" dirty="0"/>
          </a:p>
        </p:txBody>
      </p:sp>
    </p:spTree>
    <p:extLst>
      <p:ext uri="{BB962C8B-B14F-4D97-AF65-F5344CB8AC3E}">
        <p14:creationId xmlns:p14="http://schemas.microsoft.com/office/powerpoint/2010/main" val="3858213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Future work</a:t>
            </a:r>
            <a:endParaRPr/>
          </a:p>
        </p:txBody>
      </p:sp>
      <p:sp>
        <p:nvSpPr>
          <p:cNvPr id="199" name="Google Shape;199;p29"/>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457200" lvl="0" indent="-374650" algn="l" rtl="0">
              <a:spcBef>
                <a:spcPts val="0"/>
              </a:spcBef>
              <a:spcAft>
                <a:spcPts val="0"/>
              </a:spcAft>
              <a:buSzPts val="2300"/>
              <a:buAutoNum type="arabicPeriod"/>
            </a:pPr>
            <a:r>
              <a:rPr lang="en-GB" sz="2300"/>
              <a:t>Seasonal indices</a:t>
            </a:r>
            <a:endParaRPr sz="2300"/>
          </a:p>
          <a:p>
            <a:pPr marL="457200" lvl="0" indent="-374650" algn="l" rtl="0">
              <a:spcBef>
                <a:spcPts val="0"/>
              </a:spcBef>
              <a:spcAft>
                <a:spcPts val="0"/>
              </a:spcAft>
              <a:buSzPts val="2300"/>
              <a:buAutoNum type="arabicPeriod"/>
            </a:pPr>
            <a:r>
              <a:rPr lang="en-GB" sz="2300"/>
              <a:t>Model data </a:t>
            </a:r>
            <a:endParaRPr sz="2300"/>
          </a:p>
          <a:p>
            <a:pPr marL="457200" lvl="0" indent="-374650" algn="l" rtl="0">
              <a:spcBef>
                <a:spcPts val="0"/>
              </a:spcBef>
              <a:spcAft>
                <a:spcPts val="0"/>
              </a:spcAft>
              <a:buSzPts val="2300"/>
              <a:buAutoNum type="arabicPeriod"/>
            </a:pPr>
            <a:r>
              <a:rPr lang="en-GB" sz="2300"/>
              <a:t>Explore the  essential drivers</a:t>
            </a:r>
            <a:endParaRPr sz="23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460650" y="52620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Compound events</a:t>
            </a:r>
            <a:endParaRPr/>
          </a:p>
        </p:txBody>
      </p:sp>
      <p:sp>
        <p:nvSpPr>
          <p:cNvPr id="110" name="Google Shape;110;p16"/>
          <p:cNvSpPr txBox="1">
            <a:spLocks noGrp="1"/>
          </p:cNvSpPr>
          <p:nvPr>
            <p:ph type="body" idx="1"/>
          </p:nvPr>
        </p:nvSpPr>
        <p:spPr>
          <a:xfrm>
            <a:off x="121275" y="1261975"/>
            <a:ext cx="8592900" cy="226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700"/>
              <a:t>Compound events are events that occur at the same time or in sequence and at the same geographic location or at multiple locations within a country or around the world (Zscheischler et al., 2018; Raymond et al., 2020).</a:t>
            </a:r>
            <a:endParaRPr sz="1700"/>
          </a:p>
          <a:p>
            <a:pPr marL="0" lvl="0" indent="0" algn="l" rtl="0">
              <a:spcBef>
                <a:spcPts val="1200"/>
              </a:spcBef>
              <a:spcAft>
                <a:spcPts val="1200"/>
              </a:spcAft>
              <a:buNone/>
            </a:pPr>
            <a:endParaRPr sz="1700"/>
          </a:p>
        </p:txBody>
      </p:sp>
      <p:pic>
        <p:nvPicPr>
          <p:cNvPr id="111" name="Google Shape;111;p16"/>
          <p:cNvPicPr preferRelativeResize="0"/>
          <p:nvPr/>
        </p:nvPicPr>
        <p:blipFill>
          <a:blip r:embed="rId3">
            <a:alphaModFix/>
          </a:blip>
          <a:stretch>
            <a:fillRect/>
          </a:stretch>
        </p:blipFill>
        <p:spPr>
          <a:xfrm>
            <a:off x="1038175" y="2373138"/>
            <a:ext cx="6715125" cy="2638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4"/>
          <p:cNvPicPr preferRelativeResize="0"/>
          <p:nvPr/>
        </p:nvPicPr>
        <p:blipFill>
          <a:blip r:embed="rId3">
            <a:alphaModFix/>
          </a:blip>
          <a:stretch>
            <a:fillRect/>
          </a:stretch>
        </p:blipFill>
        <p:spPr>
          <a:xfrm>
            <a:off x="61625" y="1617650"/>
            <a:ext cx="4404476" cy="3371246"/>
          </a:xfrm>
          <a:prstGeom prst="rect">
            <a:avLst/>
          </a:prstGeom>
          <a:noFill/>
          <a:ln>
            <a:noFill/>
          </a:ln>
        </p:spPr>
      </p:pic>
      <p:pic>
        <p:nvPicPr>
          <p:cNvPr id="93" name="Google Shape;93;p14"/>
          <p:cNvPicPr preferRelativeResize="0"/>
          <p:nvPr/>
        </p:nvPicPr>
        <p:blipFill>
          <a:blip r:embed="rId4">
            <a:alphaModFix/>
          </a:blip>
          <a:stretch>
            <a:fillRect/>
          </a:stretch>
        </p:blipFill>
        <p:spPr>
          <a:xfrm>
            <a:off x="4572000" y="1810275"/>
            <a:ext cx="4653376" cy="3279632"/>
          </a:xfrm>
          <a:prstGeom prst="rect">
            <a:avLst/>
          </a:prstGeom>
          <a:noFill/>
          <a:ln>
            <a:noFill/>
          </a:ln>
        </p:spPr>
      </p:pic>
      <p:sp>
        <p:nvSpPr>
          <p:cNvPr id="94" name="Google Shape;94;p14"/>
          <p:cNvSpPr txBox="1"/>
          <p:nvPr/>
        </p:nvSpPr>
        <p:spPr>
          <a:xfrm>
            <a:off x="3146875" y="892163"/>
            <a:ext cx="679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100">
                <a:latin typeface="Lato"/>
                <a:ea typeface="Lato"/>
                <a:cs typeface="Lato"/>
                <a:sym typeface="Lato"/>
              </a:rPr>
              <a:t>Summer 2007</a:t>
            </a:r>
            <a:endParaRPr sz="2100">
              <a:latin typeface="Lato"/>
              <a:ea typeface="Lato"/>
              <a:cs typeface="Lato"/>
              <a:sym typeface="Lato"/>
            </a:endParaRPr>
          </a:p>
        </p:txBody>
      </p:sp>
      <p:sp>
        <p:nvSpPr>
          <p:cNvPr id="95" name="Google Shape;95;p14"/>
          <p:cNvSpPr txBox="1">
            <a:spLocks noGrp="1"/>
          </p:cNvSpPr>
          <p:nvPr>
            <p:ph type="title"/>
          </p:nvPr>
        </p:nvSpPr>
        <p:spPr>
          <a:xfrm>
            <a:off x="250800" y="55412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Motivation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15"/>
          <p:cNvPicPr preferRelativeResize="0"/>
          <p:nvPr/>
        </p:nvPicPr>
        <p:blipFill>
          <a:blip r:embed="rId3">
            <a:alphaModFix/>
          </a:blip>
          <a:stretch>
            <a:fillRect/>
          </a:stretch>
        </p:blipFill>
        <p:spPr>
          <a:xfrm>
            <a:off x="152400" y="1381725"/>
            <a:ext cx="4840075" cy="3669874"/>
          </a:xfrm>
          <a:prstGeom prst="rect">
            <a:avLst/>
          </a:prstGeom>
          <a:noFill/>
          <a:ln>
            <a:noFill/>
          </a:ln>
        </p:spPr>
      </p:pic>
      <p:sp>
        <p:nvSpPr>
          <p:cNvPr id="103" name="Google Shape;103;p15"/>
          <p:cNvSpPr txBox="1"/>
          <p:nvPr/>
        </p:nvSpPr>
        <p:spPr>
          <a:xfrm>
            <a:off x="635625" y="560450"/>
            <a:ext cx="69438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200">
                <a:latin typeface="Lato"/>
                <a:ea typeface="Lato"/>
                <a:cs typeface="Lato"/>
                <a:sym typeface="Lato"/>
              </a:rPr>
              <a:t>Heat wave and drought 2012</a:t>
            </a:r>
            <a:endParaRPr sz="2200">
              <a:latin typeface="Lato"/>
              <a:ea typeface="Lato"/>
              <a:cs typeface="Lato"/>
              <a:sym typeface="Lato"/>
            </a:endParaRPr>
          </a:p>
        </p:txBody>
      </p:sp>
      <p:pic>
        <p:nvPicPr>
          <p:cNvPr id="104" name="Google Shape;104;p15"/>
          <p:cNvPicPr preferRelativeResize="0"/>
          <p:nvPr/>
        </p:nvPicPr>
        <p:blipFill>
          <a:blip r:embed="rId4">
            <a:alphaModFix/>
          </a:blip>
          <a:stretch>
            <a:fillRect/>
          </a:stretch>
        </p:blipFill>
        <p:spPr>
          <a:xfrm>
            <a:off x="4992475" y="1570350"/>
            <a:ext cx="3846725" cy="329261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7"/>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17" name="Google Shape;117;p17"/>
          <p:cNvPicPr preferRelativeResize="0"/>
          <p:nvPr/>
        </p:nvPicPr>
        <p:blipFill rotWithShape="1">
          <a:blip r:embed="rId3">
            <a:alphaModFix/>
          </a:blip>
          <a:srcRect t="538" b="-179"/>
          <a:stretch/>
        </p:blipFill>
        <p:spPr>
          <a:xfrm>
            <a:off x="4453375" y="1093625"/>
            <a:ext cx="4690623" cy="3742725"/>
          </a:xfrm>
          <a:prstGeom prst="rect">
            <a:avLst/>
          </a:prstGeom>
          <a:noFill/>
          <a:ln>
            <a:noFill/>
          </a:ln>
        </p:spPr>
      </p:pic>
      <p:pic>
        <p:nvPicPr>
          <p:cNvPr id="118" name="Google Shape;118;p17"/>
          <p:cNvPicPr preferRelativeResize="0"/>
          <p:nvPr/>
        </p:nvPicPr>
        <p:blipFill>
          <a:blip r:embed="rId4">
            <a:alphaModFix/>
          </a:blip>
          <a:stretch>
            <a:fillRect/>
          </a:stretch>
        </p:blipFill>
        <p:spPr>
          <a:xfrm>
            <a:off x="89077" y="1246575"/>
            <a:ext cx="4482924" cy="3577000"/>
          </a:xfrm>
          <a:prstGeom prst="rect">
            <a:avLst/>
          </a:prstGeom>
          <a:noFill/>
          <a:ln>
            <a:noFill/>
          </a:ln>
        </p:spPr>
      </p:pic>
      <p:sp>
        <p:nvSpPr>
          <p:cNvPr id="119" name="Google Shape;119;p17"/>
          <p:cNvSpPr txBox="1"/>
          <p:nvPr/>
        </p:nvSpPr>
        <p:spPr>
          <a:xfrm>
            <a:off x="1271000" y="539525"/>
            <a:ext cx="6202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a:latin typeface="Lato"/>
                <a:ea typeface="Lato"/>
                <a:cs typeface="Lato"/>
                <a:sym typeface="Lato"/>
              </a:rPr>
              <a:t>Heat and drought August 2022</a:t>
            </a:r>
            <a:endParaRPr sz="2700">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18"/>
          <p:cNvPicPr preferRelativeResize="0"/>
          <p:nvPr/>
        </p:nvPicPr>
        <p:blipFill>
          <a:blip r:embed="rId3">
            <a:alphaModFix/>
          </a:blip>
          <a:stretch>
            <a:fillRect/>
          </a:stretch>
        </p:blipFill>
        <p:spPr>
          <a:xfrm>
            <a:off x="0" y="50000"/>
            <a:ext cx="5876092" cy="5043500"/>
          </a:xfrm>
          <a:prstGeom prst="rect">
            <a:avLst/>
          </a:prstGeom>
          <a:noFill/>
          <a:ln>
            <a:noFill/>
          </a:ln>
        </p:spPr>
      </p:pic>
      <p:pic>
        <p:nvPicPr>
          <p:cNvPr id="125" name="Google Shape;125;p18"/>
          <p:cNvPicPr preferRelativeResize="0"/>
          <p:nvPr/>
        </p:nvPicPr>
        <p:blipFill>
          <a:blip r:embed="rId4">
            <a:alphaModFix/>
          </a:blip>
          <a:stretch>
            <a:fillRect/>
          </a:stretch>
        </p:blipFill>
        <p:spPr>
          <a:xfrm>
            <a:off x="116400" y="3502382"/>
            <a:ext cx="2219650" cy="1533975"/>
          </a:xfrm>
          <a:prstGeom prst="rect">
            <a:avLst/>
          </a:prstGeom>
          <a:noFill/>
          <a:ln>
            <a:noFill/>
          </a:ln>
        </p:spPr>
      </p:pic>
      <p:sp>
        <p:nvSpPr>
          <p:cNvPr id="126" name="Google Shape;126;p18"/>
          <p:cNvSpPr txBox="1"/>
          <p:nvPr/>
        </p:nvSpPr>
        <p:spPr>
          <a:xfrm>
            <a:off x="6090419" y="2077594"/>
            <a:ext cx="2850600" cy="708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700" dirty="0">
                <a:latin typeface="Lato"/>
                <a:ea typeface="Lato"/>
                <a:cs typeface="Lato"/>
                <a:sym typeface="Lato"/>
              </a:rPr>
              <a:t>Drought in the first 10 days of August 2022.</a:t>
            </a:r>
            <a:endParaRPr sz="1700" dirty="0">
              <a:latin typeface="Lato"/>
              <a:ea typeface="Lato"/>
              <a:cs typeface="Lato"/>
              <a:sym typeface="Lato"/>
            </a:endParaRPr>
          </a:p>
        </p:txBody>
      </p:sp>
      <p:sp>
        <p:nvSpPr>
          <p:cNvPr id="2" name="TextBox 1">
            <a:extLst>
              <a:ext uri="{FF2B5EF4-FFF2-40B4-BE49-F238E27FC236}">
                <a16:creationId xmlns:a16="http://schemas.microsoft.com/office/drawing/2014/main" id="{C3E1A249-48FB-BBC5-3FED-9AEB75DBFDA8}"/>
              </a:ext>
            </a:extLst>
          </p:cNvPr>
          <p:cNvSpPr txBox="1"/>
          <p:nvPr/>
        </p:nvSpPr>
        <p:spPr>
          <a:xfrm>
            <a:off x="6008388" y="171450"/>
            <a:ext cx="3014662" cy="307777"/>
          </a:xfrm>
          <a:prstGeom prst="rect">
            <a:avLst/>
          </a:prstGeom>
          <a:noFill/>
        </p:spPr>
        <p:txBody>
          <a:bodyPr wrap="square" rtlCol="0">
            <a:spAutoFit/>
          </a:bodyPr>
          <a:lstStyle/>
          <a:p>
            <a:r>
              <a:rPr lang="en-US" dirty="0"/>
              <a:t>CDI – Combined Drought Indicator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9"/>
          <p:cNvSpPr txBox="1">
            <a:spLocks noGrp="1"/>
          </p:cNvSpPr>
          <p:nvPr>
            <p:ph type="body" idx="1"/>
          </p:nvPr>
        </p:nvSpPr>
        <p:spPr>
          <a:xfrm>
            <a:off x="1455300" y="1554625"/>
            <a:ext cx="7688700" cy="22611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r>
              <a:rPr lang="en-GB" sz="2100"/>
              <a:t>Bezak and Mikoš (2020)   showed  that parts of Western Europe, Italy,</a:t>
            </a:r>
            <a:r>
              <a:rPr lang="en-GB" sz="2100" b="1"/>
              <a:t> the Balkan Peninsula,</a:t>
            </a:r>
            <a:r>
              <a:rPr lang="en-GB" sz="2100"/>
              <a:t> and Northern and </a:t>
            </a:r>
            <a:r>
              <a:rPr lang="en-GB" sz="2100" b="1"/>
              <a:t>Eastern Europe</a:t>
            </a:r>
            <a:r>
              <a:rPr lang="en-GB" sz="2100"/>
              <a:t> stand out as hotspots of compound drought and extreme heat events.</a:t>
            </a:r>
            <a:endParaRPr sz="2100"/>
          </a:p>
          <a:p>
            <a:pPr marL="0" lvl="0" indent="0" algn="l" rtl="0">
              <a:spcBef>
                <a:spcPts val="1200"/>
              </a:spcBef>
              <a:spcAft>
                <a:spcPts val="12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0"/>
          <p:cNvSpPr txBox="1">
            <a:spLocks noGrp="1"/>
          </p:cNvSpPr>
          <p:nvPr>
            <p:ph type="title"/>
          </p:nvPr>
        </p:nvSpPr>
        <p:spPr>
          <a:xfrm>
            <a:off x="136150" y="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Data </a:t>
            </a:r>
            <a:endParaRPr/>
          </a:p>
        </p:txBody>
      </p:sp>
      <p:pic>
        <p:nvPicPr>
          <p:cNvPr id="137" name="Google Shape;137;p20"/>
          <p:cNvPicPr preferRelativeResize="0"/>
          <p:nvPr/>
        </p:nvPicPr>
        <p:blipFill>
          <a:blip r:embed="rId3">
            <a:alphaModFix/>
          </a:blip>
          <a:stretch>
            <a:fillRect/>
          </a:stretch>
        </p:blipFill>
        <p:spPr>
          <a:xfrm>
            <a:off x="0" y="477654"/>
            <a:ext cx="9144001" cy="2094093"/>
          </a:xfrm>
          <a:prstGeom prst="rect">
            <a:avLst/>
          </a:prstGeom>
          <a:noFill/>
          <a:ln>
            <a:noFill/>
          </a:ln>
        </p:spPr>
      </p:pic>
      <p:pic>
        <p:nvPicPr>
          <p:cNvPr id="138" name="Google Shape;138;p20"/>
          <p:cNvPicPr preferRelativeResize="0"/>
          <p:nvPr/>
        </p:nvPicPr>
        <p:blipFill>
          <a:blip r:embed="rId4">
            <a:alphaModFix/>
          </a:blip>
          <a:stretch>
            <a:fillRect/>
          </a:stretch>
        </p:blipFill>
        <p:spPr>
          <a:xfrm>
            <a:off x="152400" y="2724147"/>
            <a:ext cx="8839200" cy="377744"/>
          </a:xfrm>
          <a:prstGeom prst="rect">
            <a:avLst/>
          </a:prstGeom>
          <a:noFill/>
          <a:ln>
            <a:noFill/>
          </a:ln>
        </p:spPr>
      </p:pic>
      <p:pic>
        <p:nvPicPr>
          <p:cNvPr id="139" name="Google Shape;139;p20"/>
          <p:cNvPicPr preferRelativeResize="0"/>
          <p:nvPr/>
        </p:nvPicPr>
        <p:blipFill>
          <a:blip r:embed="rId5">
            <a:alphaModFix/>
          </a:blip>
          <a:stretch>
            <a:fillRect/>
          </a:stretch>
        </p:blipFill>
        <p:spPr>
          <a:xfrm>
            <a:off x="152400" y="3101890"/>
            <a:ext cx="8839200" cy="416854"/>
          </a:xfrm>
          <a:prstGeom prst="rect">
            <a:avLst/>
          </a:prstGeom>
          <a:noFill/>
          <a:ln>
            <a:noFill/>
          </a:ln>
        </p:spPr>
      </p:pic>
      <p:pic>
        <p:nvPicPr>
          <p:cNvPr id="140" name="Google Shape;140;p20"/>
          <p:cNvPicPr preferRelativeResize="0"/>
          <p:nvPr/>
        </p:nvPicPr>
        <p:blipFill>
          <a:blip r:embed="rId6">
            <a:alphaModFix/>
          </a:blip>
          <a:stretch>
            <a:fillRect/>
          </a:stretch>
        </p:blipFill>
        <p:spPr>
          <a:xfrm>
            <a:off x="152400" y="3753525"/>
            <a:ext cx="8839199" cy="386774"/>
          </a:xfrm>
          <a:prstGeom prst="rect">
            <a:avLst/>
          </a:prstGeom>
          <a:noFill/>
          <a:ln>
            <a:noFill/>
          </a:ln>
        </p:spPr>
      </p:pic>
      <p:pic>
        <p:nvPicPr>
          <p:cNvPr id="141" name="Google Shape;141;p20"/>
          <p:cNvPicPr preferRelativeResize="0"/>
          <p:nvPr/>
        </p:nvPicPr>
        <p:blipFill>
          <a:blip r:embed="rId7">
            <a:alphaModFix/>
          </a:blip>
          <a:stretch>
            <a:fillRect/>
          </a:stretch>
        </p:blipFill>
        <p:spPr>
          <a:xfrm>
            <a:off x="152400" y="4140299"/>
            <a:ext cx="8839201" cy="424055"/>
          </a:xfrm>
          <a:prstGeom prst="rect">
            <a:avLst/>
          </a:prstGeom>
          <a:noFill/>
          <a:ln>
            <a:noFill/>
          </a:ln>
        </p:spPr>
      </p:pic>
      <p:sp>
        <p:nvSpPr>
          <p:cNvPr id="142" name="Google Shape;142;p20"/>
          <p:cNvSpPr/>
          <p:nvPr/>
        </p:nvSpPr>
        <p:spPr>
          <a:xfrm>
            <a:off x="3479675" y="2602725"/>
            <a:ext cx="696000" cy="19617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22"/>
          <p:cNvPicPr preferRelativeResize="0"/>
          <p:nvPr/>
        </p:nvPicPr>
        <p:blipFill>
          <a:blip r:embed="rId3">
            <a:alphaModFix/>
          </a:blip>
          <a:stretch>
            <a:fillRect/>
          </a:stretch>
        </p:blipFill>
        <p:spPr>
          <a:xfrm>
            <a:off x="-5" y="0"/>
            <a:ext cx="4657609" cy="5143500"/>
          </a:xfrm>
          <a:prstGeom prst="rect">
            <a:avLst/>
          </a:prstGeom>
          <a:noFill/>
          <a:ln>
            <a:noFill/>
          </a:ln>
        </p:spPr>
      </p:pic>
      <p:pic>
        <p:nvPicPr>
          <p:cNvPr id="154" name="Google Shape;154;p22"/>
          <p:cNvPicPr preferRelativeResize="0"/>
          <p:nvPr/>
        </p:nvPicPr>
        <p:blipFill>
          <a:blip r:embed="rId4">
            <a:alphaModFix/>
          </a:blip>
          <a:stretch>
            <a:fillRect/>
          </a:stretch>
        </p:blipFill>
        <p:spPr>
          <a:xfrm>
            <a:off x="4840254" y="612700"/>
            <a:ext cx="4181597" cy="3513463"/>
          </a:xfrm>
          <a:prstGeom prst="rect">
            <a:avLst/>
          </a:prstGeom>
          <a:noFill/>
          <a:ln>
            <a:noFill/>
          </a:ln>
        </p:spPr>
      </p:pic>
      <p:sp>
        <p:nvSpPr>
          <p:cNvPr id="155" name="Google Shape;155;p22"/>
          <p:cNvSpPr txBox="1"/>
          <p:nvPr/>
        </p:nvSpPr>
        <p:spPr>
          <a:xfrm>
            <a:off x="5113500" y="212500"/>
            <a:ext cx="346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Lato"/>
                <a:ea typeface="Lato"/>
                <a:cs typeface="Lato"/>
                <a:sym typeface="Lato"/>
              </a:rPr>
              <a:t>Number of cold and dry events in 2020</a:t>
            </a:r>
            <a:endParaRPr>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318</Words>
  <Application>Microsoft Office PowerPoint</Application>
  <PresentationFormat>On-screen Show (16:9)</PresentationFormat>
  <Paragraphs>30</Paragraphs>
  <Slides>15</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Lato</vt:lpstr>
      <vt:lpstr>Raleway</vt:lpstr>
      <vt:lpstr>Arial</vt:lpstr>
      <vt:lpstr>Streamline</vt:lpstr>
      <vt:lpstr>Trends and characteristics of warm and dry extreme compound events in South Eastern Europe </vt:lpstr>
      <vt:lpstr>Compound events</vt:lpstr>
      <vt:lpstr>Motivation</vt:lpstr>
      <vt:lpstr>PowerPoint Presentation</vt:lpstr>
      <vt:lpstr>PowerPoint Presentation</vt:lpstr>
      <vt:lpstr>PowerPoint Presentation</vt:lpstr>
      <vt:lpstr>PowerPoint Presentation</vt:lpstr>
      <vt:lpstr>Data </vt:lpstr>
      <vt:lpstr>PowerPoint Presentation</vt:lpstr>
      <vt:lpstr>PowerPoint Presentation</vt:lpstr>
      <vt:lpstr>Trends in compound events</vt:lpstr>
      <vt:lpstr>Warm and Dry compound index</vt:lpstr>
      <vt:lpstr>Results   The results of the analysis reveal a significant positive trend in warm and dry extreme compound events  across the SEE region, as illustrated by the map. The highest trend of warming is observed in the blue colored region. The study highlights  the increasing trend and severity if warm and dry extreme compound events in SEE and their potential impacts on vulnerable sectors such as agriculture, health, energy and water resources. These extreme events may lead to severe impacts on the region’s socio-economic systems and environment.   </vt:lpstr>
      <vt:lpstr>Conclusion  </vt:lpstr>
      <vt:lpstr>Future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Trends and characteristics  of warm and dry extreme compound events in South Eastern Europe </dc:title>
  <cp:lastModifiedBy>Branislav Živaljević</cp:lastModifiedBy>
  <cp:revision>2</cp:revision>
  <dcterms:modified xsi:type="dcterms:W3CDTF">2023-04-26T08:31:34Z</dcterms:modified>
</cp:coreProperties>
</file>