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9" r:id="rId5"/>
    <p:sldId id="257" r:id="rId6"/>
    <p:sldId id="266" r:id="rId7"/>
    <p:sldId id="258"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35AED0-A3BF-41D5-9E74-40FEA8142040}" type="datetimeFigureOut">
              <a:rPr lang="en-US" smtClean="0"/>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DA91E-8D7E-4A56-8188-09F127A07B1A}"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703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1435AED0-A3BF-41D5-9E74-40FEA8142040}" type="datetimeFigureOut">
              <a:rPr lang="en-US" smtClean="0"/>
              <a:t>4/14/2023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FDA91E-8D7E-4A56-8188-09F127A07B1A}" type="slidenum">
              <a:rPr lang="en-US" smtClean="0"/>
              <a:t>‹#›</a:t>
            </a:fld>
            <a:endParaRPr lang="en-US"/>
          </a:p>
        </p:txBody>
      </p:sp>
    </p:spTree>
    <p:extLst>
      <p:ext uri="{BB962C8B-B14F-4D97-AF65-F5344CB8AC3E}">
        <p14:creationId xmlns:p14="http://schemas.microsoft.com/office/powerpoint/2010/main" val="507384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5AED0-A3BF-41D5-9E74-40FEA8142040}" type="datetimeFigureOut">
              <a:rPr lang="en-US" smtClean="0"/>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DA91E-8D7E-4A56-8188-09F127A07B1A}" type="slidenum">
              <a:rPr lang="en-US" smtClean="0"/>
              <a:t>‹#›</a:t>
            </a:fld>
            <a:endParaRPr lang="en-US"/>
          </a:p>
        </p:txBody>
      </p:sp>
    </p:spTree>
    <p:extLst>
      <p:ext uri="{BB962C8B-B14F-4D97-AF65-F5344CB8AC3E}">
        <p14:creationId xmlns:p14="http://schemas.microsoft.com/office/powerpoint/2010/main" val="2048907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5AED0-A3BF-41D5-9E74-40FEA8142040}" type="datetimeFigureOut">
              <a:rPr lang="en-US" smtClean="0"/>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DA91E-8D7E-4A56-8188-09F127A07B1A}"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89995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5AED0-A3BF-41D5-9E74-40FEA8142040}" type="datetimeFigureOut">
              <a:rPr lang="en-US" smtClean="0"/>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DA91E-8D7E-4A56-8188-09F127A07B1A}" type="slidenum">
              <a:rPr lang="en-US" smtClean="0"/>
              <a:t>‹#›</a:t>
            </a:fld>
            <a:endParaRPr lang="en-US"/>
          </a:p>
        </p:txBody>
      </p:sp>
    </p:spTree>
    <p:extLst>
      <p:ext uri="{BB962C8B-B14F-4D97-AF65-F5344CB8AC3E}">
        <p14:creationId xmlns:p14="http://schemas.microsoft.com/office/powerpoint/2010/main" val="2007543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5AED0-A3BF-41D5-9E74-40FEA8142040}" type="datetimeFigureOut">
              <a:rPr lang="en-US" smtClean="0"/>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DA91E-8D7E-4A56-8188-09F127A07B1A}"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15207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5AED0-A3BF-41D5-9E74-40FEA8142040}" type="datetimeFigureOut">
              <a:rPr lang="en-US" smtClean="0"/>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DA91E-8D7E-4A56-8188-09F127A07B1A}" type="slidenum">
              <a:rPr lang="en-US" smtClean="0"/>
              <a:t>‹#›</a:t>
            </a:fld>
            <a:endParaRPr lang="en-US"/>
          </a:p>
        </p:txBody>
      </p:sp>
    </p:spTree>
    <p:extLst>
      <p:ext uri="{BB962C8B-B14F-4D97-AF65-F5344CB8AC3E}">
        <p14:creationId xmlns:p14="http://schemas.microsoft.com/office/powerpoint/2010/main" val="4077503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5AED0-A3BF-41D5-9E74-40FEA8142040}" type="datetimeFigureOut">
              <a:rPr lang="en-US" smtClean="0"/>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DA91E-8D7E-4A56-8188-09F127A07B1A}" type="slidenum">
              <a:rPr lang="en-US" smtClean="0"/>
              <a:t>‹#›</a:t>
            </a:fld>
            <a:endParaRPr lang="en-US"/>
          </a:p>
        </p:txBody>
      </p:sp>
    </p:spTree>
    <p:extLst>
      <p:ext uri="{BB962C8B-B14F-4D97-AF65-F5344CB8AC3E}">
        <p14:creationId xmlns:p14="http://schemas.microsoft.com/office/powerpoint/2010/main" val="2333292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5AED0-A3BF-41D5-9E74-40FEA8142040}" type="datetimeFigureOut">
              <a:rPr lang="en-US" smtClean="0"/>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DA91E-8D7E-4A56-8188-09F127A07B1A}" type="slidenum">
              <a:rPr lang="en-US" smtClean="0"/>
              <a:t>‹#›</a:t>
            </a:fld>
            <a:endParaRPr lang="en-US"/>
          </a:p>
        </p:txBody>
      </p:sp>
    </p:spTree>
    <p:extLst>
      <p:ext uri="{BB962C8B-B14F-4D97-AF65-F5344CB8AC3E}">
        <p14:creationId xmlns:p14="http://schemas.microsoft.com/office/powerpoint/2010/main" val="300746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5AED0-A3BF-41D5-9E74-40FEA8142040}" type="datetimeFigureOut">
              <a:rPr lang="en-US" smtClean="0"/>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DA91E-8D7E-4A56-8188-09F127A07B1A}" type="slidenum">
              <a:rPr lang="en-US" smtClean="0"/>
              <a:t>‹#›</a:t>
            </a:fld>
            <a:endParaRPr lang="en-US"/>
          </a:p>
        </p:txBody>
      </p:sp>
    </p:spTree>
    <p:extLst>
      <p:ext uri="{BB962C8B-B14F-4D97-AF65-F5344CB8AC3E}">
        <p14:creationId xmlns:p14="http://schemas.microsoft.com/office/powerpoint/2010/main" val="2326341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5AED0-A3BF-41D5-9E74-40FEA8142040}" type="datetimeFigureOut">
              <a:rPr lang="en-US" smtClean="0"/>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DA91E-8D7E-4A56-8188-09F127A07B1A}" type="slidenum">
              <a:rPr lang="en-US" smtClean="0"/>
              <a:t>‹#›</a:t>
            </a:fld>
            <a:endParaRPr lang="en-US"/>
          </a:p>
        </p:txBody>
      </p:sp>
    </p:spTree>
    <p:extLst>
      <p:ext uri="{BB962C8B-B14F-4D97-AF65-F5344CB8AC3E}">
        <p14:creationId xmlns:p14="http://schemas.microsoft.com/office/powerpoint/2010/main" val="979601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35AED0-A3BF-41D5-9E74-40FEA8142040}" type="datetimeFigureOut">
              <a:rPr lang="en-US" smtClean="0"/>
              <a:t>4/14/2023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DA91E-8D7E-4A56-8188-09F127A07B1A}" type="slidenum">
              <a:rPr lang="en-US" smtClean="0"/>
              <a:t>‹#›</a:t>
            </a:fld>
            <a:endParaRPr lang="en-US"/>
          </a:p>
        </p:txBody>
      </p:sp>
    </p:spTree>
    <p:extLst>
      <p:ext uri="{BB962C8B-B14F-4D97-AF65-F5344CB8AC3E}">
        <p14:creationId xmlns:p14="http://schemas.microsoft.com/office/powerpoint/2010/main" val="1615565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35AED0-A3BF-41D5-9E74-40FEA8142040}" type="datetimeFigureOut">
              <a:rPr lang="en-US" smtClean="0"/>
              <a:t>4/14/2023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FDA91E-8D7E-4A56-8188-09F127A07B1A}" type="slidenum">
              <a:rPr lang="en-US" smtClean="0"/>
              <a:t>‹#›</a:t>
            </a:fld>
            <a:endParaRPr lang="en-US"/>
          </a:p>
        </p:txBody>
      </p:sp>
    </p:spTree>
    <p:extLst>
      <p:ext uri="{BB962C8B-B14F-4D97-AF65-F5344CB8AC3E}">
        <p14:creationId xmlns:p14="http://schemas.microsoft.com/office/powerpoint/2010/main" val="315234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35AED0-A3BF-41D5-9E74-40FEA8142040}" type="datetimeFigureOut">
              <a:rPr lang="en-US" smtClean="0"/>
              <a:t>4/14/2023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FDA91E-8D7E-4A56-8188-09F127A07B1A}" type="slidenum">
              <a:rPr lang="en-US" smtClean="0"/>
              <a:t>‹#›</a:t>
            </a:fld>
            <a:endParaRPr lang="en-US"/>
          </a:p>
        </p:txBody>
      </p:sp>
    </p:spTree>
    <p:extLst>
      <p:ext uri="{BB962C8B-B14F-4D97-AF65-F5344CB8AC3E}">
        <p14:creationId xmlns:p14="http://schemas.microsoft.com/office/powerpoint/2010/main" val="2553856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5AED0-A3BF-41D5-9E74-40FEA8142040}" type="datetimeFigureOut">
              <a:rPr lang="en-US" smtClean="0"/>
              <a:t>4/14/2023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FDA91E-8D7E-4A56-8188-09F127A07B1A}" type="slidenum">
              <a:rPr lang="en-US" smtClean="0"/>
              <a:t>‹#›</a:t>
            </a:fld>
            <a:endParaRPr lang="en-US"/>
          </a:p>
        </p:txBody>
      </p:sp>
    </p:spTree>
    <p:extLst>
      <p:ext uri="{BB962C8B-B14F-4D97-AF65-F5344CB8AC3E}">
        <p14:creationId xmlns:p14="http://schemas.microsoft.com/office/powerpoint/2010/main" val="246294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35AED0-A3BF-41D5-9E74-40FEA8142040}" type="datetimeFigureOut">
              <a:rPr lang="en-US" smtClean="0"/>
              <a:t>4/14/2023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DA91E-8D7E-4A56-8188-09F127A07B1A}" type="slidenum">
              <a:rPr lang="en-US" smtClean="0"/>
              <a:t>‹#›</a:t>
            </a:fld>
            <a:endParaRPr lang="en-US"/>
          </a:p>
        </p:txBody>
      </p:sp>
    </p:spTree>
    <p:extLst>
      <p:ext uri="{BB962C8B-B14F-4D97-AF65-F5344CB8AC3E}">
        <p14:creationId xmlns:p14="http://schemas.microsoft.com/office/powerpoint/2010/main" val="3811351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35AED0-A3BF-41D5-9E74-40FEA8142040}" type="datetimeFigureOut">
              <a:rPr lang="en-US" smtClean="0"/>
              <a:t>4/14/2023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DA91E-8D7E-4A56-8188-09F127A07B1A}" type="slidenum">
              <a:rPr lang="en-US" smtClean="0"/>
              <a:t>‹#›</a:t>
            </a:fld>
            <a:endParaRPr lang="en-US"/>
          </a:p>
        </p:txBody>
      </p:sp>
    </p:spTree>
    <p:extLst>
      <p:ext uri="{BB962C8B-B14F-4D97-AF65-F5344CB8AC3E}">
        <p14:creationId xmlns:p14="http://schemas.microsoft.com/office/powerpoint/2010/main" val="1040844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435AED0-A3BF-41D5-9E74-40FEA8142040}" type="datetimeFigureOut">
              <a:rPr lang="en-US" smtClean="0"/>
              <a:t>4/14/2023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CFDA91E-8D7E-4A56-8188-09F127A07B1A}" type="slidenum">
              <a:rPr lang="en-US" smtClean="0"/>
              <a:t>‹#›</a:t>
            </a:fld>
            <a:endParaRPr lang="en-US"/>
          </a:p>
        </p:txBody>
      </p:sp>
    </p:spTree>
    <p:extLst>
      <p:ext uri="{BB962C8B-B14F-4D97-AF65-F5344CB8AC3E}">
        <p14:creationId xmlns:p14="http://schemas.microsoft.com/office/powerpoint/2010/main" val="22965518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ED685-9592-7781-7E6B-6C7A7FB504EF}"/>
              </a:ext>
            </a:extLst>
          </p:cNvPr>
          <p:cNvSpPr>
            <a:spLocks noGrp="1"/>
          </p:cNvSpPr>
          <p:nvPr>
            <p:ph type="ctrTitle"/>
          </p:nvPr>
        </p:nvSpPr>
        <p:spPr>
          <a:xfrm>
            <a:off x="374723" y="177358"/>
            <a:ext cx="10738754" cy="1807700"/>
          </a:xfrm>
        </p:spPr>
        <p:txBody>
          <a:bodyPr>
            <a:normAutofit/>
          </a:bodyPr>
          <a:lstStyle/>
          <a:p>
            <a:r>
              <a:rPr lang="en-GB" sz="3600" b="1" dirty="0">
                <a:effectLst/>
                <a:ea typeface="Calibri" panose="020F0502020204030204" pitchFamily="34" charset="0"/>
                <a:cs typeface="Times New Roman" panose="02020603050405020304" pitchFamily="18" charset="0"/>
              </a:rPr>
              <a:t>Tailoring climate change information to assess the vulnerability of Greek airports and prioritising adaptation</a:t>
            </a:r>
            <a:endParaRPr lang="en-US" sz="3600" dirty="0"/>
          </a:p>
        </p:txBody>
      </p:sp>
      <p:sp>
        <p:nvSpPr>
          <p:cNvPr id="3" name="Subtitle 2">
            <a:extLst>
              <a:ext uri="{FF2B5EF4-FFF2-40B4-BE49-F238E27FC236}">
                <a16:creationId xmlns:a16="http://schemas.microsoft.com/office/drawing/2014/main" id="{18F22867-C568-704D-AB16-3B6B6463E238}"/>
              </a:ext>
            </a:extLst>
          </p:cNvPr>
          <p:cNvSpPr>
            <a:spLocks noGrp="1"/>
          </p:cNvSpPr>
          <p:nvPr>
            <p:ph type="subTitle" idx="1"/>
          </p:nvPr>
        </p:nvSpPr>
        <p:spPr>
          <a:xfrm>
            <a:off x="374723" y="2265946"/>
            <a:ext cx="7770471" cy="685107"/>
          </a:xfrm>
        </p:spPr>
        <p:txBody>
          <a:bodyPr>
            <a:normAutofit/>
          </a:bodyPr>
          <a:lstStyle/>
          <a:p>
            <a:r>
              <a:rPr lang="en-US" sz="1600" dirty="0">
                <a:solidFill>
                  <a:schemeClr val="accent1"/>
                </a:solidFill>
                <a:effectLst/>
                <a:ea typeface="Calibri" panose="020F0502020204030204" pitchFamily="34" charset="0"/>
                <a:cs typeface="Times New Roman" panose="02020603050405020304" pitchFamily="18" charset="0"/>
              </a:rPr>
              <a:t>T. van der Schriek, C. Giannakopoulos, N. </a:t>
            </a:r>
            <a:r>
              <a:rPr lang="en-US" sz="1600" dirty="0" err="1">
                <a:solidFill>
                  <a:schemeClr val="accent1"/>
                </a:solidFill>
                <a:effectLst/>
                <a:ea typeface="Calibri" panose="020F0502020204030204" pitchFamily="34" charset="0"/>
                <a:cs typeface="Times New Roman" panose="02020603050405020304" pitchFamily="18" charset="0"/>
              </a:rPr>
              <a:t>Roukounakis</a:t>
            </a:r>
            <a:r>
              <a:rPr lang="en-US" sz="1600" dirty="0">
                <a:solidFill>
                  <a:schemeClr val="accent1"/>
                </a:solidFill>
                <a:effectLst/>
                <a:ea typeface="Calibri" panose="020F0502020204030204" pitchFamily="34" charset="0"/>
                <a:cs typeface="Times New Roman" panose="02020603050405020304" pitchFamily="18" charset="0"/>
              </a:rPr>
              <a:t>, A. </a:t>
            </a:r>
            <a:r>
              <a:rPr lang="en-US" sz="1600" dirty="0" err="1">
                <a:solidFill>
                  <a:schemeClr val="accent1"/>
                </a:solidFill>
                <a:effectLst/>
                <a:ea typeface="Calibri" panose="020F0502020204030204" pitchFamily="34" charset="0"/>
                <a:cs typeface="Times New Roman" panose="02020603050405020304" pitchFamily="18" charset="0"/>
              </a:rPr>
              <a:t>Karali</a:t>
            </a:r>
            <a:r>
              <a:rPr lang="en-US" sz="1600" dirty="0">
                <a:solidFill>
                  <a:schemeClr val="accent1"/>
                </a:solidFill>
                <a:effectLst/>
                <a:ea typeface="Calibri" panose="020F0502020204030204" pitchFamily="34" charset="0"/>
                <a:cs typeface="Times New Roman" panose="02020603050405020304" pitchFamily="18" charset="0"/>
              </a:rPr>
              <a:t>, G. </a:t>
            </a:r>
            <a:r>
              <a:rPr lang="en-US" sz="1600" dirty="0" err="1">
                <a:solidFill>
                  <a:schemeClr val="accent1"/>
                </a:solidFill>
                <a:effectLst/>
                <a:ea typeface="Calibri" panose="020F0502020204030204" pitchFamily="34" charset="0"/>
                <a:cs typeface="Times New Roman" panose="02020603050405020304" pitchFamily="18" charset="0"/>
              </a:rPr>
              <a:t>Kitsara</a:t>
            </a:r>
            <a:r>
              <a:rPr lang="en-US" sz="1600" dirty="0">
                <a:solidFill>
                  <a:schemeClr val="accent1"/>
                </a:solidFill>
                <a:effectLst/>
                <a:ea typeface="Calibri" panose="020F0502020204030204" pitchFamily="34" charset="0"/>
                <a:cs typeface="Times New Roman" panose="02020603050405020304" pitchFamily="18" charset="0"/>
              </a:rPr>
              <a:t>, G. </a:t>
            </a:r>
            <a:r>
              <a:rPr lang="en-US" sz="1600" dirty="0" err="1">
                <a:solidFill>
                  <a:schemeClr val="accent1"/>
                </a:solidFill>
                <a:effectLst/>
                <a:ea typeface="Calibri" panose="020F0502020204030204" pitchFamily="34" charset="0"/>
                <a:cs typeface="Times New Roman" panose="02020603050405020304" pitchFamily="18" charset="0"/>
              </a:rPr>
              <a:t>Lemesios</a:t>
            </a:r>
            <a:r>
              <a:rPr lang="en-US" sz="1600" dirty="0">
                <a:solidFill>
                  <a:schemeClr val="accent1"/>
                </a:solidFill>
                <a:ea typeface="Calibri" panose="020F0502020204030204" pitchFamily="34" charset="0"/>
                <a:cs typeface="Times New Roman" panose="02020603050405020304" pitchFamily="18" charset="0"/>
              </a:rPr>
              <a:t> &amp;</a:t>
            </a:r>
            <a:r>
              <a:rPr lang="en-US" sz="1600" dirty="0">
                <a:solidFill>
                  <a:schemeClr val="accent1"/>
                </a:solidFill>
                <a:effectLst/>
                <a:ea typeface="Calibri" panose="020F0502020204030204" pitchFamily="34" charset="0"/>
                <a:cs typeface="Times New Roman" panose="02020603050405020304" pitchFamily="18" charset="0"/>
              </a:rPr>
              <a:t> M. </a:t>
            </a:r>
            <a:r>
              <a:rPr lang="en-US" sz="1600" dirty="0" err="1">
                <a:solidFill>
                  <a:schemeClr val="accent1"/>
                </a:solidFill>
                <a:effectLst/>
                <a:ea typeface="Calibri" panose="020F0502020204030204" pitchFamily="34" charset="0"/>
                <a:cs typeface="Times New Roman" panose="02020603050405020304" pitchFamily="18" charset="0"/>
              </a:rPr>
              <a:t>Gratsea</a:t>
            </a:r>
            <a:endParaRPr lang="en-US" sz="1600" dirty="0">
              <a:solidFill>
                <a:schemeClr val="accent1"/>
              </a:solidFill>
              <a:effectLst/>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04822EB-0D9B-464E-8E45-702C73F534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576441" y="5331655"/>
            <a:ext cx="1318109" cy="1348988"/>
          </a:xfrm>
          <a:prstGeom prst="rect">
            <a:avLst/>
          </a:prstGeom>
          <a:noFill/>
        </p:spPr>
      </p:pic>
      <p:sp>
        <p:nvSpPr>
          <p:cNvPr id="8" name="TextBox 7">
            <a:extLst>
              <a:ext uri="{FF2B5EF4-FFF2-40B4-BE49-F238E27FC236}">
                <a16:creationId xmlns:a16="http://schemas.microsoft.com/office/drawing/2014/main" id="{AF4D3913-424A-9A03-B70F-BA3728CAB8BE}"/>
              </a:ext>
            </a:extLst>
          </p:cNvPr>
          <p:cNvSpPr txBox="1"/>
          <p:nvPr/>
        </p:nvSpPr>
        <p:spPr>
          <a:xfrm>
            <a:off x="557603" y="3397348"/>
            <a:ext cx="6940477" cy="1254959"/>
          </a:xfrm>
          <a:prstGeom prst="rect">
            <a:avLst/>
          </a:prstGeom>
          <a:noFill/>
        </p:spPr>
        <p:txBody>
          <a:bodyPr wrap="square">
            <a:spAutoFit/>
          </a:bodyPr>
          <a:lstStyle/>
          <a:p>
            <a:pPr marL="0" marR="0" algn="just">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The study is executed by the </a:t>
            </a:r>
            <a:r>
              <a:rPr lang="en-US" sz="1800" b="1" dirty="0" err="1">
                <a:effectLst/>
                <a:ea typeface="Calibri" panose="020F0502020204030204" pitchFamily="34" charset="0"/>
                <a:cs typeface="Times New Roman" panose="02020603050405020304" pitchFamily="18" charset="0"/>
              </a:rPr>
              <a:t>CL</a:t>
            </a:r>
            <a:r>
              <a:rPr lang="en-US" sz="1800" dirty="0" err="1">
                <a:effectLst/>
                <a:ea typeface="Calibri" panose="020F0502020204030204" pitchFamily="34" charset="0"/>
                <a:cs typeface="Times New Roman" panose="02020603050405020304" pitchFamily="18" charset="0"/>
              </a:rPr>
              <a:t>imate</a:t>
            </a:r>
            <a:r>
              <a:rPr lang="en-US" sz="1800" dirty="0">
                <a:effectLst/>
                <a:ea typeface="Calibri" panose="020F0502020204030204" pitchFamily="34" charset="0"/>
                <a:cs typeface="Times New Roman" panose="02020603050405020304" pitchFamily="18" charset="0"/>
              </a:rPr>
              <a:t> change </a:t>
            </a:r>
            <a:r>
              <a:rPr lang="en-US" sz="1800" b="1" dirty="0" err="1">
                <a:effectLst/>
                <a:ea typeface="Calibri" panose="020F0502020204030204" pitchFamily="34" charset="0"/>
                <a:cs typeface="Times New Roman" panose="02020603050405020304" pitchFamily="18" charset="0"/>
              </a:rPr>
              <a:t>IM</a:t>
            </a:r>
            <a:r>
              <a:rPr lang="en-US" sz="1800" dirty="0" err="1">
                <a:effectLst/>
                <a:ea typeface="Calibri" panose="020F0502020204030204" pitchFamily="34" charset="0"/>
                <a:cs typeface="Times New Roman" panose="02020603050405020304" pitchFamily="18" charset="0"/>
              </a:rPr>
              <a:t>pacts</a:t>
            </a:r>
            <a:r>
              <a:rPr lang="en-US" sz="1800" dirty="0">
                <a:effectLst/>
                <a:ea typeface="Calibri" panose="020F0502020204030204" pitchFamily="34" charset="0"/>
                <a:cs typeface="Times New Roman" panose="02020603050405020304" pitchFamily="18" charset="0"/>
              </a:rPr>
              <a:t> and </a:t>
            </a:r>
            <a:r>
              <a:rPr lang="en-US" sz="1800" b="1" dirty="0" err="1">
                <a:effectLst/>
                <a:ea typeface="Calibri" panose="020F0502020204030204" pitchFamily="34" charset="0"/>
                <a:cs typeface="Times New Roman" panose="02020603050405020304" pitchFamily="18" charset="0"/>
              </a:rPr>
              <a:t>ADAPT</a:t>
            </a:r>
            <a:r>
              <a:rPr lang="en-US" sz="1800" dirty="0" err="1">
                <a:effectLst/>
                <a:ea typeface="Calibri" panose="020F0502020204030204" pitchFamily="34" charset="0"/>
                <a:cs typeface="Times New Roman" panose="02020603050405020304" pitchFamily="18" charset="0"/>
              </a:rPr>
              <a:t>ation</a:t>
            </a:r>
            <a:r>
              <a:rPr lang="en-US" sz="1800" dirty="0">
                <a:effectLst/>
                <a:ea typeface="Calibri" panose="020F0502020204030204" pitchFamily="34" charset="0"/>
                <a:cs typeface="Times New Roman" panose="02020603050405020304" pitchFamily="18" charset="0"/>
              </a:rPr>
              <a:t> (CLIMADAPT) group at the National Observatory of Athens. </a:t>
            </a:r>
            <a:r>
              <a:rPr lang="en-US" dirty="0">
                <a:ea typeface="Calibri" panose="020F0502020204030204" pitchFamily="34" charset="0"/>
                <a:cs typeface="Times New Roman" panose="02020603050405020304" pitchFamily="18" charset="0"/>
              </a:rPr>
              <a:t>Th</a:t>
            </a:r>
            <a:r>
              <a:rPr lang="en-US" sz="1800" dirty="0">
                <a:effectLst/>
                <a:ea typeface="Times New Roman" panose="02020603050405020304" pitchFamily="18" charset="0"/>
                <a:cs typeface="Calibri" panose="020F0502020204030204" pitchFamily="34" charset="0"/>
              </a:rPr>
              <a:t>e head of the CLIMADAPT research group, Dr Giannakopoulos, is the IPCC National focal point for Greece.</a:t>
            </a:r>
            <a:endParaRPr lang="en-US" sz="1800" dirty="0">
              <a:effectLst/>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3D1F9181-8B20-6A7E-7233-E299A7738A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723" y="4767485"/>
            <a:ext cx="1319775" cy="1847685"/>
          </a:xfrm>
          <a:prstGeom prst="rect">
            <a:avLst/>
          </a:prstGeom>
        </p:spPr>
      </p:pic>
    </p:spTree>
    <p:extLst>
      <p:ext uri="{BB962C8B-B14F-4D97-AF65-F5344CB8AC3E}">
        <p14:creationId xmlns:p14="http://schemas.microsoft.com/office/powerpoint/2010/main" val="2176797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A24FCA-F0A1-88C5-7816-67E31663D153}"/>
              </a:ext>
            </a:extLst>
          </p:cNvPr>
          <p:cNvSpPr txBox="1"/>
          <p:nvPr/>
        </p:nvSpPr>
        <p:spPr>
          <a:xfrm>
            <a:off x="579706" y="823284"/>
            <a:ext cx="9991578" cy="1868781"/>
          </a:xfrm>
          <a:prstGeom prst="rect">
            <a:avLst/>
          </a:prstGeom>
          <a:noFill/>
        </p:spPr>
        <p:txBody>
          <a:bodyPr wrap="square">
            <a:spAutoFit/>
          </a:bodyPr>
          <a:lstStyle/>
          <a:p>
            <a:pPr marL="0" marR="0" algn="just">
              <a:lnSpc>
                <a:spcPct val="107000"/>
              </a:lnSpc>
              <a:spcBef>
                <a:spcPts val="0"/>
              </a:spcBef>
              <a:spcAft>
                <a:spcPts val="800"/>
              </a:spcAft>
            </a:pPr>
            <a:r>
              <a:rPr lang="en-GB" sz="1800" dirty="0">
                <a:effectLst/>
                <a:ea typeface="Calibri" panose="020F0502020204030204" pitchFamily="34" charset="0"/>
              </a:rPr>
              <a:t>This study</a:t>
            </a:r>
            <a:r>
              <a:rPr lang="en-GB" dirty="0">
                <a:ea typeface="Calibri" panose="020F0502020204030204" pitchFamily="34" charset="0"/>
              </a:rPr>
              <a:t> focusses </a:t>
            </a:r>
            <a:r>
              <a:rPr lang="en-GB" sz="1800" dirty="0">
                <a:effectLst/>
                <a:ea typeface="Calibri" panose="020F0502020204030204" pitchFamily="34" charset="0"/>
              </a:rPr>
              <a:t>on future climate change in the three climatic zones where 14 regional airports are located, as shown on the map. These zones are the following:</a:t>
            </a:r>
            <a:endParaRPr lang="en-US" sz="1800" dirty="0">
              <a:effectLst/>
              <a:ea typeface="Calibri" panose="020F0502020204030204" pitchFamily="34" charset="0"/>
            </a:endParaRPr>
          </a:p>
          <a:p>
            <a:pPr marL="0" marR="0" algn="just">
              <a:lnSpc>
                <a:spcPct val="107000"/>
              </a:lnSpc>
              <a:spcBef>
                <a:spcPts val="0"/>
              </a:spcBef>
              <a:spcAft>
                <a:spcPts val="800"/>
              </a:spcAft>
            </a:pPr>
            <a:r>
              <a:rPr lang="en-GB" sz="1800" dirty="0">
                <a:effectLst/>
                <a:ea typeface="Calibri" panose="020F0502020204030204" pitchFamily="34" charset="0"/>
              </a:rPr>
              <a:t>• </a:t>
            </a:r>
            <a:r>
              <a:rPr lang="en-GB" sz="1800" b="1" dirty="0">
                <a:effectLst/>
                <a:ea typeface="Calibri" panose="020F0502020204030204" pitchFamily="34" charset="0"/>
              </a:rPr>
              <a:t>Zone I:</a:t>
            </a:r>
            <a:r>
              <a:rPr lang="en-GB" sz="1800" dirty="0">
                <a:effectLst/>
                <a:ea typeface="Calibri" panose="020F0502020204030204" pitchFamily="34" charset="0"/>
              </a:rPr>
              <a:t> Northern Greece</a:t>
            </a:r>
            <a:endParaRPr lang="en-US" sz="1800" dirty="0">
              <a:effectLst/>
              <a:ea typeface="Calibri" panose="020F0502020204030204" pitchFamily="34" charset="0"/>
            </a:endParaRPr>
          </a:p>
          <a:p>
            <a:pPr marL="0" marR="0" algn="just">
              <a:lnSpc>
                <a:spcPct val="107000"/>
              </a:lnSpc>
              <a:spcBef>
                <a:spcPts val="0"/>
              </a:spcBef>
              <a:spcAft>
                <a:spcPts val="800"/>
              </a:spcAft>
            </a:pPr>
            <a:r>
              <a:rPr lang="en-GB" sz="1800" dirty="0">
                <a:effectLst/>
                <a:ea typeface="Calibri" panose="020F0502020204030204" pitchFamily="34" charset="0"/>
              </a:rPr>
              <a:t>• </a:t>
            </a:r>
            <a:r>
              <a:rPr lang="en-GB" sz="1800" b="1" dirty="0">
                <a:effectLst/>
                <a:ea typeface="Calibri" panose="020F0502020204030204" pitchFamily="34" charset="0"/>
              </a:rPr>
              <a:t>Zone II:</a:t>
            </a:r>
            <a:r>
              <a:rPr lang="en-GB" sz="1800" dirty="0">
                <a:effectLst/>
                <a:ea typeface="Calibri" panose="020F0502020204030204" pitchFamily="34" charset="0"/>
              </a:rPr>
              <a:t> Western Greece</a:t>
            </a:r>
            <a:endParaRPr lang="en-US" sz="1800" dirty="0">
              <a:effectLst/>
              <a:ea typeface="Calibri" panose="020F0502020204030204" pitchFamily="34" charset="0"/>
            </a:endParaRPr>
          </a:p>
          <a:p>
            <a:pPr marL="0" marR="0" algn="just">
              <a:lnSpc>
                <a:spcPct val="107000"/>
              </a:lnSpc>
              <a:spcBef>
                <a:spcPts val="0"/>
              </a:spcBef>
              <a:spcAft>
                <a:spcPts val="600"/>
              </a:spcAft>
            </a:pPr>
            <a:r>
              <a:rPr lang="en-GB" sz="1800" dirty="0">
                <a:effectLst/>
                <a:ea typeface="Calibri" panose="020F0502020204030204" pitchFamily="34" charset="0"/>
              </a:rPr>
              <a:t>• </a:t>
            </a:r>
            <a:r>
              <a:rPr lang="en-GB" sz="1800" b="1" dirty="0">
                <a:effectLst/>
                <a:ea typeface="Calibri" panose="020F0502020204030204" pitchFamily="34" charset="0"/>
              </a:rPr>
              <a:t>Zone III:</a:t>
            </a:r>
            <a:r>
              <a:rPr lang="en-GB" sz="1800" dirty="0">
                <a:effectLst/>
                <a:ea typeface="Calibri" panose="020F0502020204030204" pitchFamily="34" charset="0"/>
              </a:rPr>
              <a:t> Aegean Islands and Crete</a:t>
            </a:r>
            <a:endParaRPr lang="en-US" sz="1800" dirty="0">
              <a:effectLst/>
              <a:ea typeface="Calibri" panose="020F0502020204030204" pitchFamily="34" charset="0"/>
            </a:endParaRPr>
          </a:p>
        </p:txBody>
      </p:sp>
      <p:pic>
        <p:nvPicPr>
          <p:cNvPr id="3" name="Picture 2">
            <a:extLst>
              <a:ext uri="{FF2B5EF4-FFF2-40B4-BE49-F238E27FC236}">
                <a16:creationId xmlns:a16="http://schemas.microsoft.com/office/drawing/2014/main" id="{A7AA03F9-178D-1BA6-7E18-408B8E99ED8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81441" y="1757675"/>
            <a:ext cx="6924675" cy="4900295"/>
          </a:xfrm>
          <a:prstGeom prst="rect">
            <a:avLst/>
          </a:prstGeom>
          <a:noFill/>
          <a:ln>
            <a:noFill/>
          </a:ln>
        </p:spPr>
      </p:pic>
      <p:sp>
        <p:nvSpPr>
          <p:cNvPr id="4" name="TextBox 3">
            <a:extLst>
              <a:ext uri="{FF2B5EF4-FFF2-40B4-BE49-F238E27FC236}">
                <a16:creationId xmlns:a16="http://schemas.microsoft.com/office/drawing/2014/main" id="{29AFB147-D5AA-700D-668C-511E1197F8D2}"/>
              </a:ext>
            </a:extLst>
          </p:cNvPr>
          <p:cNvSpPr txBox="1"/>
          <p:nvPr/>
        </p:nvSpPr>
        <p:spPr>
          <a:xfrm>
            <a:off x="579706" y="3871780"/>
            <a:ext cx="3865686" cy="2031325"/>
          </a:xfrm>
          <a:prstGeom prst="rect">
            <a:avLst/>
          </a:prstGeom>
          <a:noFill/>
        </p:spPr>
        <p:txBody>
          <a:bodyPr wrap="square">
            <a:spAutoFit/>
          </a:bodyPr>
          <a:lstStyle/>
          <a:p>
            <a:pPr algn="just"/>
            <a:r>
              <a:rPr lang="en-GB" sz="1800" dirty="0">
                <a:effectLst/>
                <a:ea typeface="Calibri" panose="020F0502020204030204" pitchFamily="34" charset="0"/>
              </a:rPr>
              <a:t>The key risks that climate change poses to Greece are related to changes in temperature and precipitation, extreme weather, increased water stress and flooding, wildfires and sea level rise (MEDECC 2020). </a:t>
            </a:r>
            <a:endParaRPr lang="en-US" dirty="0"/>
          </a:p>
        </p:txBody>
      </p:sp>
    </p:spTree>
    <p:extLst>
      <p:ext uri="{BB962C8B-B14F-4D97-AF65-F5344CB8AC3E}">
        <p14:creationId xmlns:p14="http://schemas.microsoft.com/office/powerpoint/2010/main" val="1096012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788676-1909-189D-8C90-1B7CD61020C4}"/>
              </a:ext>
            </a:extLst>
          </p:cNvPr>
          <p:cNvSpPr txBox="1"/>
          <p:nvPr/>
        </p:nvSpPr>
        <p:spPr>
          <a:xfrm>
            <a:off x="478303" y="425304"/>
            <a:ext cx="11099408" cy="3238322"/>
          </a:xfrm>
          <a:prstGeom prst="rect">
            <a:avLst/>
          </a:prstGeom>
          <a:noFill/>
        </p:spPr>
        <p:txBody>
          <a:bodyPr wrap="square">
            <a:spAutoFit/>
          </a:bodyPr>
          <a:lstStyle/>
          <a:p>
            <a:pPr marL="0" marR="0" algn="just">
              <a:lnSpc>
                <a:spcPct val="107000"/>
              </a:lnSpc>
              <a:spcBef>
                <a:spcPts val="0"/>
              </a:spcBef>
              <a:spcAft>
                <a:spcPts val="800"/>
              </a:spcAft>
            </a:pPr>
            <a:r>
              <a:rPr lang="en-GB" sz="1800" b="1" dirty="0">
                <a:effectLst/>
                <a:ea typeface="Calibri" panose="020F0502020204030204" pitchFamily="34" charset="0"/>
              </a:rPr>
              <a:t>Projections come from state-of-the-art RCM simulations developed within the framework of EURO-CORDEX (Coordinated Regional Climate Downscaling Experiment). </a:t>
            </a:r>
          </a:p>
          <a:p>
            <a:pPr marL="0" marR="0" algn="just">
              <a:lnSpc>
                <a:spcPct val="107000"/>
              </a:lnSpc>
              <a:spcBef>
                <a:spcPts val="0"/>
              </a:spcBef>
              <a:spcAft>
                <a:spcPts val="800"/>
              </a:spcAft>
            </a:pPr>
            <a:r>
              <a:rPr lang="en-GB" sz="1800" dirty="0">
                <a:effectLst/>
                <a:ea typeface="Calibri" panose="020F0502020204030204" pitchFamily="34" charset="0"/>
              </a:rPr>
              <a:t>Maps and future climatic information of this report, are developed for the climate services tools (http://climdat.meteo.noa.gr/emblematic/, http://mapsportal.ypen.gr/thema_climatechange), in the frame of the CLIMPACT (https://climpact.gr/) national project and the LIFE-IP </a:t>
            </a:r>
            <a:r>
              <a:rPr lang="en-GB" sz="1800" dirty="0" err="1">
                <a:effectLst/>
                <a:ea typeface="Calibri" panose="020F0502020204030204" pitchFamily="34" charset="0"/>
              </a:rPr>
              <a:t>AdaptInGR</a:t>
            </a:r>
            <a:r>
              <a:rPr lang="en-GB" sz="1800" dirty="0">
                <a:effectLst/>
                <a:ea typeface="Calibri" panose="020F0502020204030204" pitchFamily="34" charset="0"/>
              </a:rPr>
              <a:t> (https://www.adaptivegreece.gr/en-us/) EU project, or are based on the respective Regional Adaptation Action Plans (RAAPs). </a:t>
            </a:r>
            <a:endParaRPr lang="en-US" sz="1800" dirty="0">
              <a:effectLst/>
              <a:ea typeface="Calibri" panose="020F0502020204030204" pitchFamily="34" charset="0"/>
            </a:endParaRPr>
          </a:p>
          <a:p>
            <a:pPr marL="0" marR="0" algn="just">
              <a:lnSpc>
                <a:spcPct val="107000"/>
              </a:lnSpc>
              <a:spcBef>
                <a:spcPts val="0"/>
              </a:spcBef>
              <a:spcAft>
                <a:spcPts val="800"/>
              </a:spcAft>
            </a:pPr>
            <a:r>
              <a:rPr lang="en-GB" sz="1800" dirty="0">
                <a:effectLst/>
                <a:ea typeface="Calibri" panose="020F0502020204030204" pitchFamily="34" charset="0"/>
              </a:rPr>
              <a:t>Future projections are based on the two IPCC emissions scenarios (AR5; IPCC 2013, https://www.ipcc.ch/report/ar5/wg1/), namely the RCP4.5 and RCP8.5, representing the medium mitigation scenario and the high emission scenario with no climate mitigation policies respectively. </a:t>
            </a:r>
            <a:endParaRPr lang="en-US" sz="1800" dirty="0">
              <a:effectLst/>
              <a:ea typeface="Calibri" panose="020F0502020204030204" pitchFamily="34" charset="0"/>
            </a:endParaRPr>
          </a:p>
        </p:txBody>
      </p:sp>
      <p:pic>
        <p:nvPicPr>
          <p:cNvPr id="3" name="Picture 8">
            <a:extLst>
              <a:ext uri="{FF2B5EF4-FFF2-40B4-BE49-F238E27FC236}">
                <a16:creationId xmlns:a16="http://schemas.microsoft.com/office/drawing/2014/main" id="{27250A76-AC7B-7081-D077-EA27AB0A1D65}"/>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0216" y="3887664"/>
            <a:ext cx="283845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a:extLst>
              <a:ext uri="{FF2B5EF4-FFF2-40B4-BE49-F238E27FC236}">
                <a16:creationId xmlns:a16="http://schemas.microsoft.com/office/drawing/2014/main" id="{DDF22A7E-C2AB-7704-3748-938482C115A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9261" y="3887664"/>
            <a:ext cx="2838450" cy="2743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16C5775-C66A-7D15-14F1-E17C3E350C9B}"/>
              </a:ext>
            </a:extLst>
          </p:cNvPr>
          <p:cNvSpPr txBox="1"/>
          <p:nvPr/>
        </p:nvSpPr>
        <p:spPr>
          <a:xfrm>
            <a:off x="478303" y="4126815"/>
            <a:ext cx="4179717" cy="1815882"/>
          </a:xfrm>
          <a:prstGeom prst="rect">
            <a:avLst/>
          </a:prstGeom>
          <a:noFill/>
        </p:spPr>
        <p:txBody>
          <a:bodyPr wrap="square">
            <a:spAutoFit/>
          </a:bodyPr>
          <a:lstStyle/>
          <a:p>
            <a:r>
              <a:rPr lang="en-US" sz="1600" dirty="0">
                <a:effectLst/>
                <a:ea typeface="Calibri" panose="020F0502020204030204" pitchFamily="34" charset="0"/>
              </a:rPr>
              <a:t>Illustration:</a:t>
            </a:r>
          </a:p>
          <a:p>
            <a:r>
              <a:rPr lang="en-US" sz="1600" dirty="0">
                <a:effectLst/>
                <a:ea typeface="Calibri" panose="020F0502020204030204" pitchFamily="34" charset="0"/>
              </a:rPr>
              <a:t>The differences in number of very hot days (&gt; 35</a:t>
            </a:r>
            <a:r>
              <a:rPr lang="en-US" sz="1600" baseline="30000" dirty="0">
                <a:effectLst/>
                <a:ea typeface="Calibri" panose="020F0502020204030204" pitchFamily="34" charset="0"/>
              </a:rPr>
              <a:t>o</a:t>
            </a:r>
            <a:r>
              <a:rPr lang="en-US" sz="1600" dirty="0">
                <a:effectLst/>
                <a:ea typeface="Calibri" panose="020F0502020204030204" pitchFamily="34" charset="0"/>
              </a:rPr>
              <a:t>C) projected under the RCP4.5 climatic scenario for the near future (2021-2050) (left panel) and the RCP8.5 climatic scenario for the near future (2021-2050) (right panel).</a:t>
            </a:r>
            <a:endParaRPr lang="en-US" sz="1600" dirty="0"/>
          </a:p>
        </p:txBody>
      </p:sp>
    </p:spTree>
    <p:extLst>
      <p:ext uri="{BB962C8B-B14F-4D97-AF65-F5344CB8AC3E}">
        <p14:creationId xmlns:p14="http://schemas.microsoft.com/office/powerpoint/2010/main" val="2836948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6DF3F-F5AD-942E-23C2-F6F840FE8CD3}"/>
              </a:ext>
            </a:extLst>
          </p:cNvPr>
          <p:cNvSpPr>
            <a:spLocks noGrp="1"/>
          </p:cNvSpPr>
          <p:nvPr>
            <p:ph type="title"/>
          </p:nvPr>
        </p:nvSpPr>
        <p:spPr>
          <a:xfrm>
            <a:off x="684212" y="261135"/>
            <a:ext cx="8534401" cy="602465"/>
          </a:xfrm>
        </p:spPr>
        <p:txBody>
          <a:bodyPr>
            <a:normAutofit fontScale="90000"/>
          </a:bodyPr>
          <a:lstStyle/>
          <a:p>
            <a:r>
              <a:rPr lang="en-US" b="1" dirty="0"/>
              <a:t>Study approach</a:t>
            </a:r>
          </a:p>
        </p:txBody>
      </p:sp>
      <p:graphicFrame>
        <p:nvGraphicFramePr>
          <p:cNvPr id="7" name="Table 6">
            <a:extLst>
              <a:ext uri="{FF2B5EF4-FFF2-40B4-BE49-F238E27FC236}">
                <a16:creationId xmlns:a16="http://schemas.microsoft.com/office/drawing/2014/main" id="{B73DD9BA-A0C5-900F-7DE7-694D8C2F70D9}"/>
              </a:ext>
            </a:extLst>
          </p:cNvPr>
          <p:cNvGraphicFramePr>
            <a:graphicFrameLocks noGrp="1"/>
          </p:cNvGraphicFramePr>
          <p:nvPr>
            <p:extLst>
              <p:ext uri="{D42A27DB-BD31-4B8C-83A1-F6EECF244321}">
                <p14:modId xmlns:p14="http://schemas.microsoft.com/office/powerpoint/2010/main" val="2098842195"/>
              </p:ext>
            </p:extLst>
          </p:nvPr>
        </p:nvGraphicFramePr>
        <p:xfrm>
          <a:off x="305678" y="3850520"/>
          <a:ext cx="6523980" cy="2746345"/>
        </p:xfrm>
        <a:graphic>
          <a:graphicData uri="http://schemas.openxmlformats.org/drawingml/2006/table">
            <a:tbl>
              <a:tblPr firstRow="1" firstCol="1" bandRow="1">
                <a:tableStyleId>{5C22544A-7EE6-4342-B048-85BDC9FD1C3A}</a:tableStyleId>
              </a:tblPr>
              <a:tblGrid>
                <a:gridCol w="499654">
                  <a:extLst>
                    <a:ext uri="{9D8B030D-6E8A-4147-A177-3AD203B41FA5}">
                      <a16:colId xmlns:a16="http://schemas.microsoft.com/office/drawing/2014/main" val="2946518061"/>
                    </a:ext>
                  </a:extLst>
                </a:gridCol>
                <a:gridCol w="1166117">
                  <a:extLst>
                    <a:ext uri="{9D8B030D-6E8A-4147-A177-3AD203B41FA5}">
                      <a16:colId xmlns:a16="http://schemas.microsoft.com/office/drawing/2014/main" val="2574243024"/>
                    </a:ext>
                  </a:extLst>
                </a:gridCol>
                <a:gridCol w="3363375">
                  <a:extLst>
                    <a:ext uri="{9D8B030D-6E8A-4147-A177-3AD203B41FA5}">
                      <a16:colId xmlns:a16="http://schemas.microsoft.com/office/drawing/2014/main" val="723828516"/>
                    </a:ext>
                  </a:extLst>
                </a:gridCol>
                <a:gridCol w="1494834">
                  <a:extLst>
                    <a:ext uri="{9D8B030D-6E8A-4147-A177-3AD203B41FA5}">
                      <a16:colId xmlns:a16="http://schemas.microsoft.com/office/drawing/2014/main" val="3181384411"/>
                    </a:ext>
                  </a:extLst>
                </a:gridCol>
              </a:tblGrid>
              <a:tr h="373217">
                <a:tc>
                  <a:txBody>
                    <a:bodyPr/>
                    <a:lstStyle/>
                    <a:p>
                      <a:pPr marL="0" marR="0">
                        <a:lnSpc>
                          <a:spcPct val="107000"/>
                        </a:lnSpc>
                        <a:spcBef>
                          <a:spcPts val="0"/>
                        </a:spcBef>
                        <a:spcAft>
                          <a:spcPts val="0"/>
                        </a:spcAft>
                      </a:pPr>
                      <a:r>
                        <a:rPr lang="en-GB" sz="1000" dirty="0">
                          <a:effectLst/>
                        </a:rPr>
                        <a:t>Risk 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000" dirty="0">
                          <a:effectLst/>
                        </a:rPr>
                        <a:t>Risk source; CC indicator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000">
                          <a:effectLst/>
                        </a:rPr>
                        <a:t>Risk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000">
                          <a:effectLst/>
                        </a:rPr>
                        <a:t>Affecting: operations and/or infrastructure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7573897"/>
                  </a:ext>
                </a:extLst>
              </a:tr>
              <a:tr h="373291">
                <a:tc>
                  <a:txBody>
                    <a:bodyPr/>
                    <a:lstStyle/>
                    <a:p>
                      <a:pPr marL="0" marR="0">
                        <a:lnSpc>
                          <a:spcPct val="107000"/>
                        </a:lnSpc>
                        <a:spcBef>
                          <a:spcPts val="0"/>
                        </a:spcBef>
                        <a:spcAft>
                          <a:spcPts val="0"/>
                        </a:spcAft>
                      </a:pPr>
                      <a:r>
                        <a:rPr lang="en-GB" sz="10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000" dirty="0">
                          <a:effectLst/>
                        </a:rPr>
                        <a:t>Temperature; </a:t>
                      </a:r>
                      <a:r>
                        <a:rPr lang="en-GB" sz="1000" dirty="0" err="1">
                          <a:effectLst/>
                        </a:rPr>
                        <a:t>T</a:t>
                      </a:r>
                      <a:r>
                        <a:rPr lang="en-GB" sz="1000" baseline="-25000" dirty="0" err="1">
                          <a:effectLst/>
                        </a:rPr>
                        <a:t>max</a:t>
                      </a:r>
                      <a:r>
                        <a:rPr lang="en-GB" sz="1000" dirty="0">
                          <a:effectLst/>
                        </a:rPr>
                        <a:t>&gt; 35 </a:t>
                      </a:r>
                      <a:r>
                        <a:rPr lang="en-GB" sz="1000" baseline="30000" dirty="0" err="1">
                          <a:effectLst/>
                        </a:rPr>
                        <a:t>o</a:t>
                      </a:r>
                      <a:r>
                        <a:rPr lang="en-GB" sz="1000" dirty="0" err="1">
                          <a:effectLst/>
                        </a:rPr>
                        <a: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000">
                          <a:effectLst/>
                        </a:rPr>
                        <a:t>Flashpoint (38°C) of aviation fuel exceeded on very hot days - potential fire hazard. </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000">
                          <a:effectLst/>
                        </a:rPr>
                        <a:t>Both</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896035"/>
                  </a:ext>
                </a:extLst>
              </a:tr>
              <a:tr h="373291">
                <a:tc>
                  <a:txBody>
                    <a:bodyPr/>
                    <a:lstStyle/>
                    <a:p>
                      <a:pPr marL="0" marR="0">
                        <a:lnSpc>
                          <a:spcPct val="107000"/>
                        </a:lnSpc>
                        <a:spcBef>
                          <a:spcPts val="0"/>
                        </a:spcBef>
                        <a:spcAft>
                          <a:spcPts val="0"/>
                        </a:spcAft>
                      </a:pPr>
                      <a:r>
                        <a:rPr lang="en-GB" sz="10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000">
                          <a:effectLst/>
                        </a:rPr>
                        <a:t>Fire; FWI &amp; FWI&gt;50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000">
                          <a:effectLst/>
                        </a:rPr>
                        <a:t>Increased fire risk due to higher temperatures and increased summer drought potential. </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000">
                          <a:effectLst/>
                        </a:rPr>
                        <a:t>Both</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2757111"/>
                  </a:ext>
                </a:extLst>
              </a:tr>
              <a:tr h="537109">
                <a:tc>
                  <a:txBody>
                    <a:bodyPr/>
                    <a:lstStyle/>
                    <a:p>
                      <a:pPr marL="0" marR="0">
                        <a:lnSpc>
                          <a:spcPct val="107000"/>
                        </a:lnSpc>
                        <a:spcBef>
                          <a:spcPts val="0"/>
                        </a:spcBef>
                        <a:spcAft>
                          <a:spcPts val="0"/>
                        </a:spcAft>
                      </a:pPr>
                      <a:r>
                        <a:rPr lang="en-GB" sz="10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000">
                          <a:effectLst/>
                        </a:rPr>
                        <a:t>Temperature; T</a:t>
                      </a:r>
                      <a:r>
                        <a:rPr lang="en-GB" sz="1000" baseline="-25000">
                          <a:effectLst/>
                        </a:rPr>
                        <a:t>max</a:t>
                      </a:r>
                      <a:r>
                        <a:rPr lang="en-GB" sz="1000">
                          <a:effectLst/>
                        </a:rPr>
                        <a:t>&gt; 35 </a:t>
                      </a:r>
                      <a:r>
                        <a:rPr lang="en-GB" sz="1000" baseline="30000">
                          <a:effectLst/>
                        </a:rPr>
                        <a:t>o</a:t>
                      </a:r>
                      <a:r>
                        <a:rPr lang="en-GB" sz="1000">
                          <a:effectLst/>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000">
                          <a:effectLst/>
                        </a:rPr>
                        <a:t>Reduced lift for departing aircraft due to 'thin air' and reduced engine efficiency in very hot weather. </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000">
                          <a:effectLst/>
                        </a:rPr>
                        <a:t>Operations</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7086380"/>
                  </a:ext>
                </a:extLst>
              </a:tr>
              <a:tr h="373291">
                <a:tc>
                  <a:txBody>
                    <a:bodyPr/>
                    <a:lstStyle/>
                    <a:p>
                      <a:pPr marL="0" marR="0">
                        <a:lnSpc>
                          <a:spcPct val="107000"/>
                        </a:lnSpc>
                        <a:spcBef>
                          <a:spcPts val="0"/>
                        </a:spcBef>
                        <a:spcAft>
                          <a:spcPts val="0"/>
                        </a:spcAft>
                      </a:pPr>
                      <a:r>
                        <a:rPr lang="en-GB" sz="10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000">
                          <a:effectLst/>
                        </a:rPr>
                        <a:t>Fog (warm sea &amp; cold air)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000" dirty="0">
                          <a:effectLst/>
                        </a:rPr>
                        <a:t>Low visibility due to fog conditions could cause disruption and delays </a:t>
                      </a:r>
                      <a:endPar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000">
                          <a:effectLst/>
                        </a:rPr>
                        <a:t>Operations</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6452390"/>
                  </a:ext>
                </a:extLst>
              </a:tr>
              <a:tr h="716146">
                <a:tc>
                  <a:txBody>
                    <a:bodyPr/>
                    <a:lstStyle/>
                    <a:p>
                      <a:pPr marL="0" marR="0">
                        <a:lnSpc>
                          <a:spcPct val="107000"/>
                        </a:lnSpc>
                        <a:spcBef>
                          <a:spcPts val="0"/>
                        </a:spcBef>
                        <a:spcAft>
                          <a:spcPts val="0"/>
                        </a:spcAft>
                      </a:pPr>
                      <a:r>
                        <a:rPr lang="en-GB" sz="10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000">
                          <a:effectLst/>
                        </a:rPr>
                        <a:t>Wind changes; Air speed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000">
                          <a:effectLst/>
                        </a:rPr>
                        <a:t>Wind intensity affects runway utilisation and schedules. </a:t>
                      </a:r>
                      <a:endParaRPr lang="en-US" sz="1200">
                        <a:effectLst/>
                      </a:endParaRPr>
                    </a:p>
                    <a:p>
                      <a:pPr marL="0" marR="0">
                        <a:spcBef>
                          <a:spcPts val="0"/>
                        </a:spcBef>
                        <a:spcAft>
                          <a:spcPts val="0"/>
                        </a:spcAft>
                      </a:pPr>
                      <a:r>
                        <a:rPr lang="en-GB" sz="1000">
                          <a:effectLst/>
                        </a:rPr>
                        <a:t>Increased risk of wind damage to assets, standing aircraft, vehicles and injuries to staff. </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000" dirty="0">
                          <a:effectLst/>
                        </a:rPr>
                        <a:t>Both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4608829"/>
                  </a:ext>
                </a:extLst>
              </a:tr>
            </a:tbl>
          </a:graphicData>
        </a:graphic>
      </p:graphicFrame>
      <p:sp>
        <p:nvSpPr>
          <p:cNvPr id="8" name="TextBox 7">
            <a:extLst>
              <a:ext uri="{FF2B5EF4-FFF2-40B4-BE49-F238E27FC236}">
                <a16:creationId xmlns:a16="http://schemas.microsoft.com/office/drawing/2014/main" id="{5863F101-F3E6-38AD-BC37-40646D5B9491}"/>
              </a:ext>
            </a:extLst>
          </p:cNvPr>
          <p:cNvSpPr txBox="1"/>
          <p:nvPr/>
        </p:nvSpPr>
        <p:spPr>
          <a:xfrm>
            <a:off x="7111011" y="5223692"/>
            <a:ext cx="4635512" cy="1200329"/>
          </a:xfrm>
          <a:prstGeom prst="rect">
            <a:avLst/>
          </a:prstGeom>
          <a:noFill/>
        </p:spPr>
        <p:txBody>
          <a:bodyPr wrap="square">
            <a:spAutoFit/>
          </a:bodyPr>
          <a:lstStyle/>
          <a:p>
            <a:r>
              <a:rPr lang="en-GB" sz="1800" dirty="0">
                <a:effectLst/>
                <a:ea typeface="Calibri" panose="020F0502020204030204" pitchFamily="34" charset="0"/>
              </a:rPr>
              <a:t>Extract of table listing climate change-related risk sources, risks and how these affect airport functionality and/or operations</a:t>
            </a:r>
            <a:endParaRPr lang="en-US" dirty="0"/>
          </a:p>
        </p:txBody>
      </p:sp>
      <p:sp>
        <p:nvSpPr>
          <p:cNvPr id="3" name="TextBox 2">
            <a:extLst>
              <a:ext uri="{FF2B5EF4-FFF2-40B4-BE49-F238E27FC236}">
                <a16:creationId xmlns:a16="http://schemas.microsoft.com/office/drawing/2014/main" id="{38E432EF-B6B7-C5D0-7090-7A12DD1777EA}"/>
              </a:ext>
            </a:extLst>
          </p:cNvPr>
          <p:cNvSpPr txBox="1"/>
          <p:nvPr/>
        </p:nvSpPr>
        <p:spPr>
          <a:xfrm>
            <a:off x="393248" y="1131147"/>
            <a:ext cx="11405503" cy="2451825"/>
          </a:xfrm>
          <a:prstGeom prst="rect">
            <a:avLst/>
          </a:prstGeom>
          <a:noFill/>
        </p:spPr>
        <p:txBody>
          <a:bodyPr wrap="square">
            <a:spAutoFit/>
          </a:bodyPr>
          <a:lstStyle/>
          <a:p>
            <a:pPr marL="0" marR="0" algn="just">
              <a:lnSpc>
                <a:spcPct val="107000"/>
              </a:lnSpc>
              <a:spcBef>
                <a:spcPts val="0"/>
              </a:spcBef>
              <a:spcAft>
                <a:spcPts val="800"/>
              </a:spcAft>
            </a:pPr>
            <a:r>
              <a:rPr lang="en-GB" dirty="0">
                <a:ea typeface="Calibri" panose="020F0502020204030204" pitchFamily="34" charset="0"/>
                <a:cs typeface="Calibri" panose="020F0502020204030204" pitchFamily="34" charset="0"/>
              </a:rPr>
              <a:t>A</a:t>
            </a:r>
            <a:r>
              <a:rPr lang="en-GB" sz="1800" dirty="0">
                <a:effectLst/>
                <a:ea typeface="Calibri" panose="020F0502020204030204" pitchFamily="34" charset="0"/>
                <a:cs typeface="Calibri" panose="020F0502020204030204" pitchFamily="34" charset="0"/>
              </a:rPr>
              <a:t>ssessment framework for the prioritisation of Climate-Change related risks for Greek airports. </a:t>
            </a:r>
          </a:p>
          <a:p>
            <a:pPr marL="0" marR="0" algn="just">
              <a:lnSpc>
                <a:spcPct val="107000"/>
              </a:lnSpc>
              <a:spcBef>
                <a:spcPts val="0"/>
              </a:spcBef>
              <a:spcAft>
                <a:spcPts val="800"/>
              </a:spcAft>
            </a:pPr>
            <a:r>
              <a:rPr lang="en-GB" sz="1800" b="1" dirty="0">
                <a:effectLst/>
                <a:ea typeface="Calibri" panose="020F0502020204030204" pitchFamily="34" charset="0"/>
                <a:cs typeface="Calibri" panose="020F0502020204030204" pitchFamily="34" charset="0"/>
              </a:rPr>
              <a:t>Step 1: </a:t>
            </a:r>
            <a:r>
              <a:rPr lang="en-GB" sz="1800" dirty="0">
                <a:effectLst/>
                <a:ea typeface="Calibri" panose="020F0502020204030204" pitchFamily="34" charset="0"/>
              </a:rPr>
              <a:t>identification of CC-related risk sources that could affect the airports’ operations and/or infrastructure. </a:t>
            </a:r>
          </a:p>
          <a:p>
            <a:pPr algn="just">
              <a:lnSpc>
                <a:spcPct val="107000"/>
              </a:lnSpc>
              <a:spcAft>
                <a:spcPts val="800"/>
              </a:spcAft>
            </a:pPr>
            <a:r>
              <a:rPr lang="en-GB" sz="1800" dirty="0">
                <a:effectLst/>
                <a:ea typeface="Calibri" panose="020F0502020204030204" pitchFamily="34" charset="0"/>
              </a:rPr>
              <a:t>The CC-risk sources, the respective risks, and impacts on operations and/or infrastructure were presented in tables. </a:t>
            </a:r>
          </a:p>
          <a:p>
            <a:pPr algn="just">
              <a:lnSpc>
                <a:spcPct val="107000"/>
              </a:lnSpc>
              <a:spcAft>
                <a:spcPts val="800"/>
              </a:spcAft>
            </a:pPr>
            <a:r>
              <a:rPr lang="en-GB" b="1" dirty="0">
                <a:ea typeface="Calibri" panose="020F0502020204030204" pitchFamily="34" charset="0"/>
              </a:rPr>
              <a:t>Step 2: </a:t>
            </a:r>
            <a:r>
              <a:rPr lang="en-GB" sz="1800" dirty="0">
                <a:effectLst/>
                <a:ea typeface="Calibri" panose="020F0502020204030204" pitchFamily="34" charset="0"/>
              </a:rPr>
              <a:t>CC </a:t>
            </a:r>
            <a:r>
              <a:rPr lang="en-GB" dirty="0">
                <a:ea typeface="Calibri" panose="020F0502020204030204" pitchFamily="34" charset="0"/>
              </a:rPr>
              <a:t>risk sources </a:t>
            </a:r>
            <a:r>
              <a:rPr lang="en-GB" sz="1800" dirty="0">
                <a:effectLst/>
                <a:ea typeface="Calibri" panose="020F0502020204030204" pitchFamily="34" charset="0"/>
              </a:rPr>
              <a:t>were assessed under two emission scenarios (i.e., RCP4.5 and RCP8.5) relative to the control period.</a:t>
            </a:r>
            <a:endParaRPr lang="en-US" sz="1800" dirty="0">
              <a:effectLst/>
              <a:ea typeface="Calibri" panose="020F0502020204030204" pitchFamily="34" charset="0"/>
            </a:endParaRPr>
          </a:p>
        </p:txBody>
      </p:sp>
    </p:spTree>
    <p:extLst>
      <p:ext uri="{BB962C8B-B14F-4D97-AF65-F5344CB8AC3E}">
        <p14:creationId xmlns:p14="http://schemas.microsoft.com/office/powerpoint/2010/main" val="3176133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5D02B-F066-8368-A835-A70250D178F3}"/>
              </a:ext>
            </a:extLst>
          </p:cNvPr>
          <p:cNvSpPr>
            <a:spLocks noGrp="1"/>
          </p:cNvSpPr>
          <p:nvPr>
            <p:ph type="title"/>
          </p:nvPr>
        </p:nvSpPr>
        <p:spPr>
          <a:xfrm>
            <a:off x="332935" y="151342"/>
            <a:ext cx="6588369" cy="593949"/>
          </a:xfrm>
        </p:spPr>
        <p:txBody>
          <a:bodyPr>
            <a:normAutofit/>
          </a:bodyPr>
          <a:lstStyle/>
          <a:p>
            <a:r>
              <a:rPr lang="en-US" sz="3200" b="1" dirty="0"/>
              <a:t>Summary of results </a:t>
            </a:r>
            <a:r>
              <a:rPr lang="en-US" sz="3200" b="1" dirty="0" err="1"/>
              <a:t>i</a:t>
            </a:r>
            <a:endParaRPr lang="en-US" sz="3200" b="1" dirty="0"/>
          </a:p>
        </p:txBody>
      </p:sp>
      <p:sp>
        <p:nvSpPr>
          <p:cNvPr id="4" name="Text Placeholder 3">
            <a:extLst>
              <a:ext uri="{FF2B5EF4-FFF2-40B4-BE49-F238E27FC236}">
                <a16:creationId xmlns:a16="http://schemas.microsoft.com/office/drawing/2014/main" id="{4A5E96E0-41FC-3D16-941D-3EE4A819DF27}"/>
              </a:ext>
            </a:extLst>
          </p:cNvPr>
          <p:cNvSpPr>
            <a:spLocks noGrp="1"/>
          </p:cNvSpPr>
          <p:nvPr>
            <p:ph type="body" sz="half" idx="2"/>
          </p:nvPr>
        </p:nvSpPr>
        <p:spPr>
          <a:xfrm>
            <a:off x="9339295" y="1053408"/>
            <a:ext cx="2852705" cy="2629368"/>
          </a:xfrm>
        </p:spPr>
        <p:txBody>
          <a:bodyPr>
            <a:normAutofit/>
          </a:bodyPr>
          <a:lstStyle/>
          <a:p>
            <a:pPr algn="just"/>
            <a:r>
              <a:rPr lang="en-GB" dirty="0">
                <a:solidFill>
                  <a:schemeClr val="tx1"/>
                </a:solidFill>
                <a:effectLst/>
                <a:ea typeface="Calibri" panose="020F0502020204030204" pitchFamily="34" charset="0"/>
              </a:rPr>
              <a:t>Risks are colour-coded and classified into three categories, depending on impact: low risk (green), moderate risk (amber) and high risk (red). </a:t>
            </a:r>
            <a:endParaRPr lang="en-US" dirty="0">
              <a:solidFill>
                <a:schemeClr val="tx1"/>
              </a:solidFill>
              <a:effectLst/>
              <a:ea typeface="Calibri" panose="020F0502020204030204" pitchFamily="34" charset="0"/>
            </a:endParaRPr>
          </a:p>
          <a:p>
            <a:pPr algn="just"/>
            <a:endParaRPr lang="en-US" dirty="0">
              <a:solidFill>
                <a:schemeClr val="tx1"/>
              </a:solidFill>
            </a:endParaRPr>
          </a:p>
        </p:txBody>
      </p:sp>
      <p:sp>
        <p:nvSpPr>
          <p:cNvPr id="5" name="Content Placeholder 4">
            <a:extLst>
              <a:ext uri="{FF2B5EF4-FFF2-40B4-BE49-F238E27FC236}">
                <a16:creationId xmlns:a16="http://schemas.microsoft.com/office/drawing/2014/main" id="{C7F74BCD-CAC8-8EB9-8757-6CD08653669B}"/>
              </a:ext>
            </a:extLst>
          </p:cNvPr>
          <p:cNvSpPr txBox="1">
            <a:spLocks noGrp="1"/>
          </p:cNvSpPr>
          <p:nvPr>
            <p:ph idx="1"/>
          </p:nvPr>
        </p:nvSpPr>
        <p:spPr>
          <a:xfrm>
            <a:off x="366633" y="3609173"/>
            <a:ext cx="11478363" cy="3170099"/>
          </a:xfrm>
          <a:prstGeom prst="rect">
            <a:avLst/>
          </a:prstGeom>
          <a:noFill/>
        </p:spPr>
        <p:txBody>
          <a:bodyPr wrap="square">
            <a:spAutoFit/>
          </a:bodyPr>
          <a:lstStyle/>
          <a:p>
            <a:pPr marL="0" marR="0" indent="0" algn="just">
              <a:spcBef>
                <a:spcPts val="0"/>
              </a:spcBef>
              <a:spcAft>
                <a:spcPts val="0"/>
              </a:spcAft>
              <a:buNone/>
            </a:pPr>
            <a:r>
              <a:rPr lang="en-GB" dirty="0">
                <a:solidFill>
                  <a:schemeClr val="bg1">
                    <a:lumMod val="95000"/>
                    <a:lumOff val="5000"/>
                  </a:schemeClr>
                </a:solidFill>
                <a:effectLst/>
                <a:ea typeface="Calibri" panose="020F0502020204030204" pitchFamily="34" charset="0"/>
              </a:rPr>
              <a:t>After 2050, </a:t>
            </a:r>
            <a:r>
              <a:rPr lang="en-GB" b="1" dirty="0">
                <a:solidFill>
                  <a:schemeClr val="bg1">
                    <a:lumMod val="95000"/>
                    <a:lumOff val="5000"/>
                  </a:schemeClr>
                </a:solidFill>
                <a:effectLst/>
                <a:ea typeface="Calibri" panose="020F0502020204030204" pitchFamily="34" charset="0"/>
              </a:rPr>
              <a:t>sea level rise </a:t>
            </a:r>
            <a:r>
              <a:rPr lang="en-GB" dirty="0">
                <a:solidFill>
                  <a:schemeClr val="bg1">
                    <a:lumMod val="95000"/>
                    <a:lumOff val="5000"/>
                  </a:schemeClr>
                </a:solidFill>
                <a:effectLst/>
                <a:ea typeface="Calibri" panose="020F0502020204030204" pitchFamily="34" charset="0"/>
              </a:rPr>
              <a:t>becomes a </a:t>
            </a:r>
            <a:r>
              <a:rPr lang="en-GB" b="1" dirty="0">
                <a:solidFill>
                  <a:schemeClr val="bg1">
                    <a:lumMod val="95000"/>
                    <a:lumOff val="5000"/>
                  </a:schemeClr>
                </a:solidFill>
                <a:effectLst/>
                <a:ea typeface="Calibri" panose="020F0502020204030204" pitchFamily="34" charset="0"/>
              </a:rPr>
              <a:t>“red” risk </a:t>
            </a:r>
            <a:r>
              <a:rPr lang="en-GB" dirty="0">
                <a:solidFill>
                  <a:schemeClr val="bg1">
                    <a:lumMod val="95000"/>
                    <a:lumOff val="5000"/>
                  </a:schemeClr>
                </a:solidFill>
                <a:effectLst/>
                <a:ea typeface="Calibri" panose="020F0502020204030204" pitchFamily="34" charset="0"/>
              </a:rPr>
              <a:t>for coastal airports.</a:t>
            </a:r>
          </a:p>
          <a:p>
            <a:pPr marL="0" marR="0" indent="0" algn="just">
              <a:spcBef>
                <a:spcPts val="0"/>
              </a:spcBef>
              <a:spcAft>
                <a:spcPts val="0"/>
              </a:spcAft>
              <a:buNone/>
            </a:pPr>
            <a:endParaRPr lang="en-GB" dirty="0">
              <a:solidFill>
                <a:schemeClr val="bg1">
                  <a:lumMod val="95000"/>
                  <a:lumOff val="5000"/>
                </a:schemeClr>
              </a:solidFill>
              <a:effectLst/>
              <a:ea typeface="Calibri" panose="020F0502020204030204" pitchFamily="34" charset="0"/>
            </a:endParaRPr>
          </a:p>
          <a:p>
            <a:pPr marL="0" indent="0" algn="just">
              <a:spcBef>
                <a:spcPts val="0"/>
              </a:spcBef>
              <a:spcAft>
                <a:spcPts val="0"/>
              </a:spcAft>
              <a:buNone/>
            </a:pPr>
            <a:r>
              <a:rPr lang="en-GB" b="1" dirty="0">
                <a:solidFill>
                  <a:schemeClr val="bg1">
                    <a:lumMod val="95000"/>
                    <a:lumOff val="5000"/>
                  </a:schemeClr>
                </a:solidFill>
                <a:effectLst/>
                <a:ea typeface="Calibri" panose="020F0502020204030204" pitchFamily="34" charset="0"/>
                <a:cs typeface="Calibri" panose="020F0502020204030204" pitchFamily="34" charset="0"/>
              </a:rPr>
              <a:t>Temperature-related risks</a:t>
            </a:r>
            <a:r>
              <a:rPr lang="en-GB" dirty="0">
                <a:solidFill>
                  <a:schemeClr val="bg1">
                    <a:lumMod val="95000"/>
                    <a:lumOff val="5000"/>
                  </a:schemeClr>
                </a:solidFill>
                <a:effectLst/>
                <a:ea typeface="Calibri" panose="020F0502020204030204" pitchFamily="34" charset="0"/>
                <a:cs typeface="Calibri" panose="020F0502020204030204" pitchFamily="34" charset="0"/>
              </a:rPr>
              <a:t> (including fire) are classified </a:t>
            </a:r>
            <a:r>
              <a:rPr lang="en-GB" b="1" dirty="0">
                <a:solidFill>
                  <a:schemeClr val="bg1">
                    <a:lumMod val="95000"/>
                    <a:lumOff val="5000"/>
                  </a:schemeClr>
                </a:solidFill>
                <a:effectLst/>
                <a:ea typeface="Calibri" panose="020F0502020204030204" pitchFamily="34" charset="0"/>
                <a:cs typeface="Calibri" panose="020F0502020204030204" pitchFamily="34" charset="0"/>
              </a:rPr>
              <a:t>amber</a:t>
            </a:r>
            <a:r>
              <a:rPr lang="en-GB" dirty="0">
                <a:solidFill>
                  <a:schemeClr val="bg1">
                    <a:lumMod val="95000"/>
                    <a:lumOff val="5000"/>
                  </a:schemeClr>
                </a:solidFill>
                <a:ea typeface="Calibri" panose="020F0502020204030204" pitchFamily="34" charset="0"/>
                <a:cs typeface="Calibri" panose="020F0502020204030204" pitchFamily="34" charset="0"/>
              </a:rPr>
              <a:t> for</a:t>
            </a:r>
            <a:r>
              <a:rPr lang="en-GB" dirty="0">
                <a:solidFill>
                  <a:schemeClr val="bg1">
                    <a:lumMod val="95000"/>
                    <a:lumOff val="5000"/>
                  </a:schemeClr>
                </a:solidFill>
                <a:effectLst/>
                <a:ea typeface="Calibri" panose="020F0502020204030204" pitchFamily="34" charset="0"/>
                <a:cs typeface="Calibri" panose="020F0502020204030204" pitchFamily="34" charset="0"/>
              </a:rPr>
              <a:t> </a:t>
            </a:r>
            <a:r>
              <a:rPr lang="en-GB" b="1" dirty="0">
                <a:solidFill>
                  <a:schemeClr val="bg1">
                    <a:lumMod val="95000"/>
                    <a:lumOff val="5000"/>
                  </a:schemeClr>
                </a:solidFill>
                <a:effectLst/>
                <a:ea typeface="Calibri" panose="020F0502020204030204" pitchFamily="34" charset="0"/>
                <a:cs typeface="Calibri" panose="020F0502020204030204" pitchFamily="34" charset="0"/>
              </a:rPr>
              <a:t>all airports</a:t>
            </a:r>
            <a:r>
              <a:rPr lang="en-GB" dirty="0">
                <a:solidFill>
                  <a:schemeClr val="bg1">
                    <a:lumMod val="95000"/>
                    <a:lumOff val="5000"/>
                  </a:schemeClr>
                </a:solidFill>
                <a:effectLst/>
                <a:ea typeface="Calibri" panose="020F0502020204030204" pitchFamily="34" charset="0"/>
                <a:cs typeface="Calibri" panose="020F0502020204030204" pitchFamily="34" charset="0"/>
              </a:rPr>
              <a:t>. Increases in maximum temperatures will affect </a:t>
            </a:r>
            <a:r>
              <a:rPr lang="en-US" b="0" i="0" u="none" strike="noStrike" baseline="0" dirty="0">
                <a:solidFill>
                  <a:schemeClr val="bg1">
                    <a:lumMod val="95000"/>
                    <a:lumOff val="5000"/>
                  </a:schemeClr>
                </a:solidFill>
              </a:rPr>
              <a:t>aircraft takeoff &amp; landing performances; furthermore, energy</a:t>
            </a:r>
            <a:r>
              <a:rPr lang="en-GB" dirty="0">
                <a:solidFill>
                  <a:schemeClr val="bg1">
                    <a:lumMod val="95000"/>
                    <a:lumOff val="5000"/>
                  </a:schemeClr>
                </a:solidFill>
                <a:effectLst/>
                <a:ea typeface="Calibri" panose="020F0502020204030204" pitchFamily="34" charset="0"/>
                <a:cs typeface="Calibri" panose="020F0502020204030204" pitchFamily="34" charset="0"/>
              </a:rPr>
              <a:t> needs for cooling </a:t>
            </a:r>
            <a:r>
              <a:rPr lang="en-GB" dirty="0">
                <a:solidFill>
                  <a:schemeClr val="bg1">
                    <a:lumMod val="95000"/>
                    <a:lumOff val="5000"/>
                  </a:schemeClr>
                </a:solidFill>
                <a:ea typeface="Calibri" panose="020F0502020204030204" pitchFamily="34" charset="0"/>
                <a:cs typeface="Calibri" panose="020F0502020204030204" pitchFamily="34" charset="0"/>
              </a:rPr>
              <a:t>will increase significantly</a:t>
            </a:r>
            <a:r>
              <a:rPr lang="en-GB" dirty="0">
                <a:solidFill>
                  <a:schemeClr val="bg1">
                    <a:lumMod val="95000"/>
                    <a:lumOff val="5000"/>
                  </a:schemeClr>
                </a:solidFill>
                <a:effectLst/>
                <a:ea typeface="Calibri" panose="020F0502020204030204" pitchFamily="34" charset="0"/>
                <a:cs typeface="Calibri" panose="020F0502020204030204" pitchFamily="34" charset="0"/>
              </a:rPr>
              <a:t>. Appropriate cooling measures, relying on architectural solutions and green spaces, should be explored as a matter of urgency.</a:t>
            </a:r>
          </a:p>
          <a:p>
            <a:pPr marL="0" indent="0" algn="just">
              <a:spcBef>
                <a:spcPts val="0"/>
              </a:spcBef>
              <a:spcAft>
                <a:spcPts val="0"/>
              </a:spcAft>
              <a:buNone/>
            </a:pPr>
            <a:endParaRPr lang="en-GB" dirty="0">
              <a:solidFill>
                <a:schemeClr val="bg1">
                  <a:lumMod val="95000"/>
                  <a:lumOff val="5000"/>
                </a:schemeClr>
              </a:solidFill>
              <a:effectLst/>
              <a:ea typeface="Calibri" panose="020F0502020204030204" pitchFamily="34" charset="0"/>
              <a:cs typeface="Calibri" panose="020F0502020204030204" pitchFamily="34" charset="0"/>
            </a:endParaRPr>
          </a:p>
          <a:p>
            <a:pPr marL="0" indent="0" algn="just">
              <a:spcBef>
                <a:spcPts val="0"/>
              </a:spcBef>
              <a:spcAft>
                <a:spcPts val="0"/>
              </a:spcAft>
              <a:buNone/>
            </a:pPr>
            <a:r>
              <a:rPr lang="en-GB" b="1" dirty="0">
                <a:solidFill>
                  <a:schemeClr val="bg1">
                    <a:lumMod val="95000"/>
                    <a:lumOff val="5000"/>
                  </a:schemeClr>
                </a:solidFill>
                <a:effectLst/>
                <a:ea typeface="Calibri" panose="020F0502020204030204" pitchFamily="34" charset="0"/>
                <a:cs typeface="Calibri" panose="020F0502020204030204" pitchFamily="34" charset="0"/>
              </a:rPr>
              <a:t>Drought</a:t>
            </a:r>
            <a:r>
              <a:rPr lang="en-GB" dirty="0">
                <a:solidFill>
                  <a:schemeClr val="bg1">
                    <a:lumMod val="95000"/>
                    <a:lumOff val="5000"/>
                  </a:schemeClr>
                </a:solidFill>
                <a:effectLst/>
                <a:ea typeface="Calibri" panose="020F0502020204030204" pitchFamily="34" charset="0"/>
                <a:cs typeface="Calibri" panose="020F0502020204030204" pitchFamily="34" charset="0"/>
              </a:rPr>
              <a:t> will </a:t>
            </a:r>
            <a:r>
              <a:rPr lang="en-GB" dirty="0">
                <a:solidFill>
                  <a:schemeClr val="bg1">
                    <a:lumMod val="95000"/>
                    <a:lumOff val="5000"/>
                  </a:schemeClr>
                </a:solidFill>
                <a:ea typeface="Calibri" panose="020F0502020204030204" pitchFamily="34" charset="0"/>
                <a:cs typeface="Calibri" panose="020F0502020204030204" pitchFamily="34" charset="0"/>
              </a:rPr>
              <a:t>increase </a:t>
            </a:r>
            <a:r>
              <a:rPr lang="en-GB" dirty="0">
                <a:solidFill>
                  <a:schemeClr val="bg1">
                    <a:lumMod val="95000"/>
                    <a:lumOff val="5000"/>
                  </a:schemeClr>
                </a:solidFill>
                <a:effectLst/>
                <a:ea typeface="Calibri" panose="020F0502020204030204" pitchFamily="34" charset="0"/>
                <a:cs typeface="Calibri" panose="020F0502020204030204" pitchFamily="34" charset="0"/>
              </a:rPr>
              <a:t>in the future, constraining water availability for </a:t>
            </a:r>
            <a:r>
              <a:rPr lang="en-GB" b="1" dirty="0">
                <a:solidFill>
                  <a:schemeClr val="bg1">
                    <a:lumMod val="95000"/>
                    <a:lumOff val="5000"/>
                  </a:schemeClr>
                </a:solidFill>
                <a:effectLst/>
                <a:ea typeface="Calibri" panose="020F0502020204030204" pitchFamily="34" charset="0"/>
                <a:cs typeface="Calibri" panose="020F0502020204030204" pitchFamily="34" charset="0"/>
              </a:rPr>
              <a:t>all airports</a:t>
            </a:r>
            <a:r>
              <a:rPr lang="en-GB" dirty="0">
                <a:solidFill>
                  <a:schemeClr val="bg1">
                    <a:lumMod val="95000"/>
                    <a:lumOff val="5000"/>
                  </a:schemeClr>
                </a:solidFill>
                <a:effectLst/>
                <a:ea typeface="Calibri" panose="020F0502020204030204" pitchFamily="34" charset="0"/>
                <a:cs typeface="Calibri" panose="020F0502020204030204" pitchFamily="34" charset="0"/>
              </a:rPr>
              <a:t>. Suitable measures should be sought for this risk (e.g., water recycling, minimizing water use, etc).</a:t>
            </a:r>
            <a:endParaRPr lang="en-US" dirty="0">
              <a:solidFill>
                <a:schemeClr val="bg1">
                  <a:lumMod val="95000"/>
                  <a:lumOff val="5000"/>
                </a:schemeClr>
              </a:solidFill>
              <a:effectLst/>
              <a:ea typeface="Calibri" panose="020F0502020204030204" pitchFamily="34" charset="0"/>
            </a:endParaRPr>
          </a:p>
          <a:p>
            <a:pPr marL="0" marR="0" indent="0" algn="just">
              <a:spcBef>
                <a:spcPts val="0"/>
              </a:spcBef>
              <a:spcAft>
                <a:spcPts val="0"/>
              </a:spcAft>
              <a:buNone/>
            </a:pPr>
            <a:endParaRPr lang="en-US" dirty="0">
              <a:solidFill>
                <a:schemeClr val="bg1">
                  <a:lumMod val="95000"/>
                  <a:lumOff val="5000"/>
                </a:schemeClr>
              </a:solidFill>
              <a:effectLst/>
              <a:latin typeface="Arial" panose="020B0604020202020204" pitchFamily="34" charset="0"/>
              <a:ea typeface="Calibri" panose="020F0502020204030204" pitchFamily="34" charset="0"/>
            </a:endParaRPr>
          </a:p>
        </p:txBody>
      </p:sp>
      <p:graphicFrame>
        <p:nvGraphicFramePr>
          <p:cNvPr id="6" name="Table 5">
            <a:extLst>
              <a:ext uri="{FF2B5EF4-FFF2-40B4-BE49-F238E27FC236}">
                <a16:creationId xmlns:a16="http://schemas.microsoft.com/office/drawing/2014/main" id="{46B217F3-6266-C07A-61C3-AB92C42CA51B}"/>
              </a:ext>
            </a:extLst>
          </p:cNvPr>
          <p:cNvGraphicFramePr>
            <a:graphicFrameLocks noGrp="1"/>
          </p:cNvGraphicFramePr>
          <p:nvPr>
            <p:extLst>
              <p:ext uri="{D42A27DB-BD31-4B8C-83A1-F6EECF244321}">
                <p14:modId xmlns:p14="http://schemas.microsoft.com/office/powerpoint/2010/main" val="767874430"/>
              </p:ext>
            </p:extLst>
          </p:nvPr>
        </p:nvGraphicFramePr>
        <p:xfrm>
          <a:off x="371325" y="1053408"/>
          <a:ext cx="8967970" cy="2247647"/>
        </p:xfrm>
        <a:graphic>
          <a:graphicData uri="http://schemas.openxmlformats.org/drawingml/2006/table">
            <a:tbl>
              <a:tblPr firstRow="1" firstCol="1" bandRow="1">
                <a:tableStyleId>{5C22544A-7EE6-4342-B048-85BDC9FD1C3A}</a:tableStyleId>
              </a:tblPr>
              <a:tblGrid>
                <a:gridCol w="945224">
                  <a:extLst>
                    <a:ext uri="{9D8B030D-6E8A-4147-A177-3AD203B41FA5}">
                      <a16:colId xmlns:a16="http://schemas.microsoft.com/office/drawing/2014/main" val="3387068508"/>
                    </a:ext>
                  </a:extLst>
                </a:gridCol>
                <a:gridCol w="8022746">
                  <a:extLst>
                    <a:ext uri="{9D8B030D-6E8A-4147-A177-3AD203B41FA5}">
                      <a16:colId xmlns:a16="http://schemas.microsoft.com/office/drawing/2014/main" val="155727728"/>
                    </a:ext>
                  </a:extLst>
                </a:gridCol>
              </a:tblGrid>
              <a:tr h="335132">
                <a:tc>
                  <a:txBody>
                    <a:bodyPr/>
                    <a:lstStyle/>
                    <a:p>
                      <a:pPr marL="0" marR="0">
                        <a:spcBef>
                          <a:spcPts val="0"/>
                        </a:spcBef>
                        <a:spcAft>
                          <a:spcPts val="0"/>
                        </a:spcAft>
                      </a:pPr>
                      <a:r>
                        <a:rPr lang="en-GB" sz="1400" dirty="0">
                          <a:effectLst/>
                        </a:rPr>
                        <a:t>Green</a:t>
                      </a:r>
                      <a:endParaRPr lang="en-US"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92D050"/>
                    </a:solidFill>
                  </a:tcPr>
                </a:tc>
                <a:tc>
                  <a:txBody>
                    <a:bodyPr/>
                    <a:lstStyle/>
                    <a:p>
                      <a:pPr marL="0" marR="0">
                        <a:lnSpc>
                          <a:spcPct val="107000"/>
                        </a:lnSpc>
                        <a:spcBef>
                          <a:spcPts val="0"/>
                        </a:spcBef>
                        <a:spcAft>
                          <a:spcPts val="0"/>
                        </a:spcAft>
                      </a:pPr>
                      <a:r>
                        <a:rPr lang="en-GB" sz="1400" dirty="0">
                          <a:effectLst/>
                        </a:rPr>
                        <a:t>Green means that the risk poses little or no threat to the airport infrastructure and/or operations </a:t>
                      </a:r>
                      <a:endParaRPr lang="en-US" sz="1400" dirty="0">
                        <a:effectLst/>
                      </a:endParaRPr>
                    </a:p>
                    <a:p>
                      <a:pPr marL="0" marR="0">
                        <a:lnSpc>
                          <a:spcPct val="107000"/>
                        </a:lnSpc>
                        <a:spcBef>
                          <a:spcPts val="0"/>
                        </a:spcBef>
                        <a:spcAft>
                          <a:spcPts val="0"/>
                        </a:spcAft>
                      </a:pPr>
                      <a:r>
                        <a:rPr lang="en-GB"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2D050"/>
                    </a:solidFill>
                  </a:tcPr>
                </a:tc>
                <a:extLst>
                  <a:ext uri="{0D108BD9-81ED-4DB2-BD59-A6C34878D82A}">
                    <a16:rowId xmlns:a16="http://schemas.microsoft.com/office/drawing/2014/main" val="3029206912"/>
                  </a:ext>
                </a:extLst>
              </a:tr>
              <a:tr h="507219">
                <a:tc>
                  <a:txBody>
                    <a:bodyPr/>
                    <a:lstStyle/>
                    <a:p>
                      <a:pPr marL="0" marR="0">
                        <a:spcBef>
                          <a:spcPts val="0"/>
                        </a:spcBef>
                        <a:spcAft>
                          <a:spcPts val="0"/>
                        </a:spcAft>
                      </a:pPr>
                      <a:r>
                        <a:rPr lang="en-GB" sz="1400" dirty="0">
                          <a:effectLst/>
                        </a:rPr>
                        <a:t>Amber</a:t>
                      </a:r>
                      <a:endParaRPr lang="en-US"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lnSpc>
                          <a:spcPct val="107000"/>
                        </a:lnSpc>
                        <a:spcBef>
                          <a:spcPts val="0"/>
                        </a:spcBef>
                        <a:spcAft>
                          <a:spcPts val="0"/>
                        </a:spcAft>
                      </a:pPr>
                      <a:r>
                        <a:rPr lang="en-GB" sz="1400" dirty="0">
                          <a:effectLst/>
                        </a:rPr>
                        <a:t>Amber means that the risk can have some impact on the airport infrastructure, functionality, and level of service or operations might be downgraded but still within acceptable/manageable levels </a:t>
                      </a:r>
                      <a:endParaRPr lang="en-US" sz="1400" dirty="0">
                        <a:effectLst/>
                      </a:endParaRPr>
                    </a:p>
                    <a:p>
                      <a:pPr marL="0" marR="0">
                        <a:lnSpc>
                          <a:spcPct val="107000"/>
                        </a:lnSpc>
                        <a:spcBef>
                          <a:spcPts val="0"/>
                        </a:spcBef>
                        <a:spcAft>
                          <a:spcPts val="0"/>
                        </a:spcAft>
                      </a:pPr>
                      <a:r>
                        <a:rPr lang="en-GB"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extLst>
                  <a:ext uri="{0D108BD9-81ED-4DB2-BD59-A6C34878D82A}">
                    <a16:rowId xmlns:a16="http://schemas.microsoft.com/office/drawing/2014/main" val="717980813"/>
                  </a:ext>
                </a:extLst>
              </a:tr>
              <a:tr h="507219">
                <a:tc>
                  <a:txBody>
                    <a:bodyPr/>
                    <a:lstStyle/>
                    <a:p>
                      <a:pPr marL="0" marR="0">
                        <a:lnSpc>
                          <a:spcPct val="107000"/>
                        </a:lnSpc>
                        <a:spcBef>
                          <a:spcPts val="0"/>
                        </a:spcBef>
                        <a:spcAft>
                          <a:spcPts val="0"/>
                        </a:spcAft>
                      </a:pPr>
                      <a:r>
                        <a:rPr lang="en-GB" sz="1400" dirty="0">
                          <a:effectLst/>
                        </a:rPr>
                        <a:t>Red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marL="0" marR="0">
                        <a:lnSpc>
                          <a:spcPct val="107000"/>
                        </a:lnSpc>
                        <a:spcBef>
                          <a:spcPts val="0"/>
                        </a:spcBef>
                        <a:spcAft>
                          <a:spcPts val="0"/>
                        </a:spcAft>
                      </a:pPr>
                      <a:r>
                        <a:rPr lang="en-GB" sz="1400" dirty="0">
                          <a:effectLst/>
                        </a:rPr>
                        <a:t>Red means that the risk can have a significant impact on the airport operations and infrastructure which might lead to unacceptable levels of service </a:t>
                      </a:r>
                      <a:endParaRPr lang="en-US" sz="1400" dirty="0">
                        <a:effectLst/>
                      </a:endParaRPr>
                    </a:p>
                    <a:p>
                      <a:pPr marL="0" marR="0">
                        <a:lnSpc>
                          <a:spcPct val="107000"/>
                        </a:lnSpc>
                        <a:spcBef>
                          <a:spcPts val="0"/>
                        </a:spcBef>
                        <a:spcAft>
                          <a:spcPts val="0"/>
                        </a:spcAft>
                      </a:pPr>
                      <a:r>
                        <a:rPr lang="en-GB"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extLst>
                  <a:ext uri="{0D108BD9-81ED-4DB2-BD59-A6C34878D82A}">
                    <a16:rowId xmlns:a16="http://schemas.microsoft.com/office/drawing/2014/main" val="1878336739"/>
                  </a:ext>
                </a:extLst>
              </a:tr>
            </a:tbl>
          </a:graphicData>
        </a:graphic>
      </p:graphicFrame>
    </p:spTree>
    <p:extLst>
      <p:ext uri="{BB962C8B-B14F-4D97-AF65-F5344CB8AC3E}">
        <p14:creationId xmlns:p14="http://schemas.microsoft.com/office/powerpoint/2010/main" val="3506274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5D02B-F066-8368-A835-A70250D178F3}"/>
              </a:ext>
            </a:extLst>
          </p:cNvPr>
          <p:cNvSpPr>
            <a:spLocks noGrp="1"/>
          </p:cNvSpPr>
          <p:nvPr>
            <p:ph type="title"/>
          </p:nvPr>
        </p:nvSpPr>
        <p:spPr>
          <a:xfrm>
            <a:off x="332935" y="151342"/>
            <a:ext cx="6588369" cy="593949"/>
          </a:xfrm>
        </p:spPr>
        <p:txBody>
          <a:bodyPr>
            <a:normAutofit/>
          </a:bodyPr>
          <a:lstStyle/>
          <a:p>
            <a:r>
              <a:rPr lang="en-US" sz="3200" b="1" dirty="0"/>
              <a:t>Summary of results ii</a:t>
            </a:r>
          </a:p>
        </p:txBody>
      </p:sp>
      <p:sp>
        <p:nvSpPr>
          <p:cNvPr id="4" name="Text Placeholder 3">
            <a:extLst>
              <a:ext uri="{FF2B5EF4-FFF2-40B4-BE49-F238E27FC236}">
                <a16:creationId xmlns:a16="http://schemas.microsoft.com/office/drawing/2014/main" id="{4A5E96E0-41FC-3D16-941D-3EE4A819DF27}"/>
              </a:ext>
            </a:extLst>
          </p:cNvPr>
          <p:cNvSpPr>
            <a:spLocks noGrp="1"/>
          </p:cNvSpPr>
          <p:nvPr>
            <p:ph type="body" sz="half" idx="2"/>
          </p:nvPr>
        </p:nvSpPr>
        <p:spPr>
          <a:xfrm>
            <a:off x="9339295" y="1053408"/>
            <a:ext cx="2852705" cy="2629368"/>
          </a:xfrm>
        </p:spPr>
        <p:txBody>
          <a:bodyPr>
            <a:normAutofit/>
          </a:bodyPr>
          <a:lstStyle/>
          <a:p>
            <a:pPr algn="just"/>
            <a:r>
              <a:rPr lang="en-GB" dirty="0">
                <a:solidFill>
                  <a:schemeClr val="tx1"/>
                </a:solidFill>
                <a:effectLst/>
                <a:ea typeface="Calibri" panose="020F0502020204030204" pitchFamily="34" charset="0"/>
              </a:rPr>
              <a:t>Risks are colour-coded and classified into three categories, depending on impact: low risk (green), moderate risk (amber) and high risk (red). </a:t>
            </a:r>
            <a:endParaRPr lang="en-US" dirty="0">
              <a:solidFill>
                <a:schemeClr val="tx1"/>
              </a:solidFill>
              <a:effectLst/>
              <a:ea typeface="Calibri" panose="020F0502020204030204" pitchFamily="34" charset="0"/>
            </a:endParaRPr>
          </a:p>
          <a:p>
            <a:pPr algn="just"/>
            <a:endParaRPr lang="en-US" dirty="0">
              <a:solidFill>
                <a:schemeClr val="tx1"/>
              </a:solidFill>
            </a:endParaRPr>
          </a:p>
        </p:txBody>
      </p:sp>
      <p:sp>
        <p:nvSpPr>
          <p:cNvPr id="5" name="Content Placeholder 4">
            <a:extLst>
              <a:ext uri="{FF2B5EF4-FFF2-40B4-BE49-F238E27FC236}">
                <a16:creationId xmlns:a16="http://schemas.microsoft.com/office/drawing/2014/main" id="{C7F74BCD-CAC8-8EB9-8757-6CD08653669B}"/>
              </a:ext>
            </a:extLst>
          </p:cNvPr>
          <p:cNvSpPr txBox="1">
            <a:spLocks noGrp="1"/>
          </p:cNvSpPr>
          <p:nvPr>
            <p:ph idx="1"/>
          </p:nvPr>
        </p:nvSpPr>
        <p:spPr>
          <a:xfrm>
            <a:off x="332935" y="3749299"/>
            <a:ext cx="8763298" cy="1708160"/>
          </a:xfrm>
          <a:prstGeom prst="rect">
            <a:avLst/>
          </a:prstGeom>
          <a:noFill/>
        </p:spPr>
        <p:txBody>
          <a:bodyPr wrap="square">
            <a:spAutoFit/>
          </a:bodyPr>
          <a:lstStyle/>
          <a:p>
            <a:pPr marL="0" indent="0" algn="just">
              <a:buNone/>
            </a:pPr>
            <a:r>
              <a:rPr lang="en-GB" b="1" dirty="0">
                <a:solidFill>
                  <a:schemeClr val="tx1"/>
                </a:solidFill>
                <a:ea typeface="Calibri" panose="020F0502020204030204" pitchFamily="34" charset="0"/>
              </a:rPr>
              <a:t>Amber </a:t>
            </a:r>
            <a:r>
              <a:rPr lang="en-GB" b="1" dirty="0">
                <a:solidFill>
                  <a:schemeClr val="tx1"/>
                </a:solidFill>
                <a:effectLst/>
                <a:ea typeface="Calibri" panose="020F0502020204030204" pitchFamily="34" charset="0"/>
              </a:rPr>
              <a:t>risks that affect some airports </a:t>
            </a:r>
            <a:r>
              <a:rPr lang="en-GB" dirty="0">
                <a:solidFill>
                  <a:schemeClr val="tx1"/>
                </a:solidFill>
                <a:effectLst/>
                <a:ea typeface="Calibri" panose="020F0502020204030204" pitchFamily="34" charset="0"/>
              </a:rPr>
              <a:t>include [1] </a:t>
            </a:r>
            <a:r>
              <a:rPr lang="en-GB" b="1" dirty="0">
                <a:solidFill>
                  <a:schemeClr val="tx1"/>
                </a:solidFill>
                <a:effectLst/>
                <a:ea typeface="Calibri" panose="020F0502020204030204" pitchFamily="34" charset="0"/>
              </a:rPr>
              <a:t>floods</a:t>
            </a:r>
            <a:r>
              <a:rPr lang="en-GB" dirty="0">
                <a:solidFill>
                  <a:schemeClr val="tx1"/>
                </a:solidFill>
                <a:effectLst/>
                <a:ea typeface="Calibri" panose="020F0502020204030204" pitchFamily="34" charset="0"/>
              </a:rPr>
              <a:t> that are mainly related to the local (insufficient) drainage situation, [2] increased future </a:t>
            </a:r>
            <a:r>
              <a:rPr lang="en-GB" b="1" dirty="0">
                <a:solidFill>
                  <a:schemeClr val="tx1"/>
                </a:solidFill>
                <a:effectLst/>
                <a:ea typeface="Calibri" panose="020F0502020204030204" pitchFamily="34" charset="0"/>
              </a:rPr>
              <a:t>wind speed</a:t>
            </a:r>
            <a:r>
              <a:rPr lang="en-GB" dirty="0">
                <a:solidFill>
                  <a:schemeClr val="tx1"/>
                </a:solidFill>
                <a:effectLst/>
                <a:ea typeface="Calibri" panose="020F0502020204030204" pitchFamily="34" charset="0"/>
              </a:rPr>
              <a:t> affecting Ionian and Cycladic Islands, and [3] </a:t>
            </a:r>
            <a:r>
              <a:rPr lang="en-GB" b="1" dirty="0">
                <a:solidFill>
                  <a:schemeClr val="tx1"/>
                </a:solidFill>
                <a:effectLst/>
                <a:ea typeface="Calibri" panose="020F0502020204030204" pitchFamily="34" charset="0"/>
              </a:rPr>
              <a:t>fog</a:t>
            </a:r>
            <a:r>
              <a:rPr lang="en-GB" dirty="0">
                <a:solidFill>
                  <a:schemeClr val="tx1"/>
                </a:solidFill>
                <a:effectLst/>
                <a:ea typeface="Calibri" panose="020F0502020204030204" pitchFamily="34" charset="0"/>
              </a:rPr>
              <a:t> </a:t>
            </a:r>
            <a:r>
              <a:rPr lang="en-GB" dirty="0">
                <a:solidFill>
                  <a:schemeClr val="tx1"/>
                </a:solidFill>
                <a:ea typeface="Calibri" panose="020F0502020204030204" pitchFamily="34" charset="0"/>
              </a:rPr>
              <a:t>causing disruption </a:t>
            </a:r>
            <a:r>
              <a:rPr lang="en-GB" dirty="0">
                <a:solidFill>
                  <a:schemeClr val="tx1"/>
                </a:solidFill>
                <a:effectLst/>
                <a:ea typeface="Calibri" panose="020F0502020204030204" pitchFamily="34" charset="0"/>
              </a:rPr>
              <a:t>in N Greece</a:t>
            </a:r>
            <a:r>
              <a:rPr lang="en-GB" dirty="0">
                <a:solidFill>
                  <a:schemeClr val="tx1"/>
                </a:solidFill>
                <a:ea typeface="Calibri" panose="020F0502020204030204" pitchFamily="34" charset="0"/>
              </a:rPr>
              <a:t>.</a:t>
            </a:r>
            <a:endParaRPr lang="en-US" dirty="0">
              <a:solidFill>
                <a:schemeClr val="tx1"/>
              </a:solidFill>
            </a:endParaRPr>
          </a:p>
          <a:p>
            <a:pPr marL="0" marR="0" indent="0" algn="just">
              <a:spcBef>
                <a:spcPts val="0"/>
              </a:spcBef>
              <a:spcAft>
                <a:spcPts val="0"/>
              </a:spcAft>
              <a:buNone/>
            </a:pPr>
            <a:endParaRPr lang="en-US" dirty="0">
              <a:solidFill>
                <a:schemeClr val="tx1"/>
              </a:solidFill>
              <a:effectLst/>
              <a:ea typeface="Calibri" panose="020F0502020204030204" pitchFamily="34" charset="0"/>
            </a:endParaRPr>
          </a:p>
        </p:txBody>
      </p:sp>
      <p:graphicFrame>
        <p:nvGraphicFramePr>
          <p:cNvPr id="6" name="Table 5">
            <a:extLst>
              <a:ext uri="{FF2B5EF4-FFF2-40B4-BE49-F238E27FC236}">
                <a16:creationId xmlns:a16="http://schemas.microsoft.com/office/drawing/2014/main" id="{46B217F3-6266-C07A-61C3-AB92C42CA51B}"/>
              </a:ext>
            </a:extLst>
          </p:cNvPr>
          <p:cNvGraphicFramePr>
            <a:graphicFrameLocks noGrp="1"/>
          </p:cNvGraphicFramePr>
          <p:nvPr/>
        </p:nvGraphicFramePr>
        <p:xfrm>
          <a:off x="371325" y="1053408"/>
          <a:ext cx="8967970" cy="2247647"/>
        </p:xfrm>
        <a:graphic>
          <a:graphicData uri="http://schemas.openxmlformats.org/drawingml/2006/table">
            <a:tbl>
              <a:tblPr firstRow="1" firstCol="1" bandRow="1">
                <a:tableStyleId>{5C22544A-7EE6-4342-B048-85BDC9FD1C3A}</a:tableStyleId>
              </a:tblPr>
              <a:tblGrid>
                <a:gridCol w="945224">
                  <a:extLst>
                    <a:ext uri="{9D8B030D-6E8A-4147-A177-3AD203B41FA5}">
                      <a16:colId xmlns:a16="http://schemas.microsoft.com/office/drawing/2014/main" val="3387068508"/>
                    </a:ext>
                  </a:extLst>
                </a:gridCol>
                <a:gridCol w="8022746">
                  <a:extLst>
                    <a:ext uri="{9D8B030D-6E8A-4147-A177-3AD203B41FA5}">
                      <a16:colId xmlns:a16="http://schemas.microsoft.com/office/drawing/2014/main" val="155727728"/>
                    </a:ext>
                  </a:extLst>
                </a:gridCol>
              </a:tblGrid>
              <a:tr h="335132">
                <a:tc>
                  <a:txBody>
                    <a:bodyPr/>
                    <a:lstStyle/>
                    <a:p>
                      <a:pPr marL="0" marR="0">
                        <a:spcBef>
                          <a:spcPts val="0"/>
                        </a:spcBef>
                        <a:spcAft>
                          <a:spcPts val="0"/>
                        </a:spcAft>
                      </a:pPr>
                      <a:r>
                        <a:rPr lang="en-GB" sz="1400" dirty="0">
                          <a:effectLst/>
                        </a:rPr>
                        <a:t>Green</a:t>
                      </a:r>
                      <a:endParaRPr lang="en-US"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92D050"/>
                    </a:solidFill>
                  </a:tcPr>
                </a:tc>
                <a:tc>
                  <a:txBody>
                    <a:bodyPr/>
                    <a:lstStyle/>
                    <a:p>
                      <a:pPr marL="0" marR="0">
                        <a:lnSpc>
                          <a:spcPct val="107000"/>
                        </a:lnSpc>
                        <a:spcBef>
                          <a:spcPts val="0"/>
                        </a:spcBef>
                        <a:spcAft>
                          <a:spcPts val="0"/>
                        </a:spcAft>
                      </a:pPr>
                      <a:r>
                        <a:rPr lang="en-GB" sz="1400" dirty="0">
                          <a:effectLst/>
                        </a:rPr>
                        <a:t>Green means that the risk poses little or no threat to the airport infrastructure and/or operations </a:t>
                      </a:r>
                      <a:endParaRPr lang="en-US" sz="1400" dirty="0">
                        <a:effectLst/>
                      </a:endParaRPr>
                    </a:p>
                    <a:p>
                      <a:pPr marL="0" marR="0">
                        <a:lnSpc>
                          <a:spcPct val="107000"/>
                        </a:lnSpc>
                        <a:spcBef>
                          <a:spcPts val="0"/>
                        </a:spcBef>
                        <a:spcAft>
                          <a:spcPts val="0"/>
                        </a:spcAft>
                      </a:pPr>
                      <a:r>
                        <a:rPr lang="en-GB"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2D050"/>
                    </a:solidFill>
                  </a:tcPr>
                </a:tc>
                <a:extLst>
                  <a:ext uri="{0D108BD9-81ED-4DB2-BD59-A6C34878D82A}">
                    <a16:rowId xmlns:a16="http://schemas.microsoft.com/office/drawing/2014/main" val="3029206912"/>
                  </a:ext>
                </a:extLst>
              </a:tr>
              <a:tr h="507219">
                <a:tc>
                  <a:txBody>
                    <a:bodyPr/>
                    <a:lstStyle/>
                    <a:p>
                      <a:pPr marL="0" marR="0">
                        <a:spcBef>
                          <a:spcPts val="0"/>
                        </a:spcBef>
                        <a:spcAft>
                          <a:spcPts val="0"/>
                        </a:spcAft>
                      </a:pPr>
                      <a:r>
                        <a:rPr lang="en-GB" sz="1400" dirty="0">
                          <a:effectLst/>
                        </a:rPr>
                        <a:t>Amber</a:t>
                      </a:r>
                      <a:endParaRPr lang="en-US"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lnSpc>
                          <a:spcPct val="107000"/>
                        </a:lnSpc>
                        <a:spcBef>
                          <a:spcPts val="0"/>
                        </a:spcBef>
                        <a:spcAft>
                          <a:spcPts val="0"/>
                        </a:spcAft>
                      </a:pPr>
                      <a:r>
                        <a:rPr lang="en-GB" sz="1400" dirty="0">
                          <a:effectLst/>
                        </a:rPr>
                        <a:t>Amber means that the risk can have some impact on the airport infrastructure, functionality, and level of service or operations might be downgraded but still within acceptable/manageable levels </a:t>
                      </a:r>
                      <a:endParaRPr lang="en-US" sz="1400" dirty="0">
                        <a:effectLst/>
                      </a:endParaRPr>
                    </a:p>
                    <a:p>
                      <a:pPr marL="0" marR="0">
                        <a:lnSpc>
                          <a:spcPct val="107000"/>
                        </a:lnSpc>
                        <a:spcBef>
                          <a:spcPts val="0"/>
                        </a:spcBef>
                        <a:spcAft>
                          <a:spcPts val="0"/>
                        </a:spcAft>
                      </a:pPr>
                      <a:r>
                        <a:rPr lang="en-GB"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extLst>
                  <a:ext uri="{0D108BD9-81ED-4DB2-BD59-A6C34878D82A}">
                    <a16:rowId xmlns:a16="http://schemas.microsoft.com/office/drawing/2014/main" val="717980813"/>
                  </a:ext>
                </a:extLst>
              </a:tr>
              <a:tr h="507219">
                <a:tc>
                  <a:txBody>
                    <a:bodyPr/>
                    <a:lstStyle/>
                    <a:p>
                      <a:pPr marL="0" marR="0">
                        <a:lnSpc>
                          <a:spcPct val="107000"/>
                        </a:lnSpc>
                        <a:spcBef>
                          <a:spcPts val="0"/>
                        </a:spcBef>
                        <a:spcAft>
                          <a:spcPts val="0"/>
                        </a:spcAft>
                      </a:pPr>
                      <a:r>
                        <a:rPr lang="en-GB" sz="1400" dirty="0">
                          <a:effectLst/>
                        </a:rPr>
                        <a:t>Red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marL="0" marR="0">
                        <a:lnSpc>
                          <a:spcPct val="107000"/>
                        </a:lnSpc>
                        <a:spcBef>
                          <a:spcPts val="0"/>
                        </a:spcBef>
                        <a:spcAft>
                          <a:spcPts val="0"/>
                        </a:spcAft>
                      </a:pPr>
                      <a:r>
                        <a:rPr lang="en-GB" sz="1400" dirty="0">
                          <a:effectLst/>
                        </a:rPr>
                        <a:t>Red means that the risk can have a significant impact on the airport operations and infrastructure which might lead to unacceptable levels of service </a:t>
                      </a:r>
                      <a:endParaRPr lang="en-US" sz="1400" dirty="0">
                        <a:effectLst/>
                      </a:endParaRPr>
                    </a:p>
                    <a:p>
                      <a:pPr marL="0" marR="0">
                        <a:lnSpc>
                          <a:spcPct val="107000"/>
                        </a:lnSpc>
                        <a:spcBef>
                          <a:spcPts val="0"/>
                        </a:spcBef>
                        <a:spcAft>
                          <a:spcPts val="0"/>
                        </a:spcAft>
                      </a:pPr>
                      <a:r>
                        <a:rPr lang="en-GB"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extLst>
                  <a:ext uri="{0D108BD9-81ED-4DB2-BD59-A6C34878D82A}">
                    <a16:rowId xmlns:a16="http://schemas.microsoft.com/office/drawing/2014/main" val="1878336739"/>
                  </a:ext>
                </a:extLst>
              </a:tr>
            </a:tbl>
          </a:graphicData>
        </a:graphic>
      </p:graphicFrame>
    </p:spTree>
    <p:extLst>
      <p:ext uri="{BB962C8B-B14F-4D97-AF65-F5344CB8AC3E}">
        <p14:creationId xmlns:p14="http://schemas.microsoft.com/office/powerpoint/2010/main" val="346972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6DF3F-F5AD-942E-23C2-F6F840FE8CD3}"/>
              </a:ext>
            </a:extLst>
          </p:cNvPr>
          <p:cNvSpPr>
            <a:spLocks noGrp="1"/>
          </p:cNvSpPr>
          <p:nvPr>
            <p:ph type="title"/>
          </p:nvPr>
        </p:nvSpPr>
        <p:spPr>
          <a:xfrm>
            <a:off x="684212" y="261135"/>
            <a:ext cx="8534401" cy="602465"/>
          </a:xfrm>
        </p:spPr>
        <p:txBody>
          <a:bodyPr>
            <a:normAutofit fontScale="90000"/>
          </a:bodyPr>
          <a:lstStyle/>
          <a:p>
            <a:r>
              <a:rPr lang="en-US" b="1" dirty="0"/>
              <a:t>Future assessments: focus</a:t>
            </a:r>
          </a:p>
        </p:txBody>
      </p:sp>
      <p:sp>
        <p:nvSpPr>
          <p:cNvPr id="3" name="Text Placeholder 2">
            <a:extLst>
              <a:ext uri="{FF2B5EF4-FFF2-40B4-BE49-F238E27FC236}">
                <a16:creationId xmlns:a16="http://schemas.microsoft.com/office/drawing/2014/main" id="{03ACDF6B-6617-15E7-E136-77C12D2528A8}"/>
              </a:ext>
            </a:extLst>
          </p:cNvPr>
          <p:cNvSpPr>
            <a:spLocks noGrp="1"/>
          </p:cNvSpPr>
          <p:nvPr>
            <p:ph type="body" idx="1"/>
          </p:nvPr>
        </p:nvSpPr>
        <p:spPr>
          <a:xfrm>
            <a:off x="684212" y="1393874"/>
            <a:ext cx="9796218" cy="4732606"/>
          </a:xfrm>
        </p:spPr>
        <p:txBody>
          <a:bodyPr>
            <a:normAutofit/>
          </a:bodyPr>
          <a:lstStyle/>
          <a:p>
            <a:r>
              <a:rPr lang="en-GB" sz="2000" dirty="0">
                <a:solidFill>
                  <a:schemeClr val="tx1"/>
                </a:solidFill>
                <a:effectLst/>
                <a:ea typeface="Calibri" panose="020F0502020204030204" pitchFamily="34" charset="0"/>
                <a:cs typeface="Times New Roman" panose="02020603050405020304" pitchFamily="18" charset="0"/>
              </a:rPr>
              <a:t>New research has been commissioned to address key issues </a:t>
            </a:r>
            <a:r>
              <a:rPr lang="en-GB" sz="2000" dirty="0">
                <a:solidFill>
                  <a:schemeClr val="tx1"/>
                </a:solidFill>
                <a:ea typeface="Calibri" panose="020F0502020204030204" pitchFamily="34" charset="0"/>
                <a:cs typeface="Times New Roman" panose="02020603050405020304" pitchFamily="18" charset="0"/>
              </a:rPr>
              <a:t>identified in the presented study.</a:t>
            </a:r>
          </a:p>
          <a:p>
            <a:r>
              <a:rPr lang="en-GB" sz="2000" dirty="0">
                <a:solidFill>
                  <a:schemeClr val="tx1"/>
                </a:solidFill>
                <a:effectLst/>
                <a:ea typeface="Calibri" panose="020F0502020204030204" pitchFamily="34" charset="0"/>
                <a:cs typeface="Times New Roman" panose="02020603050405020304" pitchFamily="18" charset="0"/>
              </a:rPr>
              <a:t>This research will provide: </a:t>
            </a:r>
          </a:p>
          <a:p>
            <a:r>
              <a:rPr lang="en-GB" sz="2000" dirty="0">
                <a:solidFill>
                  <a:schemeClr val="tx1"/>
                </a:solidFill>
                <a:effectLst/>
                <a:ea typeface="Calibri" panose="020F0502020204030204" pitchFamily="34" charset="0"/>
                <a:cs typeface="Times New Roman" panose="02020603050405020304" pitchFamily="18" charset="0"/>
              </a:rPr>
              <a:t>[1] new high-resolution </a:t>
            </a:r>
            <a:r>
              <a:rPr lang="en-GB" sz="2000" b="1" dirty="0">
                <a:solidFill>
                  <a:schemeClr val="tx1"/>
                </a:solidFill>
                <a:effectLst/>
                <a:ea typeface="Calibri" panose="020F0502020204030204" pitchFamily="34" charset="0"/>
                <a:cs typeface="Times New Roman" panose="02020603050405020304" pitchFamily="18" charset="0"/>
              </a:rPr>
              <a:t>airport-specific</a:t>
            </a:r>
            <a:r>
              <a:rPr lang="en-GB" sz="2000" dirty="0">
                <a:solidFill>
                  <a:schemeClr val="tx1"/>
                </a:solidFill>
                <a:effectLst/>
                <a:ea typeface="Calibri" panose="020F0502020204030204" pitchFamily="34" charset="0"/>
                <a:cs typeface="Times New Roman" panose="02020603050405020304" pitchFamily="18" charset="0"/>
              </a:rPr>
              <a:t> climate change projections using state-of-the-art regional climate models, </a:t>
            </a:r>
          </a:p>
          <a:p>
            <a:r>
              <a:rPr lang="en-GB" sz="2000" dirty="0">
                <a:solidFill>
                  <a:schemeClr val="tx1"/>
                </a:solidFill>
                <a:effectLst/>
                <a:ea typeface="Calibri" panose="020F0502020204030204" pitchFamily="34" charset="0"/>
                <a:cs typeface="Times New Roman" panose="02020603050405020304" pitchFamily="18" charset="0"/>
              </a:rPr>
              <a:t>[2] detailed assessments of </a:t>
            </a:r>
            <a:r>
              <a:rPr lang="en-GB" sz="2000" b="1" dirty="0">
                <a:solidFill>
                  <a:schemeClr val="tx1"/>
                </a:solidFill>
                <a:effectLst/>
                <a:ea typeface="Calibri" panose="020F0502020204030204" pitchFamily="34" charset="0"/>
                <a:cs typeface="Times New Roman" panose="02020603050405020304" pitchFamily="18" charset="0"/>
              </a:rPr>
              <a:t>airport-specific</a:t>
            </a:r>
            <a:r>
              <a:rPr lang="en-GB" sz="2000" dirty="0">
                <a:solidFill>
                  <a:schemeClr val="tx1"/>
                </a:solidFill>
                <a:effectLst/>
                <a:ea typeface="Calibri" panose="020F0502020204030204" pitchFamily="34" charset="0"/>
                <a:cs typeface="Times New Roman" panose="02020603050405020304" pitchFamily="18" charset="0"/>
              </a:rPr>
              <a:t> climate risks, and </a:t>
            </a:r>
          </a:p>
          <a:p>
            <a:r>
              <a:rPr lang="en-GB" sz="2000" dirty="0">
                <a:solidFill>
                  <a:schemeClr val="tx1"/>
                </a:solidFill>
                <a:effectLst/>
                <a:ea typeface="Calibri" panose="020F0502020204030204" pitchFamily="34" charset="0"/>
                <a:cs typeface="Times New Roman" panose="02020603050405020304" pitchFamily="18" charset="0"/>
              </a:rPr>
              <a:t>[3] considerations of whether energy use and design inputs/standards for infrastructure works for </a:t>
            </a:r>
            <a:r>
              <a:rPr lang="en-GB" sz="2000" b="1" dirty="0">
                <a:solidFill>
                  <a:schemeClr val="tx1"/>
                </a:solidFill>
                <a:effectLst/>
                <a:ea typeface="Calibri" panose="020F0502020204030204" pitchFamily="34" charset="0"/>
                <a:cs typeface="Times New Roman" panose="02020603050405020304" pitchFamily="18" charset="0"/>
              </a:rPr>
              <a:t>individual</a:t>
            </a:r>
            <a:r>
              <a:rPr lang="en-GB" sz="2000" dirty="0">
                <a:solidFill>
                  <a:schemeClr val="tx1"/>
                </a:solidFill>
                <a:effectLst/>
                <a:ea typeface="Calibri" panose="020F0502020204030204" pitchFamily="34" charset="0"/>
                <a:cs typeface="Times New Roman" panose="02020603050405020304" pitchFamily="18" charset="0"/>
              </a:rPr>
              <a:t> airports are likely to change in the future.</a:t>
            </a:r>
          </a:p>
          <a:p>
            <a:endParaRPr lang="en-US" sz="2000" dirty="0">
              <a:solidFill>
                <a:schemeClr val="tx1"/>
              </a:solidFill>
            </a:endParaRPr>
          </a:p>
          <a:p>
            <a:r>
              <a:rPr lang="en-GB" sz="2000" dirty="0">
                <a:solidFill>
                  <a:schemeClr val="tx1"/>
                </a:solidFill>
                <a:effectLst/>
                <a:ea typeface="Calibri" panose="020F0502020204030204" pitchFamily="34" charset="0"/>
                <a:cs typeface="Times New Roman" panose="02020603050405020304" pitchFamily="18" charset="0"/>
              </a:rPr>
              <a:t>The main aim is to ensure that airport-specific Climate Change risks &amp; impacts are identified early on and managed effectively, through their integration </a:t>
            </a:r>
            <a:r>
              <a:rPr lang="en-GB" sz="2000" dirty="0">
                <a:solidFill>
                  <a:schemeClr val="tx1"/>
                </a:solidFill>
                <a:effectLst/>
                <a:ea typeface="Calibri" panose="020F0502020204030204" pitchFamily="34" charset="0"/>
                <a:cs typeface="Calibri" panose="020F0502020204030204" pitchFamily="34" charset="0"/>
              </a:rPr>
              <a:t>in the airport’s Master Plans. </a:t>
            </a:r>
          </a:p>
        </p:txBody>
      </p:sp>
    </p:spTree>
    <p:extLst>
      <p:ext uri="{BB962C8B-B14F-4D97-AF65-F5344CB8AC3E}">
        <p14:creationId xmlns:p14="http://schemas.microsoft.com/office/powerpoint/2010/main" val="3663080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213031-1D25-12D5-A868-B70D45982F92}"/>
              </a:ext>
            </a:extLst>
          </p:cNvPr>
          <p:cNvSpPr txBox="1"/>
          <p:nvPr/>
        </p:nvSpPr>
        <p:spPr>
          <a:xfrm>
            <a:off x="407963" y="175192"/>
            <a:ext cx="9903655" cy="6507615"/>
          </a:xfrm>
          <a:prstGeom prst="rect">
            <a:avLst/>
          </a:prstGeom>
          <a:noFill/>
        </p:spPr>
        <p:txBody>
          <a:bodyPr wrap="square">
            <a:spAutoFit/>
          </a:bodyPr>
          <a:lstStyle/>
          <a:p>
            <a:pPr marL="0" marR="0" algn="ctr">
              <a:lnSpc>
                <a:spcPct val="107000"/>
              </a:lnSpc>
              <a:spcBef>
                <a:spcPts val="0"/>
              </a:spcBef>
              <a:spcAft>
                <a:spcPts val="800"/>
              </a:spcAft>
            </a:pPr>
            <a:r>
              <a:rPr lang="en-GB" sz="2000" b="1" dirty="0">
                <a:effectLst/>
                <a:ea typeface="Calibri" panose="020F0502020204030204" pitchFamily="34" charset="0"/>
                <a:cs typeface="Times New Roman" panose="02020603050405020304" pitchFamily="18" charset="0"/>
              </a:rPr>
              <a:t>IMPROVEMENT ON EXISTING STUDIES</a:t>
            </a:r>
          </a:p>
          <a:p>
            <a:pPr marL="0" marR="0" algn="ctr">
              <a:lnSpc>
                <a:spcPct val="107000"/>
              </a:lnSpc>
              <a:spcBef>
                <a:spcPts val="0"/>
              </a:spcBef>
              <a:spcAft>
                <a:spcPts val="800"/>
              </a:spcAft>
            </a:pPr>
            <a:endParaRPr lang="en-US" sz="20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sz="2000" dirty="0">
                <a:effectLst/>
                <a:ea typeface="Calibri" panose="020F0502020204030204" pitchFamily="34" charset="0"/>
                <a:cs typeface="Times New Roman" panose="02020603050405020304" pitchFamily="18" charset="0"/>
              </a:rPr>
              <a:t>Further studies will go beyond the existing information from the “Climate Change Resilience” study presented here, as they will, for the first time, </a:t>
            </a:r>
          </a:p>
          <a:p>
            <a:pPr marL="0" marR="0" algn="just">
              <a:lnSpc>
                <a:spcPct val="107000"/>
              </a:lnSpc>
              <a:spcBef>
                <a:spcPts val="0"/>
              </a:spcBef>
              <a:spcAft>
                <a:spcPts val="800"/>
              </a:spcAft>
            </a:pPr>
            <a:endParaRPr lang="en-US" sz="2000" dirty="0">
              <a:effectLst/>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arenBoth"/>
            </a:pPr>
            <a:r>
              <a:rPr lang="en-GB" sz="2000" dirty="0">
                <a:effectLst/>
                <a:ea typeface="Calibri" panose="020F0502020204030204" pitchFamily="34" charset="0"/>
                <a:cs typeface="Times New Roman" panose="02020603050405020304" pitchFamily="18" charset="0"/>
              </a:rPr>
              <a:t>create </a:t>
            </a:r>
            <a:r>
              <a:rPr lang="en-US" sz="2000" dirty="0">
                <a:effectLst/>
                <a:ea typeface="Calibri" panose="020F0502020204030204" pitchFamily="34" charset="0"/>
                <a:cs typeface="Times New Roman" panose="02020603050405020304" pitchFamily="18" charset="0"/>
              </a:rPr>
              <a:t>high resolution statistically downscaled climate projections  (1km) </a:t>
            </a:r>
            <a:r>
              <a:rPr lang="en-GB" sz="2000" dirty="0">
                <a:effectLst/>
                <a:ea typeface="Calibri" panose="020F0502020204030204" pitchFamily="34" charset="0"/>
                <a:cs typeface="Times New Roman" panose="02020603050405020304" pitchFamily="18" charset="0"/>
              </a:rPr>
              <a:t>for each of the 14 airport locations </a:t>
            </a:r>
            <a:r>
              <a:rPr lang="en-GB" sz="2000" b="1" dirty="0">
                <a:effectLst/>
                <a:ea typeface="Calibri" panose="020F0502020204030204" pitchFamily="34" charset="0"/>
                <a:cs typeface="Times New Roman" panose="02020603050405020304" pitchFamily="18" charset="0"/>
              </a:rPr>
              <a:t>individually</a:t>
            </a:r>
            <a:r>
              <a:rPr lang="en-GB" sz="2000" dirty="0">
                <a:effectLst/>
                <a:ea typeface="Calibri" panose="020F0502020204030204" pitchFamily="34" charset="0"/>
                <a:cs typeface="Times New Roman" panose="02020603050405020304" pitchFamily="18" charset="0"/>
              </a:rPr>
              <a:t>, looking at </a:t>
            </a:r>
            <a:r>
              <a:rPr lang="en-GB" sz="2000" b="1" dirty="0">
                <a:effectLst/>
                <a:ea typeface="Calibri" panose="020F0502020204030204" pitchFamily="34" charset="0"/>
                <a:cs typeface="Times New Roman" panose="02020603050405020304" pitchFamily="18" charset="0"/>
              </a:rPr>
              <a:t>specific time-periods</a:t>
            </a:r>
            <a:r>
              <a:rPr lang="en-GB" sz="2000" dirty="0">
                <a:effectLst/>
                <a:ea typeface="Calibri" panose="020F0502020204030204" pitchFamily="34" charset="0"/>
                <a:cs typeface="Times New Roman" panose="02020603050405020304" pitchFamily="18" charset="0"/>
              </a:rPr>
              <a:t>; </a:t>
            </a:r>
            <a:endParaRPr lang="en-US" sz="2000" dirty="0">
              <a:effectLst/>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arenBoth"/>
            </a:pPr>
            <a:endParaRPr lang="en-US" sz="2000" dirty="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arenBoth"/>
            </a:pPr>
            <a:r>
              <a:rPr lang="en-GB" sz="2000" dirty="0">
                <a:effectLst/>
                <a:ea typeface="Calibri" panose="020F0502020204030204" pitchFamily="34" charset="0"/>
                <a:cs typeface="Times New Roman" panose="02020603050405020304" pitchFamily="18" charset="0"/>
              </a:rPr>
              <a:t>provide future projections under </a:t>
            </a:r>
            <a:r>
              <a:rPr lang="en-GB" sz="2000" b="1" dirty="0">
                <a:effectLst/>
                <a:ea typeface="Calibri" panose="020F0502020204030204" pitchFamily="34" charset="0"/>
                <a:cs typeface="Times New Roman" panose="02020603050405020304" pitchFamily="18" charset="0"/>
              </a:rPr>
              <a:t>three key emission scenarios </a:t>
            </a:r>
            <a:r>
              <a:rPr lang="en-GB" sz="2000" dirty="0">
                <a:effectLst/>
                <a:ea typeface="Calibri" panose="020F0502020204030204" pitchFamily="34" charset="0"/>
                <a:cs typeface="Times New Roman" panose="02020603050405020304" pitchFamily="18" charset="0"/>
              </a:rPr>
              <a:t>(RCP 2.6, RCP4.5 and RCP8.5) up to 2100, using the </a:t>
            </a:r>
            <a:r>
              <a:rPr lang="en-GB" sz="2000" b="1" dirty="0">
                <a:effectLst/>
                <a:ea typeface="Calibri" panose="020F0502020204030204" pitchFamily="34" charset="0"/>
                <a:cs typeface="Times New Roman" panose="02020603050405020304" pitchFamily="18" charset="0"/>
              </a:rPr>
              <a:t>latest model simulations</a:t>
            </a:r>
            <a:r>
              <a:rPr lang="en-GB" sz="2000" dirty="0">
                <a:effectLst/>
                <a:ea typeface="Calibri" panose="020F0502020204030204" pitchFamily="34" charset="0"/>
                <a:cs typeface="Times New Roman" panose="02020603050405020304" pitchFamily="18" charset="0"/>
              </a:rPr>
              <a:t>; </a:t>
            </a:r>
            <a:endParaRPr lang="en-US" sz="2000" dirty="0">
              <a:effectLst/>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arenBoth"/>
            </a:pPr>
            <a:endParaRPr lang="en-GB" sz="2000" dirty="0">
              <a:effectLst/>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arenBoth"/>
            </a:pPr>
            <a:r>
              <a:rPr lang="en-GB" sz="2000" dirty="0">
                <a:effectLst/>
                <a:ea typeface="Calibri" panose="020F0502020204030204" pitchFamily="34" charset="0"/>
                <a:cs typeface="Times New Roman" panose="02020603050405020304" pitchFamily="18" charset="0"/>
              </a:rPr>
              <a:t>estimate the risk category of the </a:t>
            </a:r>
            <a:r>
              <a:rPr lang="en-GB" sz="2000" b="1" dirty="0">
                <a:effectLst/>
                <a:ea typeface="Calibri" panose="020F0502020204030204" pitchFamily="34" charset="0"/>
                <a:cs typeface="Times New Roman" panose="02020603050405020304" pitchFamily="18" charset="0"/>
              </a:rPr>
              <a:t>high risk items </a:t>
            </a:r>
            <a:r>
              <a:rPr lang="en-GB" sz="2000" dirty="0">
                <a:effectLst/>
                <a:ea typeface="Calibri" panose="020F0502020204030204" pitchFamily="34" charset="0"/>
                <a:cs typeface="Times New Roman" panose="02020603050405020304" pitchFamily="18" charset="0"/>
              </a:rPr>
              <a:t>for each of the airports, and the impact of climate change on airport-specific flagged issues regarding heat, drainage, infrastructure and environmental settings; </a:t>
            </a:r>
            <a:endParaRPr lang="en-US" sz="2000" dirty="0">
              <a:effectLst/>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rabicParenBoth"/>
            </a:pPr>
            <a:endParaRPr lang="en-GB" sz="2000" dirty="0">
              <a:effectLst/>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rabicParenBoth"/>
            </a:pPr>
            <a:r>
              <a:rPr lang="en-GB" sz="2000" dirty="0">
                <a:effectLst/>
                <a:ea typeface="Calibri" panose="020F0502020204030204" pitchFamily="34" charset="0"/>
                <a:cs typeface="Times New Roman" panose="02020603050405020304" pitchFamily="18" charset="0"/>
              </a:rPr>
              <a:t>recommend what </a:t>
            </a:r>
            <a:r>
              <a:rPr lang="en-GB" sz="2000" b="1" dirty="0">
                <a:effectLst/>
                <a:ea typeface="Calibri" panose="020F0502020204030204" pitchFamily="34" charset="0"/>
                <a:cs typeface="Times New Roman" panose="02020603050405020304" pitchFamily="18" charset="0"/>
              </a:rPr>
              <a:t>new adaptation measures </a:t>
            </a:r>
            <a:r>
              <a:rPr lang="en-GB" sz="2000" dirty="0">
                <a:effectLst/>
                <a:ea typeface="Calibri" panose="020F0502020204030204" pitchFamily="34" charset="0"/>
                <a:cs typeface="Times New Roman" panose="02020603050405020304" pitchFamily="18" charset="0"/>
              </a:rPr>
              <a:t>to be included in the master plans of the individual airports.</a:t>
            </a:r>
            <a:endParaRPr lang="en-US"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7083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9548AE-5AE1-19BC-EDAE-EE83D299A7E9}"/>
              </a:ext>
            </a:extLst>
          </p:cNvPr>
          <p:cNvSpPr txBox="1"/>
          <p:nvPr/>
        </p:nvSpPr>
        <p:spPr>
          <a:xfrm>
            <a:off x="1041009" y="1430408"/>
            <a:ext cx="8890782" cy="3997184"/>
          </a:xfrm>
          <a:prstGeom prst="rect">
            <a:avLst/>
          </a:prstGeom>
          <a:noFill/>
        </p:spPr>
        <p:txBody>
          <a:bodyPr wrap="square">
            <a:spAutoFit/>
          </a:bodyPr>
          <a:lstStyle/>
          <a:p>
            <a:pPr marL="0" marR="0" algn="just">
              <a:lnSpc>
                <a:spcPct val="107000"/>
              </a:lnSpc>
              <a:spcBef>
                <a:spcPts val="0"/>
              </a:spcBef>
              <a:spcAft>
                <a:spcPts val="800"/>
              </a:spcAft>
            </a:pPr>
            <a:r>
              <a:rPr lang="en-GB" sz="2000" dirty="0">
                <a:effectLst/>
                <a:ea typeface="Calibri" panose="020F0502020204030204" pitchFamily="34" charset="0"/>
                <a:cs typeface="Times New Roman" panose="02020603050405020304" pitchFamily="18" charset="0"/>
              </a:rPr>
              <a:t>Issues that will receive particular attention are:</a:t>
            </a:r>
            <a:endParaRPr lang="en-US" sz="2000" dirty="0">
              <a:effectLst/>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800"/>
              </a:spcAft>
              <a:buFont typeface="+mj-lt"/>
              <a:buAutoNum type="alphaLcParenR"/>
            </a:pPr>
            <a:r>
              <a:rPr lang="en-GB" sz="2000" b="1" dirty="0">
                <a:effectLst/>
                <a:ea typeface="Calibri" panose="020F0502020204030204" pitchFamily="34" charset="0"/>
                <a:cs typeface="Times New Roman" panose="02020603050405020304" pitchFamily="18" charset="0"/>
              </a:rPr>
              <a:t>Extreme weather trends </a:t>
            </a:r>
            <a:r>
              <a:rPr lang="en-GB" sz="2000" dirty="0">
                <a:effectLst/>
                <a:ea typeface="Calibri" panose="020F0502020204030204" pitchFamily="34" charset="0"/>
                <a:cs typeface="Times New Roman" panose="02020603050405020304" pitchFamily="18" charset="0"/>
              </a:rPr>
              <a:t>(esp. </a:t>
            </a:r>
            <a:r>
              <a:rPr lang="en-GB" sz="2000" dirty="0">
                <a:effectLst/>
                <a:ea typeface="Times New Roman" panose="02020603050405020304" pitchFamily="18" charset="0"/>
                <a:cs typeface="Calibri" panose="020F0502020204030204" pitchFamily="34" charset="0"/>
              </a:rPr>
              <a:t>violent winds, heatwaves and heavy rainfall</a:t>
            </a:r>
            <a:r>
              <a:rPr lang="en-GB" sz="2000" dirty="0">
                <a:effectLst/>
                <a:ea typeface="Calibri" panose="020F0502020204030204" pitchFamily="34" charset="0"/>
                <a:cs typeface="Times New Roman" panose="02020603050405020304" pitchFamily="18" charset="0"/>
              </a:rPr>
              <a:t>, </a:t>
            </a:r>
            <a:r>
              <a:rPr lang="en-GB" sz="2000" dirty="0">
                <a:effectLst/>
                <a:ea typeface="Times New Roman" panose="02020603050405020304" pitchFamily="18" charset="0"/>
                <a:cs typeface="Calibri" panose="020F0502020204030204" pitchFamily="34" charset="0"/>
              </a:rPr>
              <a:t>which tax airport infrastructure and can potentially endanger operations)</a:t>
            </a:r>
            <a:r>
              <a:rPr lang="en-GB" sz="2000" dirty="0">
                <a:effectLst/>
                <a:ea typeface="Calibri" panose="020F0502020204030204" pitchFamily="34" charset="0"/>
                <a:cs typeface="Times New Roman" panose="02020603050405020304" pitchFamily="18" charset="0"/>
              </a:rPr>
              <a:t>, will be assessed at the local airport level through new model projections. </a:t>
            </a:r>
          </a:p>
          <a:p>
            <a:pPr marL="342900" marR="0" indent="-342900" algn="just">
              <a:lnSpc>
                <a:spcPct val="107000"/>
              </a:lnSpc>
              <a:spcBef>
                <a:spcPts val="0"/>
              </a:spcBef>
              <a:spcAft>
                <a:spcPts val="800"/>
              </a:spcAft>
              <a:buFont typeface="+mj-lt"/>
              <a:buAutoNum type="alphaLcParenR"/>
            </a:pPr>
            <a:endParaRPr lang="en-US" sz="2000" dirty="0">
              <a:effectLst/>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800"/>
              </a:spcAft>
              <a:buFont typeface="+mj-lt"/>
              <a:buAutoNum type="alphaLcParenR"/>
            </a:pPr>
            <a:r>
              <a:rPr lang="en-GB" sz="2000" b="1" dirty="0">
                <a:effectLst/>
                <a:ea typeface="Calibri" panose="020F0502020204030204" pitchFamily="34" charset="0"/>
                <a:cs typeface="Times New Roman" panose="02020603050405020304" pitchFamily="18" charset="0"/>
              </a:rPr>
              <a:t>Fire danger </a:t>
            </a:r>
            <a:r>
              <a:rPr lang="en-GB" sz="2000" dirty="0">
                <a:effectLst/>
                <a:ea typeface="Calibri" panose="020F0502020204030204" pitchFamily="34" charset="0"/>
                <a:cs typeface="Times New Roman" panose="02020603050405020304" pitchFamily="18" charset="0"/>
              </a:rPr>
              <a:t>in the wider area around airport sites will be assessed, as smoke from wildfires (e.g. megafires of the 2021 summer) may </a:t>
            </a:r>
            <a:r>
              <a:rPr lang="en-GB" sz="2000" dirty="0">
                <a:effectLst/>
                <a:ea typeface="Times New Roman" panose="02020603050405020304" pitchFamily="18" charset="0"/>
                <a:cs typeface="Calibri" panose="020F0502020204030204" pitchFamily="34" charset="0"/>
              </a:rPr>
              <a:t>potentially endanger operations</a:t>
            </a:r>
            <a:r>
              <a:rPr lang="en-GB" sz="2000" dirty="0">
                <a:effectLst/>
                <a:ea typeface="Calibri" panose="020F0502020204030204" pitchFamily="34" charset="0"/>
                <a:cs typeface="Times New Roman" panose="02020603050405020304" pitchFamily="18" charset="0"/>
              </a:rPr>
              <a:t>. Also, we will specifically estimate the increase in cooling demand for each airport, which will impact energy costs.</a:t>
            </a:r>
          </a:p>
        </p:txBody>
      </p:sp>
    </p:spTree>
    <p:extLst>
      <p:ext uri="{BB962C8B-B14F-4D97-AF65-F5344CB8AC3E}">
        <p14:creationId xmlns:p14="http://schemas.microsoft.com/office/powerpoint/2010/main" val="422933477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214</TotalTime>
  <Words>1346</Words>
  <Application>Microsoft Office PowerPoint</Application>
  <PresentationFormat>Widescreen</PresentationFormat>
  <Paragraphs>95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 3</vt:lpstr>
      <vt:lpstr>Slice</vt:lpstr>
      <vt:lpstr>Tailoring climate change information to assess the vulnerability of Greek airports and prioritising adaptation</vt:lpstr>
      <vt:lpstr>PowerPoint Presentation</vt:lpstr>
      <vt:lpstr>PowerPoint Presentation</vt:lpstr>
      <vt:lpstr>Study approach</vt:lpstr>
      <vt:lpstr>Summary of results i</vt:lpstr>
      <vt:lpstr>Summary of results ii</vt:lpstr>
      <vt:lpstr>Future assessments: focus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Tailoring climate change information to assess the vulnerability of Greek airports, in support of prioritising adaptation measures</dc:title>
  <dc:creator>Tim Schriek</dc:creator>
  <cp:lastModifiedBy>Tim Schriek</cp:lastModifiedBy>
  <cp:revision>28</cp:revision>
  <dcterms:created xsi:type="dcterms:W3CDTF">2023-04-10T12:21:42Z</dcterms:created>
  <dcterms:modified xsi:type="dcterms:W3CDTF">2023-04-14T08:19:11Z</dcterms:modified>
</cp:coreProperties>
</file>