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8" r:id="rId2"/>
    <p:sldId id="260" r:id="rId3"/>
    <p:sldId id="261" r:id="rId4"/>
    <p:sldId id="262" r:id="rId5"/>
    <p:sldId id="263" r:id="rId6"/>
    <p:sldId id="264" r:id="rId7"/>
    <p:sldId id="265" r:id="rId8"/>
    <p:sldId id="266" r:id="rId9"/>
    <p:sldId id="267" r:id="rId10"/>
    <p:sldId id="268" r:id="rId11"/>
    <p:sldId id="269" r:id="rId12"/>
    <p:sldId id="270" r:id="rId13"/>
    <p:sldId id="271" r:id="rId14"/>
    <p:sldId id="274" r:id="rId15"/>
    <p:sldId id="272" r:id="rId16"/>
    <p:sldId id="273" r:id="rId17"/>
    <p:sldId id="275" r:id="rId18"/>
    <p:sldId id="277" r:id="rId19"/>
    <p:sldId id="276" r:id="rId20"/>
    <p:sldId id="278" r:id="rId21"/>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4"/>
    <p:restoredTop sz="96327"/>
  </p:normalViewPr>
  <p:slideViewPr>
    <p:cSldViewPr snapToGrid="0">
      <p:cViewPr varScale="1">
        <p:scale>
          <a:sx n="126" d="100"/>
          <a:sy n="126" d="100"/>
        </p:scale>
        <p:origin x="224"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4F1AF-1805-4834-BCC3-AD7C9389045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5369CB4E-CF58-1177-F736-0AF5B4C464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FDA95ABA-7733-2E2B-DB88-7C76D4CCDD46}"/>
              </a:ext>
            </a:extLst>
          </p:cNvPr>
          <p:cNvSpPr>
            <a:spLocks noGrp="1"/>
          </p:cNvSpPr>
          <p:nvPr>
            <p:ph type="dt" sz="half" idx="10"/>
          </p:nvPr>
        </p:nvSpPr>
        <p:spPr/>
        <p:txBody>
          <a:bodyPr/>
          <a:lstStyle/>
          <a:p>
            <a:fld id="{68366991-AAC2-B243-AAB4-F1C4C70E3794}" type="datetimeFigureOut">
              <a:rPr lang="en-IT" smtClean="0"/>
              <a:t>24/04/23</a:t>
            </a:fld>
            <a:endParaRPr lang="en-IT"/>
          </a:p>
        </p:txBody>
      </p:sp>
      <p:sp>
        <p:nvSpPr>
          <p:cNvPr id="5" name="Footer Placeholder 4">
            <a:extLst>
              <a:ext uri="{FF2B5EF4-FFF2-40B4-BE49-F238E27FC236}">
                <a16:creationId xmlns:a16="http://schemas.microsoft.com/office/drawing/2014/main" id="{43D1FA35-F5EE-3D90-DCB9-2BBB7A666446}"/>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962607AB-139F-5674-DF3B-94942ECEE1AB}"/>
              </a:ext>
            </a:extLst>
          </p:cNvPr>
          <p:cNvSpPr>
            <a:spLocks noGrp="1"/>
          </p:cNvSpPr>
          <p:nvPr>
            <p:ph type="sldNum" sz="quarter" idx="12"/>
          </p:nvPr>
        </p:nvSpPr>
        <p:spPr/>
        <p:txBody>
          <a:bodyPr/>
          <a:lstStyle/>
          <a:p>
            <a:fld id="{0459C02A-F3A3-B34E-9B50-29D683FAC863}" type="slidenum">
              <a:rPr lang="en-IT" smtClean="0"/>
              <a:t>‹#›</a:t>
            </a:fld>
            <a:endParaRPr lang="en-IT"/>
          </a:p>
        </p:txBody>
      </p:sp>
    </p:spTree>
    <p:extLst>
      <p:ext uri="{BB962C8B-B14F-4D97-AF65-F5344CB8AC3E}">
        <p14:creationId xmlns:p14="http://schemas.microsoft.com/office/powerpoint/2010/main" val="3030426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93716-4CE3-C2B2-5A22-1CB4B04B8527}"/>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B327223D-7177-6BB3-AA56-21792A8E9BC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2894BBE6-E189-58ED-6D57-B47D2C6B4F8F}"/>
              </a:ext>
            </a:extLst>
          </p:cNvPr>
          <p:cNvSpPr>
            <a:spLocks noGrp="1"/>
          </p:cNvSpPr>
          <p:nvPr>
            <p:ph type="dt" sz="half" idx="10"/>
          </p:nvPr>
        </p:nvSpPr>
        <p:spPr/>
        <p:txBody>
          <a:bodyPr/>
          <a:lstStyle/>
          <a:p>
            <a:fld id="{68366991-AAC2-B243-AAB4-F1C4C70E3794}" type="datetimeFigureOut">
              <a:rPr lang="en-IT" smtClean="0"/>
              <a:t>24/04/23</a:t>
            </a:fld>
            <a:endParaRPr lang="en-IT"/>
          </a:p>
        </p:txBody>
      </p:sp>
      <p:sp>
        <p:nvSpPr>
          <p:cNvPr id="5" name="Footer Placeholder 4">
            <a:extLst>
              <a:ext uri="{FF2B5EF4-FFF2-40B4-BE49-F238E27FC236}">
                <a16:creationId xmlns:a16="http://schemas.microsoft.com/office/drawing/2014/main" id="{5C17F379-17D2-F14B-FBFE-1341C21171C7}"/>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D37F481B-F5D9-C06E-001F-9ADB69C9E251}"/>
              </a:ext>
            </a:extLst>
          </p:cNvPr>
          <p:cNvSpPr>
            <a:spLocks noGrp="1"/>
          </p:cNvSpPr>
          <p:nvPr>
            <p:ph type="sldNum" sz="quarter" idx="12"/>
          </p:nvPr>
        </p:nvSpPr>
        <p:spPr/>
        <p:txBody>
          <a:bodyPr/>
          <a:lstStyle/>
          <a:p>
            <a:fld id="{0459C02A-F3A3-B34E-9B50-29D683FAC863}" type="slidenum">
              <a:rPr lang="en-IT" smtClean="0"/>
              <a:t>‹#›</a:t>
            </a:fld>
            <a:endParaRPr lang="en-IT"/>
          </a:p>
        </p:txBody>
      </p:sp>
    </p:spTree>
    <p:extLst>
      <p:ext uri="{BB962C8B-B14F-4D97-AF65-F5344CB8AC3E}">
        <p14:creationId xmlns:p14="http://schemas.microsoft.com/office/powerpoint/2010/main" val="154229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8AC2A9-2ABB-9B2B-EE7D-410E9D574C5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2FC2E081-2BCA-45D6-9B45-B30AE2B5EA6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3CB4BB92-948B-7C93-58B8-1EEFF9E69C7C}"/>
              </a:ext>
            </a:extLst>
          </p:cNvPr>
          <p:cNvSpPr>
            <a:spLocks noGrp="1"/>
          </p:cNvSpPr>
          <p:nvPr>
            <p:ph type="dt" sz="half" idx="10"/>
          </p:nvPr>
        </p:nvSpPr>
        <p:spPr/>
        <p:txBody>
          <a:bodyPr/>
          <a:lstStyle/>
          <a:p>
            <a:fld id="{68366991-AAC2-B243-AAB4-F1C4C70E3794}" type="datetimeFigureOut">
              <a:rPr lang="en-IT" smtClean="0"/>
              <a:t>24/04/23</a:t>
            </a:fld>
            <a:endParaRPr lang="en-IT"/>
          </a:p>
        </p:txBody>
      </p:sp>
      <p:sp>
        <p:nvSpPr>
          <p:cNvPr id="5" name="Footer Placeholder 4">
            <a:extLst>
              <a:ext uri="{FF2B5EF4-FFF2-40B4-BE49-F238E27FC236}">
                <a16:creationId xmlns:a16="http://schemas.microsoft.com/office/drawing/2014/main" id="{E393DA14-8B26-6435-19B2-E3D188758BEF}"/>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3E88769F-142F-7535-95AC-90259A2BAE80}"/>
              </a:ext>
            </a:extLst>
          </p:cNvPr>
          <p:cNvSpPr>
            <a:spLocks noGrp="1"/>
          </p:cNvSpPr>
          <p:nvPr>
            <p:ph type="sldNum" sz="quarter" idx="12"/>
          </p:nvPr>
        </p:nvSpPr>
        <p:spPr/>
        <p:txBody>
          <a:bodyPr/>
          <a:lstStyle/>
          <a:p>
            <a:fld id="{0459C02A-F3A3-B34E-9B50-29D683FAC863}" type="slidenum">
              <a:rPr lang="en-IT" smtClean="0"/>
              <a:t>‹#›</a:t>
            </a:fld>
            <a:endParaRPr lang="en-IT"/>
          </a:p>
        </p:txBody>
      </p:sp>
    </p:spTree>
    <p:extLst>
      <p:ext uri="{BB962C8B-B14F-4D97-AF65-F5344CB8AC3E}">
        <p14:creationId xmlns:p14="http://schemas.microsoft.com/office/powerpoint/2010/main" val="3681745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66AA5-395C-3881-1D86-93013A70793A}"/>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FD9D35D8-F6D8-FE70-9C08-F9EA5281A97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A47F7DF3-F045-B8B3-1928-0B562D6D3123}"/>
              </a:ext>
            </a:extLst>
          </p:cNvPr>
          <p:cNvSpPr>
            <a:spLocks noGrp="1"/>
          </p:cNvSpPr>
          <p:nvPr>
            <p:ph type="dt" sz="half" idx="10"/>
          </p:nvPr>
        </p:nvSpPr>
        <p:spPr/>
        <p:txBody>
          <a:bodyPr/>
          <a:lstStyle/>
          <a:p>
            <a:fld id="{68366991-AAC2-B243-AAB4-F1C4C70E3794}" type="datetimeFigureOut">
              <a:rPr lang="en-IT" smtClean="0"/>
              <a:t>24/04/23</a:t>
            </a:fld>
            <a:endParaRPr lang="en-IT"/>
          </a:p>
        </p:txBody>
      </p:sp>
      <p:sp>
        <p:nvSpPr>
          <p:cNvPr id="5" name="Footer Placeholder 4">
            <a:extLst>
              <a:ext uri="{FF2B5EF4-FFF2-40B4-BE49-F238E27FC236}">
                <a16:creationId xmlns:a16="http://schemas.microsoft.com/office/drawing/2014/main" id="{B8793789-7990-E1DB-8B57-19A7A4A4C402}"/>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0AB7594C-75D7-BF16-7B8B-7D5DD8B8E37F}"/>
              </a:ext>
            </a:extLst>
          </p:cNvPr>
          <p:cNvSpPr>
            <a:spLocks noGrp="1"/>
          </p:cNvSpPr>
          <p:nvPr>
            <p:ph type="sldNum" sz="quarter" idx="12"/>
          </p:nvPr>
        </p:nvSpPr>
        <p:spPr/>
        <p:txBody>
          <a:bodyPr/>
          <a:lstStyle/>
          <a:p>
            <a:fld id="{0459C02A-F3A3-B34E-9B50-29D683FAC863}" type="slidenum">
              <a:rPr lang="en-IT" smtClean="0"/>
              <a:t>‹#›</a:t>
            </a:fld>
            <a:endParaRPr lang="en-IT"/>
          </a:p>
        </p:txBody>
      </p:sp>
    </p:spTree>
    <p:extLst>
      <p:ext uri="{BB962C8B-B14F-4D97-AF65-F5344CB8AC3E}">
        <p14:creationId xmlns:p14="http://schemas.microsoft.com/office/powerpoint/2010/main" val="2329049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EAD1B-9D91-0379-99A5-1200CADC0EA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EEBFFDC0-3381-42CC-2A14-2C15AD666A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3845EB1-D1CD-65FD-538E-17CE70955A28}"/>
              </a:ext>
            </a:extLst>
          </p:cNvPr>
          <p:cNvSpPr>
            <a:spLocks noGrp="1"/>
          </p:cNvSpPr>
          <p:nvPr>
            <p:ph type="dt" sz="half" idx="10"/>
          </p:nvPr>
        </p:nvSpPr>
        <p:spPr/>
        <p:txBody>
          <a:bodyPr/>
          <a:lstStyle/>
          <a:p>
            <a:fld id="{68366991-AAC2-B243-AAB4-F1C4C70E3794}" type="datetimeFigureOut">
              <a:rPr lang="en-IT" smtClean="0"/>
              <a:t>24/04/23</a:t>
            </a:fld>
            <a:endParaRPr lang="en-IT"/>
          </a:p>
        </p:txBody>
      </p:sp>
      <p:sp>
        <p:nvSpPr>
          <p:cNvPr id="5" name="Footer Placeholder 4">
            <a:extLst>
              <a:ext uri="{FF2B5EF4-FFF2-40B4-BE49-F238E27FC236}">
                <a16:creationId xmlns:a16="http://schemas.microsoft.com/office/drawing/2014/main" id="{D2207C66-544D-804F-ADBB-259822185B9B}"/>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F67C092A-B1FC-8B44-782D-6FE7C2CA3AAE}"/>
              </a:ext>
            </a:extLst>
          </p:cNvPr>
          <p:cNvSpPr>
            <a:spLocks noGrp="1"/>
          </p:cNvSpPr>
          <p:nvPr>
            <p:ph type="sldNum" sz="quarter" idx="12"/>
          </p:nvPr>
        </p:nvSpPr>
        <p:spPr/>
        <p:txBody>
          <a:bodyPr/>
          <a:lstStyle/>
          <a:p>
            <a:fld id="{0459C02A-F3A3-B34E-9B50-29D683FAC863}" type="slidenum">
              <a:rPr lang="en-IT" smtClean="0"/>
              <a:t>‹#›</a:t>
            </a:fld>
            <a:endParaRPr lang="en-IT"/>
          </a:p>
        </p:txBody>
      </p:sp>
    </p:spTree>
    <p:extLst>
      <p:ext uri="{BB962C8B-B14F-4D97-AF65-F5344CB8AC3E}">
        <p14:creationId xmlns:p14="http://schemas.microsoft.com/office/powerpoint/2010/main" val="1200495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A5-6E7A-3120-1EBD-E8029010C04D}"/>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BC93443E-AA06-81C6-190B-193F50F2DDB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841D6675-F94B-F441-ACE6-6EA9BBFE850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98018CB4-7ACB-859B-3EA5-EB7F6FA2D16C}"/>
              </a:ext>
            </a:extLst>
          </p:cNvPr>
          <p:cNvSpPr>
            <a:spLocks noGrp="1"/>
          </p:cNvSpPr>
          <p:nvPr>
            <p:ph type="dt" sz="half" idx="10"/>
          </p:nvPr>
        </p:nvSpPr>
        <p:spPr/>
        <p:txBody>
          <a:bodyPr/>
          <a:lstStyle/>
          <a:p>
            <a:fld id="{68366991-AAC2-B243-AAB4-F1C4C70E3794}" type="datetimeFigureOut">
              <a:rPr lang="en-IT" smtClean="0"/>
              <a:t>24/04/23</a:t>
            </a:fld>
            <a:endParaRPr lang="en-IT"/>
          </a:p>
        </p:txBody>
      </p:sp>
      <p:sp>
        <p:nvSpPr>
          <p:cNvPr id="6" name="Footer Placeholder 5">
            <a:extLst>
              <a:ext uri="{FF2B5EF4-FFF2-40B4-BE49-F238E27FC236}">
                <a16:creationId xmlns:a16="http://schemas.microsoft.com/office/drawing/2014/main" id="{BF48A6B4-318D-6A21-8C66-CC1BF5C01C7C}"/>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F1C11D33-F3B8-5B15-E58D-3B3187D70AEE}"/>
              </a:ext>
            </a:extLst>
          </p:cNvPr>
          <p:cNvSpPr>
            <a:spLocks noGrp="1"/>
          </p:cNvSpPr>
          <p:nvPr>
            <p:ph type="sldNum" sz="quarter" idx="12"/>
          </p:nvPr>
        </p:nvSpPr>
        <p:spPr/>
        <p:txBody>
          <a:bodyPr/>
          <a:lstStyle/>
          <a:p>
            <a:fld id="{0459C02A-F3A3-B34E-9B50-29D683FAC863}" type="slidenum">
              <a:rPr lang="en-IT" smtClean="0"/>
              <a:t>‹#›</a:t>
            </a:fld>
            <a:endParaRPr lang="en-IT"/>
          </a:p>
        </p:txBody>
      </p:sp>
    </p:spTree>
    <p:extLst>
      <p:ext uri="{BB962C8B-B14F-4D97-AF65-F5344CB8AC3E}">
        <p14:creationId xmlns:p14="http://schemas.microsoft.com/office/powerpoint/2010/main" val="1806396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DBD4F-8A96-F1D4-7896-C825CD4BA606}"/>
              </a:ext>
            </a:extLst>
          </p:cNvPr>
          <p:cNvSpPr>
            <a:spLocks noGrp="1"/>
          </p:cNvSpPr>
          <p:nvPr>
            <p:ph type="title"/>
          </p:nvPr>
        </p:nvSpPr>
        <p:spPr>
          <a:xfrm>
            <a:off x="839788" y="365125"/>
            <a:ext cx="10515600" cy="1325563"/>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11717287-6297-6226-2DC0-21CB83BD31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3F18523-82B6-01D5-33BD-1A2A8126E59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CF49D554-9A71-127A-62C9-144436CEA1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120C700-75FE-CCC1-04EE-9043C8F01AC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C0FC10A2-909C-AA24-E61D-D4369D8ED576}"/>
              </a:ext>
            </a:extLst>
          </p:cNvPr>
          <p:cNvSpPr>
            <a:spLocks noGrp="1"/>
          </p:cNvSpPr>
          <p:nvPr>
            <p:ph type="dt" sz="half" idx="10"/>
          </p:nvPr>
        </p:nvSpPr>
        <p:spPr/>
        <p:txBody>
          <a:bodyPr/>
          <a:lstStyle/>
          <a:p>
            <a:fld id="{68366991-AAC2-B243-AAB4-F1C4C70E3794}" type="datetimeFigureOut">
              <a:rPr lang="en-IT" smtClean="0"/>
              <a:t>24/04/23</a:t>
            </a:fld>
            <a:endParaRPr lang="en-IT"/>
          </a:p>
        </p:txBody>
      </p:sp>
      <p:sp>
        <p:nvSpPr>
          <p:cNvPr id="8" name="Footer Placeholder 7">
            <a:extLst>
              <a:ext uri="{FF2B5EF4-FFF2-40B4-BE49-F238E27FC236}">
                <a16:creationId xmlns:a16="http://schemas.microsoft.com/office/drawing/2014/main" id="{37CA8E3D-250C-6F02-2E51-4ADD90A787DD}"/>
              </a:ext>
            </a:extLst>
          </p:cNvPr>
          <p:cNvSpPr>
            <a:spLocks noGrp="1"/>
          </p:cNvSpPr>
          <p:nvPr>
            <p:ph type="ftr" sz="quarter" idx="11"/>
          </p:nvPr>
        </p:nvSpPr>
        <p:spPr/>
        <p:txBody>
          <a:bodyPr/>
          <a:lstStyle/>
          <a:p>
            <a:endParaRPr lang="en-IT"/>
          </a:p>
        </p:txBody>
      </p:sp>
      <p:sp>
        <p:nvSpPr>
          <p:cNvPr id="9" name="Slide Number Placeholder 8">
            <a:extLst>
              <a:ext uri="{FF2B5EF4-FFF2-40B4-BE49-F238E27FC236}">
                <a16:creationId xmlns:a16="http://schemas.microsoft.com/office/drawing/2014/main" id="{24169348-AB94-2A50-C4BB-70BACEB271D6}"/>
              </a:ext>
            </a:extLst>
          </p:cNvPr>
          <p:cNvSpPr>
            <a:spLocks noGrp="1"/>
          </p:cNvSpPr>
          <p:nvPr>
            <p:ph type="sldNum" sz="quarter" idx="12"/>
          </p:nvPr>
        </p:nvSpPr>
        <p:spPr/>
        <p:txBody>
          <a:bodyPr/>
          <a:lstStyle/>
          <a:p>
            <a:fld id="{0459C02A-F3A3-B34E-9B50-29D683FAC863}" type="slidenum">
              <a:rPr lang="en-IT" smtClean="0"/>
              <a:t>‹#›</a:t>
            </a:fld>
            <a:endParaRPr lang="en-IT"/>
          </a:p>
        </p:txBody>
      </p:sp>
    </p:spTree>
    <p:extLst>
      <p:ext uri="{BB962C8B-B14F-4D97-AF65-F5344CB8AC3E}">
        <p14:creationId xmlns:p14="http://schemas.microsoft.com/office/powerpoint/2010/main" val="3608686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7C527-73F9-23C1-B14F-15CE8D749D75}"/>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ED27C976-0127-E453-F6B2-9DDAFB31E32F}"/>
              </a:ext>
            </a:extLst>
          </p:cNvPr>
          <p:cNvSpPr>
            <a:spLocks noGrp="1"/>
          </p:cNvSpPr>
          <p:nvPr>
            <p:ph type="dt" sz="half" idx="10"/>
          </p:nvPr>
        </p:nvSpPr>
        <p:spPr/>
        <p:txBody>
          <a:bodyPr/>
          <a:lstStyle/>
          <a:p>
            <a:fld id="{68366991-AAC2-B243-AAB4-F1C4C70E3794}" type="datetimeFigureOut">
              <a:rPr lang="en-IT" smtClean="0"/>
              <a:t>24/04/23</a:t>
            </a:fld>
            <a:endParaRPr lang="en-IT"/>
          </a:p>
        </p:txBody>
      </p:sp>
      <p:sp>
        <p:nvSpPr>
          <p:cNvPr id="4" name="Footer Placeholder 3">
            <a:extLst>
              <a:ext uri="{FF2B5EF4-FFF2-40B4-BE49-F238E27FC236}">
                <a16:creationId xmlns:a16="http://schemas.microsoft.com/office/drawing/2014/main" id="{93C821C6-34A9-140C-DFF2-E67EB948A541}"/>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FB119AE3-264A-2291-FC03-AF61511E2933}"/>
              </a:ext>
            </a:extLst>
          </p:cNvPr>
          <p:cNvSpPr>
            <a:spLocks noGrp="1"/>
          </p:cNvSpPr>
          <p:nvPr>
            <p:ph type="sldNum" sz="quarter" idx="12"/>
          </p:nvPr>
        </p:nvSpPr>
        <p:spPr/>
        <p:txBody>
          <a:bodyPr/>
          <a:lstStyle/>
          <a:p>
            <a:fld id="{0459C02A-F3A3-B34E-9B50-29D683FAC863}" type="slidenum">
              <a:rPr lang="en-IT" smtClean="0"/>
              <a:t>‹#›</a:t>
            </a:fld>
            <a:endParaRPr lang="en-IT"/>
          </a:p>
        </p:txBody>
      </p:sp>
    </p:spTree>
    <p:extLst>
      <p:ext uri="{BB962C8B-B14F-4D97-AF65-F5344CB8AC3E}">
        <p14:creationId xmlns:p14="http://schemas.microsoft.com/office/powerpoint/2010/main" val="2598086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9192B2-D8FF-D7E1-DE1A-E29C3F4EADA1}"/>
              </a:ext>
            </a:extLst>
          </p:cNvPr>
          <p:cNvSpPr>
            <a:spLocks noGrp="1"/>
          </p:cNvSpPr>
          <p:nvPr>
            <p:ph type="dt" sz="half" idx="10"/>
          </p:nvPr>
        </p:nvSpPr>
        <p:spPr/>
        <p:txBody>
          <a:bodyPr/>
          <a:lstStyle/>
          <a:p>
            <a:fld id="{68366991-AAC2-B243-AAB4-F1C4C70E3794}" type="datetimeFigureOut">
              <a:rPr lang="en-IT" smtClean="0"/>
              <a:t>24/04/23</a:t>
            </a:fld>
            <a:endParaRPr lang="en-IT"/>
          </a:p>
        </p:txBody>
      </p:sp>
      <p:sp>
        <p:nvSpPr>
          <p:cNvPr id="3" name="Footer Placeholder 2">
            <a:extLst>
              <a:ext uri="{FF2B5EF4-FFF2-40B4-BE49-F238E27FC236}">
                <a16:creationId xmlns:a16="http://schemas.microsoft.com/office/drawing/2014/main" id="{8ABE60D0-1C1E-96DE-9FB1-56EB3EBB3202}"/>
              </a:ext>
            </a:extLst>
          </p:cNvPr>
          <p:cNvSpPr>
            <a:spLocks noGrp="1"/>
          </p:cNvSpPr>
          <p:nvPr>
            <p:ph type="ftr" sz="quarter" idx="11"/>
          </p:nvPr>
        </p:nvSpPr>
        <p:spPr/>
        <p:txBody>
          <a:bodyPr/>
          <a:lstStyle/>
          <a:p>
            <a:endParaRPr lang="en-IT"/>
          </a:p>
        </p:txBody>
      </p:sp>
      <p:sp>
        <p:nvSpPr>
          <p:cNvPr id="4" name="Slide Number Placeholder 3">
            <a:extLst>
              <a:ext uri="{FF2B5EF4-FFF2-40B4-BE49-F238E27FC236}">
                <a16:creationId xmlns:a16="http://schemas.microsoft.com/office/drawing/2014/main" id="{2A017344-BBA6-5AB6-26AC-76E7ACA3EE49}"/>
              </a:ext>
            </a:extLst>
          </p:cNvPr>
          <p:cNvSpPr>
            <a:spLocks noGrp="1"/>
          </p:cNvSpPr>
          <p:nvPr>
            <p:ph type="sldNum" sz="quarter" idx="12"/>
          </p:nvPr>
        </p:nvSpPr>
        <p:spPr/>
        <p:txBody>
          <a:bodyPr/>
          <a:lstStyle/>
          <a:p>
            <a:fld id="{0459C02A-F3A3-B34E-9B50-29D683FAC863}" type="slidenum">
              <a:rPr lang="en-IT" smtClean="0"/>
              <a:t>‹#›</a:t>
            </a:fld>
            <a:endParaRPr lang="en-IT"/>
          </a:p>
        </p:txBody>
      </p:sp>
    </p:spTree>
    <p:extLst>
      <p:ext uri="{BB962C8B-B14F-4D97-AF65-F5344CB8AC3E}">
        <p14:creationId xmlns:p14="http://schemas.microsoft.com/office/powerpoint/2010/main" val="311460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8E00-BD5D-1D94-8478-93DE0D35586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D2629351-40EA-4A7E-3359-84D8570FB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2AF5F1A6-CE8E-870B-AEA7-D5574A033B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2CBEC38-E9BE-C1C7-F61B-0F2028EE0D5C}"/>
              </a:ext>
            </a:extLst>
          </p:cNvPr>
          <p:cNvSpPr>
            <a:spLocks noGrp="1"/>
          </p:cNvSpPr>
          <p:nvPr>
            <p:ph type="dt" sz="half" idx="10"/>
          </p:nvPr>
        </p:nvSpPr>
        <p:spPr/>
        <p:txBody>
          <a:bodyPr/>
          <a:lstStyle/>
          <a:p>
            <a:fld id="{68366991-AAC2-B243-AAB4-F1C4C70E3794}" type="datetimeFigureOut">
              <a:rPr lang="en-IT" smtClean="0"/>
              <a:t>24/04/23</a:t>
            </a:fld>
            <a:endParaRPr lang="en-IT"/>
          </a:p>
        </p:txBody>
      </p:sp>
      <p:sp>
        <p:nvSpPr>
          <p:cNvPr id="6" name="Footer Placeholder 5">
            <a:extLst>
              <a:ext uri="{FF2B5EF4-FFF2-40B4-BE49-F238E27FC236}">
                <a16:creationId xmlns:a16="http://schemas.microsoft.com/office/drawing/2014/main" id="{91659277-F4C1-430D-90B4-B1D417123B35}"/>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33A7B7E3-514C-993B-6D22-96F0EEB74700}"/>
              </a:ext>
            </a:extLst>
          </p:cNvPr>
          <p:cNvSpPr>
            <a:spLocks noGrp="1"/>
          </p:cNvSpPr>
          <p:nvPr>
            <p:ph type="sldNum" sz="quarter" idx="12"/>
          </p:nvPr>
        </p:nvSpPr>
        <p:spPr/>
        <p:txBody>
          <a:bodyPr/>
          <a:lstStyle/>
          <a:p>
            <a:fld id="{0459C02A-F3A3-B34E-9B50-29D683FAC863}" type="slidenum">
              <a:rPr lang="en-IT" smtClean="0"/>
              <a:t>‹#›</a:t>
            </a:fld>
            <a:endParaRPr lang="en-IT"/>
          </a:p>
        </p:txBody>
      </p:sp>
    </p:spTree>
    <p:extLst>
      <p:ext uri="{BB962C8B-B14F-4D97-AF65-F5344CB8AC3E}">
        <p14:creationId xmlns:p14="http://schemas.microsoft.com/office/powerpoint/2010/main" val="1572647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83249-472E-81B6-684A-31D815D3A09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1100202E-B348-F57F-8D01-ED775E4933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5ACFAA7D-4194-0F12-5282-0094CDDDCF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F80EA3A-3A92-1CF9-2DE9-4CBFA0BC9588}"/>
              </a:ext>
            </a:extLst>
          </p:cNvPr>
          <p:cNvSpPr>
            <a:spLocks noGrp="1"/>
          </p:cNvSpPr>
          <p:nvPr>
            <p:ph type="dt" sz="half" idx="10"/>
          </p:nvPr>
        </p:nvSpPr>
        <p:spPr/>
        <p:txBody>
          <a:bodyPr/>
          <a:lstStyle/>
          <a:p>
            <a:fld id="{68366991-AAC2-B243-AAB4-F1C4C70E3794}" type="datetimeFigureOut">
              <a:rPr lang="en-IT" smtClean="0"/>
              <a:t>24/04/23</a:t>
            </a:fld>
            <a:endParaRPr lang="en-IT"/>
          </a:p>
        </p:txBody>
      </p:sp>
      <p:sp>
        <p:nvSpPr>
          <p:cNvPr id="6" name="Footer Placeholder 5">
            <a:extLst>
              <a:ext uri="{FF2B5EF4-FFF2-40B4-BE49-F238E27FC236}">
                <a16:creationId xmlns:a16="http://schemas.microsoft.com/office/drawing/2014/main" id="{256248FE-81F7-53B0-C30A-6CD82C0D68D9}"/>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141A2E1D-2BB1-2A57-196A-CD084FA269B2}"/>
              </a:ext>
            </a:extLst>
          </p:cNvPr>
          <p:cNvSpPr>
            <a:spLocks noGrp="1"/>
          </p:cNvSpPr>
          <p:nvPr>
            <p:ph type="sldNum" sz="quarter" idx="12"/>
          </p:nvPr>
        </p:nvSpPr>
        <p:spPr/>
        <p:txBody>
          <a:bodyPr/>
          <a:lstStyle/>
          <a:p>
            <a:fld id="{0459C02A-F3A3-B34E-9B50-29D683FAC863}" type="slidenum">
              <a:rPr lang="en-IT" smtClean="0"/>
              <a:t>‹#›</a:t>
            </a:fld>
            <a:endParaRPr lang="en-IT"/>
          </a:p>
        </p:txBody>
      </p:sp>
    </p:spTree>
    <p:extLst>
      <p:ext uri="{BB962C8B-B14F-4D97-AF65-F5344CB8AC3E}">
        <p14:creationId xmlns:p14="http://schemas.microsoft.com/office/powerpoint/2010/main" val="3625389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B59A07-50B5-DD5B-0F37-F766877BB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DB669567-21BF-9A30-8915-D875C73B33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62451C5A-4E40-4FB5-B21D-92692DF68B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366991-AAC2-B243-AAB4-F1C4C70E3794}" type="datetimeFigureOut">
              <a:rPr lang="en-IT" smtClean="0"/>
              <a:t>24/04/23</a:t>
            </a:fld>
            <a:endParaRPr lang="en-IT"/>
          </a:p>
        </p:txBody>
      </p:sp>
      <p:sp>
        <p:nvSpPr>
          <p:cNvPr id="5" name="Footer Placeholder 4">
            <a:extLst>
              <a:ext uri="{FF2B5EF4-FFF2-40B4-BE49-F238E27FC236}">
                <a16:creationId xmlns:a16="http://schemas.microsoft.com/office/drawing/2014/main" id="{63DE7D96-DCD2-9B4B-0D85-1E41EAA523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T"/>
          </a:p>
        </p:txBody>
      </p:sp>
      <p:sp>
        <p:nvSpPr>
          <p:cNvPr id="6" name="Slide Number Placeholder 5">
            <a:extLst>
              <a:ext uri="{FF2B5EF4-FFF2-40B4-BE49-F238E27FC236}">
                <a16:creationId xmlns:a16="http://schemas.microsoft.com/office/drawing/2014/main" id="{4C358334-BFA4-8D41-D4E6-CB05C86AB4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59C02A-F3A3-B34E-9B50-29D683FAC863}" type="slidenum">
              <a:rPr lang="en-IT" smtClean="0"/>
              <a:t>‹#›</a:t>
            </a:fld>
            <a:endParaRPr lang="en-IT"/>
          </a:p>
        </p:txBody>
      </p:sp>
    </p:spTree>
    <p:extLst>
      <p:ext uri="{BB962C8B-B14F-4D97-AF65-F5344CB8AC3E}">
        <p14:creationId xmlns:p14="http://schemas.microsoft.com/office/powerpoint/2010/main" val="30494134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rco.meschis@ingv.it" TargetMode="External"/><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rco.meschis@ingv.it" TargetMode="External"/><Relationship Id="rId4" Type="http://schemas.openxmlformats.org/officeDocument/2006/relationships/image" Target="../media/image3.tif"/></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rco.meschis@ingv.it" TargetMode="External"/><Relationship Id="rId4" Type="http://schemas.openxmlformats.org/officeDocument/2006/relationships/image" Target="../media/image3.tif"/></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rco.meschis@ingv.it" TargetMode="External"/><Relationship Id="rId4" Type="http://schemas.openxmlformats.org/officeDocument/2006/relationships/image" Target="../media/image3.tif"/><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rco.meschis@ingv.it" TargetMode="External"/><Relationship Id="rId4" Type="http://schemas.openxmlformats.org/officeDocument/2006/relationships/image" Target="../media/image3.tif"/></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rco.meschis@ingv.it" TargetMode="External"/><Relationship Id="rId10" Type="http://schemas.openxmlformats.org/officeDocument/2006/relationships/image" Target="../media/image27.png"/><Relationship Id="rId4" Type="http://schemas.openxmlformats.org/officeDocument/2006/relationships/image" Target="../media/image3.tif"/><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rco.meschis@ingv.it" TargetMode="External"/><Relationship Id="rId4" Type="http://schemas.openxmlformats.org/officeDocument/2006/relationships/image" Target="../media/image3.tif"/><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rco.meschis@ingv.it" TargetMode="External"/><Relationship Id="rId10" Type="http://schemas.openxmlformats.org/officeDocument/2006/relationships/image" Target="../media/image33.png"/><Relationship Id="rId4" Type="http://schemas.openxmlformats.org/officeDocument/2006/relationships/image" Target="../media/image3.tif"/><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rco.meschis@ingv.it" TargetMode="External"/><Relationship Id="rId4" Type="http://schemas.openxmlformats.org/officeDocument/2006/relationships/image" Target="../media/image3.ti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rco.meschis@ingv.it" TargetMode="External"/><Relationship Id="rId4" Type="http://schemas.openxmlformats.org/officeDocument/2006/relationships/image" Target="../media/image3.ti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rco.meschis@ingv.it" TargetMode="External"/><Relationship Id="rId4" Type="http://schemas.openxmlformats.org/officeDocument/2006/relationships/image" Target="../media/image3.t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rco.meschis@ingv.it" TargetMode="External"/><Relationship Id="rId4" Type="http://schemas.openxmlformats.org/officeDocument/2006/relationships/image" Target="../media/image3.ti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doi.org/10.1016/j.geomorph.2022.108432"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rco.meschis@ingv.it" TargetMode="External"/><Relationship Id="rId4" Type="http://schemas.openxmlformats.org/officeDocument/2006/relationships/image" Target="../media/image3.ti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hyperlink" Target="mailto:marco.meschis@ingv.it" TargetMode="External"/><Relationship Id="rId5" Type="http://schemas.openxmlformats.org/officeDocument/2006/relationships/image" Target="../media/image3.ti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rco.meschis@ingv.it" TargetMode="External"/><Relationship Id="rId4" Type="http://schemas.openxmlformats.org/officeDocument/2006/relationships/image" Target="../media/image3.tif"/></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rco.meschis@ingv.it" TargetMode="External"/><Relationship Id="rId10" Type="http://schemas.openxmlformats.org/officeDocument/2006/relationships/image" Target="../media/image9.png"/><Relationship Id="rId4" Type="http://schemas.openxmlformats.org/officeDocument/2006/relationships/image" Target="../media/image3.tif"/><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rco.meschis@ingv.it" TargetMode="External"/><Relationship Id="rId4" Type="http://schemas.openxmlformats.org/officeDocument/2006/relationships/image" Target="../media/image3.ti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rco.meschis@ingv.it" TargetMode="External"/><Relationship Id="rId4" Type="http://schemas.openxmlformats.org/officeDocument/2006/relationships/image" Target="../media/image3.tif"/></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rco.meschis@ingv.it" TargetMode="External"/><Relationship Id="rId4" Type="http://schemas.openxmlformats.org/officeDocument/2006/relationships/image" Target="../media/image3.tif"/></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rco.meschis@ingv.it" TargetMode="External"/><Relationship Id="rId4" Type="http://schemas.openxmlformats.org/officeDocument/2006/relationships/image" Target="../media/image3.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D14742-F74D-411F-C363-4AE0A8057CD1}"/>
              </a:ext>
            </a:extLst>
          </p:cNvPr>
          <p:cNvSpPr/>
          <p:nvPr/>
        </p:nvSpPr>
        <p:spPr>
          <a:xfrm>
            <a:off x="108857" y="1926024"/>
            <a:ext cx="11974286" cy="3005951"/>
          </a:xfrm>
          <a:prstGeom prst="rect">
            <a:avLst/>
          </a:prstGeom>
        </p:spPr>
        <p:txBody>
          <a:bodyPr wrap="square">
            <a:spAutoFit/>
          </a:bodyPr>
          <a:lstStyle/>
          <a:p>
            <a:pPr algn="ctr">
              <a:defRPr/>
            </a:pPr>
            <a:r>
              <a:rPr kumimoji="0" lang="it-IT"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Normal</a:t>
            </a:r>
            <a:r>
              <a:rPr kumimoji="0" lang="it-IT"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faulting</a:t>
            </a:r>
            <a:r>
              <a:rPr kumimoji="0" lang="it-IT"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interaction </a:t>
            </a:r>
            <a:r>
              <a:rPr kumimoji="0" lang="it-IT"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revealed</a:t>
            </a:r>
            <a:r>
              <a:rPr kumimoji="0" lang="it-IT"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out-of-</a:t>
            </a:r>
            <a:r>
              <a:rPr kumimoji="0" lang="it-IT"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phase</a:t>
            </a:r>
            <a:r>
              <a:rPr kumimoji="0" lang="it-IT"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Quaternary</a:t>
            </a:r>
            <a:r>
              <a:rPr kumimoji="0" lang="it-IT"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uplift</a:t>
            </a:r>
            <a:r>
              <a:rPr kumimoji="0" lang="it-IT"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-rate </a:t>
            </a:r>
            <a:r>
              <a:rPr kumimoji="0" lang="it-IT"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changes</a:t>
            </a:r>
            <a:r>
              <a:rPr kumimoji="0" lang="it-IT"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implied</a:t>
            </a:r>
            <a:r>
              <a:rPr kumimoji="0" lang="it-IT"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a:t>
            </a:r>
            <a:r>
              <a:rPr kumimoji="0" lang="it-IT"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studying</a:t>
            </a:r>
            <a:r>
              <a:rPr kumimoji="0" lang="it-IT"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deformed</a:t>
            </a:r>
            <a:r>
              <a:rPr kumimoji="0" lang="it-IT"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marine </a:t>
            </a:r>
            <a:r>
              <a:rPr kumimoji="0" lang="it-IT"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terraces</a:t>
            </a:r>
            <a:r>
              <a:rPr kumimoji="0" lang="it-IT"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(EGU23-69) </a:t>
            </a:r>
          </a:p>
          <a:p>
            <a:pPr algn="ctr">
              <a:defRPr/>
            </a:pPr>
            <a:r>
              <a:rPr kumimoji="0" lang="it-IT" sz="14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Marco Meschis</a:t>
            </a:r>
            <a:r>
              <a:rPr kumimoji="0" lang="it-IT" sz="1400" b="1" i="0" u="none" strike="noStrike" kern="1200" cap="none" spc="0" normalizeH="0" baseline="30000" noProof="0" dirty="0">
                <a:ln>
                  <a:noFill/>
                </a:ln>
                <a:solidFill>
                  <a:prstClr val="black"/>
                </a:solidFill>
                <a:effectLst/>
                <a:uLnTx/>
                <a:uFillTx/>
                <a:latin typeface="Minion Pro" panose="02040503050306020203" pitchFamily="18" charset="0"/>
                <a:ea typeface="+mn-ea"/>
                <a:cs typeface="+mn-cs"/>
              </a:rPr>
              <a:t>1,2*</a:t>
            </a:r>
            <a:r>
              <a:rPr kumimoji="0" lang="it-IT" sz="14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Gerald Roberts</a:t>
            </a:r>
            <a:r>
              <a:rPr lang="it-IT" sz="1400" b="1" baseline="30000" dirty="0">
                <a:solidFill>
                  <a:prstClr val="black"/>
                </a:solidFill>
                <a:latin typeface="Minion Pro" panose="02040503050306020203" pitchFamily="18" charset="0"/>
              </a:rPr>
              <a:t>1</a:t>
            </a:r>
            <a:r>
              <a:rPr kumimoji="0" lang="it-IT" sz="14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Jennifer Robertson</a:t>
            </a:r>
            <a:r>
              <a:rPr kumimoji="0" lang="it-IT" sz="1400" b="1" i="0" u="none" strike="noStrike" kern="1200" cap="none" spc="0" normalizeH="0" baseline="30000" noProof="0" dirty="0">
                <a:ln>
                  <a:noFill/>
                </a:ln>
                <a:solidFill>
                  <a:prstClr val="black"/>
                </a:solidFill>
                <a:effectLst/>
                <a:uLnTx/>
                <a:uFillTx/>
                <a:latin typeface="Minion Pro" panose="02040503050306020203" pitchFamily="18" charset="0"/>
                <a:ea typeface="+mn-ea"/>
                <a:cs typeface="+mn-cs"/>
              </a:rPr>
              <a:t>1</a:t>
            </a:r>
            <a:r>
              <a:rPr kumimoji="0" lang="it-IT" sz="14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Zoe Mildon</a:t>
            </a:r>
            <a:r>
              <a:rPr kumimoji="0" lang="it-IT" sz="1400" b="1" i="0" u="none" strike="noStrike" kern="1200" cap="none" spc="0" normalizeH="0" baseline="30000" noProof="0" dirty="0">
                <a:ln>
                  <a:noFill/>
                </a:ln>
                <a:solidFill>
                  <a:prstClr val="black"/>
                </a:solidFill>
                <a:effectLst/>
                <a:uLnTx/>
                <a:uFillTx/>
                <a:latin typeface="Minion Pro" panose="02040503050306020203" pitchFamily="18" charset="0"/>
                <a:ea typeface="+mn-ea"/>
                <a:cs typeface="+mn-cs"/>
              </a:rPr>
              <a:t>3</a:t>
            </a:r>
            <a:r>
              <a:rPr kumimoji="0" lang="it-IT" sz="14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Diana Sahy</a:t>
            </a:r>
            <a:r>
              <a:rPr kumimoji="0" lang="it-IT" sz="1400" b="1" i="0" u="none" strike="noStrike" kern="1200" cap="none" spc="0" normalizeH="0" baseline="30000" noProof="0" dirty="0">
                <a:ln>
                  <a:noFill/>
                </a:ln>
                <a:solidFill>
                  <a:prstClr val="black"/>
                </a:solidFill>
                <a:effectLst/>
                <a:uLnTx/>
                <a:uFillTx/>
                <a:latin typeface="Minion Pro" panose="02040503050306020203" pitchFamily="18" charset="0"/>
                <a:ea typeface="+mn-ea"/>
                <a:cs typeface="+mn-cs"/>
              </a:rPr>
              <a:t>4</a:t>
            </a:r>
            <a:r>
              <a:rPr kumimoji="0" lang="it-IT" sz="14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400" b="0"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Rajasmita</a:t>
            </a:r>
            <a:r>
              <a:rPr kumimoji="0" lang="it-IT" sz="14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Goswami</a:t>
            </a:r>
            <a:r>
              <a:rPr kumimoji="0" lang="it-IT" sz="1400" b="1" i="0" u="none" strike="noStrike" kern="1200" cap="none" spc="0" normalizeH="0" baseline="30000" noProof="0" dirty="0">
                <a:ln>
                  <a:noFill/>
                </a:ln>
                <a:solidFill>
                  <a:prstClr val="black"/>
                </a:solidFill>
                <a:effectLst/>
                <a:uLnTx/>
                <a:uFillTx/>
                <a:latin typeface="Minion Pro" panose="02040503050306020203" pitchFamily="18" charset="0"/>
                <a:ea typeface="+mn-ea"/>
                <a:cs typeface="+mn-cs"/>
              </a:rPr>
              <a:t>5</a:t>
            </a:r>
            <a:r>
              <a:rPr kumimoji="0" lang="it-IT" sz="14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Claudia Sgambato</a:t>
            </a:r>
            <a:r>
              <a:rPr kumimoji="0" lang="it-IT" sz="1400" b="1" i="0" u="none" strike="noStrike" kern="1200" cap="none" spc="0" normalizeH="0" baseline="30000" noProof="0" dirty="0">
                <a:ln>
                  <a:noFill/>
                </a:ln>
                <a:solidFill>
                  <a:prstClr val="black"/>
                </a:solidFill>
                <a:effectLst/>
                <a:uLnTx/>
                <a:uFillTx/>
                <a:latin typeface="Minion Pro" panose="02040503050306020203" pitchFamily="18" charset="0"/>
                <a:ea typeface="+mn-ea"/>
                <a:cs typeface="+mn-cs"/>
              </a:rPr>
              <a:t>1,6</a:t>
            </a:r>
            <a:r>
              <a:rPr kumimoji="0" lang="it-IT" sz="14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Joanna Faure Walker</a:t>
            </a:r>
            <a:r>
              <a:rPr kumimoji="0" lang="it-IT" sz="1400" b="1" i="0" u="none" strike="noStrike" kern="1200" cap="none" spc="0" normalizeH="0" baseline="30000" noProof="0" dirty="0">
                <a:ln>
                  <a:noFill/>
                </a:ln>
                <a:solidFill>
                  <a:prstClr val="black"/>
                </a:solidFill>
                <a:effectLst/>
                <a:uLnTx/>
                <a:uFillTx/>
                <a:latin typeface="Minion Pro" panose="02040503050306020203" pitchFamily="18" charset="0"/>
                <a:ea typeface="+mn-ea"/>
                <a:cs typeface="+mn-cs"/>
              </a:rPr>
              <a:t>6</a:t>
            </a:r>
            <a:r>
              <a:rPr kumimoji="0" lang="it-IT" sz="14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Alessandro Maria Michetti</a:t>
            </a:r>
            <a:r>
              <a:rPr kumimoji="0" lang="it-IT" sz="1400" b="1" i="0" u="none" strike="noStrike" kern="1200" cap="none" spc="0" normalizeH="0" baseline="30000" noProof="0" dirty="0">
                <a:ln>
                  <a:noFill/>
                </a:ln>
                <a:solidFill>
                  <a:prstClr val="black"/>
                </a:solidFill>
                <a:effectLst/>
                <a:uLnTx/>
                <a:uFillTx/>
                <a:latin typeface="Minion Pro" panose="02040503050306020203" pitchFamily="18" charset="0"/>
                <a:ea typeface="+mn-ea"/>
                <a:cs typeface="+mn-cs"/>
              </a:rPr>
              <a:t>7,8</a:t>
            </a:r>
            <a:r>
              <a:rPr kumimoji="0" lang="it-IT" sz="14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and Francesco Iezzi</a:t>
            </a:r>
            <a:r>
              <a:rPr lang="en-GB" sz="1400" b="1" baseline="30000" dirty="0">
                <a:solidFill>
                  <a:prstClr val="black"/>
                </a:solidFill>
                <a:latin typeface="Minion Pro" panose="02040503050306020203" pitchFamily="18" charset="0"/>
              </a:rPr>
              <a:t>9</a:t>
            </a:r>
          </a:p>
          <a:p>
            <a:pPr algn="ctr">
              <a:defRPr/>
            </a:pPr>
            <a:endParaRPr kumimoji="0" lang="en-GB" sz="1400" b="1" i="0" u="none" strike="noStrike" kern="1200" cap="none" spc="0" normalizeH="0" baseline="30000" noProof="0" dirty="0">
              <a:ln>
                <a:noFill/>
              </a:ln>
              <a:solidFill>
                <a:prstClr val="black"/>
              </a:solidFill>
              <a:effectLst/>
              <a:uLnTx/>
              <a:uFillTx/>
              <a:latin typeface="Minion Pro" panose="02040503050306020203" pitchFamily="18" charset="0"/>
              <a:ea typeface="+mn-ea"/>
              <a:cs typeface="+mn-cs"/>
            </a:endParaRPr>
          </a:p>
          <a:p>
            <a:pPr algn="ctr">
              <a:defRPr/>
            </a:pPr>
            <a:endParaRPr kumimoji="0" lang="en-GB" sz="1200" b="1" i="0" u="none" strike="noStrike" kern="1200" cap="none" spc="0" normalizeH="0" baseline="30000" noProof="0" dirty="0">
              <a:ln>
                <a:noFill/>
              </a:ln>
              <a:solidFill>
                <a:prstClr val="black"/>
              </a:solidFill>
              <a:effectLst/>
              <a:uLnTx/>
              <a:uFillTx/>
              <a:latin typeface="Minion Pro" panose="02040503050306020203" pitchFamily="18" charset="0"/>
              <a:ea typeface="+mn-ea"/>
              <a:cs typeface="+mn-cs"/>
            </a:endParaRPr>
          </a:p>
          <a:p>
            <a:pPr algn="ctr">
              <a:defRPr/>
            </a:pPr>
            <a:r>
              <a:rPr kumimoji="0" lang="en-GB" sz="1200" b="1" i="1" u="none" strike="noStrike" kern="1200" cap="none" spc="0" normalizeH="0" baseline="30000" noProof="0" dirty="0">
                <a:ln>
                  <a:noFill/>
                </a:ln>
                <a:solidFill>
                  <a:prstClr val="black"/>
                </a:solidFill>
                <a:effectLst/>
                <a:uLnTx/>
                <a:uFillTx/>
                <a:latin typeface="Minion Pro" panose="02040503050306020203" pitchFamily="18" charset="0"/>
                <a:ea typeface="+mn-ea"/>
                <a:cs typeface="+mn-cs"/>
              </a:rPr>
              <a:t>1</a:t>
            </a:r>
            <a:r>
              <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Department of Earth and Planetary Sciences, Birkbeck, University of London, London, UK, </a:t>
            </a:r>
          </a:p>
          <a:p>
            <a:pPr algn="ctr">
              <a:defRPr/>
            </a:pPr>
            <a:r>
              <a:rPr kumimoji="0" lang="en-GB" sz="1200" b="1" i="1" u="none" strike="noStrike" kern="1200" cap="none" spc="0" normalizeH="0" baseline="30000" noProof="0" dirty="0">
                <a:ln>
                  <a:noFill/>
                </a:ln>
                <a:solidFill>
                  <a:prstClr val="black"/>
                </a:solidFill>
                <a:effectLst/>
                <a:uLnTx/>
                <a:uFillTx/>
                <a:latin typeface="Minion Pro" panose="02040503050306020203" pitchFamily="18" charset="0"/>
                <a:ea typeface="+mn-ea"/>
                <a:cs typeface="+mn-cs"/>
              </a:rPr>
              <a:t>2</a:t>
            </a:r>
            <a:r>
              <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Istituto Nazionale di </a:t>
            </a:r>
            <a:r>
              <a:rPr kumimoji="0" lang="en-GB" sz="1200" b="0" i="1"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Geofisica</a:t>
            </a:r>
            <a:r>
              <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e </a:t>
            </a:r>
            <a:r>
              <a:rPr kumimoji="0" lang="en-GB" sz="1200" b="0" i="1"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Vulcanologia</a:t>
            </a:r>
            <a:r>
              <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Palermo branch, Italy, </a:t>
            </a:r>
          </a:p>
          <a:p>
            <a:pPr algn="ctr">
              <a:defRPr/>
            </a:pPr>
            <a:r>
              <a:rPr kumimoji="0" lang="en-GB" sz="1200" b="1" i="1" u="none" strike="noStrike" kern="1200" cap="none" spc="0" normalizeH="0" baseline="30000" noProof="0" dirty="0">
                <a:ln>
                  <a:noFill/>
                </a:ln>
                <a:solidFill>
                  <a:prstClr val="black"/>
                </a:solidFill>
                <a:effectLst/>
                <a:uLnTx/>
                <a:uFillTx/>
                <a:latin typeface="Minion Pro" panose="02040503050306020203" pitchFamily="18" charset="0"/>
                <a:ea typeface="+mn-ea"/>
                <a:cs typeface="+mn-cs"/>
              </a:rPr>
              <a:t>3</a:t>
            </a:r>
            <a:r>
              <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School of Geography, Earth and Environmental Sciences, University of Plymouth, Drake Circus, Plymouth PL4 8AA, UK, </a:t>
            </a:r>
          </a:p>
          <a:p>
            <a:pPr algn="ctr">
              <a:defRPr/>
            </a:pPr>
            <a:r>
              <a:rPr kumimoji="0" lang="en-GB" sz="1200" b="1" i="1" u="none" strike="noStrike" kern="1200" cap="none" spc="0" normalizeH="0" baseline="30000" noProof="0" dirty="0">
                <a:ln>
                  <a:noFill/>
                </a:ln>
                <a:solidFill>
                  <a:prstClr val="black"/>
                </a:solidFill>
                <a:effectLst/>
                <a:uLnTx/>
                <a:uFillTx/>
                <a:latin typeface="Minion Pro" panose="02040503050306020203" pitchFamily="18" charset="0"/>
                <a:ea typeface="+mn-ea"/>
                <a:cs typeface="+mn-cs"/>
              </a:rPr>
              <a:t>4</a:t>
            </a:r>
            <a:r>
              <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British Geological Survey, </a:t>
            </a:r>
            <a:r>
              <a:rPr kumimoji="0" lang="en-GB" sz="1200" b="0" i="1"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Keyworth</a:t>
            </a:r>
            <a:r>
              <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NG12 5GG, United Kingdom </a:t>
            </a:r>
          </a:p>
          <a:p>
            <a:pPr algn="ctr">
              <a:defRPr/>
            </a:pPr>
            <a:r>
              <a:rPr kumimoji="0" lang="en-GB" sz="1200" b="1" i="1" u="none" strike="noStrike" kern="1200" cap="none" spc="0" normalizeH="0" baseline="30000" noProof="0" dirty="0">
                <a:ln>
                  <a:noFill/>
                </a:ln>
                <a:solidFill>
                  <a:prstClr val="black"/>
                </a:solidFill>
                <a:effectLst/>
                <a:uLnTx/>
                <a:uFillTx/>
                <a:latin typeface="Minion Pro" panose="02040503050306020203" pitchFamily="18" charset="0"/>
                <a:ea typeface="+mn-ea"/>
                <a:cs typeface="+mn-cs"/>
              </a:rPr>
              <a:t>5</a:t>
            </a:r>
            <a:r>
              <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Royal Dutch Shell, Netherlands </a:t>
            </a:r>
          </a:p>
          <a:p>
            <a:pPr algn="ctr">
              <a:defRPr/>
            </a:pPr>
            <a:r>
              <a:rPr kumimoji="0" lang="en-GB" sz="1200" b="1" i="1" u="none" strike="noStrike" kern="1200" cap="none" spc="0" normalizeH="0" baseline="30000" noProof="0" dirty="0">
                <a:ln>
                  <a:noFill/>
                </a:ln>
                <a:solidFill>
                  <a:prstClr val="black"/>
                </a:solidFill>
                <a:effectLst/>
                <a:uLnTx/>
                <a:uFillTx/>
                <a:latin typeface="Minion Pro" panose="02040503050306020203" pitchFamily="18" charset="0"/>
                <a:ea typeface="+mn-ea"/>
                <a:cs typeface="+mn-cs"/>
              </a:rPr>
              <a:t>6</a:t>
            </a:r>
            <a:r>
              <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Institute for Risk and Disaster Reduction, University College London, Gower Street, London, WC1E 6BT, UK </a:t>
            </a:r>
          </a:p>
          <a:p>
            <a:pPr algn="ctr">
              <a:defRPr/>
            </a:pPr>
            <a:r>
              <a:rPr kumimoji="0" lang="en-GB" sz="1200" b="1" i="1" u="none" strike="noStrike" kern="1200" cap="none" spc="0" normalizeH="0" baseline="30000" noProof="0" dirty="0">
                <a:ln>
                  <a:noFill/>
                </a:ln>
                <a:solidFill>
                  <a:prstClr val="black"/>
                </a:solidFill>
                <a:effectLst/>
                <a:uLnTx/>
                <a:uFillTx/>
                <a:latin typeface="Minion Pro" panose="02040503050306020203" pitchFamily="18" charset="0"/>
                <a:ea typeface="+mn-ea"/>
                <a:cs typeface="+mn-cs"/>
              </a:rPr>
              <a:t>7</a:t>
            </a:r>
            <a:r>
              <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Università </a:t>
            </a:r>
            <a:r>
              <a:rPr kumimoji="0" lang="en-GB" sz="1200" b="0" i="1"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degli</a:t>
            </a:r>
            <a:r>
              <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en-GB" sz="1200" b="0" i="1"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Studi</a:t>
            </a:r>
            <a:r>
              <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en-GB" sz="1200" b="0" i="1"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dell'Insubria</a:t>
            </a:r>
            <a:r>
              <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Como, Italy </a:t>
            </a:r>
          </a:p>
          <a:p>
            <a:pPr algn="ctr">
              <a:defRPr/>
            </a:pPr>
            <a:r>
              <a:rPr kumimoji="0" lang="en-GB" sz="1200" b="0" i="1" u="none" strike="noStrike" kern="1200" cap="none" spc="0" normalizeH="0" baseline="30000" noProof="0" dirty="0">
                <a:ln>
                  <a:noFill/>
                </a:ln>
                <a:solidFill>
                  <a:prstClr val="black"/>
                </a:solidFill>
                <a:effectLst/>
                <a:uLnTx/>
                <a:uFillTx/>
                <a:latin typeface="Minion Pro" panose="02040503050306020203" pitchFamily="18" charset="0"/>
                <a:ea typeface="+mn-ea"/>
                <a:cs typeface="+mn-cs"/>
              </a:rPr>
              <a:t>8</a:t>
            </a:r>
            <a:r>
              <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INGV, </a:t>
            </a:r>
            <a:r>
              <a:rPr kumimoji="0" lang="en-GB" sz="1200" b="0" i="1"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Osservatorio</a:t>
            </a:r>
            <a:r>
              <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en-GB" sz="1200" b="0" i="1"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Vesuviano</a:t>
            </a:r>
            <a:r>
              <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Napoli, Italy </a:t>
            </a:r>
          </a:p>
          <a:p>
            <a:pPr algn="ctr">
              <a:defRPr/>
            </a:pPr>
            <a:r>
              <a:rPr kumimoji="0" lang="en-GB" sz="1200" b="1" i="1" u="none" strike="noStrike" kern="1200" cap="none" spc="0" normalizeH="0" baseline="30000" noProof="0" dirty="0">
                <a:ln>
                  <a:noFill/>
                </a:ln>
                <a:solidFill>
                  <a:prstClr val="black"/>
                </a:solidFill>
                <a:effectLst/>
                <a:uLnTx/>
                <a:uFillTx/>
                <a:latin typeface="Minion Pro" panose="02040503050306020203" pitchFamily="18" charset="0"/>
                <a:ea typeface="+mn-ea"/>
                <a:cs typeface="+mn-cs"/>
              </a:rPr>
              <a:t>9</a:t>
            </a:r>
            <a:r>
              <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DiSTAR-Dipartimento di </a:t>
            </a:r>
            <a:r>
              <a:rPr kumimoji="0" lang="en-GB" sz="1200" b="0" i="1"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Scienze</a:t>
            </a:r>
            <a:r>
              <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en-GB" sz="1200" b="0" i="1"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della</a:t>
            </a:r>
            <a:r>
              <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Terra, </a:t>
            </a:r>
            <a:r>
              <a:rPr kumimoji="0" lang="en-GB" sz="1200" b="0" i="1"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dell'Ambiente</a:t>
            </a:r>
            <a:r>
              <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e </a:t>
            </a:r>
            <a:r>
              <a:rPr kumimoji="0" lang="en-GB" sz="1200" b="0" i="1"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delle</a:t>
            </a:r>
            <a:r>
              <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en-GB" sz="1200" b="0" i="1"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Risorse</a:t>
            </a:r>
            <a:r>
              <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en-GB" sz="1200" b="0" i="1"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Universit`a</a:t>
            </a:r>
            <a:r>
              <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di Napoli “Federico II”, Napoli, Italy </a:t>
            </a:r>
          </a:p>
        </p:txBody>
      </p:sp>
      <p:pic>
        <p:nvPicPr>
          <p:cNvPr id="10" name="Picture 6" descr="Home">
            <a:extLst>
              <a:ext uri="{FF2B5EF4-FFF2-40B4-BE49-F238E27FC236}">
                <a16:creationId xmlns:a16="http://schemas.microsoft.com/office/drawing/2014/main" id="{2B71376D-FAF0-A77A-68A7-1D37FF9FE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288" y="6322776"/>
            <a:ext cx="21336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he Centre for Planetary Sciences | The Centre for Planetary Sciences at  UCL / Birkbeck - UCL – University College London">
            <a:extLst>
              <a:ext uri="{FF2B5EF4-FFF2-40B4-BE49-F238E27FC236}">
                <a16:creationId xmlns:a16="http://schemas.microsoft.com/office/drawing/2014/main" id="{CF5D7268-106A-7608-5B8E-E961D3D15C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3" y="6350741"/>
            <a:ext cx="1698170" cy="5264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8BD54A2-108C-9C1B-63BE-EC4BF0E79EDA}"/>
              </a:ext>
            </a:extLst>
          </p:cNvPr>
          <p:cNvPicPr>
            <a:picLocks noChangeAspect="1"/>
          </p:cNvPicPr>
          <p:nvPr/>
        </p:nvPicPr>
        <p:blipFill>
          <a:blip r:embed="rId4"/>
          <a:stretch>
            <a:fillRect/>
          </a:stretch>
        </p:blipFill>
        <p:spPr>
          <a:xfrm>
            <a:off x="11107796" y="6356594"/>
            <a:ext cx="1040663" cy="478246"/>
          </a:xfrm>
          <a:prstGeom prst="rect">
            <a:avLst/>
          </a:prstGeom>
        </p:spPr>
      </p:pic>
      <p:sp>
        <p:nvSpPr>
          <p:cNvPr id="14" name="TextBox 13">
            <a:extLst>
              <a:ext uri="{FF2B5EF4-FFF2-40B4-BE49-F238E27FC236}">
                <a16:creationId xmlns:a16="http://schemas.microsoft.com/office/drawing/2014/main" id="{77A1502C-8571-560D-8257-31A79CBD3B33}"/>
              </a:ext>
            </a:extLst>
          </p:cNvPr>
          <p:cNvSpPr txBox="1"/>
          <p:nvPr/>
        </p:nvSpPr>
        <p:spPr>
          <a:xfrm>
            <a:off x="1847973" y="6396529"/>
            <a:ext cx="2952628"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email: </a:t>
            </a: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hlinkClick r:id="rId5"/>
              </a:rPr>
              <a:t>marco.meschis@ingv.it</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sp>
        <p:nvSpPr>
          <p:cNvPr id="15" name="TextBox 14">
            <a:extLst>
              <a:ext uri="{FF2B5EF4-FFF2-40B4-BE49-F238E27FC236}">
                <a16:creationId xmlns:a16="http://schemas.microsoft.com/office/drawing/2014/main" id="{7E992E67-E8F1-4C2D-E56A-0C97F5FBE581}"/>
              </a:ext>
            </a:extLst>
          </p:cNvPr>
          <p:cNvSpPr txBox="1"/>
          <p:nvPr/>
        </p:nvSpPr>
        <p:spPr>
          <a:xfrm>
            <a:off x="8250830" y="6396529"/>
            <a:ext cx="2528085"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twitter: @</a:t>
            </a:r>
            <a:r>
              <a:rPr kumimoji="0" lang="en-GB" sz="1800" b="0"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marcomeschis</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16" name="Picture 6">
            <a:extLst>
              <a:ext uri="{FF2B5EF4-FFF2-40B4-BE49-F238E27FC236}">
                <a16:creationId xmlns:a16="http://schemas.microsoft.com/office/drawing/2014/main" id="{37D275E5-0C55-C60C-B131-D08D74A06C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9876" y="6445370"/>
            <a:ext cx="409915" cy="33717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CA047785-07F0-0DB2-2A7C-EFA86E0E7638}"/>
              </a:ext>
            </a:extLst>
          </p:cNvPr>
          <p:cNvSpPr/>
          <p:nvPr/>
        </p:nvSpPr>
        <p:spPr>
          <a:xfrm>
            <a:off x="4995278" y="6322777"/>
            <a:ext cx="2771313" cy="512064"/>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99B2FBF9-8129-3992-6CFA-75EA930BB714}"/>
              </a:ext>
            </a:extLst>
          </p:cNvPr>
          <p:cNvSpPr/>
          <p:nvPr/>
        </p:nvSpPr>
        <p:spPr>
          <a:xfrm>
            <a:off x="11107793" y="6356320"/>
            <a:ext cx="1040663" cy="478246"/>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24600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B91CC6-9682-14CF-98D5-1EB3871199F3}"/>
              </a:ext>
            </a:extLst>
          </p:cNvPr>
          <p:cNvSpPr/>
          <p:nvPr/>
        </p:nvSpPr>
        <p:spPr>
          <a:xfrm>
            <a:off x="0" y="0"/>
            <a:ext cx="12192000" cy="507831"/>
          </a:xfrm>
          <a:prstGeom prst="rect">
            <a:avLst/>
          </a:prstGeom>
        </p:spPr>
        <p:txBody>
          <a:bodyPr wrap="square">
            <a:spAutoFit/>
          </a:bodyPr>
          <a:lstStyle/>
          <a:p>
            <a:pPr algn="ctr">
              <a:defRPr/>
            </a:pP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Normal</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faulting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interaction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revealed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out-of-</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phase</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Quaternary</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uplift</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-rate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changes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implied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studying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deformed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marine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terraces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(EGU23-69) </a:t>
            </a:r>
          </a:p>
          <a:p>
            <a:pPr algn="ctr">
              <a:defRPr/>
            </a:pPr>
            <a:r>
              <a:rPr kumimoji="0" lang="it-IT" sz="12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Marco </a:t>
            </a:r>
            <a:r>
              <a:rPr kumimoji="0" lang="it-IT" sz="12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Meschis</a:t>
            </a:r>
            <a:r>
              <a:rPr lang="it-IT" sz="1200" b="1" baseline="30000" dirty="0">
                <a:solidFill>
                  <a:prstClr val="black"/>
                </a:solidFill>
                <a:latin typeface="Minion Pro" panose="02040503050306020203" pitchFamily="18" charset="0"/>
              </a:rPr>
              <a:t> </a:t>
            </a:r>
            <a:r>
              <a:rPr lang="it-IT" sz="1200" dirty="0">
                <a:solidFill>
                  <a:prstClr val="black"/>
                </a:solidFill>
                <a:latin typeface="Minion Pro" panose="02040503050306020203" pitchFamily="18" charset="0"/>
              </a:rPr>
              <a:t> (Istituto Nazionale di Geofisica e Vulcanologia, Palermo – INGV) et al. </a:t>
            </a:r>
            <a:endPar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15" name="Picture 6" descr="Home">
            <a:extLst>
              <a:ext uri="{FF2B5EF4-FFF2-40B4-BE49-F238E27FC236}">
                <a16:creationId xmlns:a16="http://schemas.microsoft.com/office/drawing/2014/main" id="{DCF4E03A-42B6-AEC1-5856-F801A3283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288" y="6322776"/>
            <a:ext cx="21336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he Centre for Planetary Sciences | The Centre for Planetary Sciences at  UCL / Birkbeck - UCL – University College London">
            <a:extLst>
              <a:ext uri="{FF2B5EF4-FFF2-40B4-BE49-F238E27FC236}">
                <a16:creationId xmlns:a16="http://schemas.microsoft.com/office/drawing/2014/main" id="{39DB8E0A-6B69-CCF9-8736-3161DE0AD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3" y="6350741"/>
            <a:ext cx="1698170" cy="5264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E55DB1-D343-5444-3B37-DB6DB5CB92C7}"/>
              </a:ext>
            </a:extLst>
          </p:cNvPr>
          <p:cNvPicPr>
            <a:picLocks noChangeAspect="1"/>
          </p:cNvPicPr>
          <p:nvPr/>
        </p:nvPicPr>
        <p:blipFill>
          <a:blip r:embed="rId4"/>
          <a:stretch>
            <a:fillRect/>
          </a:stretch>
        </p:blipFill>
        <p:spPr>
          <a:xfrm>
            <a:off x="11107796" y="6356594"/>
            <a:ext cx="1040663" cy="478246"/>
          </a:xfrm>
          <a:prstGeom prst="rect">
            <a:avLst/>
          </a:prstGeom>
        </p:spPr>
      </p:pic>
      <p:sp>
        <p:nvSpPr>
          <p:cNvPr id="18" name="TextBox 17">
            <a:extLst>
              <a:ext uri="{FF2B5EF4-FFF2-40B4-BE49-F238E27FC236}">
                <a16:creationId xmlns:a16="http://schemas.microsoft.com/office/drawing/2014/main" id="{00FB8AF5-75DC-1A89-0549-C087C5F8FCFD}"/>
              </a:ext>
            </a:extLst>
          </p:cNvPr>
          <p:cNvSpPr txBox="1"/>
          <p:nvPr/>
        </p:nvSpPr>
        <p:spPr>
          <a:xfrm>
            <a:off x="1847973" y="6396529"/>
            <a:ext cx="2952628"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email: </a:t>
            </a: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hlinkClick r:id="rId5"/>
              </a:rPr>
              <a:t>marco.meschis@ingv.it</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sp>
        <p:nvSpPr>
          <p:cNvPr id="19" name="TextBox 18">
            <a:extLst>
              <a:ext uri="{FF2B5EF4-FFF2-40B4-BE49-F238E27FC236}">
                <a16:creationId xmlns:a16="http://schemas.microsoft.com/office/drawing/2014/main" id="{040B09BE-5C1C-0D4A-A48C-538DFC6982CE}"/>
              </a:ext>
            </a:extLst>
          </p:cNvPr>
          <p:cNvSpPr txBox="1"/>
          <p:nvPr/>
        </p:nvSpPr>
        <p:spPr>
          <a:xfrm>
            <a:off x="8250830" y="6396529"/>
            <a:ext cx="2528085"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twitter: @</a:t>
            </a:r>
            <a:r>
              <a:rPr kumimoji="0" lang="en-GB" sz="1800" b="0"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marcomeschis</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20" name="Picture 6">
            <a:extLst>
              <a:ext uri="{FF2B5EF4-FFF2-40B4-BE49-F238E27FC236}">
                <a16:creationId xmlns:a16="http://schemas.microsoft.com/office/drawing/2014/main" id="{CFF72629-EE2C-120C-3B23-832F1A513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9876" y="6445370"/>
            <a:ext cx="409915" cy="3371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140CCD8-D251-344E-19C8-903C11C0E915}"/>
              </a:ext>
            </a:extLst>
          </p:cNvPr>
          <p:cNvSpPr/>
          <p:nvPr/>
        </p:nvSpPr>
        <p:spPr>
          <a:xfrm>
            <a:off x="4995278" y="6322777"/>
            <a:ext cx="2771313" cy="512064"/>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FAC58C92-DAD4-8D1C-69E2-2BBDFBA566C5}"/>
              </a:ext>
            </a:extLst>
          </p:cNvPr>
          <p:cNvSpPr/>
          <p:nvPr/>
        </p:nvSpPr>
        <p:spPr>
          <a:xfrm>
            <a:off x="11107793" y="6356320"/>
            <a:ext cx="1040663" cy="478246"/>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D12E12DE-D5DB-45CD-38EF-B7DFB9EDB47A}"/>
              </a:ext>
            </a:extLst>
          </p:cNvPr>
          <p:cNvSpPr txBox="1"/>
          <p:nvPr/>
        </p:nvSpPr>
        <p:spPr>
          <a:xfrm>
            <a:off x="4329395" y="899719"/>
            <a:ext cx="4103077" cy="369332"/>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GB" sz="1800" kern="0" dirty="0">
                <a:solidFill>
                  <a:srgbClr val="F79646">
                    <a:lumMod val="75000"/>
                  </a:srgbClr>
                </a:solidFill>
                <a:latin typeface="Minion Pro" panose="02040503050306020203" pitchFamily="18" charset="0"/>
              </a:rPr>
              <a:t>Fieldwork to corroborate our GIS analysis</a:t>
            </a:r>
          </a:p>
        </p:txBody>
      </p:sp>
      <p:pic>
        <p:nvPicPr>
          <p:cNvPr id="2" name="Picture 1">
            <a:extLst>
              <a:ext uri="{FF2B5EF4-FFF2-40B4-BE49-F238E27FC236}">
                <a16:creationId xmlns:a16="http://schemas.microsoft.com/office/drawing/2014/main" id="{F04FCE6F-76E9-C5C3-DB72-B336CC5D6EF4}"/>
              </a:ext>
            </a:extLst>
          </p:cNvPr>
          <p:cNvPicPr>
            <a:picLocks noChangeAspect="1"/>
          </p:cNvPicPr>
          <p:nvPr/>
        </p:nvPicPr>
        <p:blipFill>
          <a:blip r:embed="rId7"/>
          <a:stretch>
            <a:fillRect/>
          </a:stretch>
        </p:blipFill>
        <p:spPr>
          <a:xfrm>
            <a:off x="3186930" y="1283599"/>
            <a:ext cx="6388006" cy="4351710"/>
          </a:xfrm>
          <a:prstGeom prst="rect">
            <a:avLst/>
          </a:prstGeom>
        </p:spPr>
      </p:pic>
      <p:sp>
        <p:nvSpPr>
          <p:cNvPr id="3" name="TextBox 2">
            <a:extLst>
              <a:ext uri="{FF2B5EF4-FFF2-40B4-BE49-F238E27FC236}">
                <a16:creationId xmlns:a16="http://schemas.microsoft.com/office/drawing/2014/main" id="{826579F5-9195-456B-5D94-53A7A03FED31}"/>
              </a:ext>
            </a:extLst>
          </p:cNvPr>
          <p:cNvSpPr txBox="1"/>
          <p:nvPr/>
        </p:nvSpPr>
        <p:spPr>
          <a:xfrm>
            <a:off x="4044461" y="5744358"/>
            <a:ext cx="4103077" cy="369332"/>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GB" sz="1800" kern="0" dirty="0" err="1">
                <a:solidFill>
                  <a:srgbClr val="F79646">
                    <a:lumMod val="75000"/>
                  </a:srgbClr>
                </a:solidFill>
                <a:latin typeface="Minion Pro" panose="02040503050306020203" pitchFamily="18" charset="0"/>
              </a:rPr>
              <a:t>Armo</a:t>
            </a:r>
            <a:r>
              <a:rPr lang="en-GB" sz="1800" kern="0" dirty="0">
                <a:solidFill>
                  <a:srgbClr val="F79646">
                    <a:lumMod val="75000"/>
                  </a:srgbClr>
                </a:solidFill>
                <a:latin typeface="Minion Pro" panose="02040503050306020203" pitchFamily="18" charset="0"/>
              </a:rPr>
              <a:t> Fault</a:t>
            </a:r>
          </a:p>
        </p:txBody>
      </p:sp>
      <p:sp>
        <p:nvSpPr>
          <p:cNvPr id="6" name="TextBox 5">
            <a:extLst>
              <a:ext uri="{FF2B5EF4-FFF2-40B4-BE49-F238E27FC236}">
                <a16:creationId xmlns:a16="http://schemas.microsoft.com/office/drawing/2014/main" id="{555A1B44-27E6-9BAF-33B5-C49142C439E8}"/>
              </a:ext>
            </a:extLst>
          </p:cNvPr>
          <p:cNvSpPr txBox="1"/>
          <p:nvPr/>
        </p:nvSpPr>
        <p:spPr>
          <a:xfrm>
            <a:off x="3136018" y="491555"/>
            <a:ext cx="609414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rPr>
              <a:t>Approach</a:t>
            </a:r>
          </a:p>
        </p:txBody>
      </p:sp>
    </p:spTree>
    <p:extLst>
      <p:ext uri="{BB962C8B-B14F-4D97-AF65-F5344CB8AC3E}">
        <p14:creationId xmlns:p14="http://schemas.microsoft.com/office/powerpoint/2010/main" val="119999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B91CC6-9682-14CF-98D5-1EB3871199F3}"/>
              </a:ext>
            </a:extLst>
          </p:cNvPr>
          <p:cNvSpPr/>
          <p:nvPr/>
        </p:nvSpPr>
        <p:spPr>
          <a:xfrm>
            <a:off x="0" y="0"/>
            <a:ext cx="12192000" cy="507831"/>
          </a:xfrm>
          <a:prstGeom prst="rect">
            <a:avLst/>
          </a:prstGeom>
        </p:spPr>
        <p:txBody>
          <a:bodyPr wrap="square">
            <a:spAutoFit/>
          </a:bodyPr>
          <a:lstStyle/>
          <a:p>
            <a:pPr algn="ctr">
              <a:defRPr/>
            </a:pP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Normal</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faulting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interaction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revealed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out-of-</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phase</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Quaternary</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uplift</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-rate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changes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implied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studying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deformed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marine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terraces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(EGU23-69) </a:t>
            </a:r>
          </a:p>
          <a:p>
            <a:pPr algn="ctr">
              <a:defRPr/>
            </a:pPr>
            <a:r>
              <a:rPr kumimoji="0" lang="it-IT" sz="12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Marco </a:t>
            </a:r>
            <a:r>
              <a:rPr kumimoji="0" lang="it-IT" sz="12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Meschis</a:t>
            </a:r>
            <a:r>
              <a:rPr lang="it-IT" sz="1200" b="1" baseline="30000" dirty="0">
                <a:solidFill>
                  <a:prstClr val="black"/>
                </a:solidFill>
                <a:latin typeface="Minion Pro" panose="02040503050306020203" pitchFamily="18" charset="0"/>
              </a:rPr>
              <a:t> </a:t>
            </a:r>
            <a:r>
              <a:rPr lang="it-IT" sz="1200" dirty="0">
                <a:solidFill>
                  <a:prstClr val="black"/>
                </a:solidFill>
                <a:latin typeface="Minion Pro" panose="02040503050306020203" pitchFamily="18" charset="0"/>
              </a:rPr>
              <a:t> (Istituto Nazionale di Geofisica e Vulcanologia, Palermo – INGV) et al. </a:t>
            </a:r>
            <a:endPar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15" name="Picture 6" descr="Home">
            <a:extLst>
              <a:ext uri="{FF2B5EF4-FFF2-40B4-BE49-F238E27FC236}">
                <a16:creationId xmlns:a16="http://schemas.microsoft.com/office/drawing/2014/main" id="{DCF4E03A-42B6-AEC1-5856-F801A3283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288" y="6322776"/>
            <a:ext cx="21336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he Centre for Planetary Sciences | The Centre for Planetary Sciences at  UCL / Birkbeck - UCL – University College London">
            <a:extLst>
              <a:ext uri="{FF2B5EF4-FFF2-40B4-BE49-F238E27FC236}">
                <a16:creationId xmlns:a16="http://schemas.microsoft.com/office/drawing/2014/main" id="{39DB8E0A-6B69-CCF9-8736-3161DE0AD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3" y="6350741"/>
            <a:ext cx="1698170" cy="5264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E55DB1-D343-5444-3B37-DB6DB5CB92C7}"/>
              </a:ext>
            </a:extLst>
          </p:cNvPr>
          <p:cNvPicPr>
            <a:picLocks noChangeAspect="1"/>
          </p:cNvPicPr>
          <p:nvPr/>
        </p:nvPicPr>
        <p:blipFill>
          <a:blip r:embed="rId4"/>
          <a:stretch>
            <a:fillRect/>
          </a:stretch>
        </p:blipFill>
        <p:spPr>
          <a:xfrm>
            <a:off x="11107796" y="6356594"/>
            <a:ext cx="1040663" cy="478246"/>
          </a:xfrm>
          <a:prstGeom prst="rect">
            <a:avLst/>
          </a:prstGeom>
        </p:spPr>
      </p:pic>
      <p:sp>
        <p:nvSpPr>
          <p:cNvPr id="18" name="TextBox 17">
            <a:extLst>
              <a:ext uri="{FF2B5EF4-FFF2-40B4-BE49-F238E27FC236}">
                <a16:creationId xmlns:a16="http://schemas.microsoft.com/office/drawing/2014/main" id="{00FB8AF5-75DC-1A89-0549-C087C5F8FCFD}"/>
              </a:ext>
            </a:extLst>
          </p:cNvPr>
          <p:cNvSpPr txBox="1"/>
          <p:nvPr/>
        </p:nvSpPr>
        <p:spPr>
          <a:xfrm>
            <a:off x="1847973" y="6396529"/>
            <a:ext cx="2952628"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email: </a:t>
            </a: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hlinkClick r:id="rId5"/>
              </a:rPr>
              <a:t>marco.meschis@ingv.it</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sp>
        <p:nvSpPr>
          <p:cNvPr id="19" name="TextBox 18">
            <a:extLst>
              <a:ext uri="{FF2B5EF4-FFF2-40B4-BE49-F238E27FC236}">
                <a16:creationId xmlns:a16="http://schemas.microsoft.com/office/drawing/2014/main" id="{040B09BE-5C1C-0D4A-A48C-538DFC6982CE}"/>
              </a:ext>
            </a:extLst>
          </p:cNvPr>
          <p:cNvSpPr txBox="1"/>
          <p:nvPr/>
        </p:nvSpPr>
        <p:spPr>
          <a:xfrm>
            <a:off x="8250830" y="6396529"/>
            <a:ext cx="2528085"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twitter: @</a:t>
            </a:r>
            <a:r>
              <a:rPr kumimoji="0" lang="en-GB" sz="1800" b="0"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marcomeschis</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20" name="Picture 6">
            <a:extLst>
              <a:ext uri="{FF2B5EF4-FFF2-40B4-BE49-F238E27FC236}">
                <a16:creationId xmlns:a16="http://schemas.microsoft.com/office/drawing/2014/main" id="{CFF72629-EE2C-120C-3B23-832F1A513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9876" y="6445370"/>
            <a:ext cx="409915" cy="3371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140CCD8-D251-344E-19C8-903C11C0E915}"/>
              </a:ext>
            </a:extLst>
          </p:cNvPr>
          <p:cNvSpPr/>
          <p:nvPr/>
        </p:nvSpPr>
        <p:spPr>
          <a:xfrm>
            <a:off x="4995278" y="6322777"/>
            <a:ext cx="2771313" cy="512064"/>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FAC58C92-DAD4-8D1C-69E2-2BBDFBA566C5}"/>
              </a:ext>
            </a:extLst>
          </p:cNvPr>
          <p:cNvSpPr/>
          <p:nvPr/>
        </p:nvSpPr>
        <p:spPr>
          <a:xfrm>
            <a:off x="11107793" y="6356320"/>
            <a:ext cx="1040663" cy="478246"/>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7EFECB2E-A091-C933-F11A-D020E05F3CCE}"/>
              </a:ext>
            </a:extLst>
          </p:cNvPr>
          <p:cNvPicPr>
            <a:picLocks noChangeAspect="1"/>
          </p:cNvPicPr>
          <p:nvPr/>
        </p:nvPicPr>
        <p:blipFill>
          <a:blip r:embed="rId7"/>
          <a:stretch>
            <a:fillRect/>
          </a:stretch>
        </p:blipFill>
        <p:spPr>
          <a:xfrm>
            <a:off x="142284" y="1625886"/>
            <a:ext cx="5422900" cy="3606800"/>
          </a:xfrm>
          <a:prstGeom prst="rect">
            <a:avLst/>
          </a:prstGeom>
        </p:spPr>
      </p:pic>
      <p:sp>
        <p:nvSpPr>
          <p:cNvPr id="7" name="TextBox 6">
            <a:extLst>
              <a:ext uri="{FF2B5EF4-FFF2-40B4-BE49-F238E27FC236}">
                <a16:creationId xmlns:a16="http://schemas.microsoft.com/office/drawing/2014/main" id="{FD6C1A8F-387C-1F91-FE3D-64096053B615}"/>
              </a:ext>
            </a:extLst>
          </p:cNvPr>
          <p:cNvSpPr txBox="1"/>
          <p:nvPr/>
        </p:nvSpPr>
        <p:spPr>
          <a:xfrm>
            <a:off x="1235950" y="1058819"/>
            <a:ext cx="9894276" cy="369332"/>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GB" sz="1800" b="0" i="0"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rPr>
              <a:t>U/Th absolute dating on corals to obtain age controls corroborated by well-known data from literature</a:t>
            </a:r>
          </a:p>
        </p:txBody>
      </p:sp>
      <p:pic>
        <p:nvPicPr>
          <p:cNvPr id="8" name="Picture 7">
            <a:extLst>
              <a:ext uri="{FF2B5EF4-FFF2-40B4-BE49-F238E27FC236}">
                <a16:creationId xmlns:a16="http://schemas.microsoft.com/office/drawing/2014/main" id="{D424FC85-E023-6B40-95C7-FEE34CB3FE27}"/>
              </a:ext>
            </a:extLst>
          </p:cNvPr>
          <p:cNvPicPr>
            <a:picLocks noChangeAspect="1"/>
          </p:cNvPicPr>
          <p:nvPr/>
        </p:nvPicPr>
        <p:blipFill>
          <a:blip r:embed="rId8"/>
          <a:stretch>
            <a:fillRect/>
          </a:stretch>
        </p:blipFill>
        <p:spPr>
          <a:xfrm>
            <a:off x="5586459" y="2135492"/>
            <a:ext cx="6394107" cy="2587015"/>
          </a:xfrm>
          <a:prstGeom prst="rect">
            <a:avLst/>
          </a:prstGeom>
        </p:spPr>
      </p:pic>
      <p:sp>
        <p:nvSpPr>
          <p:cNvPr id="9" name="Rectangle 8">
            <a:extLst>
              <a:ext uri="{FF2B5EF4-FFF2-40B4-BE49-F238E27FC236}">
                <a16:creationId xmlns:a16="http://schemas.microsoft.com/office/drawing/2014/main" id="{FACE5D27-3EF7-1D00-3C09-840046C43334}"/>
              </a:ext>
            </a:extLst>
          </p:cNvPr>
          <p:cNvSpPr/>
          <p:nvPr/>
        </p:nvSpPr>
        <p:spPr>
          <a:xfrm>
            <a:off x="5978769" y="4114800"/>
            <a:ext cx="5826369" cy="539262"/>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T"/>
          </a:p>
        </p:txBody>
      </p:sp>
      <p:sp>
        <p:nvSpPr>
          <p:cNvPr id="3" name="TextBox 2">
            <a:extLst>
              <a:ext uri="{FF2B5EF4-FFF2-40B4-BE49-F238E27FC236}">
                <a16:creationId xmlns:a16="http://schemas.microsoft.com/office/drawing/2014/main" id="{D669F619-8BB6-B4E2-03D2-E7FC88D6F07A}"/>
              </a:ext>
            </a:extLst>
          </p:cNvPr>
          <p:cNvSpPr txBox="1"/>
          <p:nvPr/>
        </p:nvSpPr>
        <p:spPr>
          <a:xfrm>
            <a:off x="3136018" y="491555"/>
            <a:ext cx="609414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rPr>
              <a:t>Approach</a:t>
            </a:r>
          </a:p>
        </p:txBody>
      </p:sp>
    </p:spTree>
    <p:extLst>
      <p:ext uri="{BB962C8B-B14F-4D97-AF65-F5344CB8AC3E}">
        <p14:creationId xmlns:p14="http://schemas.microsoft.com/office/powerpoint/2010/main" val="692251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B91CC6-9682-14CF-98D5-1EB3871199F3}"/>
              </a:ext>
            </a:extLst>
          </p:cNvPr>
          <p:cNvSpPr/>
          <p:nvPr/>
        </p:nvSpPr>
        <p:spPr>
          <a:xfrm>
            <a:off x="0" y="0"/>
            <a:ext cx="12192000" cy="507831"/>
          </a:xfrm>
          <a:prstGeom prst="rect">
            <a:avLst/>
          </a:prstGeom>
        </p:spPr>
        <p:txBody>
          <a:bodyPr wrap="square">
            <a:spAutoFit/>
          </a:bodyPr>
          <a:lstStyle/>
          <a:p>
            <a:pPr algn="ctr">
              <a:defRPr/>
            </a:pP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Normal</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faulting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interaction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revealed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out-of-</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phase</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Quaternary</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uplift</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-rate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changes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implied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studying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deformed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marine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terraces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(EGU23-69) </a:t>
            </a:r>
          </a:p>
          <a:p>
            <a:pPr algn="ctr">
              <a:defRPr/>
            </a:pPr>
            <a:r>
              <a:rPr kumimoji="0" lang="it-IT" sz="12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Marco </a:t>
            </a:r>
            <a:r>
              <a:rPr kumimoji="0" lang="it-IT" sz="12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Meschis</a:t>
            </a:r>
            <a:r>
              <a:rPr lang="it-IT" sz="1200" b="1" baseline="30000" dirty="0">
                <a:solidFill>
                  <a:prstClr val="black"/>
                </a:solidFill>
                <a:latin typeface="Minion Pro" panose="02040503050306020203" pitchFamily="18" charset="0"/>
              </a:rPr>
              <a:t> </a:t>
            </a:r>
            <a:r>
              <a:rPr lang="it-IT" sz="1200" dirty="0">
                <a:solidFill>
                  <a:prstClr val="black"/>
                </a:solidFill>
                <a:latin typeface="Minion Pro" panose="02040503050306020203" pitchFamily="18" charset="0"/>
              </a:rPr>
              <a:t> (Istituto Nazionale di Geofisica e Vulcanologia, Palermo – INGV) et al. </a:t>
            </a:r>
            <a:endPar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15" name="Picture 6" descr="Home">
            <a:extLst>
              <a:ext uri="{FF2B5EF4-FFF2-40B4-BE49-F238E27FC236}">
                <a16:creationId xmlns:a16="http://schemas.microsoft.com/office/drawing/2014/main" id="{DCF4E03A-42B6-AEC1-5856-F801A3283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288" y="6322776"/>
            <a:ext cx="21336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he Centre for Planetary Sciences | The Centre for Planetary Sciences at  UCL / Birkbeck - UCL – University College London">
            <a:extLst>
              <a:ext uri="{FF2B5EF4-FFF2-40B4-BE49-F238E27FC236}">
                <a16:creationId xmlns:a16="http://schemas.microsoft.com/office/drawing/2014/main" id="{39DB8E0A-6B69-CCF9-8736-3161DE0AD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3" y="6350741"/>
            <a:ext cx="1698170" cy="5264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E55DB1-D343-5444-3B37-DB6DB5CB92C7}"/>
              </a:ext>
            </a:extLst>
          </p:cNvPr>
          <p:cNvPicPr>
            <a:picLocks noChangeAspect="1"/>
          </p:cNvPicPr>
          <p:nvPr/>
        </p:nvPicPr>
        <p:blipFill>
          <a:blip r:embed="rId4"/>
          <a:stretch>
            <a:fillRect/>
          </a:stretch>
        </p:blipFill>
        <p:spPr>
          <a:xfrm>
            <a:off x="11107796" y="6356594"/>
            <a:ext cx="1040663" cy="478246"/>
          </a:xfrm>
          <a:prstGeom prst="rect">
            <a:avLst/>
          </a:prstGeom>
        </p:spPr>
      </p:pic>
      <p:sp>
        <p:nvSpPr>
          <p:cNvPr id="18" name="TextBox 17">
            <a:extLst>
              <a:ext uri="{FF2B5EF4-FFF2-40B4-BE49-F238E27FC236}">
                <a16:creationId xmlns:a16="http://schemas.microsoft.com/office/drawing/2014/main" id="{00FB8AF5-75DC-1A89-0549-C087C5F8FCFD}"/>
              </a:ext>
            </a:extLst>
          </p:cNvPr>
          <p:cNvSpPr txBox="1"/>
          <p:nvPr/>
        </p:nvSpPr>
        <p:spPr>
          <a:xfrm>
            <a:off x="1847973" y="6396529"/>
            <a:ext cx="2952628"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email: </a:t>
            </a: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hlinkClick r:id="rId5"/>
              </a:rPr>
              <a:t>marco.meschis@ingv.it</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sp>
        <p:nvSpPr>
          <p:cNvPr id="19" name="TextBox 18">
            <a:extLst>
              <a:ext uri="{FF2B5EF4-FFF2-40B4-BE49-F238E27FC236}">
                <a16:creationId xmlns:a16="http://schemas.microsoft.com/office/drawing/2014/main" id="{040B09BE-5C1C-0D4A-A48C-538DFC6982CE}"/>
              </a:ext>
            </a:extLst>
          </p:cNvPr>
          <p:cNvSpPr txBox="1"/>
          <p:nvPr/>
        </p:nvSpPr>
        <p:spPr>
          <a:xfrm>
            <a:off x="8250830" y="6396529"/>
            <a:ext cx="2528085"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twitter: @</a:t>
            </a:r>
            <a:r>
              <a:rPr kumimoji="0" lang="en-GB" sz="1800" b="0"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marcomeschis</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20" name="Picture 6">
            <a:extLst>
              <a:ext uri="{FF2B5EF4-FFF2-40B4-BE49-F238E27FC236}">
                <a16:creationId xmlns:a16="http://schemas.microsoft.com/office/drawing/2014/main" id="{CFF72629-EE2C-120C-3B23-832F1A513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9876" y="6445370"/>
            <a:ext cx="409915" cy="3371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140CCD8-D251-344E-19C8-903C11C0E915}"/>
              </a:ext>
            </a:extLst>
          </p:cNvPr>
          <p:cNvSpPr/>
          <p:nvPr/>
        </p:nvSpPr>
        <p:spPr>
          <a:xfrm>
            <a:off x="4995278" y="6322777"/>
            <a:ext cx="2771313" cy="512064"/>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FAC58C92-DAD4-8D1C-69E2-2BBDFBA566C5}"/>
              </a:ext>
            </a:extLst>
          </p:cNvPr>
          <p:cNvSpPr/>
          <p:nvPr/>
        </p:nvSpPr>
        <p:spPr>
          <a:xfrm>
            <a:off x="11107793" y="6356320"/>
            <a:ext cx="1040663" cy="478246"/>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12CA1E77-5CE3-80AE-1EAE-26E80E276306}"/>
              </a:ext>
            </a:extLst>
          </p:cNvPr>
          <p:cNvSpPr txBox="1"/>
          <p:nvPr/>
        </p:nvSpPr>
        <p:spPr>
          <a:xfrm>
            <a:off x="2611965" y="875590"/>
            <a:ext cx="7537938" cy="369332"/>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GB" sz="1800" kern="0" dirty="0">
                <a:solidFill>
                  <a:srgbClr val="F79646">
                    <a:lumMod val="75000"/>
                  </a:srgbClr>
                </a:solidFill>
                <a:latin typeface="Minion Pro" panose="02040503050306020203" pitchFamily="18" charset="0"/>
              </a:rPr>
              <a:t>Synchronous correlation technique to derive ages for undated marine terraces</a:t>
            </a:r>
            <a:endParaRPr kumimoji="0" lang="en-GB" sz="1800" b="0" i="1"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endParaRPr>
          </a:p>
        </p:txBody>
      </p:sp>
      <p:pic>
        <p:nvPicPr>
          <p:cNvPr id="4" name="Picture 3">
            <a:extLst>
              <a:ext uri="{FF2B5EF4-FFF2-40B4-BE49-F238E27FC236}">
                <a16:creationId xmlns:a16="http://schemas.microsoft.com/office/drawing/2014/main" id="{E0A7FC35-FAEF-D077-79C0-875C6747660C}"/>
              </a:ext>
            </a:extLst>
          </p:cNvPr>
          <p:cNvPicPr>
            <a:picLocks noChangeAspect="1"/>
          </p:cNvPicPr>
          <p:nvPr/>
        </p:nvPicPr>
        <p:blipFill>
          <a:blip r:embed="rId7"/>
          <a:stretch>
            <a:fillRect/>
          </a:stretch>
        </p:blipFill>
        <p:spPr>
          <a:xfrm>
            <a:off x="126449" y="1171035"/>
            <a:ext cx="4989840" cy="2715630"/>
          </a:xfrm>
          <a:prstGeom prst="rect">
            <a:avLst/>
          </a:prstGeom>
        </p:spPr>
      </p:pic>
      <p:pic>
        <p:nvPicPr>
          <p:cNvPr id="6" name="Picture 5">
            <a:extLst>
              <a:ext uri="{FF2B5EF4-FFF2-40B4-BE49-F238E27FC236}">
                <a16:creationId xmlns:a16="http://schemas.microsoft.com/office/drawing/2014/main" id="{45E94BAD-2E9B-6FDB-4EC8-80E577BFC3F0}"/>
              </a:ext>
            </a:extLst>
          </p:cNvPr>
          <p:cNvPicPr>
            <a:picLocks noChangeAspect="1"/>
          </p:cNvPicPr>
          <p:nvPr/>
        </p:nvPicPr>
        <p:blipFill>
          <a:blip r:embed="rId8"/>
          <a:stretch>
            <a:fillRect/>
          </a:stretch>
        </p:blipFill>
        <p:spPr>
          <a:xfrm>
            <a:off x="126449" y="3965748"/>
            <a:ext cx="4339286" cy="2357028"/>
          </a:xfrm>
          <a:prstGeom prst="rect">
            <a:avLst/>
          </a:prstGeom>
        </p:spPr>
      </p:pic>
      <p:pic>
        <p:nvPicPr>
          <p:cNvPr id="11" name="Picture 10">
            <a:extLst>
              <a:ext uri="{FF2B5EF4-FFF2-40B4-BE49-F238E27FC236}">
                <a16:creationId xmlns:a16="http://schemas.microsoft.com/office/drawing/2014/main" id="{70D11C98-46EF-5164-20B1-FFED13AC0D0C}"/>
              </a:ext>
            </a:extLst>
          </p:cNvPr>
          <p:cNvPicPr>
            <a:picLocks noChangeAspect="1"/>
          </p:cNvPicPr>
          <p:nvPr/>
        </p:nvPicPr>
        <p:blipFill>
          <a:blip r:embed="rId9"/>
          <a:stretch>
            <a:fillRect/>
          </a:stretch>
        </p:blipFill>
        <p:spPr>
          <a:xfrm>
            <a:off x="5398095" y="2660171"/>
            <a:ext cx="5883390" cy="3181111"/>
          </a:xfrm>
          <a:prstGeom prst="rect">
            <a:avLst/>
          </a:prstGeom>
        </p:spPr>
      </p:pic>
      <p:sp>
        <p:nvSpPr>
          <p:cNvPr id="12" name="TextBox 11">
            <a:extLst>
              <a:ext uri="{FF2B5EF4-FFF2-40B4-BE49-F238E27FC236}">
                <a16:creationId xmlns:a16="http://schemas.microsoft.com/office/drawing/2014/main" id="{E233E6E7-B754-25A9-1E3C-72260C93082F}"/>
              </a:ext>
            </a:extLst>
          </p:cNvPr>
          <p:cNvSpPr txBox="1"/>
          <p:nvPr/>
        </p:nvSpPr>
        <p:spPr>
          <a:xfrm>
            <a:off x="5481253" y="1601503"/>
            <a:ext cx="5539153" cy="646331"/>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GB" sz="1800" kern="0" dirty="0">
                <a:solidFill>
                  <a:srgbClr val="F79646">
                    <a:lumMod val="75000"/>
                  </a:srgbClr>
                </a:solidFill>
                <a:latin typeface="Minion Pro" panose="02040503050306020203" pitchFamily="18" charset="0"/>
              </a:rPr>
              <a:t>This modelling has been driven by age controls from new absolutely dating and from well-known </a:t>
            </a:r>
            <a:r>
              <a:rPr lang="en-GB" kern="0" dirty="0">
                <a:solidFill>
                  <a:srgbClr val="F79646">
                    <a:lumMod val="75000"/>
                  </a:srgbClr>
                </a:solidFill>
                <a:latin typeface="Minion Pro" panose="02040503050306020203" pitchFamily="18" charset="0"/>
              </a:rPr>
              <a:t>literature data</a:t>
            </a:r>
            <a:endParaRPr kumimoji="0" lang="en-GB" sz="1800" b="0" i="1"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endParaRPr>
          </a:p>
        </p:txBody>
      </p:sp>
      <p:sp>
        <p:nvSpPr>
          <p:cNvPr id="5" name="TextBox 4">
            <a:extLst>
              <a:ext uri="{FF2B5EF4-FFF2-40B4-BE49-F238E27FC236}">
                <a16:creationId xmlns:a16="http://schemas.microsoft.com/office/drawing/2014/main" id="{5AFD2379-9492-D5A8-3AF6-A45759DAD909}"/>
              </a:ext>
            </a:extLst>
          </p:cNvPr>
          <p:cNvSpPr txBox="1"/>
          <p:nvPr/>
        </p:nvSpPr>
        <p:spPr>
          <a:xfrm>
            <a:off x="3136018" y="491555"/>
            <a:ext cx="609414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rPr>
              <a:t>Approach</a:t>
            </a:r>
          </a:p>
        </p:txBody>
      </p:sp>
    </p:spTree>
    <p:extLst>
      <p:ext uri="{BB962C8B-B14F-4D97-AF65-F5344CB8AC3E}">
        <p14:creationId xmlns:p14="http://schemas.microsoft.com/office/powerpoint/2010/main" val="502426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B91CC6-9682-14CF-98D5-1EB3871199F3}"/>
              </a:ext>
            </a:extLst>
          </p:cNvPr>
          <p:cNvSpPr/>
          <p:nvPr/>
        </p:nvSpPr>
        <p:spPr>
          <a:xfrm>
            <a:off x="0" y="0"/>
            <a:ext cx="12192000" cy="507831"/>
          </a:xfrm>
          <a:prstGeom prst="rect">
            <a:avLst/>
          </a:prstGeom>
        </p:spPr>
        <p:txBody>
          <a:bodyPr wrap="square">
            <a:spAutoFit/>
          </a:bodyPr>
          <a:lstStyle/>
          <a:p>
            <a:pPr algn="ctr">
              <a:defRPr/>
            </a:pP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Normal</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faulting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interaction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revealed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out-of-</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phase</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Quaternary</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uplift</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-rate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changes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implied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studying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deformed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marine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terraces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(EGU23-69) </a:t>
            </a:r>
          </a:p>
          <a:p>
            <a:pPr algn="ctr">
              <a:defRPr/>
            </a:pPr>
            <a:r>
              <a:rPr kumimoji="0" lang="it-IT" sz="12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Marco </a:t>
            </a:r>
            <a:r>
              <a:rPr kumimoji="0" lang="it-IT" sz="12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Meschis</a:t>
            </a:r>
            <a:r>
              <a:rPr lang="it-IT" sz="1200" b="1" baseline="30000" dirty="0">
                <a:solidFill>
                  <a:prstClr val="black"/>
                </a:solidFill>
                <a:latin typeface="Minion Pro" panose="02040503050306020203" pitchFamily="18" charset="0"/>
              </a:rPr>
              <a:t> </a:t>
            </a:r>
            <a:r>
              <a:rPr lang="it-IT" sz="1200" dirty="0">
                <a:solidFill>
                  <a:prstClr val="black"/>
                </a:solidFill>
                <a:latin typeface="Minion Pro" panose="02040503050306020203" pitchFamily="18" charset="0"/>
              </a:rPr>
              <a:t> (Istituto Nazionale di Geofisica e Vulcanologia, Palermo – INGV) et al. </a:t>
            </a:r>
            <a:endPar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15" name="Picture 6" descr="Home">
            <a:extLst>
              <a:ext uri="{FF2B5EF4-FFF2-40B4-BE49-F238E27FC236}">
                <a16:creationId xmlns:a16="http://schemas.microsoft.com/office/drawing/2014/main" id="{DCF4E03A-42B6-AEC1-5856-F801A3283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288" y="6322776"/>
            <a:ext cx="21336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he Centre for Planetary Sciences | The Centre for Planetary Sciences at  UCL / Birkbeck - UCL – University College London">
            <a:extLst>
              <a:ext uri="{FF2B5EF4-FFF2-40B4-BE49-F238E27FC236}">
                <a16:creationId xmlns:a16="http://schemas.microsoft.com/office/drawing/2014/main" id="{39DB8E0A-6B69-CCF9-8736-3161DE0AD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3" y="6350741"/>
            <a:ext cx="1698170" cy="5264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E55DB1-D343-5444-3B37-DB6DB5CB92C7}"/>
              </a:ext>
            </a:extLst>
          </p:cNvPr>
          <p:cNvPicPr>
            <a:picLocks noChangeAspect="1"/>
          </p:cNvPicPr>
          <p:nvPr/>
        </p:nvPicPr>
        <p:blipFill>
          <a:blip r:embed="rId4"/>
          <a:stretch>
            <a:fillRect/>
          </a:stretch>
        </p:blipFill>
        <p:spPr>
          <a:xfrm>
            <a:off x="11107796" y="6356594"/>
            <a:ext cx="1040663" cy="478246"/>
          </a:xfrm>
          <a:prstGeom prst="rect">
            <a:avLst/>
          </a:prstGeom>
        </p:spPr>
      </p:pic>
      <p:sp>
        <p:nvSpPr>
          <p:cNvPr id="18" name="TextBox 17">
            <a:extLst>
              <a:ext uri="{FF2B5EF4-FFF2-40B4-BE49-F238E27FC236}">
                <a16:creationId xmlns:a16="http://schemas.microsoft.com/office/drawing/2014/main" id="{00FB8AF5-75DC-1A89-0549-C087C5F8FCFD}"/>
              </a:ext>
            </a:extLst>
          </p:cNvPr>
          <p:cNvSpPr txBox="1"/>
          <p:nvPr/>
        </p:nvSpPr>
        <p:spPr>
          <a:xfrm>
            <a:off x="1847973" y="6396529"/>
            <a:ext cx="2952628"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email: </a:t>
            </a: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hlinkClick r:id="rId5"/>
              </a:rPr>
              <a:t>marco.meschis@ingv.it</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sp>
        <p:nvSpPr>
          <p:cNvPr id="19" name="TextBox 18">
            <a:extLst>
              <a:ext uri="{FF2B5EF4-FFF2-40B4-BE49-F238E27FC236}">
                <a16:creationId xmlns:a16="http://schemas.microsoft.com/office/drawing/2014/main" id="{040B09BE-5C1C-0D4A-A48C-538DFC6982CE}"/>
              </a:ext>
            </a:extLst>
          </p:cNvPr>
          <p:cNvSpPr txBox="1"/>
          <p:nvPr/>
        </p:nvSpPr>
        <p:spPr>
          <a:xfrm>
            <a:off x="8250830" y="6396529"/>
            <a:ext cx="2528085"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twitter: @</a:t>
            </a:r>
            <a:r>
              <a:rPr kumimoji="0" lang="en-GB" sz="1800" b="0"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marcomeschis</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20" name="Picture 6">
            <a:extLst>
              <a:ext uri="{FF2B5EF4-FFF2-40B4-BE49-F238E27FC236}">
                <a16:creationId xmlns:a16="http://schemas.microsoft.com/office/drawing/2014/main" id="{CFF72629-EE2C-120C-3B23-832F1A513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9876" y="6445370"/>
            <a:ext cx="409915" cy="3371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140CCD8-D251-344E-19C8-903C11C0E915}"/>
              </a:ext>
            </a:extLst>
          </p:cNvPr>
          <p:cNvSpPr/>
          <p:nvPr/>
        </p:nvSpPr>
        <p:spPr>
          <a:xfrm>
            <a:off x="4995278" y="6322777"/>
            <a:ext cx="2771313" cy="512064"/>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FAC58C92-DAD4-8D1C-69E2-2BBDFBA566C5}"/>
              </a:ext>
            </a:extLst>
          </p:cNvPr>
          <p:cNvSpPr/>
          <p:nvPr/>
        </p:nvSpPr>
        <p:spPr>
          <a:xfrm>
            <a:off x="11107793" y="6356320"/>
            <a:ext cx="1040663" cy="478246"/>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DA7D1FC-2EFC-CF32-1A04-4B3D2B72B2AD}"/>
              </a:ext>
            </a:extLst>
          </p:cNvPr>
          <p:cNvSpPr txBox="1"/>
          <p:nvPr/>
        </p:nvSpPr>
        <p:spPr>
          <a:xfrm>
            <a:off x="4097113" y="556672"/>
            <a:ext cx="417195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1F497D"/>
                </a:solidFill>
                <a:effectLst/>
                <a:uLnTx/>
                <a:uFillTx/>
                <a:latin typeface="Minion Pro" panose="02040503050306020203" pitchFamily="18" charset="0"/>
                <a:ea typeface="+mn-ea"/>
                <a:cs typeface="+mn-cs"/>
              </a:rPr>
              <a:t>Results</a:t>
            </a:r>
          </a:p>
        </p:txBody>
      </p:sp>
      <p:pic>
        <p:nvPicPr>
          <p:cNvPr id="25" name="Picture 24">
            <a:extLst>
              <a:ext uri="{FF2B5EF4-FFF2-40B4-BE49-F238E27FC236}">
                <a16:creationId xmlns:a16="http://schemas.microsoft.com/office/drawing/2014/main" id="{09311146-568E-7E58-9693-5A08B32E806F}"/>
              </a:ext>
            </a:extLst>
          </p:cNvPr>
          <p:cNvPicPr>
            <a:picLocks noChangeAspect="1"/>
          </p:cNvPicPr>
          <p:nvPr/>
        </p:nvPicPr>
        <p:blipFill>
          <a:blip r:embed="rId7"/>
          <a:stretch>
            <a:fillRect/>
          </a:stretch>
        </p:blipFill>
        <p:spPr>
          <a:xfrm>
            <a:off x="5360949" y="1007455"/>
            <a:ext cx="6599663" cy="5268583"/>
          </a:xfrm>
          <a:prstGeom prst="rect">
            <a:avLst/>
          </a:prstGeom>
        </p:spPr>
      </p:pic>
      <p:sp>
        <p:nvSpPr>
          <p:cNvPr id="27" name="TextBox 26">
            <a:extLst>
              <a:ext uri="{FF2B5EF4-FFF2-40B4-BE49-F238E27FC236}">
                <a16:creationId xmlns:a16="http://schemas.microsoft.com/office/drawing/2014/main" id="{DD48247F-8671-FFD1-97BA-AB52C0D8FC3D}"/>
              </a:ext>
            </a:extLst>
          </p:cNvPr>
          <p:cNvSpPr txBox="1"/>
          <p:nvPr/>
        </p:nvSpPr>
        <p:spPr>
          <a:xfrm>
            <a:off x="42213" y="1015698"/>
            <a:ext cx="5318736" cy="5262979"/>
          </a:xfrm>
          <a:prstGeom prst="rect">
            <a:avLst/>
          </a:prstGeom>
          <a:noFill/>
        </p:spPr>
        <p:txBody>
          <a:bodyPr wrap="square">
            <a:spAutoFit/>
          </a:bodyPr>
          <a:lstStyle/>
          <a:p>
            <a:pPr algn="just"/>
            <a:r>
              <a:rPr lang="en-GB" sz="1600" dirty="0">
                <a:effectLst/>
                <a:latin typeface="Helvetica" pitchFamily="2" charset="0"/>
              </a:rPr>
              <a:t>Linear regression analysis for all 3 investigated faults showing that a better and higher R</a:t>
            </a:r>
            <a:r>
              <a:rPr lang="en-GB" sz="1600" baseline="30000" dirty="0">
                <a:effectLst/>
                <a:latin typeface="Helvetica" pitchFamily="2" charset="0"/>
              </a:rPr>
              <a:t>2</a:t>
            </a:r>
            <a:r>
              <a:rPr lang="en-GB" sz="1600" dirty="0">
                <a:effectLst/>
                <a:latin typeface="Helvetica" pitchFamily="2" charset="0"/>
              </a:rPr>
              <a:t> value is obtained if a changing uplift rate through time is claimed to model multiple mapped </a:t>
            </a:r>
            <a:r>
              <a:rPr lang="en-GB" sz="1600" dirty="0" err="1">
                <a:effectLst/>
                <a:latin typeface="Helvetica" pitchFamily="2" charset="0"/>
              </a:rPr>
              <a:t>palaeoshoreline</a:t>
            </a:r>
            <a:r>
              <a:rPr lang="en-GB" sz="1600" dirty="0">
                <a:effectLst/>
                <a:latin typeface="Helvetica" pitchFamily="2" charset="0"/>
              </a:rPr>
              <a:t> elevations and multiple synchronously-predicted sea-level </a:t>
            </a:r>
            <a:r>
              <a:rPr lang="en-GB" sz="1600" dirty="0" err="1">
                <a:effectLst/>
                <a:latin typeface="Helvetica" pitchFamily="2" charset="0"/>
              </a:rPr>
              <a:t>highstand</a:t>
            </a:r>
            <a:r>
              <a:rPr lang="en-GB" sz="1600" dirty="0">
                <a:effectLst/>
                <a:latin typeface="Helvetica" pitchFamily="2" charset="0"/>
              </a:rPr>
              <a:t> elevations. Indeed, constant scenario (a, b and c) vs fluctuating scenario (d, e and f) for one topographic profile for each fault is shown. Linear regression for all topographic profiles (1–22) for the fluctuating scenario are shown in g, h and </a:t>
            </a:r>
            <a:r>
              <a:rPr lang="en-GB" sz="1600" dirty="0" err="1">
                <a:effectLst/>
                <a:latin typeface="Helvetica" pitchFamily="2" charset="0"/>
              </a:rPr>
              <a:t>i</a:t>
            </a:r>
            <a:r>
              <a:rPr lang="en-GB" sz="1600" dirty="0">
                <a:effectLst/>
                <a:latin typeface="Helvetica" pitchFamily="2" charset="0"/>
              </a:rPr>
              <a:t>. The predicted elevations, representing the synchronously calculated sea-level </a:t>
            </a:r>
            <a:r>
              <a:rPr lang="en-GB" sz="1600" dirty="0" err="1">
                <a:effectLst/>
                <a:latin typeface="Helvetica" pitchFamily="2" charset="0"/>
              </a:rPr>
              <a:t>highstand</a:t>
            </a:r>
            <a:r>
              <a:rPr lang="en-GB" sz="1600" dirty="0">
                <a:effectLst/>
                <a:latin typeface="Helvetica" pitchFamily="2" charset="0"/>
              </a:rPr>
              <a:t> elevations, indicate a fluctuating uplift rate through time, that has been derived by iterating uplift rates to find the best match to the measured and mapped </a:t>
            </a:r>
            <a:r>
              <a:rPr lang="en-GB" sz="1600" dirty="0" err="1">
                <a:effectLst/>
                <a:latin typeface="Helvetica" pitchFamily="2" charset="0"/>
              </a:rPr>
              <a:t>palaeoshorelines</a:t>
            </a:r>
            <a:r>
              <a:rPr lang="en-GB" sz="1600" dirty="0">
                <a:effectLst/>
                <a:latin typeface="Helvetica" pitchFamily="2" charset="0"/>
              </a:rPr>
              <a:t>.</a:t>
            </a:r>
          </a:p>
          <a:p>
            <a:pPr algn="just"/>
            <a:endParaRPr lang="en-GB" sz="1600" dirty="0">
              <a:latin typeface="Helvetica" pitchFamily="2" charset="0"/>
            </a:endParaRPr>
          </a:p>
          <a:p>
            <a:pPr algn="just"/>
            <a:r>
              <a:rPr lang="en-GB" sz="1600" dirty="0">
                <a:effectLst/>
                <a:latin typeface="Helvetica" pitchFamily="2" charset="0"/>
              </a:rPr>
              <a:t>Note that “measured” elevations represent </a:t>
            </a:r>
            <a:r>
              <a:rPr lang="en-GB" sz="1600" dirty="0" err="1">
                <a:effectLst/>
                <a:latin typeface="Helvetica" pitchFamily="2" charset="0"/>
              </a:rPr>
              <a:t>palaeoshoreline</a:t>
            </a:r>
            <a:r>
              <a:rPr lang="en-GB" sz="1600" dirty="0">
                <a:effectLst/>
                <a:latin typeface="Helvetica" pitchFamily="2" charset="0"/>
              </a:rPr>
              <a:t> elevations mapped in the 10 m high resolution </a:t>
            </a:r>
            <a:r>
              <a:rPr lang="en-GB" sz="1600" dirty="0" err="1">
                <a:effectLst/>
                <a:latin typeface="Helvetica" pitchFamily="2" charset="0"/>
              </a:rPr>
              <a:t>DEMs.</a:t>
            </a:r>
            <a:r>
              <a:rPr lang="en-GB" sz="1600" dirty="0">
                <a:effectLst/>
                <a:latin typeface="Helvetica" pitchFamily="2" charset="0"/>
              </a:rPr>
              <a:t> Coefficient of determination, R</a:t>
            </a:r>
            <a:r>
              <a:rPr lang="en-GB" sz="1600" baseline="30000" dirty="0">
                <a:effectLst/>
                <a:latin typeface="Helvetica" pitchFamily="2" charset="0"/>
              </a:rPr>
              <a:t>2</a:t>
            </a:r>
            <a:r>
              <a:rPr lang="en-GB" sz="1600" dirty="0">
                <a:effectLst/>
                <a:latin typeface="Helvetica" pitchFamily="2" charset="0"/>
              </a:rPr>
              <a:t> value, has been used between these two datasets to quantify the best fit for all topographic profiles presented in this paper, with a value </a:t>
            </a:r>
            <a:r>
              <a:rPr lang="en-GB" sz="1600" i="1" dirty="0">
                <a:effectLst/>
                <a:latin typeface="Helvetica" pitchFamily="2" charset="0"/>
              </a:rPr>
              <a:t>&gt;</a:t>
            </a:r>
            <a:r>
              <a:rPr lang="en-GB" sz="1600" dirty="0">
                <a:effectLst/>
                <a:latin typeface="Helvetica" pitchFamily="2" charset="0"/>
              </a:rPr>
              <a:t>0.99. </a:t>
            </a:r>
          </a:p>
        </p:txBody>
      </p:sp>
    </p:spTree>
    <p:extLst>
      <p:ext uri="{BB962C8B-B14F-4D97-AF65-F5344CB8AC3E}">
        <p14:creationId xmlns:p14="http://schemas.microsoft.com/office/powerpoint/2010/main" val="2158304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B91CC6-9682-14CF-98D5-1EB3871199F3}"/>
              </a:ext>
            </a:extLst>
          </p:cNvPr>
          <p:cNvSpPr/>
          <p:nvPr/>
        </p:nvSpPr>
        <p:spPr>
          <a:xfrm>
            <a:off x="0" y="0"/>
            <a:ext cx="12192000" cy="507831"/>
          </a:xfrm>
          <a:prstGeom prst="rect">
            <a:avLst/>
          </a:prstGeom>
        </p:spPr>
        <p:txBody>
          <a:bodyPr wrap="square">
            <a:spAutoFit/>
          </a:bodyPr>
          <a:lstStyle/>
          <a:p>
            <a:pPr algn="ctr">
              <a:defRPr/>
            </a:pP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Normal</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faulting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interaction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revealed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out-of-</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phase</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Quaternary</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uplift</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-rate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changes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implied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studying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deformed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marine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terraces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(EGU23-69) </a:t>
            </a:r>
          </a:p>
          <a:p>
            <a:pPr algn="ctr">
              <a:defRPr/>
            </a:pPr>
            <a:r>
              <a:rPr kumimoji="0" lang="it-IT" sz="12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Marco </a:t>
            </a:r>
            <a:r>
              <a:rPr kumimoji="0" lang="it-IT" sz="12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Meschis</a:t>
            </a:r>
            <a:r>
              <a:rPr lang="it-IT" sz="1200" b="1" baseline="30000" dirty="0">
                <a:solidFill>
                  <a:prstClr val="black"/>
                </a:solidFill>
                <a:latin typeface="Minion Pro" panose="02040503050306020203" pitchFamily="18" charset="0"/>
              </a:rPr>
              <a:t> </a:t>
            </a:r>
            <a:r>
              <a:rPr lang="it-IT" sz="1200" dirty="0">
                <a:solidFill>
                  <a:prstClr val="black"/>
                </a:solidFill>
                <a:latin typeface="Minion Pro" panose="02040503050306020203" pitchFamily="18" charset="0"/>
              </a:rPr>
              <a:t> (Istituto Nazionale di Geofisica e Vulcanologia, Palermo – INGV) et al. </a:t>
            </a:r>
            <a:endPar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15" name="Picture 6" descr="Home">
            <a:extLst>
              <a:ext uri="{FF2B5EF4-FFF2-40B4-BE49-F238E27FC236}">
                <a16:creationId xmlns:a16="http://schemas.microsoft.com/office/drawing/2014/main" id="{DCF4E03A-42B6-AEC1-5856-F801A3283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288" y="6322776"/>
            <a:ext cx="21336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he Centre for Planetary Sciences | The Centre for Planetary Sciences at  UCL / Birkbeck - UCL – University College London">
            <a:extLst>
              <a:ext uri="{FF2B5EF4-FFF2-40B4-BE49-F238E27FC236}">
                <a16:creationId xmlns:a16="http://schemas.microsoft.com/office/drawing/2014/main" id="{39DB8E0A-6B69-CCF9-8736-3161DE0AD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3" y="6350741"/>
            <a:ext cx="1698170" cy="5264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E55DB1-D343-5444-3B37-DB6DB5CB92C7}"/>
              </a:ext>
            </a:extLst>
          </p:cNvPr>
          <p:cNvPicPr>
            <a:picLocks noChangeAspect="1"/>
          </p:cNvPicPr>
          <p:nvPr/>
        </p:nvPicPr>
        <p:blipFill>
          <a:blip r:embed="rId4"/>
          <a:stretch>
            <a:fillRect/>
          </a:stretch>
        </p:blipFill>
        <p:spPr>
          <a:xfrm>
            <a:off x="11107796" y="6356594"/>
            <a:ext cx="1040663" cy="478246"/>
          </a:xfrm>
          <a:prstGeom prst="rect">
            <a:avLst/>
          </a:prstGeom>
        </p:spPr>
      </p:pic>
      <p:sp>
        <p:nvSpPr>
          <p:cNvPr id="18" name="TextBox 17">
            <a:extLst>
              <a:ext uri="{FF2B5EF4-FFF2-40B4-BE49-F238E27FC236}">
                <a16:creationId xmlns:a16="http://schemas.microsoft.com/office/drawing/2014/main" id="{00FB8AF5-75DC-1A89-0549-C087C5F8FCFD}"/>
              </a:ext>
            </a:extLst>
          </p:cNvPr>
          <p:cNvSpPr txBox="1"/>
          <p:nvPr/>
        </p:nvSpPr>
        <p:spPr>
          <a:xfrm>
            <a:off x="1847973" y="6396529"/>
            <a:ext cx="2952628"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email: </a:t>
            </a: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hlinkClick r:id="rId5"/>
              </a:rPr>
              <a:t>marco.meschis@ingv.it</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sp>
        <p:nvSpPr>
          <p:cNvPr id="19" name="TextBox 18">
            <a:extLst>
              <a:ext uri="{FF2B5EF4-FFF2-40B4-BE49-F238E27FC236}">
                <a16:creationId xmlns:a16="http://schemas.microsoft.com/office/drawing/2014/main" id="{040B09BE-5C1C-0D4A-A48C-538DFC6982CE}"/>
              </a:ext>
            </a:extLst>
          </p:cNvPr>
          <p:cNvSpPr txBox="1"/>
          <p:nvPr/>
        </p:nvSpPr>
        <p:spPr>
          <a:xfrm>
            <a:off x="8250830" y="6396529"/>
            <a:ext cx="2528085"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twitter: @</a:t>
            </a:r>
            <a:r>
              <a:rPr kumimoji="0" lang="en-GB" sz="1800" b="0"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marcomeschis</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20" name="Picture 6">
            <a:extLst>
              <a:ext uri="{FF2B5EF4-FFF2-40B4-BE49-F238E27FC236}">
                <a16:creationId xmlns:a16="http://schemas.microsoft.com/office/drawing/2014/main" id="{CFF72629-EE2C-120C-3B23-832F1A513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9876" y="6445370"/>
            <a:ext cx="409915" cy="3371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140CCD8-D251-344E-19C8-903C11C0E915}"/>
              </a:ext>
            </a:extLst>
          </p:cNvPr>
          <p:cNvSpPr/>
          <p:nvPr/>
        </p:nvSpPr>
        <p:spPr>
          <a:xfrm>
            <a:off x="4995278" y="6322777"/>
            <a:ext cx="2771313" cy="512064"/>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FAC58C92-DAD4-8D1C-69E2-2BBDFBA566C5}"/>
              </a:ext>
            </a:extLst>
          </p:cNvPr>
          <p:cNvSpPr/>
          <p:nvPr/>
        </p:nvSpPr>
        <p:spPr>
          <a:xfrm>
            <a:off x="11107793" y="6356320"/>
            <a:ext cx="1040663" cy="478246"/>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DA7D1FC-2EFC-CF32-1A04-4B3D2B72B2AD}"/>
              </a:ext>
            </a:extLst>
          </p:cNvPr>
          <p:cNvSpPr txBox="1"/>
          <p:nvPr/>
        </p:nvSpPr>
        <p:spPr>
          <a:xfrm>
            <a:off x="4097113" y="556672"/>
            <a:ext cx="417195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1F497D"/>
                </a:solidFill>
                <a:effectLst/>
                <a:uLnTx/>
                <a:uFillTx/>
                <a:latin typeface="Minion Pro" panose="02040503050306020203" pitchFamily="18" charset="0"/>
                <a:ea typeface="+mn-ea"/>
                <a:cs typeface="+mn-cs"/>
              </a:rPr>
              <a:t>Results</a:t>
            </a:r>
          </a:p>
        </p:txBody>
      </p:sp>
      <p:pic>
        <p:nvPicPr>
          <p:cNvPr id="5" name="Picture 4">
            <a:extLst>
              <a:ext uri="{FF2B5EF4-FFF2-40B4-BE49-F238E27FC236}">
                <a16:creationId xmlns:a16="http://schemas.microsoft.com/office/drawing/2014/main" id="{70A4E145-2579-0B55-FCDF-DEC248ADA558}"/>
              </a:ext>
            </a:extLst>
          </p:cNvPr>
          <p:cNvPicPr>
            <a:picLocks noChangeAspect="1"/>
          </p:cNvPicPr>
          <p:nvPr/>
        </p:nvPicPr>
        <p:blipFill>
          <a:blip r:embed="rId7"/>
          <a:stretch>
            <a:fillRect/>
          </a:stretch>
        </p:blipFill>
        <p:spPr>
          <a:xfrm>
            <a:off x="225909" y="2690586"/>
            <a:ext cx="3871203" cy="2097529"/>
          </a:xfrm>
          <a:prstGeom prst="rect">
            <a:avLst/>
          </a:prstGeom>
        </p:spPr>
      </p:pic>
      <p:pic>
        <p:nvPicPr>
          <p:cNvPr id="7" name="Picture 6">
            <a:extLst>
              <a:ext uri="{FF2B5EF4-FFF2-40B4-BE49-F238E27FC236}">
                <a16:creationId xmlns:a16="http://schemas.microsoft.com/office/drawing/2014/main" id="{12FEF7E4-EF05-C445-8ADA-08A3BF2C2E7F}"/>
              </a:ext>
            </a:extLst>
          </p:cNvPr>
          <p:cNvPicPr>
            <a:picLocks noChangeAspect="1"/>
          </p:cNvPicPr>
          <p:nvPr/>
        </p:nvPicPr>
        <p:blipFill>
          <a:blip r:embed="rId8"/>
          <a:stretch>
            <a:fillRect/>
          </a:stretch>
        </p:blipFill>
        <p:spPr>
          <a:xfrm>
            <a:off x="4129171" y="3018132"/>
            <a:ext cx="3657334" cy="1570523"/>
          </a:xfrm>
          <a:prstGeom prst="rect">
            <a:avLst/>
          </a:prstGeom>
        </p:spPr>
      </p:pic>
      <p:pic>
        <p:nvPicPr>
          <p:cNvPr id="8" name="Picture 7">
            <a:extLst>
              <a:ext uri="{FF2B5EF4-FFF2-40B4-BE49-F238E27FC236}">
                <a16:creationId xmlns:a16="http://schemas.microsoft.com/office/drawing/2014/main" id="{A7B8CAA5-7558-4568-8DC5-164C152E54CA}"/>
              </a:ext>
            </a:extLst>
          </p:cNvPr>
          <p:cNvPicPr>
            <a:picLocks noChangeAspect="1"/>
          </p:cNvPicPr>
          <p:nvPr/>
        </p:nvPicPr>
        <p:blipFill>
          <a:blip r:embed="rId9"/>
          <a:stretch>
            <a:fillRect/>
          </a:stretch>
        </p:blipFill>
        <p:spPr>
          <a:xfrm>
            <a:off x="8137346" y="2799550"/>
            <a:ext cx="4042653" cy="1789106"/>
          </a:xfrm>
          <a:prstGeom prst="rect">
            <a:avLst/>
          </a:prstGeom>
        </p:spPr>
      </p:pic>
      <p:sp>
        <p:nvSpPr>
          <p:cNvPr id="9" name="TextBox 8">
            <a:extLst>
              <a:ext uri="{FF2B5EF4-FFF2-40B4-BE49-F238E27FC236}">
                <a16:creationId xmlns:a16="http://schemas.microsoft.com/office/drawing/2014/main" id="{DEEDE09E-DE55-10D8-F915-F850FCD3A553}"/>
              </a:ext>
            </a:extLst>
          </p:cNvPr>
          <p:cNvSpPr txBox="1"/>
          <p:nvPr/>
        </p:nvSpPr>
        <p:spPr>
          <a:xfrm>
            <a:off x="4097113" y="1176261"/>
            <a:ext cx="436979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1" u="none" strike="noStrike" kern="1200" cap="none" spc="0" normalizeH="0" baseline="0" noProof="0" dirty="0">
                <a:ln>
                  <a:noFill/>
                </a:ln>
                <a:solidFill>
                  <a:srgbClr val="1F497D"/>
                </a:solidFill>
                <a:effectLst/>
                <a:uLnTx/>
                <a:uFillTx/>
                <a:latin typeface="Minion Pro" panose="02040503050306020203" pitchFamily="18" charset="0"/>
              </a:rPr>
              <a:t>Spatially-changing uplift along-strike</a:t>
            </a:r>
            <a:r>
              <a:rPr lang="en-GB" b="1" i="1" dirty="0">
                <a:solidFill>
                  <a:srgbClr val="1F497D"/>
                </a:solidFill>
                <a:latin typeface="Minion Pro" panose="02040503050306020203" pitchFamily="18" charset="0"/>
              </a:rPr>
              <a:t> faults</a:t>
            </a:r>
            <a:endParaRPr kumimoji="0" lang="en-GB" b="1" i="0" u="none" strike="noStrike" kern="1200" cap="none" spc="0" normalizeH="0" baseline="0" noProof="0" dirty="0">
              <a:ln>
                <a:noFill/>
              </a:ln>
              <a:solidFill>
                <a:srgbClr val="1F497D"/>
              </a:solidFill>
              <a:effectLst/>
              <a:uLnTx/>
              <a:uFillTx/>
              <a:latin typeface="Minion Pro" panose="02040503050306020203" pitchFamily="18" charset="0"/>
            </a:endParaRPr>
          </a:p>
        </p:txBody>
      </p:sp>
      <p:sp>
        <p:nvSpPr>
          <p:cNvPr id="13" name="TextBox 12">
            <a:extLst>
              <a:ext uri="{FF2B5EF4-FFF2-40B4-BE49-F238E27FC236}">
                <a16:creationId xmlns:a16="http://schemas.microsoft.com/office/drawing/2014/main" id="{8AED90C2-726A-A7DC-03FE-042AE6396BD7}"/>
              </a:ext>
            </a:extLst>
          </p:cNvPr>
          <p:cNvSpPr txBox="1"/>
          <p:nvPr/>
        </p:nvSpPr>
        <p:spPr>
          <a:xfrm>
            <a:off x="149802" y="4792886"/>
            <a:ext cx="347251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1F497D"/>
                </a:solidFill>
                <a:effectLst/>
                <a:uLnTx/>
                <a:uFillTx/>
                <a:latin typeface="Minion Pro" panose="02040503050306020203" pitchFamily="18" charset="0"/>
                <a:ea typeface="+mn-ea"/>
                <a:cs typeface="+mn-cs"/>
              </a:rPr>
              <a:t>Messina-Taormina Fault</a:t>
            </a:r>
            <a:endParaRPr kumimoji="0" lang="en-GB" sz="1600" b="1" i="0" u="none" strike="noStrike" kern="1200" cap="none" spc="0" normalizeH="0" baseline="0" noProof="0" dirty="0">
              <a:ln>
                <a:noFill/>
              </a:ln>
              <a:solidFill>
                <a:srgbClr val="1F497D"/>
              </a:solidFill>
              <a:effectLst/>
              <a:uLnTx/>
              <a:uFillTx/>
              <a:latin typeface="Minion Pro" panose="02040503050306020203" pitchFamily="18" charset="0"/>
              <a:ea typeface="+mn-ea"/>
              <a:cs typeface="+mn-cs"/>
            </a:endParaRPr>
          </a:p>
        </p:txBody>
      </p:sp>
      <p:sp>
        <p:nvSpPr>
          <p:cNvPr id="14" name="TextBox 13">
            <a:extLst>
              <a:ext uri="{FF2B5EF4-FFF2-40B4-BE49-F238E27FC236}">
                <a16:creationId xmlns:a16="http://schemas.microsoft.com/office/drawing/2014/main" id="{4612D0B1-3410-526F-33A4-5E4A97355CEB}"/>
              </a:ext>
            </a:extLst>
          </p:cNvPr>
          <p:cNvSpPr txBox="1"/>
          <p:nvPr/>
        </p:nvSpPr>
        <p:spPr>
          <a:xfrm>
            <a:off x="4446828" y="4804611"/>
            <a:ext cx="347251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1F497D"/>
                </a:solidFill>
                <a:effectLst/>
                <a:uLnTx/>
                <a:uFillTx/>
                <a:latin typeface="Minion Pro" panose="02040503050306020203" pitchFamily="18" charset="0"/>
                <a:ea typeface="+mn-ea"/>
                <a:cs typeface="+mn-cs"/>
              </a:rPr>
              <a:t>Reggio Calabria Fault</a:t>
            </a:r>
            <a:endParaRPr kumimoji="0" lang="en-GB" sz="1600" b="1" i="0" u="none" strike="noStrike" kern="1200" cap="none" spc="0" normalizeH="0" baseline="0" noProof="0" dirty="0">
              <a:ln>
                <a:noFill/>
              </a:ln>
              <a:solidFill>
                <a:srgbClr val="1F497D"/>
              </a:solidFill>
              <a:effectLst/>
              <a:uLnTx/>
              <a:uFillTx/>
              <a:latin typeface="Minion Pro" panose="02040503050306020203" pitchFamily="18" charset="0"/>
              <a:ea typeface="+mn-ea"/>
              <a:cs typeface="+mn-cs"/>
            </a:endParaRPr>
          </a:p>
        </p:txBody>
      </p:sp>
      <p:sp>
        <p:nvSpPr>
          <p:cNvPr id="23" name="TextBox 22">
            <a:extLst>
              <a:ext uri="{FF2B5EF4-FFF2-40B4-BE49-F238E27FC236}">
                <a16:creationId xmlns:a16="http://schemas.microsoft.com/office/drawing/2014/main" id="{C66879B0-CC2B-B8DE-44B0-C985E28BB5FB}"/>
              </a:ext>
            </a:extLst>
          </p:cNvPr>
          <p:cNvSpPr txBox="1"/>
          <p:nvPr/>
        </p:nvSpPr>
        <p:spPr>
          <a:xfrm>
            <a:off x="8175459" y="4792886"/>
            <a:ext cx="347251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err="1">
                <a:ln>
                  <a:noFill/>
                </a:ln>
                <a:solidFill>
                  <a:srgbClr val="1F497D"/>
                </a:solidFill>
                <a:effectLst/>
                <a:uLnTx/>
                <a:uFillTx/>
                <a:latin typeface="Minion Pro" panose="02040503050306020203" pitchFamily="18" charset="0"/>
                <a:ea typeface="+mn-ea"/>
                <a:cs typeface="+mn-cs"/>
              </a:rPr>
              <a:t>Armo</a:t>
            </a:r>
            <a:r>
              <a:rPr kumimoji="0" lang="en-GB" sz="1600" b="1" i="1" u="none" strike="noStrike" kern="1200" cap="none" spc="0" normalizeH="0" baseline="0" noProof="0" dirty="0">
                <a:ln>
                  <a:noFill/>
                </a:ln>
                <a:solidFill>
                  <a:srgbClr val="1F497D"/>
                </a:solidFill>
                <a:effectLst/>
                <a:uLnTx/>
                <a:uFillTx/>
                <a:latin typeface="Minion Pro" panose="02040503050306020203" pitchFamily="18" charset="0"/>
                <a:ea typeface="+mn-ea"/>
                <a:cs typeface="+mn-cs"/>
              </a:rPr>
              <a:t> Fault</a:t>
            </a:r>
            <a:endParaRPr kumimoji="0" lang="en-GB" sz="1600" b="1" i="0" u="none" strike="noStrike" kern="1200" cap="none" spc="0" normalizeH="0" baseline="0" noProof="0" dirty="0">
              <a:ln>
                <a:noFill/>
              </a:ln>
              <a:solidFill>
                <a:srgbClr val="1F497D"/>
              </a:solidFill>
              <a:effectLst/>
              <a:uLnTx/>
              <a:uFillTx/>
              <a:latin typeface="Minion Pro" panose="02040503050306020203" pitchFamily="18" charset="0"/>
              <a:ea typeface="+mn-ea"/>
              <a:cs typeface="+mn-cs"/>
            </a:endParaRPr>
          </a:p>
        </p:txBody>
      </p:sp>
      <p:pic>
        <p:nvPicPr>
          <p:cNvPr id="24" name="Picture 23">
            <a:extLst>
              <a:ext uri="{FF2B5EF4-FFF2-40B4-BE49-F238E27FC236}">
                <a16:creationId xmlns:a16="http://schemas.microsoft.com/office/drawing/2014/main" id="{3D0329BE-5AE4-2C79-D44D-C7FD3B51DA38}"/>
              </a:ext>
            </a:extLst>
          </p:cNvPr>
          <p:cNvPicPr>
            <a:picLocks noChangeAspect="1"/>
          </p:cNvPicPr>
          <p:nvPr/>
        </p:nvPicPr>
        <p:blipFill>
          <a:blip r:embed="rId10"/>
          <a:stretch>
            <a:fillRect/>
          </a:stretch>
        </p:blipFill>
        <p:spPr>
          <a:xfrm>
            <a:off x="430893" y="679736"/>
            <a:ext cx="1555203" cy="1731714"/>
          </a:xfrm>
          <a:prstGeom prst="rect">
            <a:avLst/>
          </a:prstGeom>
        </p:spPr>
      </p:pic>
    </p:spTree>
    <p:extLst>
      <p:ext uri="{BB962C8B-B14F-4D97-AF65-F5344CB8AC3E}">
        <p14:creationId xmlns:p14="http://schemas.microsoft.com/office/powerpoint/2010/main" val="805106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B91CC6-9682-14CF-98D5-1EB3871199F3}"/>
              </a:ext>
            </a:extLst>
          </p:cNvPr>
          <p:cNvSpPr/>
          <p:nvPr/>
        </p:nvSpPr>
        <p:spPr>
          <a:xfrm>
            <a:off x="0" y="0"/>
            <a:ext cx="12192000" cy="507831"/>
          </a:xfrm>
          <a:prstGeom prst="rect">
            <a:avLst/>
          </a:prstGeom>
        </p:spPr>
        <p:txBody>
          <a:bodyPr wrap="square">
            <a:spAutoFit/>
          </a:bodyPr>
          <a:lstStyle/>
          <a:p>
            <a:pPr algn="ctr">
              <a:defRPr/>
            </a:pP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Normal</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faulting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interaction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revealed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out-of-</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phase</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Quaternary</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uplift</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-rate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changes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implied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studying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deformed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marine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terraces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(EGU23-69) </a:t>
            </a:r>
          </a:p>
          <a:p>
            <a:pPr algn="ctr">
              <a:defRPr/>
            </a:pPr>
            <a:r>
              <a:rPr kumimoji="0" lang="it-IT" sz="12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Marco </a:t>
            </a:r>
            <a:r>
              <a:rPr kumimoji="0" lang="it-IT" sz="12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Meschis</a:t>
            </a:r>
            <a:r>
              <a:rPr lang="it-IT" sz="1200" b="1" baseline="30000" dirty="0">
                <a:solidFill>
                  <a:prstClr val="black"/>
                </a:solidFill>
                <a:latin typeface="Minion Pro" panose="02040503050306020203" pitchFamily="18" charset="0"/>
              </a:rPr>
              <a:t> </a:t>
            </a:r>
            <a:r>
              <a:rPr lang="it-IT" sz="1200" dirty="0">
                <a:solidFill>
                  <a:prstClr val="black"/>
                </a:solidFill>
                <a:latin typeface="Minion Pro" panose="02040503050306020203" pitchFamily="18" charset="0"/>
              </a:rPr>
              <a:t> (Istituto Nazionale di Geofisica e Vulcanologia, Palermo – INGV) et al. </a:t>
            </a:r>
            <a:endPar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15" name="Picture 6" descr="Home">
            <a:extLst>
              <a:ext uri="{FF2B5EF4-FFF2-40B4-BE49-F238E27FC236}">
                <a16:creationId xmlns:a16="http://schemas.microsoft.com/office/drawing/2014/main" id="{DCF4E03A-42B6-AEC1-5856-F801A3283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288" y="6322776"/>
            <a:ext cx="21336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he Centre for Planetary Sciences | The Centre for Planetary Sciences at  UCL / Birkbeck - UCL – University College London">
            <a:extLst>
              <a:ext uri="{FF2B5EF4-FFF2-40B4-BE49-F238E27FC236}">
                <a16:creationId xmlns:a16="http://schemas.microsoft.com/office/drawing/2014/main" id="{39DB8E0A-6B69-CCF9-8736-3161DE0AD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3" y="6350741"/>
            <a:ext cx="1698170" cy="5264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E55DB1-D343-5444-3B37-DB6DB5CB92C7}"/>
              </a:ext>
            </a:extLst>
          </p:cNvPr>
          <p:cNvPicPr>
            <a:picLocks noChangeAspect="1"/>
          </p:cNvPicPr>
          <p:nvPr/>
        </p:nvPicPr>
        <p:blipFill>
          <a:blip r:embed="rId4"/>
          <a:stretch>
            <a:fillRect/>
          </a:stretch>
        </p:blipFill>
        <p:spPr>
          <a:xfrm>
            <a:off x="11107796" y="6356594"/>
            <a:ext cx="1040663" cy="478246"/>
          </a:xfrm>
          <a:prstGeom prst="rect">
            <a:avLst/>
          </a:prstGeom>
        </p:spPr>
      </p:pic>
      <p:sp>
        <p:nvSpPr>
          <p:cNvPr id="18" name="TextBox 17">
            <a:extLst>
              <a:ext uri="{FF2B5EF4-FFF2-40B4-BE49-F238E27FC236}">
                <a16:creationId xmlns:a16="http://schemas.microsoft.com/office/drawing/2014/main" id="{00FB8AF5-75DC-1A89-0549-C087C5F8FCFD}"/>
              </a:ext>
            </a:extLst>
          </p:cNvPr>
          <p:cNvSpPr txBox="1"/>
          <p:nvPr/>
        </p:nvSpPr>
        <p:spPr>
          <a:xfrm>
            <a:off x="1847973" y="6396529"/>
            <a:ext cx="2952628"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email: </a:t>
            </a: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hlinkClick r:id="rId5"/>
              </a:rPr>
              <a:t>marco.meschis@ingv.it</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sp>
        <p:nvSpPr>
          <p:cNvPr id="19" name="TextBox 18">
            <a:extLst>
              <a:ext uri="{FF2B5EF4-FFF2-40B4-BE49-F238E27FC236}">
                <a16:creationId xmlns:a16="http://schemas.microsoft.com/office/drawing/2014/main" id="{040B09BE-5C1C-0D4A-A48C-538DFC6982CE}"/>
              </a:ext>
            </a:extLst>
          </p:cNvPr>
          <p:cNvSpPr txBox="1"/>
          <p:nvPr/>
        </p:nvSpPr>
        <p:spPr>
          <a:xfrm>
            <a:off x="8250830" y="6396529"/>
            <a:ext cx="2528085"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twitter: @</a:t>
            </a:r>
            <a:r>
              <a:rPr kumimoji="0" lang="en-GB" sz="1800" b="0"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marcomeschis</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20" name="Picture 6">
            <a:extLst>
              <a:ext uri="{FF2B5EF4-FFF2-40B4-BE49-F238E27FC236}">
                <a16:creationId xmlns:a16="http://schemas.microsoft.com/office/drawing/2014/main" id="{CFF72629-EE2C-120C-3B23-832F1A513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9876" y="6445370"/>
            <a:ext cx="409915" cy="3371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140CCD8-D251-344E-19C8-903C11C0E915}"/>
              </a:ext>
            </a:extLst>
          </p:cNvPr>
          <p:cNvSpPr/>
          <p:nvPr/>
        </p:nvSpPr>
        <p:spPr>
          <a:xfrm>
            <a:off x="4995278" y="6322777"/>
            <a:ext cx="2771313" cy="512064"/>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FAC58C92-DAD4-8D1C-69E2-2BBDFBA566C5}"/>
              </a:ext>
            </a:extLst>
          </p:cNvPr>
          <p:cNvSpPr/>
          <p:nvPr/>
        </p:nvSpPr>
        <p:spPr>
          <a:xfrm>
            <a:off x="11107793" y="6356320"/>
            <a:ext cx="1040663" cy="478246"/>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DA7D1FC-2EFC-CF32-1A04-4B3D2B72B2AD}"/>
              </a:ext>
            </a:extLst>
          </p:cNvPr>
          <p:cNvSpPr txBox="1"/>
          <p:nvPr/>
        </p:nvSpPr>
        <p:spPr>
          <a:xfrm>
            <a:off x="4097113" y="556672"/>
            <a:ext cx="417195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1F497D"/>
                </a:solidFill>
                <a:effectLst/>
                <a:uLnTx/>
                <a:uFillTx/>
                <a:latin typeface="Minion Pro" panose="02040503050306020203" pitchFamily="18" charset="0"/>
                <a:ea typeface="+mn-ea"/>
                <a:cs typeface="+mn-cs"/>
              </a:rPr>
              <a:t>Results</a:t>
            </a:r>
          </a:p>
        </p:txBody>
      </p:sp>
      <p:sp>
        <p:nvSpPr>
          <p:cNvPr id="4" name="TextBox 3">
            <a:extLst>
              <a:ext uri="{FF2B5EF4-FFF2-40B4-BE49-F238E27FC236}">
                <a16:creationId xmlns:a16="http://schemas.microsoft.com/office/drawing/2014/main" id="{D897706C-6337-8EC7-9058-257350340ED3}"/>
              </a:ext>
            </a:extLst>
          </p:cNvPr>
          <p:cNvSpPr txBox="1"/>
          <p:nvPr/>
        </p:nvSpPr>
        <p:spPr>
          <a:xfrm>
            <a:off x="3047172" y="951672"/>
            <a:ext cx="609765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1" dirty="0">
                <a:solidFill>
                  <a:srgbClr val="1F497D"/>
                </a:solidFill>
                <a:latin typeface="Minion Pro" panose="02040503050306020203" pitchFamily="18" charset="0"/>
              </a:rPr>
              <a:t>Temporally</a:t>
            </a:r>
            <a:r>
              <a:rPr kumimoji="0" lang="en-GB" sz="1800" b="1" i="1" u="none" strike="noStrike" kern="1200" cap="none" spc="0" normalizeH="0" baseline="0" noProof="0" dirty="0">
                <a:ln>
                  <a:noFill/>
                </a:ln>
                <a:solidFill>
                  <a:srgbClr val="1F497D"/>
                </a:solidFill>
                <a:effectLst/>
                <a:uLnTx/>
                <a:uFillTx/>
                <a:latin typeface="Minion Pro" panose="02040503050306020203" pitchFamily="18" charset="0"/>
                <a:ea typeface="+mn-ea"/>
                <a:cs typeface="+mn-cs"/>
              </a:rPr>
              <a:t>-changing uplift rates over the Late Pleistocene</a:t>
            </a:r>
            <a:endParaRPr kumimoji="0" lang="en-GB" sz="1800" b="1" i="0" u="none" strike="noStrike" kern="1200" cap="none" spc="0" normalizeH="0" baseline="0" noProof="0" dirty="0">
              <a:ln>
                <a:noFill/>
              </a:ln>
              <a:solidFill>
                <a:srgbClr val="1F497D"/>
              </a:solidFill>
              <a:effectLst/>
              <a:uLnTx/>
              <a:uFillTx/>
              <a:latin typeface="Minion Pro" panose="02040503050306020203" pitchFamily="18" charset="0"/>
              <a:ea typeface="+mn-ea"/>
              <a:cs typeface="+mn-cs"/>
            </a:endParaRPr>
          </a:p>
        </p:txBody>
      </p:sp>
      <p:pic>
        <p:nvPicPr>
          <p:cNvPr id="6" name="Picture 5">
            <a:extLst>
              <a:ext uri="{FF2B5EF4-FFF2-40B4-BE49-F238E27FC236}">
                <a16:creationId xmlns:a16="http://schemas.microsoft.com/office/drawing/2014/main" id="{ED0A097B-0DEB-1B85-3759-5FD939EDD9BF}"/>
              </a:ext>
            </a:extLst>
          </p:cNvPr>
          <p:cNvPicPr>
            <a:picLocks noChangeAspect="1"/>
          </p:cNvPicPr>
          <p:nvPr/>
        </p:nvPicPr>
        <p:blipFill>
          <a:blip r:embed="rId7"/>
          <a:stretch>
            <a:fillRect/>
          </a:stretch>
        </p:blipFill>
        <p:spPr>
          <a:xfrm>
            <a:off x="4377677" y="1743179"/>
            <a:ext cx="4273217" cy="3909072"/>
          </a:xfrm>
          <a:prstGeom prst="rect">
            <a:avLst/>
          </a:prstGeom>
        </p:spPr>
      </p:pic>
      <p:pic>
        <p:nvPicPr>
          <p:cNvPr id="11" name="Picture 10">
            <a:extLst>
              <a:ext uri="{FF2B5EF4-FFF2-40B4-BE49-F238E27FC236}">
                <a16:creationId xmlns:a16="http://schemas.microsoft.com/office/drawing/2014/main" id="{ACC1172B-6C42-47C1-1C78-E080CA9243D1}"/>
              </a:ext>
            </a:extLst>
          </p:cNvPr>
          <p:cNvPicPr>
            <a:picLocks noChangeAspect="1"/>
          </p:cNvPicPr>
          <p:nvPr/>
        </p:nvPicPr>
        <p:blipFill>
          <a:blip r:embed="rId8"/>
          <a:stretch>
            <a:fillRect/>
          </a:stretch>
        </p:blipFill>
        <p:spPr>
          <a:xfrm>
            <a:off x="206523" y="3379857"/>
            <a:ext cx="3976056" cy="2203499"/>
          </a:xfrm>
          <a:prstGeom prst="rect">
            <a:avLst/>
          </a:prstGeom>
        </p:spPr>
      </p:pic>
      <p:sp>
        <p:nvSpPr>
          <p:cNvPr id="12" name="TextBox 11">
            <a:extLst>
              <a:ext uri="{FF2B5EF4-FFF2-40B4-BE49-F238E27FC236}">
                <a16:creationId xmlns:a16="http://schemas.microsoft.com/office/drawing/2014/main" id="{4D321302-A14E-2C3B-ABC5-04B7DD90D307}"/>
              </a:ext>
            </a:extLst>
          </p:cNvPr>
          <p:cNvSpPr txBox="1"/>
          <p:nvPr/>
        </p:nvSpPr>
        <p:spPr>
          <a:xfrm>
            <a:off x="458291" y="2733318"/>
            <a:ext cx="347251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1F497D"/>
                </a:solidFill>
                <a:effectLst/>
                <a:uLnTx/>
                <a:uFillTx/>
                <a:latin typeface="Minion Pro" panose="02040503050306020203" pitchFamily="18" charset="0"/>
                <a:ea typeface="+mn-ea"/>
                <a:cs typeface="+mn-cs"/>
              </a:rPr>
              <a:t>Messina-Taormina Fault</a:t>
            </a:r>
            <a:endParaRPr kumimoji="0" lang="en-GB" sz="1600" b="1" i="0" u="none" strike="noStrike" kern="1200" cap="none" spc="0" normalizeH="0" baseline="0" noProof="0" dirty="0">
              <a:ln>
                <a:noFill/>
              </a:ln>
              <a:solidFill>
                <a:srgbClr val="1F497D"/>
              </a:solidFill>
              <a:effectLst/>
              <a:uLnTx/>
              <a:uFillTx/>
              <a:latin typeface="Minion Pro" panose="02040503050306020203" pitchFamily="18" charset="0"/>
              <a:ea typeface="+mn-ea"/>
              <a:cs typeface="+mn-cs"/>
            </a:endParaRPr>
          </a:p>
        </p:txBody>
      </p:sp>
      <p:sp>
        <p:nvSpPr>
          <p:cNvPr id="24" name="TextBox 23">
            <a:extLst>
              <a:ext uri="{FF2B5EF4-FFF2-40B4-BE49-F238E27FC236}">
                <a16:creationId xmlns:a16="http://schemas.microsoft.com/office/drawing/2014/main" id="{DA69B127-FFF9-584C-43C1-701760411332}"/>
              </a:ext>
            </a:extLst>
          </p:cNvPr>
          <p:cNvSpPr txBox="1"/>
          <p:nvPr/>
        </p:nvSpPr>
        <p:spPr>
          <a:xfrm>
            <a:off x="4644674" y="1354589"/>
            <a:ext cx="347251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1F497D"/>
                </a:solidFill>
                <a:effectLst/>
                <a:uLnTx/>
                <a:uFillTx/>
                <a:latin typeface="Minion Pro" panose="02040503050306020203" pitchFamily="18" charset="0"/>
                <a:ea typeface="+mn-ea"/>
                <a:cs typeface="+mn-cs"/>
              </a:rPr>
              <a:t>Reggio Calabria Fault</a:t>
            </a:r>
            <a:endParaRPr kumimoji="0" lang="en-GB" sz="1600" b="1" i="0" u="none" strike="noStrike" kern="1200" cap="none" spc="0" normalizeH="0" baseline="0" noProof="0" dirty="0">
              <a:ln>
                <a:noFill/>
              </a:ln>
              <a:solidFill>
                <a:srgbClr val="1F497D"/>
              </a:solidFill>
              <a:effectLst/>
              <a:uLnTx/>
              <a:uFillTx/>
              <a:latin typeface="Minion Pro" panose="02040503050306020203" pitchFamily="18" charset="0"/>
              <a:ea typeface="+mn-ea"/>
              <a:cs typeface="+mn-cs"/>
            </a:endParaRPr>
          </a:p>
        </p:txBody>
      </p:sp>
      <p:sp>
        <p:nvSpPr>
          <p:cNvPr id="25" name="TextBox 24">
            <a:extLst>
              <a:ext uri="{FF2B5EF4-FFF2-40B4-BE49-F238E27FC236}">
                <a16:creationId xmlns:a16="http://schemas.microsoft.com/office/drawing/2014/main" id="{390B47C9-AD3A-C377-F325-FDA810055B34}"/>
              </a:ext>
            </a:extLst>
          </p:cNvPr>
          <p:cNvSpPr txBox="1"/>
          <p:nvPr/>
        </p:nvSpPr>
        <p:spPr>
          <a:xfrm>
            <a:off x="4796544" y="5780559"/>
            <a:ext cx="347251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err="1">
                <a:ln>
                  <a:noFill/>
                </a:ln>
                <a:solidFill>
                  <a:srgbClr val="1F497D"/>
                </a:solidFill>
                <a:effectLst/>
                <a:uLnTx/>
                <a:uFillTx/>
                <a:latin typeface="Minion Pro" panose="02040503050306020203" pitchFamily="18" charset="0"/>
                <a:ea typeface="+mn-ea"/>
                <a:cs typeface="+mn-cs"/>
              </a:rPr>
              <a:t>Armo</a:t>
            </a:r>
            <a:r>
              <a:rPr kumimoji="0" lang="en-GB" sz="1600" b="1" i="1" u="none" strike="noStrike" kern="1200" cap="none" spc="0" normalizeH="0" baseline="0" noProof="0" dirty="0">
                <a:ln>
                  <a:noFill/>
                </a:ln>
                <a:solidFill>
                  <a:srgbClr val="1F497D"/>
                </a:solidFill>
                <a:effectLst/>
                <a:uLnTx/>
                <a:uFillTx/>
                <a:latin typeface="Minion Pro" panose="02040503050306020203" pitchFamily="18" charset="0"/>
                <a:ea typeface="+mn-ea"/>
                <a:cs typeface="+mn-cs"/>
              </a:rPr>
              <a:t> Fault</a:t>
            </a:r>
            <a:endParaRPr kumimoji="0" lang="en-GB" sz="1600" b="1" i="0" u="none" strike="noStrike" kern="1200" cap="none" spc="0" normalizeH="0" baseline="0" noProof="0" dirty="0">
              <a:ln>
                <a:noFill/>
              </a:ln>
              <a:solidFill>
                <a:srgbClr val="1F497D"/>
              </a:solidFill>
              <a:effectLst/>
              <a:uLnTx/>
              <a:uFillTx/>
              <a:latin typeface="Minion Pro" panose="02040503050306020203" pitchFamily="18" charset="0"/>
              <a:ea typeface="+mn-ea"/>
              <a:cs typeface="+mn-cs"/>
            </a:endParaRPr>
          </a:p>
        </p:txBody>
      </p:sp>
      <p:pic>
        <p:nvPicPr>
          <p:cNvPr id="26" name="Picture 25">
            <a:extLst>
              <a:ext uri="{FF2B5EF4-FFF2-40B4-BE49-F238E27FC236}">
                <a16:creationId xmlns:a16="http://schemas.microsoft.com/office/drawing/2014/main" id="{17809EC8-96CB-9515-3C60-55911E9DA2C2}"/>
              </a:ext>
            </a:extLst>
          </p:cNvPr>
          <p:cNvPicPr>
            <a:picLocks noChangeAspect="1"/>
          </p:cNvPicPr>
          <p:nvPr/>
        </p:nvPicPr>
        <p:blipFill>
          <a:blip r:embed="rId9"/>
          <a:stretch>
            <a:fillRect/>
          </a:stretch>
        </p:blipFill>
        <p:spPr>
          <a:xfrm>
            <a:off x="9144828" y="2188143"/>
            <a:ext cx="2781963" cy="3097707"/>
          </a:xfrm>
          <a:prstGeom prst="rect">
            <a:avLst/>
          </a:prstGeom>
        </p:spPr>
      </p:pic>
      <p:sp>
        <p:nvSpPr>
          <p:cNvPr id="28" name="TextBox 27">
            <a:extLst>
              <a:ext uri="{FF2B5EF4-FFF2-40B4-BE49-F238E27FC236}">
                <a16:creationId xmlns:a16="http://schemas.microsoft.com/office/drawing/2014/main" id="{B809386F-F0E3-FADF-9F5E-C4FDD9F20E39}"/>
              </a:ext>
            </a:extLst>
          </p:cNvPr>
          <p:cNvSpPr txBox="1"/>
          <p:nvPr/>
        </p:nvSpPr>
        <p:spPr>
          <a:xfrm>
            <a:off x="774225" y="1541812"/>
            <a:ext cx="2840649" cy="646331"/>
          </a:xfrm>
          <a:prstGeom prst="rect">
            <a:avLst/>
          </a:prstGeom>
          <a:noFill/>
        </p:spPr>
        <p:txBody>
          <a:bodyPr wrap="square">
            <a:spAutoFit/>
          </a:bodyPr>
          <a:lstStyle/>
          <a:p>
            <a:pPr algn="ctr"/>
            <a:r>
              <a:rPr lang="en-GB" b="1" u="sng" dirty="0">
                <a:latin typeface="Arial" panose="020B0604020202020204" pitchFamily="34" charset="0"/>
                <a:cs typeface="Arial" panose="020B0604020202020204" pitchFamily="34" charset="0"/>
              </a:rPr>
              <a:t>U</a:t>
            </a:r>
            <a:r>
              <a:rPr lang="en-GB" b="1" u="sng" dirty="0">
                <a:effectLst/>
                <a:latin typeface="Arial" panose="020B0604020202020204" pitchFamily="34" charset="0"/>
                <a:cs typeface="Arial" panose="020B0604020202020204" pitchFamily="34" charset="0"/>
              </a:rPr>
              <a:t>plift-rate change factor </a:t>
            </a:r>
          </a:p>
          <a:p>
            <a:pPr algn="ctr"/>
            <a:r>
              <a:rPr lang="en-GB" b="1" u="sng" dirty="0">
                <a:effectLst/>
                <a:latin typeface="Arial" panose="020B0604020202020204" pitchFamily="34" charset="0"/>
                <a:cs typeface="Arial" panose="020B0604020202020204" pitchFamily="34" charset="0"/>
              </a:rPr>
              <a:t>of ~2.43 at ~</a:t>
            </a:r>
            <a:r>
              <a:rPr lang="en-GB" b="1" u="sng" dirty="0">
                <a:latin typeface="Arial" panose="020B0604020202020204" pitchFamily="34" charset="0"/>
                <a:cs typeface="Arial" panose="020B0604020202020204" pitchFamily="34" charset="0"/>
              </a:rPr>
              <a:t>50</a:t>
            </a:r>
            <a:r>
              <a:rPr lang="en-GB" b="1" u="sng" dirty="0">
                <a:effectLst/>
                <a:latin typeface="Arial" panose="020B0604020202020204" pitchFamily="34" charset="0"/>
                <a:cs typeface="Arial" panose="020B0604020202020204" pitchFamily="34" charset="0"/>
              </a:rPr>
              <a:t> ka </a:t>
            </a:r>
          </a:p>
        </p:txBody>
      </p:sp>
    </p:spTree>
    <p:extLst>
      <p:ext uri="{BB962C8B-B14F-4D97-AF65-F5344CB8AC3E}">
        <p14:creationId xmlns:p14="http://schemas.microsoft.com/office/powerpoint/2010/main" val="1900494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B91CC6-9682-14CF-98D5-1EB3871199F3}"/>
              </a:ext>
            </a:extLst>
          </p:cNvPr>
          <p:cNvSpPr/>
          <p:nvPr/>
        </p:nvSpPr>
        <p:spPr>
          <a:xfrm>
            <a:off x="0" y="0"/>
            <a:ext cx="12192000" cy="507831"/>
          </a:xfrm>
          <a:prstGeom prst="rect">
            <a:avLst/>
          </a:prstGeom>
        </p:spPr>
        <p:txBody>
          <a:bodyPr wrap="square">
            <a:spAutoFit/>
          </a:bodyPr>
          <a:lstStyle/>
          <a:p>
            <a:pPr algn="ctr">
              <a:defRPr/>
            </a:pP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Normal</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faulting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interaction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revealed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out-of-</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phase</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Quaternary</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uplift</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-rate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changes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implied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studying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deformed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marine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terraces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(EGU23-69) </a:t>
            </a:r>
          </a:p>
          <a:p>
            <a:pPr algn="ctr">
              <a:defRPr/>
            </a:pPr>
            <a:r>
              <a:rPr kumimoji="0" lang="it-IT" sz="12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Marco </a:t>
            </a:r>
            <a:r>
              <a:rPr kumimoji="0" lang="it-IT" sz="12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Meschis</a:t>
            </a:r>
            <a:r>
              <a:rPr lang="it-IT" sz="1200" b="1" baseline="30000" dirty="0">
                <a:solidFill>
                  <a:prstClr val="black"/>
                </a:solidFill>
                <a:latin typeface="Minion Pro" panose="02040503050306020203" pitchFamily="18" charset="0"/>
              </a:rPr>
              <a:t> </a:t>
            </a:r>
            <a:r>
              <a:rPr lang="it-IT" sz="1200" dirty="0">
                <a:solidFill>
                  <a:prstClr val="black"/>
                </a:solidFill>
                <a:latin typeface="Minion Pro" panose="02040503050306020203" pitchFamily="18" charset="0"/>
              </a:rPr>
              <a:t> (Istituto Nazionale di Geofisica e Vulcanologia, Palermo – INGV) et al. </a:t>
            </a:r>
            <a:endPar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15" name="Picture 6" descr="Home">
            <a:extLst>
              <a:ext uri="{FF2B5EF4-FFF2-40B4-BE49-F238E27FC236}">
                <a16:creationId xmlns:a16="http://schemas.microsoft.com/office/drawing/2014/main" id="{DCF4E03A-42B6-AEC1-5856-F801A3283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288" y="6322776"/>
            <a:ext cx="21336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he Centre for Planetary Sciences | The Centre for Planetary Sciences at  UCL / Birkbeck - UCL – University College London">
            <a:extLst>
              <a:ext uri="{FF2B5EF4-FFF2-40B4-BE49-F238E27FC236}">
                <a16:creationId xmlns:a16="http://schemas.microsoft.com/office/drawing/2014/main" id="{39DB8E0A-6B69-CCF9-8736-3161DE0AD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3" y="6350741"/>
            <a:ext cx="1698170" cy="5264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E55DB1-D343-5444-3B37-DB6DB5CB92C7}"/>
              </a:ext>
            </a:extLst>
          </p:cNvPr>
          <p:cNvPicPr>
            <a:picLocks noChangeAspect="1"/>
          </p:cNvPicPr>
          <p:nvPr/>
        </p:nvPicPr>
        <p:blipFill>
          <a:blip r:embed="rId4"/>
          <a:stretch>
            <a:fillRect/>
          </a:stretch>
        </p:blipFill>
        <p:spPr>
          <a:xfrm>
            <a:off x="11107796" y="6356594"/>
            <a:ext cx="1040663" cy="478246"/>
          </a:xfrm>
          <a:prstGeom prst="rect">
            <a:avLst/>
          </a:prstGeom>
        </p:spPr>
      </p:pic>
      <p:sp>
        <p:nvSpPr>
          <p:cNvPr id="18" name="TextBox 17">
            <a:extLst>
              <a:ext uri="{FF2B5EF4-FFF2-40B4-BE49-F238E27FC236}">
                <a16:creationId xmlns:a16="http://schemas.microsoft.com/office/drawing/2014/main" id="{00FB8AF5-75DC-1A89-0549-C087C5F8FCFD}"/>
              </a:ext>
            </a:extLst>
          </p:cNvPr>
          <p:cNvSpPr txBox="1"/>
          <p:nvPr/>
        </p:nvSpPr>
        <p:spPr>
          <a:xfrm>
            <a:off x="1847973" y="6396529"/>
            <a:ext cx="2952628"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email: </a:t>
            </a: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hlinkClick r:id="rId5"/>
              </a:rPr>
              <a:t>marco.meschis@ingv.it</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sp>
        <p:nvSpPr>
          <p:cNvPr id="19" name="TextBox 18">
            <a:extLst>
              <a:ext uri="{FF2B5EF4-FFF2-40B4-BE49-F238E27FC236}">
                <a16:creationId xmlns:a16="http://schemas.microsoft.com/office/drawing/2014/main" id="{040B09BE-5C1C-0D4A-A48C-538DFC6982CE}"/>
              </a:ext>
            </a:extLst>
          </p:cNvPr>
          <p:cNvSpPr txBox="1"/>
          <p:nvPr/>
        </p:nvSpPr>
        <p:spPr>
          <a:xfrm>
            <a:off x="8250830" y="6396529"/>
            <a:ext cx="2528085"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twitter: @</a:t>
            </a:r>
            <a:r>
              <a:rPr kumimoji="0" lang="en-GB" sz="1800" b="0"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marcomeschis</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20" name="Picture 6">
            <a:extLst>
              <a:ext uri="{FF2B5EF4-FFF2-40B4-BE49-F238E27FC236}">
                <a16:creationId xmlns:a16="http://schemas.microsoft.com/office/drawing/2014/main" id="{CFF72629-EE2C-120C-3B23-832F1A513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9876" y="6445370"/>
            <a:ext cx="409915" cy="3371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140CCD8-D251-344E-19C8-903C11C0E915}"/>
              </a:ext>
            </a:extLst>
          </p:cNvPr>
          <p:cNvSpPr/>
          <p:nvPr/>
        </p:nvSpPr>
        <p:spPr>
          <a:xfrm>
            <a:off x="4995278" y="6322777"/>
            <a:ext cx="2771313" cy="512064"/>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FAC58C92-DAD4-8D1C-69E2-2BBDFBA566C5}"/>
              </a:ext>
            </a:extLst>
          </p:cNvPr>
          <p:cNvSpPr/>
          <p:nvPr/>
        </p:nvSpPr>
        <p:spPr>
          <a:xfrm>
            <a:off x="11107793" y="6356320"/>
            <a:ext cx="1040663" cy="478246"/>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DA7D1FC-2EFC-CF32-1A04-4B3D2B72B2AD}"/>
              </a:ext>
            </a:extLst>
          </p:cNvPr>
          <p:cNvSpPr txBox="1"/>
          <p:nvPr/>
        </p:nvSpPr>
        <p:spPr>
          <a:xfrm>
            <a:off x="4097113" y="556672"/>
            <a:ext cx="417195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1F497D"/>
                </a:solidFill>
                <a:effectLst/>
                <a:uLnTx/>
                <a:uFillTx/>
                <a:latin typeface="Minion Pro" panose="02040503050306020203" pitchFamily="18" charset="0"/>
                <a:ea typeface="+mn-ea"/>
                <a:cs typeface="+mn-cs"/>
              </a:rPr>
              <a:t>Results</a:t>
            </a:r>
          </a:p>
        </p:txBody>
      </p:sp>
      <p:pic>
        <p:nvPicPr>
          <p:cNvPr id="3" name="Picture 2">
            <a:extLst>
              <a:ext uri="{FF2B5EF4-FFF2-40B4-BE49-F238E27FC236}">
                <a16:creationId xmlns:a16="http://schemas.microsoft.com/office/drawing/2014/main" id="{05761DEA-1979-029C-B99A-F73F1527ECEE}"/>
              </a:ext>
            </a:extLst>
          </p:cNvPr>
          <p:cNvPicPr>
            <a:picLocks noChangeAspect="1"/>
          </p:cNvPicPr>
          <p:nvPr/>
        </p:nvPicPr>
        <p:blipFill>
          <a:blip r:embed="rId7"/>
          <a:stretch>
            <a:fillRect/>
          </a:stretch>
        </p:blipFill>
        <p:spPr>
          <a:xfrm>
            <a:off x="42213" y="3547223"/>
            <a:ext cx="3423139" cy="2572996"/>
          </a:xfrm>
          <a:prstGeom prst="rect">
            <a:avLst/>
          </a:prstGeom>
        </p:spPr>
      </p:pic>
      <p:pic>
        <p:nvPicPr>
          <p:cNvPr id="5" name="Picture 4">
            <a:extLst>
              <a:ext uri="{FF2B5EF4-FFF2-40B4-BE49-F238E27FC236}">
                <a16:creationId xmlns:a16="http://schemas.microsoft.com/office/drawing/2014/main" id="{B5558599-23FE-3862-35FF-913A249FF701}"/>
              </a:ext>
            </a:extLst>
          </p:cNvPr>
          <p:cNvPicPr>
            <a:picLocks noChangeAspect="1"/>
          </p:cNvPicPr>
          <p:nvPr/>
        </p:nvPicPr>
        <p:blipFill>
          <a:blip r:embed="rId8"/>
          <a:stretch>
            <a:fillRect/>
          </a:stretch>
        </p:blipFill>
        <p:spPr>
          <a:xfrm>
            <a:off x="3575650" y="3716198"/>
            <a:ext cx="4064078" cy="2235046"/>
          </a:xfrm>
          <a:prstGeom prst="rect">
            <a:avLst/>
          </a:prstGeom>
        </p:spPr>
      </p:pic>
      <p:pic>
        <p:nvPicPr>
          <p:cNvPr id="7" name="Picture 6">
            <a:extLst>
              <a:ext uri="{FF2B5EF4-FFF2-40B4-BE49-F238E27FC236}">
                <a16:creationId xmlns:a16="http://schemas.microsoft.com/office/drawing/2014/main" id="{32005FA1-72E3-6B95-6F5E-3DDA0E0D837D}"/>
              </a:ext>
            </a:extLst>
          </p:cNvPr>
          <p:cNvPicPr>
            <a:picLocks noChangeAspect="1"/>
          </p:cNvPicPr>
          <p:nvPr/>
        </p:nvPicPr>
        <p:blipFill>
          <a:blip r:embed="rId9"/>
          <a:stretch>
            <a:fillRect/>
          </a:stretch>
        </p:blipFill>
        <p:spPr>
          <a:xfrm>
            <a:off x="7639728" y="3695547"/>
            <a:ext cx="4478899" cy="2429021"/>
          </a:xfrm>
          <a:prstGeom prst="rect">
            <a:avLst/>
          </a:prstGeom>
        </p:spPr>
      </p:pic>
      <p:sp>
        <p:nvSpPr>
          <p:cNvPr id="8" name="TextBox 7">
            <a:extLst>
              <a:ext uri="{FF2B5EF4-FFF2-40B4-BE49-F238E27FC236}">
                <a16:creationId xmlns:a16="http://schemas.microsoft.com/office/drawing/2014/main" id="{F95D0E1C-8D88-22A4-E928-60533E666A1F}"/>
              </a:ext>
            </a:extLst>
          </p:cNvPr>
          <p:cNvSpPr txBox="1"/>
          <p:nvPr/>
        </p:nvSpPr>
        <p:spPr>
          <a:xfrm>
            <a:off x="4632424" y="595126"/>
            <a:ext cx="609765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a:solidFill>
                  <a:srgbClr val="1F497D"/>
                </a:solidFill>
                <a:latin typeface="Minion Pro" panose="02040503050306020203" pitchFamily="18" charset="0"/>
              </a:rPr>
              <a:t>Tilt angle</a:t>
            </a:r>
            <a:endParaRPr kumimoji="0" lang="en-GB" sz="1800" b="1" u="none" strike="noStrike" kern="1200" cap="none" spc="0" normalizeH="0" baseline="0" noProof="0" dirty="0">
              <a:ln>
                <a:noFill/>
              </a:ln>
              <a:solidFill>
                <a:srgbClr val="1F497D"/>
              </a:solidFill>
              <a:effectLst/>
              <a:uLnTx/>
              <a:uFillTx/>
              <a:latin typeface="Minion Pro" panose="02040503050306020203" pitchFamily="18" charset="0"/>
              <a:ea typeface="+mn-ea"/>
              <a:cs typeface="+mn-cs"/>
            </a:endParaRPr>
          </a:p>
        </p:txBody>
      </p:sp>
      <p:pic>
        <p:nvPicPr>
          <p:cNvPr id="9" name="Picture 8">
            <a:extLst>
              <a:ext uri="{FF2B5EF4-FFF2-40B4-BE49-F238E27FC236}">
                <a16:creationId xmlns:a16="http://schemas.microsoft.com/office/drawing/2014/main" id="{42F9A2CF-F5E1-924B-4378-7BA6672DD024}"/>
              </a:ext>
            </a:extLst>
          </p:cNvPr>
          <p:cNvPicPr>
            <a:picLocks noChangeAspect="1"/>
          </p:cNvPicPr>
          <p:nvPr/>
        </p:nvPicPr>
        <p:blipFill>
          <a:blip r:embed="rId10"/>
          <a:stretch>
            <a:fillRect/>
          </a:stretch>
        </p:blipFill>
        <p:spPr>
          <a:xfrm>
            <a:off x="494224" y="1091723"/>
            <a:ext cx="2707497" cy="2455500"/>
          </a:xfrm>
          <a:prstGeom prst="rect">
            <a:avLst/>
          </a:prstGeom>
        </p:spPr>
      </p:pic>
      <p:sp>
        <p:nvSpPr>
          <p:cNvPr id="14" name="TextBox 13">
            <a:extLst>
              <a:ext uri="{FF2B5EF4-FFF2-40B4-BE49-F238E27FC236}">
                <a16:creationId xmlns:a16="http://schemas.microsoft.com/office/drawing/2014/main" id="{7C18C24A-BB3D-0F0D-BA83-F3D74CFBEC5E}"/>
              </a:ext>
            </a:extLst>
          </p:cNvPr>
          <p:cNvSpPr txBox="1"/>
          <p:nvPr/>
        </p:nvSpPr>
        <p:spPr>
          <a:xfrm>
            <a:off x="3465352" y="1002912"/>
            <a:ext cx="8653275" cy="2308324"/>
          </a:xfrm>
          <a:prstGeom prst="rect">
            <a:avLst/>
          </a:prstGeom>
          <a:noFill/>
        </p:spPr>
        <p:txBody>
          <a:bodyPr wrap="square">
            <a:spAutoFit/>
          </a:bodyPr>
          <a:lstStyle/>
          <a:p>
            <a:pPr algn="just"/>
            <a:r>
              <a:rPr lang="en-GB" dirty="0">
                <a:effectLst/>
                <a:latin typeface="Helvetica" pitchFamily="2" charset="0"/>
              </a:rPr>
              <a:t>We calculate how much the mapped </a:t>
            </a:r>
            <a:r>
              <a:rPr lang="en-GB" dirty="0" err="1">
                <a:effectLst/>
                <a:latin typeface="Helvetica" pitchFamily="2" charset="0"/>
              </a:rPr>
              <a:t>palaeoshorelines</a:t>
            </a:r>
            <a:r>
              <a:rPr lang="en-GB" dirty="0">
                <a:effectLst/>
                <a:latin typeface="Helvetica" pitchFamily="2" charset="0"/>
              </a:rPr>
              <a:t> have been tilted along-strike due to displacement gradients along the fault. This tests the hypothesis that the faults have been active throughout the Late Quaternary, because if this is the case older </a:t>
            </a:r>
            <a:r>
              <a:rPr lang="en-GB" dirty="0" err="1">
                <a:effectLst/>
                <a:latin typeface="Helvetica" pitchFamily="2" charset="0"/>
              </a:rPr>
              <a:t>palaeoshorelines</a:t>
            </a:r>
            <a:r>
              <a:rPr lang="en-GB" dirty="0">
                <a:effectLst/>
                <a:latin typeface="Helvetica" pitchFamily="2" charset="0"/>
              </a:rPr>
              <a:t> will have experienced a longer history of deformation and hence should exhibit higher tilt angles. Results confirm that the topographically higher and older </a:t>
            </a:r>
            <a:r>
              <a:rPr lang="en-GB" dirty="0" err="1">
                <a:effectLst/>
                <a:latin typeface="Helvetica" pitchFamily="2" charset="0"/>
              </a:rPr>
              <a:t>palaeoshorelines</a:t>
            </a:r>
            <a:r>
              <a:rPr lang="en-GB" dirty="0">
                <a:effectLst/>
                <a:latin typeface="Helvetica" pitchFamily="2" charset="0"/>
              </a:rPr>
              <a:t> present higher tilt angle values, demonstrating that they have experienced a longer faulting history, with progressive active faulting throughout the Middle-Late Pleistocene </a:t>
            </a:r>
          </a:p>
        </p:txBody>
      </p:sp>
    </p:spTree>
    <p:extLst>
      <p:ext uri="{BB962C8B-B14F-4D97-AF65-F5344CB8AC3E}">
        <p14:creationId xmlns:p14="http://schemas.microsoft.com/office/powerpoint/2010/main" val="2131258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B91CC6-9682-14CF-98D5-1EB3871199F3}"/>
              </a:ext>
            </a:extLst>
          </p:cNvPr>
          <p:cNvSpPr/>
          <p:nvPr/>
        </p:nvSpPr>
        <p:spPr>
          <a:xfrm>
            <a:off x="0" y="0"/>
            <a:ext cx="12192000" cy="507831"/>
          </a:xfrm>
          <a:prstGeom prst="rect">
            <a:avLst/>
          </a:prstGeom>
        </p:spPr>
        <p:txBody>
          <a:bodyPr wrap="square">
            <a:spAutoFit/>
          </a:bodyPr>
          <a:lstStyle/>
          <a:p>
            <a:pPr algn="ctr">
              <a:defRPr/>
            </a:pP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Normal</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faulting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interaction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revealed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out-of-</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phase</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Quaternary</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uplift</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-rate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changes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implied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studying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deformed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marine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terraces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(EGU23-69) </a:t>
            </a:r>
          </a:p>
          <a:p>
            <a:pPr algn="ctr">
              <a:defRPr/>
            </a:pPr>
            <a:r>
              <a:rPr kumimoji="0" lang="it-IT" sz="12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Marco </a:t>
            </a:r>
            <a:r>
              <a:rPr kumimoji="0" lang="it-IT" sz="12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Meschis</a:t>
            </a:r>
            <a:r>
              <a:rPr lang="it-IT" sz="1200" b="1" baseline="30000" dirty="0">
                <a:solidFill>
                  <a:prstClr val="black"/>
                </a:solidFill>
                <a:latin typeface="Minion Pro" panose="02040503050306020203" pitchFamily="18" charset="0"/>
              </a:rPr>
              <a:t> </a:t>
            </a:r>
            <a:r>
              <a:rPr lang="it-IT" sz="1200" dirty="0">
                <a:solidFill>
                  <a:prstClr val="black"/>
                </a:solidFill>
                <a:latin typeface="Minion Pro" panose="02040503050306020203" pitchFamily="18" charset="0"/>
              </a:rPr>
              <a:t> (Istituto Nazionale di Geofisica e Vulcanologia, Palermo – INGV) et al. </a:t>
            </a:r>
            <a:endPar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15" name="Picture 6" descr="Home">
            <a:extLst>
              <a:ext uri="{FF2B5EF4-FFF2-40B4-BE49-F238E27FC236}">
                <a16:creationId xmlns:a16="http://schemas.microsoft.com/office/drawing/2014/main" id="{DCF4E03A-42B6-AEC1-5856-F801A3283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288" y="6322776"/>
            <a:ext cx="21336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he Centre for Planetary Sciences | The Centre for Planetary Sciences at  UCL / Birkbeck - UCL – University College London">
            <a:extLst>
              <a:ext uri="{FF2B5EF4-FFF2-40B4-BE49-F238E27FC236}">
                <a16:creationId xmlns:a16="http://schemas.microsoft.com/office/drawing/2014/main" id="{39DB8E0A-6B69-CCF9-8736-3161DE0AD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3" y="6350741"/>
            <a:ext cx="1698170" cy="5264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E55DB1-D343-5444-3B37-DB6DB5CB92C7}"/>
              </a:ext>
            </a:extLst>
          </p:cNvPr>
          <p:cNvPicPr>
            <a:picLocks noChangeAspect="1"/>
          </p:cNvPicPr>
          <p:nvPr/>
        </p:nvPicPr>
        <p:blipFill>
          <a:blip r:embed="rId4"/>
          <a:stretch>
            <a:fillRect/>
          </a:stretch>
        </p:blipFill>
        <p:spPr>
          <a:xfrm>
            <a:off x="11107796" y="6356594"/>
            <a:ext cx="1040663" cy="478246"/>
          </a:xfrm>
          <a:prstGeom prst="rect">
            <a:avLst/>
          </a:prstGeom>
        </p:spPr>
      </p:pic>
      <p:sp>
        <p:nvSpPr>
          <p:cNvPr id="18" name="TextBox 17">
            <a:extLst>
              <a:ext uri="{FF2B5EF4-FFF2-40B4-BE49-F238E27FC236}">
                <a16:creationId xmlns:a16="http://schemas.microsoft.com/office/drawing/2014/main" id="{00FB8AF5-75DC-1A89-0549-C087C5F8FCFD}"/>
              </a:ext>
            </a:extLst>
          </p:cNvPr>
          <p:cNvSpPr txBox="1"/>
          <p:nvPr/>
        </p:nvSpPr>
        <p:spPr>
          <a:xfrm>
            <a:off x="1847973" y="6396529"/>
            <a:ext cx="2952628"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email: </a:t>
            </a: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hlinkClick r:id="rId5"/>
              </a:rPr>
              <a:t>marco.meschis@ingv.it</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sp>
        <p:nvSpPr>
          <p:cNvPr id="19" name="TextBox 18">
            <a:extLst>
              <a:ext uri="{FF2B5EF4-FFF2-40B4-BE49-F238E27FC236}">
                <a16:creationId xmlns:a16="http://schemas.microsoft.com/office/drawing/2014/main" id="{040B09BE-5C1C-0D4A-A48C-538DFC6982CE}"/>
              </a:ext>
            </a:extLst>
          </p:cNvPr>
          <p:cNvSpPr txBox="1"/>
          <p:nvPr/>
        </p:nvSpPr>
        <p:spPr>
          <a:xfrm>
            <a:off x="8250830" y="6396529"/>
            <a:ext cx="2528085"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twitter: @</a:t>
            </a:r>
            <a:r>
              <a:rPr kumimoji="0" lang="en-GB" sz="1800" b="0"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marcomeschis</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20" name="Picture 6">
            <a:extLst>
              <a:ext uri="{FF2B5EF4-FFF2-40B4-BE49-F238E27FC236}">
                <a16:creationId xmlns:a16="http://schemas.microsoft.com/office/drawing/2014/main" id="{CFF72629-EE2C-120C-3B23-832F1A513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9876" y="6445370"/>
            <a:ext cx="409915" cy="3371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140CCD8-D251-344E-19C8-903C11C0E915}"/>
              </a:ext>
            </a:extLst>
          </p:cNvPr>
          <p:cNvSpPr/>
          <p:nvPr/>
        </p:nvSpPr>
        <p:spPr>
          <a:xfrm>
            <a:off x="4995278" y="6322777"/>
            <a:ext cx="2771313" cy="512064"/>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FAC58C92-DAD4-8D1C-69E2-2BBDFBA566C5}"/>
              </a:ext>
            </a:extLst>
          </p:cNvPr>
          <p:cNvSpPr/>
          <p:nvPr/>
        </p:nvSpPr>
        <p:spPr>
          <a:xfrm>
            <a:off x="11107793" y="6356320"/>
            <a:ext cx="1040663" cy="478246"/>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DA7D1FC-2EFC-CF32-1A04-4B3D2B72B2AD}"/>
              </a:ext>
            </a:extLst>
          </p:cNvPr>
          <p:cNvSpPr txBox="1"/>
          <p:nvPr/>
        </p:nvSpPr>
        <p:spPr>
          <a:xfrm>
            <a:off x="4097113" y="556672"/>
            <a:ext cx="417195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FF0000"/>
                </a:solidFill>
                <a:effectLst/>
                <a:uLnTx/>
                <a:uFillTx/>
                <a:latin typeface="Minion Pro" panose="02040503050306020203" pitchFamily="18" charset="0"/>
                <a:ea typeface="+mn-ea"/>
                <a:cs typeface="+mn-cs"/>
              </a:rPr>
              <a:t>Discussion</a:t>
            </a:r>
          </a:p>
        </p:txBody>
      </p:sp>
      <p:pic>
        <p:nvPicPr>
          <p:cNvPr id="4" name="Picture 3">
            <a:extLst>
              <a:ext uri="{FF2B5EF4-FFF2-40B4-BE49-F238E27FC236}">
                <a16:creationId xmlns:a16="http://schemas.microsoft.com/office/drawing/2014/main" id="{BA14B35D-1F02-E0A9-C2DC-044027E12515}"/>
              </a:ext>
            </a:extLst>
          </p:cNvPr>
          <p:cNvPicPr>
            <a:picLocks noChangeAspect="1"/>
          </p:cNvPicPr>
          <p:nvPr/>
        </p:nvPicPr>
        <p:blipFill>
          <a:blip r:embed="rId7"/>
          <a:stretch>
            <a:fillRect/>
          </a:stretch>
        </p:blipFill>
        <p:spPr>
          <a:xfrm>
            <a:off x="606694" y="1078432"/>
            <a:ext cx="4799052" cy="3093076"/>
          </a:xfrm>
          <a:prstGeom prst="rect">
            <a:avLst/>
          </a:prstGeom>
        </p:spPr>
      </p:pic>
      <p:pic>
        <p:nvPicPr>
          <p:cNvPr id="12" name="Picture 11">
            <a:extLst>
              <a:ext uri="{FF2B5EF4-FFF2-40B4-BE49-F238E27FC236}">
                <a16:creationId xmlns:a16="http://schemas.microsoft.com/office/drawing/2014/main" id="{E3F89E22-3912-45D4-90FE-23440B755E2C}"/>
              </a:ext>
            </a:extLst>
          </p:cNvPr>
          <p:cNvPicPr>
            <a:picLocks noChangeAspect="1"/>
          </p:cNvPicPr>
          <p:nvPr/>
        </p:nvPicPr>
        <p:blipFill>
          <a:blip r:embed="rId8"/>
          <a:stretch>
            <a:fillRect/>
          </a:stretch>
        </p:blipFill>
        <p:spPr>
          <a:xfrm>
            <a:off x="606694" y="4171508"/>
            <a:ext cx="4799052" cy="2066531"/>
          </a:xfrm>
          <a:prstGeom prst="rect">
            <a:avLst/>
          </a:prstGeom>
        </p:spPr>
      </p:pic>
      <p:sp>
        <p:nvSpPr>
          <p:cNvPr id="23" name="TextBox 22">
            <a:extLst>
              <a:ext uri="{FF2B5EF4-FFF2-40B4-BE49-F238E27FC236}">
                <a16:creationId xmlns:a16="http://schemas.microsoft.com/office/drawing/2014/main" id="{EBCF27CA-45AE-8FEE-D218-864971459813}"/>
              </a:ext>
            </a:extLst>
          </p:cNvPr>
          <p:cNvSpPr txBox="1"/>
          <p:nvPr/>
        </p:nvSpPr>
        <p:spPr>
          <a:xfrm>
            <a:off x="5517256" y="1011314"/>
            <a:ext cx="6110868" cy="5016758"/>
          </a:xfrm>
          <a:prstGeom prst="rect">
            <a:avLst/>
          </a:prstGeom>
          <a:noFill/>
        </p:spPr>
        <p:txBody>
          <a:bodyPr wrap="square">
            <a:spAutoFit/>
          </a:bodyPr>
          <a:lstStyle/>
          <a:p>
            <a:pPr algn="just"/>
            <a:r>
              <a:rPr lang="en-GB" sz="1600" dirty="0">
                <a:effectLst/>
                <a:latin typeface="Helvetica" pitchFamily="2" charset="0"/>
              </a:rPr>
              <a:t>To gain information on fault slip-rates from uplift-rates it is important to note that the acceleration in uplift at ~50 ka, measured on (</a:t>
            </a:r>
            <a:r>
              <a:rPr lang="en-GB" sz="1600" dirty="0" err="1">
                <a:effectLst/>
                <a:latin typeface="Helvetica" pitchFamily="2" charset="0"/>
              </a:rPr>
              <a:t>i</a:t>
            </a:r>
            <a:r>
              <a:rPr lang="en-GB" sz="1600" dirty="0">
                <a:effectLst/>
                <a:latin typeface="Helvetica" pitchFamily="2" charset="0"/>
              </a:rPr>
              <a:t>) </a:t>
            </a:r>
            <a:r>
              <a:rPr lang="en-GB" sz="1600" dirty="0" err="1">
                <a:effectLst/>
                <a:latin typeface="Helvetica" pitchFamily="2" charset="0"/>
              </a:rPr>
              <a:t>hangingwalls</a:t>
            </a:r>
            <a:r>
              <a:rPr lang="en-GB" sz="1600" dirty="0">
                <a:effectLst/>
                <a:latin typeface="Helvetica" pitchFamily="2" charset="0"/>
              </a:rPr>
              <a:t> of Reggio Calabria Fault and </a:t>
            </a:r>
            <a:r>
              <a:rPr lang="en-GB" sz="1600" dirty="0" err="1">
                <a:effectLst/>
                <a:latin typeface="Helvetica" pitchFamily="2" charset="0"/>
              </a:rPr>
              <a:t>Armo</a:t>
            </a:r>
            <a:r>
              <a:rPr lang="en-GB" sz="1600" dirty="0">
                <a:effectLst/>
                <a:latin typeface="Helvetica" pitchFamily="2" charset="0"/>
              </a:rPr>
              <a:t> Fault and (ii) footwall of the Messina-Taormina Fault, must reflect the interplay between fault-related vertical motions and vertical motions that are more “regional” in nature either related to the underlying subduction system or mantle upwelling processes through slab window. if the regional uplift stayed constant through time, and affects both the </a:t>
            </a:r>
            <a:r>
              <a:rPr lang="en-GB" sz="1600" dirty="0" err="1">
                <a:effectLst/>
                <a:latin typeface="Helvetica" pitchFamily="2" charset="0"/>
              </a:rPr>
              <a:t>hangingwall</a:t>
            </a:r>
            <a:r>
              <a:rPr lang="en-GB" sz="1600" dirty="0">
                <a:effectLst/>
                <a:latin typeface="Helvetica" pitchFamily="2" charset="0"/>
              </a:rPr>
              <a:t> and footwalls of the active normal faults, then the following is implied: (</a:t>
            </a:r>
            <a:r>
              <a:rPr lang="en-GB" sz="1600" dirty="0" err="1">
                <a:effectLst/>
                <a:latin typeface="Helvetica" pitchFamily="2" charset="0"/>
              </a:rPr>
              <a:t>i</a:t>
            </a:r>
            <a:r>
              <a:rPr lang="en-GB" sz="1600" dirty="0">
                <a:effectLst/>
                <a:latin typeface="Helvetica" pitchFamily="2" charset="0"/>
              </a:rPr>
              <a:t>) the footwall uplift on the Messina-Taormina Fault has accelerated at ~50 ka, suggesting that the throw-rate on the fault increased at ~50 ka; (ii) the component of </a:t>
            </a:r>
            <a:r>
              <a:rPr lang="en-GB" sz="1600" dirty="0" err="1">
                <a:effectLst/>
                <a:latin typeface="Helvetica" pitchFamily="2" charset="0"/>
              </a:rPr>
              <a:t>hangingwall</a:t>
            </a:r>
            <a:r>
              <a:rPr lang="en-GB" sz="1600" dirty="0">
                <a:effectLst/>
                <a:latin typeface="Helvetica" pitchFamily="2" charset="0"/>
              </a:rPr>
              <a:t> subsidence produced by slip on the Reggio Calabria Fault and </a:t>
            </a:r>
            <a:r>
              <a:rPr lang="en-GB" sz="1600" dirty="0" err="1">
                <a:effectLst/>
                <a:latin typeface="Helvetica" pitchFamily="2" charset="0"/>
              </a:rPr>
              <a:t>Armo</a:t>
            </a:r>
            <a:r>
              <a:rPr lang="en-GB" sz="1600" dirty="0">
                <a:effectLst/>
                <a:latin typeface="Helvetica" pitchFamily="2" charset="0"/>
              </a:rPr>
              <a:t> Fault has decelerated at ~50 ka implying that the throw-rates on these faults decreased at ~50 ka. If our assumption is correct, and regional uplift-rates have remained constant through time, this out-of-phase behaviour, where the slip-rates on some faults accelerate accompanied by a synchronous deceleration of slip on others, implies that some sort of fault interaction may be operating. </a:t>
            </a:r>
          </a:p>
        </p:txBody>
      </p:sp>
    </p:spTree>
    <p:extLst>
      <p:ext uri="{BB962C8B-B14F-4D97-AF65-F5344CB8AC3E}">
        <p14:creationId xmlns:p14="http://schemas.microsoft.com/office/powerpoint/2010/main" val="2725213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B91CC6-9682-14CF-98D5-1EB3871199F3}"/>
              </a:ext>
            </a:extLst>
          </p:cNvPr>
          <p:cNvSpPr/>
          <p:nvPr/>
        </p:nvSpPr>
        <p:spPr>
          <a:xfrm>
            <a:off x="0" y="0"/>
            <a:ext cx="12192000" cy="507831"/>
          </a:xfrm>
          <a:prstGeom prst="rect">
            <a:avLst/>
          </a:prstGeom>
        </p:spPr>
        <p:txBody>
          <a:bodyPr wrap="square">
            <a:spAutoFit/>
          </a:bodyPr>
          <a:lstStyle/>
          <a:p>
            <a:pPr algn="ctr">
              <a:defRPr/>
            </a:pP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Normal</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faulting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interaction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revealed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out-of-</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phase</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Quaternary</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uplift</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-rate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changes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implied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studying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deformed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marine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terraces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(EGU23-69) </a:t>
            </a:r>
          </a:p>
          <a:p>
            <a:pPr algn="ctr">
              <a:defRPr/>
            </a:pPr>
            <a:r>
              <a:rPr kumimoji="0" lang="it-IT" sz="12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Marco </a:t>
            </a:r>
            <a:r>
              <a:rPr kumimoji="0" lang="it-IT" sz="12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Meschis</a:t>
            </a:r>
            <a:r>
              <a:rPr lang="it-IT" sz="1200" b="1" baseline="30000" dirty="0">
                <a:solidFill>
                  <a:prstClr val="black"/>
                </a:solidFill>
                <a:latin typeface="Minion Pro" panose="02040503050306020203" pitchFamily="18" charset="0"/>
              </a:rPr>
              <a:t> </a:t>
            </a:r>
            <a:r>
              <a:rPr lang="it-IT" sz="1200" dirty="0">
                <a:solidFill>
                  <a:prstClr val="black"/>
                </a:solidFill>
                <a:latin typeface="Minion Pro" panose="02040503050306020203" pitchFamily="18" charset="0"/>
              </a:rPr>
              <a:t> (Istituto Nazionale di Geofisica e Vulcanologia, Palermo – INGV) et al. </a:t>
            </a:r>
            <a:endPar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15" name="Picture 6" descr="Home">
            <a:extLst>
              <a:ext uri="{FF2B5EF4-FFF2-40B4-BE49-F238E27FC236}">
                <a16:creationId xmlns:a16="http://schemas.microsoft.com/office/drawing/2014/main" id="{DCF4E03A-42B6-AEC1-5856-F801A3283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288" y="6322776"/>
            <a:ext cx="21336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he Centre for Planetary Sciences | The Centre for Planetary Sciences at  UCL / Birkbeck - UCL – University College London">
            <a:extLst>
              <a:ext uri="{FF2B5EF4-FFF2-40B4-BE49-F238E27FC236}">
                <a16:creationId xmlns:a16="http://schemas.microsoft.com/office/drawing/2014/main" id="{39DB8E0A-6B69-CCF9-8736-3161DE0AD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3" y="6350741"/>
            <a:ext cx="1698170" cy="5264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E55DB1-D343-5444-3B37-DB6DB5CB92C7}"/>
              </a:ext>
            </a:extLst>
          </p:cNvPr>
          <p:cNvPicPr>
            <a:picLocks noChangeAspect="1"/>
          </p:cNvPicPr>
          <p:nvPr/>
        </p:nvPicPr>
        <p:blipFill>
          <a:blip r:embed="rId4"/>
          <a:stretch>
            <a:fillRect/>
          </a:stretch>
        </p:blipFill>
        <p:spPr>
          <a:xfrm>
            <a:off x="11107796" y="6356594"/>
            <a:ext cx="1040663" cy="478246"/>
          </a:xfrm>
          <a:prstGeom prst="rect">
            <a:avLst/>
          </a:prstGeom>
        </p:spPr>
      </p:pic>
      <p:sp>
        <p:nvSpPr>
          <p:cNvPr id="18" name="TextBox 17">
            <a:extLst>
              <a:ext uri="{FF2B5EF4-FFF2-40B4-BE49-F238E27FC236}">
                <a16:creationId xmlns:a16="http://schemas.microsoft.com/office/drawing/2014/main" id="{00FB8AF5-75DC-1A89-0549-C087C5F8FCFD}"/>
              </a:ext>
            </a:extLst>
          </p:cNvPr>
          <p:cNvSpPr txBox="1"/>
          <p:nvPr/>
        </p:nvSpPr>
        <p:spPr>
          <a:xfrm>
            <a:off x="1847973" y="6396529"/>
            <a:ext cx="2952628"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email: </a:t>
            </a: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hlinkClick r:id="rId5"/>
              </a:rPr>
              <a:t>marco.meschis@ingv.it</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sp>
        <p:nvSpPr>
          <p:cNvPr id="19" name="TextBox 18">
            <a:extLst>
              <a:ext uri="{FF2B5EF4-FFF2-40B4-BE49-F238E27FC236}">
                <a16:creationId xmlns:a16="http://schemas.microsoft.com/office/drawing/2014/main" id="{040B09BE-5C1C-0D4A-A48C-538DFC6982CE}"/>
              </a:ext>
            </a:extLst>
          </p:cNvPr>
          <p:cNvSpPr txBox="1"/>
          <p:nvPr/>
        </p:nvSpPr>
        <p:spPr>
          <a:xfrm>
            <a:off x="8250830" y="6396529"/>
            <a:ext cx="2528085"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twitter: @</a:t>
            </a:r>
            <a:r>
              <a:rPr kumimoji="0" lang="en-GB" sz="1800" b="0"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marcomeschis</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20" name="Picture 6">
            <a:extLst>
              <a:ext uri="{FF2B5EF4-FFF2-40B4-BE49-F238E27FC236}">
                <a16:creationId xmlns:a16="http://schemas.microsoft.com/office/drawing/2014/main" id="{CFF72629-EE2C-120C-3B23-832F1A513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9876" y="6445370"/>
            <a:ext cx="409915" cy="3371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140CCD8-D251-344E-19C8-903C11C0E915}"/>
              </a:ext>
            </a:extLst>
          </p:cNvPr>
          <p:cNvSpPr/>
          <p:nvPr/>
        </p:nvSpPr>
        <p:spPr>
          <a:xfrm>
            <a:off x="4995278" y="6322777"/>
            <a:ext cx="2771313" cy="512064"/>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FAC58C92-DAD4-8D1C-69E2-2BBDFBA566C5}"/>
              </a:ext>
            </a:extLst>
          </p:cNvPr>
          <p:cNvSpPr/>
          <p:nvPr/>
        </p:nvSpPr>
        <p:spPr>
          <a:xfrm>
            <a:off x="11107793" y="6356320"/>
            <a:ext cx="1040663" cy="478246"/>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DA7D1FC-2EFC-CF32-1A04-4B3D2B72B2AD}"/>
              </a:ext>
            </a:extLst>
          </p:cNvPr>
          <p:cNvSpPr txBox="1"/>
          <p:nvPr/>
        </p:nvSpPr>
        <p:spPr>
          <a:xfrm>
            <a:off x="4097113" y="556672"/>
            <a:ext cx="417195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FF0000"/>
                </a:solidFill>
                <a:effectLst/>
                <a:uLnTx/>
                <a:uFillTx/>
                <a:latin typeface="Minion Pro" panose="02040503050306020203" pitchFamily="18" charset="0"/>
                <a:ea typeface="+mn-ea"/>
                <a:cs typeface="+mn-cs"/>
              </a:rPr>
              <a:t>Discussion</a:t>
            </a:r>
          </a:p>
        </p:txBody>
      </p:sp>
      <p:pic>
        <p:nvPicPr>
          <p:cNvPr id="24" name="Picture 23">
            <a:extLst>
              <a:ext uri="{FF2B5EF4-FFF2-40B4-BE49-F238E27FC236}">
                <a16:creationId xmlns:a16="http://schemas.microsoft.com/office/drawing/2014/main" id="{18F4A638-4D90-FB57-C1B9-87F8765193D8}"/>
              </a:ext>
            </a:extLst>
          </p:cNvPr>
          <p:cNvPicPr>
            <a:picLocks noChangeAspect="1"/>
          </p:cNvPicPr>
          <p:nvPr/>
        </p:nvPicPr>
        <p:blipFill>
          <a:blip r:embed="rId7"/>
          <a:stretch>
            <a:fillRect/>
          </a:stretch>
        </p:blipFill>
        <p:spPr>
          <a:xfrm>
            <a:off x="1121420" y="1085660"/>
            <a:ext cx="10123336" cy="4462581"/>
          </a:xfrm>
          <a:prstGeom prst="rect">
            <a:avLst/>
          </a:prstGeom>
        </p:spPr>
      </p:pic>
      <p:sp>
        <p:nvSpPr>
          <p:cNvPr id="25" name="TextBox 24">
            <a:extLst>
              <a:ext uri="{FF2B5EF4-FFF2-40B4-BE49-F238E27FC236}">
                <a16:creationId xmlns:a16="http://schemas.microsoft.com/office/drawing/2014/main" id="{428A2FD3-A84F-5B48-E87E-BCBE0C3FFEA5}"/>
              </a:ext>
            </a:extLst>
          </p:cNvPr>
          <p:cNvSpPr txBox="1"/>
          <p:nvPr/>
        </p:nvSpPr>
        <p:spPr>
          <a:xfrm>
            <a:off x="1226634" y="5449590"/>
            <a:ext cx="1001812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err="1">
                <a:ln>
                  <a:noFill/>
                </a:ln>
                <a:solidFill>
                  <a:srgbClr val="FF0000"/>
                </a:solidFill>
                <a:effectLst/>
                <a:uLnTx/>
                <a:uFillTx/>
                <a:latin typeface="Minion Pro" panose="02040503050306020203" pitchFamily="18" charset="0"/>
                <a:ea typeface="+mn-ea"/>
                <a:cs typeface="+mn-cs"/>
              </a:rPr>
              <a:t>T</a:t>
            </a:r>
            <a:r>
              <a:rPr kumimoji="0" lang="en-GB" sz="2400" b="1" u="none" strike="noStrike" kern="1200" cap="none" spc="0" normalizeH="0" baseline="-25000" noProof="0" dirty="0" err="1">
                <a:ln>
                  <a:noFill/>
                </a:ln>
                <a:solidFill>
                  <a:srgbClr val="FF0000"/>
                </a:solidFill>
                <a:effectLst/>
                <a:uLnTx/>
                <a:uFillTx/>
                <a:latin typeface="Minion Pro" panose="02040503050306020203" pitchFamily="18" charset="0"/>
                <a:ea typeface="+mn-ea"/>
                <a:cs typeface="+mn-cs"/>
              </a:rPr>
              <a:t>mean</a:t>
            </a:r>
            <a:r>
              <a:rPr kumimoji="0" lang="en-GB" sz="2400" b="1" u="none" strike="noStrike" kern="1200" cap="none" spc="0" normalizeH="0" baseline="0" noProof="0" dirty="0">
                <a:ln>
                  <a:noFill/>
                </a:ln>
                <a:solidFill>
                  <a:srgbClr val="FF0000"/>
                </a:solidFill>
                <a:effectLst/>
                <a:uLnTx/>
                <a:uFillTx/>
                <a:latin typeface="Minion Pro" panose="02040503050306020203" pitchFamily="18" charset="0"/>
                <a:ea typeface="+mn-ea"/>
                <a:cs typeface="+mn-cs"/>
              </a:rPr>
              <a:t> is different </a:t>
            </a:r>
            <a:r>
              <a:rPr lang="en-GB" sz="2400" b="1" dirty="0">
                <a:solidFill>
                  <a:srgbClr val="FF0000"/>
                </a:solidFill>
                <a:latin typeface="Minion Pro" panose="02040503050306020203" pitchFamily="18" charset="0"/>
              </a:rPr>
              <a:t>depending on which throw-rates are used for seismic hazard assessment!!!</a:t>
            </a:r>
            <a:endParaRPr kumimoji="0" lang="en-GB" sz="2400" b="1" u="none" strike="noStrike" kern="1200" cap="none" spc="0" normalizeH="0" baseline="0" noProof="0" dirty="0">
              <a:ln>
                <a:noFill/>
              </a:ln>
              <a:solidFill>
                <a:srgbClr val="FF0000"/>
              </a:solidFill>
              <a:effectLst/>
              <a:uLnTx/>
              <a:uFillTx/>
              <a:latin typeface="Minion Pro" panose="02040503050306020203" pitchFamily="18" charset="0"/>
              <a:ea typeface="+mn-ea"/>
              <a:cs typeface="+mn-cs"/>
            </a:endParaRPr>
          </a:p>
        </p:txBody>
      </p:sp>
    </p:spTree>
    <p:extLst>
      <p:ext uri="{BB962C8B-B14F-4D97-AF65-F5344CB8AC3E}">
        <p14:creationId xmlns:p14="http://schemas.microsoft.com/office/powerpoint/2010/main" val="2834599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B91CC6-9682-14CF-98D5-1EB3871199F3}"/>
              </a:ext>
            </a:extLst>
          </p:cNvPr>
          <p:cNvSpPr/>
          <p:nvPr/>
        </p:nvSpPr>
        <p:spPr>
          <a:xfrm>
            <a:off x="0" y="0"/>
            <a:ext cx="12192000" cy="507831"/>
          </a:xfrm>
          <a:prstGeom prst="rect">
            <a:avLst/>
          </a:prstGeom>
        </p:spPr>
        <p:txBody>
          <a:bodyPr wrap="square">
            <a:spAutoFit/>
          </a:bodyPr>
          <a:lstStyle/>
          <a:p>
            <a:pPr algn="ctr">
              <a:defRPr/>
            </a:pP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Normal</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faulting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interaction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revealed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out-of-</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phase</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Quaternary</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uplift</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-rate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changes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implied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studying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deformed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marine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terraces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(EGU23-69) </a:t>
            </a:r>
          </a:p>
          <a:p>
            <a:pPr algn="ctr">
              <a:defRPr/>
            </a:pPr>
            <a:r>
              <a:rPr kumimoji="0" lang="it-IT" sz="12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Marco </a:t>
            </a:r>
            <a:r>
              <a:rPr kumimoji="0" lang="it-IT" sz="12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Meschis</a:t>
            </a:r>
            <a:r>
              <a:rPr lang="it-IT" sz="1200" b="1" baseline="30000" dirty="0">
                <a:solidFill>
                  <a:prstClr val="black"/>
                </a:solidFill>
                <a:latin typeface="Minion Pro" panose="02040503050306020203" pitchFamily="18" charset="0"/>
              </a:rPr>
              <a:t> </a:t>
            </a:r>
            <a:r>
              <a:rPr lang="it-IT" sz="1200" dirty="0">
                <a:solidFill>
                  <a:prstClr val="black"/>
                </a:solidFill>
                <a:latin typeface="Minion Pro" panose="02040503050306020203" pitchFamily="18" charset="0"/>
              </a:rPr>
              <a:t> (Istituto Nazionale di Geofisica e Vulcanologia, Palermo – INGV) et al. </a:t>
            </a:r>
            <a:endPar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15" name="Picture 6" descr="Home">
            <a:extLst>
              <a:ext uri="{FF2B5EF4-FFF2-40B4-BE49-F238E27FC236}">
                <a16:creationId xmlns:a16="http://schemas.microsoft.com/office/drawing/2014/main" id="{DCF4E03A-42B6-AEC1-5856-F801A3283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288" y="6322776"/>
            <a:ext cx="21336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he Centre for Planetary Sciences | The Centre for Planetary Sciences at  UCL / Birkbeck - UCL – University College London">
            <a:extLst>
              <a:ext uri="{FF2B5EF4-FFF2-40B4-BE49-F238E27FC236}">
                <a16:creationId xmlns:a16="http://schemas.microsoft.com/office/drawing/2014/main" id="{39DB8E0A-6B69-CCF9-8736-3161DE0AD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3" y="6350741"/>
            <a:ext cx="1698170" cy="5264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E55DB1-D343-5444-3B37-DB6DB5CB92C7}"/>
              </a:ext>
            </a:extLst>
          </p:cNvPr>
          <p:cNvPicPr>
            <a:picLocks noChangeAspect="1"/>
          </p:cNvPicPr>
          <p:nvPr/>
        </p:nvPicPr>
        <p:blipFill>
          <a:blip r:embed="rId4"/>
          <a:stretch>
            <a:fillRect/>
          </a:stretch>
        </p:blipFill>
        <p:spPr>
          <a:xfrm>
            <a:off x="11107796" y="6356594"/>
            <a:ext cx="1040663" cy="478246"/>
          </a:xfrm>
          <a:prstGeom prst="rect">
            <a:avLst/>
          </a:prstGeom>
        </p:spPr>
      </p:pic>
      <p:sp>
        <p:nvSpPr>
          <p:cNvPr id="18" name="TextBox 17">
            <a:extLst>
              <a:ext uri="{FF2B5EF4-FFF2-40B4-BE49-F238E27FC236}">
                <a16:creationId xmlns:a16="http://schemas.microsoft.com/office/drawing/2014/main" id="{00FB8AF5-75DC-1A89-0549-C087C5F8FCFD}"/>
              </a:ext>
            </a:extLst>
          </p:cNvPr>
          <p:cNvSpPr txBox="1"/>
          <p:nvPr/>
        </p:nvSpPr>
        <p:spPr>
          <a:xfrm>
            <a:off x="1847973" y="6396529"/>
            <a:ext cx="2952628"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email: </a:t>
            </a: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hlinkClick r:id="rId5"/>
              </a:rPr>
              <a:t>marco.meschis@ingv.it</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sp>
        <p:nvSpPr>
          <p:cNvPr id="19" name="TextBox 18">
            <a:extLst>
              <a:ext uri="{FF2B5EF4-FFF2-40B4-BE49-F238E27FC236}">
                <a16:creationId xmlns:a16="http://schemas.microsoft.com/office/drawing/2014/main" id="{040B09BE-5C1C-0D4A-A48C-538DFC6982CE}"/>
              </a:ext>
            </a:extLst>
          </p:cNvPr>
          <p:cNvSpPr txBox="1"/>
          <p:nvPr/>
        </p:nvSpPr>
        <p:spPr>
          <a:xfrm>
            <a:off x="8250830" y="6396529"/>
            <a:ext cx="2528085"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twitter: @</a:t>
            </a:r>
            <a:r>
              <a:rPr kumimoji="0" lang="en-GB" sz="1800" b="0"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marcomeschis</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20" name="Picture 6">
            <a:extLst>
              <a:ext uri="{FF2B5EF4-FFF2-40B4-BE49-F238E27FC236}">
                <a16:creationId xmlns:a16="http://schemas.microsoft.com/office/drawing/2014/main" id="{CFF72629-EE2C-120C-3B23-832F1A513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9876" y="6445370"/>
            <a:ext cx="409915" cy="3371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140CCD8-D251-344E-19C8-903C11C0E915}"/>
              </a:ext>
            </a:extLst>
          </p:cNvPr>
          <p:cNvSpPr/>
          <p:nvPr/>
        </p:nvSpPr>
        <p:spPr>
          <a:xfrm>
            <a:off x="4995278" y="6322777"/>
            <a:ext cx="2771313" cy="512064"/>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FAC58C92-DAD4-8D1C-69E2-2BBDFBA566C5}"/>
              </a:ext>
            </a:extLst>
          </p:cNvPr>
          <p:cNvSpPr/>
          <p:nvPr/>
        </p:nvSpPr>
        <p:spPr>
          <a:xfrm>
            <a:off x="11107793" y="6356320"/>
            <a:ext cx="1040663" cy="478246"/>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DA7D1FC-2EFC-CF32-1A04-4B3D2B72B2AD}"/>
              </a:ext>
            </a:extLst>
          </p:cNvPr>
          <p:cNvSpPr txBox="1"/>
          <p:nvPr/>
        </p:nvSpPr>
        <p:spPr>
          <a:xfrm>
            <a:off x="4097113" y="556672"/>
            <a:ext cx="417195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FF0000"/>
                </a:solidFill>
                <a:effectLst/>
                <a:uLnTx/>
                <a:uFillTx/>
                <a:latin typeface="Minion Pro" panose="02040503050306020203" pitchFamily="18" charset="0"/>
                <a:ea typeface="+mn-ea"/>
                <a:cs typeface="+mn-cs"/>
              </a:rPr>
              <a:t>Discussion</a:t>
            </a:r>
          </a:p>
        </p:txBody>
      </p:sp>
      <p:pic>
        <p:nvPicPr>
          <p:cNvPr id="3" name="Picture 2">
            <a:extLst>
              <a:ext uri="{FF2B5EF4-FFF2-40B4-BE49-F238E27FC236}">
                <a16:creationId xmlns:a16="http://schemas.microsoft.com/office/drawing/2014/main" id="{62771863-3856-7145-480E-22FB724A4B72}"/>
              </a:ext>
            </a:extLst>
          </p:cNvPr>
          <p:cNvPicPr>
            <a:picLocks noChangeAspect="1"/>
          </p:cNvPicPr>
          <p:nvPr/>
        </p:nvPicPr>
        <p:blipFill>
          <a:blip r:embed="rId7"/>
          <a:stretch>
            <a:fillRect/>
          </a:stretch>
        </p:blipFill>
        <p:spPr>
          <a:xfrm>
            <a:off x="42213" y="1067178"/>
            <a:ext cx="6807840" cy="4067417"/>
          </a:xfrm>
          <a:prstGeom prst="rect">
            <a:avLst/>
          </a:prstGeom>
        </p:spPr>
      </p:pic>
      <p:sp>
        <p:nvSpPr>
          <p:cNvPr id="8" name="TextBox 7">
            <a:extLst>
              <a:ext uri="{FF2B5EF4-FFF2-40B4-BE49-F238E27FC236}">
                <a16:creationId xmlns:a16="http://schemas.microsoft.com/office/drawing/2014/main" id="{9345BD45-5C05-8A1D-0128-20D5F57F812C}"/>
              </a:ext>
            </a:extLst>
          </p:cNvPr>
          <p:cNvSpPr txBox="1"/>
          <p:nvPr/>
        </p:nvSpPr>
        <p:spPr>
          <a:xfrm>
            <a:off x="88947" y="5165397"/>
            <a:ext cx="6761105" cy="923330"/>
          </a:xfrm>
          <a:prstGeom prst="rect">
            <a:avLst/>
          </a:prstGeom>
          <a:noFill/>
        </p:spPr>
        <p:txBody>
          <a:bodyPr wrap="square">
            <a:spAutoFit/>
          </a:bodyPr>
          <a:lstStyle/>
          <a:p>
            <a:pPr algn="just"/>
            <a:r>
              <a:rPr lang="en-GB" dirty="0">
                <a:effectLst/>
                <a:latin typeface="Helvetica" pitchFamily="2" charset="0"/>
              </a:rPr>
              <a:t>The contrast of changing throw-rates of individual faults with constant heave-rates when summed all the faults suggests that </a:t>
            </a:r>
            <a:r>
              <a:rPr lang="en-GB" b="1" u="sng" dirty="0">
                <a:effectLst/>
                <a:latin typeface="Helvetica" pitchFamily="2" charset="0"/>
              </a:rPr>
              <a:t>faults are interacting</a:t>
            </a:r>
            <a:r>
              <a:rPr lang="en-GB" b="1" dirty="0">
                <a:effectLst/>
                <a:latin typeface="Helvetica" pitchFamily="2" charset="0"/>
              </a:rPr>
              <a:t> </a:t>
            </a:r>
            <a:r>
              <a:rPr lang="en-GB" dirty="0">
                <a:effectLst/>
                <a:latin typeface="Helvetica" pitchFamily="2" charset="0"/>
              </a:rPr>
              <a:t>to maintain the regional extension rate. </a:t>
            </a:r>
          </a:p>
        </p:txBody>
      </p:sp>
      <p:sp>
        <p:nvSpPr>
          <p:cNvPr id="12" name="TextBox 11">
            <a:extLst>
              <a:ext uri="{FF2B5EF4-FFF2-40B4-BE49-F238E27FC236}">
                <a16:creationId xmlns:a16="http://schemas.microsoft.com/office/drawing/2014/main" id="{BF07EDA2-CF8B-0AE4-D7F3-4E79ABBAE7E9}"/>
              </a:ext>
            </a:extLst>
          </p:cNvPr>
          <p:cNvSpPr txBox="1"/>
          <p:nvPr/>
        </p:nvSpPr>
        <p:spPr>
          <a:xfrm>
            <a:off x="6860381" y="1067178"/>
            <a:ext cx="5308982" cy="3416320"/>
          </a:xfrm>
          <a:prstGeom prst="rect">
            <a:avLst/>
          </a:prstGeom>
          <a:noFill/>
        </p:spPr>
        <p:txBody>
          <a:bodyPr wrap="square">
            <a:spAutoFit/>
          </a:bodyPr>
          <a:lstStyle/>
          <a:p>
            <a:pPr algn="just"/>
            <a:r>
              <a:rPr lang="en-GB" dirty="0">
                <a:effectLst/>
                <a:latin typeface="Helvetica" pitchFamily="2" charset="0"/>
              </a:rPr>
              <a:t>In order to compare our results with those from </a:t>
            </a:r>
            <a:r>
              <a:rPr lang="en-GB" dirty="0" err="1">
                <a:solidFill>
                  <a:srgbClr val="2196D1"/>
                </a:solidFill>
                <a:effectLst/>
                <a:latin typeface="Helvetica" pitchFamily="2" charset="0"/>
              </a:rPr>
              <a:t>Serpelloni</a:t>
            </a:r>
            <a:r>
              <a:rPr lang="en-GB" dirty="0">
                <a:solidFill>
                  <a:srgbClr val="2196D1"/>
                </a:solidFill>
                <a:effectLst/>
                <a:latin typeface="Helvetica" pitchFamily="2" charset="0"/>
              </a:rPr>
              <a:t> et al. (2010)</a:t>
            </a:r>
            <a:r>
              <a:rPr lang="en-GB" dirty="0">
                <a:effectLst/>
                <a:latin typeface="Helvetica" pitchFamily="2" charset="0"/>
              </a:rPr>
              <a:t>, we have summed the implied throw-rates on the faults through time and converted these into heave-rates (extension rates) by assuming fault dips ranging from 40</a:t>
            </a:r>
            <a:r>
              <a:rPr lang="en-GB" baseline="30000" dirty="0">
                <a:effectLst/>
                <a:latin typeface="Helvetica" pitchFamily="2" charset="0"/>
              </a:rPr>
              <a:t>o</a:t>
            </a:r>
            <a:r>
              <a:rPr lang="en-GB" dirty="0">
                <a:effectLst/>
                <a:latin typeface="Helvetica" pitchFamily="2" charset="0"/>
              </a:rPr>
              <a:t> to 70</a:t>
            </a:r>
            <a:r>
              <a:rPr lang="en-GB" baseline="30000" dirty="0">
                <a:effectLst/>
                <a:latin typeface="Helvetica" pitchFamily="2" charset="0"/>
              </a:rPr>
              <a:t>o</a:t>
            </a:r>
            <a:r>
              <a:rPr lang="en-GB" dirty="0">
                <a:latin typeface="Helvetica" pitchFamily="2" charset="0"/>
              </a:rPr>
              <a:t>. </a:t>
            </a:r>
            <a:r>
              <a:rPr lang="en-GB" dirty="0">
                <a:effectLst/>
                <a:latin typeface="Helvetica" pitchFamily="2" charset="0"/>
              </a:rPr>
              <a:t>Although the throw-rates on the faults decrease at 50 ka by a factor of 0.41 on the Reggio Calabria Fault and on the </a:t>
            </a:r>
            <a:r>
              <a:rPr lang="en-GB" dirty="0" err="1">
                <a:effectLst/>
                <a:latin typeface="Helvetica" pitchFamily="2" charset="0"/>
              </a:rPr>
              <a:t>Armo</a:t>
            </a:r>
            <a:r>
              <a:rPr lang="en-GB" dirty="0">
                <a:effectLst/>
                <a:latin typeface="Helvetica" pitchFamily="2" charset="0"/>
              </a:rPr>
              <a:t> Fault, alongside an increase by a factor of 2.43 at 50 ka on Messina-Taormina Fault, the combined effect of these out-of-phase throw-rate histories is to maintain a relatively constant heave-rate. </a:t>
            </a:r>
          </a:p>
        </p:txBody>
      </p:sp>
      <p:sp>
        <p:nvSpPr>
          <p:cNvPr id="24" name="TextBox 23">
            <a:extLst>
              <a:ext uri="{FF2B5EF4-FFF2-40B4-BE49-F238E27FC236}">
                <a16:creationId xmlns:a16="http://schemas.microsoft.com/office/drawing/2014/main" id="{BCDEF2EA-E828-536E-DC8C-E9DD9525134E}"/>
              </a:ext>
            </a:extLst>
          </p:cNvPr>
          <p:cNvSpPr txBox="1"/>
          <p:nvPr/>
        </p:nvSpPr>
        <p:spPr>
          <a:xfrm>
            <a:off x="6850052" y="4701349"/>
            <a:ext cx="5255226" cy="1477328"/>
          </a:xfrm>
          <a:prstGeom prst="rect">
            <a:avLst/>
          </a:prstGeom>
          <a:noFill/>
        </p:spPr>
        <p:txBody>
          <a:bodyPr wrap="square">
            <a:spAutoFit/>
          </a:bodyPr>
          <a:lstStyle/>
          <a:p>
            <a:pPr algn="just"/>
            <a:r>
              <a:rPr lang="en-GB" b="1" u="sng" dirty="0">
                <a:solidFill>
                  <a:srgbClr val="FF0000"/>
                </a:solidFill>
                <a:effectLst/>
                <a:latin typeface="Helvetica" pitchFamily="2" charset="0"/>
              </a:rPr>
              <a:t>This suggests that the slip-rate changes are not related to a change in rate across the whole subduction system, but instead due to a change in the internal organisation of strain of the upper plate of the subduction system. </a:t>
            </a:r>
          </a:p>
        </p:txBody>
      </p:sp>
    </p:spTree>
    <p:extLst>
      <p:ext uri="{BB962C8B-B14F-4D97-AF65-F5344CB8AC3E}">
        <p14:creationId xmlns:p14="http://schemas.microsoft.com/office/powerpoint/2010/main" val="908842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714695-28F2-24A2-BBB3-B9444D1F0EC3}"/>
              </a:ext>
            </a:extLst>
          </p:cNvPr>
          <p:cNvSpPr txBox="1"/>
          <p:nvPr/>
        </p:nvSpPr>
        <p:spPr>
          <a:xfrm>
            <a:off x="1363973" y="1428549"/>
            <a:ext cx="9464053" cy="40472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8064A2"/>
                </a:solidFill>
                <a:effectLst/>
                <a:uLnTx/>
                <a:uFillTx/>
                <a:latin typeface="Minion Pro" panose="02040503050306020203" pitchFamily="18" charset="0"/>
                <a:ea typeface="+mn-ea"/>
                <a:cs typeface="+mn-cs"/>
              </a:rPr>
              <a:t>Introduction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8064A2"/>
                </a:solidFill>
                <a:effectLst/>
                <a:uLnTx/>
                <a:uFillTx/>
                <a:latin typeface="Minion Pro" panose="02040503050306020203" pitchFamily="18" charset="0"/>
                <a:ea typeface="+mn-ea"/>
                <a:cs typeface="+mn-cs"/>
              </a:rPr>
              <a:t>The aim of the study is to investigate if a relationship exists between historical seismicity, regional uplift and upper plate faulting activity. The study area is in southern Italy, within a region of the extending and uplifting Calabrian Forearc. In particular, we address the following scientific questions: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8064A2"/>
              </a:solidFill>
              <a:effectLst/>
              <a:uLnTx/>
              <a:uFillTx/>
              <a:latin typeface="Minion Pro" panose="02040503050306020203" pitchFamily="18"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8064A2"/>
                </a:solidFill>
                <a:effectLst/>
                <a:uLnTx/>
                <a:uFillTx/>
                <a:latin typeface="Minion Pro" panose="02040503050306020203" pitchFamily="18" charset="0"/>
                <a:ea typeface="+mn-ea"/>
                <a:cs typeface="+mn-cs"/>
              </a:rPr>
              <a:t>Are the Messina-Taormina Fault, the Reggio Calabria Fault and the </a:t>
            </a:r>
            <a:r>
              <a:rPr kumimoji="0" lang="en-GB" sz="1600" b="0" i="0" u="none" strike="noStrike" kern="1200" cap="none" spc="0" normalizeH="0" baseline="0" noProof="0" dirty="0" err="1">
                <a:ln>
                  <a:noFill/>
                </a:ln>
                <a:solidFill>
                  <a:srgbClr val="8064A2"/>
                </a:solidFill>
                <a:effectLst/>
                <a:uLnTx/>
                <a:uFillTx/>
                <a:latin typeface="Minion Pro" panose="02040503050306020203" pitchFamily="18" charset="0"/>
                <a:ea typeface="+mn-ea"/>
                <a:cs typeface="+mn-cs"/>
              </a:rPr>
              <a:t>Armo</a:t>
            </a:r>
            <a:r>
              <a:rPr kumimoji="0" lang="en-GB" sz="1600" b="0" i="0" u="none" strike="noStrike" kern="1200" cap="none" spc="0" normalizeH="0" baseline="0" noProof="0" dirty="0">
                <a:ln>
                  <a:noFill/>
                </a:ln>
                <a:solidFill>
                  <a:srgbClr val="8064A2"/>
                </a:solidFill>
                <a:effectLst/>
                <a:uLnTx/>
                <a:uFillTx/>
                <a:latin typeface="Minion Pro" panose="02040503050306020203" pitchFamily="18" charset="0"/>
                <a:ea typeface="+mn-ea"/>
                <a:cs typeface="+mn-cs"/>
              </a:rPr>
              <a:t> Fault active? Debated over the last few d</a:t>
            </a:r>
            <a:r>
              <a:rPr lang="en-GB" sz="1600" dirty="0" err="1">
                <a:solidFill>
                  <a:srgbClr val="8064A2"/>
                </a:solidFill>
                <a:latin typeface="Minion Pro" panose="02040503050306020203" pitchFamily="18" charset="0"/>
              </a:rPr>
              <a:t>ecades</a:t>
            </a:r>
            <a:r>
              <a:rPr lang="en-GB" sz="1600" dirty="0">
                <a:solidFill>
                  <a:srgbClr val="8064A2"/>
                </a:solidFill>
                <a:latin typeface="Minion Pro" panose="02040503050306020203" pitchFamily="18" charset="0"/>
              </a:rPr>
              <a:t>.</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8064A2"/>
              </a:solidFill>
              <a:effectLst/>
              <a:uLnTx/>
              <a:uFillTx/>
              <a:latin typeface="Minion Pro" panose="02040503050306020203" pitchFamily="18"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8064A2"/>
                </a:solidFill>
                <a:effectLst/>
                <a:uLnTx/>
                <a:uFillTx/>
                <a:latin typeface="Minion Pro" panose="02040503050306020203" pitchFamily="18" charset="0"/>
                <a:ea typeface="+mn-ea"/>
                <a:cs typeface="+mn-cs"/>
              </a:rPr>
              <a:t>If so, is their faulting activity affecting the regional uplift signal as </a:t>
            </a:r>
            <a:r>
              <a:rPr lang="en-GB" sz="1600" dirty="0">
                <a:solidFill>
                  <a:srgbClr val="8064A2"/>
                </a:solidFill>
                <a:latin typeface="Minion Pro" panose="02040503050306020203" pitchFamily="18" charset="0"/>
              </a:rPr>
              <a:t>observed</a:t>
            </a:r>
            <a:r>
              <a:rPr kumimoji="0" lang="en-GB" sz="1600" b="0" i="0" u="none" strike="noStrike" kern="1200" cap="none" spc="0" normalizeH="0" baseline="0" noProof="0" dirty="0">
                <a:ln>
                  <a:noFill/>
                </a:ln>
                <a:solidFill>
                  <a:srgbClr val="8064A2"/>
                </a:solidFill>
                <a:effectLst/>
                <a:uLnTx/>
                <a:uFillTx/>
                <a:latin typeface="Minion Pro" panose="02040503050306020203" pitchFamily="18" charset="0"/>
                <a:ea typeface="+mn-ea"/>
                <a:cs typeface="+mn-cs"/>
              </a:rPr>
              <a:t> in other parts of the uplifting and extending Calabrian Forearc?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8064A2"/>
              </a:solidFill>
              <a:effectLst/>
              <a:uLnTx/>
              <a:uFillTx/>
              <a:latin typeface="Minion Pro" panose="02040503050306020203" pitchFamily="18"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8064A2"/>
                </a:solidFill>
                <a:effectLst/>
                <a:uLnTx/>
                <a:uFillTx/>
                <a:latin typeface="Minion Pro" panose="02040503050306020203" pitchFamily="18" charset="0"/>
                <a:ea typeface="+mn-ea"/>
                <a:cs typeface="+mn-cs"/>
              </a:rPr>
              <a:t>Is the uplift varying with time? If so, why?</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8064A2"/>
              </a:solidFill>
              <a:effectLst/>
              <a:uLnTx/>
              <a:uFillTx/>
              <a:latin typeface="Minion Pro" panose="02040503050306020203" pitchFamily="18"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8064A2"/>
                </a:solidFill>
                <a:effectLst/>
                <a:uLnTx/>
                <a:uFillTx/>
                <a:latin typeface="Minion Pro" panose="02040503050306020203" pitchFamily="18" charset="0"/>
                <a:ea typeface="+mn-ea"/>
                <a:cs typeface="+mn-cs"/>
              </a:rPr>
              <a:t>Is there any relationship between regional uplift, local faulting and historical seismicity?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8064A2"/>
              </a:solidFill>
              <a:effectLst/>
              <a:uLnTx/>
              <a:uFillTx/>
              <a:latin typeface="Minion Pro" panose="02040503050306020203"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8064A2"/>
              </a:solidFill>
              <a:effectLst/>
              <a:uLnTx/>
              <a:uFillTx/>
              <a:latin typeface="Minion Pro" panose="02040503050306020203" pitchFamily="18" charset="0"/>
              <a:ea typeface="+mn-ea"/>
              <a:cs typeface="+mn-cs"/>
            </a:endParaRPr>
          </a:p>
        </p:txBody>
      </p:sp>
      <p:sp>
        <p:nvSpPr>
          <p:cNvPr id="10" name="Rectangle 9">
            <a:extLst>
              <a:ext uri="{FF2B5EF4-FFF2-40B4-BE49-F238E27FC236}">
                <a16:creationId xmlns:a16="http://schemas.microsoft.com/office/drawing/2014/main" id="{38B91CC6-9682-14CF-98D5-1EB3871199F3}"/>
              </a:ext>
            </a:extLst>
          </p:cNvPr>
          <p:cNvSpPr/>
          <p:nvPr/>
        </p:nvSpPr>
        <p:spPr>
          <a:xfrm>
            <a:off x="0" y="0"/>
            <a:ext cx="12192000" cy="507831"/>
          </a:xfrm>
          <a:prstGeom prst="rect">
            <a:avLst/>
          </a:prstGeom>
        </p:spPr>
        <p:txBody>
          <a:bodyPr wrap="square">
            <a:spAutoFit/>
          </a:bodyPr>
          <a:lstStyle/>
          <a:p>
            <a:pPr algn="ctr">
              <a:defRPr/>
            </a:pP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Normal</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faulting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interaction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revealed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out-of-</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phase</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Quaternary</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uplift</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-rate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changes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implied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studying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deformed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marine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terraces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(EGU23-69) </a:t>
            </a:r>
          </a:p>
          <a:p>
            <a:pPr algn="ctr">
              <a:defRPr/>
            </a:pPr>
            <a:r>
              <a:rPr kumimoji="0" lang="it-IT" sz="12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Marco </a:t>
            </a:r>
            <a:r>
              <a:rPr kumimoji="0" lang="it-IT" sz="12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Meschis</a:t>
            </a:r>
            <a:r>
              <a:rPr lang="it-IT" sz="1200" b="1" baseline="30000" dirty="0">
                <a:solidFill>
                  <a:prstClr val="black"/>
                </a:solidFill>
                <a:latin typeface="Minion Pro" panose="02040503050306020203" pitchFamily="18" charset="0"/>
              </a:rPr>
              <a:t> </a:t>
            </a:r>
            <a:r>
              <a:rPr lang="it-IT" sz="1200" dirty="0">
                <a:solidFill>
                  <a:prstClr val="black"/>
                </a:solidFill>
                <a:latin typeface="Minion Pro" panose="02040503050306020203" pitchFamily="18" charset="0"/>
              </a:rPr>
              <a:t> (Istituto Nazionale di Geofisica e Vulcanologia, Palermo – INGV) et al. </a:t>
            </a:r>
            <a:endPar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11" name="Picture 6" descr="Home">
            <a:extLst>
              <a:ext uri="{FF2B5EF4-FFF2-40B4-BE49-F238E27FC236}">
                <a16:creationId xmlns:a16="http://schemas.microsoft.com/office/drawing/2014/main" id="{4D12B1ED-FB65-D8B3-6076-1F153F33D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288" y="6322776"/>
            <a:ext cx="21336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he Centre for Planetary Sciences | The Centre for Planetary Sciences at  UCL / Birkbeck - UCL – University College London">
            <a:extLst>
              <a:ext uri="{FF2B5EF4-FFF2-40B4-BE49-F238E27FC236}">
                <a16:creationId xmlns:a16="http://schemas.microsoft.com/office/drawing/2014/main" id="{36FA05DF-0A25-99F4-A2BB-8B2EA3C1B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3" y="6350741"/>
            <a:ext cx="1698170" cy="5264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B79395B-3DE7-A474-60A7-89D1A69B2C24}"/>
              </a:ext>
            </a:extLst>
          </p:cNvPr>
          <p:cNvPicPr>
            <a:picLocks noChangeAspect="1"/>
          </p:cNvPicPr>
          <p:nvPr/>
        </p:nvPicPr>
        <p:blipFill>
          <a:blip r:embed="rId4"/>
          <a:stretch>
            <a:fillRect/>
          </a:stretch>
        </p:blipFill>
        <p:spPr>
          <a:xfrm>
            <a:off x="11107796" y="6356594"/>
            <a:ext cx="1040663" cy="478246"/>
          </a:xfrm>
          <a:prstGeom prst="rect">
            <a:avLst/>
          </a:prstGeom>
        </p:spPr>
      </p:pic>
      <p:sp>
        <p:nvSpPr>
          <p:cNvPr id="14" name="TextBox 13">
            <a:extLst>
              <a:ext uri="{FF2B5EF4-FFF2-40B4-BE49-F238E27FC236}">
                <a16:creationId xmlns:a16="http://schemas.microsoft.com/office/drawing/2014/main" id="{8DE08315-9F86-5DA8-CE9F-7E9B652667A4}"/>
              </a:ext>
            </a:extLst>
          </p:cNvPr>
          <p:cNvSpPr txBox="1"/>
          <p:nvPr/>
        </p:nvSpPr>
        <p:spPr>
          <a:xfrm>
            <a:off x="1847973" y="6396529"/>
            <a:ext cx="2952628"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email: </a:t>
            </a: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hlinkClick r:id="rId5"/>
              </a:rPr>
              <a:t>marco.meschis@ingv.it</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sp>
        <p:nvSpPr>
          <p:cNvPr id="15" name="TextBox 14">
            <a:extLst>
              <a:ext uri="{FF2B5EF4-FFF2-40B4-BE49-F238E27FC236}">
                <a16:creationId xmlns:a16="http://schemas.microsoft.com/office/drawing/2014/main" id="{96B8A5CF-BA78-B320-69CD-62612AEF1067}"/>
              </a:ext>
            </a:extLst>
          </p:cNvPr>
          <p:cNvSpPr txBox="1"/>
          <p:nvPr/>
        </p:nvSpPr>
        <p:spPr>
          <a:xfrm>
            <a:off x="8250830" y="6396529"/>
            <a:ext cx="2528085"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twitter: @</a:t>
            </a:r>
            <a:r>
              <a:rPr kumimoji="0" lang="en-GB" sz="1800" b="0"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marcomeschis</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16" name="Picture 6">
            <a:extLst>
              <a:ext uri="{FF2B5EF4-FFF2-40B4-BE49-F238E27FC236}">
                <a16:creationId xmlns:a16="http://schemas.microsoft.com/office/drawing/2014/main" id="{2B8EB124-A398-0DF5-4EEA-71D9BF37C7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9876" y="6445370"/>
            <a:ext cx="409915" cy="33717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7F875CD-89E8-A4C6-4B64-D2574206A9A1}"/>
              </a:ext>
            </a:extLst>
          </p:cNvPr>
          <p:cNvSpPr/>
          <p:nvPr/>
        </p:nvSpPr>
        <p:spPr>
          <a:xfrm>
            <a:off x="4995278" y="6322777"/>
            <a:ext cx="2771313" cy="512064"/>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B5288607-63B0-74A0-2057-677F108A43D7}"/>
              </a:ext>
            </a:extLst>
          </p:cNvPr>
          <p:cNvSpPr/>
          <p:nvPr/>
        </p:nvSpPr>
        <p:spPr>
          <a:xfrm>
            <a:off x="11107793" y="6356320"/>
            <a:ext cx="1040663" cy="478246"/>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86260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B91CC6-9682-14CF-98D5-1EB3871199F3}"/>
              </a:ext>
            </a:extLst>
          </p:cNvPr>
          <p:cNvSpPr/>
          <p:nvPr/>
        </p:nvSpPr>
        <p:spPr>
          <a:xfrm>
            <a:off x="0" y="0"/>
            <a:ext cx="12192000" cy="507831"/>
          </a:xfrm>
          <a:prstGeom prst="rect">
            <a:avLst/>
          </a:prstGeom>
        </p:spPr>
        <p:txBody>
          <a:bodyPr wrap="square">
            <a:spAutoFit/>
          </a:bodyPr>
          <a:lstStyle/>
          <a:p>
            <a:pPr algn="ctr">
              <a:defRPr/>
            </a:pP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Normal</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faulting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interaction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revealed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out-of-</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phase</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Quaternary</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uplift</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-rate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changes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implied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studying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deformed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marine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terraces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(EGU23-69) </a:t>
            </a:r>
          </a:p>
          <a:p>
            <a:pPr algn="ctr">
              <a:defRPr/>
            </a:pPr>
            <a:r>
              <a:rPr kumimoji="0" lang="it-IT" sz="12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Marco </a:t>
            </a:r>
            <a:r>
              <a:rPr kumimoji="0" lang="it-IT" sz="12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Meschis</a:t>
            </a:r>
            <a:r>
              <a:rPr lang="it-IT" sz="1200" b="1" baseline="30000" dirty="0">
                <a:solidFill>
                  <a:prstClr val="black"/>
                </a:solidFill>
                <a:latin typeface="Minion Pro" panose="02040503050306020203" pitchFamily="18" charset="0"/>
              </a:rPr>
              <a:t> </a:t>
            </a:r>
            <a:r>
              <a:rPr lang="it-IT" sz="1200" dirty="0">
                <a:solidFill>
                  <a:prstClr val="black"/>
                </a:solidFill>
                <a:latin typeface="Minion Pro" panose="02040503050306020203" pitchFamily="18" charset="0"/>
              </a:rPr>
              <a:t> (Istituto Nazionale di Geofisica e Vulcanologia, Palermo – INGV) et al. </a:t>
            </a:r>
            <a:endPar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15" name="Picture 6" descr="Home">
            <a:extLst>
              <a:ext uri="{FF2B5EF4-FFF2-40B4-BE49-F238E27FC236}">
                <a16:creationId xmlns:a16="http://schemas.microsoft.com/office/drawing/2014/main" id="{DCF4E03A-42B6-AEC1-5856-F801A3283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288" y="6322776"/>
            <a:ext cx="21336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he Centre for Planetary Sciences | The Centre for Planetary Sciences at  UCL / Birkbeck - UCL – University College London">
            <a:extLst>
              <a:ext uri="{FF2B5EF4-FFF2-40B4-BE49-F238E27FC236}">
                <a16:creationId xmlns:a16="http://schemas.microsoft.com/office/drawing/2014/main" id="{39DB8E0A-6B69-CCF9-8736-3161DE0AD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3" y="6350741"/>
            <a:ext cx="1698170" cy="5264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E55DB1-D343-5444-3B37-DB6DB5CB92C7}"/>
              </a:ext>
            </a:extLst>
          </p:cNvPr>
          <p:cNvPicPr>
            <a:picLocks noChangeAspect="1"/>
          </p:cNvPicPr>
          <p:nvPr/>
        </p:nvPicPr>
        <p:blipFill>
          <a:blip r:embed="rId4"/>
          <a:stretch>
            <a:fillRect/>
          </a:stretch>
        </p:blipFill>
        <p:spPr>
          <a:xfrm>
            <a:off x="11107796" y="6356594"/>
            <a:ext cx="1040663" cy="478246"/>
          </a:xfrm>
          <a:prstGeom prst="rect">
            <a:avLst/>
          </a:prstGeom>
        </p:spPr>
      </p:pic>
      <p:sp>
        <p:nvSpPr>
          <p:cNvPr id="18" name="TextBox 17">
            <a:extLst>
              <a:ext uri="{FF2B5EF4-FFF2-40B4-BE49-F238E27FC236}">
                <a16:creationId xmlns:a16="http://schemas.microsoft.com/office/drawing/2014/main" id="{00FB8AF5-75DC-1A89-0549-C087C5F8FCFD}"/>
              </a:ext>
            </a:extLst>
          </p:cNvPr>
          <p:cNvSpPr txBox="1"/>
          <p:nvPr/>
        </p:nvSpPr>
        <p:spPr>
          <a:xfrm>
            <a:off x="1847973" y="6396529"/>
            <a:ext cx="2952628"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email: </a:t>
            </a: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hlinkClick r:id="rId5"/>
              </a:rPr>
              <a:t>marco.meschis@ingv.it</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sp>
        <p:nvSpPr>
          <p:cNvPr id="19" name="TextBox 18">
            <a:extLst>
              <a:ext uri="{FF2B5EF4-FFF2-40B4-BE49-F238E27FC236}">
                <a16:creationId xmlns:a16="http://schemas.microsoft.com/office/drawing/2014/main" id="{040B09BE-5C1C-0D4A-A48C-538DFC6982CE}"/>
              </a:ext>
            </a:extLst>
          </p:cNvPr>
          <p:cNvSpPr txBox="1"/>
          <p:nvPr/>
        </p:nvSpPr>
        <p:spPr>
          <a:xfrm>
            <a:off x="8250830" y="6396529"/>
            <a:ext cx="2528085"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twitter: @</a:t>
            </a:r>
            <a:r>
              <a:rPr kumimoji="0" lang="en-GB" sz="1800" b="0"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marcomeschis</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20" name="Picture 6">
            <a:extLst>
              <a:ext uri="{FF2B5EF4-FFF2-40B4-BE49-F238E27FC236}">
                <a16:creationId xmlns:a16="http://schemas.microsoft.com/office/drawing/2014/main" id="{CFF72629-EE2C-120C-3B23-832F1A513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9876" y="6445370"/>
            <a:ext cx="409915" cy="3371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140CCD8-D251-344E-19C8-903C11C0E915}"/>
              </a:ext>
            </a:extLst>
          </p:cNvPr>
          <p:cNvSpPr/>
          <p:nvPr/>
        </p:nvSpPr>
        <p:spPr>
          <a:xfrm>
            <a:off x="4995278" y="6322777"/>
            <a:ext cx="2771313" cy="512064"/>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FAC58C92-DAD4-8D1C-69E2-2BBDFBA566C5}"/>
              </a:ext>
            </a:extLst>
          </p:cNvPr>
          <p:cNvSpPr/>
          <p:nvPr/>
        </p:nvSpPr>
        <p:spPr>
          <a:xfrm>
            <a:off x="11107793" y="6356320"/>
            <a:ext cx="1040663" cy="478246"/>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81A18C13-0FF9-BFCD-DA0B-5BB07BDFACCB}"/>
              </a:ext>
            </a:extLst>
          </p:cNvPr>
          <p:cNvSpPr txBox="1"/>
          <p:nvPr/>
        </p:nvSpPr>
        <p:spPr>
          <a:xfrm>
            <a:off x="3468386" y="1353228"/>
            <a:ext cx="5255226" cy="461665"/>
          </a:xfrm>
          <a:prstGeom prst="rect">
            <a:avLst/>
          </a:prstGeom>
          <a:noFill/>
        </p:spPr>
        <p:txBody>
          <a:bodyPr wrap="square">
            <a:spAutoFit/>
          </a:bodyPr>
          <a:lstStyle/>
          <a:p>
            <a:pPr algn="ctr"/>
            <a:r>
              <a:rPr lang="en-GB" sz="2400" b="1" u="sng" dirty="0">
                <a:solidFill>
                  <a:srgbClr val="00B050"/>
                </a:solidFill>
                <a:effectLst/>
                <a:latin typeface="Arial" panose="020B0604020202020204" pitchFamily="34" charset="0"/>
                <a:cs typeface="Arial" panose="020B0604020202020204" pitchFamily="34" charset="0"/>
              </a:rPr>
              <a:t>Thanks for your attention!!!</a:t>
            </a:r>
          </a:p>
        </p:txBody>
      </p:sp>
      <p:sp>
        <p:nvSpPr>
          <p:cNvPr id="5" name="TextBox 4">
            <a:extLst>
              <a:ext uri="{FF2B5EF4-FFF2-40B4-BE49-F238E27FC236}">
                <a16:creationId xmlns:a16="http://schemas.microsoft.com/office/drawing/2014/main" id="{7F19C39B-3785-FCD7-1445-97BDA30F54E4}"/>
              </a:ext>
            </a:extLst>
          </p:cNvPr>
          <p:cNvSpPr txBox="1"/>
          <p:nvPr/>
        </p:nvSpPr>
        <p:spPr>
          <a:xfrm>
            <a:off x="236882" y="2660290"/>
            <a:ext cx="11718235" cy="3416320"/>
          </a:xfrm>
          <a:prstGeom prst="rect">
            <a:avLst/>
          </a:prstGeom>
          <a:noFill/>
        </p:spPr>
        <p:txBody>
          <a:bodyPr wrap="square">
            <a:spAutoFit/>
          </a:bodyPr>
          <a:lstStyle/>
          <a:p>
            <a:pPr algn="ctr"/>
            <a:r>
              <a:rPr lang="en-GB" sz="2400" b="1" u="sng" dirty="0">
                <a:solidFill>
                  <a:srgbClr val="00B050"/>
                </a:solidFill>
                <a:effectLst/>
                <a:latin typeface="Helvetica" pitchFamily="2" charset="0"/>
              </a:rPr>
              <a:t>This presentation summarises </a:t>
            </a:r>
            <a:r>
              <a:rPr lang="en-GB" sz="2400" b="1" u="sng" dirty="0">
                <a:solidFill>
                  <a:srgbClr val="00B050"/>
                </a:solidFill>
                <a:latin typeface="Helvetica" pitchFamily="2" charset="0"/>
              </a:rPr>
              <a:t>a published </a:t>
            </a:r>
            <a:r>
              <a:rPr lang="en-GB" sz="2400" b="1" u="sng" dirty="0">
                <a:solidFill>
                  <a:srgbClr val="00B050"/>
                </a:solidFill>
                <a:effectLst/>
                <a:latin typeface="Helvetica" pitchFamily="2" charset="0"/>
              </a:rPr>
              <a:t>paper mentioned below: </a:t>
            </a:r>
          </a:p>
          <a:p>
            <a:pPr algn="ctr"/>
            <a:endParaRPr lang="en-GB" sz="2400" b="1" u="sng" dirty="0">
              <a:solidFill>
                <a:srgbClr val="FF0000"/>
              </a:solidFill>
              <a:effectLst/>
              <a:latin typeface="Helvetica" pitchFamily="2" charset="0"/>
            </a:endParaRPr>
          </a:p>
          <a:p>
            <a:pPr algn="just"/>
            <a:r>
              <a:rPr lang="en-GB" sz="2400" b="1" i="0" u="sng" dirty="0" err="1">
                <a:solidFill>
                  <a:srgbClr val="000000"/>
                </a:solidFill>
                <a:effectLst/>
                <a:latin typeface="Arial" panose="020B0604020202020204" pitchFamily="34" charset="0"/>
                <a:cs typeface="Arial" panose="020B0604020202020204" pitchFamily="34" charset="0"/>
              </a:rPr>
              <a:t>Meschis</a:t>
            </a:r>
            <a:r>
              <a:rPr lang="en-GB" sz="2400" b="1" i="0" u="sng" dirty="0">
                <a:solidFill>
                  <a:srgbClr val="000000"/>
                </a:solidFill>
                <a:effectLst/>
                <a:latin typeface="Arial" panose="020B0604020202020204" pitchFamily="34" charset="0"/>
                <a:cs typeface="Arial" panose="020B0604020202020204" pitchFamily="34" charset="0"/>
              </a:rPr>
              <a:t>, M., </a:t>
            </a:r>
            <a:r>
              <a:rPr lang="en-GB" sz="2400" b="0" i="0" dirty="0">
                <a:solidFill>
                  <a:srgbClr val="000000"/>
                </a:solidFill>
                <a:effectLst/>
                <a:latin typeface="Arial" panose="020B0604020202020204" pitchFamily="34" charset="0"/>
                <a:cs typeface="Arial" panose="020B0604020202020204" pitchFamily="34" charset="0"/>
              </a:rPr>
              <a:t>Roberts, G.P., Robertson, J., </a:t>
            </a:r>
            <a:r>
              <a:rPr lang="en-GB" sz="2400" b="0" i="0" dirty="0" err="1">
                <a:solidFill>
                  <a:srgbClr val="000000"/>
                </a:solidFill>
                <a:effectLst/>
                <a:latin typeface="Arial" panose="020B0604020202020204" pitchFamily="34" charset="0"/>
                <a:cs typeface="Arial" panose="020B0604020202020204" pitchFamily="34" charset="0"/>
              </a:rPr>
              <a:t>Mildon</a:t>
            </a:r>
            <a:r>
              <a:rPr lang="en-GB" sz="2400" b="0" i="0" dirty="0">
                <a:solidFill>
                  <a:srgbClr val="000000"/>
                </a:solidFill>
                <a:effectLst/>
                <a:latin typeface="Arial" panose="020B0604020202020204" pitchFamily="34" charset="0"/>
                <a:cs typeface="Arial" panose="020B0604020202020204" pitchFamily="34" charset="0"/>
              </a:rPr>
              <a:t>, Z.K., </a:t>
            </a:r>
            <a:r>
              <a:rPr lang="en-GB" sz="2400" b="0" i="0" dirty="0" err="1">
                <a:solidFill>
                  <a:srgbClr val="000000"/>
                </a:solidFill>
                <a:effectLst/>
                <a:latin typeface="Arial" panose="020B0604020202020204" pitchFamily="34" charset="0"/>
                <a:cs typeface="Arial" panose="020B0604020202020204" pitchFamily="34" charset="0"/>
              </a:rPr>
              <a:t>Sahy</a:t>
            </a:r>
            <a:r>
              <a:rPr lang="en-GB" sz="2400" b="0" i="0" dirty="0">
                <a:solidFill>
                  <a:srgbClr val="000000"/>
                </a:solidFill>
                <a:effectLst/>
                <a:latin typeface="Arial" panose="020B0604020202020204" pitchFamily="34" charset="0"/>
                <a:cs typeface="Arial" panose="020B0604020202020204" pitchFamily="34" charset="0"/>
              </a:rPr>
              <a:t>, D., Goswami, R., </a:t>
            </a:r>
            <a:r>
              <a:rPr lang="en-GB" sz="2400" b="0" i="0" dirty="0" err="1">
                <a:solidFill>
                  <a:srgbClr val="000000"/>
                </a:solidFill>
                <a:effectLst/>
                <a:latin typeface="Arial" panose="020B0604020202020204" pitchFamily="34" charset="0"/>
                <a:cs typeface="Arial" panose="020B0604020202020204" pitchFamily="34" charset="0"/>
              </a:rPr>
              <a:t>Sgambato</a:t>
            </a:r>
            <a:r>
              <a:rPr lang="en-GB" sz="2400" b="0" i="0" dirty="0">
                <a:solidFill>
                  <a:srgbClr val="000000"/>
                </a:solidFill>
                <a:effectLst/>
                <a:latin typeface="Arial" panose="020B0604020202020204" pitchFamily="34" charset="0"/>
                <a:cs typeface="Arial" panose="020B0604020202020204" pitchFamily="34" charset="0"/>
              </a:rPr>
              <a:t>, C., Faure Walker, J., </a:t>
            </a:r>
            <a:r>
              <a:rPr lang="en-GB" sz="2400" b="0" i="0" dirty="0" err="1">
                <a:solidFill>
                  <a:srgbClr val="000000"/>
                </a:solidFill>
                <a:effectLst/>
                <a:latin typeface="Arial" panose="020B0604020202020204" pitchFamily="34" charset="0"/>
                <a:cs typeface="Arial" panose="020B0604020202020204" pitchFamily="34" charset="0"/>
              </a:rPr>
              <a:t>Michetti</a:t>
            </a:r>
            <a:r>
              <a:rPr lang="en-GB" sz="2400" b="0" i="0" dirty="0">
                <a:solidFill>
                  <a:srgbClr val="000000"/>
                </a:solidFill>
                <a:effectLst/>
                <a:latin typeface="Arial" panose="020B0604020202020204" pitchFamily="34" charset="0"/>
                <a:cs typeface="Arial" panose="020B0604020202020204" pitchFamily="34" charset="0"/>
              </a:rPr>
              <a:t>, A.M. and </a:t>
            </a:r>
            <a:r>
              <a:rPr lang="en-GB" sz="2400" b="0" i="0" dirty="0" err="1">
                <a:solidFill>
                  <a:srgbClr val="000000"/>
                </a:solidFill>
                <a:effectLst/>
                <a:latin typeface="Arial" panose="020B0604020202020204" pitchFamily="34" charset="0"/>
                <a:cs typeface="Arial" panose="020B0604020202020204" pitchFamily="34" charset="0"/>
              </a:rPr>
              <a:t>Iezzi</a:t>
            </a:r>
            <a:r>
              <a:rPr lang="en-GB" sz="2400" b="0" i="0" dirty="0">
                <a:solidFill>
                  <a:srgbClr val="000000"/>
                </a:solidFill>
                <a:effectLst/>
                <a:latin typeface="Arial" panose="020B0604020202020204" pitchFamily="34" charset="0"/>
                <a:cs typeface="Arial" panose="020B0604020202020204" pitchFamily="34" charset="0"/>
              </a:rPr>
              <a:t>, F. </a:t>
            </a:r>
            <a:r>
              <a:rPr lang="en-GB" sz="2400" b="0" i="0">
                <a:solidFill>
                  <a:srgbClr val="000000"/>
                </a:solidFill>
                <a:effectLst/>
                <a:latin typeface="Arial" panose="020B0604020202020204" pitchFamily="34" charset="0"/>
                <a:cs typeface="Arial" panose="020B0604020202020204" pitchFamily="34" charset="0"/>
              </a:rPr>
              <a:t>(2022) </a:t>
            </a:r>
            <a:r>
              <a:rPr lang="en-GB" sz="2400" b="0" i="0" dirty="0">
                <a:solidFill>
                  <a:srgbClr val="000000"/>
                </a:solidFill>
                <a:effectLst/>
                <a:latin typeface="Arial" panose="020B0604020202020204" pitchFamily="34" charset="0"/>
                <a:cs typeface="Arial" panose="020B0604020202020204" pitchFamily="34" charset="0"/>
              </a:rPr>
              <a:t>- Out of Phase Quaternary Uplift-Rate Changes Reveal Normal Fault Interaction, Implied by Deformed Marine </a:t>
            </a:r>
            <a:r>
              <a:rPr lang="en-GB" sz="2400" b="0" i="0" dirty="0" err="1">
                <a:solidFill>
                  <a:srgbClr val="000000"/>
                </a:solidFill>
                <a:effectLst/>
                <a:latin typeface="Arial" panose="020B0604020202020204" pitchFamily="34" charset="0"/>
                <a:cs typeface="Arial" panose="020B0604020202020204" pitchFamily="34" charset="0"/>
              </a:rPr>
              <a:t>Palaeoshorelines</a:t>
            </a:r>
            <a:r>
              <a:rPr lang="en-GB" sz="2400" b="0" i="0" dirty="0">
                <a:solidFill>
                  <a:srgbClr val="000000"/>
                </a:solidFill>
                <a:effectLst/>
                <a:latin typeface="Arial" panose="020B0604020202020204" pitchFamily="34" charset="0"/>
                <a:cs typeface="Arial" panose="020B0604020202020204" pitchFamily="34" charset="0"/>
              </a:rPr>
              <a:t>, in Southern Italy</a:t>
            </a:r>
            <a:r>
              <a:rPr lang="en-GB" sz="2400" i="1" dirty="0">
                <a:solidFill>
                  <a:srgbClr val="000000"/>
                </a:solidFill>
                <a:latin typeface="Arial" panose="020B0604020202020204" pitchFamily="34" charset="0"/>
                <a:cs typeface="Arial" panose="020B0604020202020204" pitchFamily="34" charset="0"/>
              </a:rPr>
              <a:t>.</a:t>
            </a:r>
          </a:p>
          <a:p>
            <a:pPr algn="just"/>
            <a:endParaRPr lang="en-GB" sz="2400" b="0" i="0" dirty="0">
              <a:solidFill>
                <a:srgbClr val="000000"/>
              </a:solidFill>
              <a:effectLst/>
              <a:latin typeface="Arial" panose="020B0604020202020204" pitchFamily="34" charset="0"/>
              <a:cs typeface="Arial" panose="020B0604020202020204" pitchFamily="34" charset="0"/>
            </a:endParaRPr>
          </a:p>
          <a:p>
            <a:pPr algn="just"/>
            <a:r>
              <a:rPr lang="en-GB" sz="2400" b="1" i="1" dirty="0">
                <a:solidFill>
                  <a:srgbClr val="000000"/>
                </a:solidFill>
                <a:effectLst/>
                <a:latin typeface="Arial" panose="020B0604020202020204" pitchFamily="34" charset="0"/>
                <a:cs typeface="Arial" panose="020B0604020202020204" pitchFamily="34" charset="0"/>
              </a:rPr>
              <a:t>Geomorphology</a:t>
            </a:r>
            <a:r>
              <a:rPr lang="en-GB" sz="2400" b="0" i="0" dirty="0">
                <a:solidFill>
                  <a:srgbClr val="000000"/>
                </a:solidFill>
                <a:effectLst/>
                <a:latin typeface="Arial" panose="020B0604020202020204" pitchFamily="34" charset="0"/>
                <a:cs typeface="Arial" panose="020B0604020202020204" pitchFamily="34" charset="0"/>
              </a:rPr>
              <a:t>, </a:t>
            </a:r>
            <a:r>
              <a:rPr lang="en-GB" sz="2400" b="0" i="1" dirty="0">
                <a:solidFill>
                  <a:srgbClr val="000000"/>
                </a:solidFill>
                <a:effectLst/>
                <a:latin typeface="Arial" panose="020B0604020202020204" pitchFamily="34" charset="0"/>
                <a:cs typeface="Arial" panose="020B0604020202020204" pitchFamily="34" charset="0"/>
              </a:rPr>
              <a:t>416</a:t>
            </a:r>
            <a:r>
              <a:rPr lang="en-GB" sz="2400" b="0" i="0" dirty="0">
                <a:solidFill>
                  <a:srgbClr val="000000"/>
                </a:solidFill>
                <a:effectLst/>
                <a:latin typeface="Arial" panose="020B0604020202020204" pitchFamily="34" charset="0"/>
                <a:cs typeface="Arial" panose="020B0604020202020204" pitchFamily="34" charset="0"/>
              </a:rPr>
              <a:t>. </a:t>
            </a:r>
            <a:r>
              <a:rPr lang="en-GB" sz="2400" b="0" i="0" u="none" strike="noStrike" dirty="0">
                <a:solidFill>
                  <a:srgbClr val="0000FF"/>
                </a:solidFill>
                <a:effectLst/>
                <a:latin typeface="Arial" panose="020B0604020202020204" pitchFamily="34" charset="0"/>
                <a:cs typeface="Arial" panose="020B0604020202020204" pitchFamily="34" charset="0"/>
                <a:hlinkClick r:id="rId7"/>
              </a:rPr>
              <a:t>https://doi.org/10.1016/j.geomorph.2022.108432</a:t>
            </a:r>
            <a:endParaRPr lang="en-GB" sz="2400" b="0" i="0" dirty="0">
              <a:solidFill>
                <a:srgbClr val="000000"/>
              </a:solidFill>
              <a:effectLst/>
              <a:latin typeface="Arial" panose="020B0604020202020204" pitchFamily="34" charset="0"/>
              <a:cs typeface="Arial" panose="020B0604020202020204" pitchFamily="34" charset="0"/>
            </a:endParaRPr>
          </a:p>
          <a:p>
            <a:pPr algn="ctr"/>
            <a:endParaRPr lang="en-GB" sz="2400" b="1" u="sng" dirty="0">
              <a:solidFill>
                <a:srgbClr val="FF0000"/>
              </a:solidFill>
              <a:effectLst/>
              <a:latin typeface="Helvetica" pitchFamily="2" charset="0"/>
            </a:endParaRPr>
          </a:p>
        </p:txBody>
      </p:sp>
    </p:spTree>
    <p:extLst>
      <p:ext uri="{BB962C8B-B14F-4D97-AF65-F5344CB8AC3E}">
        <p14:creationId xmlns:p14="http://schemas.microsoft.com/office/powerpoint/2010/main" val="2124125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714695-28F2-24A2-BBB3-B9444D1F0EC3}"/>
              </a:ext>
            </a:extLst>
          </p:cNvPr>
          <p:cNvSpPr txBox="1"/>
          <p:nvPr/>
        </p:nvSpPr>
        <p:spPr>
          <a:xfrm>
            <a:off x="1948571" y="513281"/>
            <a:ext cx="9464053"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chemeClr val="accent6"/>
                </a:solidFill>
                <a:effectLst/>
                <a:uLnTx/>
                <a:uFillTx/>
                <a:latin typeface="Minion Pro" panose="02040503050306020203" pitchFamily="18" charset="0"/>
                <a:ea typeface="+mn-ea"/>
                <a:cs typeface="+mn-cs"/>
              </a:rPr>
              <a:t>Where are we?</a:t>
            </a:r>
            <a:endParaRPr kumimoji="0" lang="en-GB" sz="1600" b="0" u="none" strike="noStrike" kern="1200" cap="none" spc="0" normalizeH="0" baseline="0" noProof="0" dirty="0">
              <a:ln>
                <a:noFill/>
              </a:ln>
              <a:solidFill>
                <a:schemeClr val="accent6"/>
              </a:solidFill>
              <a:effectLst/>
              <a:uLnTx/>
              <a:uFillTx/>
              <a:latin typeface="Minion Pro" panose="02040503050306020203"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chemeClr val="accent6"/>
              </a:solidFill>
              <a:effectLst/>
              <a:uLnTx/>
              <a:uFillTx/>
              <a:latin typeface="Minion Pro" panose="02040503050306020203" pitchFamily="18" charset="0"/>
              <a:ea typeface="+mn-ea"/>
              <a:cs typeface="+mn-cs"/>
            </a:endParaRPr>
          </a:p>
        </p:txBody>
      </p:sp>
      <p:sp>
        <p:nvSpPr>
          <p:cNvPr id="10" name="Rectangle 9">
            <a:extLst>
              <a:ext uri="{FF2B5EF4-FFF2-40B4-BE49-F238E27FC236}">
                <a16:creationId xmlns:a16="http://schemas.microsoft.com/office/drawing/2014/main" id="{38B91CC6-9682-14CF-98D5-1EB3871199F3}"/>
              </a:ext>
            </a:extLst>
          </p:cNvPr>
          <p:cNvSpPr/>
          <p:nvPr/>
        </p:nvSpPr>
        <p:spPr>
          <a:xfrm>
            <a:off x="0" y="0"/>
            <a:ext cx="12192000" cy="507831"/>
          </a:xfrm>
          <a:prstGeom prst="rect">
            <a:avLst/>
          </a:prstGeom>
        </p:spPr>
        <p:txBody>
          <a:bodyPr wrap="square">
            <a:spAutoFit/>
          </a:bodyPr>
          <a:lstStyle/>
          <a:p>
            <a:pPr algn="ctr">
              <a:defRPr/>
            </a:pP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Normal</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faulting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interaction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revealed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out-of-</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phase</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Quaternary</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uplift</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-rate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changes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implied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studying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deformed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marine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terraces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(EGU23-69) </a:t>
            </a:r>
          </a:p>
          <a:p>
            <a:pPr algn="ctr">
              <a:defRPr/>
            </a:pPr>
            <a:r>
              <a:rPr kumimoji="0" lang="it-IT" sz="12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Marco </a:t>
            </a:r>
            <a:r>
              <a:rPr kumimoji="0" lang="it-IT" sz="12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Meschis</a:t>
            </a:r>
            <a:r>
              <a:rPr lang="it-IT" sz="1200" b="1" baseline="30000" dirty="0">
                <a:solidFill>
                  <a:prstClr val="black"/>
                </a:solidFill>
                <a:latin typeface="Minion Pro" panose="02040503050306020203" pitchFamily="18" charset="0"/>
              </a:rPr>
              <a:t> </a:t>
            </a:r>
            <a:r>
              <a:rPr lang="it-IT" sz="1200" dirty="0">
                <a:solidFill>
                  <a:prstClr val="black"/>
                </a:solidFill>
                <a:latin typeface="Minion Pro" panose="02040503050306020203" pitchFamily="18" charset="0"/>
              </a:rPr>
              <a:t> (Istituto Nazionale di Geofisica e Vulcanologia, Palermo – INGV) et al. </a:t>
            </a:r>
            <a:endPar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4" name="Picture 3">
            <a:extLst>
              <a:ext uri="{FF2B5EF4-FFF2-40B4-BE49-F238E27FC236}">
                <a16:creationId xmlns:a16="http://schemas.microsoft.com/office/drawing/2014/main" id="{7B7D846F-0614-4C1F-A63B-7D3032D7FAD3}"/>
              </a:ext>
            </a:extLst>
          </p:cNvPr>
          <p:cNvPicPr>
            <a:picLocks noChangeAspect="1"/>
          </p:cNvPicPr>
          <p:nvPr/>
        </p:nvPicPr>
        <p:blipFill>
          <a:blip r:embed="rId2"/>
          <a:stretch>
            <a:fillRect/>
          </a:stretch>
        </p:blipFill>
        <p:spPr>
          <a:xfrm>
            <a:off x="4914901" y="960527"/>
            <a:ext cx="3531393" cy="5140832"/>
          </a:xfrm>
          <a:prstGeom prst="rect">
            <a:avLst/>
          </a:prstGeom>
        </p:spPr>
      </p:pic>
      <p:sp>
        <p:nvSpPr>
          <p:cNvPr id="12" name="TextBox 11">
            <a:extLst>
              <a:ext uri="{FF2B5EF4-FFF2-40B4-BE49-F238E27FC236}">
                <a16:creationId xmlns:a16="http://schemas.microsoft.com/office/drawing/2014/main" id="{66BD2F74-44FB-D879-DCA4-003E7CCB222D}"/>
              </a:ext>
            </a:extLst>
          </p:cNvPr>
          <p:cNvSpPr txBox="1"/>
          <p:nvPr/>
        </p:nvSpPr>
        <p:spPr>
          <a:xfrm>
            <a:off x="0" y="960527"/>
            <a:ext cx="4800601" cy="5632311"/>
          </a:xfrm>
          <a:prstGeom prst="rect">
            <a:avLst/>
          </a:prstGeom>
          <a:noFill/>
        </p:spPr>
        <p:txBody>
          <a:bodyPr wrap="square">
            <a:spAutoFit/>
          </a:bodyPr>
          <a:lstStyle/>
          <a:p>
            <a:pPr algn="just"/>
            <a:r>
              <a:rPr lang="en-GB" sz="1200" dirty="0">
                <a:effectLst/>
                <a:latin typeface="Arial" panose="020B0604020202020204" pitchFamily="34" charset="0"/>
                <a:cs typeface="Arial" panose="020B0604020202020204" pitchFamily="34" charset="0"/>
              </a:rPr>
              <a:t>The investigated area lies within the uplifting and seismically extending Calabrian-</a:t>
            </a:r>
            <a:r>
              <a:rPr lang="en-GB" sz="1200" dirty="0" err="1">
                <a:effectLst/>
                <a:latin typeface="Arial" panose="020B0604020202020204" pitchFamily="34" charset="0"/>
                <a:cs typeface="Arial" panose="020B0604020202020204" pitchFamily="34" charset="0"/>
              </a:rPr>
              <a:t>Peloritani</a:t>
            </a:r>
            <a:r>
              <a:rPr lang="en-GB" sz="1200" dirty="0">
                <a:effectLst/>
                <a:latin typeface="Arial" panose="020B0604020202020204" pitchFamily="34" charset="0"/>
                <a:cs typeface="Arial" panose="020B0604020202020204" pitchFamily="34" charset="0"/>
              </a:rPr>
              <a:t> forearc, where the origin of the “regional” signal of uplift, associated with either with the Ionian subduction process (</a:t>
            </a:r>
            <a:r>
              <a:rPr lang="en-GB" sz="1200" dirty="0" err="1">
                <a:solidFill>
                  <a:srgbClr val="2196D1"/>
                </a:solidFill>
                <a:effectLst/>
                <a:latin typeface="Arial" panose="020B0604020202020204" pitchFamily="34" charset="0"/>
                <a:cs typeface="Arial" panose="020B0604020202020204" pitchFamily="34" charset="0"/>
              </a:rPr>
              <a:t>Malinverno</a:t>
            </a:r>
            <a:r>
              <a:rPr lang="en-GB" sz="1200" dirty="0">
                <a:solidFill>
                  <a:srgbClr val="2196D1"/>
                </a:solidFill>
                <a:effectLst/>
                <a:latin typeface="Arial" panose="020B0604020202020204" pitchFamily="34" charset="0"/>
                <a:cs typeface="Arial" panose="020B0604020202020204" pitchFamily="34" charset="0"/>
              </a:rPr>
              <a:t> and Ryan, 1986</a:t>
            </a:r>
            <a:r>
              <a:rPr lang="en-GB" sz="1200" dirty="0">
                <a:effectLst/>
                <a:latin typeface="Arial" panose="020B0604020202020204" pitchFamily="34" charset="0"/>
                <a:cs typeface="Arial" panose="020B0604020202020204" pitchFamily="34" charset="0"/>
              </a:rPr>
              <a:t>) or with mantle upwelling (</a:t>
            </a:r>
            <a:r>
              <a:rPr lang="en-GB" sz="1200" dirty="0" err="1">
                <a:solidFill>
                  <a:srgbClr val="2196D1"/>
                </a:solidFill>
                <a:effectLst/>
                <a:latin typeface="Arial" panose="020B0604020202020204" pitchFamily="34" charset="0"/>
                <a:cs typeface="Arial" panose="020B0604020202020204" pitchFamily="34" charset="0"/>
              </a:rPr>
              <a:t>Gvirtzman</a:t>
            </a:r>
            <a:r>
              <a:rPr lang="en-GB" sz="1200" dirty="0">
                <a:solidFill>
                  <a:srgbClr val="2196D1"/>
                </a:solidFill>
                <a:effectLst/>
                <a:latin typeface="Arial" panose="020B0604020202020204" pitchFamily="34" charset="0"/>
                <a:cs typeface="Arial" panose="020B0604020202020204" pitchFamily="34" charset="0"/>
              </a:rPr>
              <a:t> and Nur, 1999a, 1999b</a:t>
            </a:r>
            <a:r>
              <a:rPr lang="en-GB" sz="1200" dirty="0">
                <a:effectLst/>
                <a:latin typeface="Arial" panose="020B0604020202020204" pitchFamily="34" charset="0"/>
                <a:cs typeface="Arial" panose="020B0604020202020204" pitchFamily="34" charset="0"/>
              </a:rPr>
              <a:t>), is still debated, In particular, the Messina Strait, separating Calabria from Sicily, southern Italy, is a down-faulted graben between inward-dipping Quaternary normal faults, deforming a pre-existing fold and thrust belt made of Palaeozoic, Mesozoic and Cenozoic rock formations interposed during Alpine thrusting (</a:t>
            </a:r>
            <a:r>
              <a:rPr lang="en-GB" sz="1200" dirty="0" err="1">
                <a:solidFill>
                  <a:srgbClr val="2196D1"/>
                </a:solidFill>
                <a:effectLst/>
                <a:latin typeface="Arial" panose="020B0604020202020204" pitchFamily="34" charset="0"/>
                <a:cs typeface="Arial" panose="020B0604020202020204" pitchFamily="34" charset="0"/>
              </a:rPr>
              <a:t>Ghisetti</a:t>
            </a:r>
            <a:r>
              <a:rPr lang="en-GB" sz="1200" dirty="0">
                <a:solidFill>
                  <a:srgbClr val="2196D1"/>
                </a:solidFill>
                <a:effectLst/>
                <a:latin typeface="Arial" panose="020B0604020202020204" pitchFamily="34" charset="0"/>
                <a:cs typeface="Arial" panose="020B0604020202020204" pitchFamily="34" charset="0"/>
              </a:rPr>
              <a:t>, 1984</a:t>
            </a:r>
            <a:r>
              <a:rPr lang="en-GB" sz="1200" dirty="0">
                <a:effectLst/>
                <a:latin typeface="Arial" panose="020B0604020202020204" pitchFamily="34" charset="0"/>
                <a:cs typeface="Arial" panose="020B0604020202020204" pitchFamily="34" charset="0"/>
              </a:rPr>
              <a:t>; </a:t>
            </a:r>
            <a:r>
              <a:rPr lang="en-GB" sz="1200" dirty="0" err="1">
                <a:solidFill>
                  <a:srgbClr val="2196D1"/>
                </a:solidFill>
                <a:effectLst/>
                <a:latin typeface="Arial" panose="020B0604020202020204" pitchFamily="34" charset="0"/>
                <a:cs typeface="Arial" panose="020B0604020202020204" pitchFamily="34" charset="0"/>
              </a:rPr>
              <a:t>Malinverno</a:t>
            </a:r>
            <a:r>
              <a:rPr lang="en-GB" sz="1200" dirty="0">
                <a:solidFill>
                  <a:srgbClr val="2196D1"/>
                </a:solidFill>
                <a:effectLst/>
                <a:latin typeface="Arial" panose="020B0604020202020204" pitchFamily="34" charset="0"/>
                <a:cs typeface="Arial" panose="020B0604020202020204" pitchFamily="34" charset="0"/>
              </a:rPr>
              <a:t> and Ryan, 1986</a:t>
            </a:r>
            <a:r>
              <a:rPr lang="en-GB" sz="1200" dirty="0">
                <a:effectLst/>
                <a:latin typeface="Arial" panose="020B0604020202020204" pitchFamily="34" charset="0"/>
                <a:cs typeface="Arial" panose="020B0604020202020204" pitchFamily="34" charset="0"/>
              </a:rPr>
              <a:t>; </a:t>
            </a:r>
            <a:r>
              <a:rPr lang="en-GB" sz="1200" dirty="0">
                <a:solidFill>
                  <a:srgbClr val="2196D1"/>
                </a:solidFill>
                <a:effectLst/>
                <a:latin typeface="Arial" panose="020B0604020202020204" pitchFamily="34" charset="0"/>
                <a:cs typeface="Arial" panose="020B0604020202020204" pitchFamily="34" charset="0"/>
              </a:rPr>
              <a:t>Fig. 1</a:t>
            </a:r>
            <a:r>
              <a:rPr lang="en-GB" sz="1200" dirty="0">
                <a:effectLst/>
                <a:latin typeface="Arial" panose="020B0604020202020204" pitchFamily="34" charset="0"/>
                <a:cs typeface="Arial" panose="020B0604020202020204" pitchFamily="34" charset="0"/>
              </a:rPr>
              <a:t>). This strait is bounded by active normal faults onshore (</a:t>
            </a:r>
            <a:r>
              <a:rPr lang="en-GB" sz="1200" dirty="0">
                <a:solidFill>
                  <a:srgbClr val="2196D1"/>
                </a:solidFill>
                <a:effectLst/>
                <a:latin typeface="Arial" panose="020B0604020202020204" pitchFamily="34" charset="0"/>
                <a:cs typeface="Arial" panose="020B0604020202020204" pitchFamily="34" charset="0"/>
              </a:rPr>
              <a:t>Catalano et al., 2003</a:t>
            </a:r>
            <a:r>
              <a:rPr lang="en-GB" sz="1200" dirty="0">
                <a:effectLst/>
                <a:latin typeface="Arial" panose="020B0604020202020204" pitchFamily="34" charset="0"/>
                <a:cs typeface="Arial" panose="020B0604020202020204" pitchFamily="34" charset="0"/>
              </a:rPr>
              <a:t>; </a:t>
            </a:r>
            <a:r>
              <a:rPr lang="en-GB" sz="1200" dirty="0">
                <a:solidFill>
                  <a:srgbClr val="2196D1"/>
                </a:solidFill>
                <a:effectLst/>
                <a:latin typeface="Arial" panose="020B0604020202020204" pitchFamily="34" charset="0"/>
                <a:cs typeface="Arial" panose="020B0604020202020204" pitchFamily="34" charset="0"/>
              </a:rPr>
              <a:t>Monaco and </a:t>
            </a:r>
            <a:r>
              <a:rPr lang="en-GB" sz="1200" dirty="0" err="1">
                <a:solidFill>
                  <a:srgbClr val="2196D1"/>
                </a:solidFill>
                <a:effectLst/>
                <a:latin typeface="Arial" panose="020B0604020202020204" pitchFamily="34" charset="0"/>
                <a:cs typeface="Arial" panose="020B0604020202020204" pitchFamily="34" charset="0"/>
              </a:rPr>
              <a:t>Tortorici</a:t>
            </a:r>
            <a:r>
              <a:rPr lang="en-GB" sz="1200" dirty="0">
                <a:solidFill>
                  <a:srgbClr val="2196D1"/>
                </a:solidFill>
                <a:effectLst/>
                <a:latin typeface="Arial" panose="020B0604020202020204" pitchFamily="34" charset="0"/>
                <a:cs typeface="Arial" panose="020B0604020202020204" pitchFamily="34" charset="0"/>
              </a:rPr>
              <a:t>, 2000</a:t>
            </a:r>
            <a:r>
              <a:rPr lang="en-GB" sz="1200" dirty="0">
                <a:effectLst/>
                <a:latin typeface="Arial" panose="020B0604020202020204" pitchFamily="34" charset="0"/>
                <a:cs typeface="Arial" panose="020B0604020202020204" pitchFamily="34" charset="0"/>
              </a:rPr>
              <a:t>; </a:t>
            </a:r>
            <a:r>
              <a:rPr lang="en-GB" sz="1200" dirty="0">
                <a:solidFill>
                  <a:srgbClr val="2196D1"/>
                </a:solidFill>
                <a:effectLst/>
                <a:latin typeface="Arial" panose="020B0604020202020204" pitchFamily="34" charset="0"/>
                <a:cs typeface="Arial" panose="020B0604020202020204" pitchFamily="34" charset="0"/>
              </a:rPr>
              <a:t>Stewart et al., 1997</a:t>
            </a:r>
            <a:r>
              <a:rPr lang="en-GB" sz="1200" dirty="0">
                <a:effectLst/>
                <a:latin typeface="Arial" panose="020B0604020202020204" pitchFamily="34" charset="0"/>
                <a:cs typeface="Arial" panose="020B0604020202020204" pitchFamily="34" charset="0"/>
              </a:rPr>
              <a:t>) and offshore (</a:t>
            </a:r>
            <a:r>
              <a:rPr lang="en-GB" sz="1200" dirty="0">
                <a:solidFill>
                  <a:srgbClr val="2196D1"/>
                </a:solidFill>
                <a:effectLst/>
                <a:latin typeface="Arial" panose="020B0604020202020204" pitchFamily="34" charset="0"/>
                <a:cs typeface="Arial" panose="020B0604020202020204" pitchFamily="34" charset="0"/>
              </a:rPr>
              <a:t>De </a:t>
            </a:r>
            <a:r>
              <a:rPr lang="en-GB" sz="1200" dirty="0" err="1">
                <a:solidFill>
                  <a:srgbClr val="2196D1"/>
                </a:solidFill>
                <a:effectLst/>
                <a:latin typeface="Arial" panose="020B0604020202020204" pitchFamily="34" charset="0"/>
                <a:cs typeface="Arial" panose="020B0604020202020204" pitchFamily="34" charset="0"/>
              </a:rPr>
              <a:t>Guidi</a:t>
            </a:r>
            <a:r>
              <a:rPr lang="en-GB" sz="1200" dirty="0">
                <a:solidFill>
                  <a:srgbClr val="2196D1"/>
                </a:solidFill>
                <a:effectLst/>
                <a:latin typeface="Arial" panose="020B0604020202020204" pitchFamily="34" charset="0"/>
                <a:cs typeface="Arial" panose="020B0604020202020204" pitchFamily="34" charset="0"/>
              </a:rPr>
              <a:t> et al., 2003</a:t>
            </a:r>
            <a:r>
              <a:rPr lang="en-GB" sz="1200" dirty="0">
                <a:effectLst/>
                <a:latin typeface="Arial" panose="020B0604020202020204" pitchFamily="34" charset="0"/>
                <a:cs typeface="Arial" panose="020B0604020202020204" pitchFamily="34" charset="0"/>
              </a:rPr>
              <a:t>; </a:t>
            </a:r>
            <a:r>
              <a:rPr lang="en-GB" sz="1200" dirty="0" err="1">
                <a:solidFill>
                  <a:srgbClr val="2196D1"/>
                </a:solidFill>
                <a:effectLst/>
                <a:latin typeface="Arial" panose="020B0604020202020204" pitchFamily="34" charset="0"/>
                <a:cs typeface="Arial" panose="020B0604020202020204" pitchFamily="34" charset="0"/>
              </a:rPr>
              <a:t>Doglioni</a:t>
            </a:r>
            <a:r>
              <a:rPr lang="en-GB" sz="1200" dirty="0">
                <a:solidFill>
                  <a:srgbClr val="2196D1"/>
                </a:solidFill>
                <a:effectLst/>
                <a:latin typeface="Arial" panose="020B0604020202020204" pitchFamily="34" charset="0"/>
                <a:cs typeface="Arial" panose="020B0604020202020204" pitchFamily="34" charset="0"/>
              </a:rPr>
              <a:t> et al., 2012</a:t>
            </a:r>
            <a:r>
              <a:rPr lang="en-GB" sz="1200" dirty="0">
                <a:effectLst/>
                <a:latin typeface="Arial" panose="020B0604020202020204" pitchFamily="34" charset="0"/>
                <a:cs typeface="Arial" panose="020B0604020202020204" pitchFamily="34" charset="0"/>
              </a:rPr>
              <a:t>; </a:t>
            </a:r>
            <a:r>
              <a:rPr lang="en-GB" sz="1200" dirty="0" err="1">
                <a:solidFill>
                  <a:srgbClr val="2196D1"/>
                </a:solidFill>
                <a:effectLst/>
                <a:latin typeface="Arial" panose="020B0604020202020204" pitchFamily="34" charset="0"/>
                <a:cs typeface="Arial" panose="020B0604020202020204" pitchFamily="34" charset="0"/>
              </a:rPr>
              <a:t>Meschis</a:t>
            </a:r>
            <a:r>
              <a:rPr lang="en-GB" sz="1200" dirty="0">
                <a:solidFill>
                  <a:srgbClr val="2196D1"/>
                </a:solidFill>
                <a:effectLst/>
                <a:latin typeface="Arial" panose="020B0604020202020204" pitchFamily="34" charset="0"/>
                <a:cs typeface="Arial" panose="020B0604020202020204" pitchFamily="34" charset="0"/>
              </a:rPr>
              <a:t> et al., 2019</a:t>
            </a:r>
            <a:r>
              <a:rPr lang="en-GB" sz="1200" dirty="0">
                <a:effectLst/>
                <a:latin typeface="Arial" panose="020B0604020202020204" pitchFamily="34" charset="0"/>
                <a:cs typeface="Arial" panose="020B0604020202020204" pitchFamily="34" charset="0"/>
              </a:rPr>
              <a:t>). </a:t>
            </a:r>
            <a:r>
              <a:rPr lang="en-GB" sz="1200" dirty="0">
                <a:effectLst/>
                <a:latin typeface="Helvetica" pitchFamily="2" charset="0"/>
              </a:rPr>
              <a:t>In particular, the offshore and </a:t>
            </a:r>
            <a:r>
              <a:rPr lang="en-GB" sz="1200" i="1" dirty="0">
                <a:effectLst/>
                <a:latin typeface="Helvetica" pitchFamily="2" charset="0"/>
              </a:rPr>
              <a:t>E</a:t>
            </a:r>
            <a:r>
              <a:rPr lang="en-GB" sz="1200" dirty="0">
                <a:effectLst/>
                <a:latin typeface="Helvetica" pitchFamily="2" charset="0"/>
              </a:rPr>
              <a:t>-dipping Messina-Taormina Fault offsets pre-Quaternary basement and has propagated upwards to produce a fault-related anticline on its footwall, from Messina town to Taormina town (</a:t>
            </a:r>
            <a:r>
              <a:rPr lang="en-GB" sz="1200" dirty="0">
                <a:solidFill>
                  <a:srgbClr val="2196D1"/>
                </a:solidFill>
                <a:effectLst/>
                <a:latin typeface="Helvetica" pitchFamily="2" charset="0"/>
              </a:rPr>
              <a:t>Catalano et al., 2003</a:t>
            </a:r>
            <a:r>
              <a:rPr lang="en-GB" sz="1200" dirty="0">
                <a:effectLst/>
                <a:latin typeface="Helvetica" pitchFamily="2" charset="0"/>
              </a:rPr>
              <a:t>; </a:t>
            </a:r>
            <a:r>
              <a:rPr lang="en-GB" sz="1200" dirty="0" err="1">
                <a:solidFill>
                  <a:srgbClr val="2196D1"/>
                </a:solidFill>
                <a:effectLst/>
                <a:latin typeface="Helvetica" pitchFamily="2" charset="0"/>
              </a:rPr>
              <a:t>Meschis</a:t>
            </a:r>
            <a:r>
              <a:rPr lang="en-GB" sz="1200" dirty="0">
                <a:solidFill>
                  <a:srgbClr val="2196D1"/>
                </a:solidFill>
                <a:effectLst/>
                <a:latin typeface="Helvetica" pitchFamily="2" charset="0"/>
              </a:rPr>
              <a:t> et al., 2019</a:t>
            </a:r>
            <a:r>
              <a:rPr lang="en-GB" sz="1200" dirty="0">
                <a:effectLst/>
                <a:latin typeface="Helvetica" pitchFamily="2" charset="0"/>
              </a:rPr>
              <a:t>; </a:t>
            </a:r>
            <a:r>
              <a:rPr lang="en-GB" sz="1200" dirty="0" err="1">
                <a:solidFill>
                  <a:srgbClr val="2196D1"/>
                </a:solidFill>
                <a:effectLst/>
                <a:latin typeface="Helvetica" pitchFamily="2" charset="0"/>
              </a:rPr>
              <a:t>Pavano</a:t>
            </a:r>
            <a:r>
              <a:rPr lang="en-GB" sz="1200" dirty="0">
                <a:solidFill>
                  <a:srgbClr val="2196D1"/>
                </a:solidFill>
                <a:effectLst/>
                <a:latin typeface="Helvetica" pitchFamily="2" charset="0"/>
              </a:rPr>
              <a:t> et al., 2016</a:t>
            </a:r>
            <a:r>
              <a:rPr lang="en-GB" sz="1200" dirty="0">
                <a:effectLst/>
                <a:latin typeface="Helvetica" pitchFamily="2" charset="0"/>
              </a:rPr>
              <a:t>; </a:t>
            </a:r>
            <a:r>
              <a:rPr lang="en-GB" sz="1200" dirty="0">
                <a:solidFill>
                  <a:srgbClr val="2196D1"/>
                </a:solidFill>
                <a:effectLst/>
                <a:latin typeface="Helvetica" pitchFamily="2" charset="0"/>
              </a:rPr>
              <a:t>Stewart et al., 1997</a:t>
            </a:r>
            <a:r>
              <a:rPr lang="en-GB" sz="1200" dirty="0">
                <a:effectLst/>
                <a:latin typeface="Helvetica" pitchFamily="2" charset="0"/>
              </a:rPr>
              <a:t>; </a:t>
            </a:r>
            <a:r>
              <a:rPr lang="en-GB" sz="1200" dirty="0">
                <a:solidFill>
                  <a:srgbClr val="2196D1"/>
                </a:solidFill>
                <a:effectLst/>
                <a:latin typeface="Helvetica" pitchFamily="2" charset="0"/>
              </a:rPr>
              <a:t>Fig. 1</a:t>
            </a:r>
            <a:r>
              <a:rPr lang="en-GB" sz="1200" dirty="0">
                <a:effectLst/>
                <a:latin typeface="Helvetica" pitchFamily="2" charset="0"/>
              </a:rPr>
              <a:t>). This fault has deformed the Late Quaternary-Holocene </a:t>
            </a:r>
            <a:r>
              <a:rPr lang="en-GB" sz="1200" dirty="0" err="1">
                <a:effectLst/>
                <a:latin typeface="Helvetica" pitchFamily="2" charset="0"/>
              </a:rPr>
              <a:t>palaeoshorelines</a:t>
            </a:r>
            <a:r>
              <a:rPr lang="en-GB" sz="1200" dirty="0">
                <a:effectLst/>
                <a:latin typeface="Helvetica" pitchFamily="2" charset="0"/>
              </a:rPr>
              <a:t> outcropping onshore on the Sicilian side of the Messina Strait (</a:t>
            </a:r>
            <a:r>
              <a:rPr lang="en-GB" sz="1200" dirty="0">
                <a:solidFill>
                  <a:srgbClr val="2196D1"/>
                </a:solidFill>
                <a:effectLst/>
                <a:latin typeface="Helvetica" pitchFamily="2" charset="0"/>
              </a:rPr>
              <a:t>Catalano et al., 2003</a:t>
            </a:r>
            <a:r>
              <a:rPr lang="en-GB" sz="1200" dirty="0">
                <a:effectLst/>
                <a:latin typeface="Helvetica" pitchFamily="2" charset="0"/>
              </a:rPr>
              <a:t>; </a:t>
            </a:r>
            <a:r>
              <a:rPr lang="en-GB" sz="1200" dirty="0">
                <a:solidFill>
                  <a:srgbClr val="2196D1"/>
                </a:solidFill>
                <a:effectLst/>
                <a:latin typeface="Helvetica" pitchFamily="2" charset="0"/>
              </a:rPr>
              <a:t>De </a:t>
            </a:r>
            <a:r>
              <a:rPr lang="en-GB" sz="1200" dirty="0" err="1">
                <a:solidFill>
                  <a:srgbClr val="2196D1"/>
                </a:solidFill>
                <a:effectLst/>
                <a:latin typeface="Helvetica" pitchFamily="2" charset="0"/>
              </a:rPr>
              <a:t>Guidi</a:t>
            </a:r>
            <a:r>
              <a:rPr lang="en-GB" sz="1200" dirty="0">
                <a:solidFill>
                  <a:srgbClr val="2196D1"/>
                </a:solidFill>
                <a:effectLst/>
                <a:latin typeface="Helvetica" pitchFamily="2" charset="0"/>
              </a:rPr>
              <a:t> et al., 2003</a:t>
            </a:r>
            <a:r>
              <a:rPr lang="en-GB" sz="1200" dirty="0">
                <a:effectLst/>
                <a:latin typeface="Helvetica" pitchFamily="2" charset="0"/>
              </a:rPr>
              <a:t>; </a:t>
            </a:r>
            <a:r>
              <a:rPr lang="en-GB" sz="1200" dirty="0" err="1">
                <a:solidFill>
                  <a:srgbClr val="2196D1"/>
                </a:solidFill>
                <a:effectLst/>
                <a:latin typeface="Helvetica" pitchFamily="2" charset="0"/>
              </a:rPr>
              <a:t>Pavano</a:t>
            </a:r>
            <a:r>
              <a:rPr lang="en-GB" sz="1200" dirty="0">
                <a:solidFill>
                  <a:srgbClr val="2196D1"/>
                </a:solidFill>
                <a:effectLst/>
                <a:latin typeface="Helvetica" pitchFamily="2" charset="0"/>
              </a:rPr>
              <a:t> et al., 2016</a:t>
            </a:r>
            <a:r>
              <a:rPr lang="en-GB" sz="1200" dirty="0">
                <a:effectLst/>
                <a:latin typeface="Helvetica" pitchFamily="2" charset="0"/>
              </a:rPr>
              <a:t>; </a:t>
            </a:r>
            <a:r>
              <a:rPr lang="en-GB" sz="1200" dirty="0">
                <a:solidFill>
                  <a:srgbClr val="2196D1"/>
                </a:solidFill>
                <a:effectLst/>
                <a:latin typeface="Helvetica" pitchFamily="2" charset="0"/>
              </a:rPr>
              <a:t>Stewart et al., 1997</a:t>
            </a:r>
            <a:r>
              <a:rPr lang="en-GB" sz="1200" dirty="0">
                <a:effectLst/>
                <a:latin typeface="Helvetica" pitchFamily="2" charset="0"/>
              </a:rPr>
              <a:t>). Likewise, W-dipping antithetic normal faults, such as the </a:t>
            </a:r>
            <a:r>
              <a:rPr lang="en-GB" sz="1200" dirty="0" err="1">
                <a:effectLst/>
                <a:latin typeface="Helvetica" pitchFamily="2" charset="0"/>
              </a:rPr>
              <a:t>Armo</a:t>
            </a:r>
            <a:r>
              <a:rPr lang="en-GB" sz="1200" dirty="0">
                <a:effectLst/>
                <a:latin typeface="Helvetica" pitchFamily="2" charset="0"/>
              </a:rPr>
              <a:t> Fault and the Reggio Calabria Fault, control the coastline topography on the Calabrian side of the Messina Strait, deforming the Palaeozoic crystalline thrust sheets and its clastic Cenozoic cover, with the Middle-Late Pleistocene shallow marine deposits, progressively onlapping on fault planes and suggesting persistent faulting (</a:t>
            </a:r>
            <a:r>
              <a:rPr lang="en-GB" sz="1200" dirty="0" err="1">
                <a:solidFill>
                  <a:srgbClr val="2196D1"/>
                </a:solidFill>
                <a:effectLst/>
                <a:latin typeface="Helvetica" pitchFamily="2" charset="0"/>
              </a:rPr>
              <a:t>Ghisetti</a:t>
            </a:r>
            <a:r>
              <a:rPr lang="en-GB" sz="1200" dirty="0">
                <a:solidFill>
                  <a:srgbClr val="2196D1"/>
                </a:solidFill>
                <a:effectLst/>
                <a:latin typeface="Helvetica" pitchFamily="2" charset="0"/>
              </a:rPr>
              <a:t>, 1984</a:t>
            </a:r>
            <a:r>
              <a:rPr lang="en-GB" sz="1200" dirty="0">
                <a:effectLst/>
                <a:latin typeface="Helvetica" pitchFamily="2" charset="0"/>
              </a:rPr>
              <a:t>; </a:t>
            </a:r>
            <a:r>
              <a:rPr lang="en-GB" sz="1200" dirty="0">
                <a:solidFill>
                  <a:srgbClr val="2196D1"/>
                </a:solidFill>
                <a:effectLst/>
                <a:latin typeface="Helvetica" pitchFamily="2" charset="0"/>
              </a:rPr>
              <a:t>Monaco and </a:t>
            </a:r>
            <a:r>
              <a:rPr lang="en-GB" sz="1200" dirty="0" err="1">
                <a:solidFill>
                  <a:srgbClr val="2196D1"/>
                </a:solidFill>
                <a:effectLst/>
                <a:latin typeface="Helvetica" pitchFamily="2" charset="0"/>
              </a:rPr>
              <a:t>Tortorici</a:t>
            </a:r>
            <a:r>
              <a:rPr lang="en-GB" sz="1200" dirty="0">
                <a:solidFill>
                  <a:srgbClr val="2196D1"/>
                </a:solidFill>
                <a:effectLst/>
                <a:latin typeface="Helvetica" pitchFamily="2" charset="0"/>
              </a:rPr>
              <a:t>, 2000</a:t>
            </a:r>
            <a:r>
              <a:rPr lang="en-GB" sz="1200" dirty="0">
                <a:effectLst/>
                <a:latin typeface="Helvetica" pitchFamily="2" charset="0"/>
              </a:rPr>
              <a:t>). </a:t>
            </a:r>
          </a:p>
          <a:p>
            <a:pPr algn="just"/>
            <a:endParaRPr lang="en-GB" sz="1200" dirty="0">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2A89B7A-BE66-607E-1793-F0E0339F84CD}"/>
              </a:ext>
            </a:extLst>
          </p:cNvPr>
          <p:cNvSpPr txBox="1"/>
          <p:nvPr/>
        </p:nvSpPr>
        <p:spPr>
          <a:xfrm>
            <a:off x="8560594" y="856754"/>
            <a:ext cx="3587866" cy="5632311"/>
          </a:xfrm>
          <a:prstGeom prst="rect">
            <a:avLst/>
          </a:prstGeom>
          <a:noFill/>
        </p:spPr>
        <p:txBody>
          <a:bodyPr wrap="square">
            <a:spAutoFit/>
          </a:bodyPr>
          <a:lstStyle/>
          <a:p>
            <a:pPr algn="just"/>
            <a:r>
              <a:rPr lang="en-GB" sz="1200" dirty="0">
                <a:effectLst/>
                <a:latin typeface="Arial" panose="020B0604020202020204" pitchFamily="34" charset="0"/>
                <a:cs typeface="Arial" panose="020B0604020202020204" pitchFamily="34" charset="0"/>
              </a:rPr>
              <a:t>Existing ages of marine terraces mapped in the Messina Strait are briefly summarized here and in </a:t>
            </a:r>
            <a:r>
              <a:rPr lang="en-GB" sz="1200" dirty="0">
                <a:solidFill>
                  <a:srgbClr val="2196D1"/>
                </a:solidFill>
                <a:effectLst/>
                <a:latin typeface="Arial" panose="020B0604020202020204" pitchFamily="34" charset="0"/>
                <a:cs typeface="Arial" panose="020B0604020202020204" pitchFamily="34" charset="0"/>
              </a:rPr>
              <a:t>Table 1</a:t>
            </a:r>
            <a:r>
              <a:rPr lang="en-GB" sz="1200" dirty="0">
                <a:effectLst/>
                <a:latin typeface="Arial" panose="020B0604020202020204" pitchFamily="34" charset="0"/>
                <a:cs typeface="Arial" panose="020B0604020202020204" pitchFamily="34" charset="0"/>
              </a:rPr>
              <a:t>. In particular, along the mapped </a:t>
            </a:r>
            <a:r>
              <a:rPr lang="en-GB" sz="1200" dirty="0" err="1">
                <a:effectLst/>
                <a:latin typeface="Arial" panose="020B0604020202020204" pitchFamily="34" charset="0"/>
                <a:cs typeface="Arial" panose="020B0604020202020204" pitchFamily="34" charset="0"/>
              </a:rPr>
              <a:t>palaeoshorelines</a:t>
            </a:r>
            <a:r>
              <a:rPr lang="en-GB" sz="1200" dirty="0">
                <a:effectLst/>
                <a:latin typeface="Arial" panose="020B0604020202020204" pitchFamily="34" charset="0"/>
                <a:cs typeface="Arial" panose="020B0604020202020204" pitchFamily="34" charset="0"/>
              </a:rPr>
              <a:t> on the footwall of the Messina-Taormina Fault, shallow marine shells have been dated close to Taormina town, identifying the 125 ka (MIS 5e) </a:t>
            </a:r>
            <a:r>
              <a:rPr lang="en-GB" sz="1200" dirty="0" err="1">
                <a:effectLst/>
                <a:latin typeface="Arial" panose="020B0604020202020204" pitchFamily="34" charset="0"/>
                <a:cs typeface="Arial" panose="020B0604020202020204" pitchFamily="34" charset="0"/>
              </a:rPr>
              <a:t>palaeoshoreline</a:t>
            </a:r>
            <a:r>
              <a:rPr lang="en-GB" sz="1200" dirty="0">
                <a:effectLst/>
                <a:latin typeface="Arial" panose="020B0604020202020204" pitchFamily="34" charset="0"/>
                <a:cs typeface="Arial" panose="020B0604020202020204" pitchFamily="34" charset="0"/>
              </a:rPr>
              <a:t> (</a:t>
            </a:r>
            <a:r>
              <a:rPr lang="en-GB" sz="1200" dirty="0" err="1">
                <a:solidFill>
                  <a:srgbClr val="2196D1"/>
                </a:solidFill>
                <a:effectLst/>
                <a:latin typeface="Arial" panose="020B0604020202020204" pitchFamily="34" charset="0"/>
                <a:cs typeface="Arial" panose="020B0604020202020204" pitchFamily="34" charset="0"/>
              </a:rPr>
              <a:t>Antonioli</a:t>
            </a:r>
            <a:r>
              <a:rPr lang="en-GB" sz="1200" dirty="0">
                <a:solidFill>
                  <a:srgbClr val="2196D1"/>
                </a:solidFill>
                <a:effectLst/>
                <a:latin typeface="Arial" panose="020B0604020202020204" pitchFamily="34" charset="0"/>
                <a:cs typeface="Arial" panose="020B0604020202020204" pitchFamily="34" charset="0"/>
              </a:rPr>
              <a:t> et al., 2006b</a:t>
            </a:r>
            <a:r>
              <a:rPr lang="en-GB" sz="1200" dirty="0">
                <a:effectLst/>
                <a:latin typeface="Arial" panose="020B0604020202020204" pitchFamily="34" charset="0"/>
                <a:cs typeface="Arial" panose="020B0604020202020204" pitchFamily="34" charset="0"/>
              </a:rPr>
              <a:t>). By using the Electron Spin Resonance technique on marine mollusc shells such as </a:t>
            </a:r>
            <a:r>
              <a:rPr lang="en-GB" sz="1200" i="1" dirty="0">
                <a:effectLst/>
                <a:latin typeface="Arial" panose="020B0604020202020204" pitchFamily="34" charset="0"/>
                <a:cs typeface="Arial" panose="020B0604020202020204" pitchFamily="34" charset="0"/>
              </a:rPr>
              <a:t>Patella </a:t>
            </a:r>
            <a:r>
              <a:rPr lang="en-GB" sz="1200" dirty="0">
                <a:effectLst/>
                <a:latin typeface="Arial" panose="020B0604020202020204" pitchFamily="34" charset="0"/>
                <a:cs typeface="Arial" panose="020B0604020202020204" pitchFamily="34" charset="0"/>
              </a:rPr>
              <a:t>and </a:t>
            </a:r>
            <a:r>
              <a:rPr lang="en-GB" sz="1200" i="1" dirty="0" err="1">
                <a:effectLst/>
                <a:latin typeface="Arial" panose="020B0604020202020204" pitchFamily="34" charset="0"/>
                <a:cs typeface="Arial" panose="020B0604020202020204" pitchFamily="34" charset="0"/>
              </a:rPr>
              <a:t>Venerupid</a:t>
            </a:r>
            <a:r>
              <a:rPr lang="en-GB" sz="1200" i="1" dirty="0">
                <a:effectLst/>
                <a:latin typeface="Arial" panose="020B0604020202020204" pitchFamily="34" charset="0"/>
                <a:cs typeface="Arial" panose="020B0604020202020204" pitchFamily="34" charset="0"/>
              </a:rPr>
              <a:t>, </a:t>
            </a:r>
            <a:r>
              <a:rPr lang="en-GB" sz="1200" dirty="0">
                <a:effectLst/>
                <a:latin typeface="Arial" panose="020B0604020202020204" pitchFamily="34" charset="0"/>
                <a:cs typeface="Arial" panose="020B0604020202020204" pitchFamily="34" charset="0"/>
              </a:rPr>
              <a:t>shallow marine deposits have been dated (</a:t>
            </a:r>
            <a:r>
              <a:rPr lang="en-GB" sz="1200" dirty="0">
                <a:solidFill>
                  <a:srgbClr val="2196D1"/>
                </a:solidFill>
                <a:effectLst/>
                <a:latin typeface="Arial" panose="020B0604020202020204" pitchFamily="34" charset="0"/>
                <a:cs typeface="Arial" panose="020B0604020202020204" pitchFamily="34" charset="0"/>
              </a:rPr>
              <a:t>Table 1</a:t>
            </a:r>
            <a:r>
              <a:rPr lang="en-GB" sz="1200" dirty="0">
                <a:effectLst/>
                <a:latin typeface="Arial" panose="020B0604020202020204" pitchFamily="34" charset="0"/>
                <a:cs typeface="Arial" panose="020B0604020202020204" pitchFamily="34" charset="0"/>
              </a:rPr>
              <a:t>). Moreover, </a:t>
            </a:r>
            <a:r>
              <a:rPr lang="en-GB" sz="1200" dirty="0" err="1">
                <a:effectLst/>
                <a:latin typeface="Arial" panose="020B0604020202020204" pitchFamily="34" charset="0"/>
                <a:cs typeface="Arial" panose="020B0604020202020204" pitchFamily="34" charset="0"/>
              </a:rPr>
              <a:t>eolian</a:t>
            </a:r>
            <a:r>
              <a:rPr lang="en-GB" sz="1200" dirty="0">
                <a:effectLst/>
                <a:latin typeface="Arial" panose="020B0604020202020204" pitchFamily="34" charset="0"/>
                <a:cs typeface="Arial" panose="020B0604020202020204" pitchFamily="34" charset="0"/>
              </a:rPr>
              <a:t> non-fossiliferous sediments have been dated north of Reggio Calabria (</a:t>
            </a:r>
            <a:r>
              <a:rPr lang="en-GB" sz="1200" dirty="0">
                <a:solidFill>
                  <a:srgbClr val="2196D1"/>
                </a:solidFill>
                <a:effectLst/>
                <a:latin typeface="Arial" panose="020B0604020202020204" pitchFamily="34" charset="0"/>
                <a:cs typeface="Arial" panose="020B0604020202020204" pitchFamily="34" charset="0"/>
              </a:rPr>
              <a:t>Fig. 1</a:t>
            </a:r>
            <a:r>
              <a:rPr lang="en-GB" sz="1200" dirty="0">
                <a:effectLst/>
                <a:latin typeface="Arial" panose="020B0604020202020204" pitchFamily="34" charset="0"/>
                <a:cs typeface="Arial" panose="020B0604020202020204" pitchFamily="34" charset="0"/>
              </a:rPr>
              <a:t>) by applying a thermoluminescence dating technique, identifying the 50 ka </a:t>
            </a:r>
            <a:r>
              <a:rPr lang="en-GB" sz="1200" dirty="0" err="1">
                <a:effectLst/>
                <a:latin typeface="Arial" panose="020B0604020202020204" pitchFamily="34" charset="0"/>
                <a:cs typeface="Arial" panose="020B0604020202020204" pitchFamily="34" charset="0"/>
              </a:rPr>
              <a:t>palaeoshoreline</a:t>
            </a:r>
            <a:r>
              <a:rPr lang="en-GB" sz="1200" dirty="0">
                <a:effectLst/>
                <a:latin typeface="Arial" panose="020B0604020202020204" pitchFamily="34" charset="0"/>
                <a:cs typeface="Arial" panose="020B0604020202020204" pitchFamily="34" charset="0"/>
              </a:rPr>
              <a:t> (</a:t>
            </a:r>
            <a:r>
              <a:rPr lang="en-GB" sz="1200" dirty="0" err="1">
                <a:solidFill>
                  <a:srgbClr val="2196D1"/>
                </a:solidFill>
                <a:effectLst/>
                <a:latin typeface="Arial" panose="020B0604020202020204" pitchFamily="34" charset="0"/>
                <a:cs typeface="Arial" panose="020B0604020202020204" pitchFamily="34" charset="0"/>
              </a:rPr>
              <a:t>Balescu</a:t>
            </a:r>
            <a:r>
              <a:rPr lang="en-GB" sz="1200" dirty="0">
                <a:solidFill>
                  <a:srgbClr val="2196D1"/>
                </a:solidFill>
                <a:effectLst/>
                <a:latin typeface="Arial" panose="020B0604020202020204" pitchFamily="34" charset="0"/>
                <a:cs typeface="Arial" panose="020B0604020202020204" pitchFamily="34" charset="0"/>
              </a:rPr>
              <a:t> et al., 1997</a:t>
            </a:r>
            <a:r>
              <a:rPr lang="en-GB" sz="1200" dirty="0">
                <a:effectLst/>
                <a:latin typeface="Arial" panose="020B0604020202020204" pitchFamily="34" charset="0"/>
                <a:cs typeface="Arial" panose="020B0604020202020204" pitchFamily="34" charset="0"/>
              </a:rPr>
              <a:t>). Thermoluminescence has also been used to date shallow marine deposits from marine terraces, south of Reggio Calabria, identifying the 125 ka (MIS 5e) marine terrace (</a:t>
            </a:r>
            <a:r>
              <a:rPr lang="en-GB" sz="1200" dirty="0" err="1">
                <a:solidFill>
                  <a:srgbClr val="2196D1"/>
                </a:solidFill>
                <a:effectLst/>
                <a:latin typeface="Arial" panose="020B0604020202020204" pitchFamily="34" charset="0"/>
                <a:cs typeface="Arial" panose="020B0604020202020204" pitchFamily="34" charset="0"/>
              </a:rPr>
              <a:t>Balescu</a:t>
            </a:r>
            <a:r>
              <a:rPr lang="en-GB" sz="1200" dirty="0">
                <a:solidFill>
                  <a:srgbClr val="2196D1"/>
                </a:solidFill>
                <a:effectLst/>
                <a:latin typeface="Arial" panose="020B0604020202020204" pitchFamily="34" charset="0"/>
                <a:cs typeface="Arial" panose="020B0604020202020204" pitchFamily="34" charset="0"/>
              </a:rPr>
              <a:t> et al., 1997</a:t>
            </a:r>
            <a:r>
              <a:rPr lang="en-GB" sz="1200" dirty="0">
                <a:effectLst/>
                <a:latin typeface="Arial" panose="020B0604020202020204" pitchFamily="34" charset="0"/>
                <a:cs typeface="Arial" panose="020B0604020202020204" pitchFamily="34" charset="0"/>
              </a:rPr>
              <a:t>). South of Reggio Calabria and within the </a:t>
            </a:r>
            <a:r>
              <a:rPr lang="en-GB" sz="1200" dirty="0" err="1">
                <a:effectLst/>
                <a:latin typeface="Arial" panose="020B0604020202020204" pitchFamily="34" charset="0"/>
                <a:cs typeface="Arial" panose="020B0604020202020204" pitchFamily="34" charset="0"/>
              </a:rPr>
              <a:t>hangingwall</a:t>
            </a:r>
            <a:r>
              <a:rPr lang="en-GB" sz="1200" dirty="0">
                <a:effectLst/>
                <a:latin typeface="Arial" panose="020B0604020202020204" pitchFamily="34" charset="0"/>
                <a:cs typeface="Arial" panose="020B0604020202020204" pitchFamily="34" charset="0"/>
              </a:rPr>
              <a:t> of the </a:t>
            </a:r>
            <a:r>
              <a:rPr lang="en-GB" sz="1200" dirty="0" err="1">
                <a:effectLst/>
                <a:latin typeface="Arial" panose="020B0604020202020204" pitchFamily="34" charset="0"/>
                <a:cs typeface="Arial" panose="020B0604020202020204" pitchFamily="34" charset="0"/>
              </a:rPr>
              <a:t>Armo</a:t>
            </a:r>
            <a:r>
              <a:rPr lang="en-GB" sz="1200" dirty="0">
                <a:effectLst/>
                <a:latin typeface="Arial" panose="020B0604020202020204" pitchFamily="34" charset="0"/>
                <a:cs typeface="Arial" panose="020B0604020202020204" pitchFamily="34" charset="0"/>
              </a:rPr>
              <a:t> Fault, </a:t>
            </a:r>
            <a:r>
              <a:rPr lang="en-GB" sz="1200" i="1" dirty="0" err="1">
                <a:effectLst/>
                <a:latin typeface="Arial" panose="020B0604020202020204" pitchFamily="34" charset="0"/>
                <a:cs typeface="Arial" panose="020B0604020202020204" pitchFamily="34" charset="0"/>
              </a:rPr>
              <a:t>Persististrombus</a:t>
            </a:r>
            <a:r>
              <a:rPr lang="en-GB" sz="1200" i="1" dirty="0">
                <a:effectLst/>
                <a:latin typeface="Arial" panose="020B0604020202020204" pitchFamily="34" charset="0"/>
                <a:cs typeface="Arial" panose="020B0604020202020204" pitchFamily="34" charset="0"/>
              </a:rPr>
              <a:t> latus </a:t>
            </a:r>
            <a:r>
              <a:rPr lang="en-GB" sz="1200" dirty="0">
                <a:effectLst/>
                <a:latin typeface="Arial" panose="020B0604020202020204" pitchFamily="34" charset="0"/>
                <a:cs typeface="Arial" panose="020B0604020202020204" pitchFamily="34" charset="0"/>
              </a:rPr>
              <a:t>a fossil that is commonly used to date marine oxygen isotope stage 5 deposits in the coasts of Italy, have been collected in situ from within shallow sea deposits and used to identify the 125 ka </a:t>
            </a:r>
            <a:r>
              <a:rPr lang="en-GB" sz="1200" dirty="0" err="1">
                <a:effectLst/>
                <a:latin typeface="Arial" panose="020B0604020202020204" pitchFamily="34" charset="0"/>
                <a:cs typeface="Arial" panose="020B0604020202020204" pitchFamily="34" charset="0"/>
              </a:rPr>
              <a:t>palaeoshoreline</a:t>
            </a:r>
            <a:r>
              <a:rPr lang="en-GB" sz="1200" dirty="0">
                <a:effectLst/>
                <a:latin typeface="Arial" panose="020B0604020202020204" pitchFamily="34" charset="0"/>
                <a:cs typeface="Arial" panose="020B0604020202020204" pitchFamily="34" charset="0"/>
              </a:rPr>
              <a:t> (</a:t>
            </a:r>
            <a:r>
              <a:rPr lang="en-GB" sz="1200" dirty="0" err="1">
                <a:solidFill>
                  <a:srgbClr val="2196D1"/>
                </a:solidFill>
                <a:effectLst/>
                <a:latin typeface="Arial" panose="020B0604020202020204" pitchFamily="34" charset="0"/>
                <a:cs typeface="Arial" panose="020B0604020202020204" pitchFamily="34" charset="0"/>
              </a:rPr>
              <a:t>Aloisi</a:t>
            </a:r>
            <a:r>
              <a:rPr lang="en-GB" sz="1200" dirty="0">
                <a:solidFill>
                  <a:srgbClr val="2196D1"/>
                </a:solidFill>
                <a:effectLst/>
                <a:latin typeface="Arial" panose="020B0604020202020204" pitchFamily="34" charset="0"/>
                <a:cs typeface="Arial" panose="020B0604020202020204" pitchFamily="34" charset="0"/>
              </a:rPr>
              <a:t> et al., 2013</a:t>
            </a:r>
            <a:r>
              <a:rPr lang="en-GB" sz="1200" dirty="0">
                <a:effectLst/>
                <a:latin typeface="Arial" panose="020B0604020202020204" pitchFamily="34" charset="0"/>
                <a:cs typeface="Arial" panose="020B0604020202020204" pitchFamily="34" charset="0"/>
              </a:rPr>
              <a:t>; </a:t>
            </a:r>
            <a:r>
              <a:rPr lang="en-GB" sz="1200" dirty="0" err="1">
                <a:solidFill>
                  <a:srgbClr val="2196D1"/>
                </a:solidFill>
                <a:effectLst/>
                <a:latin typeface="Arial" panose="020B0604020202020204" pitchFamily="34" charset="0"/>
                <a:cs typeface="Arial" panose="020B0604020202020204" pitchFamily="34" charset="0"/>
              </a:rPr>
              <a:t>Antonioli</a:t>
            </a:r>
            <a:r>
              <a:rPr lang="en-GB" sz="1200" dirty="0">
                <a:solidFill>
                  <a:srgbClr val="2196D1"/>
                </a:solidFill>
                <a:effectLst/>
                <a:latin typeface="Arial" panose="020B0604020202020204" pitchFamily="34" charset="0"/>
                <a:cs typeface="Arial" panose="020B0604020202020204" pitchFamily="34" charset="0"/>
              </a:rPr>
              <a:t> et al., 2006a</a:t>
            </a:r>
            <a:r>
              <a:rPr lang="en-GB" sz="1200" dirty="0">
                <a:effectLst/>
                <a:latin typeface="Arial" panose="020B0604020202020204" pitchFamily="34" charset="0"/>
                <a:cs typeface="Arial" panose="020B0604020202020204" pitchFamily="34" charset="0"/>
              </a:rPr>
              <a:t>; </a:t>
            </a:r>
            <a:r>
              <a:rPr lang="en-GB" sz="1200" dirty="0" err="1">
                <a:solidFill>
                  <a:srgbClr val="2196D1"/>
                </a:solidFill>
                <a:effectLst/>
                <a:latin typeface="Arial" panose="020B0604020202020204" pitchFamily="34" charset="0"/>
                <a:cs typeface="Arial" panose="020B0604020202020204" pitchFamily="34" charset="0"/>
              </a:rPr>
              <a:t>Antonioli</a:t>
            </a:r>
            <a:r>
              <a:rPr lang="en-GB" sz="1200" dirty="0">
                <a:solidFill>
                  <a:srgbClr val="2196D1"/>
                </a:solidFill>
                <a:effectLst/>
                <a:latin typeface="Arial" panose="020B0604020202020204" pitchFamily="34" charset="0"/>
                <a:cs typeface="Arial" panose="020B0604020202020204" pitchFamily="34" charset="0"/>
              </a:rPr>
              <a:t> et al., 2006b</a:t>
            </a:r>
            <a:r>
              <a:rPr lang="en-GB" sz="1200" dirty="0">
                <a:effectLst/>
                <a:latin typeface="Arial" panose="020B0604020202020204" pitchFamily="34" charset="0"/>
                <a:cs typeface="Arial" panose="020B0604020202020204" pitchFamily="34" charset="0"/>
              </a:rPr>
              <a:t>; </a:t>
            </a:r>
            <a:r>
              <a:rPr lang="en-GB" sz="1200" dirty="0">
                <a:solidFill>
                  <a:srgbClr val="2196D1"/>
                </a:solidFill>
                <a:effectLst/>
                <a:latin typeface="Arial" panose="020B0604020202020204" pitchFamily="34" charset="0"/>
                <a:cs typeface="Arial" panose="020B0604020202020204" pitchFamily="34" charset="0"/>
              </a:rPr>
              <a:t>Dumas et al., 2005</a:t>
            </a:r>
            <a:r>
              <a:rPr lang="en-GB" sz="1200" dirty="0">
                <a:effectLst/>
                <a:latin typeface="Arial" panose="020B0604020202020204" pitchFamily="34" charset="0"/>
                <a:cs typeface="Arial" panose="020B0604020202020204" pitchFamily="34" charset="0"/>
              </a:rPr>
              <a:t>; </a:t>
            </a:r>
            <a:r>
              <a:rPr lang="en-GB" sz="1200" dirty="0">
                <a:solidFill>
                  <a:srgbClr val="2196D1"/>
                </a:solidFill>
                <a:effectLst/>
                <a:latin typeface="Arial" panose="020B0604020202020204" pitchFamily="34" charset="0"/>
                <a:cs typeface="Arial" panose="020B0604020202020204" pitchFamily="34" charset="0"/>
              </a:rPr>
              <a:t>Ferranti et al., 2006</a:t>
            </a:r>
            <a:r>
              <a:rPr lang="en-GB" sz="1200" dirty="0">
                <a:effectLst/>
                <a:latin typeface="Arial" panose="020B0604020202020204" pitchFamily="34" charset="0"/>
                <a:cs typeface="Arial" panose="020B0604020202020204" pitchFamily="34" charset="0"/>
              </a:rPr>
              <a:t>; </a:t>
            </a:r>
            <a:r>
              <a:rPr lang="en-GB" sz="1200" dirty="0" err="1">
                <a:solidFill>
                  <a:srgbClr val="2196D1"/>
                </a:solidFill>
                <a:effectLst/>
                <a:latin typeface="Arial" panose="020B0604020202020204" pitchFamily="34" charset="0"/>
                <a:cs typeface="Arial" panose="020B0604020202020204" pitchFamily="34" charset="0"/>
              </a:rPr>
              <a:t>Miyauchi</a:t>
            </a:r>
            <a:r>
              <a:rPr lang="en-GB" sz="1200" dirty="0">
                <a:solidFill>
                  <a:srgbClr val="2196D1"/>
                </a:solidFill>
                <a:effectLst/>
                <a:latin typeface="Arial" panose="020B0604020202020204" pitchFamily="34" charset="0"/>
                <a:cs typeface="Arial" panose="020B0604020202020204" pitchFamily="34" charset="0"/>
              </a:rPr>
              <a:t> et al., 1994</a:t>
            </a:r>
            <a:r>
              <a:rPr lang="en-GB" sz="1200" dirty="0">
                <a:effectLst/>
                <a:latin typeface="Arial" panose="020B0604020202020204" pitchFamily="34" charset="0"/>
                <a:cs typeface="Arial" panose="020B0604020202020204" pitchFamily="34" charset="0"/>
              </a:rPr>
              <a:t>). </a:t>
            </a:r>
          </a:p>
          <a:p>
            <a:pPr algn="just"/>
            <a:endParaRPr lang="en-GB" sz="1200" dirty="0">
              <a:effectLst/>
              <a:latin typeface="Arial" panose="020B0604020202020204" pitchFamily="34" charset="0"/>
              <a:cs typeface="Arial" panose="020B0604020202020204" pitchFamily="34" charset="0"/>
            </a:endParaRPr>
          </a:p>
        </p:txBody>
      </p:sp>
      <p:pic>
        <p:nvPicPr>
          <p:cNvPr id="15" name="Picture 6" descr="Home">
            <a:extLst>
              <a:ext uri="{FF2B5EF4-FFF2-40B4-BE49-F238E27FC236}">
                <a16:creationId xmlns:a16="http://schemas.microsoft.com/office/drawing/2014/main" id="{DCF4E03A-42B6-AEC1-5856-F801A3283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6288" y="6322776"/>
            <a:ext cx="21336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he Centre for Planetary Sciences | The Centre for Planetary Sciences at  UCL / Birkbeck - UCL – University College London">
            <a:extLst>
              <a:ext uri="{FF2B5EF4-FFF2-40B4-BE49-F238E27FC236}">
                <a16:creationId xmlns:a16="http://schemas.microsoft.com/office/drawing/2014/main" id="{39DB8E0A-6B69-CCF9-8736-3161DE0AD5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3" y="6350741"/>
            <a:ext cx="1698170" cy="5264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E55DB1-D343-5444-3B37-DB6DB5CB92C7}"/>
              </a:ext>
            </a:extLst>
          </p:cNvPr>
          <p:cNvPicPr>
            <a:picLocks noChangeAspect="1"/>
          </p:cNvPicPr>
          <p:nvPr/>
        </p:nvPicPr>
        <p:blipFill>
          <a:blip r:embed="rId5"/>
          <a:stretch>
            <a:fillRect/>
          </a:stretch>
        </p:blipFill>
        <p:spPr>
          <a:xfrm>
            <a:off x="11107796" y="6356594"/>
            <a:ext cx="1040663" cy="478246"/>
          </a:xfrm>
          <a:prstGeom prst="rect">
            <a:avLst/>
          </a:prstGeom>
        </p:spPr>
      </p:pic>
      <p:sp>
        <p:nvSpPr>
          <p:cNvPr id="18" name="TextBox 17">
            <a:extLst>
              <a:ext uri="{FF2B5EF4-FFF2-40B4-BE49-F238E27FC236}">
                <a16:creationId xmlns:a16="http://schemas.microsoft.com/office/drawing/2014/main" id="{00FB8AF5-75DC-1A89-0549-C087C5F8FCFD}"/>
              </a:ext>
            </a:extLst>
          </p:cNvPr>
          <p:cNvSpPr txBox="1"/>
          <p:nvPr/>
        </p:nvSpPr>
        <p:spPr>
          <a:xfrm>
            <a:off x="1847973" y="6396529"/>
            <a:ext cx="2952628"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email: </a:t>
            </a: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hlinkClick r:id="rId6"/>
              </a:rPr>
              <a:t>marco.meschis@ingv.it</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sp>
        <p:nvSpPr>
          <p:cNvPr id="19" name="TextBox 18">
            <a:extLst>
              <a:ext uri="{FF2B5EF4-FFF2-40B4-BE49-F238E27FC236}">
                <a16:creationId xmlns:a16="http://schemas.microsoft.com/office/drawing/2014/main" id="{040B09BE-5C1C-0D4A-A48C-538DFC6982CE}"/>
              </a:ext>
            </a:extLst>
          </p:cNvPr>
          <p:cNvSpPr txBox="1"/>
          <p:nvPr/>
        </p:nvSpPr>
        <p:spPr>
          <a:xfrm>
            <a:off x="8250830" y="6396529"/>
            <a:ext cx="2528085"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twitter: @</a:t>
            </a:r>
            <a:r>
              <a:rPr kumimoji="0" lang="en-GB" sz="1800" b="0"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marcomeschis</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20" name="Picture 6">
            <a:extLst>
              <a:ext uri="{FF2B5EF4-FFF2-40B4-BE49-F238E27FC236}">
                <a16:creationId xmlns:a16="http://schemas.microsoft.com/office/drawing/2014/main" id="{CFF72629-EE2C-120C-3B23-832F1A513D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9876" y="6445370"/>
            <a:ext cx="409915" cy="3371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140CCD8-D251-344E-19C8-903C11C0E915}"/>
              </a:ext>
            </a:extLst>
          </p:cNvPr>
          <p:cNvSpPr/>
          <p:nvPr/>
        </p:nvSpPr>
        <p:spPr>
          <a:xfrm>
            <a:off x="4995278" y="6322777"/>
            <a:ext cx="2771313" cy="512064"/>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FAC58C92-DAD4-8D1C-69E2-2BBDFBA566C5}"/>
              </a:ext>
            </a:extLst>
          </p:cNvPr>
          <p:cNvSpPr/>
          <p:nvPr/>
        </p:nvSpPr>
        <p:spPr>
          <a:xfrm>
            <a:off x="11107793" y="6356320"/>
            <a:ext cx="1040663" cy="478246"/>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68887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B91CC6-9682-14CF-98D5-1EB3871199F3}"/>
              </a:ext>
            </a:extLst>
          </p:cNvPr>
          <p:cNvSpPr/>
          <p:nvPr/>
        </p:nvSpPr>
        <p:spPr>
          <a:xfrm>
            <a:off x="0" y="0"/>
            <a:ext cx="12192000" cy="507831"/>
          </a:xfrm>
          <a:prstGeom prst="rect">
            <a:avLst/>
          </a:prstGeom>
        </p:spPr>
        <p:txBody>
          <a:bodyPr wrap="square">
            <a:spAutoFit/>
          </a:bodyPr>
          <a:lstStyle/>
          <a:p>
            <a:pPr algn="ctr">
              <a:defRPr/>
            </a:pP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Normal</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faulting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interaction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revealed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out-of-</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phase</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Quaternary</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uplift</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-rate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changes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implied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studying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deformed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marine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terraces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(EGU23-69) </a:t>
            </a:r>
          </a:p>
          <a:p>
            <a:pPr algn="ctr">
              <a:defRPr/>
            </a:pPr>
            <a:r>
              <a:rPr kumimoji="0" lang="it-IT" sz="12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Marco </a:t>
            </a:r>
            <a:r>
              <a:rPr kumimoji="0" lang="it-IT" sz="12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Meschis</a:t>
            </a:r>
            <a:r>
              <a:rPr lang="it-IT" sz="1200" b="1" baseline="30000" dirty="0">
                <a:solidFill>
                  <a:prstClr val="black"/>
                </a:solidFill>
                <a:latin typeface="Minion Pro" panose="02040503050306020203" pitchFamily="18" charset="0"/>
              </a:rPr>
              <a:t> </a:t>
            </a:r>
            <a:r>
              <a:rPr lang="it-IT" sz="1200" dirty="0">
                <a:solidFill>
                  <a:prstClr val="black"/>
                </a:solidFill>
                <a:latin typeface="Minion Pro" panose="02040503050306020203" pitchFamily="18" charset="0"/>
              </a:rPr>
              <a:t> (Istituto Nazionale di Geofisica e Vulcanologia, Palermo – INGV) et al. </a:t>
            </a:r>
            <a:endPar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15" name="Picture 6" descr="Home">
            <a:extLst>
              <a:ext uri="{FF2B5EF4-FFF2-40B4-BE49-F238E27FC236}">
                <a16:creationId xmlns:a16="http://schemas.microsoft.com/office/drawing/2014/main" id="{DCF4E03A-42B6-AEC1-5856-F801A3283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288" y="6322776"/>
            <a:ext cx="21336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he Centre for Planetary Sciences | The Centre for Planetary Sciences at  UCL / Birkbeck - UCL – University College London">
            <a:extLst>
              <a:ext uri="{FF2B5EF4-FFF2-40B4-BE49-F238E27FC236}">
                <a16:creationId xmlns:a16="http://schemas.microsoft.com/office/drawing/2014/main" id="{39DB8E0A-6B69-CCF9-8736-3161DE0AD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3" y="6350741"/>
            <a:ext cx="1698170" cy="5264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E55DB1-D343-5444-3B37-DB6DB5CB92C7}"/>
              </a:ext>
            </a:extLst>
          </p:cNvPr>
          <p:cNvPicPr>
            <a:picLocks noChangeAspect="1"/>
          </p:cNvPicPr>
          <p:nvPr/>
        </p:nvPicPr>
        <p:blipFill>
          <a:blip r:embed="rId4"/>
          <a:stretch>
            <a:fillRect/>
          </a:stretch>
        </p:blipFill>
        <p:spPr>
          <a:xfrm>
            <a:off x="11107796" y="6356594"/>
            <a:ext cx="1040663" cy="478246"/>
          </a:xfrm>
          <a:prstGeom prst="rect">
            <a:avLst/>
          </a:prstGeom>
        </p:spPr>
      </p:pic>
      <p:sp>
        <p:nvSpPr>
          <p:cNvPr id="18" name="TextBox 17">
            <a:extLst>
              <a:ext uri="{FF2B5EF4-FFF2-40B4-BE49-F238E27FC236}">
                <a16:creationId xmlns:a16="http://schemas.microsoft.com/office/drawing/2014/main" id="{00FB8AF5-75DC-1A89-0549-C087C5F8FCFD}"/>
              </a:ext>
            </a:extLst>
          </p:cNvPr>
          <p:cNvSpPr txBox="1"/>
          <p:nvPr/>
        </p:nvSpPr>
        <p:spPr>
          <a:xfrm>
            <a:off x="1847973" y="6396529"/>
            <a:ext cx="2952628"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email: </a:t>
            </a: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hlinkClick r:id="rId5"/>
              </a:rPr>
              <a:t>marco.meschis@ingv.it</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sp>
        <p:nvSpPr>
          <p:cNvPr id="19" name="TextBox 18">
            <a:extLst>
              <a:ext uri="{FF2B5EF4-FFF2-40B4-BE49-F238E27FC236}">
                <a16:creationId xmlns:a16="http://schemas.microsoft.com/office/drawing/2014/main" id="{040B09BE-5C1C-0D4A-A48C-538DFC6982CE}"/>
              </a:ext>
            </a:extLst>
          </p:cNvPr>
          <p:cNvSpPr txBox="1"/>
          <p:nvPr/>
        </p:nvSpPr>
        <p:spPr>
          <a:xfrm>
            <a:off x="8250830" y="6396529"/>
            <a:ext cx="2528085"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twitter: @</a:t>
            </a:r>
            <a:r>
              <a:rPr kumimoji="0" lang="en-GB" sz="1800" b="0"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marcomeschis</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20" name="Picture 6">
            <a:extLst>
              <a:ext uri="{FF2B5EF4-FFF2-40B4-BE49-F238E27FC236}">
                <a16:creationId xmlns:a16="http://schemas.microsoft.com/office/drawing/2014/main" id="{CFF72629-EE2C-120C-3B23-832F1A513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9876" y="6445370"/>
            <a:ext cx="409915" cy="3371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140CCD8-D251-344E-19C8-903C11C0E915}"/>
              </a:ext>
            </a:extLst>
          </p:cNvPr>
          <p:cNvSpPr/>
          <p:nvPr/>
        </p:nvSpPr>
        <p:spPr>
          <a:xfrm>
            <a:off x="4995278" y="6322777"/>
            <a:ext cx="2771313" cy="512064"/>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FAC58C92-DAD4-8D1C-69E2-2BBDFBA566C5}"/>
              </a:ext>
            </a:extLst>
          </p:cNvPr>
          <p:cNvSpPr/>
          <p:nvPr/>
        </p:nvSpPr>
        <p:spPr>
          <a:xfrm>
            <a:off x="11107793" y="6356320"/>
            <a:ext cx="1040663" cy="478246"/>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851AB359-B4EC-3A6D-5E57-9339FB3D2377}"/>
              </a:ext>
            </a:extLst>
          </p:cNvPr>
          <p:cNvSpPr txBox="1"/>
          <p:nvPr/>
        </p:nvSpPr>
        <p:spPr>
          <a:xfrm>
            <a:off x="1040334" y="2260883"/>
            <a:ext cx="10111331" cy="24314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rPr>
              <a:t>Approach</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rPr>
              <a:t>Detailed GIS-based marine terrace mapping (</a:t>
            </a:r>
            <a:r>
              <a:rPr kumimoji="0" lang="en-GB" sz="1600" b="0" i="0" u="none" strike="noStrike" kern="0" cap="none" spc="0" normalizeH="0" baseline="0" noProof="0" dirty="0" err="1">
                <a:ln>
                  <a:noFill/>
                </a:ln>
                <a:solidFill>
                  <a:srgbClr val="F79646">
                    <a:lumMod val="75000"/>
                  </a:srgbClr>
                </a:solidFill>
                <a:effectLst/>
                <a:uLnTx/>
                <a:uFillTx/>
                <a:latin typeface="Minion Pro" panose="02040503050306020203" pitchFamily="18" charset="0"/>
                <a:ea typeface="+mn-ea"/>
                <a:cs typeface="+mn-cs"/>
              </a:rPr>
              <a:t>i</a:t>
            </a:r>
            <a:r>
              <a:rPr kumimoji="0" lang="en-GB" sz="1600" b="0" i="0"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rPr>
              <a:t>) on the uplifting footwall of the Messina-Taormina Fault and (ii) on the </a:t>
            </a:r>
            <a:r>
              <a:rPr kumimoji="0" lang="en-GB" sz="1600" b="0" i="0" u="none" strike="noStrike" kern="0" cap="none" spc="0" normalizeH="0" baseline="0" noProof="0" dirty="0" err="1">
                <a:ln>
                  <a:noFill/>
                </a:ln>
                <a:solidFill>
                  <a:srgbClr val="F79646">
                    <a:lumMod val="75000"/>
                  </a:srgbClr>
                </a:solidFill>
                <a:effectLst/>
                <a:uLnTx/>
                <a:uFillTx/>
                <a:latin typeface="Minion Pro" panose="02040503050306020203" pitchFamily="18" charset="0"/>
                <a:ea typeface="+mn-ea"/>
                <a:cs typeface="+mn-cs"/>
              </a:rPr>
              <a:t>hangingwalls</a:t>
            </a:r>
            <a:r>
              <a:rPr kumimoji="0" lang="en-GB" sz="1600" b="0" i="0"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rPr>
              <a:t> of the Reggio Calabria and </a:t>
            </a:r>
            <a:r>
              <a:rPr kumimoji="0" lang="en-GB" sz="1600" b="0" i="0" u="none" strike="noStrike" kern="0" cap="none" spc="0" normalizeH="0" baseline="0" noProof="0" dirty="0" err="1">
                <a:ln>
                  <a:noFill/>
                </a:ln>
                <a:solidFill>
                  <a:srgbClr val="F79646">
                    <a:lumMod val="75000"/>
                  </a:srgbClr>
                </a:solidFill>
                <a:effectLst/>
                <a:uLnTx/>
                <a:uFillTx/>
                <a:latin typeface="Minion Pro" panose="02040503050306020203" pitchFamily="18" charset="0"/>
                <a:ea typeface="+mn-ea"/>
                <a:cs typeface="+mn-cs"/>
              </a:rPr>
              <a:t>Armo</a:t>
            </a:r>
            <a:r>
              <a:rPr kumimoji="0" lang="en-GB" sz="1600" b="0" i="0"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rPr>
              <a:t> Faults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0" dirty="0">
                <a:solidFill>
                  <a:srgbClr val="F79646">
                    <a:lumMod val="75000"/>
                  </a:srgbClr>
                </a:solidFill>
                <a:latin typeface="Minion Pro" panose="02040503050306020203" pitchFamily="18" charset="0"/>
              </a:rPr>
              <a:t>Fieldwork to corroborate our GIS analysis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1" i="1"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rPr>
              <a:t>U/Th absolute dating on corals to obtain age controls corroborated by well-known data from literature</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0" dirty="0">
                <a:solidFill>
                  <a:srgbClr val="F79646">
                    <a:lumMod val="75000"/>
                  </a:srgbClr>
                </a:solidFill>
                <a:latin typeface="Minion Pro" panose="02040503050306020203" pitchFamily="18" charset="0"/>
              </a:rPr>
              <a:t>Synchronous correlation technique to derive ages for undated marine terraces</a:t>
            </a:r>
            <a:endParaRPr kumimoji="0" lang="en-GB" sz="1600" b="0" i="1"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endParaRPr>
          </a:p>
        </p:txBody>
      </p:sp>
    </p:spTree>
    <p:extLst>
      <p:ext uri="{BB962C8B-B14F-4D97-AF65-F5344CB8AC3E}">
        <p14:creationId xmlns:p14="http://schemas.microsoft.com/office/powerpoint/2010/main" val="740498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B91CC6-9682-14CF-98D5-1EB3871199F3}"/>
              </a:ext>
            </a:extLst>
          </p:cNvPr>
          <p:cNvSpPr/>
          <p:nvPr/>
        </p:nvSpPr>
        <p:spPr>
          <a:xfrm>
            <a:off x="0" y="0"/>
            <a:ext cx="12192000" cy="507831"/>
          </a:xfrm>
          <a:prstGeom prst="rect">
            <a:avLst/>
          </a:prstGeom>
        </p:spPr>
        <p:txBody>
          <a:bodyPr wrap="square">
            <a:spAutoFit/>
          </a:bodyPr>
          <a:lstStyle/>
          <a:p>
            <a:pPr algn="ctr">
              <a:defRPr/>
            </a:pP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Normal</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faulting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interaction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revealed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out-of-</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phase</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Quaternary</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uplift</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-rate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changes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implied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studying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deformed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marine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terraces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(EGU23-69) </a:t>
            </a:r>
          </a:p>
          <a:p>
            <a:pPr algn="ctr">
              <a:defRPr/>
            </a:pPr>
            <a:r>
              <a:rPr kumimoji="0" lang="it-IT" sz="12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Marco </a:t>
            </a:r>
            <a:r>
              <a:rPr kumimoji="0" lang="it-IT" sz="12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Meschis</a:t>
            </a:r>
            <a:r>
              <a:rPr lang="it-IT" sz="1200" b="1" baseline="30000" dirty="0">
                <a:solidFill>
                  <a:prstClr val="black"/>
                </a:solidFill>
                <a:latin typeface="Minion Pro" panose="02040503050306020203" pitchFamily="18" charset="0"/>
              </a:rPr>
              <a:t> </a:t>
            </a:r>
            <a:r>
              <a:rPr lang="it-IT" sz="1200" dirty="0">
                <a:solidFill>
                  <a:prstClr val="black"/>
                </a:solidFill>
                <a:latin typeface="Minion Pro" panose="02040503050306020203" pitchFamily="18" charset="0"/>
              </a:rPr>
              <a:t> (Istituto Nazionale di Geofisica e Vulcanologia, Palermo – INGV) et al. </a:t>
            </a:r>
            <a:endPar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15" name="Picture 6" descr="Home">
            <a:extLst>
              <a:ext uri="{FF2B5EF4-FFF2-40B4-BE49-F238E27FC236}">
                <a16:creationId xmlns:a16="http://schemas.microsoft.com/office/drawing/2014/main" id="{DCF4E03A-42B6-AEC1-5856-F801A3283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288" y="6322776"/>
            <a:ext cx="21336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he Centre for Planetary Sciences | The Centre for Planetary Sciences at  UCL / Birkbeck - UCL – University College London">
            <a:extLst>
              <a:ext uri="{FF2B5EF4-FFF2-40B4-BE49-F238E27FC236}">
                <a16:creationId xmlns:a16="http://schemas.microsoft.com/office/drawing/2014/main" id="{39DB8E0A-6B69-CCF9-8736-3161DE0AD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3" y="6350741"/>
            <a:ext cx="1698170" cy="5264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E55DB1-D343-5444-3B37-DB6DB5CB92C7}"/>
              </a:ext>
            </a:extLst>
          </p:cNvPr>
          <p:cNvPicPr>
            <a:picLocks noChangeAspect="1"/>
          </p:cNvPicPr>
          <p:nvPr/>
        </p:nvPicPr>
        <p:blipFill>
          <a:blip r:embed="rId4"/>
          <a:stretch>
            <a:fillRect/>
          </a:stretch>
        </p:blipFill>
        <p:spPr>
          <a:xfrm>
            <a:off x="11107796" y="6356594"/>
            <a:ext cx="1040663" cy="478246"/>
          </a:xfrm>
          <a:prstGeom prst="rect">
            <a:avLst/>
          </a:prstGeom>
        </p:spPr>
      </p:pic>
      <p:sp>
        <p:nvSpPr>
          <p:cNvPr id="18" name="TextBox 17">
            <a:extLst>
              <a:ext uri="{FF2B5EF4-FFF2-40B4-BE49-F238E27FC236}">
                <a16:creationId xmlns:a16="http://schemas.microsoft.com/office/drawing/2014/main" id="{00FB8AF5-75DC-1A89-0549-C087C5F8FCFD}"/>
              </a:ext>
            </a:extLst>
          </p:cNvPr>
          <p:cNvSpPr txBox="1"/>
          <p:nvPr/>
        </p:nvSpPr>
        <p:spPr>
          <a:xfrm>
            <a:off x="1847973" y="6396529"/>
            <a:ext cx="2952628"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email: </a:t>
            </a: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hlinkClick r:id="rId5"/>
              </a:rPr>
              <a:t>marco.meschis@ingv.it</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sp>
        <p:nvSpPr>
          <p:cNvPr id="19" name="TextBox 18">
            <a:extLst>
              <a:ext uri="{FF2B5EF4-FFF2-40B4-BE49-F238E27FC236}">
                <a16:creationId xmlns:a16="http://schemas.microsoft.com/office/drawing/2014/main" id="{040B09BE-5C1C-0D4A-A48C-538DFC6982CE}"/>
              </a:ext>
            </a:extLst>
          </p:cNvPr>
          <p:cNvSpPr txBox="1"/>
          <p:nvPr/>
        </p:nvSpPr>
        <p:spPr>
          <a:xfrm>
            <a:off x="8250830" y="6396529"/>
            <a:ext cx="2528085"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twitter: @</a:t>
            </a:r>
            <a:r>
              <a:rPr kumimoji="0" lang="en-GB" sz="1800" b="0"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marcomeschis</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20" name="Picture 6">
            <a:extLst>
              <a:ext uri="{FF2B5EF4-FFF2-40B4-BE49-F238E27FC236}">
                <a16:creationId xmlns:a16="http://schemas.microsoft.com/office/drawing/2014/main" id="{CFF72629-EE2C-120C-3B23-832F1A513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9876" y="6445370"/>
            <a:ext cx="409915" cy="3371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140CCD8-D251-344E-19C8-903C11C0E915}"/>
              </a:ext>
            </a:extLst>
          </p:cNvPr>
          <p:cNvSpPr/>
          <p:nvPr/>
        </p:nvSpPr>
        <p:spPr>
          <a:xfrm>
            <a:off x="4995278" y="6322777"/>
            <a:ext cx="2771313" cy="512064"/>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FAC58C92-DAD4-8D1C-69E2-2BBDFBA566C5}"/>
              </a:ext>
            </a:extLst>
          </p:cNvPr>
          <p:cNvSpPr/>
          <p:nvPr/>
        </p:nvSpPr>
        <p:spPr>
          <a:xfrm>
            <a:off x="11107793" y="6356320"/>
            <a:ext cx="1040663" cy="478246"/>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20DBC1DD-8F03-D7D7-BDAA-215E74B3C77F}"/>
              </a:ext>
            </a:extLst>
          </p:cNvPr>
          <p:cNvPicPr>
            <a:picLocks noChangeAspect="1"/>
          </p:cNvPicPr>
          <p:nvPr/>
        </p:nvPicPr>
        <p:blipFill>
          <a:blip r:embed="rId7"/>
          <a:stretch>
            <a:fillRect/>
          </a:stretch>
        </p:blipFill>
        <p:spPr>
          <a:xfrm>
            <a:off x="42213" y="1571654"/>
            <a:ext cx="2875797" cy="4196098"/>
          </a:xfrm>
          <a:prstGeom prst="rect">
            <a:avLst/>
          </a:prstGeom>
        </p:spPr>
      </p:pic>
      <p:pic>
        <p:nvPicPr>
          <p:cNvPr id="4" name="Picture 3">
            <a:extLst>
              <a:ext uri="{FF2B5EF4-FFF2-40B4-BE49-F238E27FC236}">
                <a16:creationId xmlns:a16="http://schemas.microsoft.com/office/drawing/2014/main" id="{D8981610-06DB-1542-A5C7-3FC58BBB4772}"/>
              </a:ext>
            </a:extLst>
          </p:cNvPr>
          <p:cNvPicPr>
            <a:picLocks noChangeAspect="1"/>
          </p:cNvPicPr>
          <p:nvPr/>
        </p:nvPicPr>
        <p:blipFill>
          <a:blip r:embed="rId8"/>
          <a:stretch>
            <a:fillRect/>
          </a:stretch>
        </p:blipFill>
        <p:spPr>
          <a:xfrm>
            <a:off x="3086341" y="1571654"/>
            <a:ext cx="2881464" cy="4196098"/>
          </a:xfrm>
          <a:prstGeom prst="rect">
            <a:avLst/>
          </a:prstGeom>
        </p:spPr>
      </p:pic>
      <p:pic>
        <p:nvPicPr>
          <p:cNvPr id="5" name="Picture 4">
            <a:extLst>
              <a:ext uri="{FF2B5EF4-FFF2-40B4-BE49-F238E27FC236}">
                <a16:creationId xmlns:a16="http://schemas.microsoft.com/office/drawing/2014/main" id="{1A113101-16DC-2DB9-2C5E-7ECE6676374B}"/>
              </a:ext>
            </a:extLst>
          </p:cNvPr>
          <p:cNvPicPr>
            <a:picLocks noChangeAspect="1"/>
          </p:cNvPicPr>
          <p:nvPr/>
        </p:nvPicPr>
        <p:blipFill>
          <a:blip r:embed="rId9"/>
          <a:stretch>
            <a:fillRect/>
          </a:stretch>
        </p:blipFill>
        <p:spPr>
          <a:xfrm>
            <a:off x="6096000" y="1571654"/>
            <a:ext cx="2855458" cy="4196098"/>
          </a:xfrm>
          <a:prstGeom prst="rect">
            <a:avLst/>
          </a:prstGeom>
        </p:spPr>
      </p:pic>
      <p:pic>
        <p:nvPicPr>
          <p:cNvPr id="7" name="Picture 6">
            <a:extLst>
              <a:ext uri="{FF2B5EF4-FFF2-40B4-BE49-F238E27FC236}">
                <a16:creationId xmlns:a16="http://schemas.microsoft.com/office/drawing/2014/main" id="{10221F69-B443-33CF-D43C-92DB5A9B4F63}"/>
              </a:ext>
            </a:extLst>
          </p:cNvPr>
          <p:cNvPicPr>
            <a:picLocks noChangeAspect="1"/>
          </p:cNvPicPr>
          <p:nvPr/>
        </p:nvPicPr>
        <p:blipFill>
          <a:blip r:embed="rId10"/>
          <a:stretch>
            <a:fillRect/>
          </a:stretch>
        </p:blipFill>
        <p:spPr>
          <a:xfrm>
            <a:off x="9119789" y="1571654"/>
            <a:ext cx="2860498" cy="4196098"/>
          </a:xfrm>
          <a:prstGeom prst="rect">
            <a:avLst/>
          </a:prstGeom>
        </p:spPr>
      </p:pic>
      <p:sp>
        <p:nvSpPr>
          <p:cNvPr id="9" name="TextBox 8">
            <a:extLst>
              <a:ext uri="{FF2B5EF4-FFF2-40B4-BE49-F238E27FC236}">
                <a16:creationId xmlns:a16="http://schemas.microsoft.com/office/drawing/2014/main" id="{63AED3E1-878B-35D5-70DC-9B5522EE948F}"/>
              </a:ext>
            </a:extLst>
          </p:cNvPr>
          <p:cNvSpPr txBox="1"/>
          <p:nvPr/>
        </p:nvSpPr>
        <p:spPr>
          <a:xfrm>
            <a:off x="199292" y="999228"/>
            <a:ext cx="11780995" cy="369332"/>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GB" sz="1800" b="0" i="0"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rPr>
              <a:t>Detailed GIS-based marine terrace mapping on the uplifting footwall of the Messina-Taormina Fault</a:t>
            </a:r>
          </a:p>
        </p:txBody>
      </p:sp>
      <p:sp>
        <p:nvSpPr>
          <p:cNvPr id="6" name="TextBox 5">
            <a:extLst>
              <a:ext uri="{FF2B5EF4-FFF2-40B4-BE49-F238E27FC236}">
                <a16:creationId xmlns:a16="http://schemas.microsoft.com/office/drawing/2014/main" id="{06036F45-A40F-D237-AF5D-01BB13E2058A}"/>
              </a:ext>
            </a:extLst>
          </p:cNvPr>
          <p:cNvSpPr txBox="1"/>
          <p:nvPr/>
        </p:nvSpPr>
        <p:spPr>
          <a:xfrm>
            <a:off x="3136018" y="491555"/>
            <a:ext cx="609414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rPr>
              <a:t>Approach</a:t>
            </a:r>
          </a:p>
        </p:txBody>
      </p:sp>
    </p:spTree>
    <p:extLst>
      <p:ext uri="{BB962C8B-B14F-4D97-AF65-F5344CB8AC3E}">
        <p14:creationId xmlns:p14="http://schemas.microsoft.com/office/powerpoint/2010/main" val="3623866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B91CC6-9682-14CF-98D5-1EB3871199F3}"/>
              </a:ext>
            </a:extLst>
          </p:cNvPr>
          <p:cNvSpPr/>
          <p:nvPr/>
        </p:nvSpPr>
        <p:spPr>
          <a:xfrm>
            <a:off x="0" y="0"/>
            <a:ext cx="12192000" cy="507831"/>
          </a:xfrm>
          <a:prstGeom prst="rect">
            <a:avLst/>
          </a:prstGeom>
        </p:spPr>
        <p:txBody>
          <a:bodyPr wrap="square">
            <a:spAutoFit/>
          </a:bodyPr>
          <a:lstStyle/>
          <a:p>
            <a:pPr algn="ctr">
              <a:defRPr/>
            </a:pP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Normal</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faulting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interaction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revealed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out-of-</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phase</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Quaternary</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uplift</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-rate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changes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implied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studying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deformed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marine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terraces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(EGU23-69) </a:t>
            </a:r>
          </a:p>
          <a:p>
            <a:pPr algn="ctr">
              <a:defRPr/>
            </a:pPr>
            <a:r>
              <a:rPr kumimoji="0" lang="it-IT" sz="12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Marco </a:t>
            </a:r>
            <a:r>
              <a:rPr kumimoji="0" lang="it-IT" sz="12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Meschis</a:t>
            </a:r>
            <a:r>
              <a:rPr lang="it-IT" sz="1200" b="1" baseline="30000" dirty="0">
                <a:solidFill>
                  <a:prstClr val="black"/>
                </a:solidFill>
                <a:latin typeface="Minion Pro" panose="02040503050306020203" pitchFamily="18" charset="0"/>
              </a:rPr>
              <a:t> </a:t>
            </a:r>
            <a:r>
              <a:rPr lang="it-IT" sz="1200" dirty="0">
                <a:solidFill>
                  <a:prstClr val="black"/>
                </a:solidFill>
                <a:latin typeface="Minion Pro" panose="02040503050306020203" pitchFamily="18" charset="0"/>
              </a:rPr>
              <a:t> (Istituto Nazionale di Geofisica e Vulcanologia, Palermo – INGV) et al. </a:t>
            </a:r>
            <a:endPar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15" name="Picture 6" descr="Home">
            <a:extLst>
              <a:ext uri="{FF2B5EF4-FFF2-40B4-BE49-F238E27FC236}">
                <a16:creationId xmlns:a16="http://schemas.microsoft.com/office/drawing/2014/main" id="{DCF4E03A-42B6-AEC1-5856-F801A3283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288" y="6322776"/>
            <a:ext cx="21336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he Centre for Planetary Sciences | The Centre for Planetary Sciences at  UCL / Birkbeck - UCL – University College London">
            <a:extLst>
              <a:ext uri="{FF2B5EF4-FFF2-40B4-BE49-F238E27FC236}">
                <a16:creationId xmlns:a16="http://schemas.microsoft.com/office/drawing/2014/main" id="{39DB8E0A-6B69-CCF9-8736-3161DE0AD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3" y="6350741"/>
            <a:ext cx="1698170" cy="5264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E55DB1-D343-5444-3B37-DB6DB5CB92C7}"/>
              </a:ext>
            </a:extLst>
          </p:cNvPr>
          <p:cNvPicPr>
            <a:picLocks noChangeAspect="1"/>
          </p:cNvPicPr>
          <p:nvPr/>
        </p:nvPicPr>
        <p:blipFill>
          <a:blip r:embed="rId4"/>
          <a:stretch>
            <a:fillRect/>
          </a:stretch>
        </p:blipFill>
        <p:spPr>
          <a:xfrm>
            <a:off x="11107796" y="6356594"/>
            <a:ext cx="1040663" cy="478246"/>
          </a:xfrm>
          <a:prstGeom prst="rect">
            <a:avLst/>
          </a:prstGeom>
        </p:spPr>
      </p:pic>
      <p:sp>
        <p:nvSpPr>
          <p:cNvPr id="18" name="TextBox 17">
            <a:extLst>
              <a:ext uri="{FF2B5EF4-FFF2-40B4-BE49-F238E27FC236}">
                <a16:creationId xmlns:a16="http://schemas.microsoft.com/office/drawing/2014/main" id="{00FB8AF5-75DC-1A89-0549-C087C5F8FCFD}"/>
              </a:ext>
            </a:extLst>
          </p:cNvPr>
          <p:cNvSpPr txBox="1"/>
          <p:nvPr/>
        </p:nvSpPr>
        <p:spPr>
          <a:xfrm>
            <a:off x="1847973" y="6396529"/>
            <a:ext cx="2952628"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email: </a:t>
            </a: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hlinkClick r:id="rId5"/>
              </a:rPr>
              <a:t>marco.meschis@ingv.it</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sp>
        <p:nvSpPr>
          <p:cNvPr id="19" name="TextBox 18">
            <a:extLst>
              <a:ext uri="{FF2B5EF4-FFF2-40B4-BE49-F238E27FC236}">
                <a16:creationId xmlns:a16="http://schemas.microsoft.com/office/drawing/2014/main" id="{040B09BE-5C1C-0D4A-A48C-538DFC6982CE}"/>
              </a:ext>
            </a:extLst>
          </p:cNvPr>
          <p:cNvSpPr txBox="1"/>
          <p:nvPr/>
        </p:nvSpPr>
        <p:spPr>
          <a:xfrm>
            <a:off x="8250830" y="6396529"/>
            <a:ext cx="2528085"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twitter: @</a:t>
            </a:r>
            <a:r>
              <a:rPr kumimoji="0" lang="en-GB" sz="1800" b="0"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marcomeschis</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20" name="Picture 6">
            <a:extLst>
              <a:ext uri="{FF2B5EF4-FFF2-40B4-BE49-F238E27FC236}">
                <a16:creationId xmlns:a16="http://schemas.microsoft.com/office/drawing/2014/main" id="{CFF72629-EE2C-120C-3B23-832F1A513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9876" y="6445370"/>
            <a:ext cx="409915" cy="3371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140CCD8-D251-344E-19C8-903C11C0E915}"/>
              </a:ext>
            </a:extLst>
          </p:cNvPr>
          <p:cNvSpPr/>
          <p:nvPr/>
        </p:nvSpPr>
        <p:spPr>
          <a:xfrm>
            <a:off x="4995278" y="6322777"/>
            <a:ext cx="2771313" cy="512064"/>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FAC58C92-DAD4-8D1C-69E2-2BBDFBA566C5}"/>
              </a:ext>
            </a:extLst>
          </p:cNvPr>
          <p:cNvSpPr/>
          <p:nvPr/>
        </p:nvSpPr>
        <p:spPr>
          <a:xfrm>
            <a:off x="11107793" y="6356320"/>
            <a:ext cx="1040663" cy="478246"/>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63AED3E1-878B-35D5-70DC-9B5522EE948F}"/>
              </a:ext>
            </a:extLst>
          </p:cNvPr>
          <p:cNvSpPr txBox="1"/>
          <p:nvPr/>
        </p:nvSpPr>
        <p:spPr>
          <a:xfrm>
            <a:off x="1341270" y="670168"/>
            <a:ext cx="4126523" cy="92333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GB" sz="1800" b="0" i="0"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rPr>
              <a:t>Detailed GIS-based marine terrace mapping on the uplifting </a:t>
            </a:r>
            <a:r>
              <a:rPr kumimoji="0" lang="en-GB" sz="1800" b="0" i="0" u="none" strike="noStrike" kern="0" cap="none" spc="0" normalizeH="0" baseline="0" noProof="0" dirty="0" err="1">
                <a:ln>
                  <a:noFill/>
                </a:ln>
                <a:solidFill>
                  <a:srgbClr val="F79646">
                    <a:lumMod val="75000"/>
                  </a:srgbClr>
                </a:solidFill>
                <a:effectLst/>
                <a:uLnTx/>
                <a:uFillTx/>
                <a:latin typeface="Minion Pro" panose="02040503050306020203" pitchFamily="18" charset="0"/>
                <a:ea typeface="+mn-ea"/>
                <a:cs typeface="+mn-cs"/>
              </a:rPr>
              <a:t>hangingwall</a:t>
            </a:r>
            <a:r>
              <a:rPr kumimoji="0" lang="en-GB" sz="1800" b="0" i="0"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rPr>
              <a:t> of the </a:t>
            </a:r>
            <a:r>
              <a:rPr kumimoji="0" lang="en-GB" sz="1800" b="0" i="0" u="none" strike="noStrike" kern="0" cap="none" spc="0" normalizeH="0" baseline="0" noProof="0" dirty="0" err="1">
                <a:ln>
                  <a:noFill/>
                </a:ln>
                <a:solidFill>
                  <a:srgbClr val="F79646">
                    <a:lumMod val="75000"/>
                  </a:srgbClr>
                </a:solidFill>
                <a:effectLst/>
                <a:uLnTx/>
                <a:uFillTx/>
                <a:latin typeface="Minion Pro" panose="02040503050306020203" pitchFamily="18" charset="0"/>
                <a:ea typeface="+mn-ea"/>
                <a:cs typeface="+mn-cs"/>
              </a:rPr>
              <a:t>Armo</a:t>
            </a:r>
            <a:r>
              <a:rPr kumimoji="0" lang="en-GB" sz="1800" b="0" i="0"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rPr>
              <a:t> Fault</a:t>
            </a:r>
          </a:p>
        </p:txBody>
      </p:sp>
      <p:pic>
        <p:nvPicPr>
          <p:cNvPr id="3" name="Picture 2">
            <a:extLst>
              <a:ext uri="{FF2B5EF4-FFF2-40B4-BE49-F238E27FC236}">
                <a16:creationId xmlns:a16="http://schemas.microsoft.com/office/drawing/2014/main" id="{F62B4EAB-DA64-FB66-FBAB-5E0DB066818C}"/>
              </a:ext>
            </a:extLst>
          </p:cNvPr>
          <p:cNvPicPr>
            <a:picLocks noChangeAspect="1"/>
          </p:cNvPicPr>
          <p:nvPr/>
        </p:nvPicPr>
        <p:blipFill>
          <a:blip r:embed="rId7"/>
          <a:stretch>
            <a:fillRect/>
          </a:stretch>
        </p:blipFill>
        <p:spPr>
          <a:xfrm>
            <a:off x="1847973" y="1687476"/>
            <a:ext cx="3113118" cy="4534089"/>
          </a:xfrm>
          <a:prstGeom prst="rect">
            <a:avLst/>
          </a:prstGeom>
        </p:spPr>
      </p:pic>
      <p:pic>
        <p:nvPicPr>
          <p:cNvPr id="6" name="Picture 5">
            <a:extLst>
              <a:ext uri="{FF2B5EF4-FFF2-40B4-BE49-F238E27FC236}">
                <a16:creationId xmlns:a16="http://schemas.microsoft.com/office/drawing/2014/main" id="{37ECB90A-752C-84A9-4A86-FAB2E9CEB123}"/>
              </a:ext>
            </a:extLst>
          </p:cNvPr>
          <p:cNvPicPr>
            <a:picLocks noChangeAspect="1"/>
          </p:cNvPicPr>
          <p:nvPr/>
        </p:nvPicPr>
        <p:blipFill>
          <a:blip r:embed="rId8"/>
          <a:stretch>
            <a:fillRect/>
          </a:stretch>
        </p:blipFill>
        <p:spPr>
          <a:xfrm>
            <a:off x="7282892" y="1687476"/>
            <a:ext cx="3113119" cy="4595556"/>
          </a:xfrm>
          <a:prstGeom prst="rect">
            <a:avLst/>
          </a:prstGeom>
        </p:spPr>
      </p:pic>
      <p:sp>
        <p:nvSpPr>
          <p:cNvPr id="8" name="TextBox 7">
            <a:extLst>
              <a:ext uri="{FF2B5EF4-FFF2-40B4-BE49-F238E27FC236}">
                <a16:creationId xmlns:a16="http://schemas.microsoft.com/office/drawing/2014/main" id="{E52F68B1-E7DA-B56E-99A4-777145BF47BA}"/>
              </a:ext>
            </a:extLst>
          </p:cNvPr>
          <p:cNvSpPr txBox="1"/>
          <p:nvPr/>
        </p:nvSpPr>
        <p:spPr>
          <a:xfrm>
            <a:off x="6776189" y="670168"/>
            <a:ext cx="4126523" cy="92333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GB" sz="1800" b="0" i="0"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rPr>
              <a:t>Detailed GIS-based marine terrace mapping on the uplifting </a:t>
            </a:r>
            <a:r>
              <a:rPr kumimoji="0" lang="en-GB" sz="1800" b="0" i="0" u="none" strike="noStrike" kern="0" cap="none" spc="0" normalizeH="0" baseline="0" noProof="0" dirty="0" err="1">
                <a:ln>
                  <a:noFill/>
                </a:ln>
                <a:solidFill>
                  <a:srgbClr val="F79646">
                    <a:lumMod val="75000"/>
                  </a:srgbClr>
                </a:solidFill>
                <a:effectLst/>
                <a:uLnTx/>
                <a:uFillTx/>
                <a:latin typeface="Minion Pro" panose="02040503050306020203" pitchFamily="18" charset="0"/>
                <a:ea typeface="+mn-ea"/>
                <a:cs typeface="+mn-cs"/>
              </a:rPr>
              <a:t>hangingwall</a:t>
            </a:r>
            <a:r>
              <a:rPr kumimoji="0" lang="en-GB" sz="1800" b="0" i="0"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rPr>
              <a:t> of the Reggio Calabria Fault</a:t>
            </a:r>
          </a:p>
        </p:txBody>
      </p:sp>
      <p:sp>
        <p:nvSpPr>
          <p:cNvPr id="4" name="TextBox 3">
            <a:extLst>
              <a:ext uri="{FF2B5EF4-FFF2-40B4-BE49-F238E27FC236}">
                <a16:creationId xmlns:a16="http://schemas.microsoft.com/office/drawing/2014/main" id="{747420B8-324C-54AC-2D4D-B2BD370EEB1E}"/>
              </a:ext>
            </a:extLst>
          </p:cNvPr>
          <p:cNvSpPr txBox="1"/>
          <p:nvPr/>
        </p:nvSpPr>
        <p:spPr>
          <a:xfrm>
            <a:off x="3136018" y="491555"/>
            <a:ext cx="609414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rPr>
              <a:t>Approach</a:t>
            </a:r>
          </a:p>
        </p:txBody>
      </p:sp>
    </p:spTree>
    <p:extLst>
      <p:ext uri="{BB962C8B-B14F-4D97-AF65-F5344CB8AC3E}">
        <p14:creationId xmlns:p14="http://schemas.microsoft.com/office/powerpoint/2010/main" val="1905681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B91CC6-9682-14CF-98D5-1EB3871199F3}"/>
              </a:ext>
            </a:extLst>
          </p:cNvPr>
          <p:cNvSpPr/>
          <p:nvPr/>
        </p:nvSpPr>
        <p:spPr>
          <a:xfrm>
            <a:off x="0" y="0"/>
            <a:ext cx="12192000" cy="507831"/>
          </a:xfrm>
          <a:prstGeom prst="rect">
            <a:avLst/>
          </a:prstGeom>
        </p:spPr>
        <p:txBody>
          <a:bodyPr wrap="square">
            <a:spAutoFit/>
          </a:bodyPr>
          <a:lstStyle/>
          <a:p>
            <a:pPr algn="ctr">
              <a:defRPr/>
            </a:pP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Normal</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faulting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interaction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revealed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out-of-</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phase</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Quaternary</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uplift</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-rate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changes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implied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studying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deformed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marine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terraces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(EGU23-69) </a:t>
            </a:r>
          </a:p>
          <a:p>
            <a:pPr algn="ctr">
              <a:defRPr/>
            </a:pPr>
            <a:r>
              <a:rPr kumimoji="0" lang="it-IT" sz="12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Marco </a:t>
            </a:r>
            <a:r>
              <a:rPr kumimoji="0" lang="it-IT" sz="12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Meschis</a:t>
            </a:r>
            <a:r>
              <a:rPr lang="it-IT" sz="1200" b="1" baseline="30000" dirty="0">
                <a:solidFill>
                  <a:prstClr val="black"/>
                </a:solidFill>
                <a:latin typeface="Minion Pro" panose="02040503050306020203" pitchFamily="18" charset="0"/>
              </a:rPr>
              <a:t> </a:t>
            </a:r>
            <a:r>
              <a:rPr lang="it-IT" sz="1200" dirty="0">
                <a:solidFill>
                  <a:prstClr val="black"/>
                </a:solidFill>
                <a:latin typeface="Minion Pro" panose="02040503050306020203" pitchFamily="18" charset="0"/>
              </a:rPr>
              <a:t> (Istituto Nazionale di Geofisica e Vulcanologia, Palermo – INGV) et al. </a:t>
            </a:r>
            <a:endPar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15" name="Picture 6" descr="Home">
            <a:extLst>
              <a:ext uri="{FF2B5EF4-FFF2-40B4-BE49-F238E27FC236}">
                <a16:creationId xmlns:a16="http://schemas.microsoft.com/office/drawing/2014/main" id="{DCF4E03A-42B6-AEC1-5856-F801A3283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288" y="6322776"/>
            <a:ext cx="21336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he Centre for Planetary Sciences | The Centre for Planetary Sciences at  UCL / Birkbeck - UCL – University College London">
            <a:extLst>
              <a:ext uri="{FF2B5EF4-FFF2-40B4-BE49-F238E27FC236}">
                <a16:creationId xmlns:a16="http://schemas.microsoft.com/office/drawing/2014/main" id="{39DB8E0A-6B69-CCF9-8736-3161DE0AD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3" y="6350741"/>
            <a:ext cx="1698170" cy="5264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E55DB1-D343-5444-3B37-DB6DB5CB92C7}"/>
              </a:ext>
            </a:extLst>
          </p:cNvPr>
          <p:cNvPicPr>
            <a:picLocks noChangeAspect="1"/>
          </p:cNvPicPr>
          <p:nvPr/>
        </p:nvPicPr>
        <p:blipFill>
          <a:blip r:embed="rId4"/>
          <a:stretch>
            <a:fillRect/>
          </a:stretch>
        </p:blipFill>
        <p:spPr>
          <a:xfrm>
            <a:off x="11107796" y="6356594"/>
            <a:ext cx="1040663" cy="478246"/>
          </a:xfrm>
          <a:prstGeom prst="rect">
            <a:avLst/>
          </a:prstGeom>
        </p:spPr>
      </p:pic>
      <p:sp>
        <p:nvSpPr>
          <p:cNvPr id="18" name="TextBox 17">
            <a:extLst>
              <a:ext uri="{FF2B5EF4-FFF2-40B4-BE49-F238E27FC236}">
                <a16:creationId xmlns:a16="http://schemas.microsoft.com/office/drawing/2014/main" id="{00FB8AF5-75DC-1A89-0549-C087C5F8FCFD}"/>
              </a:ext>
            </a:extLst>
          </p:cNvPr>
          <p:cNvSpPr txBox="1"/>
          <p:nvPr/>
        </p:nvSpPr>
        <p:spPr>
          <a:xfrm>
            <a:off x="1847973" y="6396529"/>
            <a:ext cx="2952628"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email: </a:t>
            </a: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hlinkClick r:id="rId5"/>
              </a:rPr>
              <a:t>marco.meschis@ingv.it</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sp>
        <p:nvSpPr>
          <p:cNvPr id="19" name="TextBox 18">
            <a:extLst>
              <a:ext uri="{FF2B5EF4-FFF2-40B4-BE49-F238E27FC236}">
                <a16:creationId xmlns:a16="http://schemas.microsoft.com/office/drawing/2014/main" id="{040B09BE-5C1C-0D4A-A48C-538DFC6982CE}"/>
              </a:ext>
            </a:extLst>
          </p:cNvPr>
          <p:cNvSpPr txBox="1"/>
          <p:nvPr/>
        </p:nvSpPr>
        <p:spPr>
          <a:xfrm>
            <a:off x="8250830" y="6396529"/>
            <a:ext cx="2528085"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twitter: @</a:t>
            </a:r>
            <a:r>
              <a:rPr kumimoji="0" lang="en-GB" sz="1800" b="0"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marcomeschis</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20" name="Picture 6">
            <a:extLst>
              <a:ext uri="{FF2B5EF4-FFF2-40B4-BE49-F238E27FC236}">
                <a16:creationId xmlns:a16="http://schemas.microsoft.com/office/drawing/2014/main" id="{CFF72629-EE2C-120C-3B23-832F1A513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9876" y="6445370"/>
            <a:ext cx="409915" cy="3371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140CCD8-D251-344E-19C8-903C11C0E915}"/>
              </a:ext>
            </a:extLst>
          </p:cNvPr>
          <p:cNvSpPr/>
          <p:nvPr/>
        </p:nvSpPr>
        <p:spPr>
          <a:xfrm>
            <a:off x="4995278" y="6322777"/>
            <a:ext cx="2771313" cy="512064"/>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FAC58C92-DAD4-8D1C-69E2-2BBDFBA566C5}"/>
              </a:ext>
            </a:extLst>
          </p:cNvPr>
          <p:cNvSpPr/>
          <p:nvPr/>
        </p:nvSpPr>
        <p:spPr>
          <a:xfrm>
            <a:off x="11107793" y="6356320"/>
            <a:ext cx="1040663" cy="478246"/>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D12E12DE-D5DB-45CD-38EF-B7DFB9EDB47A}"/>
              </a:ext>
            </a:extLst>
          </p:cNvPr>
          <p:cNvSpPr txBox="1"/>
          <p:nvPr/>
        </p:nvSpPr>
        <p:spPr>
          <a:xfrm>
            <a:off x="4329395" y="899719"/>
            <a:ext cx="4103077" cy="369332"/>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GB" sz="1800" kern="0" dirty="0">
                <a:solidFill>
                  <a:srgbClr val="F79646">
                    <a:lumMod val="75000"/>
                  </a:srgbClr>
                </a:solidFill>
                <a:latin typeface="Minion Pro" panose="02040503050306020203" pitchFamily="18" charset="0"/>
              </a:rPr>
              <a:t>Fieldwork to corroborate our GIS analysis</a:t>
            </a:r>
          </a:p>
        </p:txBody>
      </p:sp>
      <p:pic>
        <p:nvPicPr>
          <p:cNvPr id="5" name="Picture 4">
            <a:extLst>
              <a:ext uri="{FF2B5EF4-FFF2-40B4-BE49-F238E27FC236}">
                <a16:creationId xmlns:a16="http://schemas.microsoft.com/office/drawing/2014/main" id="{69614500-180C-0BD5-6734-27DE34C1885C}"/>
              </a:ext>
            </a:extLst>
          </p:cNvPr>
          <p:cNvPicPr>
            <a:picLocks noChangeAspect="1"/>
          </p:cNvPicPr>
          <p:nvPr/>
        </p:nvPicPr>
        <p:blipFill>
          <a:blip r:embed="rId7"/>
          <a:stretch>
            <a:fillRect/>
          </a:stretch>
        </p:blipFill>
        <p:spPr>
          <a:xfrm>
            <a:off x="620832" y="1326364"/>
            <a:ext cx="10950336" cy="4357786"/>
          </a:xfrm>
          <a:prstGeom prst="rect">
            <a:avLst/>
          </a:prstGeom>
        </p:spPr>
      </p:pic>
      <p:sp>
        <p:nvSpPr>
          <p:cNvPr id="3" name="TextBox 2">
            <a:extLst>
              <a:ext uri="{FF2B5EF4-FFF2-40B4-BE49-F238E27FC236}">
                <a16:creationId xmlns:a16="http://schemas.microsoft.com/office/drawing/2014/main" id="{FEC42B5E-1B25-23EE-7733-2DC4E2E07DA2}"/>
              </a:ext>
            </a:extLst>
          </p:cNvPr>
          <p:cNvSpPr txBox="1"/>
          <p:nvPr/>
        </p:nvSpPr>
        <p:spPr>
          <a:xfrm>
            <a:off x="3136018" y="491555"/>
            <a:ext cx="609414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rPr>
              <a:t>Approach</a:t>
            </a:r>
          </a:p>
        </p:txBody>
      </p:sp>
    </p:spTree>
    <p:extLst>
      <p:ext uri="{BB962C8B-B14F-4D97-AF65-F5344CB8AC3E}">
        <p14:creationId xmlns:p14="http://schemas.microsoft.com/office/powerpoint/2010/main" val="3139964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B91CC6-9682-14CF-98D5-1EB3871199F3}"/>
              </a:ext>
            </a:extLst>
          </p:cNvPr>
          <p:cNvSpPr/>
          <p:nvPr/>
        </p:nvSpPr>
        <p:spPr>
          <a:xfrm>
            <a:off x="0" y="0"/>
            <a:ext cx="12192000" cy="507831"/>
          </a:xfrm>
          <a:prstGeom prst="rect">
            <a:avLst/>
          </a:prstGeom>
        </p:spPr>
        <p:txBody>
          <a:bodyPr wrap="square">
            <a:spAutoFit/>
          </a:bodyPr>
          <a:lstStyle/>
          <a:p>
            <a:pPr algn="ctr">
              <a:defRPr/>
            </a:pP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Normal</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faulting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interaction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revealed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out-of-</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phase</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Quaternary</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uplift</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-rate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changes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implied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studying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deformed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marine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terraces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(EGU23-69) </a:t>
            </a:r>
          </a:p>
          <a:p>
            <a:pPr algn="ctr">
              <a:defRPr/>
            </a:pPr>
            <a:r>
              <a:rPr kumimoji="0" lang="it-IT" sz="12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Marco </a:t>
            </a:r>
            <a:r>
              <a:rPr kumimoji="0" lang="it-IT" sz="12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Meschis</a:t>
            </a:r>
            <a:r>
              <a:rPr lang="it-IT" sz="1200" b="1" baseline="30000" dirty="0">
                <a:solidFill>
                  <a:prstClr val="black"/>
                </a:solidFill>
                <a:latin typeface="Minion Pro" panose="02040503050306020203" pitchFamily="18" charset="0"/>
              </a:rPr>
              <a:t> </a:t>
            </a:r>
            <a:r>
              <a:rPr lang="it-IT" sz="1200" dirty="0">
                <a:solidFill>
                  <a:prstClr val="black"/>
                </a:solidFill>
                <a:latin typeface="Minion Pro" panose="02040503050306020203" pitchFamily="18" charset="0"/>
              </a:rPr>
              <a:t> (Istituto Nazionale di Geofisica e Vulcanologia, Palermo – INGV) et al. </a:t>
            </a:r>
            <a:endPar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15" name="Picture 6" descr="Home">
            <a:extLst>
              <a:ext uri="{FF2B5EF4-FFF2-40B4-BE49-F238E27FC236}">
                <a16:creationId xmlns:a16="http://schemas.microsoft.com/office/drawing/2014/main" id="{DCF4E03A-42B6-AEC1-5856-F801A3283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288" y="6322776"/>
            <a:ext cx="21336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he Centre for Planetary Sciences | The Centre for Planetary Sciences at  UCL / Birkbeck - UCL – University College London">
            <a:extLst>
              <a:ext uri="{FF2B5EF4-FFF2-40B4-BE49-F238E27FC236}">
                <a16:creationId xmlns:a16="http://schemas.microsoft.com/office/drawing/2014/main" id="{39DB8E0A-6B69-CCF9-8736-3161DE0AD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3" y="6350741"/>
            <a:ext cx="1698170" cy="5264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E55DB1-D343-5444-3B37-DB6DB5CB92C7}"/>
              </a:ext>
            </a:extLst>
          </p:cNvPr>
          <p:cNvPicPr>
            <a:picLocks noChangeAspect="1"/>
          </p:cNvPicPr>
          <p:nvPr/>
        </p:nvPicPr>
        <p:blipFill>
          <a:blip r:embed="rId4"/>
          <a:stretch>
            <a:fillRect/>
          </a:stretch>
        </p:blipFill>
        <p:spPr>
          <a:xfrm>
            <a:off x="11107796" y="6356594"/>
            <a:ext cx="1040663" cy="478246"/>
          </a:xfrm>
          <a:prstGeom prst="rect">
            <a:avLst/>
          </a:prstGeom>
        </p:spPr>
      </p:pic>
      <p:sp>
        <p:nvSpPr>
          <p:cNvPr id="18" name="TextBox 17">
            <a:extLst>
              <a:ext uri="{FF2B5EF4-FFF2-40B4-BE49-F238E27FC236}">
                <a16:creationId xmlns:a16="http://schemas.microsoft.com/office/drawing/2014/main" id="{00FB8AF5-75DC-1A89-0549-C087C5F8FCFD}"/>
              </a:ext>
            </a:extLst>
          </p:cNvPr>
          <p:cNvSpPr txBox="1"/>
          <p:nvPr/>
        </p:nvSpPr>
        <p:spPr>
          <a:xfrm>
            <a:off x="1847973" y="6396529"/>
            <a:ext cx="2952628"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email: </a:t>
            </a: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hlinkClick r:id="rId5"/>
              </a:rPr>
              <a:t>marco.meschis@ingv.it</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sp>
        <p:nvSpPr>
          <p:cNvPr id="19" name="TextBox 18">
            <a:extLst>
              <a:ext uri="{FF2B5EF4-FFF2-40B4-BE49-F238E27FC236}">
                <a16:creationId xmlns:a16="http://schemas.microsoft.com/office/drawing/2014/main" id="{040B09BE-5C1C-0D4A-A48C-538DFC6982CE}"/>
              </a:ext>
            </a:extLst>
          </p:cNvPr>
          <p:cNvSpPr txBox="1"/>
          <p:nvPr/>
        </p:nvSpPr>
        <p:spPr>
          <a:xfrm>
            <a:off x="8250830" y="6396529"/>
            <a:ext cx="2528085"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twitter: @</a:t>
            </a:r>
            <a:r>
              <a:rPr kumimoji="0" lang="en-GB" sz="1800" b="0"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marcomeschis</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20" name="Picture 6">
            <a:extLst>
              <a:ext uri="{FF2B5EF4-FFF2-40B4-BE49-F238E27FC236}">
                <a16:creationId xmlns:a16="http://schemas.microsoft.com/office/drawing/2014/main" id="{CFF72629-EE2C-120C-3B23-832F1A513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9876" y="6445370"/>
            <a:ext cx="409915" cy="3371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140CCD8-D251-344E-19C8-903C11C0E915}"/>
              </a:ext>
            </a:extLst>
          </p:cNvPr>
          <p:cNvSpPr/>
          <p:nvPr/>
        </p:nvSpPr>
        <p:spPr>
          <a:xfrm>
            <a:off x="4995278" y="6322777"/>
            <a:ext cx="2771313" cy="512064"/>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FAC58C92-DAD4-8D1C-69E2-2BBDFBA566C5}"/>
              </a:ext>
            </a:extLst>
          </p:cNvPr>
          <p:cNvSpPr/>
          <p:nvPr/>
        </p:nvSpPr>
        <p:spPr>
          <a:xfrm>
            <a:off x="11107793" y="6356320"/>
            <a:ext cx="1040663" cy="478246"/>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D12E12DE-D5DB-45CD-38EF-B7DFB9EDB47A}"/>
              </a:ext>
            </a:extLst>
          </p:cNvPr>
          <p:cNvSpPr txBox="1"/>
          <p:nvPr/>
        </p:nvSpPr>
        <p:spPr>
          <a:xfrm>
            <a:off x="4329395" y="899719"/>
            <a:ext cx="4103077" cy="369332"/>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GB" sz="1800" kern="0" dirty="0">
                <a:solidFill>
                  <a:srgbClr val="F79646">
                    <a:lumMod val="75000"/>
                  </a:srgbClr>
                </a:solidFill>
                <a:latin typeface="Minion Pro" panose="02040503050306020203" pitchFamily="18" charset="0"/>
              </a:rPr>
              <a:t>Fieldwork to corroborate our GIS analysis</a:t>
            </a:r>
          </a:p>
        </p:txBody>
      </p:sp>
      <p:pic>
        <p:nvPicPr>
          <p:cNvPr id="2" name="Picture 1">
            <a:extLst>
              <a:ext uri="{FF2B5EF4-FFF2-40B4-BE49-F238E27FC236}">
                <a16:creationId xmlns:a16="http://schemas.microsoft.com/office/drawing/2014/main" id="{6080D276-4D3F-1A94-2BF7-28ED8D9A73C4}"/>
              </a:ext>
            </a:extLst>
          </p:cNvPr>
          <p:cNvPicPr>
            <a:picLocks noChangeAspect="1"/>
          </p:cNvPicPr>
          <p:nvPr/>
        </p:nvPicPr>
        <p:blipFill>
          <a:blip r:embed="rId7"/>
          <a:stretch>
            <a:fillRect/>
          </a:stretch>
        </p:blipFill>
        <p:spPr>
          <a:xfrm>
            <a:off x="253635" y="1375469"/>
            <a:ext cx="6622562" cy="4299214"/>
          </a:xfrm>
          <a:prstGeom prst="rect">
            <a:avLst/>
          </a:prstGeom>
        </p:spPr>
      </p:pic>
      <p:pic>
        <p:nvPicPr>
          <p:cNvPr id="3" name="Picture 2">
            <a:extLst>
              <a:ext uri="{FF2B5EF4-FFF2-40B4-BE49-F238E27FC236}">
                <a16:creationId xmlns:a16="http://schemas.microsoft.com/office/drawing/2014/main" id="{7386E5EE-A963-CE96-97C2-BBD56F938515}"/>
              </a:ext>
            </a:extLst>
          </p:cNvPr>
          <p:cNvPicPr>
            <a:picLocks noChangeAspect="1"/>
          </p:cNvPicPr>
          <p:nvPr/>
        </p:nvPicPr>
        <p:blipFill>
          <a:blip r:embed="rId8"/>
          <a:stretch>
            <a:fillRect/>
          </a:stretch>
        </p:blipFill>
        <p:spPr>
          <a:xfrm>
            <a:off x="7027413" y="1660939"/>
            <a:ext cx="4974917" cy="3728274"/>
          </a:xfrm>
          <a:prstGeom prst="rect">
            <a:avLst/>
          </a:prstGeom>
        </p:spPr>
      </p:pic>
      <p:sp>
        <p:nvSpPr>
          <p:cNvPr id="6" name="TextBox 5">
            <a:extLst>
              <a:ext uri="{FF2B5EF4-FFF2-40B4-BE49-F238E27FC236}">
                <a16:creationId xmlns:a16="http://schemas.microsoft.com/office/drawing/2014/main" id="{4B256A8D-1834-533F-96C0-8DB1896A4FF9}"/>
              </a:ext>
            </a:extLst>
          </p:cNvPr>
          <p:cNvSpPr txBox="1"/>
          <p:nvPr/>
        </p:nvSpPr>
        <p:spPr>
          <a:xfrm>
            <a:off x="3136018" y="491555"/>
            <a:ext cx="609414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rPr>
              <a:t>Approach</a:t>
            </a:r>
          </a:p>
        </p:txBody>
      </p:sp>
    </p:spTree>
    <p:extLst>
      <p:ext uri="{BB962C8B-B14F-4D97-AF65-F5344CB8AC3E}">
        <p14:creationId xmlns:p14="http://schemas.microsoft.com/office/powerpoint/2010/main" val="3666760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B91CC6-9682-14CF-98D5-1EB3871199F3}"/>
              </a:ext>
            </a:extLst>
          </p:cNvPr>
          <p:cNvSpPr/>
          <p:nvPr/>
        </p:nvSpPr>
        <p:spPr>
          <a:xfrm>
            <a:off x="0" y="0"/>
            <a:ext cx="12192000" cy="507831"/>
          </a:xfrm>
          <a:prstGeom prst="rect">
            <a:avLst/>
          </a:prstGeom>
        </p:spPr>
        <p:txBody>
          <a:bodyPr wrap="square">
            <a:spAutoFit/>
          </a:bodyPr>
          <a:lstStyle/>
          <a:p>
            <a:pPr algn="ctr">
              <a:defRPr/>
            </a:pP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Normal</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faulting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interaction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revealed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out-of-</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phase</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Quaternary</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uplift</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-rate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changes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implied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by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studying</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deformed</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marine </a:t>
            </a:r>
            <a:r>
              <a:rPr kumimoji="0" lang="it-IT" sz="15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terraces</a:t>
            </a:r>
            <a:r>
              <a:rPr kumimoji="0" lang="it-IT" sz="15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(EGU23-69) </a:t>
            </a:r>
          </a:p>
          <a:p>
            <a:pPr algn="ctr">
              <a:defRPr/>
            </a:pPr>
            <a:r>
              <a:rPr kumimoji="0" lang="it-IT" sz="1200" b="1"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Marco </a:t>
            </a:r>
            <a:r>
              <a:rPr kumimoji="0" lang="it-IT" sz="1200" b="1"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Meschis</a:t>
            </a:r>
            <a:r>
              <a:rPr lang="it-IT" sz="1200" b="1" baseline="30000" dirty="0">
                <a:solidFill>
                  <a:prstClr val="black"/>
                </a:solidFill>
                <a:latin typeface="Minion Pro" panose="02040503050306020203" pitchFamily="18" charset="0"/>
              </a:rPr>
              <a:t> </a:t>
            </a:r>
            <a:r>
              <a:rPr lang="it-IT" sz="1200" dirty="0">
                <a:solidFill>
                  <a:prstClr val="black"/>
                </a:solidFill>
                <a:latin typeface="Minion Pro" panose="02040503050306020203" pitchFamily="18" charset="0"/>
              </a:rPr>
              <a:t> (Istituto Nazionale di Geofisica e Vulcanologia, Palermo – INGV) et al. </a:t>
            </a:r>
            <a:endParaRPr kumimoji="0" lang="en-GB" sz="12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15" name="Picture 6" descr="Home">
            <a:extLst>
              <a:ext uri="{FF2B5EF4-FFF2-40B4-BE49-F238E27FC236}">
                <a16:creationId xmlns:a16="http://schemas.microsoft.com/office/drawing/2014/main" id="{DCF4E03A-42B6-AEC1-5856-F801A3283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288" y="6322776"/>
            <a:ext cx="21336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he Centre for Planetary Sciences | The Centre for Planetary Sciences at  UCL / Birkbeck - UCL – University College London">
            <a:extLst>
              <a:ext uri="{FF2B5EF4-FFF2-40B4-BE49-F238E27FC236}">
                <a16:creationId xmlns:a16="http://schemas.microsoft.com/office/drawing/2014/main" id="{39DB8E0A-6B69-CCF9-8736-3161DE0AD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3" y="6350741"/>
            <a:ext cx="1698170" cy="5264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E55DB1-D343-5444-3B37-DB6DB5CB92C7}"/>
              </a:ext>
            </a:extLst>
          </p:cNvPr>
          <p:cNvPicPr>
            <a:picLocks noChangeAspect="1"/>
          </p:cNvPicPr>
          <p:nvPr/>
        </p:nvPicPr>
        <p:blipFill>
          <a:blip r:embed="rId4"/>
          <a:stretch>
            <a:fillRect/>
          </a:stretch>
        </p:blipFill>
        <p:spPr>
          <a:xfrm>
            <a:off x="11107796" y="6356594"/>
            <a:ext cx="1040663" cy="478246"/>
          </a:xfrm>
          <a:prstGeom prst="rect">
            <a:avLst/>
          </a:prstGeom>
        </p:spPr>
      </p:pic>
      <p:sp>
        <p:nvSpPr>
          <p:cNvPr id="18" name="TextBox 17">
            <a:extLst>
              <a:ext uri="{FF2B5EF4-FFF2-40B4-BE49-F238E27FC236}">
                <a16:creationId xmlns:a16="http://schemas.microsoft.com/office/drawing/2014/main" id="{00FB8AF5-75DC-1A89-0549-C087C5F8FCFD}"/>
              </a:ext>
            </a:extLst>
          </p:cNvPr>
          <p:cNvSpPr txBox="1"/>
          <p:nvPr/>
        </p:nvSpPr>
        <p:spPr>
          <a:xfrm>
            <a:off x="1847973" y="6396529"/>
            <a:ext cx="2952628"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email: </a:t>
            </a: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hlinkClick r:id="rId5"/>
              </a:rPr>
              <a:t>marco.meschis@ingv.it</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sp>
        <p:nvSpPr>
          <p:cNvPr id="19" name="TextBox 18">
            <a:extLst>
              <a:ext uri="{FF2B5EF4-FFF2-40B4-BE49-F238E27FC236}">
                <a16:creationId xmlns:a16="http://schemas.microsoft.com/office/drawing/2014/main" id="{040B09BE-5C1C-0D4A-A48C-538DFC6982CE}"/>
              </a:ext>
            </a:extLst>
          </p:cNvPr>
          <p:cNvSpPr txBox="1"/>
          <p:nvPr/>
        </p:nvSpPr>
        <p:spPr>
          <a:xfrm>
            <a:off x="8250830" y="6396529"/>
            <a:ext cx="2528085" cy="369332"/>
          </a:xfrm>
          <a:prstGeom prst="rect">
            <a:avLst/>
          </a:prstGeom>
          <a:noFill/>
        </p:spPr>
        <p:txBody>
          <a:bodyPr wrap="square">
            <a:spAutoFit/>
          </a:bodyPr>
          <a:lstStyle/>
          <a:p>
            <a:pPr algn="ctr">
              <a:defRPr/>
            </a:pPr>
            <a:r>
              <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twitter: @</a:t>
            </a:r>
            <a:r>
              <a:rPr kumimoji="0" lang="en-GB" sz="1800" b="0" i="0" u="none" strike="noStrike" kern="1200" cap="none" spc="0" normalizeH="0" baseline="0" noProof="0" dirty="0" err="1">
                <a:ln>
                  <a:noFill/>
                </a:ln>
                <a:solidFill>
                  <a:prstClr val="black"/>
                </a:solidFill>
                <a:effectLst/>
                <a:uLnTx/>
                <a:uFillTx/>
                <a:latin typeface="Minion Pro" panose="02040503050306020203" pitchFamily="18" charset="0"/>
                <a:ea typeface="+mn-ea"/>
                <a:cs typeface="+mn-cs"/>
              </a:rPr>
              <a:t>marcomeschis</a:t>
            </a:r>
            <a:endParaRPr kumimoji="0" lang="en-GB" sz="1800" b="0" i="0" u="none" strike="noStrike" kern="1200" cap="none" spc="0" normalizeH="0" baseline="0" noProof="0" dirty="0">
              <a:ln>
                <a:noFill/>
              </a:ln>
              <a:solidFill>
                <a:prstClr val="black"/>
              </a:solidFill>
              <a:effectLst/>
              <a:uLnTx/>
              <a:uFillTx/>
              <a:latin typeface="Minion Pro" panose="02040503050306020203" pitchFamily="18" charset="0"/>
              <a:ea typeface="+mn-ea"/>
              <a:cs typeface="+mn-cs"/>
            </a:endParaRPr>
          </a:p>
        </p:txBody>
      </p:sp>
      <p:pic>
        <p:nvPicPr>
          <p:cNvPr id="20" name="Picture 6">
            <a:extLst>
              <a:ext uri="{FF2B5EF4-FFF2-40B4-BE49-F238E27FC236}">
                <a16:creationId xmlns:a16="http://schemas.microsoft.com/office/drawing/2014/main" id="{CFF72629-EE2C-120C-3B23-832F1A513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9876" y="6445370"/>
            <a:ext cx="409915" cy="3371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140CCD8-D251-344E-19C8-903C11C0E915}"/>
              </a:ext>
            </a:extLst>
          </p:cNvPr>
          <p:cNvSpPr/>
          <p:nvPr/>
        </p:nvSpPr>
        <p:spPr>
          <a:xfrm>
            <a:off x="4995278" y="6322777"/>
            <a:ext cx="2771313" cy="512064"/>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FAC58C92-DAD4-8D1C-69E2-2BBDFBA566C5}"/>
              </a:ext>
            </a:extLst>
          </p:cNvPr>
          <p:cNvSpPr/>
          <p:nvPr/>
        </p:nvSpPr>
        <p:spPr>
          <a:xfrm>
            <a:off x="11107793" y="6356320"/>
            <a:ext cx="1040663" cy="478246"/>
          </a:xfrm>
          <a:prstGeom prst="rect">
            <a:avLst/>
          </a:prstGeom>
          <a:noFill/>
          <a:ln w="25400" cap="flat" cmpd="sng" algn="ctr">
            <a:solidFill>
              <a:srgbClr val="1F497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D12E12DE-D5DB-45CD-38EF-B7DFB9EDB47A}"/>
              </a:ext>
            </a:extLst>
          </p:cNvPr>
          <p:cNvSpPr txBox="1"/>
          <p:nvPr/>
        </p:nvSpPr>
        <p:spPr>
          <a:xfrm>
            <a:off x="4329395" y="899719"/>
            <a:ext cx="4103077" cy="369332"/>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GB" sz="1800" kern="0" dirty="0">
                <a:solidFill>
                  <a:srgbClr val="F79646">
                    <a:lumMod val="75000"/>
                  </a:srgbClr>
                </a:solidFill>
                <a:latin typeface="Minion Pro" panose="02040503050306020203" pitchFamily="18" charset="0"/>
              </a:rPr>
              <a:t>Fieldwork to corroborate our GIS analysis</a:t>
            </a:r>
          </a:p>
        </p:txBody>
      </p:sp>
      <p:pic>
        <p:nvPicPr>
          <p:cNvPr id="5" name="Picture 4">
            <a:extLst>
              <a:ext uri="{FF2B5EF4-FFF2-40B4-BE49-F238E27FC236}">
                <a16:creationId xmlns:a16="http://schemas.microsoft.com/office/drawing/2014/main" id="{A67F0698-96C3-3DAB-FFE2-E45C0CB13F9D}"/>
              </a:ext>
            </a:extLst>
          </p:cNvPr>
          <p:cNvPicPr>
            <a:picLocks noChangeAspect="1"/>
          </p:cNvPicPr>
          <p:nvPr/>
        </p:nvPicPr>
        <p:blipFill>
          <a:blip r:embed="rId7"/>
          <a:stretch>
            <a:fillRect/>
          </a:stretch>
        </p:blipFill>
        <p:spPr>
          <a:xfrm>
            <a:off x="135611" y="1269051"/>
            <a:ext cx="5456297" cy="4658413"/>
          </a:xfrm>
          <a:prstGeom prst="rect">
            <a:avLst/>
          </a:prstGeom>
        </p:spPr>
      </p:pic>
      <p:sp>
        <p:nvSpPr>
          <p:cNvPr id="7" name="TextBox 6">
            <a:extLst>
              <a:ext uri="{FF2B5EF4-FFF2-40B4-BE49-F238E27FC236}">
                <a16:creationId xmlns:a16="http://schemas.microsoft.com/office/drawing/2014/main" id="{68FDB6F3-E7C4-E575-B3E2-1BCD87ECBAE6}"/>
              </a:ext>
            </a:extLst>
          </p:cNvPr>
          <p:cNvSpPr txBox="1"/>
          <p:nvPr/>
        </p:nvSpPr>
        <p:spPr>
          <a:xfrm>
            <a:off x="697524" y="5894572"/>
            <a:ext cx="4103077" cy="369332"/>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GB" sz="1800" kern="0" dirty="0">
                <a:solidFill>
                  <a:srgbClr val="F79646">
                    <a:lumMod val="75000"/>
                  </a:srgbClr>
                </a:solidFill>
                <a:latin typeface="Minion Pro" panose="02040503050306020203" pitchFamily="18" charset="0"/>
              </a:rPr>
              <a:t>Reggio Calabria Fault</a:t>
            </a:r>
          </a:p>
        </p:txBody>
      </p:sp>
      <p:pic>
        <p:nvPicPr>
          <p:cNvPr id="9" name="Picture 8">
            <a:extLst>
              <a:ext uri="{FF2B5EF4-FFF2-40B4-BE49-F238E27FC236}">
                <a16:creationId xmlns:a16="http://schemas.microsoft.com/office/drawing/2014/main" id="{2791E9B1-4EB9-F61F-6D18-16C7679935F6}"/>
              </a:ext>
            </a:extLst>
          </p:cNvPr>
          <p:cNvPicPr>
            <a:picLocks noChangeAspect="1"/>
          </p:cNvPicPr>
          <p:nvPr/>
        </p:nvPicPr>
        <p:blipFill>
          <a:blip r:embed="rId8"/>
          <a:stretch>
            <a:fillRect/>
          </a:stretch>
        </p:blipFill>
        <p:spPr>
          <a:xfrm>
            <a:off x="5604015" y="2712669"/>
            <a:ext cx="6452374" cy="2289082"/>
          </a:xfrm>
          <a:prstGeom prst="rect">
            <a:avLst/>
          </a:prstGeom>
        </p:spPr>
      </p:pic>
      <p:sp>
        <p:nvSpPr>
          <p:cNvPr id="3" name="TextBox 2">
            <a:extLst>
              <a:ext uri="{FF2B5EF4-FFF2-40B4-BE49-F238E27FC236}">
                <a16:creationId xmlns:a16="http://schemas.microsoft.com/office/drawing/2014/main" id="{3CDF07C1-BB42-87AC-631A-BA2C72C9C073}"/>
              </a:ext>
            </a:extLst>
          </p:cNvPr>
          <p:cNvSpPr txBox="1"/>
          <p:nvPr/>
        </p:nvSpPr>
        <p:spPr>
          <a:xfrm>
            <a:off x="3136018" y="491555"/>
            <a:ext cx="609414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0" cap="none" spc="0" normalizeH="0" baseline="0" noProof="0" dirty="0">
                <a:ln>
                  <a:noFill/>
                </a:ln>
                <a:solidFill>
                  <a:srgbClr val="F79646">
                    <a:lumMod val="75000"/>
                  </a:srgbClr>
                </a:solidFill>
                <a:effectLst/>
                <a:uLnTx/>
                <a:uFillTx/>
                <a:latin typeface="Minion Pro" panose="02040503050306020203" pitchFamily="18" charset="0"/>
                <a:ea typeface="+mn-ea"/>
                <a:cs typeface="+mn-cs"/>
              </a:rPr>
              <a:t>Approach</a:t>
            </a:r>
          </a:p>
        </p:txBody>
      </p:sp>
    </p:spTree>
    <p:extLst>
      <p:ext uri="{BB962C8B-B14F-4D97-AF65-F5344CB8AC3E}">
        <p14:creationId xmlns:p14="http://schemas.microsoft.com/office/powerpoint/2010/main" val="10277539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656</TotalTime>
  <Words>2841</Words>
  <Application>Microsoft Macintosh PowerPoint</Application>
  <PresentationFormat>Widescreen</PresentationFormat>
  <Paragraphs>165</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Helvetica</vt:lpstr>
      <vt:lpstr>Minion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Meschis, Marco</dc:creator>
  <cp:lastModifiedBy>Meschis, Marco</cp:lastModifiedBy>
  <cp:revision>27</cp:revision>
  <dcterms:created xsi:type="dcterms:W3CDTF">2023-04-05T08:03:34Z</dcterms:created>
  <dcterms:modified xsi:type="dcterms:W3CDTF">2023-04-24T06:44:15Z</dcterms:modified>
</cp:coreProperties>
</file>