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4"/>
  </p:notesMasterIdLst>
  <p:handoutMasterIdLst>
    <p:handoutMasterId r:id="rId15"/>
  </p:handoutMasterIdLst>
  <p:sldIdLst>
    <p:sldId id="256" r:id="rId2"/>
    <p:sldId id="294" r:id="rId3"/>
    <p:sldId id="295" r:id="rId4"/>
    <p:sldId id="296" r:id="rId5"/>
    <p:sldId id="297" r:id="rId6"/>
    <p:sldId id="298" r:id="rId7"/>
    <p:sldId id="299" r:id="rId8"/>
    <p:sldId id="302" r:id="rId9"/>
    <p:sldId id="303" r:id="rId10"/>
    <p:sldId id="305" r:id="rId11"/>
    <p:sldId id="257" r:id="rId12"/>
    <p:sldId id="265" r:id="rId13"/>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DDDDDD"/>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73696" autoAdjust="0"/>
  </p:normalViewPr>
  <p:slideViewPr>
    <p:cSldViewPr snapToGrid="0">
      <p:cViewPr varScale="1">
        <p:scale>
          <a:sx n="83" d="100"/>
          <a:sy n="83" d="100"/>
        </p:scale>
        <p:origin x="16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23336349023534"/>
          <c:y val="3.1923699999999999E-2"/>
          <c:w val="0.83576663527954009"/>
          <c:h val="0.79873644426817481"/>
        </c:manualLayout>
      </c:layout>
      <c:barChart>
        <c:barDir val="col"/>
        <c:grouping val="clustered"/>
        <c:varyColors val="0"/>
        <c:ser>
          <c:idx val="0"/>
          <c:order val="0"/>
          <c:tx>
            <c:strRef>
              <c:f>Sheet1!$A$2</c:f>
              <c:strCache>
                <c:ptCount val="1"/>
                <c:pt idx="0">
                  <c:v>ป้ายชื่อแถว</c:v>
                </c:pt>
              </c:strCache>
            </c:strRef>
          </c:tx>
          <c:spPr>
            <a:solidFill>
              <a:schemeClr val="accent1"/>
            </a:solidFill>
            <a:ln w="12700" cap="flat">
              <a:noFill/>
              <a:miter lim="400000"/>
            </a:ln>
            <a:effectLst/>
          </c:spPr>
          <c:invertIfNegative val="0"/>
          <c:cat>
            <c:strRef>
              <c:f>Sheet1!$B$1:$O$1</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Sheet1!$B$2:$O$2</c:f>
              <c:numCache>
                <c:formatCode>General</c:formatCod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numCache>
            </c:numRef>
          </c:val>
          <c:extLst>
            <c:ext xmlns:c16="http://schemas.microsoft.com/office/drawing/2014/chart" uri="{C3380CC4-5D6E-409C-BE32-E72D297353CC}">
              <c16:uniqueId val="{00000000-59A2-4460-8659-F127EDB9A402}"/>
            </c:ext>
          </c:extLst>
        </c:ser>
        <c:ser>
          <c:idx val="1"/>
          <c:order val="1"/>
          <c:tx>
            <c:strRef>
              <c:f>Sheet1!$A$3</c:f>
              <c:strCache>
                <c:ptCount val="1"/>
                <c:pt idx="0">
                  <c:v>Top</c:v>
                </c:pt>
              </c:strCache>
            </c:strRef>
          </c:tx>
          <c:spPr>
            <a:solidFill>
              <a:schemeClr val="accent2"/>
            </a:solidFill>
            <a:ln w="12700" cap="flat">
              <a:noFill/>
              <a:miter lim="400000"/>
            </a:ln>
            <a:effectLst/>
          </c:spPr>
          <c:invertIfNegative val="0"/>
          <c:cat>
            <c:strRef>
              <c:f>Sheet1!$B$1:$O$1</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Sheet1!$B$3:$O$3</c:f>
              <c:numCache>
                <c:formatCode>General</c:formatCode>
                <c:ptCount val="14"/>
                <c:pt idx="0">
                  <c:v>926</c:v>
                </c:pt>
                <c:pt idx="1">
                  <c:v>20</c:v>
                </c:pt>
                <c:pt idx="2">
                  <c:v>18</c:v>
                </c:pt>
                <c:pt idx="3">
                  <c:v>2</c:v>
                </c:pt>
                <c:pt idx="4">
                  <c:v>2</c:v>
                </c:pt>
                <c:pt idx="5">
                  <c:v>2</c:v>
                </c:pt>
                <c:pt idx="6">
                  <c:v>3</c:v>
                </c:pt>
                <c:pt idx="7">
                  <c:v>0</c:v>
                </c:pt>
                <c:pt idx="8">
                  <c:v>0</c:v>
                </c:pt>
                <c:pt idx="9">
                  <c:v>1</c:v>
                </c:pt>
                <c:pt idx="10">
                  <c:v>1</c:v>
                </c:pt>
                <c:pt idx="11">
                  <c:v>0</c:v>
                </c:pt>
                <c:pt idx="12">
                  <c:v>2</c:v>
                </c:pt>
                <c:pt idx="13">
                  <c:v>0</c:v>
                </c:pt>
              </c:numCache>
            </c:numRef>
          </c:val>
          <c:extLst>
            <c:ext xmlns:c16="http://schemas.microsoft.com/office/drawing/2014/chart" uri="{C3380CC4-5D6E-409C-BE32-E72D297353CC}">
              <c16:uniqueId val="{00000001-59A2-4460-8659-F127EDB9A402}"/>
            </c:ext>
          </c:extLst>
        </c:ser>
        <c:ser>
          <c:idx val="2"/>
          <c:order val="2"/>
          <c:tx>
            <c:strRef>
              <c:f>Sheet1!$A$4</c:f>
              <c:strCache>
                <c:ptCount val="1"/>
                <c:pt idx="0">
                  <c:v>Upper</c:v>
                </c:pt>
              </c:strCache>
            </c:strRef>
          </c:tx>
          <c:spPr>
            <a:solidFill>
              <a:srgbClr val="FFC000"/>
            </a:solidFill>
            <a:ln w="12700" cap="flat">
              <a:noFill/>
              <a:miter lim="400000"/>
            </a:ln>
            <a:effectLst/>
          </c:spPr>
          <c:invertIfNegative val="0"/>
          <c:cat>
            <c:strRef>
              <c:f>Sheet1!$B$1:$O$1</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Sheet1!$B$4:$O$4</c:f>
              <c:numCache>
                <c:formatCode>General</c:formatCode>
                <c:ptCount val="14"/>
                <c:pt idx="0">
                  <c:v>1415</c:v>
                </c:pt>
                <c:pt idx="1">
                  <c:v>500</c:v>
                </c:pt>
                <c:pt idx="2">
                  <c:v>20</c:v>
                </c:pt>
                <c:pt idx="3">
                  <c:v>4</c:v>
                </c:pt>
                <c:pt idx="4">
                  <c:v>4</c:v>
                </c:pt>
                <c:pt idx="5">
                  <c:v>2</c:v>
                </c:pt>
                <c:pt idx="6">
                  <c:v>45</c:v>
                </c:pt>
                <c:pt idx="7">
                  <c:v>3</c:v>
                </c:pt>
                <c:pt idx="8">
                  <c:v>0</c:v>
                </c:pt>
                <c:pt idx="9">
                  <c:v>0</c:v>
                </c:pt>
                <c:pt idx="10">
                  <c:v>1</c:v>
                </c:pt>
                <c:pt idx="11">
                  <c:v>1</c:v>
                </c:pt>
                <c:pt idx="12">
                  <c:v>0</c:v>
                </c:pt>
                <c:pt idx="13">
                  <c:v>1</c:v>
                </c:pt>
              </c:numCache>
            </c:numRef>
          </c:val>
          <c:extLst>
            <c:ext xmlns:c16="http://schemas.microsoft.com/office/drawing/2014/chart" uri="{C3380CC4-5D6E-409C-BE32-E72D297353CC}">
              <c16:uniqueId val="{00000002-59A2-4460-8659-F127EDB9A402}"/>
            </c:ext>
          </c:extLst>
        </c:ser>
        <c:ser>
          <c:idx val="3"/>
          <c:order val="3"/>
          <c:tx>
            <c:strRef>
              <c:f>Sheet1!$A$5</c:f>
              <c:strCache>
                <c:ptCount val="1"/>
                <c:pt idx="0">
                  <c:v>Middle</c:v>
                </c:pt>
              </c:strCache>
            </c:strRef>
          </c:tx>
          <c:spPr>
            <a:solidFill>
              <a:srgbClr val="7030A0"/>
            </a:solidFill>
            <a:ln w="12700" cap="flat">
              <a:noFill/>
              <a:miter lim="400000"/>
            </a:ln>
            <a:effectLst/>
          </c:spPr>
          <c:invertIfNegative val="0"/>
          <c:cat>
            <c:strRef>
              <c:f>Sheet1!$B$1:$O$1</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Sheet1!$B$5:$O$5</c:f>
              <c:numCache>
                <c:formatCode>General</c:formatCode>
                <c:ptCount val="14"/>
                <c:pt idx="0">
                  <c:v>720</c:v>
                </c:pt>
                <c:pt idx="1">
                  <c:v>318</c:v>
                </c:pt>
                <c:pt idx="2">
                  <c:v>30</c:v>
                </c:pt>
                <c:pt idx="3">
                  <c:v>33</c:v>
                </c:pt>
                <c:pt idx="4">
                  <c:v>6</c:v>
                </c:pt>
                <c:pt idx="5">
                  <c:v>3</c:v>
                </c:pt>
                <c:pt idx="6">
                  <c:v>3</c:v>
                </c:pt>
                <c:pt idx="7">
                  <c:v>0</c:v>
                </c:pt>
                <c:pt idx="8">
                  <c:v>0</c:v>
                </c:pt>
                <c:pt idx="9">
                  <c:v>0</c:v>
                </c:pt>
                <c:pt idx="10">
                  <c:v>2</c:v>
                </c:pt>
                <c:pt idx="11">
                  <c:v>1</c:v>
                </c:pt>
                <c:pt idx="12">
                  <c:v>1</c:v>
                </c:pt>
                <c:pt idx="13">
                  <c:v>0</c:v>
                </c:pt>
              </c:numCache>
            </c:numRef>
          </c:val>
          <c:extLst>
            <c:ext xmlns:c16="http://schemas.microsoft.com/office/drawing/2014/chart" uri="{C3380CC4-5D6E-409C-BE32-E72D297353CC}">
              <c16:uniqueId val="{00000003-59A2-4460-8659-F127EDB9A402}"/>
            </c:ext>
          </c:extLst>
        </c:ser>
        <c:ser>
          <c:idx val="4"/>
          <c:order val="4"/>
          <c:tx>
            <c:strRef>
              <c:f>Sheet1!$A$6</c:f>
              <c:strCache>
                <c:ptCount val="1"/>
                <c:pt idx="0">
                  <c:v>Down</c:v>
                </c:pt>
              </c:strCache>
            </c:strRef>
          </c:tx>
          <c:spPr>
            <a:solidFill>
              <a:srgbClr val="FF0000"/>
            </a:solidFill>
            <a:ln w="12700" cap="flat">
              <a:noFill/>
              <a:miter lim="400000"/>
            </a:ln>
            <a:effectLst/>
          </c:spPr>
          <c:invertIfNegative val="0"/>
          <c:cat>
            <c:strRef>
              <c:f>Sheet1!$B$1:$O$1</c:f>
              <c:strCache>
                <c:ptCount val="14"/>
                <c:pt idx="0">
                  <c:v>1</c:v>
                </c:pt>
                <c:pt idx="1">
                  <c:v>2</c:v>
                </c:pt>
                <c:pt idx="2">
                  <c:v>3</c:v>
                </c:pt>
                <c:pt idx="3">
                  <c:v>4</c:v>
                </c:pt>
                <c:pt idx="4">
                  <c:v>5</c:v>
                </c:pt>
                <c:pt idx="5">
                  <c:v>6</c:v>
                </c:pt>
                <c:pt idx="6">
                  <c:v>7</c:v>
                </c:pt>
                <c:pt idx="7">
                  <c:v>8</c:v>
                </c:pt>
                <c:pt idx="8">
                  <c:v>9</c:v>
                </c:pt>
                <c:pt idx="9">
                  <c:v>10</c:v>
                </c:pt>
                <c:pt idx="10">
                  <c:v>11</c:v>
                </c:pt>
                <c:pt idx="11">
                  <c:v>12</c:v>
                </c:pt>
                <c:pt idx="12">
                  <c:v>13</c:v>
                </c:pt>
                <c:pt idx="13">
                  <c:v>14</c:v>
                </c:pt>
              </c:strCache>
            </c:strRef>
          </c:cat>
          <c:val>
            <c:numRef>
              <c:f>Sheet1!$B$6:$O$6</c:f>
              <c:numCache>
                <c:formatCode>General</c:formatCode>
                <c:ptCount val="14"/>
                <c:pt idx="0">
                  <c:v>469</c:v>
                </c:pt>
                <c:pt idx="1">
                  <c:v>51</c:v>
                </c:pt>
                <c:pt idx="2">
                  <c:v>34</c:v>
                </c:pt>
                <c:pt idx="3">
                  <c:v>16</c:v>
                </c:pt>
                <c:pt idx="4">
                  <c:v>8</c:v>
                </c:pt>
                <c:pt idx="5">
                  <c:v>1</c:v>
                </c:pt>
                <c:pt idx="6">
                  <c:v>0</c:v>
                </c:pt>
                <c:pt idx="7">
                  <c:v>0</c:v>
                </c:pt>
                <c:pt idx="8">
                  <c:v>1</c:v>
                </c:pt>
                <c:pt idx="9">
                  <c:v>0</c:v>
                </c:pt>
                <c:pt idx="10">
                  <c:v>3</c:v>
                </c:pt>
                <c:pt idx="11">
                  <c:v>0</c:v>
                </c:pt>
                <c:pt idx="12">
                  <c:v>6</c:v>
                </c:pt>
                <c:pt idx="13">
                  <c:v>0</c:v>
                </c:pt>
              </c:numCache>
            </c:numRef>
          </c:val>
          <c:extLst>
            <c:ext xmlns:c16="http://schemas.microsoft.com/office/drawing/2014/chart" uri="{C3380CC4-5D6E-409C-BE32-E72D297353CC}">
              <c16:uniqueId val="{00000004-59A2-4460-8659-F127EDB9A402}"/>
            </c:ext>
          </c:extLst>
        </c:ser>
        <c:dLbls>
          <c:showLegendKey val="0"/>
          <c:showVal val="0"/>
          <c:showCatName val="0"/>
          <c:showSerName val="0"/>
          <c:showPercent val="0"/>
          <c:showBubbleSize val="0"/>
        </c:dLbls>
        <c:gapWidth val="219"/>
        <c:overlap val="-27"/>
        <c:axId val="2094734552"/>
        <c:axId val="2094734553"/>
      </c:barChart>
      <c:catAx>
        <c:axId val="2094734552"/>
        <c:scaling>
          <c:orientation val="minMax"/>
        </c:scaling>
        <c:delete val="0"/>
        <c:axPos val="b"/>
        <c:title>
          <c:tx>
            <c:rich>
              <a:bodyPr rot="0"/>
              <a:lstStyle/>
              <a:p>
                <a:pPr>
                  <a:defRPr/>
                </a:pPr>
                <a:r>
                  <a:rPr lang="fr-FR"/>
                  <a:t>Rainfall events in 2019</a:t>
                </a:r>
              </a:p>
            </c:rich>
          </c:tx>
          <c:layout/>
          <c:overlay val="1"/>
        </c:title>
        <c:numFmt formatCode="General" sourceLinked="0"/>
        <c:majorTickMark val="none"/>
        <c:minorTickMark val="none"/>
        <c:tickLblPos val="low"/>
        <c:spPr>
          <a:ln w="9525" cap="flat">
            <a:solidFill>
              <a:srgbClr val="000000"/>
            </a:solidFill>
            <a:prstDash val="solid"/>
            <a:round/>
          </a:ln>
        </c:spPr>
        <c:txPr>
          <a:bodyPr rot="0"/>
          <a:lstStyle/>
          <a:p>
            <a:pPr>
              <a:defRPr/>
            </a:pPr>
            <a:endParaRPr lang="fr-FR"/>
          </a:p>
        </c:txPr>
        <c:crossAx val="2094734553"/>
        <c:crosses val="autoZero"/>
        <c:auto val="1"/>
        <c:lblAlgn val="ctr"/>
        <c:lblOffset val="100"/>
        <c:noMultiLvlLbl val="1"/>
      </c:catAx>
      <c:valAx>
        <c:axId val="2094734553"/>
        <c:scaling>
          <c:orientation val="minMax"/>
        </c:scaling>
        <c:delete val="0"/>
        <c:axPos val="l"/>
        <c:title>
          <c:tx>
            <c:rich>
              <a:bodyPr rot="-5400000"/>
              <a:lstStyle/>
              <a:p>
                <a:pPr>
                  <a:defRPr/>
                </a:pPr>
                <a:r>
                  <a:rPr lang="fr-FR"/>
                  <a:t>Exported seeds.m-2</a:t>
                </a:r>
              </a:p>
            </c:rich>
          </c:tx>
          <c:layout/>
          <c:overlay val="1"/>
        </c:title>
        <c:numFmt formatCode="0" sourceLinked="0"/>
        <c:majorTickMark val="in"/>
        <c:minorTickMark val="none"/>
        <c:tickLblPos val="nextTo"/>
        <c:spPr>
          <a:ln w="9525" cap="flat">
            <a:solidFill>
              <a:srgbClr val="000000"/>
            </a:solidFill>
            <a:prstDash val="solid"/>
            <a:round/>
          </a:ln>
        </c:spPr>
        <c:txPr>
          <a:bodyPr rot="0"/>
          <a:lstStyle/>
          <a:p>
            <a:pPr>
              <a:defRPr/>
            </a:pPr>
            <a:endParaRPr lang="fr-FR"/>
          </a:p>
        </c:txPr>
        <c:crossAx val="2094734552"/>
        <c:crosses val="autoZero"/>
        <c:crossBetween val="between"/>
        <c:majorUnit val="400"/>
        <c:minorUnit val="200"/>
      </c:valAx>
      <c:spPr>
        <a:solidFill>
          <a:srgbClr val="FFFFFF"/>
        </a:solidFill>
        <a:ln w="9525" cap="flat">
          <a:noFill/>
          <a:prstDash val="solid"/>
          <a:round/>
        </a:ln>
        <a:effectLst/>
      </c:spPr>
    </c:plotArea>
    <c:legend>
      <c:legendPos val="r"/>
      <c:legendEntry>
        <c:idx val="0"/>
        <c:delete val="1"/>
      </c:legendEntry>
      <c:layout>
        <c:manualLayout>
          <c:xMode val="edge"/>
          <c:yMode val="edge"/>
          <c:x val="0.2830748918817243"/>
          <c:y val="5.9317060590423645E-2"/>
          <c:w val="0.60960300000000001"/>
          <c:h val="0.161465"/>
        </c:manualLayout>
      </c:layout>
      <c:overlay val="1"/>
      <c:spPr>
        <a:noFill/>
        <a:ln w="12700" cap="flat">
          <a:noFill/>
          <a:miter lim="400000"/>
        </a:ln>
        <a:effectLst/>
      </c:spPr>
      <c:txPr>
        <a:bodyPr rot="0"/>
        <a:lstStyle/>
        <a:p>
          <a:pPr>
            <a:defRPr/>
          </a:pPr>
          <a:endParaRPr lang="fr-FR"/>
        </a:p>
      </c:txPr>
    </c:legend>
    <c:plotVisOnly val="1"/>
    <c:dispBlanksAs val="gap"/>
    <c:showDLblsOverMax val="1"/>
  </c:chart>
  <c:spPr>
    <a:solidFill>
      <a:schemeClr val="bg1"/>
    </a:solidFill>
    <a:ln>
      <a:noFill/>
    </a:ln>
    <a:effectLst/>
  </c:spPr>
  <c:txPr>
    <a:bodyPr/>
    <a:lstStyle/>
    <a:p>
      <a:pPr>
        <a:defRPr sz="1800">
          <a:solidFill>
            <a:schemeClr val="tx1"/>
          </a:solidFill>
        </a:defRPr>
      </a:pPr>
      <a:endParaRPr lang="fr-F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80196613-4605-4FB5-AFEE-C9240573C1C6}" type="datetimeFigureOut">
              <a:rPr lang="en-US" smtClean="0"/>
              <a:t>4/24/2023</a:t>
            </a:fld>
            <a:endParaRPr lang="en-US"/>
          </a:p>
        </p:txBody>
      </p:sp>
      <p:sp>
        <p:nvSpPr>
          <p:cNvPr id="4" name="Footer Placeholder 3"/>
          <p:cNvSpPr>
            <a:spLocks noGrp="1"/>
          </p:cNvSpPr>
          <p:nvPr>
            <p:ph type="ftr" sz="quarter" idx="2"/>
          </p:nvPr>
        </p:nvSpPr>
        <p:spPr>
          <a:xfrm>
            <a:off x="0" y="9428584"/>
            <a:ext cx="2887186"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4010" y="9428584"/>
            <a:ext cx="2887186" cy="498055"/>
          </a:xfrm>
          <a:prstGeom prst="rect">
            <a:avLst/>
          </a:prstGeom>
        </p:spPr>
        <p:txBody>
          <a:bodyPr vert="horz" lIns="91440" tIns="45720" rIns="91440" bIns="45720" rtlCol="0" anchor="b"/>
          <a:lstStyle>
            <a:lvl1pPr algn="r">
              <a:defRPr sz="1200"/>
            </a:lvl1pPr>
          </a:lstStyle>
          <a:p>
            <a:fld id="{F4465DAA-773B-47A7-8B78-15B87F298EA5}" type="slidenum">
              <a:rPr lang="en-US" smtClean="0"/>
              <a:t>‹N°›</a:t>
            </a:fld>
            <a:endParaRPr lang="en-US"/>
          </a:p>
        </p:txBody>
      </p:sp>
    </p:spTree>
    <p:extLst>
      <p:ext uri="{BB962C8B-B14F-4D97-AF65-F5344CB8AC3E}">
        <p14:creationId xmlns:p14="http://schemas.microsoft.com/office/powerpoint/2010/main" val="355746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8BA77B88-3F95-41F5-A1B1-EAD3B2A8F565}" type="datetimeFigureOut">
              <a:rPr lang="en-US" smtClean="0"/>
              <a:t>4/24/2023</a:t>
            </a:fld>
            <a:endParaRPr lang="en-US"/>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887186"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4010" y="9428584"/>
            <a:ext cx="2887186" cy="498055"/>
          </a:xfrm>
          <a:prstGeom prst="rect">
            <a:avLst/>
          </a:prstGeom>
        </p:spPr>
        <p:txBody>
          <a:bodyPr vert="horz" lIns="91440" tIns="45720" rIns="91440" bIns="45720" rtlCol="0" anchor="b"/>
          <a:lstStyle>
            <a:lvl1pPr algn="r">
              <a:defRPr sz="1200"/>
            </a:lvl1pPr>
          </a:lstStyle>
          <a:p>
            <a:fld id="{94F22EDA-ECCD-4E23-B75C-61B6F028DD19}" type="slidenum">
              <a:rPr lang="en-US" smtClean="0"/>
              <a:t>‹N°›</a:t>
            </a:fld>
            <a:endParaRPr lang="en-US"/>
          </a:p>
        </p:txBody>
      </p:sp>
    </p:spTree>
    <p:extLst>
      <p:ext uri="{BB962C8B-B14F-4D97-AF65-F5344CB8AC3E}">
        <p14:creationId xmlns:p14="http://schemas.microsoft.com/office/powerpoint/2010/main" val="7910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dirty="0" smtClean="0"/>
              <a:t>The displacement of native plant seeds on the soil surface by runoff </a:t>
            </a:r>
            <a:r>
              <a:rPr lang="en-US" sz="1200" dirty="0" smtClean="0"/>
              <a:t>may be influenced by soil properties </a:t>
            </a:r>
            <a:r>
              <a:rPr lang="en-US" sz="1200" dirty="0" smtClean="0">
                <a:solidFill>
                  <a:schemeClr val="tx1"/>
                </a:solidFill>
              </a:rPr>
              <a:t>and position along the slope</a:t>
            </a:r>
            <a:r>
              <a:rPr lang="en-US" sz="1200" b="0" dirty="0" smtClean="0"/>
              <a:t>. This may in return affect or </a:t>
            </a:r>
            <a:r>
              <a:rPr lang="en-US" sz="1200" dirty="0" smtClean="0"/>
              <a:t>modify biodiversity</a:t>
            </a:r>
            <a:r>
              <a:rPr lang="en-US" sz="1200" b="0" dirty="0" smtClean="0"/>
              <a:t> in agroecosystems. </a:t>
            </a:r>
            <a:r>
              <a:rPr lang="en-US" sz="1200" dirty="0" smtClean="0"/>
              <a:t>There is an urgent need to develop appropriate agricultural practices </a:t>
            </a:r>
            <a:r>
              <a:rPr lang="en-US" sz="1200" b="0" dirty="0" smtClean="0"/>
              <a:t>that promote </a:t>
            </a:r>
            <a:r>
              <a:rPr lang="en-US" sz="1200" dirty="0" smtClean="0"/>
              <a:t>higher biodiversity </a:t>
            </a:r>
            <a:r>
              <a:rPr lang="en-US" sz="1200" b="0" dirty="0" smtClean="0"/>
              <a:t>and </a:t>
            </a:r>
            <a:r>
              <a:rPr lang="en-US" sz="1200" dirty="0" smtClean="0"/>
              <a:t>improve soil properties</a:t>
            </a:r>
            <a:r>
              <a:rPr lang="en-US" sz="1200" b="0" dirty="0" smtClean="0"/>
              <a:t>. However, hydrochory processes has not been studied in </a:t>
            </a:r>
            <a:r>
              <a:rPr lang="en-US" sz="1200" dirty="0" smtClean="0"/>
              <a:t>tropical agroecosystems</a:t>
            </a:r>
            <a:r>
              <a:rPr lang="en-US" sz="1200" b="0" dirty="0" smtClean="0"/>
              <a:t>. This is why we propose to study the processes affecting seed displacement by runoff in steeply sloping maize field affected by rainfall and tillage erosion in Northern Thailand.</a:t>
            </a:r>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2</a:t>
            </a:fld>
            <a:endParaRPr lang="en-US"/>
          </a:p>
        </p:txBody>
      </p:sp>
    </p:spTree>
    <p:extLst>
      <p:ext uri="{BB962C8B-B14F-4D97-AF65-F5344CB8AC3E}">
        <p14:creationId xmlns:p14="http://schemas.microsoft.com/office/powerpoint/2010/main" val="328920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dirty="0" smtClean="0"/>
              <a:t>The displacement of native plant seeds on the soil surface by runoff </a:t>
            </a:r>
            <a:r>
              <a:rPr lang="en-US" sz="1200" dirty="0" smtClean="0"/>
              <a:t>may be influenced by soil properties </a:t>
            </a:r>
            <a:r>
              <a:rPr lang="en-US" sz="1200" dirty="0" smtClean="0">
                <a:solidFill>
                  <a:schemeClr val="tx1"/>
                </a:solidFill>
              </a:rPr>
              <a:t>and position along the slope</a:t>
            </a:r>
            <a:r>
              <a:rPr lang="en-US" sz="1200" b="0" dirty="0" smtClean="0"/>
              <a:t>. This may in return affect or </a:t>
            </a:r>
            <a:r>
              <a:rPr lang="en-US" sz="1200" dirty="0" smtClean="0"/>
              <a:t>modify biodiversity</a:t>
            </a:r>
            <a:r>
              <a:rPr lang="en-US" sz="1200" b="0" dirty="0" smtClean="0"/>
              <a:t> in agroecosystems. </a:t>
            </a:r>
            <a:r>
              <a:rPr lang="en-US" sz="1200" dirty="0" smtClean="0"/>
              <a:t>There is an urgent need to develop appropriate agricultural practices </a:t>
            </a:r>
            <a:r>
              <a:rPr lang="en-US" sz="1200" b="0" dirty="0" smtClean="0"/>
              <a:t>that promote </a:t>
            </a:r>
            <a:r>
              <a:rPr lang="en-US" sz="1200" dirty="0" smtClean="0"/>
              <a:t>higher biodiversity </a:t>
            </a:r>
            <a:r>
              <a:rPr lang="en-US" sz="1200" b="0" dirty="0" smtClean="0"/>
              <a:t>and </a:t>
            </a:r>
            <a:r>
              <a:rPr lang="en-US" sz="1200" dirty="0" smtClean="0"/>
              <a:t>improve soil properties</a:t>
            </a:r>
            <a:r>
              <a:rPr lang="en-US" sz="1200" b="0" dirty="0" smtClean="0"/>
              <a:t>. However, hydrochory processes has not been studied in </a:t>
            </a:r>
            <a:r>
              <a:rPr lang="en-US" sz="1200" dirty="0" smtClean="0"/>
              <a:t>tropical agroecosystems</a:t>
            </a:r>
            <a:r>
              <a:rPr lang="en-US" sz="1200" b="0" dirty="0" smtClean="0"/>
              <a:t>. This is why we propose to study the processes affecting seed displacement by runoff in steeply sloping maize field affected by rainfall and tillage erosion in Northern Thailand.</a:t>
            </a:r>
          </a:p>
          <a:p>
            <a:endParaRPr lang="en-US" sz="1200" b="0" dirty="0" smtClean="0"/>
          </a:p>
          <a:p>
            <a:pPr indent="450215" algn="just">
              <a:lnSpc>
                <a:spcPct val="115000"/>
              </a:lnSpc>
              <a:spcBef>
                <a:spcPts val="1000"/>
              </a:spcBef>
              <a:defRPr sz="2800"/>
            </a:pPr>
            <a:r>
              <a:rPr lang="en-US" dirty="0" smtClean="0"/>
              <a:t>Our main objective is to validate, under natural rainfall, the results obtained under rainfall simulation (Janeau et al., 2022) by following hydrochory processes during two years with the following question: </a:t>
            </a:r>
          </a:p>
          <a:p>
            <a:pPr indent="450215" algn="just">
              <a:lnSpc>
                <a:spcPct val="115000"/>
              </a:lnSpc>
              <a:spcBef>
                <a:spcPts val="1000"/>
              </a:spcBef>
              <a:defRPr sz="3200" b="1"/>
            </a:pPr>
            <a:r>
              <a:rPr lang="en-US" dirty="0" smtClean="0"/>
              <a:t>What is the effect of position in the catena and soil properties on seed export, runoff, and soil losses at the 1 m</a:t>
            </a:r>
            <a:r>
              <a:rPr lang="en-US" baseline="30000" dirty="0" smtClean="0"/>
              <a:t>2</a:t>
            </a:r>
            <a:r>
              <a:rPr lang="en-US" dirty="0" smtClean="0"/>
              <a:t> scale plot?</a:t>
            </a:r>
          </a:p>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3</a:t>
            </a:fld>
            <a:endParaRPr lang="en-US"/>
          </a:p>
        </p:txBody>
      </p:sp>
    </p:spTree>
    <p:extLst>
      <p:ext uri="{BB962C8B-B14F-4D97-AF65-F5344CB8AC3E}">
        <p14:creationId xmlns:p14="http://schemas.microsoft.com/office/powerpoint/2010/main" val="4091944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4</a:t>
            </a:fld>
            <a:endParaRPr lang="en-US"/>
          </a:p>
        </p:txBody>
      </p:sp>
    </p:spTree>
    <p:extLst>
      <p:ext uri="{BB962C8B-B14F-4D97-AF65-F5344CB8AC3E}">
        <p14:creationId xmlns:p14="http://schemas.microsoft.com/office/powerpoint/2010/main" val="988678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5</a:t>
            </a:fld>
            <a:endParaRPr lang="en-US"/>
          </a:p>
        </p:txBody>
      </p:sp>
    </p:spTree>
    <p:extLst>
      <p:ext uri="{BB962C8B-B14F-4D97-AF65-F5344CB8AC3E}">
        <p14:creationId xmlns:p14="http://schemas.microsoft.com/office/powerpoint/2010/main" val="51665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defRPr sz="3200"/>
            </a:pPr>
            <a:r>
              <a:rPr lang="en-US" sz="1200" dirty="0" smtClean="0"/>
              <a:t>1 m</a:t>
            </a:r>
            <a:r>
              <a:rPr lang="en-US" sz="1200" baseline="30000" dirty="0" smtClean="0"/>
              <a:t>2 </a:t>
            </a:r>
            <a:r>
              <a:rPr lang="en-US" sz="1200" dirty="0" smtClean="0"/>
              <a:t>plot planted with maize (</a:t>
            </a:r>
            <a:r>
              <a:rPr lang="en-US" sz="1200" i="1" dirty="0" err="1" smtClean="0"/>
              <a:t>Zea</a:t>
            </a:r>
            <a:r>
              <a:rPr lang="en-US" sz="1200" i="1" dirty="0" smtClean="0"/>
              <a:t> mays L.</a:t>
            </a:r>
            <a:r>
              <a:rPr lang="en-US" sz="1200" dirty="0" smtClean="0"/>
              <a:t>)</a:t>
            </a:r>
          </a:p>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6</a:t>
            </a:fld>
            <a:endParaRPr lang="en-US"/>
          </a:p>
        </p:txBody>
      </p:sp>
    </p:spTree>
    <p:extLst>
      <p:ext uri="{BB962C8B-B14F-4D97-AF65-F5344CB8AC3E}">
        <p14:creationId xmlns:p14="http://schemas.microsoft.com/office/powerpoint/2010/main" val="329794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defRPr sz="3200"/>
            </a:pPr>
            <a:r>
              <a:rPr lang="en-US" sz="1200" dirty="0" smtClean="0"/>
              <a:t>1 m</a:t>
            </a:r>
            <a:r>
              <a:rPr lang="en-US" sz="1200" baseline="30000" dirty="0" smtClean="0"/>
              <a:t>2 </a:t>
            </a:r>
            <a:r>
              <a:rPr lang="en-US" sz="1200" dirty="0" smtClean="0"/>
              <a:t>plot planted with maize (</a:t>
            </a:r>
            <a:r>
              <a:rPr lang="en-US" sz="1200" i="1" dirty="0" err="1" smtClean="0"/>
              <a:t>Zea</a:t>
            </a:r>
            <a:r>
              <a:rPr lang="en-US" sz="1200" i="1" dirty="0" smtClean="0"/>
              <a:t> mays L.</a:t>
            </a:r>
            <a:r>
              <a:rPr lang="en-US" sz="1200" dirty="0" smtClean="0"/>
              <a:t>)</a:t>
            </a:r>
          </a:p>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7</a:t>
            </a:fld>
            <a:endParaRPr lang="en-US"/>
          </a:p>
        </p:txBody>
      </p:sp>
    </p:spTree>
    <p:extLst>
      <p:ext uri="{BB962C8B-B14F-4D97-AF65-F5344CB8AC3E}">
        <p14:creationId xmlns:p14="http://schemas.microsoft.com/office/powerpoint/2010/main" val="98166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Graph 1. Number of exported seeds per m</a:t>
            </a:r>
            <a:r>
              <a:rPr lang="en-US" baseline="30000" dirty="0" smtClean="0"/>
              <a:t>2</a:t>
            </a:r>
            <a:r>
              <a:rPr lang="en-US" dirty="0" smtClean="0"/>
              <a:t> measured in 2019 over 14 rainfall events </a:t>
            </a:r>
          </a:p>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8</a:t>
            </a:fld>
            <a:endParaRPr lang="en-US"/>
          </a:p>
        </p:txBody>
      </p:sp>
    </p:spTree>
    <p:extLst>
      <p:ext uri="{BB962C8B-B14F-4D97-AF65-F5344CB8AC3E}">
        <p14:creationId xmlns:p14="http://schemas.microsoft.com/office/powerpoint/2010/main" val="30986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9</a:t>
            </a:fld>
            <a:endParaRPr lang="en-US"/>
          </a:p>
        </p:txBody>
      </p:sp>
    </p:spTree>
    <p:extLst>
      <p:ext uri="{BB962C8B-B14F-4D97-AF65-F5344CB8AC3E}">
        <p14:creationId xmlns:p14="http://schemas.microsoft.com/office/powerpoint/2010/main" val="163645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0363" algn="just">
              <a:buSzPct val="100000"/>
              <a:buFont typeface="Wingdings" panose="05000000000000000000" pitchFamily="2" charset="2"/>
              <a:buChar char="à"/>
              <a:defRPr sz="3200"/>
            </a:pPr>
            <a:r>
              <a:rPr lang="en-US" sz="1200" dirty="0" smtClean="0"/>
              <a:t>In tropical agricultural fields, at the 1m</a:t>
            </a:r>
            <a:r>
              <a:rPr lang="en-US" sz="1200" baseline="30000" dirty="0" smtClean="0"/>
              <a:t>2</a:t>
            </a:r>
            <a:r>
              <a:rPr lang="en-US" sz="1200" dirty="0" smtClean="0"/>
              <a:t> scale, the majority of seeds present on the soil surface at the beginning of the rainy season can be exported by the three first rainfall events occurring on bare soils. </a:t>
            </a:r>
          </a:p>
          <a:p>
            <a:pPr indent="360363" algn="just">
              <a:buSzPct val="100000"/>
              <a:buFont typeface="Wingdings" panose="05000000000000000000" pitchFamily="2" charset="2"/>
              <a:buChar char="à"/>
              <a:defRPr sz="3200"/>
            </a:pPr>
            <a:endParaRPr lang="en-US" sz="1200" dirty="0" smtClean="0"/>
          </a:p>
          <a:p>
            <a:pPr indent="360363" algn="just">
              <a:buSzPct val="100000"/>
              <a:buFont typeface="Wingdings" panose="05000000000000000000" pitchFamily="2" charset="2"/>
              <a:buChar char="à"/>
              <a:defRPr sz="3200"/>
            </a:pPr>
            <a:r>
              <a:rPr lang="en-US" sz="1200" dirty="0" smtClean="0"/>
              <a:t>This number of exported seeds depends on the position in the catena; meaning either soil characteristics influence hydrochory processes, or there is spatial variation of seed deposition along the catena (to be confirmed with seed rain data not showed here). </a:t>
            </a:r>
          </a:p>
          <a:p>
            <a:pPr indent="360363" algn="just">
              <a:buSzPct val="100000"/>
              <a:buFont typeface="Wingdings" panose="05000000000000000000" pitchFamily="2" charset="2"/>
              <a:buChar char="à"/>
              <a:defRPr sz="3200"/>
            </a:pPr>
            <a:endParaRPr lang="en-US" sz="1200" dirty="0" smtClean="0"/>
          </a:p>
          <a:p>
            <a:pPr indent="360363" algn="just">
              <a:buSzPct val="100000"/>
              <a:buFont typeface="Wingdings" panose="05000000000000000000" pitchFamily="2" charset="2"/>
              <a:buChar char="à"/>
              <a:defRPr sz="3200"/>
            </a:pPr>
            <a:r>
              <a:rPr lang="en-US" sz="1200" dirty="0" smtClean="0"/>
              <a:t>We could not show that the number of exported seed depends on types of rainfall, runoff characteristics or soil losses. Deeper analyses shall be running to explain the effect of environmental factors on hydrochory processes in agroecosystems of tropical areas. </a:t>
            </a:r>
          </a:p>
          <a:p>
            <a:pPr indent="360363" algn="just">
              <a:buSzPct val="100000"/>
              <a:buFont typeface="Wingdings" panose="05000000000000000000" pitchFamily="2" charset="2"/>
              <a:buChar char="à"/>
              <a:defRPr sz="3200"/>
            </a:pPr>
            <a:endParaRPr lang="en-US" sz="1200" dirty="0" smtClean="0"/>
          </a:p>
          <a:p>
            <a:pPr marL="282575" indent="-282575">
              <a:buFont typeface="Wingdings" panose="05000000000000000000" pitchFamily="2" charset="2"/>
              <a:buChar char="§"/>
            </a:pPr>
            <a:r>
              <a:rPr lang="en-US" sz="1200" dirty="0" smtClean="0"/>
              <a:t>Seed population was changing all the time and mostly affected by slope positions.</a:t>
            </a:r>
          </a:p>
          <a:p>
            <a:pPr marL="282575" indent="-282575">
              <a:buFont typeface="Wingdings" panose="05000000000000000000" pitchFamily="2" charset="2"/>
              <a:buChar char="§"/>
            </a:pPr>
            <a:r>
              <a:rPr lang="en-US" sz="1200" dirty="0" smtClean="0"/>
              <a:t>Amount of seed input was greater than seed output by runoff. </a:t>
            </a:r>
          </a:p>
          <a:p>
            <a:pPr marL="282575" indent="-282575">
              <a:buFont typeface="Wingdings" panose="05000000000000000000" pitchFamily="2" charset="2"/>
              <a:buChar char="§"/>
            </a:pPr>
            <a:r>
              <a:rPr lang="en-US" sz="1200" dirty="0" smtClean="0"/>
              <a:t>Seed removal under natural rainfall was greatest at upper slope while amount of soil seedbank and species diversity (H’) were greatest at down slope.</a:t>
            </a:r>
          </a:p>
          <a:p>
            <a:pPr marL="282575" indent="-282575">
              <a:buFont typeface="Wingdings" panose="05000000000000000000" pitchFamily="2" charset="2"/>
              <a:buChar char="§"/>
            </a:pPr>
            <a:r>
              <a:rPr lang="en-US" sz="1200" dirty="0" smtClean="0"/>
              <a:t>Based on seed dynamic data, landscape management should be different between slope positions and place a high priority of conservation in the upper slope.</a:t>
            </a:r>
          </a:p>
          <a:p>
            <a:pPr indent="360363" algn="just">
              <a:buSzPct val="100000"/>
              <a:buFont typeface="Wingdings" panose="05000000000000000000" pitchFamily="2" charset="2"/>
              <a:buChar char="à"/>
              <a:defRPr sz="3200"/>
            </a:pPr>
            <a:endParaRPr lang="en-US" sz="1200" dirty="0" smtClean="0"/>
          </a:p>
          <a:p>
            <a:endParaRPr lang="fr-FR" dirty="0"/>
          </a:p>
        </p:txBody>
      </p:sp>
      <p:sp>
        <p:nvSpPr>
          <p:cNvPr id="4" name="Espace réservé du numéro de diapositive 3"/>
          <p:cNvSpPr>
            <a:spLocks noGrp="1"/>
          </p:cNvSpPr>
          <p:nvPr>
            <p:ph type="sldNum" sz="quarter" idx="10"/>
          </p:nvPr>
        </p:nvSpPr>
        <p:spPr/>
        <p:txBody>
          <a:bodyPr/>
          <a:lstStyle/>
          <a:p>
            <a:fld id="{94F22EDA-ECCD-4E23-B75C-61B6F028DD19}" type="slidenum">
              <a:rPr lang="en-US" smtClean="0"/>
              <a:t>10</a:t>
            </a:fld>
            <a:endParaRPr lang="en-US"/>
          </a:p>
        </p:txBody>
      </p:sp>
    </p:spTree>
    <p:extLst>
      <p:ext uri="{BB962C8B-B14F-4D97-AF65-F5344CB8AC3E}">
        <p14:creationId xmlns:p14="http://schemas.microsoft.com/office/powerpoint/2010/main" val="281739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97275609-825E-4603-88D3-C489A45CEFC9}" type="datetime1">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0FE03-7357-46DE-BD56-4111C29EC69F}" type="slidenum">
              <a:rPr lang="en-US" smtClean="0"/>
              <a:t>‹N°›</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2441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BA98DF99-A5DE-4BA5-8C94-9E2D8335C99B}" type="datetime1">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249561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EBC3C884-C559-4B6F-9774-5F566A33105A}" type="datetime1">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365740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E386BC44-3543-4E82-8F67-53B3C72E679D}" type="datetime1">
              <a:rPr lang="en-US" smtClean="0"/>
              <a:t>4/24/2023</a:t>
            </a:fld>
            <a:endParaRPr lang="en-US"/>
          </a:p>
        </p:txBody>
      </p:sp>
      <p:sp>
        <p:nvSpPr>
          <p:cNvPr id="6" name="Slide Number Placeholder 5"/>
          <p:cNvSpPr>
            <a:spLocks noGrp="1"/>
          </p:cNvSpPr>
          <p:nvPr>
            <p:ph type="sldNum" sz="quarter" idx="12"/>
          </p:nvPr>
        </p:nvSpPr>
        <p:spPr/>
        <p:txBody>
          <a:bodyPr/>
          <a:lstStyle>
            <a:lvl1pPr>
              <a:defRPr sz="1200"/>
            </a:lvl1pPr>
          </a:lstStyle>
          <a:p>
            <a:fld id="{80B0FE03-7357-46DE-BD56-4111C29EC69F}" type="slidenum">
              <a:rPr lang="en-US" smtClean="0"/>
              <a:pPr/>
              <a:t>‹N°›</a:t>
            </a:fld>
            <a:endParaRPr lang="en-US" dirty="0"/>
          </a:p>
        </p:txBody>
      </p:sp>
      <p:sp>
        <p:nvSpPr>
          <p:cNvPr id="7" name="Footer Placeholder 4"/>
          <p:cNvSpPr txBox="1">
            <a:spLocks/>
          </p:cNvSpPr>
          <p:nvPr userDrawn="1"/>
        </p:nvSpPr>
        <p:spPr>
          <a:xfrm>
            <a:off x="5107098" y="6459785"/>
            <a:ext cx="3072384" cy="365125"/>
          </a:xfrm>
          <a:prstGeom prst="rect">
            <a:avLst/>
          </a:prstGeom>
        </p:spPr>
        <p:txBody>
          <a:bodyPr vert="horz" lIns="91440" tIns="45720" rIns="91440" bIns="45720" rtlCol="0" anchor="ctr"/>
          <a:lstStyle>
            <a:defPPr>
              <a:defRPr lang="en-US"/>
            </a:defPPr>
            <a:lvl1pPr marL="0" algn="ctr" defTabSz="914400" rtl="0" eaLnBrk="1" latinLnBrk="0" hangingPunct="1">
              <a:defRPr sz="1400" b="1"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SEAWEED PROJECT / PHC SIAM</a:t>
            </a:r>
            <a:endParaRPr lang="en-US" dirty="0"/>
          </a:p>
        </p:txBody>
      </p:sp>
    </p:spTree>
    <p:extLst>
      <p:ext uri="{BB962C8B-B14F-4D97-AF65-F5344CB8AC3E}">
        <p14:creationId xmlns:p14="http://schemas.microsoft.com/office/powerpoint/2010/main" val="20661202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B8135823-571A-4D7A-AD2A-131DBC906623}" type="datetime1">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0FE03-7357-46DE-BD56-4111C29EC69F}" type="slidenum">
              <a:rPr lang="en-US" smtClean="0"/>
              <a:t>‹N°›</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3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E430A48B-ECEA-4674-8690-7388B751D1E1}" type="datetime1">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202604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fld id="{51C8457F-D775-4764-9454-DF7104C95727}" type="datetime1">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35479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AA3BDD47-671A-4A56-A866-2D6EC6371AF0}" type="datetime1">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16521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fld id="{A901C808-A298-4E4D-A827-87B96AF86B59}" type="datetime1">
              <a:rPr lang="en-US" smtClean="0"/>
              <a:t>4/24/2023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133161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fld id="{6F2DDED3-8D8A-4A55-9F04-A13D0DA6188A}" type="datetime1">
              <a:rPr lang="en-US" smtClean="0"/>
              <a:t>4/24/2023</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0B0FE03-7357-46DE-BD56-4111C29EC69F}" type="slidenum">
              <a:rPr lang="en-US" smtClean="0"/>
              <a:t>‹N°›</a:t>
            </a:fld>
            <a:endParaRPr lang="en-US"/>
          </a:p>
        </p:txBody>
      </p:sp>
    </p:spTree>
    <p:extLst>
      <p:ext uri="{BB962C8B-B14F-4D97-AF65-F5344CB8AC3E}">
        <p14:creationId xmlns:p14="http://schemas.microsoft.com/office/powerpoint/2010/main" val="349803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AB259013-17D9-42FD-8E17-B362A6C63B7E}" type="datetime1">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0FE03-7357-46DE-BD56-4111C29EC69F}" type="slidenum">
              <a:rPr lang="en-US" smtClean="0"/>
              <a:t>‹N°›</a:t>
            </a:fld>
            <a:endParaRPr lang="en-US"/>
          </a:p>
        </p:txBody>
      </p:sp>
    </p:spTree>
    <p:extLst>
      <p:ext uri="{BB962C8B-B14F-4D97-AF65-F5344CB8AC3E}">
        <p14:creationId xmlns:p14="http://schemas.microsoft.com/office/powerpoint/2010/main" val="3854796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80999" y="286605"/>
            <a:ext cx="8420099" cy="85639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320800"/>
            <a:ext cx="8420099" cy="485140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186346" y="6451276"/>
            <a:ext cx="3072384" cy="365125"/>
          </a:xfrm>
          <a:prstGeom prst="rect">
            <a:avLst/>
          </a:prstGeom>
        </p:spPr>
        <p:txBody>
          <a:bodyPr vert="horz" lIns="91440" tIns="45720" rIns="91440" bIns="45720" rtlCol="0" anchor="ctr"/>
          <a:lstStyle>
            <a:lvl1pPr algn="ctr">
              <a:defRPr sz="1400" b="1"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0288" y="6447108"/>
            <a:ext cx="446297" cy="365125"/>
          </a:xfrm>
          <a:prstGeom prst="rect">
            <a:avLst/>
          </a:prstGeom>
        </p:spPr>
        <p:txBody>
          <a:bodyPr vert="horz" lIns="91440" tIns="45720" rIns="91440" bIns="45720" rtlCol="0" anchor="ctr"/>
          <a:lstStyle>
            <a:lvl1pPr algn="r">
              <a:defRPr sz="1200">
                <a:solidFill>
                  <a:srgbClr val="FFFFFF"/>
                </a:solidFill>
              </a:defRPr>
            </a:lvl1pPr>
          </a:lstStyle>
          <a:p>
            <a:fld id="{80B0FE03-7357-46DE-BD56-4111C29EC69F}" type="slidenum">
              <a:rPr lang="en-US" smtClean="0"/>
              <a:pPr/>
              <a:t>‹N°›</a:t>
            </a:fld>
            <a:endParaRPr lang="en-US" dirty="0"/>
          </a:p>
        </p:txBody>
      </p:sp>
      <p:grpSp>
        <p:nvGrpSpPr>
          <p:cNvPr id="10" name="Group 9"/>
          <p:cNvGrpSpPr/>
          <p:nvPr userDrawn="1"/>
        </p:nvGrpSpPr>
        <p:grpSpPr>
          <a:xfrm>
            <a:off x="48768" y="6334315"/>
            <a:ext cx="2584704" cy="634745"/>
            <a:chOff x="11445" y="-66168"/>
            <a:chExt cx="7317148" cy="1730615"/>
          </a:xfrm>
        </p:grpSpPr>
        <p:pic>
          <p:nvPicPr>
            <p:cNvPr id="12" name="Picture 3" descr="C:\Users\admin\Desktop\วิจัย\ข้อมูลต้นอ่อน\sp19\P1240826.JPG">
              <a:extLst>
                <a:ext uri="{FF2B5EF4-FFF2-40B4-BE49-F238E27FC236}">
                  <a16:creationId xmlns:a16="http://schemas.microsoft.com/office/drawing/2014/main" id="{0AA5BD21-376B-492C-8788-CE8D08A4AC8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606" r="11919"/>
            <a:stretch/>
          </p:blipFill>
          <p:spPr bwMode="auto">
            <a:xfrm>
              <a:off x="11445" y="-37048"/>
              <a:ext cx="1828800" cy="1683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รูปภาพ 6">
              <a:extLst>
                <a:ext uri="{FF2B5EF4-FFF2-40B4-BE49-F238E27FC236}">
                  <a16:creationId xmlns:a16="http://schemas.microsoft.com/office/drawing/2014/main" id="{FA20D827-5074-492C-96C3-9A62E3B61CC0}"/>
                </a:ext>
              </a:extLst>
            </p:cNvPr>
            <p:cNvPicPr>
              <a:picLocks noChangeAspect="1"/>
            </p:cNvPicPr>
            <p:nvPr/>
          </p:nvPicPr>
          <p:blipFill rotWithShape="1">
            <a:blip r:embed="rId14"/>
            <a:srcRect l="24123" t="6666" r="9836" b="7369"/>
            <a:stretch/>
          </p:blipFill>
          <p:spPr>
            <a:xfrm>
              <a:off x="1815531" y="-47252"/>
              <a:ext cx="1734680" cy="1693494"/>
            </a:xfrm>
            <a:prstGeom prst="rect">
              <a:avLst/>
            </a:prstGeom>
            <a:ln>
              <a:noFill/>
            </a:ln>
            <a:effectLst>
              <a:softEdge rad="112500"/>
            </a:effectLst>
          </p:spPr>
        </p:pic>
        <p:pic>
          <p:nvPicPr>
            <p:cNvPr id="14" name="Picture 2" descr="C:\Users\admin\Desktop\วิจัย\ข้อมูลต้นอ่อน\sp13\P1250299.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9865"/>
            <a:stretch/>
          </p:blipFill>
          <p:spPr bwMode="auto">
            <a:xfrm>
              <a:off x="3561658" y="-66168"/>
              <a:ext cx="1809620" cy="1693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730" t="13907" r="27640" b="28436"/>
            <a:stretch/>
          </p:blipFill>
          <p:spPr bwMode="auto">
            <a:xfrm>
              <a:off x="5297075" y="-37047"/>
              <a:ext cx="2031518" cy="1701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userDrawn="1"/>
        </p:nvGrpSpPr>
        <p:grpSpPr>
          <a:xfrm>
            <a:off x="2601642" y="6312027"/>
            <a:ext cx="2584704" cy="634745"/>
            <a:chOff x="11445" y="-66168"/>
            <a:chExt cx="7317148" cy="1730615"/>
          </a:xfrm>
        </p:grpSpPr>
        <p:pic>
          <p:nvPicPr>
            <p:cNvPr id="18" name="Picture 3" descr="C:\Users\admin\Desktop\วิจัย\ข้อมูลต้นอ่อน\sp19\P1240826.JPG">
              <a:extLst>
                <a:ext uri="{FF2B5EF4-FFF2-40B4-BE49-F238E27FC236}">
                  <a16:creationId xmlns:a16="http://schemas.microsoft.com/office/drawing/2014/main" id="{0AA5BD21-376B-492C-8788-CE8D08A4AC8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606" r="11919"/>
            <a:stretch/>
          </p:blipFill>
          <p:spPr bwMode="auto">
            <a:xfrm>
              <a:off x="11445" y="-37048"/>
              <a:ext cx="1828800" cy="1683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รูปภาพ 6">
              <a:extLst>
                <a:ext uri="{FF2B5EF4-FFF2-40B4-BE49-F238E27FC236}">
                  <a16:creationId xmlns:a16="http://schemas.microsoft.com/office/drawing/2014/main" id="{FA20D827-5074-492C-96C3-9A62E3B61CC0}"/>
                </a:ext>
              </a:extLst>
            </p:cNvPr>
            <p:cNvPicPr>
              <a:picLocks noChangeAspect="1"/>
            </p:cNvPicPr>
            <p:nvPr/>
          </p:nvPicPr>
          <p:blipFill rotWithShape="1">
            <a:blip r:embed="rId14"/>
            <a:srcRect l="24123" t="6666" r="9836" b="7369"/>
            <a:stretch/>
          </p:blipFill>
          <p:spPr>
            <a:xfrm>
              <a:off x="1815531" y="-47252"/>
              <a:ext cx="1734680" cy="1693494"/>
            </a:xfrm>
            <a:prstGeom prst="rect">
              <a:avLst/>
            </a:prstGeom>
            <a:ln>
              <a:noFill/>
            </a:ln>
            <a:effectLst>
              <a:softEdge rad="112500"/>
            </a:effectLst>
          </p:spPr>
        </p:pic>
        <p:pic>
          <p:nvPicPr>
            <p:cNvPr id="20" name="Picture 2" descr="C:\Users\admin\Desktop\วิจัย\ข้อมูลต้นอ่อน\sp13\P1250299.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9865"/>
            <a:stretch/>
          </p:blipFill>
          <p:spPr bwMode="auto">
            <a:xfrm>
              <a:off x="3561658" y="-66168"/>
              <a:ext cx="1809620" cy="1693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730" t="13907" r="27640" b="28436"/>
            <a:stretch/>
          </p:blipFill>
          <p:spPr bwMode="auto">
            <a:xfrm>
              <a:off x="5297075" y="-37047"/>
              <a:ext cx="2031518" cy="17014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21735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 name="Picture 16" descr="Picture 16"/>
          <p:cNvPicPr>
            <a:picLocks noChangeAspect="1"/>
          </p:cNvPicPr>
          <p:nvPr/>
        </p:nvPicPr>
        <p:blipFill>
          <a:blip r:embed="rId2">
            <a:extLst/>
          </a:blip>
          <a:stretch>
            <a:fillRect/>
          </a:stretch>
        </p:blipFill>
        <p:spPr>
          <a:xfrm>
            <a:off x="5912514" y="5885771"/>
            <a:ext cx="1658733" cy="553489"/>
          </a:xfrm>
          <a:prstGeom prst="rect">
            <a:avLst/>
          </a:prstGeom>
          <a:ln w="12700">
            <a:miter lim="400000"/>
          </a:ln>
        </p:spPr>
      </p:pic>
      <p:pic>
        <p:nvPicPr>
          <p:cNvPr id="18" name="Image 3" descr="Image 3"/>
          <p:cNvPicPr>
            <a:picLocks noChangeAspect="1"/>
          </p:cNvPicPr>
          <p:nvPr/>
        </p:nvPicPr>
        <p:blipFill>
          <a:blip r:embed="rId3">
            <a:extLst/>
          </a:blip>
          <a:srcRect b="46404"/>
          <a:stretch>
            <a:fillRect/>
          </a:stretch>
        </p:blipFill>
        <p:spPr>
          <a:xfrm>
            <a:off x="0" y="-13064"/>
            <a:ext cx="9164512" cy="5020529"/>
          </a:xfrm>
          <a:prstGeom prst="rect">
            <a:avLst/>
          </a:prstGeom>
          <a:ln w="12700">
            <a:miter lim="400000"/>
          </a:ln>
        </p:spPr>
      </p:pic>
      <p:sp>
        <p:nvSpPr>
          <p:cNvPr id="2" name="Title 1"/>
          <p:cNvSpPr>
            <a:spLocks noGrp="1"/>
          </p:cNvSpPr>
          <p:nvPr>
            <p:ph type="ctrTitle"/>
          </p:nvPr>
        </p:nvSpPr>
        <p:spPr>
          <a:xfrm>
            <a:off x="-12357" y="6592"/>
            <a:ext cx="9107840" cy="1507750"/>
          </a:xfrm>
        </p:spPr>
        <p:txBody>
          <a:bodyPr>
            <a:noAutofit/>
          </a:bodyPr>
          <a:lstStyle/>
          <a:p>
            <a:pPr algn="ctr"/>
            <a:r>
              <a:rPr lang="en-US" sz="3600" dirty="0"/>
              <a:t>Effect of slope position on hydrochory processes: a natural rainfall study in tropical agroecosystem</a:t>
            </a:r>
            <a:endParaRPr lang="en-US" sz="3600" dirty="0"/>
          </a:p>
        </p:txBody>
      </p:sp>
      <p:sp>
        <p:nvSpPr>
          <p:cNvPr id="3" name="Subtitle 2"/>
          <p:cNvSpPr>
            <a:spLocks noGrp="1"/>
          </p:cNvSpPr>
          <p:nvPr>
            <p:ph type="subTitle" idx="1"/>
          </p:nvPr>
        </p:nvSpPr>
        <p:spPr>
          <a:xfrm>
            <a:off x="-32869" y="2778123"/>
            <a:ext cx="9164511" cy="523316"/>
          </a:xfrm>
          <a:solidFill>
            <a:srgbClr val="080808">
              <a:alpha val="34902"/>
            </a:srgbClr>
          </a:solidFill>
        </p:spPr>
        <p:txBody>
          <a:bodyPr>
            <a:normAutofit/>
          </a:bodyPr>
          <a:lstStyle/>
          <a:p>
            <a:pPr algn="ctr">
              <a:defRPr sz="4800" b="1">
                <a:solidFill>
                  <a:srgbClr val="FFFFFF"/>
                </a:solidFill>
              </a:defRPr>
            </a:pPr>
            <a:r>
              <a:rPr lang="fr-FR" sz="1200" dirty="0">
                <a:solidFill>
                  <a:schemeClr val="bg1"/>
                </a:solidFill>
                <a:latin typeface="+mn-lt"/>
                <a:cs typeface="Times New Roman" panose="02020603050405020304" pitchFamily="18" charset="0"/>
              </a:rPr>
              <a:t>Séraphine Grellier</a:t>
            </a:r>
            <a:r>
              <a:rPr lang="fr-FR" sz="1200" baseline="30000" dirty="0">
                <a:solidFill>
                  <a:schemeClr val="bg1"/>
                </a:solidFill>
                <a:latin typeface="+mn-lt"/>
                <a:cs typeface="Times New Roman" panose="02020603050405020304" pitchFamily="18" charset="0"/>
              </a:rPr>
              <a:t>1</a:t>
            </a:r>
            <a:r>
              <a:rPr lang="fr-FR" sz="1200" dirty="0">
                <a:solidFill>
                  <a:schemeClr val="bg1"/>
                </a:solidFill>
                <a:latin typeface="+mn-lt"/>
                <a:cs typeface="Times New Roman" panose="02020603050405020304" pitchFamily="18" charset="0"/>
              </a:rPr>
              <a:t>, Wanwisa Pansak</a:t>
            </a:r>
            <a:r>
              <a:rPr lang="fr-FR" sz="1200" baseline="30000" dirty="0">
                <a:solidFill>
                  <a:schemeClr val="bg1"/>
                </a:solidFill>
                <a:latin typeface="+mn-lt"/>
                <a:cs typeface="Times New Roman" panose="02020603050405020304" pitchFamily="18" charset="0"/>
              </a:rPr>
              <a:t>2</a:t>
            </a:r>
            <a:r>
              <a:rPr lang="fr-FR" sz="1200" dirty="0">
                <a:solidFill>
                  <a:schemeClr val="bg1"/>
                </a:solidFill>
                <a:latin typeface="+mn-lt"/>
                <a:cs typeface="Times New Roman" panose="02020603050405020304" pitchFamily="18" charset="0"/>
              </a:rPr>
              <a:t>, Suphannika Intanon</a:t>
            </a:r>
            <a:r>
              <a:rPr lang="fr-FR" sz="1200" baseline="30000" dirty="0">
                <a:solidFill>
                  <a:schemeClr val="bg1"/>
                </a:solidFill>
                <a:latin typeface="+mn-lt"/>
                <a:cs typeface="Times New Roman" panose="02020603050405020304" pitchFamily="18" charset="0"/>
              </a:rPr>
              <a:t>3</a:t>
            </a:r>
            <a:r>
              <a:rPr lang="fr-FR" sz="1200" dirty="0">
                <a:solidFill>
                  <a:schemeClr val="bg1"/>
                </a:solidFill>
                <a:latin typeface="+mn-lt"/>
                <a:cs typeface="Times New Roman" panose="02020603050405020304" pitchFamily="18" charset="0"/>
              </a:rPr>
              <a:t>, </a:t>
            </a:r>
            <a:r>
              <a:rPr lang="fr-FR" sz="1200" dirty="0" err="1">
                <a:solidFill>
                  <a:schemeClr val="bg1"/>
                </a:solidFill>
                <a:latin typeface="+mn-lt"/>
                <a:cs typeface="Times New Roman" panose="02020603050405020304" pitchFamily="18" charset="0"/>
              </a:rPr>
              <a:t>Chanisara</a:t>
            </a:r>
            <a:r>
              <a:rPr lang="fr-FR" sz="1200" dirty="0">
                <a:solidFill>
                  <a:schemeClr val="bg1"/>
                </a:solidFill>
                <a:latin typeface="+mn-lt"/>
                <a:cs typeface="Times New Roman" panose="02020603050405020304" pitchFamily="18" charset="0"/>
              </a:rPr>
              <a:t> Rodprai</a:t>
            </a:r>
            <a:r>
              <a:rPr lang="fr-FR" sz="1200" baseline="30000" dirty="0">
                <a:solidFill>
                  <a:schemeClr val="bg1"/>
                </a:solidFill>
                <a:latin typeface="+mn-lt"/>
                <a:cs typeface="Times New Roman" panose="02020603050405020304" pitchFamily="18" charset="0"/>
              </a:rPr>
              <a:t>3</a:t>
            </a:r>
            <a:r>
              <a:rPr lang="fr-FR" sz="1200" dirty="0">
                <a:solidFill>
                  <a:schemeClr val="bg1"/>
                </a:solidFill>
                <a:latin typeface="+mn-lt"/>
                <a:cs typeface="Times New Roman" panose="02020603050405020304" pitchFamily="18" charset="0"/>
              </a:rPr>
              <a:t>, Khwanrawee </a:t>
            </a:r>
            <a:r>
              <a:rPr lang="fr-FR" sz="1200" dirty="0" smtClean="0">
                <a:solidFill>
                  <a:schemeClr val="bg1"/>
                </a:solidFill>
                <a:latin typeface="+mn-lt"/>
                <a:cs typeface="Times New Roman" panose="02020603050405020304" pitchFamily="18" charset="0"/>
              </a:rPr>
              <a:t>Anusorn</a:t>
            </a:r>
            <a:r>
              <a:rPr lang="fr-FR" sz="1200" baseline="30000" dirty="0" smtClean="0">
                <a:solidFill>
                  <a:schemeClr val="bg1"/>
                </a:solidFill>
                <a:latin typeface="+mn-lt"/>
                <a:cs typeface="Times New Roman" panose="02020603050405020304" pitchFamily="18" charset="0"/>
              </a:rPr>
              <a:t>3</a:t>
            </a:r>
            <a:r>
              <a:rPr lang="fr-FR" sz="1200" dirty="0" smtClean="0">
                <a:solidFill>
                  <a:schemeClr val="bg1"/>
                </a:solidFill>
                <a:latin typeface="+mn-lt"/>
                <a:cs typeface="Times New Roman" panose="02020603050405020304" pitchFamily="18" charset="0"/>
              </a:rPr>
              <a:t>,Claude </a:t>
            </a:r>
            <a:r>
              <a:rPr lang="fr-FR" sz="1200" dirty="0">
                <a:solidFill>
                  <a:schemeClr val="bg1"/>
                </a:solidFill>
                <a:latin typeface="+mn-lt"/>
                <a:cs typeface="Times New Roman" panose="02020603050405020304" pitchFamily="18" charset="0"/>
              </a:rPr>
              <a:t>Hammecker</a:t>
            </a:r>
            <a:r>
              <a:rPr lang="fr-FR" sz="1200" baseline="30000" dirty="0">
                <a:solidFill>
                  <a:schemeClr val="bg1"/>
                </a:solidFill>
                <a:latin typeface="+mn-lt"/>
                <a:cs typeface="Times New Roman" panose="02020603050405020304" pitchFamily="18" charset="0"/>
              </a:rPr>
              <a:t>4</a:t>
            </a:r>
            <a:r>
              <a:rPr lang="fr-FR" sz="1200" dirty="0">
                <a:solidFill>
                  <a:schemeClr val="bg1"/>
                </a:solidFill>
                <a:latin typeface="+mn-lt"/>
                <a:cs typeface="Times New Roman" panose="02020603050405020304" pitchFamily="18" charset="0"/>
              </a:rPr>
              <a:t>, Jean-Louis Janeau</a:t>
            </a:r>
            <a:r>
              <a:rPr lang="fr-FR" sz="1200" baseline="30000" dirty="0">
                <a:solidFill>
                  <a:schemeClr val="bg1"/>
                </a:solidFill>
                <a:latin typeface="+mn-lt"/>
                <a:cs typeface="Times New Roman" panose="02020603050405020304" pitchFamily="18" charset="0"/>
              </a:rPr>
              <a:t>5</a:t>
            </a:r>
            <a:endParaRPr lang="fr-FR" sz="1200" baseline="30000" dirty="0">
              <a:solidFill>
                <a:schemeClr val="bg1"/>
              </a:solidFill>
              <a:latin typeface="+mn-lt"/>
              <a:cs typeface="Times New Roman" panose="02020603050405020304" pitchFamily="18" charset="0"/>
            </a:endParaRPr>
          </a:p>
        </p:txBody>
      </p:sp>
      <p:sp>
        <p:nvSpPr>
          <p:cNvPr id="19" name="Rectangle 18"/>
          <p:cNvSpPr/>
          <p:nvPr/>
        </p:nvSpPr>
        <p:spPr>
          <a:xfrm>
            <a:off x="-32869" y="3301439"/>
            <a:ext cx="9192518" cy="1077218"/>
          </a:xfrm>
          <a:prstGeom prst="rect">
            <a:avLst/>
          </a:prstGeom>
          <a:solidFill>
            <a:srgbClr val="080808">
              <a:alpha val="34902"/>
            </a:srgbClr>
          </a:solidFill>
        </p:spPr>
        <p:txBody>
          <a:bodyPr wrap="square">
            <a:spAutoFit/>
          </a:bodyPr>
          <a:lstStyle/>
          <a:p>
            <a:pPr algn="ctr">
              <a:defRPr sz="2800" baseline="30000">
                <a:solidFill>
                  <a:srgbClr val="FFFFFF"/>
                </a:solidFill>
              </a:defRPr>
            </a:pPr>
            <a:r>
              <a:rPr lang="fr-FR" sz="1600" dirty="0"/>
              <a:t>1 </a:t>
            </a:r>
            <a:r>
              <a:rPr lang="fr-FR" sz="1600" dirty="0" err="1"/>
              <a:t>Department</a:t>
            </a:r>
            <a:r>
              <a:rPr lang="fr-FR" sz="1600" dirty="0"/>
              <a:t> of Spatial planning and </a:t>
            </a:r>
            <a:r>
              <a:rPr lang="fr-FR" sz="1600" dirty="0" err="1"/>
              <a:t>Environment</a:t>
            </a:r>
            <a:r>
              <a:rPr lang="fr-FR" sz="1600" dirty="0"/>
              <a:t> Engineering of Polytech Tours, CITERES UMR7324 CNRS, </a:t>
            </a:r>
            <a:r>
              <a:rPr lang="fr-FR" sz="1600" dirty="0" err="1"/>
              <a:t>University</a:t>
            </a:r>
            <a:r>
              <a:rPr lang="fr-FR" sz="1600" dirty="0"/>
              <a:t> of Tours, Tours, France </a:t>
            </a:r>
          </a:p>
          <a:p>
            <a:pPr algn="ctr">
              <a:defRPr sz="2800" baseline="30000">
                <a:solidFill>
                  <a:srgbClr val="FFFFFF"/>
                </a:solidFill>
              </a:defRPr>
            </a:pPr>
            <a:r>
              <a:rPr lang="fr-FR" sz="1600" dirty="0"/>
              <a:t>2 </a:t>
            </a:r>
            <a:r>
              <a:rPr lang="fr-FR" sz="1600" dirty="0" err="1"/>
              <a:t>Faculty</a:t>
            </a:r>
            <a:r>
              <a:rPr lang="fr-FR" sz="1600" dirty="0"/>
              <a:t> of </a:t>
            </a:r>
            <a:r>
              <a:rPr lang="fr-FR" sz="1600" dirty="0" err="1"/>
              <a:t>Environment</a:t>
            </a:r>
            <a:r>
              <a:rPr lang="fr-FR" sz="1600" dirty="0"/>
              <a:t> and Resource </a:t>
            </a:r>
            <a:r>
              <a:rPr lang="fr-FR" sz="1600" dirty="0" err="1"/>
              <a:t>Studies</a:t>
            </a:r>
            <a:r>
              <a:rPr lang="fr-FR" sz="1600" dirty="0"/>
              <a:t>, </a:t>
            </a:r>
            <a:r>
              <a:rPr lang="fr-FR" sz="1600" dirty="0" err="1"/>
              <a:t>Mahidol</a:t>
            </a:r>
            <a:r>
              <a:rPr lang="fr-FR" sz="1600" dirty="0"/>
              <a:t> </a:t>
            </a:r>
            <a:r>
              <a:rPr lang="fr-FR" sz="1600" dirty="0" err="1"/>
              <a:t>University</a:t>
            </a:r>
            <a:r>
              <a:rPr lang="fr-FR" sz="1600" dirty="0"/>
              <a:t>, </a:t>
            </a:r>
            <a:r>
              <a:rPr lang="fr-FR" sz="1600" dirty="0" err="1"/>
              <a:t>Salaya</a:t>
            </a:r>
            <a:r>
              <a:rPr lang="fr-FR" sz="1600" dirty="0"/>
              <a:t>, </a:t>
            </a:r>
            <a:r>
              <a:rPr lang="fr-FR" sz="1600" dirty="0" err="1"/>
              <a:t>Thailand</a:t>
            </a:r>
            <a:endParaRPr lang="fr-FR" sz="1600" dirty="0"/>
          </a:p>
          <a:p>
            <a:pPr algn="ctr">
              <a:defRPr sz="2800" baseline="30000">
                <a:solidFill>
                  <a:srgbClr val="FFFFFF"/>
                </a:solidFill>
              </a:defRPr>
            </a:pPr>
            <a:r>
              <a:rPr lang="fr-FR" sz="1600" dirty="0"/>
              <a:t>3 </a:t>
            </a:r>
            <a:r>
              <a:rPr lang="fr-FR" sz="1600" dirty="0" err="1"/>
              <a:t>Department</a:t>
            </a:r>
            <a:r>
              <a:rPr lang="fr-FR" sz="1600" dirty="0"/>
              <a:t> of Agricultural Science, </a:t>
            </a:r>
            <a:r>
              <a:rPr lang="fr-FR" sz="1600" dirty="0" err="1"/>
              <a:t>Faculty</a:t>
            </a:r>
            <a:r>
              <a:rPr lang="fr-FR" sz="1600" dirty="0"/>
              <a:t> of Agriculture Natural </a:t>
            </a:r>
            <a:r>
              <a:rPr lang="fr-FR" sz="1600" dirty="0" err="1"/>
              <a:t>Resources</a:t>
            </a:r>
            <a:r>
              <a:rPr lang="fr-FR" sz="1600" dirty="0"/>
              <a:t> and </a:t>
            </a:r>
            <a:r>
              <a:rPr lang="fr-FR" sz="1600" dirty="0" err="1"/>
              <a:t>Environment</a:t>
            </a:r>
            <a:r>
              <a:rPr lang="fr-FR" sz="1600" dirty="0"/>
              <a:t>, </a:t>
            </a:r>
            <a:r>
              <a:rPr lang="fr-FR" sz="1600" dirty="0" err="1"/>
              <a:t>Naresuan</a:t>
            </a:r>
            <a:r>
              <a:rPr lang="fr-FR" sz="1600" dirty="0"/>
              <a:t> </a:t>
            </a:r>
            <a:r>
              <a:rPr lang="fr-FR" sz="1600" dirty="0" err="1"/>
              <a:t>University</a:t>
            </a:r>
            <a:r>
              <a:rPr lang="fr-FR" sz="1600" dirty="0"/>
              <a:t>, Phitsanulok, </a:t>
            </a:r>
            <a:r>
              <a:rPr lang="fr-FR" sz="1600" dirty="0" err="1"/>
              <a:t>Thailand</a:t>
            </a:r>
            <a:endParaRPr lang="fr-FR" sz="1600" dirty="0"/>
          </a:p>
          <a:p>
            <a:pPr algn="ctr">
              <a:defRPr sz="2800" baseline="30000">
                <a:solidFill>
                  <a:srgbClr val="FFFFFF"/>
                </a:solidFill>
              </a:defRPr>
            </a:pPr>
            <a:r>
              <a:rPr lang="fr-FR" sz="1600" dirty="0"/>
              <a:t>4 LISAH, </a:t>
            </a:r>
            <a:r>
              <a:rPr lang="fr-FR" sz="1600" dirty="0" err="1"/>
              <a:t>Univ</a:t>
            </a:r>
            <a:r>
              <a:rPr lang="fr-FR" sz="1600" dirty="0"/>
              <a:t> Montpellier, INRA, IRD, Montpellier </a:t>
            </a:r>
            <a:r>
              <a:rPr lang="fr-FR" sz="1600" dirty="0" err="1"/>
              <a:t>SupAgro</a:t>
            </a:r>
            <a:r>
              <a:rPr lang="fr-FR" sz="1600" dirty="0"/>
              <a:t>, Montpellier, France</a:t>
            </a:r>
          </a:p>
          <a:p>
            <a:pPr algn="ctr">
              <a:defRPr sz="2800" baseline="30000">
                <a:solidFill>
                  <a:srgbClr val="FFFFFF"/>
                </a:solidFill>
              </a:defRPr>
            </a:pPr>
            <a:r>
              <a:rPr lang="fr-FR" sz="1600" dirty="0"/>
              <a:t>5 iEES-Paris, Institut d’Ecologie et des Sciences de l’Environnement de Paris, (IRD, Sorbonne Université, CNRS, INRA, UPEC, Université Paris Diderot), Paris, France</a:t>
            </a:r>
          </a:p>
        </p:txBody>
      </p:sp>
      <p:pic>
        <p:nvPicPr>
          <p:cNvPr id="57" name="Picture 14" descr="Picture 14"/>
          <p:cNvPicPr>
            <a:picLocks noChangeAspect="1"/>
          </p:cNvPicPr>
          <p:nvPr/>
        </p:nvPicPr>
        <p:blipFill>
          <a:blip r:embed="rId4">
            <a:extLst/>
          </a:blip>
          <a:srcRect l="15385" r="23077"/>
          <a:stretch>
            <a:fillRect/>
          </a:stretch>
        </p:blipFill>
        <p:spPr>
          <a:xfrm>
            <a:off x="1805791" y="5196806"/>
            <a:ext cx="797036" cy="647591"/>
          </a:xfrm>
          <a:prstGeom prst="rect">
            <a:avLst/>
          </a:prstGeom>
          <a:ln w="12700">
            <a:miter lim="400000"/>
          </a:ln>
        </p:spPr>
      </p:pic>
      <p:grpSp>
        <p:nvGrpSpPr>
          <p:cNvPr id="58" name="Groupe 5"/>
          <p:cNvGrpSpPr/>
          <p:nvPr/>
        </p:nvGrpSpPr>
        <p:grpSpPr>
          <a:xfrm>
            <a:off x="4793501" y="5151309"/>
            <a:ext cx="4187404" cy="1516940"/>
            <a:chOff x="0" y="0"/>
            <a:chExt cx="8863037" cy="4151391"/>
          </a:xfrm>
        </p:grpSpPr>
        <p:sp>
          <p:nvSpPr>
            <p:cNvPr id="59" name="Forme libre 68"/>
            <p:cNvSpPr/>
            <p:nvPr/>
          </p:nvSpPr>
          <p:spPr>
            <a:xfrm flipH="1">
              <a:off x="7997720" y="1887498"/>
              <a:ext cx="396992" cy="347642"/>
            </a:xfrm>
            <a:custGeom>
              <a:avLst/>
              <a:gdLst/>
              <a:ahLst/>
              <a:cxnLst>
                <a:cxn ang="0">
                  <a:pos x="wd2" y="hd2"/>
                </a:cxn>
                <a:cxn ang="5400000">
                  <a:pos x="wd2" y="hd2"/>
                </a:cxn>
                <a:cxn ang="10800000">
                  <a:pos x="wd2" y="hd2"/>
                </a:cxn>
                <a:cxn ang="16200000">
                  <a:pos x="wd2" y="hd2"/>
                </a:cxn>
              </a:cxnLst>
              <a:rect l="0" t="0" r="r" b="b"/>
              <a:pathLst>
                <a:path w="21600" h="21600" extrusionOk="0">
                  <a:moveTo>
                    <a:pt x="9544" y="0"/>
                  </a:moveTo>
                  <a:lnTo>
                    <a:pt x="4019" y="4696"/>
                  </a:lnTo>
                  <a:lnTo>
                    <a:pt x="0" y="10800"/>
                  </a:lnTo>
                  <a:lnTo>
                    <a:pt x="1507" y="16435"/>
                  </a:lnTo>
                  <a:cubicBezTo>
                    <a:pt x="4236" y="20007"/>
                    <a:pt x="3374" y="18517"/>
                    <a:pt x="4521" y="20661"/>
                  </a:cubicBezTo>
                  <a:lnTo>
                    <a:pt x="5023" y="21600"/>
                  </a:lnTo>
                  <a:lnTo>
                    <a:pt x="9042" y="21130"/>
                  </a:lnTo>
                  <a:lnTo>
                    <a:pt x="12056" y="18313"/>
                  </a:lnTo>
                  <a:lnTo>
                    <a:pt x="15070" y="17843"/>
                  </a:lnTo>
                  <a:lnTo>
                    <a:pt x="19591" y="17374"/>
                  </a:lnTo>
                  <a:lnTo>
                    <a:pt x="21600" y="14557"/>
                  </a:lnTo>
                  <a:lnTo>
                    <a:pt x="21098" y="10800"/>
                  </a:lnTo>
                  <a:lnTo>
                    <a:pt x="18586" y="7043"/>
                  </a:lnTo>
                  <a:lnTo>
                    <a:pt x="14567" y="3287"/>
                  </a:lnTo>
                  <a:lnTo>
                    <a:pt x="13563" y="0"/>
                  </a:lnTo>
                  <a:lnTo>
                    <a:pt x="9544" y="0"/>
                  </a:lnTo>
                  <a:close/>
                </a:path>
              </a:pathLst>
            </a:custGeom>
            <a:solidFill>
              <a:srgbClr val="77933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0" name="Forme libre 71"/>
            <p:cNvSpPr/>
            <p:nvPr/>
          </p:nvSpPr>
          <p:spPr>
            <a:xfrm rot="20743788" flipH="1">
              <a:off x="7212972" y="1721236"/>
              <a:ext cx="304668" cy="294740"/>
            </a:xfrm>
            <a:custGeom>
              <a:avLst/>
              <a:gdLst/>
              <a:ahLst/>
              <a:cxnLst>
                <a:cxn ang="0">
                  <a:pos x="wd2" y="hd2"/>
                </a:cxn>
                <a:cxn ang="5400000">
                  <a:pos x="wd2" y="hd2"/>
                </a:cxn>
                <a:cxn ang="10800000">
                  <a:pos x="wd2" y="hd2"/>
                </a:cxn>
                <a:cxn ang="16200000">
                  <a:pos x="wd2" y="hd2"/>
                </a:cxn>
              </a:cxnLst>
              <a:rect l="0" t="0" r="r" b="b"/>
              <a:pathLst>
                <a:path w="21600" h="21600" extrusionOk="0">
                  <a:moveTo>
                    <a:pt x="10473" y="1662"/>
                  </a:moveTo>
                  <a:lnTo>
                    <a:pt x="3927" y="0"/>
                  </a:lnTo>
                  <a:lnTo>
                    <a:pt x="655" y="3877"/>
                  </a:lnTo>
                  <a:lnTo>
                    <a:pt x="0" y="16615"/>
                  </a:lnTo>
                  <a:lnTo>
                    <a:pt x="1964" y="21046"/>
                  </a:lnTo>
                  <a:lnTo>
                    <a:pt x="5891" y="21600"/>
                  </a:lnTo>
                  <a:lnTo>
                    <a:pt x="13091" y="21600"/>
                  </a:lnTo>
                  <a:lnTo>
                    <a:pt x="15055" y="21046"/>
                  </a:lnTo>
                  <a:lnTo>
                    <a:pt x="19636" y="18831"/>
                  </a:lnTo>
                  <a:lnTo>
                    <a:pt x="21600" y="14400"/>
                  </a:lnTo>
                  <a:lnTo>
                    <a:pt x="20945" y="9969"/>
                  </a:lnTo>
                  <a:lnTo>
                    <a:pt x="18982" y="5538"/>
                  </a:lnTo>
                  <a:lnTo>
                    <a:pt x="16364" y="4431"/>
                  </a:lnTo>
                  <a:lnTo>
                    <a:pt x="10473" y="1662"/>
                  </a:lnTo>
                  <a:close/>
                </a:path>
              </a:pathLst>
            </a:custGeom>
            <a:solidFill>
              <a:srgbClr val="77933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1" name="Forme libre 72"/>
            <p:cNvSpPr/>
            <p:nvPr/>
          </p:nvSpPr>
          <p:spPr>
            <a:xfrm flipH="1">
              <a:off x="6668602" y="2380264"/>
              <a:ext cx="207560" cy="266341"/>
            </a:xfrm>
            <a:custGeom>
              <a:avLst/>
              <a:gdLst/>
              <a:ahLst/>
              <a:cxnLst>
                <a:cxn ang="0">
                  <a:pos x="wd2" y="hd2"/>
                </a:cxn>
                <a:cxn ang="5400000">
                  <a:pos x="wd2" y="hd2"/>
                </a:cxn>
                <a:cxn ang="10800000">
                  <a:pos x="wd2" y="hd2"/>
                </a:cxn>
                <a:cxn ang="16200000">
                  <a:pos x="wd2" y="hd2"/>
                </a:cxn>
              </a:cxnLst>
              <a:rect l="0" t="0" r="r" b="b"/>
              <a:pathLst>
                <a:path w="21600" h="21600" extrusionOk="0">
                  <a:moveTo>
                    <a:pt x="10473" y="1662"/>
                  </a:moveTo>
                  <a:lnTo>
                    <a:pt x="3927" y="0"/>
                  </a:lnTo>
                  <a:lnTo>
                    <a:pt x="655" y="3877"/>
                  </a:lnTo>
                  <a:lnTo>
                    <a:pt x="0" y="16615"/>
                  </a:lnTo>
                  <a:lnTo>
                    <a:pt x="1964" y="21046"/>
                  </a:lnTo>
                  <a:lnTo>
                    <a:pt x="5891" y="21600"/>
                  </a:lnTo>
                  <a:lnTo>
                    <a:pt x="13091" y="21600"/>
                  </a:lnTo>
                  <a:lnTo>
                    <a:pt x="15055" y="21046"/>
                  </a:lnTo>
                  <a:lnTo>
                    <a:pt x="19636" y="18831"/>
                  </a:lnTo>
                  <a:lnTo>
                    <a:pt x="21600" y="14400"/>
                  </a:lnTo>
                  <a:lnTo>
                    <a:pt x="20945" y="9969"/>
                  </a:lnTo>
                  <a:lnTo>
                    <a:pt x="18982" y="5538"/>
                  </a:lnTo>
                  <a:lnTo>
                    <a:pt x="16364" y="4431"/>
                  </a:lnTo>
                  <a:lnTo>
                    <a:pt x="10473" y="1662"/>
                  </a:lnTo>
                  <a:close/>
                </a:path>
              </a:pathLst>
            </a:custGeom>
            <a:solidFill>
              <a:srgbClr val="77933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2" name="Forme libre 73"/>
            <p:cNvSpPr/>
            <p:nvPr/>
          </p:nvSpPr>
          <p:spPr>
            <a:xfrm flipH="1">
              <a:off x="7534891" y="1010639"/>
              <a:ext cx="647477" cy="975107"/>
            </a:xfrm>
            <a:custGeom>
              <a:avLst/>
              <a:gdLst/>
              <a:ahLst/>
              <a:cxnLst>
                <a:cxn ang="0">
                  <a:pos x="wd2" y="hd2"/>
                </a:cxn>
                <a:cxn ang="5400000">
                  <a:pos x="wd2" y="hd2"/>
                </a:cxn>
                <a:cxn ang="10800000">
                  <a:pos x="wd2" y="hd2"/>
                </a:cxn>
                <a:cxn ang="16200000">
                  <a:pos x="wd2" y="hd2"/>
                </a:cxn>
              </a:cxnLst>
              <a:rect l="0" t="0" r="r" b="b"/>
              <a:pathLst>
                <a:path w="21209" h="21148" extrusionOk="0">
                  <a:moveTo>
                    <a:pt x="19658" y="3282"/>
                  </a:moveTo>
                  <a:cubicBezTo>
                    <a:pt x="19153" y="3719"/>
                    <a:pt x="18601" y="4141"/>
                    <a:pt x="18145" y="4594"/>
                  </a:cubicBezTo>
                  <a:cubicBezTo>
                    <a:pt x="17737" y="5000"/>
                    <a:pt x="17622" y="5925"/>
                    <a:pt x="17541" y="6233"/>
                  </a:cubicBezTo>
                  <a:cubicBezTo>
                    <a:pt x="17641" y="7161"/>
                    <a:pt x="17688" y="8092"/>
                    <a:pt x="17843" y="9019"/>
                  </a:cubicBezTo>
                  <a:cubicBezTo>
                    <a:pt x="17890" y="9296"/>
                    <a:pt x="17916" y="9589"/>
                    <a:pt x="18145" y="9839"/>
                  </a:cubicBezTo>
                  <a:cubicBezTo>
                    <a:pt x="18337" y="10046"/>
                    <a:pt x="18779" y="10152"/>
                    <a:pt x="19053" y="10330"/>
                  </a:cubicBezTo>
                  <a:cubicBezTo>
                    <a:pt x="19285" y="10482"/>
                    <a:pt x="19495" y="10646"/>
                    <a:pt x="19658" y="10822"/>
                  </a:cubicBezTo>
                  <a:cubicBezTo>
                    <a:pt x="19800" y="10976"/>
                    <a:pt x="19817" y="11159"/>
                    <a:pt x="19960" y="11314"/>
                  </a:cubicBezTo>
                  <a:cubicBezTo>
                    <a:pt x="20123" y="11490"/>
                    <a:pt x="20417" y="11625"/>
                    <a:pt x="20565" y="11805"/>
                  </a:cubicBezTo>
                  <a:cubicBezTo>
                    <a:pt x="20824" y="12121"/>
                    <a:pt x="21170" y="12789"/>
                    <a:pt x="21170" y="12789"/>
                  </a:cubicBezTo>
                  <a:cubicBezTo>
                    <a:pt x="21046" y="14865"/>
                    <a:pt x="21600" y="16655"/>
                    <a:pt x="20565" y="18526"/>
                  </a:cubicBezTo>
                  <a:cubicBezTo>
                    <a:pt x="20382" y="18856"/>
                    <a:pt x="20314" y="19221"/>
                    <a:pt x="19960" y="19509"/>
                  </a:cubicBezTo>
                  <a:cubicBezTo>
                    <a:pt x="19758" y="19673"/>
                    <a:pt x="19518" y="19824"/>
                    <a:pt x="19355" y="20001"/>
                  </a:cubicBezTo>
                  <a:cubicBezTo>
                    <a:pt x="19213" y="20155"/>
                    <a:pt x="19302" y="20384"/>
                    <a:pt x="19053" y="20492"/>
                  </a:cubicBezTo>
                  <a:cubicBezTo>
                    <a:pt x="18728" y="20633"/>
                    <a:pt x="18243" y="20594"/>
                    <a:pt x="17843" y="20656"/>
                  </a:cubicBezTo>
                  <a:cubicBezTo>
                    <a:pt x="16805" y="20817"/>
                    <a:pt x="16801" y="20857"/>
                    <a:pt x="15726" y="21148"/>
                  </a:cubicBezTo>
                  <a:cubicBezTo>
                    <a:pt x="13508" y="21093"/>
                    <a:pt x="11278" y="21122"/>
                    <a:pt x="9073" y="20984"/>
                  </a:cubicBezTo>
                  <a:cubicBezTo>
                    <a:pt x="8625" y="20956"/>
                    <a:pt x="8277" y="20753"/>
                    <a:pt x="7863" y="20656"/>
                  </a:cubicBezTo>
                  <a:cubicBezTo>
                    <a:pt x="7570" y="20588"/>
                    <a:pt x="7258" y="20547"/>
                    <a:pt x="6956" y="20492"/>
                  </a:cubicBezTo>
                  <a:cubicBezTo>
                    <a:pt x="6653" y="20328"/>
                    <a:pt x="6404" y="20129"/>
                    <a:pt x="6048" y="20001"/>
                  </a:cubicBezTo>
                  <a:cubicBezTo>
                    <a:pt x="5783" y="19905"/>
                    <a:pt x="5386" y="19947"/>
                    <a:pt x="5141" y="19837"/>
                  </a:cubicBezTo>
                  <a:cubicBezTo>
                    <a:pt x="4754" y="19662"/>
                    <a:pt x="4562" y="19389"/>
                    <a:pt x="4234" y="19181"/>
                  </a:cubicBezTo>
                  <a:cubicBezTo>
                    <a:pt x="3956" y="19005"/>
                    <a:pt x="3600" y="18867"/>
                    <a:pt x="3327" y="18689"/>
                  </a:cubicBezTo>
                  <a:cubicBezTo>
                    <a:pt x="947" y="17142"/>
                    <a:pt x="4238" y="19184"/>
                    <a:pt x="2419" y="17706"/>
                  </a:cubicBezTo>
                  <a:cubicBezTo>
                    <a:pt x="2182" y="17513"/>
                    <a:pt x="1815" y="17378"/>
                    <a:pt x="1512" y="17214"/>
                  </a:cubicBezTo>
                  <a:lnTo>
                    <a:pt x="605" y="15739"/>
                  </a:lnTo>
                  <a:cubicBezTo>
                    <a:pt x="504" y="15575"/>
                    <a:pt x="380" y="15415"/>
                    <a:pt x="302" y="15247"/>
                  </a:cubicBezTo>
                  <a:lnTo>
                    <a:pt x="0" y="14592"/>
                  </a:lnTo>
                  <a:cubicBezTo>
                    <a:pt x="101" y="11204"/>
                    <a:pt x="113" y="7816"/>
                    <a:pt x="302" y="4430"/>
                  </a:cubicBezTo>
                  <a:cubicBezTo>
                    <a:pt x="315" y="4204"/>
                    <a:pt x="485" y="3990"/>
                    <a:pt x="605" y="3774"/>
                  </a:cubicBezTo>
                  <a:cubicBezTo>
                    <a:pt x="976" y="3104"/>
                    <a:pt x="1055" y="2793"/>
                    <a:pt x="1815" y="2299"/>
                  </a:cubicBezTo>
                  <a:cubicBezTo>
                    <a:pt x="2088" y="2121"/>
                    <a:pt x="2443" y="1983"/>
                    <a:pt x="2722" y="1807"/>
                  </a:cubicBezTo>
                  <a:cubicBezTo>
                    <a:pt x="4040" y="974"/>
                    <a:pt x="3012" y="1263"/>
                    <a:pt x="4536" y="988"/>
                  </a:cubicBezTo>
                  <a:cubicBezTo>
                    <a:pt x="4839" y="824"/>
                    <a:pt x="5115" y="644"/>
                    <a:pt x="5444" y="496"/>
                  </a:cubicBezTo>
                  <a:cubicBezTo>
                    <a:pt x="7542" y="-452"/>
                    <a:pt x="8699" y="232"/>
                    <a:pt x="12399" y="332"/>
                  </a:cubicBezTo>
                  <a:cubicBezTo>
                    <a:pt x="12803" y="387"/>
                    <a:pt x="13237" y="395"/>
                    <a:pt x="13609" y="496"/>
                  </a:cubicBezTo>
                  <a:cubicBezTo>
                    <a:pt x="17769" y="1623"/>
                    <a:pt x="13822" y="862"/>
                    <a:pt x="16331" y="1315"/>
                  </a:cubicBezTo>
                  <a:cubicBezTo>
                    <a:pt x="16633" y="1479"/>
                    <a:pt x="16867" y="1692"/>
                    <a:pt x="17238" y="1807"/>
                  </a:cubicBezTo>
                  <a:cubicBezTo>
                    <a:pt x="17599" y="1919"/>
                    <a:pt x="18135" y="1823"/>
                    <a:pt x="18448" y="1971"/>
                  </a:cubicBezTo>
                  <a:cubicBezTo>
                    <a:pt x="19427" y="2435"/>
                    <a:pt x="19606" y="2872"/>
                    <a:pt x="19960" y="3446"/>
                  </a:cubicBezTo>
                  <a:cubicBezTo>
                    <a:pt x="19626" y="3990"/>
                    <a:pt x="19708" y="3310"/>
                    <a:pt x="19658" y="3282"/>
                  </a:cubicBezTo>
                  <a:close/>
                </a:path>
              </a:pathLst>
            </a:custGeom>
            <a:solidFill>
              <a:srgbClr val="A0BC1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3" name="Forme libre 74"/>
            <p:cNvSpPr/>
            <p:nvPr/>
          </p:nvSpPr>
          <p:spPr>
            <a:xfrm flipH="1">
              <a:off x="8214828" y="912595"/>
              <a:ext cx="613802" cy="1035364"/>
            </a:xfrm>
            <a:custGeom>
              <a:avLst/>
              <a:gdLst/>
              <a:ahLst/>
              <a:cxnLst>
                <a:cxn ang="0">
                  <a:pos x="wd2" y="hd2"/>
                </a:cxn>
                <a:cxn ang="5400000">
                  <a:pos x="wd2" y="hd2"/>
                </a:cxn>
                <a:cxn ang="10800000">
                  <a:pos x="wd2" y="hd2"/>
                </a:cxn>
                <a:cxn ang="16200000">
                  <a:pos x="wd2" y="hd2"/>
                </a:cxn>
              </a:cxnLst>
              <a:rect l="0" t="0" r="r" b="b"/>
              <a:pathLst>
                <a:path w="21434" h="21600" extrusionOk="0">
                  <a:moveTo>
                    <a:pt x="21278" y="6307"/>
                  </a:moveTo>
                  <a:cubicBezTo>
                    <a:pt x="21331" y="8566"/>
                    <a:pt x="21600" y="15188"/>
                    <a:pt x="21278" y="17343"/>
                  </a:cubicBezTo>
                  <a:cubicBezTo>
                    <a:pt x="20955" y="19498"/>
                    <a:pt x="19988" y="18657"/>
                    <a:pt x="19343" y="19235"/>
                  </a:cubicBezTo>
                  <a:cubicBezTo>
                    <a:pt x="18699" y="19813"/>
                    <a:pt x="18376" y="20418"/>
                    <a:pt x="17409" y="20812"/>
                  </a:cubicBezTo>
                  <a:lnTo>
                    <a:pt x="13540" y="21600"/>
                  </a:lnTo>
                  <a:lnTo>
                    <a:pt x="9994" y="21600"/>
                  </a:lnTo>
                  <a:cubicBezTo>
                    <a:pt x="8812" y="21495"/>
                    <a:pt x="7737" y="21285"/>
                    <a:pt x="6448" y="20969"/>
                  </a:cubicBezTo>
                  <a:cubicBezTo>
                    <a:pt x="5158" y="20654"/>
                    <a:pt x="3009" y="19997"/>
                    <a:pt x="2257" y="19708"/>
                  </a:cubicBezTo>
                  <a:lnTo>
                    <a:pt x="967" y="17816"/>
                  </a:lnTo>
                  <a:lnTo>
                    <a:pt x="967" y="14505"/>
                  </a:lnTo>
                  <a:lnTo>
                    <a:pt x="645" y="12613"/>
                  </a:lnTo>
                  <a:lnTo>
                    <a:pt x="0" y="10564"/>
                  </a:lnTo>
                  <a:lnTo>
                    <a:pt x="0" y="8829"/>
                  </a:lnTo>
                  <a:lnTo>
                    <a:pt x="322" y="7095"/>
                  </a:lnTo>
                  <a:lnTo>
                    <a:pt x="4191" y="5991"/>
                  </a:lnTo>
                  <a:lnTo>
                    <a:pt x="5158" y="4888"/>
                  </a:lnTo>
                  <a:lnTo>
                    <a:pt x="6125" y="3469"/>
                  </a:lnTo>
                  <a:lnTo>
                    <a:pt x="8060" y="2365"/>
                  </a:lnTo>
                  <a:lnTo>
                    <a:pt x="10639" y="0"/>
                  </a:lnTo>
                  <a:lnTo>
                    <a:pt x="13540" y="0"/>
                  </a:lnTo>
                  <a:lnTo>
                    <a:pt x="16119" y="1734"/>
                  </a:lnTo>
                  <a:lnTo>
                    <a:pt x="18376" y="2523"/>
                  </a:lnTo>
                  <a:lnTo>
                    <a:pt x="20955" y="3784"/>
                  </a:lnTo>
                  <a:lnTo>
                    <a:pt x="21278" y="6307"/>
                  </a:lnTo>
                  <a:close/>
                </a:path>
              </a:pathLst>
            </a:custGeom>
            <a:solidFill>
              <a:srgbClr val="CCFF3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4" name="Forme libre 75"/>
            <p:cNvSpPr/>
            <p:nvPr/>
          </p:nvSpPr>
          <p:spPr>
            <a:xfrm flipH="1">
              <a:off x="5689638" y="1426498"/>
              <a:ext cx="618567" cy="922003"/>
            </a:xfrm>
            <a:custGeom>
              <a:avLst/>
              <a:gdLst/>
              <a:ahLst/>
              <a:cxnLst>
                <a:cxn ang="0">
                  <a:pos x="wd2" y="hd2"/>
                </a:cxn>
                <a:cxn ang="5400000">
                  <a:pos x="wd2" y="hd2"/>
                </a:cxn>
                <a:cxn ang="10800000">
                  <a:pos x="wd2" y="hd2"/>
                </a:cxn>
                <a:cxn ang="16200000">
                  <a:pos x="wd2" y="hd2"/>
                </a:cxn>
              </a:cxnLst>
              <a:rect l="0" t="0" r="r" b="b"/>
              <a:pathLst>
                <a:path w="21600" h="21596" extrusionOk="0">
                  <a:moveTo>
                    <a:pt x="6448" y="3540"/>
                  </a:moveTo>
                  <a:cubicBezTo>
                    <a:pt x="6931" y="5928"/>
                    <a:pt x="6958" y="5275"/>
                    <a:pt x="6448" y="8497"/>
                  </a:cubicBezTo>
                  <a:cubicBezTo>
                    <a:pt x="6409" y="8739"/>
                    <a:pt x="6221" y="8967"/>
                    <a:pt x="6125" y="9205"/>
                  </a:cubicBezTo>
                  <a:cubicBezTo>
                    <a:pt x="6007" y="9499"/>
                    <a:pt x="5922" y="9796"/>
                    <a:pt x="5803" y="10090"/>
                  </a:cubicBezTo>
                  <a:cubicBezTo>
                    <a:pt x="5707" y="10327"/>
                    <a:pt x="5567" y="10559"/>
                    <a:pt x="5481" y="10798"/>
                  </a:cubicBezTo>
                  <a:cubicBezTo>
                    <a:pt x="4544" y="13368"/>
                    <a:pt x="5951" y="10118"/>
                    <a:pt x="4513" y="13276"/>
                  </a:cubicBezTo>
                  <a:cubicBezTo>
                    <a:pt x="4406" y="13512"/>
                    <a:pt x="4264" y="13744"/>
                    <a:pt x="4191" y="13984"/>
                  </a:cubicBezTo>
                  <a:cubicBezTo>
                    <a:pt x="4084" y="14338"/>
                    <a:pt x="4120" y="14715"/>
                    <a:pt x="3869" y="15046"/>
                  </a:cubicBezTo>
                  <a:cubicBezTo>
                    <a:pt x="3571" y="15439"/>
                    <a:pt x="3009" y="15754"/>
                    <a:pt x="2579" y="16108"/>
                  </a:cubicBezTo>
                  <a:cubicBezTo>
                    <a:pt x="1719" y="16817"/>
                    <a:pt x="2257" y="16522"/>
                    <a:pt x="967" y="16994"/>
                  </a:cubicBezTo>
                  <a:cubicBezTo>
                    <a:pt x="841" y="17132"/>
                    <a:pt x="0" y="17972"/>
                    <a:pt x="0" y="18233"/>
                  </a:cubicBezTo>
                  <a:cubicBezTo>
                    <a:pt x="0" y="18708"/>
                    <a:pt x="167" y="19181"/>
                    <a:pt x="322" y="19649"/>
                  </a:cubicBezTo>
                  <a:cubicBezTo>
                    <a:pt x="383" y="19832"/>
                    <a:pt x="493" y="20013"/>
                    <a:pt x="645" y="20180"/>
                  </a:cubicBezTo>
                  <a:cubicBezTo>
                    <a:pt x="818" y="20370"/>
                    <a:pt x="1016" y="20560"/>
                    <a:pt x="1290" y="20711"/>
                  </a:cubicBezTo>
                  <a:cubicBezTo>
                    <a:pt x="1564" y="20861"/>
                    <a:pt x="1910" y="20970"/>
                    <a:pt x="2257" y="21065"/>
                  </a:cubicBezTo>
                  <a:cubicBezTo>
                    <a:pt x="3471" y="21398"/>
                    <a:pt x="3927" y="21427"/>
                    <a:pt x="5158" y="21596"/>
                  </a:cubicBezTo>
                  <a:cubicBezTo>
                    <a:pt x="9755" y="20755"/>
                    <a:pt x="4971" y="21600"/>
                    <a:pt x="8382" y="21065"/>
                  </a:cubicBezTo>
                  <a:cubicBezTo>
                    <a:pt x="8709" y="21014"/>
                    <a:pt x="9022" y="20939"/>
                    <a:pt x="9349" y="20888"/>
                  </a:cubicBezTo>
                  <a:cubicBezTo>
                    <a:pt x="9693" y="20834"/>
                    <a:pt x="11197" y="20659"/>
                    <a:pt x="11606" y="20534"/>
                  </a:cubicBezTo>
                  <a:cubicBezTo>
                    <a:pt x="11843" y="20462"/>
                    <a:pt x="14407" y="19527"/>
                    <a:pt x="14830" y="19295"/>
                  </a:cubicBezTo>
                  <a:cubicBezTo>
                    <a:pt x="15210" y="19086"/>
                    <a:pt x="15447" y="18811"/>
                    <a:pt x="15797" y="18587"/>
                  </a:cubicBezTo>
                  <a:cubicBezTo>
                    <a:pt x="16094" y="18397"/>
                    <a:pt x="16442" y="18233"/>
                    <a:pt x="16764" y="18056"/>
                  </a:cubicBezTo>
                  <a:cubicBezTo>
                    <a:pt x="16872" y="17879"/>
                    <a:pt x="16935" y="17692"/>
                    <a:pt x="17087" y="17525"/>
                  </a:cubicBezTo>
                  <a:cubicBezTo>
                    <a:pt x="17260" y="17334"/>
                    <a:pt x="17579" y="17189"/>
                    <a:pt x="17731" y="16994"/>
                  </a:cubicBezTo>
                  <a:cubicBezTo>
                    <a:pt x="18939" y="15447"/>
                    <a:pt x="16873" y="17150"/>
                    <a:pt x="19021" y="15577"/>
                  </a:cubicBezTo>
                  <a:cubicBezTo>
                    <a:pt x="19236" y="15223"/>
                    <a:pt x="19501" y="14877"/>
                    <a:pt x="19666" y="14515"/>
                  </a:cubicBezTo>
                  <a:cubicBezTo>
                    <a:pt x="19773" y="14279"/>
                    <a:pt x="19861" y="14040"/>
                    <a:pt x="19988" y="13807"/>
                  </a:cubicBezTo>
                  <a:cubicBezTo>
                    <a:pt x="20183" y="13450"/>
                    <a:pt x="20418" y="13099"/>
                    <a:pt x="20633" y="12745"/>
                  </a:cubicBezTo>
                  <a:lnTo>
                    <a:pt x="20955" y="12214"/>
                  </a:lnTo>
                  <a:cubicBezTo>
                    <a:pt x="21063" y="11152"/>
                    <a:pt x="21094" y="10087"/>
                    <a:pt x="21278" y="9028"/>
                  </a:cubicBezTo>
                  <a:cubicBezTo>
                    <a:pt x="21310" y="8842"/>
                    <a:pt x="21600" y="8683"/>
                    <a:pt x="21600" y="8497"/>
                  </a:cubicBezTo>
                  <a:cubicBezTo>
                    <a:pt x="21600" y="7179"/>
                    <a:pt x="21409" y="7421"/>
                    <a:pt x="20955" y="6550"/>
                  </a:cubicBezTo>
                  <a:cubicBezTo>
                    <a:pt x="20834" y="6316"/>
                    <a:pt x="20755" y="6075"/>
                    <a:pt x="20633" y="5842"/>
                  </a:cubicBezTo>
                  <a:cubicBezTo>
                    <a:pt x="20539" y="5662"/>
                    <a:pt x="20404" y="5490"/>
                    <a:pt x="20310" y="5310"/>
                  </a:cubicBezTo>
                  <a:cubicBezTo>
                    <a:pt x="20189" y="5077"/>
                    <a:pt x="20144" y="4830"/>
                    <a:pt x="19988" y="4602"/>
                  </a:cubicBezTo>
                  <a:cubicBezTo>
                    <a:pt x="19819" y="4355"/>
                    <a:pt x="19591" y="4121"/>
                    <a:pt x="19343" y="3894"/>
                  </a:cubicBezTo>
                  <a:cubicBezTo>
                    <a:pt x="18945" y="3529"/>
                    <a:pt x="18299" y="3236"/>
                    <a:pt x="18054" y="2832"/>
                  </a:cubicBezTo>
                  <a:cubicBezTo>
                    <a:pt x="17946" y="2655"/>
                    <a:pt x="17920" y="2456"/>
                    <a:pt x="17731" y="2301"/>
                  </a:cubicBezTo>
                  <a:cubicBezTo>
                    <a:pt x="16517" y="1301"/>
                    <a:pt x="16849" y="2155"/>
                    <a:pt x="14830" y="1416"/>
                  </a:cubicBezTo>
                  <a:cubicBezTo>
                    <a:pt x="13957" y="1097"/>
                    <a:pt x="13596" y="933"/>
                    <a:pt x="12573" y="708"/>
                  </a:cubicBezTo>
                  <a:lnTo>
                    <a:pt x="8704" y="0"/>
                  </a:lnTo>
                  <a:cubicBezTo>
                    <a:pt x="8382" y="118"/>
                    <a:pt x="7979" y="188"/>
                    <a:pt x="7737" y="354"/>
                  </a:cubicBezTo>
                  <a:cubicBezTo>
                    <a:pt x="7525" y="500"/>
                    <a:pt x="7549" y="714"/>
                    <a:pt x="7415" y="885"/>
                  </a:cubicBezTo>
                  <a:cubicBezTo>
                    <a:pt x="7226" y="1128"/>
                    <a:pt x="6985" y="1357"/>
                    <a:pt x="6770" y="1593"/>
                  </a:cubicBezTo>
                  <a:cubicBezTo>
                    <a:pt x="6394" y="3243"/>
                    <a:pt x="6501" y="3216"/>
                    <a:pt x="6448" y="3540"/>
                  </a:cubicBezTo>
                  <a:close/>
                </a:path>
              </a:pathLst>
            </a:custGeom>
            <a:solidFill>
              <a:srgbClr val="92D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5" name="Forme libre 76"/>
            <p:cNvSpPr/>
            <p:nvPr/>
          </p:nvSpPr>
          <p:spPr>
            <a:xfrm rot="17516279" flipH="1">
              <a:off x="6174176" y="942985"/>
              <a:ext cx="1205462" cy="1360449"/>
            </a:xfrm>
            <a:custGeom>
              <a:avLst/>
              <a:gdLst/>
              <a:ahLst/>
              <a:cxnLst>
                <a:cxn ang="0">
                  <a:pos x="wd2" y="hd2"/>
                </a:cxn>
                <a:cxn ang="5400000">
                  <a:pos x="wd2" y="hd2"/>
                </a:cxn>
                <a:cxn ang="10800000">
                  <a:pos x="wd2" y="hd2"/>
                </a:cxn>
                <a:cxn ang="16200000">
                  <a:pos x="wd2" y="hd2"/>
                </a:cxn>
              </a:cxnLst>
              <a:rect l="0" t="0" r="r" b="b"/>
              <a:pathLst>
                <a:path w="21234" h="19977" extrusionOk="0">
                  <a:moveTo>
                    <a:pt x="12792" y="1320"/>
                  </a:moveTo>
                  <a:lnTo>
                    <a:pt x="11859" y="937"/>
                  </a:lnTo>
                  <a:cubicBezTo>
                    <a:pt x="11294" y="1996"/>
                    <a:pt x="6607" y="-1227"/>
                    <a:pt x="5506" y="541"/>
                  </a:cubicBezTo>
                  <a:cubicBezTo>
                    <a:pt x="4371" y="1504"/>
                    <a:pt x="6397" y="4636"/>
                    <a:pt x="6199" y="6406"/>
                  </a:cubicBezTo>
                  <a:cubicBezTo>
                    <a:pt x="6002" y="8176"/>
                    <a:pt x="5257" y="9703"/>
                    <a:pt x="4319" y="11160"/>
                  </a:cubicBezTo>
                  <a:cubicBezTo>
                    <a:pt x="3381" y="12616"/>
                    <a:pt x="871" y="14038"/>
                    <a:pt x="572" y="15147"/>
                  </a:cubicBezTo>
                  <a:cubicBezTo>
                    <a:pt x="-85" y="16351"/>
                    <a:pt x="-212" y="17588"/>
                    <a:pt x="378" y="18382"/>
                  </a:cubicBezTo>
                  <a:cubicBezTo>
                    <a:pt x="968" y="19177"/>
                    <a:pt x="2204" y="20250"/>
                    <a:pt x="4112" y="19914"/>
                  </a:cubicBezTo>
                  <a:cubicBezTo>
                    <a:pt x="4798" y="20373"/>
                    <a:pt x="9931" y="17064"/>
                    <a:pt x="11827" y="16367"/>
                  </a:cubicBezTo>
                  <a:cubicBezTo>
                    <a:pt x="13722" y="15670"/>
                    <a:pt x="14111" y="16251"/>
                    <a:pt x="15486" y="15731"/>
                  </a:cubicBezTo>
                  <a:cubicBezTo>
                    <a:pt x="16862" y="15212"/>
                    <a:pt x="19150" y="14025"/>
                    <a:pt x="20080" y="13248"/>
                  </a:cubicBezTo>
                  <a:cubicBezTo>
                    <a:pt x="21010" y="12471"/>
                    <a:pt x="20918" y="11891"/>
                    <a:pt x="21068" y="11069"/>
                  </a:cubicBezTo>
                  <a:cubicBezTo>
                    <a:pt x="21217" y="10246"/>
                    <a:pt x="21388" y="9373"/>
                    <a:pt x="20976" y="8313"/>
                  </a:cubicBezTo>
                  <a:cubicBezTo>
                    <a:pt x="20565" y="7253"/>
                    <a:pt x="19528" y="5699"/>
                    <a:pt x="18597" y="4710"/>
                  </a:cubicBezTo>
                  <a:lnTo>
                    <a:pt x="15395" y="2379"/>
                  </a:lnTo>
                  <a:cubicBezTo>
                    <a:pt x="14480" y="1849"/>
                    <a:pt x="13173" y="1461"/>
                    <a:pt x="12792" y="1320"/>
                  </a:cubicBezTo>
                  <a:close/>
                </a:path>
              </a:pathLst>
            </a:custGeom>
            <a:solidFill>
              <a:srgbClr val="CCFF9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6" name="Forme libre 77"/>
            <p:cNvSpPr/>
            <p:nvPr/>
          </p:nvSpPr>
          <p:spPr>
            <a:xfrm rot="6681322" flipH="1">
              <a:off x="7731535" y="2130531"/>
              <a:ext cx="562719" cy="727737"/>
            </a:xfrm>
            <a:custGeom>
              <a:avLst/>
              <a:gdLst/>
              <a:ahLst/>
              <a:cxnLst>
                <a:cxn ang="0">
                  <a:pos x="wd2" y="hd2"/>
                </a:cxn>
                <a:cxn ang="5400000">
                  <a:pos x="wd2" y="hd2"/>
                </a:cxn>
                <a:cxn ang="10800000">
                  <a:pos x="wd2" y="hd2"/>
                </a:cxn>
                <a:cxn ang="16200000">
                  <a:pos x="wd2" y="hd2"/>
                </a:cxn>
              </a:cxnLst>
              <a:rect l="0" t="0" r="r" b="b"/>
              <a:pathLst>
                <a:path w="21274" h="21248" extrusionOk="0">
                  <a:moveTo>
                    <a:pt x="8514" y="0"/>
                  </a:moveTo>
                  <a:cubicBezTo>
                    <a:pt x="7628" y="1488"/>
                    <a:pt x="4515" y="6598"/>
                    <a:pt x="3198" y="8929"/>
                  </a:cubicBezTo>
                  <a:cubicBezTo>
                    <a:pt x="1881" y="11261"/>
                    <a:pt x="1138" y="12650"/>
                    <a:pt x="611" y="13989"/>
                  </a:cubicBezTo>
                  <a:cubicBezTo>
                    <a:pt x="85" y="15329"/>
                    <a:pt x="-83" y="16023"/>
                    <a:pt x="37" y="16966"/>
                  </a:cubicBezTo>
                  <a:lnTo>
                    <a:pt x="2083" y="20955"/>
                  </a:lnTo>
                  <a:cubicBezTo>
                    <a:pt x="3161" y="21600"/>
                    <a:pt x="4808" y="21004"/>
                    <a:pt x="6502" y="20835"/>
                  </a:cubicBezTo>
                  <a:cubicBezTo>
                    <a:pt x="8197" y="20666"/>
                    <a:pt x="10090" y="20672"/>
                    <a:pt x="12250" y="19942"/>
                  </a:cubicBezTo>
                  <a:cubicBezTo>
                    <a:pt x="14410" y="19212"/>
                    <a:pt x="18002" y="17546"/>
                    <a:pt x="19463" y="16455"/>
                  </a:cubicBezTo>
                  <a:cubicBezTo>
                    <a:pt x="20924" y="15363"/>
                    <a:pt x="20780" y="14549"/>
                    <a:pt x="21014" y="13394"/>
                  </a:cubicBezTo>
                  <a:cubicBezTo>
                    <a:pt x="21249" y="12239"/>
                    <a:pt x="21517" y="11013"/>
                    <a:pt x="20870" y="9525"/>
                  </a:cubicBezTo>
                  <a:cubicBezTo>
                    <a:pt x="20224" y="8036"/>
                    <a:pt x="18596" y="5854"/>
                    <a:pt x="17135" y="4465"/>
                  </a:cubicBezTo>
                  <a:lnTo>
                    <a:pt x="12106" y="1191"/>
                  </a:lnTo>
                  <a:cubicBezTo>
                    <a:pt x="10669" y="446"/>
                    <a:pt x="9113" y="198"/>
                    <a:pt x="8514" y="0"/>
                  </a:cubicBezTo>
                  <a:close/>
                </a:path>
              </a:pathLst>
            </a:custGeom>
            <a:solidFill>
              <a:srgbClr val="00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7" name="Forme libre 78"/>
            <p:cNvSpPr/>
            <p:nvPr/>
          </p:nvSpPr>
          <p:spPr>
            <a:xfrm flipH="1">
              <a:off x="6338153" y="482116"/>
              <a:ext cx="2065523" cy="813903"/>
            </a:xfrm>
            <a:custGeom>
              <a:avLst/>
              <a:gdLst/>
              <a:ahLst/>
              <a:cxnLst>
                <a:cxn ang="0">
                  <a:pos x="wd2" y="hd2"/>
                </a:cxn>
                <a:cxn ang="5400000">
                  <a:pos x="wd2" y="hd2"/>
                </a:cxn>
                <a:cxn ang="10800000">
                  <a:pos x="wd2" y="hd2"/>
                </a:cxn>
                <a:cxn ang="16200000">
                  <a:pos x="wd2" y="hd2"/>
                </a:cxn>
              </a:cxnLst>
              <a:rect l="0" t="0" r="r" b="b"/>
              <a:pathLst>
                <a:path w="20992" h="20459" extrusionOk="0">
                  <a:moveTo>
                    <a:pt x="7030" y="3678"/>
                  </a:moveTo>
                  <a:cubicBezTo>
                    <a:pt x="6321" y="3319"/>
                    <a:pt x="5848" y="447"/>
                    <a:pt x="4902" y="88"/>
                  </a:cubicBezTo>
                  <a:cubicBezTo>
                    <a:pt x="3956" y="-271"/>
                    <a:pt x="2108" y="515"/>
                    <a:pt x="1356" y="1524"/>
                  </a:cubicBezTo>
                  <a:cubicBezTo>
                    <a:pt x="604" y="2534"/>
                    <a:pt x="614" y="5058"/>
                    <a:pt x="391" y="6144"/>
                  </a:cubicBezTo>
                  <a:cubicBezTo>
                    <a:pt x="167" y="7231"/>
                    <a:pt x="-63" y="7442"/>
                    <a:pt x="15" y="8044"/>
                  </a:cubicBezTo>
                  <a:lnTo>
                    <a:pt x="1352" y="10590"/>
                  </a:lnTo>
                  <a:cubicBezTo>
                    <a:pt x="2055" y="11002"/>
                    <a:pt x="1991" y="8913"/>
                    <a:pt x="4237" y="10514"/>
                  </a:cubicBezTo>
                  <a:cubicBezTo>
                    <a:pt x="6484" y="12114"/>
                    <a:pt x="12239" y="19060"/>
                    <a:pt x="14833" y="20194"/>
                  </a:cubicBezTo>
                  <a:cubicBezTo>
                    <a:pt x="17426" y="21329"/>
                    <a:pt x="18852" y="18519"/>
                    <a:pt x="19798" y="17322"/>
                  </a:cubicBezTo>
                  <a:cubicBezTo>
                    <a:pt x="20744" y="16125"/>
                    <a:pt x="21537" y="15351"/>
                    <a:pt x="20507" y="13013"/>
                  </a:cubicBezTo>
                  <a:cubicBezTo>
                    <a:pt x="19478" y="10676"/>
                    <a:pt x="15157" y="5090"/>
                    <a:pt x="13620" y="3295"/>
                  </a:cubicBezTo>
                  <a:cubicBezTo>
                    <a:pt x="12083" y="1500"/>
                    <a:pt x="12240" y="3129"/>
                    <a:pt x="11286" y="2242"/>
                  </a:cubicBezTo>
                  <a:lnTo>
                    <a:pt x="9158" y="2242"/>
                  </a:lnTo>
                  <a:cubicBezTo>
                    <a:pt x="8220" y="1767"/>
                    <a:pt x="7740" y="4037"/>
                    <a:pt x="7030" y="3678"/>
                  </a:cubicBezTo>
                  <a:close/>
                </a:path>
              </a:pathLst>
            </a:custGeom>
            <a:solidFill>
              <a:srgbClr val="77933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8" name="Forme libre 80"/>
            <p:cNvSpPr/>
            <p:nvPr/>
          </p:nvSpPr>
          <p:spPr>
            <a:xfrm flipH="1">
              <a:off x="6540950" y="0"/>
              <a:ext cx="1367005" cy="539508"/>
            </a:xfrm>
            <a:custGeom>
              <a:avLst/>
              <a:gdLst/>
              <a:ahLst/>
              <a:cxnLst>
                <a:cxn ang="0">
                  <a:pos x="wd2" y="hd2"/>
                </a:cxn>
                <a:cxn ang="5400000">
                  <a:pos x="wd2" y="hd2"/>
                </a:cxn>
                <a:cxn ang="10800000">
                  <a:pos x="wd2" y="hd2"/>
                </a:cxn>
                <a:cxn ang="16200000">
                  <a:pos x="wd2" y="hd2"/>
                </a:cxn>
              </a:cxnLst>
              <a:rect l="0" t="0" r="r" b="b"/>
              <a:pathLst>
                <a:path w="21274" h="21248" extrusionOk="0">
                  <a:moveTo>
                    <a:pt x="8514" y="0"/>
                  </a:moveTo>
                  <a:cubicBezTo>
                    <a:pt x="7628" y="1488"/>
                    <a:pt x="4515" y="6598"/>
                    <a:pt x="3198" y="8929"/>
                  </a:cubicBezTo>
                  <a:cubicBezTo>
                    <a:pt x="1881" y="11261"/>
                    <a:pt x="1138" y="12650"/>
                    <a:pt x="611" y="13989"/>
                  </a:cubicBezTo>
                  <a:cubicBezTo>
                    <a:pt x="85" y="15329"/>
                    <a:pt x="-83" y="16023"/>
                    <a:pt x="37" y="16966"/>
                  </a:cubicBezTo>
                  <a:lnTo>
                    <a:pt x="2083" y="20955"/>
                  </a:lnTo>
                  <a:cubicBezTo>
                    <a:pt x="3161" y="21600"/>
                    <a:pt x="4808" y="21004"/>
                    <a:pt x="6502" y="20835"/>
                  </a:cubicBezTo>
                  <a:cubicBezTo>
                    <a:pt x="8197" y="20666"/>
                    <a:pt x="10090" y="20672"/>
                    <a:pt x="12250" y="19942"/>
                  </a:cubicBezTo>
                  <a:cubicBezTo>
                    <a:pt x="14410" y="19212"/>
                    <a:pt x="18002" y="17546"/>
                    <a:pt x="19463" y="16455"/>
                  </a:cubicBezTo>
                  <a:cubicBezTo>
                    <a:pt x="20924" y="15363"/>
                    <a:pt x="20780" y="14549"/>
                    <a:pt x="21014" y="13394"/>
                  </a:cubicBezTo>
                  <a:cubicBezTo>
                    <a:pt x="21249" y="12239"/>
                    <a:pt x="21517" y="11013"/>
                    <a:pt x="20870" y="9525"/>
                  </a:cubicBezTo>
                  <a:cubicBezTo>
                    <a:pt x="20224" y="8036"/>
                    <a:pt x="18596" y="5854"/>
                    <a:pt x="17135" y="4465"/>
                  </a:cubicBezTo>
                  <a:lnTo>
                    <a:pt x="12106" y="1191"/>
                  </a:lnTo>
                  <a:cubicBezTo>
                    <a:pt x="10669" y="446"/>
                    <a:pt x="9113" y="198"/>
                    <a:pt x="8514" y="0"/>
                  </a:cubicBezTo>
                  <a:close/>
                </a:path>
              </a:pathLst>
            </a:custGeom>
            <a:solidFill>
              <a:srgbClr val="77933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9" name="Groupe 10"/>
            <p:cNvGrpSpPr/>
            <p:nvPr/>
          </p:nvGrpSpPr>
          <p:grpSpPr>
            <a:xfrm>
              <a:off x="5885730" y="716102"/>
              <a:ext cx="2663696" cy="3378157"/>
              <a:chOff x="0" y="0"/>
              <a:chExt cx="2663695" cy="3378156"/>
            </a:xfrm>
          </p:grpSpPr>
          <p:sp>
            <p:nvSpPr>
              <p:cNvPr id="72" name="Forme libre 86"/>
              <p:cNvSpPr/>
              <p:nvPr/>
            </p:nvSpPr>
            <p:spPr>
              <a:xfrm flipH="1">
                <a:off x="569831" y="0"/>
                <a:ext cx="1532568" cy="3378157"/>
              </a:xfrm>
              <a:custGeom>
                <a:avLst/>
                <a:gdLst/>
                <a:ahLst/>
                <a:cxnLst>
                  <a:cxn ang="0">
                    <a:pos x="wd2" y="hd2"/>
                  </a:cxn>
                  <a:cxn ang="5400000">
                    <a:pos x="wd2" y="hd2"/>
                  </a:cxn>
                  <a:cxn ang="10800000">
                    <a:pos x="wd2" y="hd2"/>
                  </a:cxn>
                  <a:cxn ang="16200000">
                    <a:pos x="wd2" y="hd2"/>
                  </a:cxn>
                </a:cxnLst>
                <a:rect l="0" t="0" r="r" b="b"/>
                <a:pathLst>
                  <a:path w="19883" h="21600" extrusionOk="0">
                    <a:moveTo>
                      <a:pt x="0" y="21600"/>
                    </a:moveTo>
                    <a:lnTo>
                      <a:pt x="19284" y="21600"/>
                    </a:lnTo>
                    <a:cubicBezTo>
                      <a:pt x="21600" y="21471"/>
                      <a:pt x="15292" y="21181"/>
                      <a:pt x="13894" y="20827"/>
                    </a:cubicBezTo>
                    <a:cubicBezTo>
                      <a:pt x="12497" y="20472"/>
                      <a:pt x="11559" y="19997"/>
                      <a:pt x="10900" y="19474"/>
                    </a:cubicBezTo>
                    <a:cubicBezTo>
                      <a:pt x="10241" y="18950"/>
                      <a:pt x="10181" y="18443"/>
                      <a:pt x="9942" y="17686"/>
                    </a:cubicBezTo>
                    <a:lnTo>
                      <a:pt x="9462" y="14932"/>
                    </a:lnTo>
                    <a:lnTo>
                      <a:pt x="9223" y="12999"/>
                    </a:lnTo>
                    <a:lnTo>
                      <a:pt x="9343" y="11307"/>
                    </a:lnTo>
                    <a:lnTo>
                      <a:pt x="9223" y="10534"/>
                    </a:lnTo>
                    <a:lnTo>
                      <a:pt x="9343" y="10148"/>
                    </a:lnTo>
                    <a:lnTo>
                      <a:pt x="9582" y="8215"/>
                    </a:lnTo>
                    <a:lnTo>
                      <a:pt x="10181" y="7732"/>
                    </a:lnTo>
                    <a:lnTo>
                      <a:pt x="11858" y="6862"/>
                    </a:lnTo>
                    <a:lnTo>
                      <a:pt x="14852" y="5412"/>
                    </a:lnTo>
                    <a:lnTo>
                      <a:pt x="19883" y="3383"/>
                    </a:lnTo>
                    <a:lnTo>
                      <a:pt x="10061" y="7345"/>
                    </a:lnTo>
                    <a:lnTo>
                      <a:pt x="10660" y="5895"/>
                    </a:lnTo>
                    <a:lnTo>
                      <a:pt x="11139" y="4687"/>
                    </a:lnTo>
                    <a:lnTo>
                      <a:pt x="12696" y="2754"/>
                    </a:lnTo>
                    <a:lnTo>
                      <a:pt x="15092" y="0"/>
                    </a:lnTo>
                    <a:lnTo>
                      <a:pt x="10421" y="5412"/>
                    </a:lnTo>
                    <a:lnTo>
                      <a:pt x="7067" y="2706"/>
                    </a:lnTo>
                    <a:lnTo>
                      <a:pt x="2755" y="97"/>
                    </a:lnTo>
                    <a:lnTo>
                      <a:pt x="5630" y="1933"/>
                    </a:lnTo>
                    <a:lnTo>
                      <a:pt x="8265" y="3866"/>
                    </a:lnTo>
                    <a:lnTo>
                      <a:pt x="10181" y="5944"/>
                    </a:lnTo>
                    <a:lnTo>
                      <a:pt x="8624" y="8698"/>
                    </a:lnTo>
                    <a:lnTo>
                      <a:pt x="7546" y="7732"/>
                    </a:lnTo>
                    <a:lnTo>
                      <a:pt x="6228" y="6523"/>
                    </a:lnTo>
                    <a:lnTo>
                      <a:pt x="6109" y="6475"/>
                    </a:lnTo>
                    <a:lnTo>
                      <a:pt x="7786" y="8215"/>
                    </a:lnTo>
                    <a:lnTo>
                      <a:pt x="8265" y="10872"/>
                    </a:lnTo>
                    <a:lnTo>
                      <a:pt x="8384" y="13047"/>
                    </a:lnTo>
                    <a:lnTo>
                      <a:pt x="8025" y="15415"/>
                    </a:lnTo>
                    <a:lnTo>
                      <a:pt x="7546" y="17686"/>
                    </a:lnTo>
                    <a:cubicBezTo>
                      <a:pt x="7287" y="18306"/>
                      <a:pt x="6787" y="18749"/>
                      <a:pt x="6468" y="19136"/>
                    </a:cubicBezTo>
                    <a:cubicBezTo>
                      <a:pt x="6149" y="19522"/>
                      <a:pt x="5949" y="19740"/>
                      <a:pt x="5630" y="20005"/>
                    </a:cubicBezTo>
                    <a:cubicBezTo>
                      <a:pt x="5310" y="20271"/>
                      <a:pt x="4931" y="20529"/>
                      <a:pt x="4552" y="20730"/>
                    </a:cubicBezTo>
                    <a:cubicBezTo>
                      <a:pt x="4172" y="20932"/>
                      <a:pt x="3993" y="21093"/>
                      <a:pt x="3354" y="21213"/>
                    </a:cubicBezTo>
                    <a:lnTo>
                      <a:pt x="719" y="21455"/>
                    </a:lnTo>
                    <a:lnTo>
                      <a:pt x="0" y="21600"/>
                    </a:lnTo>
                    <a:close/>
                  </a:path>
                </a:pathLst>
              </a:custGeom>
              <a:solidFill>
                <a:srgbClr val="1E1C11"/>
              </a:solidFill>
              <a:ln w="25400" cap="flat">
                <a:solidFill>
                  <a:srgbClr val="1E1C1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73" name="Forme libre 87"/>
              <p:cNvSpPr/>
              <p:nvPr/>
            </p:nvSpPr>
            <p:spPr>
              <a:xfrm flipH="1">
                <a:off x="1407377" y="1768430"/>
                <a:ext cx="830911" cy="627265"/>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18480" y="17176"/>
                    </a:lnTo>
                    <a:lnTo>
                      <a:pt x="15840" y="14313"/>
                    </a:lnTo>
                    <a:lnTo>
                      <a:pt x="13440" y="10410"/>
                    </a:lnTo>
                    <a:lnTo>
                      <a:pt x="10080" y="8848"/>
                    </a:lnTo>
                    <a:lnTo>
                      <a:pt x="8160" y="6506"/>
                    </a:lnTo>
                    <a:lnTo>
                      <a:pt x="4800" y="3904"/>
                    </a:lnTo>
                    <a:lnTo>
                      <a:pt x="2640" y="2863"/>
                    </a:lnTo>
                    <a:lnTo>
                      <a:pt x="0" y="0"/>
                    </a:lnTo>
                    <a:lnTo>
                      <a:pt x="4080" y="2342"/>
                    </a:lnTo>
                    <a:lnTo>
                      <a:pt x="8880" y="5465"/>
                    </a:lnTo>
                    <a:lnTo>
                      <a:pt x="14160" y="9629"/>
                    </a:lnTo>
                    <a:lnTo>
                      <a:pt x="17520" y="12231"/>
                    </a:lnTo>
                    <a:lnTo>
                      <a:pt x="20880" y="16135"/>
                    </a:lnTo>
                    <a:lnTo>
                      <a:pt x="21600" y="17176"/>
                    </a:lnTo>
                    <a:lnTo>
                      <a:pt x="20160" y="21600"/>
                    </a:lnTo>
                    <a:close/>
                  </a:path>
                </a:pathLst>
              </a:custGeom>
              <a:solidFill>
                <a:srgbClr val="1E1C11"/>
              </a:solidFill>
              <a:ln w="25400" cap="flat">
                <a:solidFill>
                  <a:srgbClr val="1E1C1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74" name="Forme libre 88"/>
              <p:cNvSpPr/>
              <p:nvPr/>
            </p:nvSpPr>
            <p:spPr>
              <a:xfrm flipH="1">
                <a:off x="1454260" y="369426"/>
                <a:ext cx="1209436" cy="1738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818" y="16247"/>
                    </a:lnTo>
                    <a:lnTo>
                      <a:pt x="12696" y="12115"/>
                    </a:lnTo>
                    <a:lnTo>
                      <a:pt x="9069" y="9203"/>
                    </a:lnTo>
                    <a:lnTo>
                      <a:pt x="5276" y="6480"/>
                    </a:lnTo>
                    <a:lnTo>
                      <a:pt x="0" y="3475"/>
                    </a:lnTo>
                    <a:lnTo>
                      <a:pt x="11542" y="10330"/>
                    </a:lnTo>
                    <a:lnTo>
                      <a:pt x="11212" y="7701"/>
                    </a:lnTo>
                    <a:lnTo>
                      <a:pt x="10718" y="2817"/>
                    </a:lnTo>
                    <a:lnTo>
                      <a:pt x="11542" y="0"/>
                    </a:lnTo>
                    <a:lnTo>
                      <a:pt x="11212" y="2630"/>
                    </a:lnTo>
                    <a:lnTo>
                      <a:pt x="12531" y="10518"/>
                    </a:lnTo>
                    <a:lnTo>
                      <a:pt x="16489" y="13805"/>
                    </a:lnTo>
                    <a:lnTo>
                      <a:pt x="19951" y="17468"/>
                    </a:lnTo>
                    <a:lnTo>
                      <a:pt x="21600" y="19346"/>
                    </a:lnTo>
                    <a:lnTo>
                      <a:pt x="21600" y="21600"/>
                    </a:lnTo>
                    <a:close/>
                  </a:path>
                </a:pathLst>
              </a:custGeom>
              <a:solidFill>
                <a:srgbClr val="1E1C11"/>
              </a:solidFill>
              <a:ln w="25400" cap="flat">
                <a:solidFill>
                  <a:srgbClr val="1E1C1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75" name="Forme libre 89"/>
              <p:cNvSpPr/>
              <p:nvPr/>
            </p:nvSpPr>
            <p:spPr>
              <a:xfrm flipH="1">
                <a:off x="-1" y="940758"/>
                <a:ext cx="1477174" cy="929560"/>
              </a:xfrm>
              <a:custGeom>
                <a:avLst/>
                <a:gdLst/>
                <a:ahLst/>
                <a:cxnLst>
                  <a:cxn ang="0">
                    <a:pos x="wd2" y="hd2"/>
                  </a:cxn>
                  <a:cxn ang="5400000">
                    <a:pos x="wd2" y="hd2"/>
                  </a:cxn>
                  <a:cxn ang="10800000">
                    <a:pos x="wd2" y="hd2"/>
                  </a:cxn>
                  <a:cxn ang="16200000">
                    <a:pos x="wd2" y="hd2"/>
                  </a:cxn>
                </a:cxnLst>
                <a:rect l="0" t="0" r="r" b="b"/>
                <a:pathLst>
                  <a:path w="21600" h="21600" extrusionOk="0">
                    <a:moveTo>
                      <a:pt x="810" y="21600"/>
                    </a:moveTo>
                    <a:lnTo>
                      <a:pt x="1485" y="19493"/>
                    </a:lnTo>
                    <a:lnTo>
                      <a:pt x="2025" y="17912"/>
                    </a:lnTo>
                    <a:lnTo>
                      <a:pt x="2835" y="16156"/>
                    </a:lnTo>
                    <a:lnTo>
                      <a:pt x="4320" y="14576"/>
                    </a:lnTo>
                    <a:lnTo>
                      <a:pt x="6615" y="11415"/>
                    </a:lnTo>
                    <a:lnTo>
                      <a:pt x="7425" y="10712"/>
                    </a:lnTo>
                    <a:lnTo>
                      <a:pt x="13500" y="8956"/>
                    </a:lnTo>
                    <a:lnTo>
                      <a:pt x="17010" y="8254"/>
                    </a:lnTo>
                    <a:lnTo>
                      <a:pt x="21330" y="8078"/>
                    </a:lnTo>
                    <a:lnTo>
                      <a:pt x="15390" y="7902"/>
                    </a:lnTo>
                    <a:lnTo>
                      <a:pt x="10395" y="8956"/>
                    </a:lnTo>
                    <a:lnTo>
                      <a:pt x="8640" y="9483"/>
                    </a:lnTo>
                    <a:lnTo>
                      <a:pt x="12555" y="6498"/>
                    </a:lnTo>
                    <a:lnTo>
                      <a:pt x="17145" y="2810"/>
                    </a:lnTo>
                    <a:lnTo>
                      <a:pt x="21600" y="0"/>
                    </a:lnTo>
                    <a:lnTo>
                      <a:pt x="9720" y="7902"/>
                    </a:lnTo>
                    <a:lnTo>
                      <a:pt x="7560" y="10010"/>
                    </a:lnTo>
                    <a:lnTo>
                      <a:pt x="10260" y="4741"/>
                    </a:lnTo>
                    <a:lnTo>
                      <a:pt x="11745" y="1229"/>
                    </a:lnTo>
                    <a:lnTo>
                      <a:pt x="7290" y="9659"/>
                    </a:lnTo>
                    <a:lnTo>
                      <a:pt x="5805" y="11590"/>
                    </a:lnTo>
                    <a:lnTo>
                      <a:pt x="4725" y="13171"/>
                    </a:lnTo>
                    <a:lnTo>
                      <a:pt x="1620" y="15980"/>
                    </a:lnTo>
                    <a:lnTo>
                      <a:pt x="540" y="17210"/>
                    </a:lnTo>
                    <a:lnTo>
                      <a:pt x="0" y="20195"/>
                    </a:lnTo>
                    <a:lnTo>
                      <a:pt x="810" y="21600"/>
                    </a:lnTo>
                    <a:close/>
                  </a:path>
                </a:pathLst>
              </a:custGeom>
              <a:solidFill>
                <a:srgbClr val="1E1C11"/>
              </a:solidFill>
              <a:ln w="25400" cap="flat">
                <a:solidFill>
                  <a:srgbClr val="1E1C11"/>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70" name="Forme libre 90"/>
            <p:cNvSpPr/>
            <p:nvPr/>
          </p:nvSpPr>
          <p:spPr>
            <a:xfrm rot="19136656" flipH="1">
              <a:off x="6098264" y="309890"/>
              <a:ext cx="742499" cy="567424"/>
            </a:xfrm>
            <a:custGeom>
              <a:avLst/>
              <a:gdLst/>
              <a:ahLst/>
              <a:cxnLst>
                <a:cxn ang="0">
                  <a:pos x="wd2" y="hd2"/>
                </a:cxn>
                <a:cxn ang="5400000">
                  <a:pos x="wd2" y="hd2"/>
                </a:cxn>
                <a:cxn ang="10800000">
                  <a:pos x="wd2" y="hd2"/>
                </a:cxn>
                <a:cxn ang="16200000">
                  <a:pos x="wd2" y="hd2"/>
                </a:cxn>
              </a:cxnLst>
              <a:rect l="0" t="0" r="r" b="b"/>
              <a:pathLst>
                <a:path w="20577" h="21093" extrusionOk="0">
                  <a:moveTo>
                    <a:pt x="2401" y="0"/>
                  </a:moveTo>
                  <a:lnTo>
                    <a:pt x="5130" y="207"/>
                  </a:lnTo>
                  <a:cubicBezTo>
                    <a:pt x="5491" y="949"/>
                    <a:pt x="4995" y="1906"/>
                    <a:pt x="4942" y="3203"/>
                  </a:cubicBezTo>
                  <a:cubicBezTo>
                    <a:pt x="4890" y="4500"/>
                    <a:pt x="5120" y="6759"/>
                    <a:pt x="4814" y="7991"/>
                  </a:cubicBezTo>
                  <a:cubicBezTo>
                    <a:pt x="4508" y="9222"/>
                    <a:pt x="3909" y="9193"/>
                    <a:pt x="3107" y="10591"/>
                  </a:cubicBezTo>
                  <a:cubicBezTo>
                    <a:pt x="2305" y="11989"/>
                    <a:pt x="-73" y="15488"/>
                    <a:pt x="2" y="16377"/>
                  </a:cubicBezTo>
                  <a:lnTo>
                    <a:pt x="1084" y="20975"/>
                  </a:lnTo>
                  <a:cubicBezTo>
                    <a:pt x="1760" y="21584"/>
                    <a:pt x="5318" y="19660"/>
                    <a:pt x="6886" y="19228"/>
                  </a:cubicBezTo>
                  <a:cubicBezTo>
                    <a:pt x="8453" y="18796"/>
                    <a:pt x="8262" y="18775"/>
                    <a:pt x="10488" y="18385"/>
                  </a:cubicBezTo>
                  <a:cubicBezTo>
                    <a:pt x="12715" y="17995"/>
                    <a:pt x="18963" y="18191"/>
                    <a:pt x="20245" y="16888"/>
                  </a:cubicBezTo>
                  <a:cubicBezTo>
                    <a:pt x="21527" y="15585"/>
                    <a:pt x="18724" y="11898"/>
                    <a:pt x="18181" y="10566"/>
                  </a:cubicBezTo>
                  <a:cubicBezTo>
                    <a:pt x="17638" y="9234"/>
                    <a:pt x="17758" y="10027"/>
                    <a:pt x="16986" y="8896"/>
                  </a:cubicBezTo>
                  <a:lnTo>
                    <a:pt x="13550" y="3777"/>
                  </a:lnTo>
                  <a:lnTo>
                    <a:pt x="10398" y="686"/>
                  </a:lnTo>
                  <a:cubicBezTo>
                    <a:pt x="9498" y="-16"/>
                    <a:pt x="2777" y="187"/>
                    <a:pt x="2401" y="0"/>
                  </a:cubicBezTo>
                  <a:close/>
                </a:path>
              </a:pathLst>
            </a:custGeom>
            <a:solidFill>
              <a:srgbClr val="93CDD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 name="Connecteur droit 91"/>
            <p:cNvSpPr/>
            <p:nvPr/>
          </p:nvSpPr>
          <p:spPr>
            <a:xfrm flipH="1" flipV="1">
              <a:off x="0" y="4151391"/>
              <a:ext cx="8863038" cy="1"/>
            </a:xfrm>
            <a:prstGeom prst="line">
              <a:avLst/>
            </a:prstGeom>
            <a:noFill/>
            <a:ln w="257175" cap="flat">
              <a:solidFill>
                <a:srgbClr val="1E1C11"/>
              </a:solidFill>
              <a:prstDash val="solid"/>
              <a:round/>
            </a:ln>
            <a:effectLst/>
          </p:spPr>
          <p:txBody>
            <a:bodyPr wrap="square" lIns="45719" tIns="45719" rIns="45719" bIns="45719" numCol="1" anchor="t">
              <a:noAutofit/>
            </a:bodyPr>
            <a:lstStyle/>
            <a:p>
              <a:endParaRPr/>
            </a:p>
          </p:txBody>
        </p:sp>
      </p:grpSp>
      <p:pic>
        <p:nvPicPr>
          <p:cNvPr id="77" name="Picture 5" descr="Picture 5"/>
          <p:cNvPicPr>
            <a:picLocks noChangeAspect="1"/>
          </p:cNvPicPr>
          <p:nvPr/>
        </p:nvPicPr>
        <p:blipFill>
          <a:blip r:embed="rId5">
            <a:extLst/>
          </a:blip>
          <a:stretch>
            <a:fillRect/>
          </a:stretch>
        </p:blipFill>
        <p:spPr>
          <a:xfrm>
            <a:off x="5954651" y="5189283"/>
            <a:ext cx="1647157" cy="381951"/>
          </a:xfrm>
          <a:prstGeom prst="rect">
            <a:avLst/>
          </a:prstGeom>
          <a:ln w="12700">
            <a:miter lim="400000"/>
          </a:ln>
        </p:spPr>
      </p:pic>
      <p:pic>
        <p:nvPicPr>
          <p:cNvPr id="78" name="Picture 7" descr="Picture 7"/>
          <p:cNvPicPr>
            <a:picLocks noChangeAspect="1"/>
          </p:cNvPicPr>
          <p:nvPr/>
        </p:nvPicPr>
        <p:blipFill>
          <a:blip r:embed="rId6">
            <a:extLst/>
          </a:blip>
          <a:stretch>
            <a:fillRect/>
          </a:stretch>
        </p:blipFill>
        <p:spPr>
          <a:xfrm>
            <a:off x="977256" y="6076651"/>
            <a:ext cx="1405034" cy="556027"/>
          </a:xfrm>
          <a:prstGeom prst="rect">
            <a:avLst/>
          </a:prstGeom>
          <a:ln w="12700">
            <a:miter lim="400000"/>
          </a:ln>
        </p:spPr>
      </p:pic>
      <p:pic>
        <p:nvPicPr>
          <p:cNvPr id="79" name="Image 11" descr="Image 11"/>
          <p:cNvPicPr>
            <a:picLocks noChangeAspect="1"/>
          </p:cNvPicPr>
          <p:nvPr/>
        </p:nvPicPr>
        <p:blipFill>
          <a:blip r:embed="rId7">
            <a:extLst/>
          </a:blip>
          <a:stretch>
            <a:fillRect/>
          </a:stretch>
        </p:blipFill>
        <p:spPr>
          <a:xfrm>
            <a:off x="295336" y="5151309"/>
            <a:ext cx="789588" cy="800590"/>
          </a:xfrm>
          <a:prstGeom prst="rect">
            <a:avLst/>
          </a:prstGeom>
          <a:ln w="12700">
            <a:miter lim="400000"/>
          </a:ln>
        </p:spPr>
      </p:pic>
      <p:pic>
        <p:nvPicPr>
          <p:cNvPr id="80" name="Graphique 2" descr="Graphique 2"/>
          <p:cNvPicPr>
            <a:picLocks noChangeAspect="1"/>
          </p:cNvPicPr>
          <p:nvPr/>
        </p:nvPicPr>
        <p:blipFill>
          <a:blip r:embed="rId8">
            <a:extLst/>
          </a:blip>
          <a:stretch>
            <a:fillRect/>
          </a:stretch>
        </p:blipFill>
        <p:spPr>
          <a:xfrm>
            <a:off x="3249861" y="5229862"/>
            <a:ext cx="1335303" cy="409493"/>
          </a:xfrm>
          <a:prstGeom prst="rect">
            <a:avLst/>
          </a:prstGeom>
          <a:ln w="12700">
            <a:miter lim="400000"/>
          </a:ln>
        </p:spPr>
      </p:pic>
      <p:pic>
        <p:nvPicPr>
          <p:cNvPr id="81" name="Image 4" descr="Image 4"/>
          <p:cNvPicPr>
            <a:picLocks noChangeAspect="1"/>
          </p:cNvPicPr>
          <p:nvPr/>
        </p:nvPicPr>
        <p:blipFill>
          <a:blip r:embed="rId9">
            <a:extLst/>
          </a:blip>
          <a:stretch>
            <a:fillRect/>
          </a:stretch>
        </p:blipFill>
        <p:spPr>
          <a:xfrm>
            <a:off x="4799531" y="5257637"/>
            <a:ext cx="991834" cy="1190826"/>
          </a:xfrm>
          <a:prstGeom prst="rect">
            <a:avLst/>
          </a:prstGeom>
          <a:ln w="12700">
            <a:miter lim="400000"/>
          </a:ln>
        </p:spPr>
      </p:pic>
      <p:pic>
        <p:nvPicPr>
          <p:cNvPr id="82" name="Image 3" descr="Image 3"/>
          <p:cNvPicPr>
            <a:picLocks noChangeAspect="1"/>
          </p:cNvPicPr>
          <p:nvPr/>
        </p:nvPicPr>
        <p:blipFill>
          <a:blip r:embed="rId10">
            <a:extLst/>
          </a:blip>
          <a:stretch>
            <a:fillRect/>
          </a:stretch>
        </p:blipFill>
        <p:spPr>
          <a:xfrm>
            <a:off x="3220076" y="6030174"/>
            <a:ext cx="733045" cy="565005"/>
          </a:xfrm>
          <a:prstGeom prst="rect">
            <a:avLst/>
          </a:prstGeom>
          <a:ln>
            <a:solidFill>
              <a:srgbClr val="000000"/>
            </a:solidFill>
            <a:miter/>
          </a:ln>
        </p:spPr>
      </p:pic>
    </p:spTree>
    <p:extLst>
      <p:ext uri="{BB962C8B-B14F-4D97-AF65-F5344CB8AC3E}">
        <p14:creationId xmlns:p14="http://schemas.microsoft.com/office/powerpoint/2010/main" val="1412864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10</a:t>
            </a:fld>
            <a:endParaRPr lang="en-US" dirty="0"/>
          </a:p>
        </p:txBody>
      </p:sp>
      <p:sp>
        <p:nvSpPr>
          <p:cNvPr id="11" name="Title 1"/>
          <p:cNvSpPr txBox="1">
            <a:spLocks/>
          </p:cNvSpPr>
          <p:nvPr/>
        </p:nvSpPr>
        <p:spPr>
          <a:xfrm>
            <a:off x="-244291" y="0"/>
            <a:ext cx="1474566" cy="14292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9600" dirty="0" smtClean="0">
                <a:solidFill>
                  <a:schemeClr val="tx1"/>
                </a:solidFill>
              </a:rPr>
              <a:t>C</a:t>
            </a:r>
            <a:endParaRPr lang="en-US" sz="9600" dirty="0">
              <a:solidFill>
                <a:schemeClr val="tx1"/>
              </a:solidFill>
            </a:endParaRPr>
          </a:p>
        </p:txBody>
      </p:sp>
      <p:sp>
        <p:nvSpPr>
          <p:cNvPr id="12" name="ZoneTexte 117"/>
          <p:cNvSpPr txBox="1"/>
          <p:nvPr/>
        </p:nvSpPr>
        <p:spPr>
          <a:xfrm>
            <a:off x="908155" y="394713"/>
            <a:ext cx="251607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4000" dirty="0" err="1" smtClean="0"/>
              <a:t>onclusions</a:t>
            </a:r>
            <a:endParaRPr sz="4000" dirty="0"/>
          </a:p>
        </p:txBody>
      </p:sp>
      <p:sp>
        <p:nvSpPr>
          <p:cNvPr id="3" name="Rectangle 2"/>
          <p:cNvSpPr/>
          <p:nvPr/>
        </p:nvSpPr>
        <p:spPr>
          <a:xfrm>
            <a:off x="0" y="1483854"/>
            <a:ext cx="9144000" cy="4154984"/>
          </a:xfrm>
          <a:prstGeom prst="rect">
            <a:avLst/>
          </a:prstGeom>
        </p:spPr>
        <p:txBody>
          <a:bodyPr wrap="square">
            <a:spAutoFit/>
          </a:bodyPr>
          <a:lstStyle/>
          <a:p>
            <a:pPr indent="360363" algn="just">
              <a:buSzPct val="100000"/>
              <a:buFont typeface="Wingdings" panose="05000000000000000000" pitchFamily="2" charset="2"/>
              <a:buChar char="à"/>
              <a:defRPr sz="3200"/>
            </a:pPr>
            <a:r>
              <a:rPr lang="en-US" sz="2400" dirty="0"/>
              <a:t>In tropical agricultural fields, at the 1m</a:t>
            </a:r>
            <a:r>
              <a:rPr lang="en-US" sz="2400" baseline="30000" dirty="0"/>
              <a:t>2</a:t>
            </a:r>
            <a:r>
              <a:rPr lang="en-US" sz="2400" dirty="0"/>
              <a:t> scale, </a:t>
            </a:r>
            <a:r>
              <a:rPr lang="en-US" sz="2400" dirty="0" smtClean="0"/>
              <a:t>majority </a:t>
            </a:r>
            <a:r>
              <a:rPr lang="en-US" sz="2400" dirty="0"/>
              <a:t>of seeds </a:t>
            </a:r>
            <a:r>
              <a:rPr lang="en-US" sz="2400" dirty="0" smtClean="0"/>
              <a:t>can </a:t>
            </a:r>
            <a:r>
              <a:rPr lang="en-US" sz="2400" dirty="0"/>
              <a:t>be exported by the three first rainfall </a:t>
            </a:r>
            <a:r>
              <a:rPr lang="en-US" sz="2400" dirty="0" smtClean="0"/>
              <a:t>events. </a:t>
            </a:r>
          </a:p>
          <a:p>
            <a:pPr indent="360363" algn="just">
              <a:buSzPct val="100000"/>
              <a:buFont typeface="Wingdings" panose="05000000000000000000" pitchFamily="2" charset="2"/>
              <a:buChar char="à"/>
              <a:defRPr sz="3200"/>
            </a:pPr>
            <a:endParaRPr lang="en-US" sz="2400" dirty="0"/>
          </a:p>
          <a:p>
            <a:pPr indent="360363" algn="just">
              <a:buSzPct val="100000"/>
              <a:buFont typeface="Wingdings" panose="05000000000000000000" pitchFamily="2" charset="2"/>
              <a:buChar char="à"/>
              <a:defRPr sz="3200"/>
            </a:pPr>
            <a:r>
              <a:rPr lang="en-US" sz="2400" dirty="0" smtClean="0"/>
              <a:t>Effect of the position </a:t>
            </a:r>
            <a:r>
              <a:rPr lang="en-US" sz="2400" dirty="0"/>
              <a:t>in the </a:t>
            </a:r>
            <a:r>
              <a:rPr lang="en-US" sz="2400" dirty="0" smtClean="0"/>
              <a:t>catena: soil </a:t>
            </a:r>
            <a:r>
              <a:rPr lang="en-US" sz="2400" dirty="0"/>
              <a:t>characteristics influence hydrochory processes, </a:t>
            </a:r>
            <a:r>
              <a:rPr lang="en-US" sz="2400" dirty="0" smtClean="0"/>
              <a:t>and </a:t>
            </a:r>
            <a:r>
              <a:rPr lang="en-US" sz="2400" dirty="0"/>
              <a:t>there is spatial variation of seed deposition along the </a:t>
            </a:r>
            <a:r>
              <a:rPr lang="en-US" sz="2400" dirty="0" smtClean="0"/>
              <a:t>catena (more seed rain in the upper part). </a:t>
            </a:r>
          </a:p>
          <a:p>
            <a:pPr indent="360363" algn="just">
              <a:buSzPct val="100000"/>
              <a:buFont typeface="Wingdings" panose="05000000000000000000" pitchFamily="2" charset="2"/>
              <a:buChar char="à"/>
              <a:defRPr sz="3200"/>
            </a:pPr>
            <a:endParaRPr lang="en-US" sz="2400" dirty="0"/>
          </a:p>
          <a:p>
            <a:pPr indent="360363" algn="just">
              <a:buSzPct val="100000"/>
              <a:buFont typeface="Wingdings" panose="05000000000000000000" pitchFamily="2" charset="2"/>
              <a:buChar char="à"/>
              <a:defRPr sz="3200"/>
            </a:pPr>
            <a:r>
              <a:rPr lang="en-US" sz="2400" dirty="0" smtClean="0"/>
              <a:t>No relationship between </a:t>
            </a:r>
            <a:r>
              <a:rPr lang="en-US" sz="2400" dirty="0"/>
              <a:t>number of exported seed </a:t>
            </a:r>
            <a:r>
              <a:rPr lang="en-US" sz="2400" dirty="0" smtClean="0"/>
              <a:t>and types </a:t>
            </a:r>
            <a:r>
              <a:rPr lang="en-US" sz="2400" dirty="0"/>
              <a:t>of rainfall, runoff characteristics or soil </a:t>
            </a:r>
            <a:r>
              <a:rPr lang="en-US" sz="2400" dirty="0" smtClean="0"/>
              <a:t>losses: further </a:t>
            </a:r>
            <a:r>
              <a:rPr lang="en-US" sz="2400" dirty="0"/>
              <a:t>analyses </a:t>
            </a:r>
            <a:r>
              <a:rPr lang="en-US" sz="2400" dirty="0" smtClean="0"/>
              <a:t>to </a:t>
            </a:r>
            <a:r>
              <a:rPr lang="en-US" sz="2400" dirty="0"/>
              <a:t>explain the effect of environmental factors on hydrochory processes in agroecosystems of tropical areas. </a:t>
            </a:r>
          </a:p>
        </p:txBody>
      </p:sp>
    </p:spTree>
    <p:extLst>
      <p:ext uri="{BB962C8B-B14F-4D97-AF65-F5344CB8AC3E}">
        <p14:creationId xmlns:p14="http://schemas.microsoft.com/office/powerpoint/2010/main" val="278653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6643" r="6508" b="28704"/>
          <a:stretch/>
        </p:blipFill>
        <p:spPr>
          <a:xfrm>
            <a:off x="442792" y="1196572"/>
            <a:ext cx="4445000" cy="4889500"/>
          </a:xfrm>
          <a:prstGeom prst="rect">
            <a:avLst/>
          </a:prstGeom>
          <a:ln>
            <a:noFill/>
          </a:ln>
          <a:effectLst>
            <a:softEdge rad="112500"/>
          </a:effectLst>
        </p:spPr>
      </p:pic>
      <p:sp>
        <p:nvSpPr>
          <p:cNvPr id="2" name="Title 1"/>
          <p:cNvSpPr>
            <a:spLocks noGrp="1"/>
          </p:cNvSpPr>
          <p:nvPr>
            <p:ph type="title"/>
          </p:nvPr>
        </p:nvSpPr>
        <p:spPr>
          <a:xfrm>
            <a:off x="603164" y="-54159"/>
            <a:ext cx="7929618" cy="863584"/>
          </a:xfrm>
        </p:spPr>
        <p:txBody>
          <a:bodyPr>
            <a:noAutofit/>
          </a:bodyPr>
          <a:lstStyle/>
          <a:p>
            <a:pPr algn="ctr"/>
            <a:r>
              <a:rPr lang="en-US" sz="3600" dirty="0" smtClean="0">
                <a:solidFill>
                  <a:schemeClr val="tx1"/>
                </a:solidFill>
              </a:rPr>
              <a:t>Thank you for your attention</a:t>
            </a:r>
            <a:endParaRPr lang="en-US" sz="3600" b="1"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56" y="1324161"/>
            <a:ext cx="3568629" cy="4758173"/>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80B0FE03-7357-46DE-BD56-4111C29EC69F}" type="slidenum">
              <a:rPr lang="en-US" smtClean="0"/>
              <a:t>11</a:t>
            </a:fld>
            <a:endParaRPr lang="en-US"/>
          </a:p>
        </p:txBody>
      </p:sp>
    </p:spTree>
    <p:extLst>
      <p:ext uri="{BB962C8B-B14F-4D97-AF65-F5344CB8AC3E}">
        <p14:creationId xmlns:p14="http://schemas.microsoft.com/office/powerpoint/2010/main" val="2260139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92" t="20540" r="20780"/>
          <a:stretch/>
        </p:blipFill>
        <p:spPr bwMode="auto">
          <a:xfrm>
            <a:off x="-12357" y="3435179"/>
            <a:ext cx="3534033" cy="342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4711"/>
            <a:ext cx="9144000" cy="3262432"/>
          </a:xfrm>
          <a:prstGeom prst="rect">
            <a:avLst/>
          </a:prstGeom>
          <a:noFill/>
        </p:spPr>
        <p:txBody>
          <a:bodyPr wrap="square" rtlCol="0">
            <a:spAutoFit/>
          </a:bodyPr>
          <a:lstStyle/>
          <a:p>
            <a:r>
              <a:rPr lang="en-US" sz="2000" dirty="0" smtClean="0"/>
              <a:t>We would like to thank:</a:t>
            </a:r>
          </a:p>
          <a:p>
            <a:r>
              <a:rPr lang="en-US" sz="2000" dirty="0" smtClean="0"/>
              <a:t>B.S. and M.S students from </a:t>
            </a:r>
            <a:r>
              <a:rPr lang="en-US" sz="2000" dirty="0" err="1" smtClean="0"/>
              <a:t>Naresuan</a:t>
            </a:r>
            <a:r>
              <a:rPr lang="en-US" sz="2000" dirty="0" smtClean="0"/>
              <a:t> University</a:t>
            </a:r>
          </a:p>
          <a:p>
            <a:pPr lvl="1"/>
            <a:r>
              <a:rPr lang="en-US" dirty="0"/>
              <a:t>Miss </a:t>
            </a:r>
            <a:r>
              <a:rPr lang="en-US" dirty="0" err="1"/>
              <a:t>Sureeporn</a:t>
            </a:r>
            <a:r>
              <a:rPr lang="en-US" dirty="0"/>
              <a:t> </a:t>
            </a:r>
            <a:r>
              <a:rPr lang="en-US" dirty="0" err="1" smtClean="0"/>
              <a:t>kheawmuang</a:t>
            </a:r>
            <a:endParaRPr lang="en-US" dirty="0" smtClean="0"/>
          </a:p>
          <a:p>
            <a:pPr lvl="1"/>
            <a:r>
              <a:rPr lang="en-US" dirty="0" smtClean="0"/>
              <a:t>Miss </a:t>
            </a:r>
            <a:r>
              <a:rPr lang="en-US" dirty="0" err="1" smtClean="0"/>
              <a:t>Worrada</a:t>
            </a:r>
            <a:r>
              <a:rPr lang="en-US" dirty="0" smtClean="0"/>
              <a:t> </a:t>
            </a:r>
            <a:r>
              <a:rPr lang="en-US" dirty="0" err="1" smtClean="0"/>
              <a:t>Bunthajan</a:t>
            </a:r>
            <a:endParaRPr lang="en-US" dirty="0" smtClean="0"/>
          </a:p>
          <a:p>
            <a:pPr lvl="1"/>
            <a:r>
              <a:rPr lang="en-US" dirty="0" smtClean="0"/>
              <a:t>Miss </a:t>
            </a:r>
            <a:r>
              <a:rPr lang="en-US" dirty="0" err="1" smtClean="0"/>
              <a:t>Tamonwan</a:t>
            </a:r>
            <a:r>
              <a:rPr lang="en-US" dirty="0" smtClean="0"/>
              <a:t> </a:t>
            </a:r>
            <a:r>
              <a:rPr lang="en-US" dirty="0" err="1" smtClean="0"/>
              <a:t>Thepphakhun</a:t>
            </a:r>
            <a:endParaRPr lang="en-US" dirty="0"/>
          </a:p>
          <a:p>
            <a:pPr lvl="1"/>
            <a:endParaRPr lang="en-US" dirty="0" smtClean="0"/>
          </a:p>
          <a:p>
            <a:r>
              <a:rPr lang="en-US" dirty="0" smtClean="0"/>
              <a:t>Volunteer help</a:t>
            </a:r>
            <a:r>
              <a:rPr lang="en-US" dirty="0"/>
              <a:t>s</a:t>
            </a:r>
            <a:r>
              <a:rPr lang="en-US" dirty="0" smtClean="0"/>
              <a:t> from a student of University of Tours</a:t>
            </a:r>
          </a:p>
          <a:p>
            <a:pPr lvl="1"/>
            <a:r>
              <a:rPr lang="en-US" dirty="0" smtClean="0"/>
              <a:t>Miss Alice </a:t>
            </a:r>
            <a:r>
              <a:rPr lang="en-US" dirty="0" err="1" smtClean="0"/>
              <a:t>Grell</a:t>
            </a:r>
            <a:endParaRPr lang="en-US" dirty="0" smtClean="0"/>
          </a:p>
          <a:p>
            <a:pPr lvl="1"/>
            <a:endParaRPr lang="en-US" sz="2000" dirty="0" smtClean="0"/>
          </a:p>
          <a:p>
            <a:r>
              <a:rPr lang="en-US" sz="2000" dirty="0" smtClean="0"/>
              <a:t>On site support</a:t>
            </a:r>
          </a:p>
          <a:p>
            <a:pPr lvl="1"/>
            <a:r>
              <a:rPr lang="en-US" dirty="0" smtClean="0"/>
              <a:t>Mr. </a:t>
            </a:r>
            <a:r>
              <a:rPr lang="en-US" dirty="0" err="1" smtClean="0"/>
              <a:t>Payon</a:t>
            </a:r>
            <a:r>
              <a:rPr lang="en-US" dirty="0" smtClean="0"/>
              <a:t> </a:t>
            </a:r>
            <a:r>
              <a:rPr lang="en-US" dirty="0" err="1" smtClean="0"/>
              <a:t>Pasom</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8533" t="6633"/>
          <a:stretch/>
        </p:blipFill>
        <p:spPr>
          <a:xfrm>
            <a:off x="5820033" y="24711"/>
            <a:ext cx="3323967" cy="45225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94" r="12895"/>
          <a:stretch/>
        </p:blipFill>
        <p:spPr>
          <a:xfrm>
            <a:off x="5202193" y="3450130"/>
            <a:ext cx="3954162" cy="3422822"/>
          </a:xfrm>
          <a:prstGeom prst="rect">
            <a:avLst/>
          </a:prstGeom>
        </p:spPr>
      </p:pic>
      <p:pic>
        <p:nvPicPr>
          <p:cNvPr id="1028" name="Picture 4" descr="https://scontent.fbkk22-3.fna.fbcdn.net/v/t1.15752-9/67326824_2310857532344387_5085613372955688960_n.jpg?_nc_cat=110&amp;_nc_eui2=AeHIjNZTaFRefB3UA7B8l_2guECa3g7_o7AAS3vtTu-1vmkeUQyUPhQRTWUySgmfpjd9mdPQvqOqrj9BnSjHPt7j0-uIOroaCayk65Rr8BCf_g&amp;_nc_oc=AQlITNxeCVwCJ0Z8I0y53sHvhduaQ08XDhrq_eoUELmKzCkE_EMoK666MpfI4ij3QZk&amp;_nc_ht=scontent.fbkk22-3.fna&amp;oh=70404b6a629a9c085753f3e7fd536a4d&amp;oe=5E4AD822"/>
          <p:cNvPicPr>
            <a:picLocks noChangeAspect="1" noChangeArrowheads="1"/>
          </p:cNvPicPr>
          <p:nvPr/>
        </p:nvPicPr>
        <p:blipFill rotWithShape="1">
          <a:blip r:embed="rId5">
            <a:extLst>
              <a:ext uri="{28A0092B-C50C-407E-A947-70E740481C1C}">
                <a14:useLocalDpi xmlns:a14="http://schemas.microsoft.com/office/drawing/2010/main" val="0"/>
              </a:ext>
            </a:extLst>
          </a:blip>
          <a:srcRect l="46200" t="31517" r="14143" b="20648"/>
          <a:stretch/>
        </p:blipFill>
        <p:spPr bwMode="auto">
          <a:xfrm>
            <a:off x="3268506" y="3435178"/>
            <a:ext cx="2137533" cy="343777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0B0FE03-7357-46DE-BD56-4111C29EC69F}" type="slidenum">
              <a:rPr lang="en-US" smtClean="0"/>
              <a:t>12</a:t>
            </a:fld>
            <a:endParaRPr lang="en-US"/>
          </a:p>
        </p:txBody>
      </p:sp>
    </p:spTree>
    <p:extLst>
      <p:ext uri="{BB962C8B-B14F-4D97-AF65-F5344CB8AC3E}">
        <p14:creationId xmlns:p14="http://schemas.microsoft.com/office/powerpoint/2010/main" val="525015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2</a:t>
            </a:fld>
            <a:endParaRPr lang="en-US" dirty="0"/>
          </a:p>
        </p:txBody>
      </p:sp>
      <p:sp>
        <p:nvSpPr>
          <p:cNvPr id="5" name="ZoneTexte 117"/>
          <p:cNvSpPr txBox="1"/>
          <p:nvPr/>
        </p:nvSpPr>
        <p:spPr>
          <a:xfrm>
            <a:off x="369443" y="175892"/>
            <a:ext cx="263148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sz="4000" dirty="0" err="1"/>
              <a:t>ntroduction</a:t>
            </a:r>
            <a:endParaRPr sz="4000" dirty="0"/>
          </a:p>
        </p:txBody>
      </p:sp>
      <p:sp>
        <p:nvSpPr>
          <p:cNvPr id="6" name="ZoneTexte 118"/>
          <p:cNvSpPr txBox="1"/>
          <p:nvPr/>
        </p:nvSpPr>
        <p:spPr>
          <a:xfrm>
            <a:off x="39763" y="-193440"/>
            <a:ext cx="40652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900">
                <a:latin typeface="Vrinda"/>
                <a:ea typeface="Vrinda"/>
                <a:cs typeface="Vrinda"/>
                <a:sym typeface="Vrinda"/>
              </a:defRPr>
            </a:lvl1pPr>
          </a:lstStyle>
          <a:p>
            <a:r>
              <a:rPr sz="8800" dirty="0"/>
              <a:t>I</a:t>
            </a:r>
          </a:p>
        </p:txBody>
      </p:sp>
      <p:sp>
        <p:nvSpPr>
          <p:cNvPr id="7" name="Rectangle 2"/>
          <p:cNvSpPr txBox="1"/>
          <p:nvPr/>
        </p:nvSpPr>
        <p:spPr>
          <a:xfrm>
            <a:off x="0" y="1101146"/>
            <a:ext cx="9144000"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indent="355600" algn="just" defTabSz="914400">
              <a:defRPr sz="2800"/>
            </a:pPr>
            <a:r>
              <a:rPr lang="fr-FR" sz="2000" b="1" dirty="0" smtClean="0"/>
              <a:t>A</a:t>
            </a:r>
            <a:r>
              <a:rPr sz="2000" b="1" dirty="0" err="1" smtClean="0"/>
              <a:t>gricultural</a:t>
            </a:r>
            <a:r>
              <a:rPr sz="2000" b="1" dirty="0" smtClean="0"/>
              <a:t> </a:t>
            </a:r>
            <a:r>
              <a:rPr sz="2000" b="1" dirty="0"/>
              <a:t>activities </a:t>
            </a:r>
            <a:endParaRPr lang="fr-FR" sz="2000" b="1" dirty="0" smtClean="0"/>
          </a:p>
          <a:p>
            <a:pPr indent="355600" algn="just" defTabSz="914400">
              <a:defRPr sz="2800"/>
            </a:pPr>
            <a:r>
              <a:rPr lang="fr-FR" sz="1600" dirty="0" smtClean="0">
                <a:sym typeface="Wingdings" panose="05000000000000000000" pitchFamily="2" charset="2"/>
              </a:rPr>
              <a:t></a:t>
            </a:r>
            <a:r>
              <a:rPr sz="1600" dirty="0" smtClean="0"/>
              <a:t> </a:t>
            </a:r>
            <a:r>
              <a:rPr sz="2000" b="1" dirty="0"/>
              <a:t>impact</a:t>
            </a:r>
            <a:r>
              <a:rPr sz="2000" b="1" dirty="0">
                <a:solidFill>
                  <a:schemeClr val="tx1"/>
                </a:solidFill>
              </a:rPr>
              <a:t>s</a:t>
            </a:r>
            <a:r>
              <a:rPr sz="2000" b="1" dirty="0"/>
              <a:t> soil erosion </a:t>
            </a:r>
            <a:r>
              <a:rPr sz="1200" dirty="0"/>
              <a:t>(Boardman, 2006; Guerra et al., 2017; Poesen, 2018; Valentin et al., 2005)</a:t>
            </a:r>
            <a:r>
              <a:rPr sz="1600" dirty="0"/>
              <a:t> </a:t>
            </a:r>
            <a:endParaRPr lang="fr-FR" sz="1600" dirty="0" smtClean="0"/>
          </a:p>
          <a:p>
            <a:pPr indent="355600" algn="just" defTabSz="914400">
              <a:defRPr sz="2800"/>
            </a:pPr>
            <a:r>
              <a:rPr lang="fr-FR" sz="1600" dirty="0" smtClean="0">
                <a:sym typeface="Wingdings" panose="05000000000000000000" pitchFamily="2" charset="2"/>
              </a:rPr>
              <a:t> </a:t>
            </a:r>
            <a:r>
              <a:rPr sz="2000" b="1" dirty="0" smtClean="0"/>
              <a:t>loss </a:t>
            </a:r>
            <a:r>
              <a:rPr sz="2000" b="1" dirty="0"/>
              <a:t>of biodiversity </a:t>
            </a:r>
            <a:r>
              <a:rPr sz="2000" dirty="0"/>
              <a:t>in lands </a:t>
            </a:r>
            <a:r>
              <a:rPr sz="1200" dirty="0"/>
              <a:t>(Pimentel, 2006</a:t>
            </a:r>
            <a:r>
              <a:rPr sz="1200" dirty="0" smtClean="0"/>
              <a:t>)</a:t>
            </a:r>
            <a:r>
              <a:rPr sz="1600" dirty="0" smtClean="0"/>
              <a:t> </a:t>
            </a:r>
            <a:endParaRPr lang="fr-FR" sz="1600" dirty="0" smtClean="0"/>
          </a:p>
          <a:p>
            <a:pPr indent="355600" algn="just" defTabSz="914400">
              <a:defRPr sz="2800"/>
            </a:pPr>
            <a:r>
              <a:rPr lang="fr-FR" sz="1600" dirty="0" smtClean="0">
                <a:sym typeface="Wingdings" panose="05000000000000000000" pitchFamily="2" charset="2"/>
              </a:rPr>
              <a:t> </a:t>
            </a:r>
            <a:r>
              <a:rPr sz="2000" dirty="0" smtClean="0"/>
              <a:t>About </a:t>
            </a:r>
            <a:r>
              <a:rPr sz="2000" dirty="0"/>
              <a:t>35.9 </a:t>
            </a:r>
            <a:r>
              <a:rPr sz="2000" dirty="0" err="1"/>
              <a:t>gigatons</a:t>
            </a:r>
            <a:r>
              <a:rPr sz="2000" dirty="0"/>
              <a:t> of soil per year have been eroded </a:t>
            </a:r>
            <a:r>
              <a:rPr sz="1200" dirty="0"/>
              <a:t>(</a:t>
            </a:r>
            <a:r>
              <a:rPr sz="1200" dirty="0" err="1"/>
              <a:t>Borrelli</a:t>
            </a:r>
            <a:r>
              <a:rPr sz="1200" dirty="0"/>
              <a:t> et al., 2013</a:t>
            </a:r>
            <a:r>
              <a:rPr sz="1200" dirty="0" smtClean="0"/>
              <a:t>)</a:t>
            </a:r>
            <a:endParaRPr sz="1600" dirty="0"/>
          </a:p>
        </p:txBody>
      </p:sp>
      <p:sp>
        <p:nvSpPr>
          <p:cNvPr id="8" name="Rectangle 22"/>
          <p:cNvSpPr txBox="1"/>
          <p:nvPr/>
        </p:nvSpPr>
        <p:spPr>
          <a:xfrm>
            <a:off x="0" y="2549216"/>
            <a:ext cx="9144000"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indent="450850" algn="ctr" defTabSz="914400">
              <a:defRPr sz="3200" b="1"/>
            </a:pPr>
            <a:r>
              <a:rPr sz="3200" dirty="0" smtClean="0"/>
              <a:t>Hydrochory</a:t>
            </a:r>
            <a:endParaRPr lang="fr-FR" sz="3200" b="0" dirty="0" smtClean="0"/>
          </a:p>
          <a:p>
            <a:pPr indent="450850" algn="ctr" defTabSz="914400">
              <a:defRPr sz="3200" b="1"/>
            </a:pPr>
            <a:r>
              <a:rPr sz="2000" b="0" dirty="0" smtClean="0"/>
              <a:t>the </a:t>
            </a:r>
            <a:r>
              <a:rPr sz="2000" b="0" dirty="0"/>
              <a:t>dispersion of seeds by water, is a process linked to </a:t>
            </a:r>
            <a:r>
              <a:rPr sz="2000" b="1" dirty="0"/>
              <a:t>water soil </a:t>
            </a:r>
            <a:r>
              <a:rPr sz="2000" b="1" dirty="0" smtClean="0"/>
              <a:t>erosion</a:t>
            </a:r>
            <a:endParaRPr sz="2000" b="0" dirty="0"/>
          </a:p>
        </p:txBody>
      </p:sp>
      <p:sp>
        <p:nvSpPr>
          <p:cNvPr id="9" name="ZoneTexte 8"/>
          <p:cNvSpPr txBox="1"/>
          <p:nvPr/>
        </p:nvSpPr>
        <p:spPr>
          <a:xfrm>
            <a:off x="551397" y="5229712"/>
            <a:ext cx="3456395" cy="830997"/>
          </a:xfrm>
          <a:prstGeom prst="rect">
            <a:avLst/>
          </a:prstGeom>
          <a:noFill/>
        </p:spPr>
        <p:txBody>
          <a:bodyPr wrap="none" rtlCol="0">
            <a:spAutoFit/>
          </a:bodyPr>
          <a:lstStyle/>
          <a:p>
            <a:pPr algn="ctr"/>
            <a:r>
              <a:rPr lang="fr-FR" sz="2400" dirty="0" err="1" smtClean="0"/>
              <a:t>Soil</a:t>
            </a:r>
            <a:r>
              <a:rPr lang="fr-FR" sz="2400" dirty="0" smtClean="0"/>
              <a:t> </a:t>
            </a:r>
            <a:r>
              <a:rPr lang="fr-FR" sz="2400" dirty="0" err="1" smtClean="0"/>
              <a:t>properties</a:t>
            </a:r>
            <a:endParaRPr lang="fr-FR" sz="2400" dirty="0" smtClean="0"/>
          </a:p>
          <a:p>
            <a:pPr algn="ctr"/>
            <a:r>
              <a:rPr lang="fr-FR" sz="2400" dirty="0" smtClean="0"/>
              <a:t>Position </a:t>
            </a:r>
            <a:r>
              <a:rPr lang="fr-FR" sz="2400" dirty="0" err="1" smtClean="0"/>
              <a:t>along</a:t>
            </a:r>
            <a:r>
              <a:rPr lang="fr-FR" sz="2400" dirty="0" smtClean="0"/>
              <a:t> the </a:t>
            </a:r>
            <a:r>
              <a:rPr lang="fr-FR" sz="2400" dirty="0" err="1" smtClean="0"/>
              <a:t>slope</a:t>
            </a:r>
            <a:endParaRPr lang="fr-FR" sz="2400" dirty="0"/>
          </a:p>
        </p:txBody>
      </p:sp>
      <p:sp>
        <p:nvSpPr>
          <p:cNvPr id="10" name="Flèche courbée vers le bas 9"/>
          <p:cNvSpPr/>
          <p:nvPr/>
        </p:nvSpPr>
        <p:spPr>
          <a:xfrm rot="18449410">
            <a:off x="1822504" y="3800609"/>
            <a:ext cx="1824496" cy="7080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p:cNvSpPr txBox="1"/>
          <p:nvPr/>
        </p:nvSpPr>
        <p:spPr>
          <a:xfrm>
            <a:off x="4682934" y="5368211"/>
            <a:ext cx="4413388" cy="461665"/>
          </a:xfrm>
          <a:prstGeom prst="rect">
            <a:avLst/>
          </a:prstGeom>
          <a:noFill/>
        </p:spPr>
        <p:txBody>
          <a:bodyPr wrap="none" rtlCol="0">
            <a:spAutoFit/>
          </a:bodyPr>
          <a:lstStyle/>
          <a:p>
            <a:pPr algn="ctr"/>
            <a:r>
              <a:rPr lang="fr-FR" sz="2400" dirty="0" err="1" smtClean="0"/>
              <a:t>Biodiversity</a:t>
            </a:r>
            <a:r>
              <a:rPr lang="fr-FR" sz="2400" dirty="0" smtClean="0"/>
              <a:t> in </a:t>
            </a:r>
            <a:r>
              <a:rPr lang="fr-FR" sz="2400" dirty="0" err="1" smtClean="0"/>
              <a:t>agroecosystems</a:t>
            </a:r>
            <a:endParaRPr lang="fr-FR" sz="2400" dirty="0"/>
          </a:p>
        </p:txBody>
      </p:sp>
      <p:sp>
        <p:nvSpPr>
          <p:cNvPr id="12" name="Flèche courbée vers le bas 11"/>
          <p:cNvSpPr/>
          <p:nvPr/>
        </p:nvSpPr>
        <p:spPr>
          <a:xfrm rot="3381521">
            <a:off x="5859795" y="3877641"/>
            <a:ext cx="1926479" cy="7080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06268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3</a:t>
            </a:fld>
            <a:endParaRPr lang="en-US" dirty="0"/>
          </a:p>
        </p:txBody>
      </p:sp>
      <p:sp>
        <p:nvSpPr>
          <p:cNvPr id="5" name="ZoneTexte 117"/>
          <p:cNvSpPr txBox="1"/>
          <p:nvPr/>
        </p:nvSpPr>
        <p:spPr>
          <a:xfrm>
            <a:off x="369443" y="175892"/>
            <a:ext cx="263148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sz="4000" dirty="0" err="1"/>
              <a:t>ntroduction</a:t>
            </a:r>
            <a:endParaRPr sz="4000" dirty="0"/>
          </a:p>
        </p:txBody>
      </p:sp>
      <p:sp>
        <p:nvSpPr>
          <p:cNvPr id="6" name="ZoneTexte 118"/>
          <p:cNvSpPr txBox="1"/>
          <p:nvPr/>
        </p:nvSpPr>
        <p:spPr>
          <a:xfrm>
            <a:off x="39763" y="-193440"/>
            <a:ext cx="406520"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900">
                <a:latin typeface="Vrinda"/>
                <a:ea typeface="Vrinda"/>
                <a:cs typeface="Vrinda"/>
                <a:sym typeface="Vrinda"/>
              </a:defRPr>
            </a:lvl1pPr>
          </a:lstStyle>
          <a:p>
            <a:r>
              <a:rPr sz="8800" dirty="0"/>
              <a:t>I</a:t>
            </a:r>
          </a:p>
        </p:txBody>
      </p:sp>
      <p:sp>
        <p:nvSpPr>
          <p:cNvPr id="7" name="Rectangle 2"/>
          <p:cNvSpPr txBox="1"/>
          <p:nvPr/>
        </p:nvSpPr>
        <p:spPr>
          <a:xfrm>
            <a:off x="0" y="1101148"/>
            <a:ext cx="9144000"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indent="355600" algn="just">
              <a:defRPr sz="2800"/>
            </a:pPr>
            <a:r>
              <a:rPr lang="en-US" sz="2000" dirty="0" smtClean="0">
                <a:sym typeface="Wingdings" panose="05000000000000000000" pitchFamily="2" charset="2"/>
              </a:rPr>
              <a:t> </a:t>
            </a:r>
            <a:r>
              <a:rPr lang="en-US" sz="2000" dirty="0" smtClean="0"/>
              <a:t>Urgent </a:t>
            </a:r>
            <a:r>
              <a:rPr lang="en-US" sz="2000" dirty="0"/>
              <a:t>need to develop appropriate agricultural practices that promote higher biodiversity and improve soil </a:t>
            </a:r>
            <a:r>
              <a:rPr lang="en-US" sz="2000" dirty="0" smtClean="0"/>
              <a:t>properties</a:t>
            </a:r>
          </a:p>
          <a:p>
            <a:pPr indent="355600" algn="just">
              <a:defRPr sz="2800"/>
            </a:pPr>
            <a:endParaRPr lang="en-US" sz="2000" dirty="0"/>
          </a:p>
          <a:p>
            <a:pPr indent="355600" algn="just">
              <a:defRPr sz="2800"/>
            </a:pPr>
            <a:r>
              <a:rPr lang="en-US" sz="2000" dirty="0" smtClean="0">
                <a:sym typeface="Wingdings" panose="05000000000000000000" pitchFamily="2" charset="2"/>
              </a:rPr>
              <a:t> </a:t>
            </a:r>
            <a:r>
              <a:rPr lang="en-US" sz="2000" dirty="0" smtClean="0"/>
              <a:t>Especially in tropical agroecosystems, very few studies</a:t>
            </a:r>
            <a:endParaRPr sz="1600" dirty="0"/>
          </a:p>
        </p:txBody>
      </p:sp>
      <p:sp>
        <p:nvSpPr>
          <p:cNvPr id="9" name="ZoneTexte 8"/>
          <p:cNvSpPr txBox="1"/>
          <p:nvPr/>
        </p:nvSpPr>
        <p:spPr>
          <a:xfrm>
            <a:off x="0" y="2793875"/>
            <a:ext cx="9144000" cy="1200329"/>
          </a:xfrm>
          <a:prstGeom prst="rect">
            <a:avLst/>
          </a:prstGeom>
          <a:noFill/>
        </p:spPr>
        <p:txBody>
          <a:bodyPr wrap="square" rtlCol="0">
            <a:spAutoFit/>
          </a:bodyPr>
          <a:lstStyle/>
          <a:p>
            <a:pPr algn="ctr"/>
            <a:r>
              <a:rPr lang="en-US" sz="2400" dirty="0"/>
              <a:t>Our main objective is to validate, </a:t>
            </a:r>
            <a:r>
              <a:rPr lang="en-US" sz="2400" b="1" dirty="0"/>
              <a:t>under natural rainfall</a:t>
            </a:r>
            <a:r>
              <a:rPr lang="en-US" sz="2400" dirty="0"/>
              <a:t>, the results obtained under </a:t>
            </a:r>
            <a:r>
              <a:rPr lang="en-US" sz="2400" b="1" dirty="0" smtClean="0"/>
              <a:t>rainfall simulation </a:t>
            </a:r>
            <a:r>
              <a:rPr lang="en-US" sz="1400" dirty="0" smtClean="0"/>
              <a:t>(Janeau </a:t>
            </a:r>
            <a:r>
              <a:rPr lang="en-US" sz="1400" dirty="0"/>
              <a:t>et al., 2022) </a:t>
            </a:r>
            <a:r>
              <a:rPr lang="en-US" sz="2400" dirty="0"/>
              <a:t>by following hydrochory processes during two </a:t>
            </a:r>
            <a:r>
              <a:rPr lang="en-US" sz="2400" dirty="0" smtClean="0"/>
              <a:t>years.</a:t>
            </a:r>
            <a:endParaRPr lang="fr-FR" sz="2400" dirty="0"/>
          </a:p>
        </p:txBody>
      </p:sp>
      <p:sp>
        <p:nvSpPr>
          <p:cNvPr id="11" name="ZoneTexte 10"/>
          <p:cNvSpPr txBox="1"/>
          <p:nvPr/>
        </p:nvSpPr>
        <p:spPr>
          <a:xfrm>
            <a:off x="0" y="4179068"/>
            <a:ext cx="9144001" cy="1755096"/>
          </a:xfrm>
          <a:prstGeom prst="rect">
            <a:avLst/>
          </a:prstGeom>
          <a:noFill/>
        </p:spPr>
        <p:txBody>
          <a:bodyPr wrap="square" rtlCol="0">
            <a:spAutoFit/>
          </a:bodyPr>
          <a:lstStyle/>
          <a:p>
            <a:pPr indent="450215" algn="ctr">
              <a:lnSpc>
                <a:spcPct val="115000"/>
              </a:lnSpc>
              <a:spcBef>
                <a:spcPts val="1000"/>
              </a:spcBef>
              <a:defRPr sz="3200" b="1"/>
            </a:pPr>
            <a:r>
              <a:rPr lang="en-US" sz="2400" dirty="0"/>
              <a:t>What is the effect of position in the catena and soil properties on seed export, runoff, and soil losses at the 1 m</a:t>
            </a:r>
            <a:r>
              <a:rPr lang="en-US" sz="2400" baseline="30000" dirty="0"/>
              <a:t>2</a:t>
            </a:r>
            <a:r>
              <a:rPr lang="en-US" sz="2400" dirty="0"/>
              <a:t> scale </a:t>
            </a:r>
            <a:r>
              <a:rPr lang="en-US" sz="2400" dirty="0" smtClean="0"/>
              <a:t>plot </a:t>
            </a:r>
            <a:r>
              <a:rPr lang="en-US" sz="2400" dirty="0"/>
              <a:t>in steeply sloping maize field affected by rainfall and tillage erosion in Northern Thailand</a:t>
            </a:r>
            <a:r>
              <a:rPr lang="en-US" sz="2400" dirty="0" smtClean="0"/>
              <a:t>?</a:t>
            </a:r>
            <a:endParaRPr lang="en-US" sz="2400" dirty="0"/>
          </a:p>
        </p:txBody>
      </p:sp>
    </p:spTree>
    <p:extLst>
      <p:ext uri="{BB962C8B-B14F-4D97-AF65-F5344CB8AC3E}">
        <p14:creationId xmlns:p14="http://schemas.microsoft.com/office/powerpoint/2010/main" val="4108245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4</a:t>
            </a:fld>
            <a:endParaRPr lang="en-US" dirty="0"/>
          </a:p>
        </p:txBody>
      </p:sp>
      <p:sp>
        <p:nvSpPr>
          <p:cNvPr id="5" name="ZoneTexte 117"/>
          <p:cNvSpPr txBox="1"/>
          <p:nvPr/>
        </p:nvSpPr>
        <p:spPr>
          <a:xfrm>
            <a:off x="968252" y="-49583"/>
            <a:ext cx="125290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aterials</a:t>
            </a:r>
            <a:endParaRPr sz="2800" dirty="0"/>
          </a:p>
        </p:txBody>
      </p:sp>
      <p:sp>
        <p:nvSpPr>
          <p:cNvPr id="6" name="ZoneTexte 118"/>
          <p:cNvSpPr txBox="1"/>
          <p:nvPr/>
        </p:nvSpPr>
        <p:spPr>
          <a:xfrm>
            <a:off x="16711" y="-146758"/>
            <a:ext cx="103169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900">
                <a:latin typeface="Vrinda"/>
                <a:ea typeface="Vrinda"/>
                <a:cs typeface="Vrinda"/>
                <a:sym typeface="Vrinda"/>
              </a:defRPr>
            </a:lvl1pPr>
          </a:lstStyle>
          <a:p>
            <a:r>
              <a:rPr lang="fr-FR" sz="8800" dirty="0" smtClean="0"/>
              <a:t>M</a:t>
            </a:r>
            <a:endParaRPr sz="8800" dirty="0"/>
          </a:p>
        </p:txBody>
      </p:sp>
      <p:sp>
        <p:nvSpPr>
          <p:cNvPr id="9" name="ZoneTexte 8"/>
          <p:cNvSpPr txBox="1"/>
          <p:nvPr/>
        </p:nvSpPr>
        <p:spPr>
          <a:xfrm>
            <a:off x="0" y="1825687"/>
            <a:ext cx="9144000" cy="830997"/>
          </a:xfrm>
          <a:prstGeom prst="rect">
            <a:avLst/>
          </a:prstGeom>
          <a:noFill/>
        </p:spPr>
        <p:txBody>
          <a:bodyPr wrap="square" rtlCol="0">
            <a:spAutoFit/>
          </a:bodyPr>
          <a:lstStyle/>
          <a:p>
            <a:pPr algn="ctr">
              <a:defRPr sz="3200"/>
            </a:pPr>
            <a:r>
              <a:rPr lang="en-US" sz="2400" dirty="0"/>
              <a:t>Study site located at Ban Tub Man (18°19'30.0"N 100°34'17.3"E), Na </a:t>
            </a:r>
            <a:r>
              <a:rPr lang="en-US" sz="2400" dirty="0" err="1"/>
              <a:t>Noi</a:t>
            </a:r>
            <a:r>
              <a:rPr lang="en-US" sz="2400" dirty="0"/>
              <a:t> District, Nan province, Northern Thailand </a:t>
            </a:r>
            <a:endParaRPr lang="en-US" sz="2400" dirty="0"/>
          </a:p>
        </p:txBody>
      </p:sp>
      <p:sp>
        <p:nvSpPr>
          <p:cNvPr id="8" name="ZoneTexte 117"/>
          <p:cNvSpPr txBox="1"/>
          <p:nvPr/>
        </p:nvSpPr>
        <p:spPr>
          <a:xfrm>
            <a:off x="968252" y="309202"/>
            <a:ext cx="33117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smtClean="0"/>
              <a:t>&amp;</a:t>
            </a:r>
            <a:endParaRPr sz="2800" dirty="0"/>
          </a:p>
        </p:txBody>
      </p:sp>
      <p:sp>
        <p:nvSpPr>
          <p:cNvPr id="10" name="ZoneTexte 117"/>
          <p:cNvSpPr txBox="1"/>
          <p:nvPr/>
        </p:nvSpPr>
        <p:spPr>
          <a:xfrm>
            <a:off x="968252" y="607394"/>
            <a:ext cx="117275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ethods</a:t>
            </a:r>
            <a:endParaRPr sz="2800" dirty="0"/>
          </a:p>
        </p:txBody>
      </p:sp>
      <p:sp>
        <p:nvSpPr>
          <p:cNvPr id="2" name="Rectangle 1"/>
          <p:cNvSpPr/>
          <p:nvPr/>
        </p:nvSpPr>
        <p:spPr>
          <a:xfrm>
            <a:off x="16711" y="3479231"/>
            <a:ext cx="9127289" cy="1569660"/>
          </a:xfrm>
          <a:prstGeom prst="rect">
            <a:avLst/>
          </a:prstGeom>
        </p:spPr>
        <p:txBody>
          <a:bodyPr wrap="square">
            <a:spAutoFit/>
          </a:bodyPr>
          <a:lstStyle/>
          <a:p>
            <a:pPr algn="ctr">
              <a:defRPr sz="3200"/>
            </a:pPr>
            <a:r>
              <a:rPr lang="en-US" dirty="0"/>
              <a:t>Collection and measurements of runoff, soil and nutrient </a:t>
            </a:r>
            <a:r>
              <a:rPr lang="en-US" dirty="0" smtClean="0"/>
              <a:t>losses </a:t>
            </a:r>
            <a:r>
              <a:rPr lang="en-US" dirty="0"/>
              <a:t>during </a:t>
            </a:r>
            <a:r>
              <a:rPr lang="en-US" b="1" dirty="0"/>
              <a:t>two years </a:t>
            </a:r>
            <a:r>
              <a:rPr lang="en-US" dirty="0"/>
              <a:t>including 10 rainfall events in 2018 and 14 in 2019.   </a:t>
            </a:r>
            <a:endParaRPr lang="en-US" dirty="0"/>
          </a:p>
        </p:txBody>
      </p:sp>
    </p:spTree>
    <p:extLst>
      <p:ext uri="{BB962C8B-B14F-4D97-AF65-F5344CB8AC3E}">
        <p14:creationId xmlns:p14="http://schemas.microsoft.com/office/powerpoint/2010/main" val="261244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26" descr="Image 26"/>
          <p:cNvPicPr>
            <a:picLocks noChangeAspect="1"/>
          </p:cNvPicPr>
          <p:nvPr/>
        </p:nvPicPr>
        <p:blipFill>
          <a:blip r:embed="rId3">
            <a:extLst/>
          </a:blip>
          <a:srcRect t="4831" r="36463"/>
          <a:stretch>
            <a:fillRect/>
          </a:stretch>
        </p:blipFill>
        <p:spPr>
          <a:xfrm>
            <a:off x="0" y="-2474"/>
            <a:ext cx="9198169" cy="6898510"/>
          </a:xfrm>
          <a:prstGeom prst="rect">
            <a:avLst/>
          </a:prstGeom>
          <a:ln w="12700">
            <a:miter lim="400000"/>
          </a:ln>
        </p:spPr>
      </p:pic>
      <p:sp>
        <p:nvSpPr>
          <p:cNvPr id="13" name="TextBox 45"/>
          <p:cNvSpPr txBox="1"/>
          <p:nvPr/>
        </p:nvSpPr>
        <p:spPr>
          <a:xfrm>
            <a:off x="-340672" y="6123942"/>
            <a:ext cx="2617847" cy="646331"/>
          </a:xfrm>
          <a:prstGeom prst="rect">
            <a:avLst/>
          </a:prstGeom>
          <a:noFill/>
        </p:spPr>
        <p:txBody>
          <a:bodyPr wrap="square" rtlCol="0">
            <a:spAutoFit/>
          </a:bodyPr>
          <a:lstStyle/>
          <a:p>
            <a:pPr algn="r"/>
            <a:r>
              <a:rPr lang="en-US" dirty="0" smtClean="0"/>
              <a:t>Cr. </a:t>
            </a:r>
            <a:r>
              <a:rPr lang="en-US" dirty="0"/>
              <a:t>Georg </a:t>
            </a:r>
            <a:r>
              <a:rPr lang="en-US" dirty="0" err="1" smtClean="0"/>
              <a:t>Cadisch</a:t>
            </a:r>
            <a:r>
              <a:rPr lang="en-US" dirty="0" smtClean="0"/>
              <a:t>,</a:t>
            </a:r>
          </a:p>
          <a:p>
            <a:pPr algn="r"/>
            <a:r>
              <a:rPr lang="en-US" dirty="0" smtClean="0"/>
              <a:t>Jean-Louis </a:t>
            </a:r>
            <a:r>
              <a:rPr lang="en-US" dirty="0" err="1" smtClean="0"/>
              <a:t>Janeau</a:t>
            </a:r>
            <a:endParaRPr lang="en-US" dirty="0"/>
          </a:p>
        </p:txBody>
      </p:sp>
      <p:sp>
        <p:nvSpPr>
          <p:cNvPr id="4" name="Espace réservé du numéro de diapositive 3"/>
          <p:cNvSpPr>
            <a:spLocks noGrp="1"/>
          </p:cNvSpPr>
          <p:nvPr>
            <p:ph type="sldNum" sz="quarter" idx="12"/>
          </p:nvPr>
        </p:nvSpPr>
        <p:spPr/>
        <p:txBody>
          <a:bodyPr/>
          <a:lstStyle/>
          <a:p>
            <a:fld id="{80B0FE03-7357-46DE-BD56-4111C29EC69F}" type="slidenum">
              <a:rPr lang="en-US" smtClean="0"/>
              <a:pPr/>
              <a:t>5</a:t>
            </a:fld>
            <a:endParaRPr lang="en-US" dirty="0"/>
          </a:p>
        </p:txBody>
      </p:sp>
      <p:sp>
        <p:nvSpPr>
          <p:cNvPr id="5" name="ZoneTexte 117"/>
          <p:cNvSpPr txBox="1"/>
          <p:nvPr/>
        </p:nvSpPr>
        <p:spPr>
          <a:xfrm>
            <a:off x="968252" y="-49583"/>
            <a:ext cx="125290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aterials</a:t>
            </a:r>
            <a:endParaRPr sz="2800" dirty="0"/>
          </a:p>
        </p:txBody>
      </p:sp>
      <p:sp>
        <p:nvSpPr>
          <p:cNvPr id="6" name="ZoneTexte 118"/>
          <p:cNvSpPr txBox="1"/>
          <p:nvPr/>
        </p:nvSpPr>
        <p:spPr>
          <a:xfrm>
            <a:off x="16711" y="-146758"/>
            <a:ext cx="103169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900">
                <a:latin typeface="Vrinda"/>
                <a:ea typeface="Vrinda"/>
                <a:cs typeface="Vrinda"/>
                <a:sym typeface="Vrinda"/>
              </a:defRPr>
            </a:lvl1pPr>
          </a:lstStyle>
          <a:p>
            <a:r>
              <a:rPr lang="fr-FR" sz="8800" dirty="0" smtClean="0"/>
              <a:t>M</a:t>
            </a:r>
            <a:endParaRPr sz="8800" dirty="0"/>
          </a:p>
        </p:txBody>
      </p:sp>
      <p:sp>
        <p:nvSpPr>
          <p:cNvPr id="8" name="ZoneTexte 117"/>
          <p:cNvSpPr txBox="1"/>
          <p:nvPr/>
        </p:nvSpPr>
        <p:spPr>
          <a:xfrm>
            <a:off x="968252" y="309202"/>
            <a:ext cx="33117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smtClean="0"/>
              <a:t>&amp;</a:t>
            </a:r>
            <a:endParaRPr sz="2800" dirty="0"/>
          </a:p>
        </p:txBody>
      </p:sp>
      <p:sp>
        <p:nvSpPr>
          <p:cNvPr id="10" name="ZoneTexte 117"/>
          <p:cNvSpPr txBox="1"/>
          <p:nvPr/>
        </p:nvSpPr>
        <p:spPr>
          <a:xfrm>
            <a:off x="968252" y="607394"/>
            <a:ext cx="117275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ethods</a:t>
            </a:r>
            <a:endParaRPr sz="2800" dirty="0"/>
          </a:p>
        </p:txBody>
      </p:sp>
      <p:sp>
        <p:nvSpPr>
          <p:cNvPr id="2" name="Rectangle 1"/>
          <p:cNvSpPr/>
          <p:nvPr/>
        </p:nvSpPr>
        <p:spPr>
          <a:xfrm>
            <a:off x="2141007" y="4155535"/>
            <a:ext cx="9127289" cy="461665"/>
          </a:xfrm>
          <a:prstGeom prst="rect">
            <a:avLst/>
          </a:prstGeom>
        </p:spPr>
        <p:txBody>
          <a:bodyPr wrap="square">
            <a:spAutoFit/>
          </a:bodyPr>
          <a:lstStyle/>
          <a:p>
            <a:pPr>
              <a:defRPr sz="3200"/>
            </a:pPr>
            <a:r>
              <a:rPr lang="en-US" sz="2400" dirty="0"/>
              <a:t>24 plots of 1 m</a:t>
            </a:r>
            <a:r>
              <a:rPr lang="en-US" sz="2400" baseline="30000" dirty="0"/>
              <a:t>2</a:t>
            </a:r>
            <a:r>
              <a:rPr lang="en-US" sz="2400" dirty="0"/>
              <a:t> on four positions along the catena </a:t>
            </a:r>
            <a:endParaRPr lang="en-US" sz="2400" dirty="0"/>
          </a:p>
        </p:txBody>
      </p:sp>
    </p:spTree>
    <p:extLst>
      <p:ext uri="{BB962C8B-B14F-4D97-AF65-F5344CB8AC3E}">
        <p14:creationId xmlns:p14="http://schemas.microsoft.com/office/powerpoint/2010/main" val="118248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6</a:t>
            </a:fld>
            <a:endParaRPr lang="en-US" dirty="0"/>
          </a:p>
        </p:txBody>
      </p:sp>
      <p:sp>
        <p:nvSpPr>
          <p:cNvPr id="5" name="ZoneTexte 117"/>
          <p:cNvSpPr txBox="1"/>
          <p:nvPr/>
        </p:nvSpPr>
        <p:spPr>
          <a:xfrm>
            <a:off x="968252" y="-49583"/>
            <a:ext cx="125290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aterials</a:t>
            </a:r>
            <a:endParaRPr sz="2800" dirty="0"/>
          </a:p>
        </p:txBody>
      </p:sp>
      <p:sp>
        <p:nvSpPr>
          <p:cNvPr id="6" name="ZoneTexte 118"/>
          <p:cNvSpPr txBox="1"/>
          <p:nvPr/>
        </p:nvSpPr>
        <p:spPr>
          <a:xfrm>
            <a:off x="16711" y="-146758"/>
            <a:ext cx="103169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900">
                <a:latin typeface="Vrinda"/>
                <a:ea typeface="Vrinda"/>
                <a:cs typeface="Vrinda"/>
                <a:sym typeface="Vrinda"/>
              </a:defRPr>
            </a:lvl1pPr>
          </a:lstStyle>
          <a:p>
            <a:r>
              <a:rPr lang="fr-FR" sz="8800" dirty="0" smtClean="0"/>
              <a:t>M</a:t>
            </a:r>
            <a:endParaRPr sz="8800" dirty="0"/>
          </a:p>
        </p:txBody>
      </p:sp>
      <p:sp>
        <p:nvSpPr>
          <p:cNvPr id="8" name="ZoneTexte 117"/>
          <p:cNvSpPr txBox="1"/>
          <p:nvPr/>
        </p:nvSpPr>
        <p:spPr>
          <a:xfrm>
            <a:off x="968252" y="309202"/>
            <a:ext cx="33117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smtClean="0"/>
              <a:t>&amp;</a:t>
            </a:r>
            <a:endParaRPr sz="2800" dirty="0"/>
          </a:p>
        </p:txBody>
      </p:sp>
      <p:sp>
        <p:nvSpPr>
          <p:cNvPr id="10" name="ZoneTexte 117"/>
          <p:cNvSpPr txBox="1"/>
          <p:nvPr/>
        </p:nvSpPr>
        <p:spPr>
          <a:xfrm>
            <a:off x="968252" y="607394"/>
            <a:ext cx="117275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ethods</a:t>
            </a:r>
            <a:endParaRPr sz="2800" dirty="0"/>
          </a:p>
        </p:txBody>
      </p:sp>
      <p:pic>
        <p:nvPicPr>
          <p:cNvPr id="11" name="Image 28" descr="Image 28"/>
          <p:cNvPicPr>
            <a:picLocks noChangeAspect="1"/>
          </p:cNvPicPr>
          <p:nvPr/>
        </p:nvPicPr>
        <p:blipFill>
          <a:blip r:embed="rId3">
            <a:extLst/>
          </a:blip>
          <a:srcRect l="1994" t="22159" r="66849" b="20969"/>
          <a:stretch>
            <a:fillRect/>
          </a:stretch>
        </p:blipFill>
        <p:spPr>
          <a:xfrm>
            <a:off x="16711" y="1718315"/>
            <a:ext cx="8049750" cy="4419576"/>
          </a:xfrm>
          <a:prstGeom prst="rect">
            <a:avLst/>
          </a:prstGeom>
          <a:ln w="12700">
            <a:miter lim="400000"/>
          </a:ln>
        </p:spPr>
      </p:pic>
      <p:sp>
        <p:nvSpPr>
          <p:cNvPr id="3" name="Rectangle 2"/>
          <p:cNvSpPr/>
          <p:nvPr/>
        </p:nvSpPr>
        <p:spPr>
          <a:xfrm>
            <a:off x="3715231" y="473637"/>
            <a:ext cx="4572000" cy="830997"/>
          </a:xfrm>
          <a:prstGeom prst="rect">
            <a:avLst/>
          </a:prstGeom>
        </p:spPr>
        <p:txBody>
          <a:bodyPr>
            <a:spAutoFit/>
          </a:bodyPr>
          <a:lstStyle/>
          <a:p>
            <a:pPr algn="ctr">
              <a:defRPr sz="3200"/>
            </a:pPr>
            <a:r>
              <a:rPr lang="en-US" sz="2400" dirty="0"/>
              <a:t>1 m</a:t>
            </a:r>
            <a:r>
              <a:rPr lang="en-US" sz="2400" baseline="30000" dirty="0"/>
              <a:t>2 </a:t>
            </a:r>
            <a:r>
              <a:rPr lang="en-US" sz="2400" dirty="0"/>
              <a:t>plot planted with maize (</a:t>
            </a:r>
            <a:r>
              <a:rPr lang="en-US" sz="2400" i="1" dirty="0" err="1"/>
              <a:t>Zea</a:t>
            </a:r>
            <a:r>
              <a:rPr lang="en-US" sz="2400" i="1" dirty="0"/>
              <a:t> mays L.</a:t>
            </a:r>
            <a:r>
              <a:rPr lang="en-US" sz="2400" dirty="0"/>
              <a:t>)</a:t>
            </a:r>
          </a:p>
        </p:txBody>
      </p:sp>
    </p:spTree>
    <p:extLst>
      <p:ext uri="{BB962C8B-B14F-4D97-AF65-F5344CB8AC3E}">
        <p14:creationId xmlns:p14="http://schemas.microsoft.com/office/powerpoint/2010/main" val="242560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7</a:t>
            </a:fld>
            <a:endParaRPr lang="en-US" dirty="0"/>
          </a:p>
        </p:txBody>
      </p:sp>
      <p:sp>
        <p:nvSpPr>
          <p:cNvPr id="5" name="ZoneTexte 117"/>
          <p:cNvSpPr txBox="1"/>
          <p:nvPr/>
        </p:nvSpPr>
        <p:spPr>
          <a:xfrm>
            <a:off x="968252" y="-49583"/>
            <a:ext cx="125290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aterials</a:t>
            </a:r>
            <a:endParaRPr sz="2800" dirty="0"/>
          </a:p>
        </p:txBody>
      </p:sp>
      <p:sp>
        <p:nvSpPr>
          <p:cNvPr id="6" name="ZoneTexte 118"/>
          <p:cNvSpPr txBox="1"/>
          <p:nvPr/>
        </p:nvSpPr>
        <p:spPr>
          <a:xfrm>
            <a:off x="16711" y="-146758"/>
            <a:ext cx="1031691"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900">
                <a:latin typeface="Vrinda"/>
                <a:ea typeface="Vrinda"/>
                <a:cs typeface="Vrinda"/>
                <a:sym typeface="Vrinda"/>
              </a:defRPr>
            </a:lvl1pPr>
          </a:lstStyle>
          <a:p>
            <a:r>
              <a:rPr lang="fr-FR" sz="8800" dirty="0" smtClean="0"/>
              <a:t>M</a:t>
            </a:r>
            <a:endParaRPr sz="8800" dirty="0"/>
          </a:p>
        </p:txBody>
      </p:sp>
      <p:sp>
        <p:nvSpPr>
          <p:cNvPr id="8" name="ZoneTexte 117"/>
          <p:cNvSpPr txBox="1"/>
          <p:nvPr/>
        </p:nvSpPr>
        <p:spPr>
          <a:xfrm>
            <a:off x="968252" y="309202"/>
            <a:ext cx="33117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smtClean="0"/>
              <a:t>&amp;</a:t>
            </a:r>
            <a:endParaRPr sz="2800" dirty="0"/>
          </a:p>
        </p:txBody>
      </p:sp>
      <p:sp>
        <p:nvSpPr>
          <p:cNvPr id="10" name="ZoneTexte 117"/>
          <p:cNvSpPr txBox="1"/>
          <p:nvPr/>
        </p:nvSpPr>
        <p:spPr>
          <a:xfrm>
            <a:off x="968252" y="607394"/>
            <a:ext cx="117275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2800" dirty="0" err="1" smtClean="0"/>
              <a:t>ethods</a:t>
            </a:r>
            <a:endParaRPr sz="2800" dirty="0"/>
          </a:p>
        </p:txBody>
      </p:sp>
      <p:sp>
        <p:nvSpPr>
          <p:cNvPr id="3" name="Rectangle 2"/>
          <p:cNvSpPr/>
          <p:nvPr/>
        </p:nvSpPr>
        <p:spPr>
          <a:xfrm>
            <a:off x="3715231" y="473637"/>
            <a:ext cx="4572000" cy="830997"/>
          </a:xfrm>
          <a:prstGeom prst="rect">
            <a:avLst/>
          </a:prstGeom>
        </p:spPr>
        <p:txBody>
          <a:bodyPr>
            <a:spAutoFit/>
          </a:bodyPr>
          <a:lstStyle/>
          <a:p>
            <a:pPr algn="ctr">
              <a:defRPr sz="3200"/>
            </a:pPr>
            <a:r>
              <a:rPr lang="en-US" sz="2400" dirty="0"/>
              <a:t>Seed extraction and identification method</a:t>
            </a:r>
            <a:endParaRPr lang="en-US" sz="2400" dirty="0"/>
          </a:p>
        </p:txBody>
      </p:sp>
      <p:pic>
        <p:nvPicPr>
          <p:cNvPr id="9" name="Image 8"/>
          <p:cNvPicPr>
            <a:picLocks noChangeAspect="1"/>
          </p:cNvPicPr>
          <p:nvPr/>
        </p:nvPicPr>
        <p:blipFill rotWithShape="1">
          <a:blip r:embed="rId3"/>
          <a:srcRect l="11528" t="26335" r="52708" b="16407"/>
          <a:stretch/>
        </p:blipFill>
        <p:spPr>
          <a:xfrm>
            <a:off x="16711" y="1795353"/>
            <a:ext cx="9127289" cy="3924041"/>
          </a:xfrm>
          <a:prstGeom prst="rect">
            <a:avLst/>
          </a:prstGeom>
        </p:spPr>
      </p:pic>
    </p:spTree>
    <p:extLst>
      <p:ext uri="{BB962C8B-B14F-4D97-AF65-F5344CB8AC3E}">
        <p14:creationId xmlns:p14="http://schemas.microsoft.com/office/powerpoint/2010/main" val="247552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0B0FE03-7357-46DE-BD56-4111C29EC69F}" type="slidenum">
              <a:rPr lang="en-US" smtClean="0"/>
              <a:pPr/>
              <a:t>8</a:t>
            </a:fld>
            <a:endParaRPr lang="en-US" dirty="0"/>
          </a:p>
        </p:txBody>
      </p:sp>
      <p:sp>
        <p:nvSpPr>
          <p:cNvPr id="11" name="Title 1"/>
          <p:cNvSpPr txBox="1">
            <a:spLocks/>
          </p:cNvSpPr>
          <p:nvPr/>
        </p:nvSpPr>
        <p:spPr>
          <a:xfrm>
            <a:off x="-244291" y="0"/>
            <a:ext cx="1474566" cy="14292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9600" dirty="0" smtClean="0">
                <a:solidFill>
                  <a:schemeClr val="tx1"/>
                </a:solidFill>
              </a:rPr>
              <a:t>R</a:t>
            </a:r>
            <a:endParaRPr lang="en-US" sz="9600" dirty="0">
              <a:solidFill>
                <a:schemeClr val="tx1"/>
              </a:solidFill>
            </a:endParaRPr>
          </a:p>
        </p:txBody>
      </p:sp>
      <p:sp>
        <p:nvSpPr>
          <p:cNvPr id="12" name="ZoneTexte 117"/>
          <p:cNvSpPr txBox="1"/>
          <p:nvPr/>
        </p:nvSpPr>
        <p:spPr>
          <a:xfrm>
            <a:off x="954259" y="544725"/>
            <a:ext cx="143244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4000" dirty="0" err="1" smtClean="0"/>
              <a:t>esults</a:t>
            </a:r>
            <a:endParaRPr sz="4000" dirty="0"/>
          </a:p>
        </p:txBody>
      </p:sp>
      <p:graphicFrame>
        <p:nvGraphicFramePr>
          <p:cNvPr id="13" name="แผนภูมิ 1"/>
          <p:cNvGraphicFramePr/>
          <p:nvPr>
            <p:extLst>
              <p:ext uri="{D42A27DB-BD31-4B8C-83A1-F6EECF244321}">
                <p14:modId xmlns:p14="http://schemas.microsoft.com/office/powerpoint/2010/main" val="1182428658"/>
              </p:ext>
            </p:extLst>
          </p:nvPr>
        </p:nvGraphicFramePr>
        <p:xfrm>
          <a:off x="87583" y="1252610"/>
          <a:ext cx="8495483" cy="4829897"/>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044340" y="2473742"/>
            <a:ext cx="6099660" cy="2246769"/>
          </a:xfrm>
          <a:prstGeom prst="rect">
            <a:avLst/>
          </a:prstGeom>
        </p:spPr>
        <p:txBody>
          <a:bodyPr wrap="square">
            <a:spAutoFit/>
          </a:bodyPr>
          <a:lstStyle/>
          <a:p>
            <a:pPr marL="342900" indent="-342900" algn="just">
              <a:buFont typeface="Wingdings" panose="05000000000000000000" pitchFamily="2" charset="2"/>
              <a:buChar char="à"/>
              <a:defRPr sz="3600"/>
            </a:pPr>
            <a:r>
              <a:rPr lang="en-US" sz="2000" dirty="0" smtClean="0"/>
              <a:t>In </a:t>
            </a:r>
            <a:r>
              <a:rPr lang="en-US" sz="2000" dirty="0"/>
              <a:t>2018 and in 2019, similar results were found : only the three first rainfall events of the year showed significant amount of exported seeds in runoff. </a:t>
            </a:r>
            <a:endParaRPr lang="en-US" sz="2000" dirty="0" smtClean="0"/>
          </a:p>
          <a:p>
            <a:pPr marL="342900" indent="-342900" algn="just">
              <a:buFont typeface="Wingdings" panose="05000000000000000000" pitchFamily="2" charset="2"/>
              <a:buChar char="à"/>
              <a:defRPr sz="3600"/>
            </a:pPr>
            <a:endParaRPr lang="en-US" sz="2000" dirty="0"/>
          </a:p>
          <a:p>
            <a:pPr marL="342900" indent="-342900" algn="just">
              <a:buSzPct val="100000"/>
              <a:defRPr sz="3600"/>
            </a:pPr>
            <a:r>
              <a:rPr lang="en-US" sz="2000" dirty="0" smtClean="0">
                <a:sym typeface="Wingdings" panose="05000000000000000000" pitchFamily="2" charset="2"/>
              </a:rPr>
              <a:t> </a:t>
            </a:r>
            <a:r>
              <a:rPr lang="en-US" sz="2000" dirty="0" smtClean="0"/>
              <a:t>Variability </a:t>
            </a:r>
            <a:r>
              <a:rPr lang="en-US" sz="2000" dirty="0"/>
              <a:t>inter-year were high with almost 4 times more exported seeds in 2019 than 2018.</a:t>
            </a:r>
            <a:endParaRPr lang="en-US" sz="2000" dirty="0"/>
          </a:p>
        </p:txBody>
      </p:sp>
      <p:sp>
        <p:nvSpPr>
          <p:cNvPr id="2" name="Rectangle 1"/>
          <p:cNvSpPr/>
          <p:nvPr/>
        </p:nvSpPr>
        <p:spPr>
          <a:xfrm>
            <a:off x="0" y="5941642"/>
            <a:ext cx="9144000" cy="369332"/>
          </a:xfrm>
          <a:prstGeom prst="rect">
            <a:avLst/>
          </a:prstGeom>
        </p:spPr>
        <p:txBody>
          <a:bodyPr wrap="square">
            <a:spAutoFit/>
          </a:bodyPr>
          <a:lstStyle/>
          <a:p>
            <a:pPr lvl="0">
              <a:defRPr/>
            </a:pPr>
            <a:r>
              <a:rPr lang="en-US" dirty="0"/>
              <a:t>Graph 1. Number of exported seeds per m</a:t>
            </a:r>
            <a:r>
              <a:rPr lang="en-US" baseline="30000" dirty="0"/>
              <a:t>2</a:t>
            </a:r>
            <a:r>
              <a:rPr lang="en-US" dirty="0"/>
              <a:t> measured in 2019 over 14 rainfall events </a:t>
            </a:r>
          </a:p>
        </p:txBody>
      </p:sp>
    </p:spTree>
    <p:extLst>
      <p:ext uri="{BB962C8B-B14F-4D97-AF65-F5344CB8AC3E}">
        <p14:creationId xmlns:p14="http://schemas.microsoft.com/office/powerpoint/2010/main" val="1801633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15"/>
          <p:cNvGrpSpPr/>
          <p:nvPr/>
        </p:nvGrpSpPr>
        <p:grpSpPr>
          <a:xfrm>
            <a:off x="492992" y="875980"/>
            <a:ext cx="8176684" cy="5354187"/>
            <a:chOff x="0" y="-130126"/>
            <a:chExt cx="9108008" cy="6476487"/>
          </a:xfrm>
        </p:grpSpPr>
        <p:pic>
          <p:nvPicPr>
            <p:cNvPr id="8" name="Image 8" descr="Image 8"/>
            <p:cNvPicPr>
              <a:picLocks noChangeAspect="1"/>
            </p:cNvPicPr>
            <p:nvPr/>
          </p:nvPicPr>
          <p:blipFill>
            <a:blip r:embed="rId3">
              <a:extLst/>
            </a:blip>
            <a:srcRect l="1298" r="34220" b="37718"/>
            <a:stretch>
              <a:fillRect/>
            </a:stretch>
          </p:blipFill>
          <p:spPr>
            <a:xfrm>
              <a:off x="512767" y="-130126"/>
              <a:ext cx="8496946" cy="5255609"/>
            </a:xfrm>
            <a:prstGeom prst="rect">
              <a:avLst/>
            </a:prstGeom>
            <a:ln w="12700" cap="flat">
              <a:noFill/>
              <a:miter lim="400000"/>
            </a:ln>
            <a:effectLst/>
          </p:spPr>
        </p:pic>
        <p:sp>
          <p:nvSpPr>
            <p:cNvPr id="9" name="ZoneTexte 69"/>
            <p:cNvSpPr txBox="1"/>
            <p:nvPr/>
          </p:nvSpPr>
          <p:spPr>
            <a:xfrm>
              <a:off x="373591" y="5638477"/>
              <a:ext cx="8734417" cy="7078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800"/>
              </a:pPr>
              <a:r>
                <a:rPr sz="2000" dirty="0"/>
                <a:t>Graph 2. Number of exported seeds per m</a:t>
              </a:r>
              <a:r>
                <a:rPr sz="2000" baseline="30000" dirty="0"/>
                <a:t>2</a:t>
              </a:r>
              <a:r>
                <a:rPr sz="2000" dirty="0"/>
                <a:t> measured in 2019 for the first three rainfall events according to positions in the catena</a:t>
              </a:r>
            </a:p>
          </p:txBody>
        </p:sp>
        <p:sp>
          <p:nvSpPr>
            <p:cNvPr id="10" name="ZoneTexte 85"/>
            <p:cNvSpPr txBox="1"/>
            <p:nvPr/>
          </p:nvSpPr>
          <p:spPr>
            <a:xfrm>
              <a:off x="1926639" y="2436917"/>
              <a:ext cx="422265"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200"/>
              </a:lvl1pPr>
            </a:lstStyle>
            <a:p>
              <a:r>
                <a:rPr sz="2000"/>
                <a:t>b</a:t>
              </a:r>
            </a:p>
          </p:txBody>
        </p:sp>
        <p:sp>
          <p:nvSpPr>
            <p:cNvPr id="14" name="ZoneTexte 92"/>
            <p:cNvSpPr txBox="1"/>
            <p:nvPr/>
          </p:nvSpPr>
          <p:spPr>
            <a:xfrm>
              <a:off x="3766320" y="663609"/>
              <a:ext cx="422265"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200"/>
              </a:lvl1pPr>
            </a:lstStyle>
            <a:p>
              <a:r>
                <a:rPr sz="2000" dirty="0"/>
                <a:t>a</a:t>
              </a:r>
            </a:p>
          </p:txBody>
        </p:sp>
        <p:sp>
          <p:nvSpPr>
            <p:cNvPr id="15" name="ZoneTexte 93"/>
            <p:cNvSpPr txBox="1"/>
            <p:nvPr/>
          </p:nvSpPr>
          <p:spPr>
            <a:xfrm>
              <a:off x="5507301" y="1942076"/>
              <a:ext cx="590315"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200"/>
              </a:lvl1pPr>
            </a:lstStyle>
            <a:p>
              <a:r>
                <a:rPr sz="2000"/>
                <a:t>ab</a:t>
              </a:r>
            </a:p>
          </p:txBody>
        </p:sp>
        <p:sp>
          <p:nvSpPr>
            <p:cNvPr id="16" name="ZoneTexte 94"/>
            <p:cNvSpPr txBox="1"/>
            <p:nvPr/>
          </p:nvSpPr>
          <p:spPr>
            <a:xfrm>
              <a:off x="7391876" y="1607992"/>
              <a:ext cx="422265" cy="4001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200"/>
              </a:lvl1pPr>
            </a:lstStyle>
            <a:p>
              <a:r>
                <a:rPr sz="2000"/>
                <a:t>b</a:t>
              </a:r>
            </a:p>
          </p:txBody>
        </p:sp>
        <p:sp>
          <p:nvSpPr>
            <p:cNvPr id="17" name="ZoneTexte 95"/>
            <p:cNvSpPr txBox="1"/>
            <p:nvPr/>
          </p:nvSpPr>
          <p:spPr>
            <a:xfrm rot="16200000">
              <a:off x="-2314218" y="2362686"/>
              <a:ext cx="5125482" cy="40010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3200"/>
              </a:pPr>
              <a:r>
                <a:rPr sz="2000"/>
                <a:t>Exported seed. m</a:t>
              </a:r>
              <a:r>
                <a:rPr sz="2000" baseline="30000"/>
                <a:t>-2</a:t>
              </a:r>
            </a:p>
          </p:txBody>
        </p:sp>
        <p:sp>
          <p:nvSpPr>
            <p:cNvPr id="18" name="ZoneTexte 96"/>
            <p:cNvSpPr txBox="1"/>
            <p:nvPr/>
          </p:nvSpPr>
          <p:spPr>
            <a:xfrm>
              <a:off x="0" y="5091802"/>
              <a:ext cx="9009713" cy="40010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200"/>
              </a:lvl1pPr>
            </a:lstStyle>
            <a:p>
              <a:r>
                <a:rPr sz="2000" dirty="0"/>
                <a:t>Position in the catena (from top to bottom)</a:t>
              </a:r>
            </a:p>
          </p:txBody>
        </p:sp>
      </p:grpSp>
      <p:sp>
        <p:nvSpPr>
          <p:cNvPr id="4" name="Espace réservé du numéro de diapositive 3"/>
          <p:cNvSpPr>
            <a:spLocks noGrp="1"/>
          </p:cNvSpPr>
          <p:nvPr>
            <p:ph type="sldNum" sz="quarter" idx="12"/>
          </p:nvPr>
        </p:nvSpPr>
        <p:spPr/>
        <p:txBody>
          <a:bodyPr/>
          <a:lstStyle/>
          <a:p>
            <a:fld id="{80B0FE03-7357-46DE-BD56-4111C29EC69F}" type="slidenum">
              <a:rPr lang="en-US" smtClean="0"/>
              <a:pPr/>
              <a:t>9</a:t>
            </a:fld>
            <a:endParaRPr lang="en-US" dirty="0"/>
          </a:p>
        </p:txBody>
      </p:sp>
      <p:sp>
        <p:nvSpPr>
          <p:cNvPr id="11" name="Title 1"/>
          <p:cNvSpPr txBox="1">
            <a:spLocks/>
          </p:cNvSpPr>
          <p:nvPr/>
        </p:nvSpPr>
        <p:spPr>
          <a:xfrm>
            <a:off x="-244291" y="0"/>
            <a:ext cx="1474566" cy="142923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9600" dirty="0" smtClean="0">
                <a:solidFill>
                  <a:schemeClr val="tx1"/>
                </a:solidFill>
              </a:rPr>
              <a:t>R</a:t>
            </a:r>
            <a:endParaRPr lang="en-US" sz="9600" dirty="0">
              <a:solidFill>
                <a:schemeClr val="tx1"/>
              </a:solidFill>
            </a:endParaRPr>
          </a:p>
        </p:txBody>
      </p:sp>
      <p:sp>
        <p:nvSpPr>
          <p:cNvPr id="12" name="ZoneTexte 117"/>
          <p:cNvSpPr txBox="1"/>
          <p:nvPr/>
        </p:nvSpPr>
        <p:spPr>
          <a:xfrm>
            <a:off x="954259" y="544725"/>
            <a:ext cx="143244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0">
                <a:latin typeface="Vrinda"/>
                <a:ea typeface="Vrinda"/>
                <a:cs typeface="Vrinda"/>
                <a:sym typeface="Vrinda"/>
              </a:defRPr>
            </a:lvl1pPr>
          </a:lstStyle>
          <a:p>
            <a:r>
              <a:rPr lang="fr-FR" sz="4000" dirty="0" err="1" smtClean="0"/>
              <a:t>esults</a:t>
            </a:r>
            <a:endParaRPr sz="4000" dirty="0"/>
          </a:p>
        </p:txBody>
      </p:sp>
      <p:sp>
        <p:nvSpPr>
          <p:cNvPr id="3" name="Rectangle 2"/>
          <p:cNvSpPr/>
          <p:nvPr/>
        </p:nvSpPr>
        <p:spPr>
          <a:xfrm>
            <a:off x="4009432" y="185252"/>
            <a:ext cx="5134568" cy="1015663"/>
          </a:xfrm>
          <a:prstGeom prst="rect">
            <a:avLst/>
          </a:prstGeom>
        </p:spPr>
        <p:txBody>
          <a:bodyPr wrap="square">
            <a:spAutoFit/>
          </a:bodyPr>
          <a:lstStyle/>
          <a:p>
            <a:pPr algn="just">
              <a:defRPr sz="3600"/>
            </a:pPr>
            <a:r>
              <a:rPr lang="en-US" sz="2000" dirty="0" smtClean="0">
                <a:sym typeface="Wingdings" panose="05000000000000000000" pitchFamily="2" charset="2"/>
              </a:rPr>
              <a:t> </a:t>
            </a:r>
            <a:r>
              <a:rPr lang="en-US" sz="2000" dirty="0" smtClean="0"/>
              <a:t>Position </a:t>
            </a:r>
            <a:r>
              <a:rPr lang="en-US" sz="2000" dirty="0"/>
              <a:t>in the catena influence seed losses. Up position showed higher values than top and down positions.</a:t>
            </a:r>
            <a:endParaRPr lang="en-US" sz="2000" dirty="0"/>
          </a:p>
        </p:txBody>
      </p:sp>
    </p:spTree>
    <p:extLst>
      <p:ext uri="{BB962C8B-B14F-4D97-AF65-F5344CB8AC3E}">
        <p14:creationId xmlns:p14="http://schemas.microsoft.com/office/powerpoint/2010/main" val="1313653588"/>
      </p:ext>
    </p:extLst>
  </p:cSld>
  <p:clrMapOvr>
    <a:masterClrMapping/>
  </p:clrMapOvr>
</p:sld>
</file>

<file path=ppt/theme/theme1.xml><?xml version="1.0" encoding="utf-8"?>
<a:theme xmlns:a="http://schemas.openxmlformats.org/drawingml/2006/main" name="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2156</TotalTime>
  <Words>1211</Words>
  <Application>Microsoft Office PowerPoint</Application>
  <PresentationFormat>Affichage à l'écran (4:3)</PresentationFormat>
  <Paragraphs>123</Paragraphs>
  <Slides>12</Slides>
  <Notes>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12</vt:i4>
      </vt:variant>
    </vt:vector>
  </HeadingPairs>
  <TitlesOfParts>
    <vt:vector size="18" baseType="lpstr">
      <vt:lpstr>Arial</vt:lpstr>
      <vt:lpstr>Calibri</vt:lpstr>
      <vt:lpstr>Times New Roman</vt:lpstr>
      <vt:lpstr>Vrinda</vt:lpstr>
      <vt:lpstr>Wingdings</vt:lpstr>
      <vt:lpstr>Retrospect</vt:lpstr>
      <vt:lpstr>Effect of slope position on hydrochory processes: a natural rainfall study in tropical agroecosystem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for your attention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Séraphine Grellier</cp:lastModifiedBy>
  <cp:revision>111</cp:revision>
  <cp:lastPrinted>2019-11-22T07:34:53Z</cp:lastPrinted>
  <dcterms:created xsi:type="dcterms:W3CDTF">2019-09-14T16:33:26Z</dcterms:created>
  <dcterms:modified xsi:type="dcterms:W3CDTF">2023-04-24T16:35:28Z</dcterms:modified>
</cp:coreProperties>
</file>