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2"/>
  </p:notesMasterIdLst>
  <p:handoutMasterIdLst>
    <p:handoutMasterId r:id="rId13"/>
  </p:handoutMasterIdLst>
  <p:sldIdLst>
    <p:sldId id="282" r:id="rId2"/>
    <p:sldId id="313" r:id="rId3"/>
    <p:sldId id="317" r:id="rId4"/>
    <p:sldId id="292" r:id="rId5"/>
    <p:sldId id="318" r:id="rId6"/>
    <p:sldId id="302" r:id="rId7"/>
    <p:sldId id="316" r:id="rId8"/>
    <p:sldId id="315" r:id="rId9"/>
    <p:sldId id="319" r:id="rId10"/>
    <p:sldId id="312" r:id="rId11"/>
  </p:sldIdLst>
  <p:sldSz cx="9144000" cy="5143500" type="screen16x9"/>
  <p:notesSz cx="6858000" cy="9144000"/>
  <p:defaultTextStyle>
    <a:defPPr>
      <a:defRPr lang="en-US"/>
    </a:defPPr>
    <a:lvl1pPr marL="0" algn="l" defTabSz="40817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08179" algn="l" defTabSz="40817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16358" algn="l" defTabSz="40817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24537" algn="l" defTabSz="40817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32716" algn="l" defTabSz="40817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40895" algn="l" defTabSz="40817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49074" algn="l" defTabSz="40817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857253" algn="l" defTabSz="40817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265432" algn="l" defTabSz="40817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11436D"/>
    <a:srgbClr val="F5E010"/>
    <a:srgbClr val="16568B"/>
    <a:srgbClr val="1456A8"/>
    <a:srgbClr val="5260DD"/>
    <a:srgbClr val="3269D1"/>
    <a:srgbClr val="3195DD"/>
    <a:srgbClr val="224080"/>
    <a:srgbClr val="418DFF"/>
    <a:srgbClr val="3D71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224" autoAdjust="0"/>
    <p:restoredTop sz="99680" autoAdjust="0"/>
  </p:normalViewPr>
  <p:slideViewPr>
    <p:cSldViewPr snapToGrid="0" snapToObjects="1">
      <p:cViewPr varScale="1">
        <p:scale>
          <a:sx n="151" d="100"/>
          <a:sy n="151" d="100"/>
        </p:scale>
        <p:origin x="-560" y="-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handoutMaster" Target="handoutMasters/handout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AFF556-03F6-A947-81AE-269FD046BF22}" type="datetimeFigureOut">
              <a:rPr lang="en-US" smtClean="0"/>
              <a:t>25/04/23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6887E2-71EF-F143-8F6F-888926641A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4210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6B2C3F-D67C-3543-885B-C918B3F4EEF0}" type="datetimeFigureOut">
              <a:rPr lang="en-US" smtClean="0"/>
              <a:t>25/04/23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F7CBB7-800D-8048-9EA6-840585493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23069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fr-FR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F21B-87EA-8440-B3A6-68CBA5B1FC08}" type="datetime1">
              <a:rPr lang="en-US" smtClean="0"/>
              <a:t>25/04/23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08B76-CA55-1A4E-8C73-18996BF33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001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CFB18-9E6C-A440-A41D-20D63383FCB4}" type="datetime1">
              <a:rPr lang="en-US" smtClean="0"/>
              <a:t>25/04/23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08B76-CA55-1A4E-8C73-18996BF33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063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fr-FR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EBA9F-88F9-E24D-A7C8-0F7651EA3E7B}" type="datetime1">
              <a:rPr lang="en-US" smtClean="0"/>
              <a:t>25/04/23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08B76-CA55-1A4E-8C73-18996BF33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756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98ED0-5C67-B540-B563-2EFE9E2747EA}" type="datetime1">
              <a:rPr lang="en-US" smtClean="0"/>
              <a:t>25/04/23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08B76-CA55-1A4E-8C73-18996BF33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67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C6F7A-35CD-8F4E-A5AA-03F293381E1A}" type="datetime1">
              <a:rPr lang="en-US" smtClean="0"/>
              <a:t>25/04/23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08B76-CA55-1A4E-8C73-18996BF33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126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3D7DB-5185-BA4E-9AA9-1B4ADB88BEE8}" type="datetime1">
              <a:rPr lang="en-US" smtClean="0"/>
              <a:t>25/04/23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08B76-CA55-1A4E-8C73-18996BF33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718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A02B9-8BC5-D140-B12E-596E9352D226}" type="datetime1">
              <a:rPr lang="en-US" smtClean="0"/>
              <a:t>25/04/23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08B76-CA55-1A4E-8C73-18996BF33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064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3543D-0736-9E49-870D-4E24A7BAA000}" type="datetime1">
              <a:rPr lang="en-US" smtClean="0"/>
              <a:t>25/04/23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08B76-CA55-1A4E-8C73-18996BF33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301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DB4D3-B178-7542-8536-350C179DB886}" type="datetime1">
              <a:rPr lang="en-US" smtClean="0"/>
              <a:t>25/04/23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08B76-CA55-1A4E-8C73-18996BF33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945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FDCD3-4AA6-C843-A357-7CCAFF504930}" type="datetime1">
              <a:rPr lang="en-US" smtClean="0"/>
              <a:t>25/04/23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08B76-CA55-1A4E-8C73-18996BF33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265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99925-4902-374A-BE96-185F5B2FC633}" type="datetime1">
              <a:rPr lang="en-US" smtClean="0"/>
              <a:t>25/04/23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08B76-CA55-1A4E-8C73-18996BF33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15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65EBB-983B-BE43-861C-1B690A7A3584}" type="datetime1">
              <a:rPr lang="en-US" smtClean="0"/>
              <a:t>25/04/23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C08B76-CA55-1A4E-8C73-18996BF33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454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1.png"/><Relationship Id="rId6" Type="http://schemas.openxmlformats.org/officeDocument/2006/relationships/image" Target="../media/image2.png"/><Relationship Id="rId7" Type="http://schemas.openxmlformats.org/officeDocument/2006/relationships/image" Target="../media/image3.png"/><Relationship Id="rId8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doi.org/10.1175/jtech-d-12-00254.1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11.png"/><Relationship Id="rId8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95" b="30058"/>
          <a:stretch>
            <a:fillRect/>
          </a:stretch>
        </p:blipFill>
        <p:spPr bwMode="auto">
          <a:xfrm>
            <a:off x="7769093" y="168338"/>
            <a:ext cx="666921" cy="345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8765" y="56220"/>
            <a:ext cx="501194" cy="567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641582" y="1551726"/>
            <a:ext cx="7430108" cy="102335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16568B"/>
                </a:solidFill>
              </a:rPr>
              <a:t>Multi-scale comparison of rainfall measurement with the help of a </a:t>
            </a:r>
            <a:r>
              <a:rPr lang="en-US" sz="2000" dirty="0" err="1">
                <a:solidFill>
                  <a:srgbClr val="16568B"/>
                </a:solidFill>
              </a:rPr>
              <a:t>disdrometer</a:t>
            </a:r>
            <a:r>
              <a:rPr lang="en-US" sz="2000" dirty="0">
                <a:solidFill>
                  <a:srgbClr val="16568B"/>
                </a:solidFill>
              </a:rPr>
              <a:t> and a mini vertically pointing Doppler radar</a:t>
            </a:r>
            <a:endParaRPr lang="en-US" sz="1000" dirty="0"/>
          </a:p>
          <a:p>
            <a:endParaRPr lang="en-US" sz="1000" dirty="0"/>
          </a:p>
          <a:p>
            <a:endParaRPr lang="en-US" sz="1050" dirty="0"/>
          </a:p>
        </p:txBody>
      </p:sp>
      <p:sp>
        <p:nvSpPr>
          <p:cNvPr id="8" name="Rectangle 7"/>
          <p:cNvSpPr/>
          <p:nvPr/>
        </p:nvSpPr>
        <p:spPr>
          <a:xfrm>
            <a:off x="1505649" y="4849398"/>
            <a:ext cx="682393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NP 7.1: Non-linear waves and fracturing and scaling and multi-fractals in hydrology and meteorology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435174" y="4065605"/>
            <a:ext cx="158335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9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Authors. All rights reserved</a:t>
            </a:r>
            <a:endParaRPr lang="en-US" sz="9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554562" y="729959"/>
            <a:ext cx="503605" cy="626893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85833" y="75424"/>
            <a:ext cx="2406730" cy="768903"/>
            <a:chOff x="85833" y="91202"/>
            <a:chExt cx="2406730" cy="76890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5833" y="91202"/>
              <a:ext cx="2406730" cy="768903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2208600" y="638992"/>
              <a:ext cx="228748" cy="1895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633694" y="2552958"/>
            <a:ext cx="7430108" cy="1351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1300" dirty="0" err="1"/>
              <a:t>Mateus</a:t>
            </a:r>
            <a:r>
              <a:rPr lang="en-US" sz="1300" dirty="0"/>
              <a:t> </a:t>
            </a:r>
            <a:r>
              <a:rPr lang="en-US" sz="1300" dirty="0" smtClean="0"/>
              <a:t>Seppe</a:t>
            </a:r>
            <a:r>
              <a:rPr lang="en-US" sz="1300" baseline="30000" dirty="0" smtClean="0"/>
              <a:t>2,1</a:t>
            </a:r>
            <a:r>
              <a:rPr lang="en-US" sz="1300" dirty="0" smtClean="0"/>
              <a:t>, </a:t>
            </a:r>
            <a:r>
              <a:rPr lang="en-US" sz="1300" dirty="0"/>
              <a:t>Rodrigo </a:t>
            </a:r>
            <a:r>
              <a:rPr lang="en-US" sz="1300" dirty="0" smtClean="0"/>
              <a:t>Casanova</a:t>
            </a:r>
            <a:r>
              <a:rPr lang="en-US" sz="1300" baseline="30000" dirty="0" smtClean="0"/>
              <a:t>2,1</a:t>
            </a:r>
            <a:r>
              <a:rPr lang="en-US" sz="1300" dirty="0" smtClean="0"/>
              <a:t>,  </a:t>
            </a:r>
            <a:r>
              <a:rPr lang="en-US" sz="1300" dirty="0"/>
              <a:t>Jerry Jose</a:t>
            </a:r>
            <a:r>
              <a:rPr lang="en-US" sz="1300" baseline="30000" dirty="0"/>
              <a:t>1</a:t>
            </a:r>
            <a:r>
              <a:rPr lang="en-US" sz="1300" dirty="0"/>
              <a:t>, Auguste Gires</a:t>
            </a:r>
            <a:r>
              <a:rPr lang="en-US" sz="1300" baseline="30000" dirty="0"/>
              <a:t>1</a:t>
            </a:r>
            <a:r>
              <a:rPr lang="en-US" sz="1300" dirty="0"/>
              <a:t>, </a:t>
            </a:r>
            <a:r>
              <a:rPr lang="en-US" sz="1300" dirty="0" err="1"/>
              <a:t>Ioulia</a:t>
            </a:r>
            <a:r>
              <a:rPr lang="en-US" sz="1300" dirty="0"/>
              <a:t> Tchiguirinskaia</a:t>
            </a:r>
            <a:r>
              <a:rPr lang="en-US" sz="1300" baseline="30000" dirty="0"/>
              <a:t>1</a:t>
            </a:r>
            <a:r>
              <a:rPr lang="en-US" sz="1300" dirty="0"/>
              <a:t>, and Daniel Schertzer</a:t>
            </a:r>
            <a:r>
              <a:rPr lang="en-US" sz="1300" baseline="30000" dirty="0"/>
              <a:t>1</a:t>
            </a:r>
            <a:endParaRPr lang="en-US" sz="1300" dirty="0"/>
          </a:p>
          <a:p>
            <a:endParaRPr lang="en" sz="1800" dirty="0"/>
          </a:p>
          <a:p>
            <a:pPr lvl="1">
              <a:lnSpc>
                <a:spcPct val="80000"/>
              </a:lnSpc>
            </a:pPr>
            <a:endParaRPr lang="en-US" sz="1100" dirty="0"/>
          </a:p>
          <a:p>
            <a:pPr lvl="1">
              <a:lnSpc>
                <a:spcPct val="80000"/>
              </a:lnSpc>
            </a:pPr>
            <a:r>
              <a:rPr lang="fr-FR" sz="1200" baseline="30000" dirty="0"/>
              <a:t>1 </a:t>
            </a:r>
            <a:r>
              <a:rPr lang="fr-FR" sz="1200" dirty="0"/>
              <a:t>Hydrologie Météorologie et Complexité (</a:t>
            </a:r>
            <a:r>
              <a:rPr lang="fr-FR" sz="1200" dirty="0" err="1"/>
              <a:t>HM&amp;Co</a:t>
            </a:r>
            <a:r>
              <a:rPr lang="fr-FR" sz="1200" dirty="0"/>
              <a:t>), École des Ponts </a:t>
            </a:r>
            <a:r>
              <a:rPr lang="fr-FR" sz="1200" dirty="0" err="1"/>
              <a:t>ParisTech</a:t>
            </a:r>
            <a:r>
              <a:rPr lang="fr-FR" sz="1200" dirty="0"/>
              <a:t> (ENPC), France</a:t>
            </a:r>
          </a:p>
          <a:p>
            <a:pPr lvl="1">
              <a:lnSpc>
                <a:spcPct val="80000"/>
              </a:lnSpc>
            </a:pPr>
            <a:endParaRPr lang="fr-FR" sz="1200" dirty="0"/>
          </a:p>
          <a:p>
            <a:pPr lvl="1">
              <a:lnSpc>
                <a:spcPct val="80000"/>
              </a:lnSpc>
            </a:pPr>
            <a:r>
              <a:rPr lang="fr-FR" sz="1200" baseline="30000" dirty="0"/>
              <a:t>2 </a:t>
            </a:r>
            <a:r>
              <a:rPr lang="fr-FR" sz="1200" dirty="0"/>
              <a:t>Instituto </a:t>
            </a:r>
            <a:r>
              <a:rPr lang="fr-FR" sz="1200" dirty="0" err="1"/>
              <a:t>Militar</a:t>
            </a:r>
            <a:r>
              <a:rPr lang="fr-FR" sz="1200" dirty="0"/>
              <a:t> de </a:t>
            </a:r>
            <a:r>
              <a:rPr lang="fr-FR" sz="1200" dirty="0" err="1"/>
              <a:t>Engenharia</a:t>
            </a:r>
            <a:r>
              <a:rPr lang="fr-FR" sz="1200" dirty="0"/>
              <a:t>, Rio de Janeiro, Brasil</a:t>
            </a:r>
          </a:p>
        </p:txBody>
      </p:sp>
      <p:sp>
        <p:nvSpPr>
          <p:cNvPr id="17" name="TextShape 1"/>
          <p:cNvSpPr txBox="1"/>
          <p:nvPr/>
        </p:nvSpPr>
        <p:spPr>
          <a:xfrm>
            <a:off x="8712166" y="4876930"/>
            <a:ext cx="431474" cy="27351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FF92F49D-C2D4-4D7E-994D-E4F97095D0EF}" type="slidenum">
              <a:rPr lang="en-GB" sz="1000">
                <a:solidFill>
                  <a:schemeClr val="tx2"/>
                </a:solidFill>
                <a:latin typeface="Calibri"/>
                <a:ea typeface="Bookerly" pitchFamily="18" charset="0"/>
                <a:cs typeface="Calibri"/>
              </a:rPr>
              <a:pPr algn="r">
                <a:lnSpc>
                  <a:spcPct val="100000"/>
                </a:lnSpc>
              </a:pPr>
              <a:t>1</a:t>
            </a:fld>
            <a:endParaRPr sz="1000" dirty="0">
              <a:solidFill>
                <a:schemeClr val="tx2"/>
              </a:solidFill>
              <a:latin typeface="Calibri"/>
              <a:ea typeface="Bookerly" pitchFamily="18" charset="0"/>
              <a:cs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011" y="2246677"/>
            <a:ext cx="1846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" dirty="0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="" xmlns:a16="http://schemas.microsoft.com/office/drawing/2014/main" id="{79F304B2-59EA-9934-D73C-638BB165D7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13415" y="687572"/>
            <a:ext cx="622599" cy="57644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97844" y="4010638"/>
            <a:ext cx="995553" cy="33519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30880" y="3904738"/>
            <a:ext cx="504917" cy="520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3580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947113" y="24663"/>
            <a:ext cx="7031720" cy="529745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600" dirty="0">
              <a:solidFill>
                <a:srgbClr val="1F497D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04527" y="577209"/>
            <a:ext cx="424283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1F497D"/>
                </a:solidFill>
              </a:rPr>
              <a:t>Wind Speed Influence</a:t>
            </a:r>
          </a:p>
        </p:txBody>
      </p:sp>
      <p:cxnSp>
        <p:nvCxnSpPr>
          <p:cNvPr id="40" name="Straight Connector 39"/>
          <p:cNvCxnSpPr>
            <a:cxnSpLocks noChangeAspect="1"/>
          </p:cNvCxnSpPr>
          <p:nvPr/>
        </p:nvCxnSpPr>
        <p:spPr>
          <a:xfrm>
            <a:off x="4508347" y="702688"/>
            <a:ext cx="32947" cy="4008098"/>
          </a:xfrm>
          <a:prstGeom prst="line">
            <a:avLst/>
          </a:prstGeom>
          <a:ln w="3175" cmpd="sng">
            <a:solidFill>
              <a:srgbClr val="1F497D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CustomShape 3"/>
          <p:cNvSpPr/>
          <p:nvPr/>
        </p:nvSpPr>
        <p:spPr>
          <a:xfrm>
            <a:off x="275309" y="79522"/>
            <a:ext cx="8499024" cy="458217"/>
          </a:xfrm>
          <a:prstGeom prst="rect">
            <a:avLst/>
          </a:prstGeom>
          <a:noFill/>
          <a:ln w="936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81720" tIns="40680" rIns="81720" bIns="40680"/>
          <a:lstStyle/>
          <a:p>
            <a:pPr algn="ctr"/>
            <a:r>
              <a:rPr lang="en-US" sz="1600" dirty="0">
                <a:solidFill>
                  <a:srgbClr val="16568B"/>
                </a:solidFill>
                <a:latin typeface="Calibri"/>
                <a:cs typeface="Calibri"/>
              </a:rPr>
              <a:t>Extra: Wind Speed</a:t>
            </a:r>
            <a:endParaRPr lang="en-US" sz="1600" dirty="0">
              <a:solidFill>
                <a:srgbClr val="C0504D"/>
              </a:solidFill>
              <a:ea typeface="Bookerly" pitchFamily="18" charset="0"/>
              <a:cs typeface="Calibri"/>
            </a:endParaRPr>
          </a:p>
          <a:p>
            <a:pPr algn="ctr"/>
            <a:endParaRPr lang="en-US" sz="1600" dirty="0">
              <a:solidFill>
                <a:srgbClr val="16568B"/>
              </a:solidFill>
              <a:latin typeface="Calibri"/>
              <a:cs typeface="Calibri"/>
            </a:endParaRPr>
          </a:p>
        </p:txBody>
      </p:sp>
      <p:sp>
        <p:nvSpPr>
          <p:cNvPr id="58" name="TextShape 1"/>
          <p:cNvSpPr txBox="1"/>
          <p:nvPr/>
        </p:nvSpPr>
        <p:spPr>
          <a:xfrm>
            <a:off x="8712166" y="4876930"/>
            <a:ext cx="431474" cy="27351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FF92F49D-C2D4-4D7E-994D-E4F97095D0EF}" type="slidenum">
              <a:rPr lang="en-GB" sz="1000">
                <a:solidFill>
                  <a:schemeClr val="tx2"/>
                </a:solidFill>
                <a:latin typeface="Calibri"/>
                <a:ea typeface="Bookerly" pitchFamily="18" charset="0"/>
                <a:cs typeface="Calibri"/>
              </a:rPr>
              <a:pPr algn="r">
                <a:lnSpc>
                  <a:spcPct val="100000"/>
                </a:lnSpc>
              </a:pPr>
              <a:t>10</a:t>
            </a:fld>
            <a:endParaRPr sz="1000" dirty="0">
              <a:solidFill>
                <a:schemeClr val="tx2"/>
              </a:solidFill>
              <a:latin typeface="Calibri"/>
              <a:ea typeface="Bookerly" pitchFamily="18" charset="0"/>
              <a:cs typeface="Calibri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3F46017D-E1A8-7019-DBDC-6D766626735B}"/>
              </a:ext>
            </a:extLst>
          </p:cNvPr>
          <p:cNvSpPr/>
          <p:nvPr/>
        </p:nvSpPr>
        <p:spPr>
          <a:xfrm>
            <a:off x="4780662" y="592598"/>
            <a:ext cx="136608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srgbClr val="1F497D"/>
                </a:solidFill>
              </a:rPr>
              <a:t>Distribution by Wind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02A4932-817E-4199-277B-F671A50628C0}"/>
              </a:ext>
            </a:extLst>
          </p:cNvPr>
          <p:cNvSpPr txBox="1"/>
          <p:nvPr/>
        </p:nvSpPr>
        <p:spPr>
          <a:xfrm>
            <a:off x="295847" y="912867"/>
            <a:ext cx="402398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/>
              <a:t>A high occurrence of zero measurement points while the </a:t>
            </a:r>
            <a:r>
              <a:rPr lang="en-US" sz="1000" dirty="0" err="1"/>
              <a:t>Parsivel</a:t>
            </a:r>
            <a:r>
              <a:rPr lang="en-US" sz="1000" dirty="0"/>
              <a:t> was perceiving rain was observed on the Station.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/>
              <a:t>Those points were identified as being light rain and light Dm measurements under heavy wind.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/>
              <a:t>As the Station 2 was submitted to smaller wind velocities, this effect was less observable.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/>
              <a:t>The devices trended to a better correlation with bigger winds, except in the region of light rain and light D_m. This can be asserted to the fact that the </a:t>
            </a:r>
            <a:r>
              <a:rPr lang="en-US" sz="1000" dirty="0" err="1"/>
              <a:t>Parsivel</a:t>
            </a:r>
            <a:r>
              <a:rPr lang="en-US" sz="1000" dirty="0"/>
              <a:t> also loses performance at wind speeds superior to 10 km/h (Friedrich et al., 2013).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E4E1F2DA-E6B1-32FD-F835-D723DEDB70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8812" y="1077008"/>
            <a:ext cx="4419983" cy="165368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CD7A4FFF-4016-7E4A-0458-1444232750E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2419"/>
          <a:stretch/>
        </p:blipFill>
        <p:spPr>
          <a:xfrm>
            <a:off x="4685508" y="2846347"/>
            <a:ext cx="4389500" cy="1548428"/>
          </a:xfrm>
          <a:prstGeom prst="rect">
            <a:avLst/>
          </a:prstGeom>
        </p:spPr>
      </p:pic>
      <p:pic>
        <p:nvPicPr>
          <p:cNvPr id="10" name="Image 11">
            <a:extLst>
              <a:ext uri="{FF2B5EF4-FFF2-40B4-BE49-F238E27FC236}">
                <a16:creationId xmlns="" xmlns:a16="http://schemas.microsoft.com/office/drawing/2014/main" id="{F4EF8EBA-D469-0EB1-7095-D9081289FD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46" y="3097244"/>
            <a:ext cx="2130097" cy="1613542"/>
          </a:xfrm>
          <a:prstGeom prst="rect">
            <a:avLst/>
          </a:prstGeom>
        </p:spPr>
      </p:pic>
      <p:sp>
        <p:nvSpPr>
          <p:cNvPr id="2" name="ZoneTexte 6">
            <a:extLst>
              <a:ext uri="{FF2B5EF4-FFF2-40B4-BE49-F238E27FC236}">
                <a16:creationId xmlns="" xmlns:a16="http://schemas.microsoft.com/office/drawing/2014/main" id="{AF076520-26BE-1F5F-0EB1-EC52E14F7505}"/>
              </a:ext>
            </a:extLst>
          </p:cNvPr>
          <p:cNvSpPr txBox="1"/>
          <p:nvPr/>
        </p:nvSpPr>
        <p:spPr>
          <a:xfrm>
            <a:off x="2503614" y="3371958"/>
            <a:ext cx="1944255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dirty="0"/>
              <a:t>Wind Divisions:</a:t>
            </a:r>
          </a:p>
          <a:p>
            <a:pPr marL="285750" indent="-285750">
              <a:buFontTx/>
              <a:buChar char="-"/>
            </a:pPr>
            <a:r>
              <a:rPr lang="fr-FR" sz="900" dirty="0"/>
              <a:t>Light Wind: &lt; 5.4 m/s</a:t>
            </a:r>
          </a:p>
          <a:p>
            <a:pPr marL="285750" indent="-285750">
              <a:buFontTx/>
              <a:buChar char="-"/>
            </a:pPr>
            <a:r>
              <a:rPr lang="fr-FR" sz="900" dirty="0" err="1"/>
              <a:t>Moderate</a:t>
            </a:r>
            <a:r>
              <a:rPr lang="fr-FR" sz="900" dirty="0"/>
              <a:t> Wind: &lt; 7.9 m/s</a:t>
            </a:r>
          </a:p>
          <a:p>
            <a:pPr marL="285750" indent="-285750">
              <a:buFontTx/>
              <a:buChar char="-"/>
            </a:pPr>
            <a:r>
              <a:rPr lang="fr-FR" sz="900" dirty="0"/>
              <a:t>Heavy Wind: &lt; 10.8 m/s</a:t>
            </a:r>
          </a:p>
          <a:p>
            <a:pPr marL="285750" indent="-285750">
              <a:buFontTx/>
              <a:buChar char="-"/>
            </a:pPr>
            <a:r>
              <a:rPr lang="fr-FR" sz="900" dirty="0" err="1"/>
              <a:t>Very</a:t>
            </a:r>
            <a:r>
              <a:rPr lang="fr-FR" sz="900" dirty="0"/>
              <a:t> Heavy Wind: &gt; 10.8 m/s </a:t>
            </a:r>
          </a:p>
          <a:p>
            <a:pPr marL="285750" indent="-285750">
              <a:buFontTx/>
              <a:buChar char="-"/>
            </a:pPr>
            <a:endParaRPr lang="fr-FR" sz="9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sz="900" dirty="0"/>
              <a:t>Beaufort Wind Table</a:t>
            </a:r>
          </a:p>
          <a:p>
            <a:endParaRPr lang="fr-FR" sz="900" dirty="0"/>
          </a:p>
          <a:p>
            <a:endParaRPr lang="fr-FR" sz="900" dirty="0"/>
          </a:p>
        </p:txBody>
      </p:sp>
    </p:spTree>
    <p:extLst>
      <p:ext uri="{BB962C8B-B14F-4D97-AF65-F5344CB8AC3E}">
        <p14:creationId xmlns:p14="http://schemas.microsoft.com/office/powerpoint/2010/main" val="1341824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ustomShape 3"/>
          <p:cNvSpPr/>
          <p:nvPr/>
        </p:nvSpPr>
        <p:spPr>
          <a:xfrm>
            <a:off x="275309" y="79522"/>
            <a:ext cx="8499024" cy="458217"/>
          </a:xfrm>
          <a:prstGeom prst="rect">
            <a:avLst/>
          </a:prstGeom>
          <a:noFill/>
          <a:ln w="936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81720" tIns="40680" rIns="81720" bIns="40680"/>
          <a:lstStyle/>
          <a:p>
            <a:pPr algn="ctr"/>
            <a:r>
              <a:rPr lang="en-US" sz="1600" dirty="0">
                <a:solidFill>
                  <a:srgbClr val="16568B"/>
                </a:solidFill>
                <a:latin typeface="Calibri"/>
                <a:cs typeface="Calibri"/>
              </a:rPr>
              <a:t>Rain field and Devices</a:t>
            </a:r>
            <a:endParaRPr lang="en-US" sz="1600" dirty="0">
              <a:solidFill>
                <a:srgbClr val="C0504D"/>
              </a:solidFill>
              <a:ea typeface="Bookerly" pitchFamily="18" charset="0"/>
              <a:cs typeface="Calibri"/>
            </a:endParaRPr>
          </a:p>
          <a:p>
            <a:pPr algn="ctr"/>
            <a:endParaRPr lang="en-US" sz="1600" dirty="0">
              <a:solidFill>
                <a:srgbClr val="16568B"/>
              </a:solidFill>
              <a:latin typeface="Calibri"/>
              <a:cs typeface="Calibri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30528" y="709826"/>
            <a:ext cx="3875561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1F497D"/>
                </a:solidFill>
              </a:rPr>
              <a:t>Objective</a:t>
            </a:r>
          </a:p>
          <a:p>
            <a:endParaRPr lang="en-US" sz="900" dirty="0"/>
          </a:p>
          <a:p>
            <a:pPr marL="171450" indent="-171450" algn="just">
              <a:buFont typeface="Arial" panose="020B0604020202020204" pitchFamily="34" charset="0"/>
              <a:buChar char="•"/>
              <a:tabLst>
                <a:tab pos="361950" algn="l"/>
              </a:tabLst>
            </a:pPr>
            <a:r>
              <a:rPr lang="en-US" sz="1100" dirty="0"/>
              <a:t>Compare the performances of two rainfall measuring devices</a:t>
            </a:r>
          </a:p>
          <a:p>
            <a:pPr marL="579629" lvl="1" indent="-171450" algn="just">
              <a:buFont typeface="Arial" panose="020B0604020202020204" pitchFamily="34" charset="0"/>
              <a:buChar char="•"/>
              <a:tabLst>
                <a:tab pos="361950" algn="l"/>
              </a:tabLst>
            </a:pPr>
            <a:r>
              <a:rPr lang="en-US" sz="1100" dirty="0" err="1"/>
              <a:t>Disdrometer</a:t>
            </a:r>
            <a:r>
              <a:rPr lang="en-US" sz="1100" dirty="0"/>
              <a:t> (Parsivel</a:t>
            </a:r>
            <a:r>
              <a:rPr lang="en-US" sz="1100" baseline="30000" dirty="0"/>
              <a:t>2</a:t>
            </a:r>
            <a:r>
              <a:rPr lang="en-US" sz="1100" dirty="0"/>
              <a:t> , OTT)</a:t>
            </a:r>
          </a:p>
          <a:p>
            <a:pPr marL="579629" lvl="1" indent="-171450" algn="just">
              <a:buFont typeface="Arial" panose="020B0604020202020204" pitchFamily="34" charset="0"/>
              <a:buChar char="•"/>
              <a:tabLst>
                <a:tab pos="361950" algn="l"/>
              </a:tabLst>
            </a:pPr>
            <a:r>
              <a:rPr lang="en-US" sz="1100" dirty="0"/>
              <a:t>mini-Doppler Station (</a:t>
            </a:r>
            <a:r>
              <a:rPr lang="en-US" sz="1100" dirty="0" err="1"/>
              <a:t>Thies</a:t>
            </a:r>
            <a:r>
              <a:rPr lang="en-US" sz="1100" dirty="0"/>
              <a:t> </a:t>
            </a:r>
            <a:r>
              <a:rPr lang="en-US" sz="1100" dirty="0" err="1"/>
              <a:t>Clima</a:t>
            </a:r>
            <a:r>
              <a:rPr lang="en-US" sz="1100" dirty="0"/>
              <a:t>)</a:t>
            </a:r>
          </a:p>
          <a:p>
            <a:pPr algn="just">
              <a:tabLst>
                <a:tab pos="361950" algn="l"/>
              </a:tabLst>
            </a:pPr>
            <a:endParaRPr lang="en-US" sz="1100" dirty="0"/>
          </a:p>
          <a:p>
            <a:pPr marL="171450" indent="-171450" algn="just">
              <a:buFont typeface="Arial" panose="020B0604020202020204" pitchFamily="34" charset="0"/>
              <a:buChar char="•"/>
              <a:tabLst>
                <a:tab pos="361950" algn="l"/>
              </a:tabLst>
            </a:pPr>
            <a:r>
              <a:rPr lang="en-US" sz="1100" dirty="0"/>
              <a:t>The Stations showed an </a:t>
            </a:r>
            <a:r>
              <a:rPr lang="en-US" sz="1100" dirty="0" err="1"/>
              <a:t>undermeasuring</a:t>
            </a:r>
            <a:r>
              <a:rPr lang="en-US" sz="1100" dirty="0"/>
              <a:t> of rain values at </a:t>
            </a:r>
            <a:r>
              <a:rPr lang="en-US" sz="1100" dirty="0" err="1"/>
              <a:t>Gires</a:t>
            </a:r>
            <a:r>
              <a:rPr lang="en-US" sz="1100" dirty="0"/>
              <a:t> et al., 2022, which triggered an investigation.</a:t>
            </a:r>
          </a:p>
          <a:p>
            <a:pPr algn="just">
              <a:tabLst>
                <a:tab pos="361950" algn="l"/>
              </a:tabLst>
            </a:pPr>
            <a:endParaRPr lang="en-US" sz="1100" dirty="0">
              <a:solidFill>
                <a:srgbClr val="1F497D"/>
              </a:solidFill>
            </a:endParaRPr>
          </a:p>
          <a:p>
            <a:pPr algn="just">
              <a:tabLst>
                <a:tab pos="361950" algn="l"/>
              </a:tabLst>
            </a:pPr>
            <a:endParaRPr lang="en-US" sz="1100" dirty="0"/>
          </a:p>
          <a:p>
            <a:pPr algn="just">
              <a:tabLst>
                <a:tab pos="361950" algn="l"/>
              </a:tabLst>
            </a:pPr>
            <a:r>
              <a:rPr lang="en-US" sz="1200" dirty="0">
                <a:solidFill>
                  <a:srgbClr val="1F497D"/>
                </a:solidFill>
              </a:rPr>
              <a:t>Methodology:</a:t>
            </a:r>
            <a:endParaRPr lang="en-US" sz="1200" dirty="0"/>
          </a:p>
          <a:p>
            <a:pPr algn="just">
              <a:tabLst>
                <a:tab pos="361950" algn="l"/>
              </a:tabLst>
            </a:pPr>
            <a:endParaRPr lang="en-US" sz="1100" dirty="0"/>
          </a:p>
          <a:p>
            <a:pPr marL="171450" indent="-171450" algn="just">
              <a:buFont typeface="Arial" panose="020B0604020202020204" pitchFamily="34" charset="0"/>
              <a:buChar char="•"/>
              <a:tabLst>
                <a:tab pos="361950" algn="l"/>
              </a:tabLst>
            </a:pPr>
            <a:r>
              <a:rPr lang="en-US" sz="1100" dirty="0"/>
              <a:t>Universal Multifractal (UM) framework, </a:t>
            </a:r>
          </a:p>
          <a:p>
            <a:pPr marL="171450" indent="-171450" algn="just">
              <a:buFont typeface="Arial" panose="020B0604020202020204" pitchFamily="34" charset="0"/>
              <a:buChar char="•"/>
              <a:tabLst>
                <a:tab pos="361950" algn="l"/>
              </a:tabLst>
            </a:pPr>
            <a:r>
              <a:rPr lang="en-US" sz="1100" dirty="0"/>
              <a:t>Data analysis using rain parameters such as wind, mean diameter and rain rate.</a:t>
            </a:r>
          </a:p>
          <a:p>
            <a:pPr marL="171450" indent="-171450" algn="just">
              <a:buFont typeface="Arial" panose="020B0604020202020204" pitchFamily="34" charset="0"/>
              <a:buChar char="•"/>
              <a:tabLst>
                <a:tab pos="361950" algn="l"/>
              </a:tabLst>
            </a:pPr>
            <a:endParaRPr lang="en-US" sz="1100" dirty="0"/>
          </a:p>
          <a:p>
            <a:pPr algn="just">
              <a:tabLst>
                <a:tab pos="361950" algn="l"/>
              </a:tabLst>
            </a:pPr>
            <a:endParaRPr lang="en-US" sz="1100" dirty="0"/>
          </a:p>
          <a:p>
            <a:pPr algn="just">
              <a:tabLst>
                <a:tab pos="361950" algn="l"/>
              </a:tabLst>
            </a:pPr>
            <a:r>
              <a:rPr lang="en-US" sz="1200" dirty="0">
                <a:solidFill>
                  <a:srgbClr val="1F497D"/>
                </a:solidFill>
              </a:rPr>
              <a:t>Database:-</a:t>
            </a:r>
            <a:endParaRPr lang="en-US" sz="1200" dirty="0"/>
          </a:p>
          <a:p>
            <a:pPr algn="just">
              <a:tabLst>
                <a:tab pos="361950" algn="l"/>
              </a:tabLst>
            </a:pPr>
            <a:endParaRPr lang="en-US" sz="1100" dirty="0"/>
          </a:p>
          <a:p>
            <a:pPr marL="171450" indent="-171450" algn="just">
              <a:buFont typeface="Arial" panose="020B0604020202020204" pitchFamily="34" charset="0"/>
              <a:buChar char="•"/>
              <a:tabLst>
                <a:tab pos="361950" algn="l"/>
              </a:tabLst>
            </a:pPr>
            <a:r>
              <a:rPr lang="en-US" sz="1100" dirty="0"/>
              <a:t>1.5 years beginning in December 2020.</a:t>
            </a:r>
          </a:p>
          <a:p>
            <a:pPr algn="just">
              <a:tabLst>
                <a:tab pos="361950" algn="l"/>
              </a:tabLst>
            </a:pPr>
            <a:endParaRPr lang="en-US" sz="1100" dirty="0"/>
          </a:p>
        </p:txBody>
      </p:sp>
      <p:pic>
        <p:nvPicPr>
          <p:cNvPr id="61" name="Picture 6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197" y="4378300"/>
            <a:ext cx="1062397" cy="35770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035594" y="4352360"/>
            <a:ext cx="161544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at Pays </a:t>
            </a:r>
            <a:r>
              <a:rPr lang="en-US" sz="1100" dirty="0" err="1"/>
              <a:t>d’Othe</a:t>
            </a:r>
            <a:r>
              <a:rPr lang="en-US" sz="1100" dirty="0"/>
              <a:t>, France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7810" y="4625190"/>
            <a:ext cx="718803" cy="181947"/>
          </a:xfrm>
          <a:prstGeom prst="rect">
            <a:avLst/>
          </a:prstGeom>
        </p:spPr>
      </p:pic>
      <p:sp>
        <p:nvSpPr>
          <p:cNvPr id="26" name="TextShape 1"/>
          <p:cNvSpPr txBox="1"/>
          <p:nvPr/>
        </p:nvSpPr>
        <p:spPr>
          <a:xfrm>
            <a:off x="8712166" y="4876930"/>
            <a:ext cx="431474" cy="27351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FF92F49D-C2D4-4D7E-994D-E4F97095D0EF}" type="slidenum">
              <a:rPr lang="en-GB" sz="1000">
                <a:solidFill>
                  <a:schemeClr val="tx2"/>
                </a:solidFill>
                <a:latin typeface="Calibri"/>
                <a:ea typeface="Bookerly" pitchFamily="18" charset="0"/>
                <a:cs typeface="Calibri"/>
              </a:rPr>
              <a:pPr algn="r">
                <a:lnSpc>
                  <a:spcPct val="100000"/>
                </a:lnSpc>
              </a:pPr>
              <a:t>2</a:t>
            </a:fld>
            <a:endParaRPr sz="1000" dirty="0">
              <a:solidFill>
                <a:schemeClr val="tx2"/>
              </a:solidFill>
              <a:latin typeface="Calibri"/>
              <a:ea typeface="Bookerly" pitchFamily="18" charset="0"/>
              <a:cs typeface="Calibri"/>
            </a:endParaRPr>
          </a:p>
        </p:txBody>
      </p:sp>
      <p:sp>
        <p:nvSpPr>
          <p:cNvPr id="48" name="Striped Right Arrow 47"/>
          <p:cNvSpPr/>
          <p:nvPr/>
        </p:nvSpPr>
        <p:spPr>
          <a:xfrm>
            <a:off x="3772067" y="4452700"/>
            <a:ext cx="459449" cy="283301"/>
          </a:xfrm>
          <a:prstGeom prst="stripedRightArrow">
            <a:avLst/>
          </a:prstGeom>
          <a:solidFill>
            <a:srgbClr val="1656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8758" y="2372659"/>
            <a:ext cx="1854623" cy="2589309"/>
          </a:xfrm>
          <a:prstGeom prst="rect">
            <a:avLst/>
          </a:prstGeom>
        </p:spPr>
      </p:pic>
      <p:cxnSp>
        <p:nvCxnSpPr>
          <p:cNvPr id="27" name="Straight Connector 26"/>
          <p:cNvCxnSpPr>
            <a:cxnSpLocks/>
          </p:cNvCxnSpPr>
          <p:nvPr/>
        </p:nvCxnSpPr>
        <p:spPr>
          <a:xfrm>
            <a:off x="4270641" y="791404"/>
            <a:ext cx="18051" cy="2901834"/>
          </a:xfrm>
          <a:prstGeom prst="line">
            <a:avLst/>
          </a:prstGeom>
          <a:ln w="3175" cmpd="sng">
            <a:solidFill>
              <a:srgbClr val="1F497D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Chart, bar chart, treemap chart&#10;&#10;Description automatically generated">
            <a:extLst>
              <a:ext uri="{FF2B5EF4-FFF2-40B4-BE49-F238E27FC236}">
                <a16:creationId xmlns="" xmlns:a16="http://schemas.microsoft.com/office/drawing/2014/main" id="{803F04DF-D5CE-61F8-7C29-2C36769D04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3263" y="2644579"/>
            <a:ext cx="2415187" cy="193320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DC28938-8CE7-5054-DA95-D6B2EDE63DDD}"/>
              </a:ext>
            </a:extLst>
          </p:cNvPr>
          <p:cNvSpPr txBox="1"/>
          <p:nvPr/>
        </p:nvSpPr>
        <p:spPr>
          <a:xfrm>
            <a:off x="4347564" y="679765"/>
            <a:ext cx="4589758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dirty="0">
                <a:solidFill>
                  <a:srgbClr val="11436D"/>
                </a:solidFill>
              </a:rPr>
              <a:t>Device functioning</a:t>
            </a:r>
          </a:p>
          <a:p>
            <a:pPr algn="just"/>
            <a:endParaRPr lang="en-US" sz="1100" dirty="0"/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100" dirty="0"/>
              <a:t>The </a:t>
            </a:r>
            <a:r>
              <a:rPr lang="en-US" sz="1100" dirty="0" err="1"/>
              <a:t>Parsivel</a:t>
            </a:r>
            <a:r>
              <a:rPr lang="en-US" sz="1100" dirty="0"/>
              <a:t> operates with an emission of a laser beam from a transmitter to a receiver. When it rains, the raindrops pass between both sides, and it calculates the fall velocity and the </a:t>
            </a:r>
            <a:r>
              <a:rPr lang="en-US" sz="1100" dirty="0" err="1"/>
              <a:t>equivolumic</a:t>
            </a:r>
            <a:r>
              <a:rPr lang="en-US" sz="1100" dirty="0"/>
              <a:t> diameter.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n-US" sz="1100" dirty="0"/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100" dirty="0"/>
              <a:t>The </a:t>
            </a:r>
            <a:r>
              <a:rPr lang="en-US" sz="1100" dirty="0" err="1"/>
              <a:t>Clima</a:t>
            </a:r>
            <a:r>
              <a:rPr lang="en-US" sz="1100" dirty="0"/>
              <a:t> Sensor uses a signal emitted from a Doppler radar, which is reflected by the raindrops and received by it. The difference in frequency is used to calculate the relative speed of the particle.</a:t>
            </a:r>
          </a:p>
        </p:txBody>
      </p:sp>
    </p:spTree>
    <p:extLst>
      <p:ext uri="{BB962C8B-B14F-4D97-AF65-F5344CB8AC3E}">
        <p14:creationId xmlns:p14="http://schemas.microsoft.com/office/powerpoint/2010/main" val="1552987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9858" y="478464"/>
            <a:ext cx="387556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361950" algn="l"/>
              </a:tabLst>
            </a:pPr>
            <a:r>
              <a:rPr lang="en-US" sz="1400" dirty="0" smtClean="0">
                <a:solidFill>
                  <a:srgbClr val="1F497D"/>
                </a:solidFill>
              </a:rPr>
              <a:t>Scaling analysis</a:t>
            </a:r>
            <a:endParaRPr lang="en-US" sz="1400" dirty="0"/>
          </a:p>
          <a:p>
            <a:pPr algn="just">
              <a:tabLst>
                <a:tab pos="361950" algn="l"/>
              </a:tabLst>
            </a:pPr>
            <a:endParaRPr lang="en-US" sz="1200" dirty="0"/>
          </a:p>
          <a:p>
            <a:pPr marL="171450" indent="-171450" algn="just">
              <a:buFont typeface="Arial" panose="020B0604020202020204" pitchFamily="34" charset="0"/>
              <a:buChar char="•"/>
              <a:tabLst>
                <a:tab pos="361950" algn="l"/>
              </a:tabLst>
            </a:pPr>
            <a:r>
              <a:rPr lang="en-US" sz="1200" dirty="0" smtClean="0"/>
              <a:t>Comparison of measured variability across scales</a:t>
            </a:r>
          </a:p>
          <a:p>
            <a:pPr algn="just">
              <a:tabLst>
                <a:tab pos="361950" algn="l"/>
              </a:tabLst>
            </a:pPr>
            <a:endParaRPr lang="en-US" sz="1200" dirty="0"/>
          </a:p>
        </p:txBody>
      </p:sp>
      <p:sp>
        <p:nvSpPr>
          <p:cNvPr id="4" name="Rectangle 3"/>
          <p:cNvSpPr/>
          <p:nvPr/>
        </p:nvSpPr>
        <p:spPr>
          <a:xfrm>
            <a:off x="4873979" y="534061"/>
            <a:ext cx="3875561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361950" algn="l"/>
              </a:tabLst>
            </a:pPr>
            <a:r>
              <a:rPr lang="en-US" sz="1400" dirty="0" smtClean="0">
                <a:solidFill>
                  <a:srgbClr val="1F497D"/>
                </a:solidFill>
              </a:rPr>
              <a:t>Influence of various parameters</a:t>
            </a:r>
            <a:endParaRPr lang="en-US" sz="1400" dirty="0"/>
          </a:p>
          <a:p>
            <a:pPr algn="just">
              <a:tabLst>
                <a:tab pos="361950" algn="l"/>
              </a:tabLst>
            </a:pPr>
            <a:endParaRPr lang="en-US" sz="1200" dirty="0"/>
          </a:p>
          <a:p>
            <a:pPr marL="171450" indent="-171450" algn="just">
              <a:buFont typeface="Arial" panose="020B0604020202020204" pitchFamily="34" charset="0"/>
              <a:buChar char="•"/>
              <a:tabLst>
                <a:tab pos="361950" algn="l"/>
              </a:tabLst>
            </a:pPr>
            <a:r>
              <a:rPr lang="en-US" sz="1200" dirty="0" smtClean="0"/>
              <a:t>Influence of rain rate, </a:t>
            </a:r>
            <a:r>
              <a:rPr lang="en-US" sz="1200" b="1" dirty="0" smtClean="0"/>
              <a:t>mean diameter (</a:t>
            </a:r>
            <a:r>
              <a:rPr lang="en-US" sz="1200" b="1" dirty="0" err="1" smtClean="0"/>
              <a:t>Dm</a:t>
            </a:r>
            <a:r>
              <a:rPr lang="en-US" sz="1200" b="1" dirty="0" smtClean="0"/>
              <a:t>) </a:t>
            </a:r>
            <a:r>
              <a:rPr lang="en-US" sz="1200" dirty="0" smtClean="0"/>
              <a:t>and wind on comparison</a:t>
            </a:r>
            <a:endParaRPr lang="en-US" sz="1200" dirty="0"/>
          </a:p>
          <a:p>
            <a:pPr marL="171450" indent="-171450" algn="just">
              <a:buFont typeface="Arial" panose="020B0604020202020204" pitchFamily="34" charset="0"/>
              <a:buChar char="•"/>
              <a:tabLst>
                <a:tab pos="361950" algn="l"/>
              </a:tabLst>
            </a:pPr>
            <a:endParaRPr lang="en-US" sz="1200" dirty="0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="" xmlns:a16="http://schemas.microsoft.com/office/drawing/2014/main" id="{731B6679-5DAC-CF43-975A-50813D340A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858" y="2099292"/>
            <a:ext cx="1842319" cy="13646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441" y="1341299"/>
            <a:ext cx="1079195" cy="41149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659563" y="1368877"/>
            <a:ext cx="320414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9021"/>
            <a:r>
              <a:rPr lang="en-US" sz="1050" dirty="0" err="1"/>
              <a:t>ε</a:t>
            </a:r>
            <a:r>
              <a:rPr lang="en-US" sz="1050" baseline="-25000" dirty="0" err="1"/>
              <a:t>λ</a:t>
            </a:r>
            <a:r>
              <a:rPr lang="en-US" sz="1050" dirty="0"/>
              <a:t> normalized conservative field</a:t>
            </a:r>
          </a:p>
          <a:p>
            <a:pPr marL="49021"/>
            <a:r>
              <a:rPr lang="en-US" sz="1050" dirty="0"/>
              <a:t>K(q) moment scaling </a:t>
            </a:r>
            <a:r>
              <a:rPr lang="en-US" sz="1050" dirty="0" smtClean="0"/>
              <a:t>function</a:t>
            </a:r>
            <a:endParaRPr lang="en-US" sz="1050" dirty="0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CF480EF3-D49A-5F11-8E37-FD5458817B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9425" y="1453072"/>
            <a:ext cx="4160052" cy="164176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04507C36-881D-7F82-2AA3-05B744BF20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9425" y="3094832"/>
            <a:ext cx="4232821" cy="171935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8CC6E7FA-F485-3E7D-4277-07F2EF0F64EC}"/>
              </a:ext>
            </a:extLst>
          </p:cNvPr>
          <p:cNvSpPr txBox="1"/>
          <p:nvPr/>
        </p:nvSpPr>
        <p:spPr>
          <a:xfrm>
            <a:off x="320289" y="3798723"/>
            <a:ext cx="39670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The</a:t>
            </a:r>
            <a:r>
              <a:rPr lang="pt-PT" sz="1200" dirty="0"/>
              <a:t> </a:t>
            </a:r>
            <a:r>
              <a:rPr lang="en-US" sz="1200" dirty="0"/>
              <a:t>devices were compared with a resolution beginning at </a:t>
            </a:r>
            <a:r>
              <a:rPr lang="en-US" sz="1200" dirty="0" smtClean="0"/>
              <a:t>30s.</a:t>
            </a:r>
            <a:endParaRPr lang="en-US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The devices presented good scaling</a:t>
            </a:r>
            <a:r>
              <a:rPr lang="en-US" sz="1200" dirty="0" smtClean="0"/>
              <a:t>, with similar UM parameters. </a:t>
            </a:r>
            <a:endParaRPr lang="en-US" sz="1200" dirty="0" smtClean="0"/>
          </a:p>
        </p:txBody>
      </p:sp>
      <p:pic>
        <p:nvPicPr>
          <p:cNvPr id="12" name="Picture 11" descr="Diagram&#10;&#10;Description automatically generated">
            <a:extLst>
              <a:ext uri="{FF2B5EF4-FFF2-40B4-BE49-F238E27FC236}">
                <a16:creationId xmlns="" xmlns:a16="http://schemas.microsoft.com/office/drawing/2014/main" id="{9B41B09F-4363-5C9F-DBDB-2D03027A6A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92312" y="2098339"/>
            <a:ext cx="1843606" cy="136563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57807" y="3409692"/>
            <a:ext cx="62810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dirty="0" err="1" smtClean="0"/>
              <a:t>Parsivel</a:t>
            </a:r>
            <a:endParaRPr lang="en" sz="1050" dirty="0"/>
          </a:p>
        </p:txBody>
      </p:sp>
      <p:sp>
        <p:nvSpPr>
          <p:cNvPr id="14" name="TextBox 13"/>
          <p:cNvSpPr txBox="1"/>
          <p:nvPr/>
        </p:nvSpPr>
        <p:spPr>
          <a:xfrm>
            <a:off x="3060450" y="3430329"/>
            <a:ext cx="57290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dirty="0" smtClean="0"/>
              <a:t>Station</a:t>
            </a:r>
            <a:endParaRPr lang="en" sz="1050" dirty="0"/>
          </a:p>
        </p:txBody>
      </p:sp>
      <p:cxnSp>
        <p:nvCxnSpPr>
          <p:cNvPr id="15" name="Straight Connector 14"/>
          <p:cNvCxnSpPr>
            <a:cxnSpLocks/>
          </p:cNvCxnSpPr>
          <p:nvPr/>
        </p:nvCxnSpPr>
        <p:spPr>
          <a:xfrm>
            <a:off x="4514537" y="1111032"/>
            <a:ext cx="18051" cy="2901834"/>
          </a:xfrm>
          <a:prstGeom prst="line">
            <a:avLst/>
          </a:prstGeom>
          <a:ln w="3175" cmpd="sng">
            <a:solidFill>
              <a:srgbClr val="1F497D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Shape 1"/>
          <p:cNvSpPr txBox="1"/>
          <p:nvPr/>
        </p:nvSpPr>
        <p:spPr>
          <a:xfrm>
            <a:off x="8712166" y="4876930"/>
            <a:ext cx="431474" cy="27351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FF92F49D-C2D4-4D7E-994D-E4F97095D0EF}" type="slidenum">
              <a:rPr lang="en-GB" sz="1000">
                <a:solidFill>
                  <a:schemeClr val="tx2"/>
                </a:solidFill>
                <a:latin typeface="Calibri"/>
                <a:ea typeface="Bookerly" pitchFamily="18" charset="0"/>
                <a:cs typeface="Calibri"/>
              </a:rPr>
              <a:pPr algn="r">
                <a:lnSpc>
                  <a:spcPct val="100000"/>
                </a:lnSpc>
              </a:pPr>
              <a:t>3</a:t>
            </a:fld>
            <a:endParaRPr sz="1000" dirty="0">
              <a:solidFill>
                <a:schemeClr val="tx2"/>
              </a:solidFill>
              <a:latin typeface="Calibri"/>
              <a:ea typeface="Bookerly" pitchFamily="18" charset="0"/>
              <a:cs typeface="Calibri"/>
            </a:endParaRPr>
          </a:p>
        </p:txBody>
      </p:sp>
      <p:sp>
        <p:nvSpPr>
          <p:cNvPr id="17" name="CustomShape 3"/>
          <p:cNvSpPr/>
          <p:nvPr/>
        </p:nvSpPr>
        <p:spPr>
          <a:xfrm>
            <a:off x="275309" y="79522"/>
            <a:ext cx="8499024" cy="458217"/>
          </a:xfrm>
          <a:prstGeom prst="rect">
            <a:avLst/>
          </a:prstGeom>
          <a:noFill/>
          <a:ln w="936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81720" tIns="40680" rIns="81720" bIns="40680"/>
          <a:lstStyle/>
          <a:p>
            <a:pPr algn="ctr"/>
            <a:r>
              <a:rPr lang="en-US" sz="1600" dirty="0" smtClean="0">
                <a:solidFill>
                  <a:srgbClr val="16568B"/>
                </a:solidFill>
                <a:latin typeface="Calibri"/>
                <a:cs typeface="Calibri"/>
              </a:rPr>
              <a:t>Illustration of results</a:t>
            </a:r>
            <a:endParaRPr lang="en-US" sz="1600" dirty="0">
              <a:solidFill>
                <a:srgbClr val="C0504D"/>
              </a:solidFill>
              <a:ea typeface="Bookerly" pitchFamily="18" charset="0"/>
              <a:cs typeface="Calibri"/>
            </a:endParaRPr>
          </a:p>
          <a:p>
            <a:pPr algn="ctr"/>
            <a:endParaRPr lang="en-US" sz="1600" dirty="0">
              <a:solidFill>
                <a:srgbClr val="16568B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22544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66018" y="64211"/>
            <a:ext cx="7031720" cy="529745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rgbClr val="1F497D"/>
                </a:solidFill>
              </a:rPr>
              <a:t>Conclusions </a:t>
            </a:r>
          </a:p>
        </p:txBody>
      </p:sp>
      <p:sp>
        <p:nvSpPr>
          <p:cNvPr id="8" name="Rectangle 7"/>
          <p:cNvSpPr/>
          <p:nvPr/>
        </p:nvSpPr>
        <p:spPr>
          <a:xfrm>
            <a:off x="498190" y="937051"/>
            <a:ext cx="7451295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200" dirty="0"/>
              <a:t>Both devices were able to show good scaling and standard multifractal behavior for rain fields.</a:t>
            </a:r>
          </a:p>
          <a:p>
            <a:pPr marL="285750" indent="-285750">
              <a:buFont typeface="Arial"/>
              <a:buChar char="•"/>
            </a:pPr>
            <a:endParaRPr lang="en-US" sz="1200" dirty="0"/>
          </a:p>
          <a:p>
            <a:pPr marL="285750" indent="-285750">
              <a:buFont typeface="Arial"/>
              <a:buChar char="•"/>
            </a:pPr>
            <a:r>
              <a:rPr lang="en-US" sz="1200" dirty="0"/>
              <a:t>The recording frequency of rainfall in the Station isn’t of 1Hz, but 0.5hz.</a:t>
            </a:r>
          </a:p>
          <a:p>
            <a:pPr marL="285750" indent="-285750">
              <a:buFont typeface="Arial"/>
              <a:buChar char="•"/>
            </a:pPr>
            <a:endParaRPr lang="en-US" sz="1200" dirty="0"/>
          </a:p>
          <a:p>
            <a:pPr marL="285750" indent="-285750">
              <a:buFont typeface="Arial"/>
              <a:buChar char="•"/>
            </a:pPr>
            <a:r>
              <a:rPr lang="en-US" sz="1200" dirty="0"/>
              <a:t>The Station has a tendency of missing rain points when the </a:t>
            </a:r>
            <a:r>
              <a:rPr lang="en-US" sz="1200" dirty="0" err="1"/>
              <a:t>Parsivel</a:t>
            </a:r>
            <a:r>
              <a:rPr lang="en-US" sz="1200" dirty="0"/>
              <a:t> records it.</a:t>
            </a:r>
          </a:p>
          <a:p>
            <a:pPr marL="285750" indent="-285750">
              <a:buFont typeface="Arial"/>
              <a:buChar char="•"/>
            </a:pPr>
            <a:endParaRPr lang="en-US" sz="1200" dirty="0"/>
          </a:p>
          <a:p>
            <a:pPr marL="285750" indent="-285750">
              <a:buFont typeface="Arial"/>
              <a:buChar char="•"/>
            </a:pPr>
            <a:r>
              <a:rPr lang="en-US" sz="1200" dirty="0"/>
              <a:t>The </a:t>
            </a:r>
            <a:r>
              <a:rPr lang="en-US" sz="1200" dirty="0" err="1"/>
              <a:t>miniDoppler</a:t>
            </a:r>
            <a:r>
              <a:rPr lang="en-US" sz="1200" dirty="0"/>
              <a:t> Station undermeasures rain, and presents bad behavior under strong wind and heavier </a:t>
            </a:r>
            <a:r>
              <a:rPr lang="en-US" sz="1200" dirty="0" smtClean="0"/>
              <a:t>Dm</a:t>
            </a:r>
            <a:r>
              <a:rPr lang="en-US" sz="1200" dirty="0"/>
              <a:t>.</a:t>
            </a:r>
          </a:p>
          <a:p>
            <a:pPr marL="285750" indent="-285750">
              <a:buFont typeface="Arial"/>
              <a:buChar char="•"/>
            </a:pPr>
            <a:endParaRPr lang="en-US" sz="1200" dirty="0"/>
          </a:p>
          <a:p>
            <a:pPr marL="285750" indent="-285750">
              <a:buFont typeface="Arial"/>
              <a:buChar char="•"/>
            </a:pPr>
            <a:r>
              <a:rPr lang="en-US" sz="1200" dirty="0"/>
              <a:t>The </a:t>
            </a:r>
            <a:r>
              <a:rPr lang="en-US" sz="1200" dirty="0" err="1"/>
              <a:t>Parsivel</a:t>
            </a:r>
            <a:r>
              <a:rPr lang="en-US" sz="1200" dirty="0"/>
              <a:t> also presents a fall on general behavior for wind speeds bigger than 10 km/h.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010217" y="2340988"/>
            <a:ext cx="7031720" cy="529745"/>
          </a:xfrm>
          <a:prstGeom prst="rect">
            <a:avLst/>
          </a:prstGeom>
        </p:spPr>
        <p:txBody>
          <a:bodyPr vert="horz" lIns="81636" tIns="40818" rIns="81636" bIns="40818" rtlCol="0" anchor="ctr">
            <a:noAutofit/>
          </a:bodyPr>
          <a:lstStyle>
            <a:lvl1pPr algn="ctr" defTabSz="408179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700" dirty="0">
              <a:solidFill>
                <a:srgbClr val="1F497D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1614" y="2850553"/>
            <a:ext cx="8036177" cy="18843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1F497D"/>
                </a:solidFill>
              </a:rPr>
              <a:t>References:-</a:t>
            </a:r>
          </a:p>
          <a:p>
            <a:endParaRPr lang="en-US" sz="600" dirty="0"/>
          </a:p>
          <a:p>
            <a:pPr marL="171450" indent="-171450">
              <a:lnSpc>
                <a:spcPct val="120000"/>
              </a:lnSpc>
              <a:buFont typeface="Arial"/>
              <a:buChar char="•"/>
            </a:pPr>
            <a:r>
              <a:rPr lang="en-US" sz="900" dirty="0" err="1"/>
              <a:t>Gires</a:t>
            </a:r>
            <a:r>
              <a:rPr lang="en-US" sz="900" dirty="0"/>
              <a:t>, A., Jose, J., </a:t>
            </a:r>
            <a:r>
              <a:rPr lang="en-US" sz="900" dirty="0" err="1"/>
              <a:t>Tchiguirinskaia</a:t>
            </a:r>
            <a:r>
              <a:rPr lang="en-US" sz="900" dirty="0"/>
              <a:t>, I., and </a:t>
            </a:r>
            <a:r>
              <a:rPr lang="en-US" sz="900" dirty="0" err="1"/>
              <a:t>Schertzer</a:t>
            </a:r>
            <a:r>
              <a:rPr lang="en-US" sz="900" dirty="0"/>
              <a:t>, D.: Three months of combined high resolution rainfall and wind data collected on a wind farm,  Earth Syst. Sci. Data Discuss, </a:t>
            </a:r>
            <a:r>
              <a:rPr lang="en-US" sz="900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https://doi.org/10.5194/essd-2021-463</a:t>
            </a:r>
            <a:r>
              <a:rPr lang="en-US" sz="900" dirty="0"/>
              <a:t>, in review, 2022</a:t>
            </a:r>
          </a:p>
          <a:p>
            <a:pPr marL="171450" indent="-171450">
              <a:lnSpc>
                <a:spcPct val="120000"/>
              </a:lnSpc>
              <a:buFont typeface="Arial"/>
              <a:buChar char="•"/>
            </a:pPr>
            <a:r>
              <a:rPr lang="en-US" sz="900" dirty="0"/>
              <a:t>Friedrich, K., Higgins, S., Masters, F. J., &amp; Lopez, C. R. (2013). Articulating and Stationary PARSIVEL </a:t>
            </a:r>
            <a:r>
              <a:rPr lang="en-US" sz="900" dirty="0" err="1"/>
              <a:t>Disdrometer</a:t>
            </a:r>
            <a:r>
              <a:rPr lang="en-US" sz="900" dirty="0"/>
              <a:t> Measurements in Conditions with Strong Winds and Heavy Rainfall. Journal of Atmospheric and Oceanic Technology, </a:t>
            </a:r>
            <a:r>
              <a:rPr lang="en-US" sz="900" dirty="0">
                <a:hlinkClick r:id="rId2"/>
              </a:rPr>
              <a:t>https://doi.org/10.1175/jtech-d-12-00254.1 </a:t>
            </a:r>
            <a:endParaRPr lang="en-US" sz="900" dirty="0"/>
          </a:p>
          <a:p>
            <a:pPr marL="171450" indent="-171450">
              <a:lnSpc>
                <a:spcPct val="120000"/>
              </a:lnSpc>
              <a:buFont typeface="Arial"/>
              <a:buChar char="•"/>
            </a:pPr>
            <a:endParaRPr lang="en-US" sz="1050" dirty="0"/>
          </a:p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11436D"/>
                </a:solidFill>
              </a:rPr>
              <a:t>Acknowledgements:-</a:t>
            </a:r>
          </a:p>
          <a:p>
            <a:pPr>
              <a:lnSpc>
                <a:spcPct val="120000"/>
              </a:lnSpc>
            </a:pPr>
            <a:endParaRPr lang="en-US" sz="600" dirty="0">
              <a:solidFill>
                <a:schemeClr val="tx2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1050" dirty="0"/>
              <a:t>We greatly acknowledge financial support and data access from </a:t>
            </a:r>
            <a:r>
              <a:rPr lang="en-US" sz="1050" dirty="0" smtClean="0"/>
              <a:t>CAPES</a:t>
            </a:r>
            <a:r>
              <a:rPr lang="en-US" sz="1050" dirty="0"/>
              <a:t> and </a:t>
            </a:r>
            <a:r>
              <a:rPr lang="en-US" sz="1050" dirty="0" smtClean="0"/>
              <a:t>ANR </a:t>
            </a:r>
            <a:r>
              <a:rPr lang="en-US" sz="1050" dirty="0"/>
              <a:t>JCJC RW-</a:t>
            </a:r>
            <a:r>
              <a:rPr lang="en-US" sz="1050" dirty="0" err="1"/>
              <a:t>Turb</a:t>
            </a:r>
            <a:r>
              <a:rPr lang="en-US" sz="1050" dirty="0"/>
              <a:t> project (ANR-19-CE05-0022-01)</a:t>
            </a:r>
          </a:p>
          <a:p>
            <a:pPr>
              <a:lnSpc>
                <a:spcPct val="120000"/>
              </a:lnSpc>
            </a:pPr>
            <a:endParaRPr lang="en-US" sz="1050" dirty="0"/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3906613" y="2694905"/>
            <a:ext cx="1328519" cy="0"/>
          </a:xfrm>
          <a:prstGeom prst="line">
            <a:avLst/>
          </a:prstGeom>
          <a:ln w="3175" cmpd="sng">
            <a:solidFill>
              <a:srgbClr val="4F81BD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Shape 1"/>
          <p:cNvSpPr txBox="1"/>
          <p:nvPr/>
        </p:nvSpPr>
        <p:spPr>
          <a:xfrm>
            <a:off x="8712166" y="4876930"/>
            <a:ext cx="431474" cy="27351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FF92F49D-C2D4-4D7E-994D-E4F97095D0EF}" type="slidenum">
              <a:rPr lang="en-GB" sz="1000">
                <a:solidFill>
                  <a:schemeClr val="tx2"/>
                </a:solidFill>
                <a:latin typeface="Calibri"/>
                <a:ea typeface="Bookerly" pitchFamily="18" charset="0"/>
                <a:cs typeface="Calibri"/>
              </a:rPr>
              <a:pPr algn="r">
                <a:lnSpc>
                  <a:spcPct val="100000"/>
                </a:lnSpc>
              </a:pPr>
              <a:t>4</a:t>
            </a:fld>
            <a:endParaRPr sz="1000" dirty="0">
              <a:solidFill>
                <a:schemeClr val="tx2"/>
              </a:solidFill>
              <a:latin typeface="Calibri"/>
              <a:ea typeface="Bookerly" pitchFamily="18" charset="0"/>
              <a:cs typeface="Calibri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6726" y="4399720"/>
            <a:ext cx="995553" cy="33519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7738" y="3874923"/>
            <a:ext cx="504917" cy="520910"/>
          </a:xfrm>
          <a:prstGeom prst="rect">
            <a:avLst/>
          </a:prstGeom>
        </p:spPr>
      </p:pic>
      <p:pic>
        <p:nvPicPr>
          <p:cNvPr id="26" name="Pictur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95" b="30058"/>
          <a:stretch>
            <a:fillRect/>
          </a:stretch>
        </p:blipFill>
        <p:spPr bwMode="auto">
          <a:xfrm>
            <a:off x="7769093" y="168338"/>
            <a:ext cx="666921" cy="345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8765" y="56220"/>
            <a:ext cx="501194" cy="567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8554562" y="729959"/>
            <a:ext cx="503605" cy="626893"/>
          </a:xfrm>
          <a:prstGeom prst="rect">
            <a:avLst/>
          </a:prstGeom>
        </p:spPr>
      </p:pic>
      <p:pic>
        <p:nvPicPr>
          <p:cNvPr id="29" name="Picture 28" descr="Logo&#10;&#10;Description automatically generated">
            <a:extLst>
              <a:ext uri="{FF2B5EF4-FFF2-40B4-BE49-F238E27FC236}">
                <a16:creationId xmlns="" xmlns:a16="http://schemas.microsoft.com/office/drawing/2014/main" id="{79F304B2-59EA-9934-D73C-638BB165D79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13415" y="687572"/>
            <a:ext cx="622599" cy="57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605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676" y="1224707"/>
            <a:ext cx="1079195" cy="411492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563" y="1636198"/>
            <a:ext cx="1137726" cy="3920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661" y="2185741"/>
            <a:ext cx="737286" cy="327682"/>
          </a:xfrm>
          <a:prstGeom prst="rect">
            <a:avLst/>
          </a:prstGeom>
        </p:spPr>
      </p:pic>
      <p:sp>
        <p:nvSpPr>
          <p:cNvPr id="18" name="Title 1"/>
          <p:cNvSpPr txBox="1">
            <a:spLocks/>
          </p:cNvSpPr>
          <p:nvPr/>
        </p:nvSpPr>
        <p:spPr>
          <a:xfrm>
            <a:off x="947113" y="24663"/>
            <a:ext cx="7031720" cy="529745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600" dirty="0">
              <a:solidFill>
                <a:srgbClr val="1F497D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8029" y="2618697"/>
            <a:ext cx="158248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1F497D"/>
                </a:solidFill>
              </a:rPr>
              <a:t>Analysis at finer scales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04437" y="564189"/>
            <a:ext cx="4242831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1F497D"/>
                </a:solidFill>
              </a:rPr>
              <a:t>Universal </a:t>
            </a:r>
            <a:r>
              <a:rPr lang="en-US" sz="1200" dirty="0" err="1">
                <a:solidFill>
                  <a:srgbClr val="1F497D"/>
                </a:solidFill>
              </a:rPr>
              <a:t>Multifractal</a:t>
            </a:r>
            <a:r>
              <a:rPr lang="en-US" sz="1200" dirty="0">
                <a:solidFill>
                  <a:srgbClr val="1F497D"/>
                </a:solidFill>
              </a:rPr>
              <a:t> (UM) framework</a:t>
            </a:r>
          </a:p>
          <a:p>
            <a:endParaRPr lang="en-US" sz="800" dirty="0">
              <a:solidFill>
                <a:srgbClr val="1F497D"/>
              </a:solidFill>
            </a:endParaRPr>
          </a:p>
          <a:p>
            <a:r>
              <a:rPr lang="en-US" sz="1050" dirty="0"/>
              <a:t>The UM framework is built around some parameters and equations of physical meaning </a:t>
            </a:r>
          </a:p>
        </p:txBody>
      </p:sp>
      <p:sp>
        <p:nvSpPr>
          <p:cNvPr id="3" name="Rectangle 2"/>
          <p:cNvSpPr/>
          <p:nvPr/>
        </p:nvSpPr>
        <p:spPr>
          <a:xfrm>
            <a:off x="1659563" y="1220825"/>
            <a:ext cx="320414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9021"/>
            <a:r>
              <a:rPr lang="en-US" sz="1000" dirty="0" err="1"/>
              <a:t>ε</a:t>
            </a:r>
            <a:r>
              <a:rPr lang="en-US" sz="1000" baseline="-25000" dirty="0" err="1"/>
              <a:t>λ</a:t>
            </a:r>
            <a:r>
              <a:rPr lang="en-US" sz="1000" dirty="0"/>
              <a:t> normalized conservative field</a:t>
            </a:r>
          </a:p>
          <a:p>
            <a:pPr marL="49021"/>
            <a:r>
              <a:rPr lang="en-US" sz="1000" dirty="0"/>
              <a:t>K(q) moment scaling function</a:t>
            </a:r>
          </a:p>
          <a:p>
            <a:pPr marL="49021"/>
            <a:endParaRPr lang="en-US" sz="1000" dirty="0"/>
          </a:p>
          <a:p>
            <a:pPr marL="49021"/>
            <a:r>
              <a:rPr lang="en-US" sz="1000" dirty="0">
                <a:solidFill>
                  <a:srgbClr val="000000"/>
                </a:solidFill>
                <a:latin typeface="Symbol" panose="05050102010706020507" pitchFamily="18" charset="2"/>
              </a:rPr>
              <a:t>l</a:t>
            </a:r>
            <a:r>
              <a:rPr lang="en-US" sz="1000" dirty="0">
                <a:solidFill>
                  <a:srgbClr val="000000"/>
                </a:solidFill>
              </a:rPr>
              <a:t> r</a:t>
            </a:r>
            <a:r>
              <a:rPr lang="fr-FR" sz="1000" dirty="0" err="1">
                <a:solidFill>
                  <a:srgbClr val="000000"/>
                </a:solidFill>
              </a:rPr>
              <a:t>esolution</a:t>
            </a:r>
            <a:r>
              <a:rPr lang="fr-FR" sz="1000" dirty="0">
                <a:solidFill>
                  <a:srgbClr val="000000"/>
                </a:solidFill>
              </a:rPr>
              <a:t> </a:t>
            </a:r>
            <a:r>
              <a:rPr lang="fr-FR" sz="1000" dirty="0" smtClean="0">
                <a:solidFill>
                  <a:srgbClr val="000000"/>
                </a:solidFill>
              </a:rPr>
              <a:t>(</a:t>
            </a:r>
            <a:r>
              <a:rPr lang="fr-FR" sz="1000" dirty="0" err="1" smtClean="0">
                <a:solidFill>
                  <a:srgbClr val="000000"/>
                </a:solidFill>
              </a:rPr>
              <a:t>outer</a:t>
            </a:r>
            <a:r>
              <a:rPr lang="fr-FR" sz="1000" dirty="0" smtClean="0">
                <a:solidFill>
                  <a:srgbClr val="000000"/>
                </a:solidFill>
              </a:rPr>
              <a:t> </a:t>
            </a:r>
            <a:r>
              <a:rPr lang="fr-FR" sz="1000" dirty="0" err="1" smtClean="0">
                <a:solidFill>
                  <a:srgbClr val="000000"/>
                </a:solidFill>
              </a:rPr>
              <a:t>scale</a:t>
            </a:r>
            <a:r>
              <a:rPr lang="fr-FR" sz="1000" dirty="0">
                <a:solidFill>
                  <a:srgbClr val="000000"/>
                </a:solidFill>
              </a:rPr>
              <a:t>/</a:t>
            </a:r>
            <a:r>
              <a:rPr lang="fr-FR" sz="1000" dirty="0" err="1" smtClean="0">
                <a:solidFill>
                  <a:srgbClr val="000000"/>
                </a:solidFill>
              </a:rPr>
              <a:t>observational</a:t>
            </a:r>
            <a:r>
              <a:rPr lang="fr-FR" sz="1000" dirty="0" smtClean="0">
                <a:solidFill>
                  <a:srgbClr val="000000"/>
                </a:solidFill>
              </a:rPr>
              <a:t> </a:t>
            </a:r>
            <a:r>
              <a:rPr lang="fr-FR" sz="1000" dirty="0" err="1">
                <a:solidFill>
                  <a:srgbClr val="000000"/>
                </a:solidFill>
              </a:rPr>
              <a:t>scale</a:t>
            </a:r>
            <a:r>
              <a:rPr lang="fr-FR" sz="1000" dirty="0">
                <a:solidFill>
                  <a:srgbClr val="000000"/>
                </a:solidFill>
              </a:rPr>
              <a:t>)</a:t>
            </a:r>
            <a:endParaRPr lang="en-US" sz="1000" dirty="0"/>
          </a:p>
          <a:p>
            <a:pPr marL="49021"/>
            <a:r>
              <a:rPr lang="en-US" sz="1000" dirty="0"/>
              <a:t>α multi-</a:t>
            </a:r>
            <a:r>
              <a:rPr lang="en-US" sz="1000" dirty="0" err="1"/>
              <a:t>fractality</a:t>
            </a:r>
            <a:r>
              <a:rPr lang="en-US" sz="1000" dirty="0"/>
              <a:t> index </a:t>
            </a:r>
          </a:p>
          <a:p>
            <a:pPr marL="49021"/>
            <a:r>
              <a:rPr lang="en-US" sz="1000" dirty="0"/>
              <a:t>C</a:t>
            </a:r>
            <a:r>
              <a:rPr lang="en-US" sz="1000" baseline="-25000" dirty="0"/>
              <a:t>1</a:t>
            </a:r>
            <a:r>
              <a:rPr lang="en-US" sz="1000" dirty="0"/>
              <a:t> mean intermittency </a:t>
            </a:r>
            <a:r>
              <a:rPr lang="en-US" sz="1000" dirty="0" err="1"/>
              <a:t>codimension</a:t>
            </a:r>
            <a:endParaRPr lang="en-US" sz="1000" dirty="0"/>
          </a:p>
          <a:p>
            <a:pPr marL="49021"/>
            <a:endParaRPr lang="en-US" sz="1000" dirty="0"/>
          </a:p>
          <a:p>
            <a:pPr marL="49021"/>
            <a:r>
              <a:rPr lang="en-US" sz="1000" dirty="0"/>
              <a:t>E(k) power spectrum, k frequency,  β spectral slope</a:t>
            </a:r>
          </a:p>
        </p:txBody>
      </p:sp>
      <p:cxnSp>
        <p:nvCxnSpPr>
          <p:cNvPr id="40" name="Straight Connector 39"/>
          <p:cNvCxnSpPr>
            <a:cxnSpLocks noChangeAspect="1"/>
          </p:cNvCxnSpPr>
          <p:nvPr/>
        </p:nvCxnSpPr>
        <p:spPr>
          <a:xfrm>
            <a:off x="4830758" y="696410"/>
            <a:ext cx="32947" cy="4008098"/>
          </a:xfrm>
          <a:prstGeom prst="line">
            <a:avLst/>
          </a:prstGeom>
          <a:ln w="3175" cmpd="sng">
            <a:solidFill>
              <a:srgbClr val="1F497D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5261403" y="445660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" dirty="0"/>
          </a:p>
        </p:txBody>
      </p:sp>
      <p:sp>
        <p:nvSpPr>
          <p:cNvPr id="55" name="CustomShape 3"/>
          <p:cNvSpPr/>
          <p:nvPr/>
        </p:nvSpPr>
        <p:spPr>
          <a:xfrm>
            <a:off x="275309" y="79522"/>
            <a:ext cx="8499024" cy="458217"/>
          </a:xfrm>
          <a:prstGeom prst="rect">
            <a:avLst/>
          </a:prstGeom>
          <a:noFill/>
          <a:ln w="936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81720" tIns="40680" rIns="81720" bIns="40680"/>
          <a:lstStyle/>
          <a:p>
            <a:pPr algn="ctr"/>
            <a:r>
              <a:rPr lang="en-US" sz="1600" dirty="0" smtClean="0">
                <a:solidFill>
                  <a:srgbClr val="16568B"/>
                </a:solidFill>
                <a:latin typeface="Calibri"/>
                <a:cs typeface="Calibri"/>
              </a:rPr>
              <a:t>Extra: UM analysis</a:t>
            </a:r>
            <a:endParaRPr lang="en-US" sz="1600" dirty="0">
              <a:solidFill>
                <a:srgbClr val="16568B"/>
              </a:solidFill>
              <a:latin typeface="Calibri"/>
              <a:cs typeface="Calibri"/>
            </a:endParaRPr>
          </a:p>
        </p:txBody>
      </p:sp>
      <p:sp>
        <p:nvSpPr>
          <p:cNvPr id="58" name="TextShape 1"/>
          <p:cNvSpPr txBox="1"/>
          <p:nvPr/>
        </p:nvSpPr>
        <p:spPr>
          <a:xfrm>
            <a:off x="8712166" y="4876930"/>
            <a:ext cx="431474" cy="27351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FF92F49D-C2D4-4D7E-994D-E4F97095D0EF}" type="slidenum">
              <a:rPr lang="en-GB" sz="1000">
                <a:solidFill>
                  <a:schemeClr val="tx2"/>
                </a:solidFill>
                <a:latin typeface="Calibri"/>
                <a:ea typeface="Bookerly" pitchFamily="18" charset="0"/>
                <a:cs typeface="Calibri"/>
              </a:rPr>
              <a:pPr algn="r">
                <a:lnSpc>
                  <a:spcPct val="100000"/>
                </a:lnSpc>
              </a:pPr>
              <a:t>5</a:t>
            </a:fld>
            <a:endParaRPr sz="1000" dirty="0">
              <a:solidFill>
                <a:schemeClr val="tx2"/>
              </a:solidFill>
              <a:latin typeface="Calibri"/>
              <a:ea typeface="Bookerly" pitchFamily="18" charset="0"/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E12C8B4-ADF3-6401-6CA0-930937AA98EE}"/>
              </a:ext>
            </a:extLst>
          </p:cNvPr>
          <p:cNvSpPr txBox="1"/>
          <p:nvPr/>
        </p:nvSpPr>
        <p:spPr>
          <a:xfrm>
            <a:off x="275308" y="2920421"/>
            <a:ext cx="4492933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/>
              <a:t>It was later seen that the rainfall measurement didn’t have a frequency of 1Hz, but of 0.5Hz. Other measures like wind didn’t present this problem. </a:t>
            </a:r>
            <a:endParaRPr lang="en-US" sz="105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5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/>
              <a:t>A good scaling pattern started to be retrieved at 4s, without apparent repetition.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3F46017D-E1A8-7019-DBDC-6D766626735B}"/>
              </a:ext>
            </a:extLst>
          </p:cNvPr>
          <p:cNvSpPr/>
          <p:nvPr/>
        </p:nvSpPr>
        <p:spPr>
          <a:xfrm>
            <a:off x="5047526" y="554408"/>
            <a:ext cx="153118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1200" dirty="0" err="1">
                <a:solidFill>
                  <a:srgbClr val="1F497D"/>
                </a:solidFill>
              </a:rPr>
              <a:t>Results</a:t>
            </a:r>
            <a:r>
              <a:rPr lang="pt-PT" sz="1200" dirty="0">
                <a:solidFill>
                  <a:srgbClr val="1F497D"/>
                </a:solidFill>
              </a:rPr>
              <a:t> </a:t>
            </a:r>
            <a:r>
              <a:rPr lang="pt-PT" sz="1200" dirty="0" err="1">
                <a:solidFill>
                  <a:srgbClr val="1F497D"/>
                </a:solidFill>
              </a:rPr>
              <a:t>at</a:t>
            </a:r>
            <a:r>
              <a:rPr lang="pt-PT" sz="1200" dirty="0">
                <a:solidFill>
                  <a:srgbClr val="1F497D"/>
                </a:solidFill>
              </a:rPr>
              <a:t> 30 </a:t>
            </a:r>
            <a:r>
              <a:rPr lang="pt-PT" sz="1200" dirty="0" err="1">
                <a:solidFill>
                  <a:srgbClr val="1F497D"/>
                </a:solidFill>
              </a:rPr>
              <a:t>seconds</a:t>
            </a:r>
            <a:endParaRPr lang="en-US" sz="1200" dirty="0">
              <a:solidFill>
                <a:srgbClr val="1F497D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8CC6E7FA-F485-3E7D-4277-07F2EF0F64EC}"/>
              </a:ext>
            </a:extLst>
          </p:cNvPr>
          <p:cNvSpPr txBox="1"/>
          <p:nvPr/>
        </p:nvSpPr>
        <p:spPr>
          <a:xfrm>
            <a:off x="4863705" y="828294"/>
            <a:ext cx="421903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The</a:t>
            </a:r>
            <a:r>
              <a:rPr lang="pt-PT" sz="1100" dirty="0"/>
              <a:t> </a:t>
            </a:r>
            <a:r>
              <a:rPr lang="en-US" sz="1100" dirty="0"/>
              <a:t>devices were compared with a resolution beginning at 30 seconds, since this is the</a:t>
            </a:r>
            <a:r>
              <a:rPr lang="pt-PT" sz="1100" dirty="0"/>
              <a:t> </a:t>
            </a:r>
            <a:r>
              <a:rPr lang="pt-PT" sz="1100" dirty="0" err="1"/>
              <a:t>Parsivel</a:t>
            </a:r>
            <a:r>
              <a:rPr lang="pt-PT" sz="1100" dirty="0"/>
              <a:t> </a:t>
            </a:r>
            <a:r>
              <a:rPr lang="en-US" sz="1100" dirty="0"/>
              <a:t>recording period</a:t>
            </a:r>
            <a:r>
              <a:rPr lang="en-US" sz="1100" dirty="0" smtClean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The devices presented good scaling, </a:t>
            </a:r>
            <a:r>
              <a:rPr lang="en-US" sz="1100" dirty="0" smtClean="0"/>
              <a:t>with different </a:t>
            </a:r>
            <a:r>
              <a:rPr lang="en-US" sz="1100" dirty="0"/>
              <a:t>spectral </a:t>
            </a:r>
            <a:r>
              <a:rPr lang="en-US" sz="1100" dirty="0" smtClean="0"/>
              <a:t>profiles. </a:t>
            </a:r>
            <a:r>
              <a:rPr lang="en-US" sz="1100" dirty="0"/>
              <a:t>The </a:t>
            </a:r>
            <a:r>
              <a:rPr lang="en-US" sz="1100" dirty="0" smtClean="0"/>
              <a:t>α </a:t>
            </a:r>
            <a:r>
              <a:rPr lang="en-US" sz="1100" dirty="0"/>
              <a:t>values were close (α </a:t>
            </a:r>
            <a:r>
              <a:rPr lang="en-US" sz="1100" dirty="0" smtClean="0"/>
              <a:t>= </a:t>
            </a:r>
            <a:r>
              <a:rPr lang="en-US" sz="1100" dirty="0"/>
              <a:t>1.69, 1.65 at set </a:t>
            </a:r>
            <a:r>
              <a:rPr lang="en-US" sz="1100" dirty="0" smtClean="0"/>
              <a:t>1 and </a:t>
            </a:r>
            <a:r>
              <a:rPr lang="en-US" sz="1100" dirty="0"/>
              <a:t>C</a:t>
            </a:r>
            <a:r>
              <a:rPr lang="en-US" sz="1100" baseline="-25000" dirty="0"/>
              <a:t>1</a:t>
            </a:r>
            <a:r>
              <a:rPr lang="en-US" sz="1100" dirty="0"/>
              <a:t> =</a:t>
            </a:r>
            <a:r>
              <a:rPr lang="en-US" sz="1100" dirty="0" smtClean="0"/>
              <a:t> </a:t>
            </a:r>
            <a:r>
              <a:rPr lang="en-US" sz="1100" dirty="0"/>
              <a:t>0.15 and 0.13), but the stations showed a pattern of smaller </a:t>
            </a:r>
            <a:r>
              <a:rPr lang="en-US" sz="1100" dirty="0" smtClean="0"/>
              <a:t>C</a:t>
            </a:r>
            <a:r>
              <a:rPr lang="en-US" sz="1100" baseline="-25000" dirty="0" smtClean="0"/>
              <a:t>1</a:t>
            </a:r>
            <a:r>
              <a:rPr lang="en-US" sz="1100" dirty="0" smtClean="0"/>
              <a:t>.</a:t>
            </a:r>
            <a:endParaRPr lang="en-US" sz="1100" dirty="0"/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D1F3C3ED-32A7-5AA2-7569-1B85C96881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8955" y="2002238"/>
            <a:ext cx="3735761" cy="145078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B256A64F-D020-E256-20C4-BFD368A8803D}"/>
              </a:ext>
            </a:extLst>
          </p:cNvPr>
          <p:cNvSpPr txBox="1"/>
          <p:nvPr/>
        </p:nvSpPr>
        <p:spPr>
          <a:xfrm>
            <a:off x="5336912" y="4808001"/>
            <a:ext cx="30798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err="1"/>
              <a:t>Parsivel</a:t>
            </a:r>
            <a:r>
              <a:rPr lang="en-US" sz="900" dirty="0"/>
              <a:t> 1 by the left, Station 1 by the right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2B1CBF39-8ADD-7A43-CBDD-D2D9AD9CA8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628" y="3813686"/>
            <a:ext cx="4532880" cy="1232343"/>
          </a:xfrm>
          <a:prstGeom prst="rect">
            <a:avLst/>
          </a:prstGeom>
        </p:spPr>
      </p:pic>
      <p:pic>
        <p:nvPicPr>
          <p:cNvPr id="8" name="Picture 7" descr="Diagram&#10;&#10;Description automatically generated">
            <a:extLst>
              <a:ext uri="{FF2B5EF4-FFF2-40B4-BE49-F238E27FC236}">
                <a16:creationId xmlns="" xmlns:a16="http://schemas.microsoft.com/office/drawing/2014/main" id="{731B6679-5DAC-CF43-975A-50813D340A6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58791" y="3430261"/>
            <a:ext cx="1842319" cy="1364681"/>
          </a:xfrm>
          <a:prstGeom prst="rect">
            <a:avLst/>
          </a:prstGeom>
        </p:spPr>
      </p:pic>
      <p:pic>
        <p:nvPicPr>
          <p:cNvPr id="13" name="Picture 12" descr="Diagram&#10;&#10;Description automatically generated">
            <a:extLst>
              <a:ext uri="{FF2B5EF4-FFF2-40B4-BE49-F238E27FC236}">
                <a16:creationId xmlns="" xmlns:a16="http://schemas.microsoft.com/office/drawing/2014/main" id="{9B41B09F-4363-5C9F-DBDB-2D03027A6A7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01110" y="3416250"/>
            <a:ext cx="1843606" cy="136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5635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947113" y="24663"/>
            <a:ext cx="7031720" cy="529745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600" dirty="0">
              <a:solidFill>
                <a:srgbClr val="1F497D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1220" y="531738"/>
            <a:ext cx="204735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1100" dirty="0" err="1">
                <a:solidFill>
                  <a:srgbClr val="1F497D"/>
                </a:solidFill>
              </a:rPr>
              <a:t>Methodology</a:t>
            </a:r>
            <a:r>
              <a:rPr lang="pt-PT" sz="1100" dirty="0">
                <a:solidFill>
                  <a:srgbClr val="1F497D"/>
                </a:solidFill>
              </a:rPr>
              <a:t> in </a:t>
            </a:r>
            <a:r>
              <a:rPr lang="pt-PT" sz="1100" dirty="0" err="1">
                <a:solidFill>
                  <a:srgbClr val="1F497D"/>
                </a:solidFill>
              </a:rPr>
              <a:t>the</a:t>
            </a:r>
            <a:r>
              <a:rPr lang="pt-PT" sz="1100" dirty="0">
                <a:solidFill>
                  <a:srgbClr val="1F497D"/>
                </a:solidFill>
              </a:rPr>
              <a:t> UM </a:t>
            </a:r>
            <a:r>
              <a:rPr lang="pt-PT" sz="1100" dirty="0" err="1">
                <a:solidFill>
                  <a:srgbClr val="1F497D"/>
                </a:solidFill>
              </a:rPr>
              <a:t>Analysis</a:t>
            </a:r>
            <a:endParaRPr lang="en-US" sz="1100" dirty="0">
              <a:solidFill>
                <a:srgbClr val="1F497D"/>
              </a:solidFill>
            </a:endParaRPr>
          </a:p>
        </p:txBody>
      </p:sp>
      <p:cxnSp>
        <p:nvCxnSpPr>
          <p:cNvPr id="40" name="Straight Connector 39"/>
          <p:cNvCxnSpPr>
            <a:cxnSpLocks noChangeAspect="1"/>
          </p:cNvCxnSpPr>
          <p:nvPr/>
        </p:nvCxnSpPr>
        <p:spPr>
          <a:xfrm>
            <a:off x="4830758" y="696410"/>
            <a:ext cx="32947" cy="4008098"/>
          </a:xfrm>
          <a:prstGeom prst="line">
            <a:avLst/>
          </a:prstGeom>
          <a:ln w="3175" cmpd="sng">
            <a:solidFill>
              <a:srgbClr val="1F497D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5261403" y="445660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" dirty="0"/>
          </a:p>
        </p:txBody>
      </p:sp>
      <p:sp>
        <p:nvSpPr>
          <p:cNvPr id="55" name="CustomShape 3"/>
          <p:cNvSpPr/>
          <p:nvPr/>
        </p:nvSpPr>
        <p:spPr>
          <a:xfrm>
            <a:off x="275309" y="79522"/>
            <a:ext cx="8499024" cy="458217"/>
          </a:xfrm>
          <a:prstGeom prst="rect">
            <a:avLst/>
          </a:prstGeom>
          <a:noFill/>
          <a:ln w="936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81720" tIns="40680" rIns="81720" bIns="40680"/>
          <a:lstStyle/>
          <a:p>
            <a:pPr algn="ctr"/>
            <a:r>
              <a:rPr lang="en-US" dirty="0">
                <a:solidFill>
                  <a:srgbClr val="16568B"/>
                </a:solidFill>
                <a:latin typeface="Calibri"/>
                <a:cs typeface="Calibri"/>
              </a:rPr>
              <a:t>Extra: </a:t>
            </a:r>
            <a:r>
              <a:rPr lang="en-US" sz="1600" dirty="0">
                <a:solidFill>
                  <a:srgbClr val="16568B"/>
                </a:solidFill>
                <a:latin typeface="Calibri"/>
                <a:cs typeface="Calibri"/>
              </a:rPr>
              <a:t>UM analysis</a:t>
            </a:r>
          </a:p>
        </p:txBody>
      </p:sp>
      <p:sp>
        <p:nvSpPr>
          <p:cNvPr id="58" name="TextShape 1"/>
          <p:cNvSpPr txBox="1"/>
          <p:nvPr/>
        </p:nvSpPr>
        <p:spPr>
          <a:xfrm>
            <a:off x="8712166" y="4876930"/>
            <a:ext cx="431474" cy="27351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FF92F49D-C2D4-4D7E-994D-E4F97095D0EF}" type="slidenum">
              <a:rPr lang="en-GB" sz="1000">
                <a:solidFill>
                  <a:schemeClr val="tx2"/>
                </a:solidFill>
                <a:latin typeface="Calibri"/>
                <a:ea typeface="Bookerly" pitchFamily="18" charset="0"/>
                <a:cs typeface="Calibri"/>
              </a:rPr>
              <a:pPr algn="r">
                <a:lnSpc>
                  <a:spcPct val="100000"/>
                </a:lnSpc>
              </a:pPr>
              <a:t>6</a:t>
            </a:fld>
            <a:endParaRPr sz="1000" dirty="0">
              <a:solidFill>
                <a:schemeClr val="tx2"/>
              </a:solidFill>
              <a:latin typeface="Calibri"/>
              <a:ea typeface="Bookerly" pitchFamily="18" charset="0"/>
              <a:cs typeface="Calibri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8196455" y="4867031"/>
            <a:ext cx="94718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16568B"/>
                </a:solidFill>
                <a:cs typeface="Calibri"/>
              </a:rPr>
              <a:t>. . ■ </a:t>
            </a:r>
            <a:r>
              <a:rPr lang="en-US" sz="1200" dirty="0">
                <a:solidFill>
                  <a:srgbClr val="16568B"/>
                </a:solidFill>
                <a:cs typeface="Calibri"/>
              </a:rPr>
              <a:t>. . . . .</a:t>
            </a:r>
            <a:endParaRPr lang="en" sz="1200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E12C8B4-ADF3-6401-6CA0-930937AA98EE}"/>
              </a:ext>
            </a:extLst>
          </p:cNvPr>
          <p:cNvSpPr txBox="1"/>
          <p:nvPr/>
        </p:nvSpPr>
        <p:spPr>
          <a:xfrm>
            <a:off x="204592" y="940534"/>
            <a:ext cx="42534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/>
              <a:t>To explore the data, it was used an UM analysis, with ensembles of 4096 seconds for the station and 64 minutes for the </a:t>
            </a:r>
            <a:r>
              <a:rPr lang="en-US" sz="1050" dirty="0" err="1"/>
              <a:t>Parsivel</a:t>
            </a:r>
            <a:r>
              <a:rPr lang="en-US" sz="1050" dirty="0"/>
              <a:t>.</a:t>
            </a:r>
          </a:p>
          <a:p>
            <a:endParaRPr lang="en-US" sz="105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/>
              <a:t>The ensembles were formed by selecting rain events from the </a:t>
            </a:r>
            <a:r>
              <a:rPr lang="en-US" sz="1050" dirty="0" err="1"/>
              <a:t>Parsivel</a:t>
            </a:r>
            <a:r>
              <a:rPr lang="en-US" sz="1050" dirty="0"/>
              <a:t> time series. It was applied a filter to remove the events where the Station had a bad performance in capturing rain (&gt;50% of 0s) or if there was the possibility of snow (Average Temperature &lt; 2 °C).</a:t>
            </a:r>
          </a:p>
          <a:p>
            <a:endParaRPr lang="en-US" sz="1050" dirty="0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3F46017D-E1A8-7019-DBDC-6D766626735B}"/>
              </a:ext>
            </a:extLst>
          </p:cNvPr>
          <p:cNvSpPr/>
          <p:nvPr/>
        </p:nvSpPr>
        <p:spPr>
          <a:xfrm>
            <a:off x="5220326" y="554408"/>
            <a:ext cx="140775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1100" dirty="0" err="1">
                <a:solidFill>
                  <a:srgbClr val="1F497D"/>
                </a:solidFill>
              </a:rPr>
              <a:t>Results</a:t>
            </a:r>
            <a:r>
              <a:rPr lang="pt-PT" sz="1100" dirty="0">
                <a:solidFill>
                  <a:srgbClr val="1F497D"/>
                </a:solidFill>
              </a:rPr>
              <a:t> </a:t>
            </a:r>
            <a:r>
              <a:rPr lang="pt-PT" sz="1100" dirty="0" err="1">
                <a:solidFill>
                  <a:srgbClr val="1F497D"/>
                </a:solidFill>
              </a:rPr>
              <a:t>at</a:t>
            </a:r>
            <a:r>
              <a:rPr lang="pt-PT" sz="1100" dirty="0">
                <a:solidFill>
                  <a:srgbClr val="1F497D"/>
                </a:solidFill>
              </a:rPr>
              <a:t> 30 </a:t>
            </a:r>
            <a:r>
              <a:rPr lang="pt-PT" sz="1100" dirty="0" err="1">
                <a:solidFill>
                  <a:srgbClr val="1F497D"/>
                </a:solidFill>
              </a:rPr>
              <a:t>seconds</a:t>
            </a:r>
            <a:endParaRPr lang="en-US" sz="1100" dirty="0">
              <a:solidFill>
                <a:srgbClr val="1F497D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8CC6E7FA-F485-3E7D-4277-07F2EF0F64EC}"/>
              </a:ext>
            </a:extLst>
          </p:cNvPr>
          <p:cNvSpPr txBox="1"/>
          <p:nvPr/>
        </p:nvSpPr>
        <p:spPr>
          <a:xfrm>
            <a:off x="5080770" y="961146"/>
            <a:ext cx="3693564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/>
              <a:t>The</a:t>
            </a:r>
            <a:r>
              <a:rPr lang="pt-PT" sz="1050" dirty="0"/>
              <a:t> </a:t>
            </a:r>
            <a:r>
              <a:rPr lang="en-US" sz="1050" dirty="0"/>
              <a:t>devices were compared with a resolution beginning at 30 seconds, since this is the</a:t>
            </a:r>
            <a:r>
              <a:rPr lang="pt-PT" sz="1050" dirty="0"/>
              <a:t> </a:t>
            </a:r>
            <a:r>
              <a:rPr lang="pt-PT" sz="1050" dirty="0" err="1"/>
              <a:t>Parsivel</a:t>
            </a:r>
            <a:r>
              <a:rPr lang="pt-PT" sz="1050" dirty="0"/>
              <a:t> </a:t>
            </a:r>
            <a:r>
              <a:rPr lang="en-US" sz="1050" dirty="0"/>
              <a:t>recording period </a:t>
            </a:r>
            <a:r>
              <a:rPr lang="pt-PT" sz="1050" dirty="0"/>
              <a:t>(</a:t>
            </a:r>
            <a:r>
              <a:rPr lang="en-US" sz="1050" dirty="0"/>
              <a:t>the Station is of 1 second</a:t>
            </a:r>
            <a:r>
              <a:rPr lang="pt-PT" sz="1050" dirty="0"/>
              <a:t>)</a:t>
            </a:r>
            <a:r>
              <a:rPr lang="pt-PT" sz="1050" dirty="0" smtClean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5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/>
              <a:t>The devices presented good scaling, although the spectral profile was slightly different. The alfa values were close, but the stations showed a pattern of smaller C1.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06766BB1-A79D-D893-A7BA-0D453ECA67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769" y="2847982"/>
            <a:ext cx="3693564" cy="121239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37492A9D-AAF0-E415-2551-20737A617D73}"/>
              </a:ext>
            </a:extLst>
          </p:cNvPr>
          <p:cNvSpPr/>
          <p:nvPr/>
        </p:nvSpPr>
        <p:spPr>
          <a:xfrm>
            <a:off x="391220" y="2322058"/>
            <a:ext cx="424283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1F497D"/>
                </a:solidFill>
              </a:rPr>
              <a:t>Analysis at finer scales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439111A-1B88-1D3D-4A12-1AA9134B7112}"/>
              </a:ext>
            </a:extLst>
          </p:cNvPr>
          <p:cNvSpPr txBox="1"/>
          <p:nvPr/>
        </p:nvSpPr>
        <p:spPr>
          <a:xfrm>
            <a:off x="205384" y="2646454"/>
            <a:ext cx="4428667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/>
              <a:t>The ensemble used was the same. The C1 value was smaller for both Stations (0.08, 0.07 for S1, S2) at this resolution, and the alfa didn’t follow a pattern of variation (1.76, 1.65 for S1,S2).</a:t>
            </a:r>
          </a:p>
        </p:txBody>
      </p:sp>
      <p:pic>
        <p:nvPicPr>
          <p:cNvPr id="11" name="Picture 10" descr="Chart, line chart&#10;&#10;Description automatically generated">
            <a:extLst>
              <a:ext uri="{FF2B5EF4-FFF2-40B4-BE49-F238E27FC236}">
                <a16:creationId xmlns="" xmlns:a16="http://schemas.microsoft.com/office/drawing/2014/main" id="{DD96302B-2F91-BF0D-C4EF-86C0776AFA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0956" y="3369347"/>
            <a:ext cx="2035238" cy="1507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0576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947113" y="24663"/>
            <a:ext cx="7031720" cy="529745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600" dirty="0">
              <a:solidFill>
                <a:srgbClr val="1F497D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030854" y="590537"/>
            <a:ext cx="424283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200" dirty="0">
                <a:solidFill>
                  <a:srgbClr val="1F497D"/>
                </a:solidFill>
              </a:rPr>
              <a:t>Zero </a:t>
            </a:r>
            <a:r>
              <a:rPr lang="pt-PT" sz="1200" dirty="0" err="1">
                <a:solidFill>
                  <a:srgbClr val="1F497D"/>
                </a:solidFill>
              </a:rPr>
              <a:t>Occurrence</a:t>
            </a:r>
            <a:endParaRPr lang="en-US" sz="1200" dirty="0">
              <a:solidFill>
                <a:srgbClr val="1F497D"/>
              </a:solidFill>
            </a:endParaRPr>
          </a:p>
        </p:txBody>
      </p:sp>
      <p:cxnSp>
        <p:nvCxnSpPr>
          <p:cNvPr id="40" name="Straight Connector 39"/>
          <p:cNvCxnSpPr>
            <a:cxnSpLocks noChangeAspect="1"/>
          </p:cNvCxnSpPr>
          <p:nvPr/>
        </p:nvCxnSpPr>
        <p:spPr>
          <a:xfrm>
            <a:off x="4830758" y="696410"/>
            <a:ext cx="32947" cy="4008098"/>
          </a:xfrm>
          <a:prstGeom prst="line">
            <a:avLst/>
          </a:prstGeom>
          <a:ln w="3175" cmpd="sng">
            <a:solidFill>
              <a:srgbClr val="1F497D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5261403" y="445660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" dirty="0"/>
          </a:p>
        </p:txBody>
      </p:sp>
      <p:sp>
        <p:nvSpPr>
          <p:cNvPr id="55" name="CustomShape 3"/>
          <p:cNvSpPr/>
          <p:nvPr/>
        </p:nvSpPr>
        <p:spPr>
          <a:xfrm>
            <a:off x="275309" y="79522"/>
            <a:ext cx="8499024" cy="458217"/>
          </a:xfrm>
          <a:prstGeom prst="rect">
            <a:avLst/>
          </a:prstGeom>
          <a:noFill/>
          <a:ln w="936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81720" tIns="40680" rIns="81720" bIns="40680"/>
          <a:lstStyle/>
          <a:p>
            <a:pPr algn="ctr"/>
            <a:r>
              <a:rPr lang="en-US" sz="1600" dirty="0">
                <a:solidFill>
                  <a:srgbClr val="16568B"/>
                </a:solidFill>
                <a:latin typeface="Calibri"/>
                <a:cs typeface="Calibri"/>
              </a:rPr>
              <a:t>Extra: Zero occurrence</a:t>
            </a:r>
            <a:endParaRPr lang="en-US" sz="1600" dirty="0">
              <a:solidFill>
                <a:srgbClr val="C0504D"/>
              </a:solidFill>
              <a:ea typeface="Bookerly" pitchFamily="18" charset="0"/>
              <a:cs typeface="Calibri"/>
            </a:endParaRPr>
          </a:p>
          <a:p>
            <a:pPr algn="ctr"/>
            <a:endParaRPr lang="en-US" sz="1600" dirty="0">
              <a:solidFill>
                <a:srgbClr val="16568B"/>
              </a:solidFill>
              <a:latin typeface="Calibri"/>
              <a:cs typeface="Calibri"/>
            </a:endParaRPr>
          </a:p>
        </p:txBody>
      </p:sp>
      <p:sp>
        <p:nvSpPr>
          <p:cNvPr id="58" name="TextShape 1"/>
          <p:cNvSpPr txBox="1"/>
          <p:nvPr/>
        </p:nvSpPr>
        <p:spPr>
          <a:xfrm>
            <a:off x="8712166" y="4876930"/>
            <a:ext cx="431474" cy="27351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FF92F49D-C2D4-4D7E-994D-E4F97095D0EF}" type="slidenum">
              <a:rPr lang="en-GB" sz="1000">
                <a:solidFill>
                  <a:schemeClr val="tx2"/>
                </a:solidFill>
                <a:latin typeface="Calibri"/>
                <a:ea typeface="Bookerly" pitchFamily="18" charset="0"/>
                <a:cs typeface="Calibri"/>
              </a:rPr>
              <a:pPr algn="r">
                <a:lnSpc>
                  <a:spcPct val="100000"/>
                </a:lnSpc>
              </a:pPr>
              <a:t>7</a:t>
            </a:fld>
            <a:endParaRPr sz="1000" dirty="0">
              <a:solidFill>
                <a:schemeClr val="tx2"/>
              </a:solidFill>
              <a:latin typeface="Calibri"/>
              <a:ea typeface="Bookerly" pitchFamily="18" charset="0"/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02A4932-817E-4199-277B-F671A50628C0}"/>
              </a:ext>
            </a:extLst>
          </p:cNvPr>
          <p:cNvSpPr txBox="1"/>
          <p:nvPr/>
        </p:nvSpPr>
        <p:spPr>
          <a:xfrm>
            <a:off x="5002363" y="839947"/>
            <a:ext cx="40260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/>
              <a:t>It was perceived that the Station 1 was not recording rain in some time steps where the </a:t>
            </a:r>
            <a:r>
              <a:rPr lang="en-US" sz="1000" dirty="0" err="1"/>
              <a:t>Parsivel</a:t>
            </a:r>
            <a:r>
              <a:rPr lang="en-US" sz="1000" dirty="0"/>
              <a:t> was recording. </a:t>
            </a:r>
            <a:endParaRPr lang="en-US" sz="10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/>
              <a:t>It was measured and found a big amount of those time steps, reaching more than 300 hours.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 smtClean="0"/>
              <a:t>Between </a:t>
            </a:r>
            <a:r>
              <a:rPr lang="en-US" sz="1000" dirty="0"/>
              <a:t>both Stations, the difference was of 32 mm. For </a:t>
            </a:r>
            <a:r>
              <a:rPr lang="en-US" sz="1000" dirty="0" err="1"/>
              <a:t>Parsivels</a:t>
            </a:r>
            <a:r>
              <a:rPr lang="en-US" sz="1000" dirty="0"/>
              <a:t>, 8 mm.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 smtClean="0"/>
              <a:t>It </a:t>
            </a:r>
            <a:r>
              <a:rPr lang="en-US" sz="1000" dirty="0"/>
              <a:t>was suspected that the Wind could be having an influence over this effect. When comparing both Stations in Fractal Dimension by events, it is seen that the Station 2 has a bigger FD in 99 events of 106.</a:t>
            </a:r>
            <a:endParaRPr lang="en-US" sz="900" dirty="0"/>
          </a:p>
        </p:txBody>
      </p:sp>
      <p:pic>
        <p:nvPicPr>
          <p:cNvPr id="3" name="Image 3">
            <a:extLst>
              <a:ext uri="{FF2B5EF4-FFF2-40B4-BE49-F238E27FC236}">
                <a16:creationId xmlns="" xmlns:a16="http://schemas.microsoft.com/office/drawing/2014/main" id="{A4EF8D4E-B1F8-8A29-CCA4-8AA3D5D586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8788" y="2946279"/>
            <a:ext cx="1894737" cy="181197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74321CAF-4CC1-4ED9-F8BD-EF571EDB9653}"/>
              </a:ext>
            </a:extLst>
          </p:cNvPr>
          <p:cNvSpPr/>
          <p:nvPr/>
        </p:nvSpPr>
        <p:spPr>
          <a:xfrm>
            <a:off x="413858" y="592598"/>
            <a:ext cx="141256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1100" dirty="0">
                <a:solidFill>
                  <a:srgbClr val="1F497D"/>
                </a:solidFill>
              </a:rPr>
              <a:t>UM </a:t>
            </a:r>
            <a:r>
              <a:rPr lang="pt-PT" sz="1100" dirty="0" err="1">
                <a:solidFill>
                  <a:srgbClr val="1F497D"/>
                </a:solidFill>
              </a:rPr>
              <a:t>Analysis</a:t>
            </a:r>
            <a:r>
              <a:rPr lang="pt-PT" sz="1100" dirty="0">
                <a:solidFill>
                  <a:srgbClr val="1F497D"/>
                </a:solidFill>
              </a:rPr>
              <a:t> </a:t>
            </a:r>
            <a:r>
              <a:rPr lang="pt-PT" sz="1100" dirty="0" err="1">
                <a:solidFill>
                  <a:srgbClr val="1F497D"/>
                </a:solidFill>
              </a:rPr>
              <a:t>by</a:t>
            </a:r>
            <a:r>
              <a:rPr lang="pt-PT" sz="1100" dirty="0">
                <a:solidFill>
                  <a:srgbClr val="1F497D"/>
                </a:solidFill>
              </a:rPr>
              <a:t> </a:t>
            </a:r>
            <a:r>
              <a:rPr lang="pt-PT" sz="1100" dirty="0" err="1">
                <a:solidFill>
                  <a:srgbClr val="1F497D"/>
                </a:solidFill>
              </a:rPr>
              <a:t>Event</a:t>
            </a:r>
            <a:endParaRPr lang="en-US" sz="1100" dirty="0">
              <a:solidFill>
                <a:srgbClr val="1F497D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42998D6-371D-3259-7C12-CDEFFCFC5969}"/>
              </a:ext>
            </a:extLst>
          </p:cNvPr>
          <p:cNvSpPr txBox="1"/>
          <p:nvPr/>
        </p:nvSpPr>
        <p:spPr>
          <a:xfrm>
            <a:off x="413858" y="870877"/>
            <a:ext cx="432931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/>
              <a:t>The</a:t>
            </a:r>
            <a:r>
              <a:rPr lang="pt-PT" sz="1000" dirty="0"/>
              <a:t> </a:t>
            </a:r>
            <a:r>
              <a:rPr lang="pt-PT" sz="1000" dirty="0" err="1"/>
              <a:t>events</a:t>
            </a:r>
            <a:r>
              <a:rPr lang="pt-PT" sz="1000" dirty="0"/>
              <a:t> </a:t>
            </a:r>
            <a:r>
              <a:rPr lang="pt-PT" sz="1000" dirty="0" err="1"/>
              <a:t>used</a:t>
            </a:r>
            <a:r>
              <a:rPr lang="pt-PT" sz="1000" dirty="0"/>
              <a:t> </a:t>
            </a:r>
            <a:r>
              <a:rPr lang="pt-PT" sz="1000" dirty="0" err="1"/>
              <a:t>on</a:t>
            </a:r>
            <a:r>
              <a:rPr lang="pt-PT" sz="1000" dirty="0"/>
              <a:t> </a:t>
            </a:r>
            <a:r>
              <a:rPr lang="pt-PT" sz="1000" dirty="0" err="1"/>
              <a:t>the</a:t>
            </a:r>
            <a:r>
              <a:rPr lang="pt-PT" sz="1000" dirty="0"/>
              <a:t> ensemble </a:t>
            </a:r>
            <a:r>
              <a:rPr lang="pt-PT" sz="1000" dirty="0" err="1"/>
              <a:t>were</a:t>
            </a:r>
            <a:r>
              <a:rPr lang="pt-PT" sz="1000" dirty="0"/>
              <a:t> </a:t>
            </a:r>
            <a:r>
              <a:rPr lang="pt-PT" sz="1000" dirty="0" err="1"/>
              <a:t>analysed</a:t>
            </a:r>
            <a:r>
              <a:rPr lang="pt-PT" sz="1000" dirty="0"/>
              <a:t> </a:t>
            </a:r>
            <a:r>
              <a:rPr lang="en-US" sz="1000" dirty="0"/>
              <a:t>individually, computing the UM values for each and </a:t>
            </a:r>
            <a:r>
              <a:rPr lang="pt-PT" sz="1000" dirty="0" err="1"/>
              <a:t>comparing</a:t>
            </a:r>
            <a:r>
              <a:rPr lang="pt-PT" sz="1000" dirty="0"/>
              <a:t> </a:t>
            </a:r>
            <a:r>
              <a:rPr lang="pt-PT" sz="1000" dirty="0" err="1"/>
              <a:t>among</a:t>
            </a:r>
            <a:r>
              <a:rPr lang="pt-PT" sz="1000" dirty="0"/>
              <a:t> </a:t>
            </a:r>
            <a:r>
              <a:rPr lang="pt-PT" sz="1000" dirty="0" err="1"/>
              <a:t>devices</a:t>
            </a:r>
            <a:r>
              <a:rPr lang="pt-PT" sz="1000" dirty="0"/>
              <a:t> </a:t>
            </a:r>
            <a:r>
              <a:rPr lang="pt-PT" sz="1000" dirty="0" err="1"/>
              <a:t>of</a:t>
            </a:r>
            <a:r>
              <a:rPr lang="pt-PT" sz="1000" dirty="0"/>
              <a:t> </a:t>
            </a:r>
            <a:r>
              <a:rPr lang="pt-PT" sz="1000" dirty="0" err="1"/>
              <a:t>same</a:t>
            </a:r>
            <a:r>
              <a:rPr lang="pt-PT" sz="1000" dirty="0"/>
              <a:t> </a:t>
            </a:r>
            <a:r>
              <a:rPr lang="pt-PT" sz="1000" dirty="0" err="1"/>
              <a:t>make</a:t>
            </a:r>
            <a:r>
              <a:rPr lang="pt-PT" sz="1000" dirty="0" smtClean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/>
              <a:t>The </a:t>
            </a:r>
            <a:r>
              <a:rPr lang="en-US" sz="1000" dirty="0" err="1"/>
              <a:t>parsivels</a:t>
            </a:r>
            <a:r>
              <a:rPr lang="en-US" sz="1000" dirty="0"/>
              <a:t> showed a good fit to the bisector in both parameters. The averages were (1.56, 1.55 for alfa in P1, P2) and (0.16, 0.16 for C1 in P1, P2)</a:t>
            </a:r>
            <a:r>
              <a:rPr lang="en-US" sz="1000" dirty="0" smtClean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/>
              <a:t>For the Stations, the C1 also presented a good alignment to the bisector, but the Alfa showed a large scattering in the Region where Station 2 is bigger. The averages were (1.41, 1.57 for alfa in S1, S2) and (0.145, 0.135 for C1 in P1, P2).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8F1DD193-BF31-1632-94FA-30AA1ADBC2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5420" y="2363867"/>
            <a:ext cx="2871617" cy="2655317"/>
          </a:xfrm>
          <a:prstGeom prst="rect">
            <a:avLst/>
          </a:prstGeom>
        </p:spPr>
      </p:pic>
      <p:pic>
        <p:nvPicPr>
          <p:cNvPr id="8" name="Picture 7" descr="Chart, histogram&#10;&#10;Description automatically generated">
            <a:extLst>
              <a:ext uri="{FF2B5EF4-FFF2-40B4-BE49-F238E27FC236}">
                <a16:creationId xmlns="" xmlns:a16="http://schemas.microsoft.com/office/drawing/2014/main" id="{2F075321-3B88-3C08-E6C2-C58028F454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3525" y="2946279"/>
            <a:ext cx="1808641" cy="1879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3790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947113" y="24663"/>
            <a:ext cx="7031720" cy="529745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600" dirty="0">
              <a:solidFill>
                <a:srgbClr val="1F497D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42677" y="676496"/>
            <a:ext cx="424283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200" dirty="0">
                <a:solidFill>
                  <a:srgbClr val="1F497D"/>
                </a:solidFill>
              </a:rPr>
              <a:t>Zero </a:t>
            </a:r>
            <a:r>
              <a:rPr lang="pt-PT" sz="1200" dirty="0" err="1">
                <a:solidFill>
                  <a:srgbClr val="1F497D"/>
                </a:solidFill>
              </a:rPr>
              <a:t>Occurrence</a:t>
            </a:r>
            <a:endParaRPr lang="en-US" sz="1200" dirty="0">
              <a:solidFill>
                <a:srgbClr val="1F497D"/>
              </a:solidFill>
            </a:endParaRPr>
          </a:p>
        </p:txBody>
      </p:sp>
      <p:cxnSp>
        <p:nvCxnSpPr>
          <p:cNvPr id="40" name="Straight Connector 39"/>
          <p:cNvCxnSpPr>
            <a:cxnSpLocks noChangeAspect="1"/>
          </p:cNvCxnSpPr>
          <p:nvPr/>
        </p:nvCxnSpPr>
        <p:spPr>
          <a:xfrm>
            <a:off x="4830758" y="696410"/>
            <a:ext cx="32947" cy="4008098"/>
          </a:xfrm>
          <a:prstGeom prst="line">
            <a:avLst/>
          </a:prstGeom>
          <a:ln w="3175" cmpd="sng">
            <a:solidFill>
              <a:srgbClr val="1F497D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459808" y="469464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" dirty="0"/>
          </a:p>
        </p:txBody>
      </p:sp>
      <p:sp>
        <p:nvSpPr>
          <p:cNvPr id="55" name="CustomShape 3"/>
          <p:cNvSpPr/>
          <p:nvPr/>
        </p:nvSpPr>
        <p:spPr>
          <a:xfrm>
            <a:off x="275309" y="79522"/>
            <a:ext cx="8499024" cy="458217"/>
          </a:xfrm>
          <a:prstGeom prst="rect">
            <a:avLst/>
          </a:prstGeom>
          <a:noFill/>
          <a:ln w="936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81720" tIns="40680" rIns="81720" bIns="40680"/>
          <a:lstStyle/>
          <a:p>
            <a:pPr algn="ctr"/>
            <a:r>
              <a:rPr lang="en-US" sz="1600" dirty="0">
                <a:solidFill>
                  <a:srgbClr val="16568B"/>
                </a:solidFill>
                <a:latin typeface="Calibri"/>
                <a:cs typeface="Calibri"/>
              </a:rPr>
              <a:t>Extra: Rain rate influence</a:t>
            </a:r>
            <a:endParaRPr lang="en-US" sz="1600" dirty="0">
              <a:solidFill>
                <a:srgbClr val="C0504D"/>
              </a:solidFill>
              <a:ea typeface="Bookerly" pitchFamily="18" charset="0"/>
              <a:cs typeface="Calibri"/>
            </a:endParaRPr>
          </a:p>
          <a:p>
            <a:pPr algn="ctr"/>
            <a:endParaRPr lang="en-US" sz="1600" dirty="0">
              <a:solidFill>
                <a:srgbClr val="16568B"/>
              </a:solidFill>
              <a:latin typeface="Calibri"/>
              <a:cs typeface="Calibri"/>
            </a:endParaRPr>
          </a:p>
        </p:txBody>
      </p:sp>
      <p:sp>
        <p:nvSpPr>
          <p:cNvPr id="58" name="TextShape 1"/>
          <p:cNvSpPr txBox="1"/>
          <p:nvPr/>
        </p:nvSpPr>
        <p:spPr>
          <a:xfrm>
            <a:off x="8712166" y="4876930"/>
            <a:ext cx="431474" cy="27351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FF92F49D-C2D4-4D7E-994D-E4F97095D0EF}" type="slidenum">
              <a:rPr lang="en-GB" sz="1000">
                <a:solidFill>
                  <a:schemeClr val="tx2"/>
                </a:solidFill>
                <a:latin typeface="Calibri"/>
                <a:ea typeface="Bookerly" pitchFamily="18" charset="0"/>
                <a:cs typeface="Calibri"/>
              </a:rPr>
              <a:pPr algn="r">
                <a:lnSpc>
                  <a:spcPct val="100000"/>
                </a:lnSpc>
              </a:pPr>
              <a:t>8</a:t>
            </a:fld>
            <a:endParaRPr sz="1000" dirty="0">
              <a:solidFill>
                <a:schemeClr val="tx2"/>
              </a:solidFill>
              <a:latin typeface="Calibri"/>
              <a:ea typeface="Bookerly" pitchFamily="18" charset="0"/>
              <a:cs typeface="Calibri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3F46017D-E1A8-7019-DBDC-6D766626735B}"/>
              </a:ext>
            </a:extLst>
          </p:cNvPr>
          <p:cNvSpPr/>
          <p:nvPr/>
        </p:nvSpPr>
        <p:spPr>
          <a:xfrm>
            <a:off x="4930533" y="634266"/>
            <a:ext cx="135255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1200" dirty="0" err="1">
                <a:solidFill>
                  <a:srgbClr val="1F497D"/>
                </a:solidFill>
              </a:rPr>
              <a:t>Rain</a:t>
            </a:r>
            <a:r>
              <a:rPr lang="pt-PT" sz="1200" dirty="0">
                <a:solidFill>
                  <a:srgbClr val="1F497D"/>
                </a:solidFill>
              </a:rPr>
              <a:t> rate </a:t>
            </a:r>
            <a:r>
              <a:rPr lang="pt-PT" sz="1200" dirty="0" err="1">
                <a:solidFill>
                  <a:srgbClr val="1F497D"/>
                </a:solidFill>
              </a:rPr>
              <a:t>influence</a:t>
            </a:r>
            <a:endParaRPr lang="en-US" sz="1200" dirty="0">
              <a:solidFill>
                <a:srgbClr val="1F497D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8CC6E7FA-F485-3E7D-4277-07F2EF0F64EC}"/>
              </a:ext>
            </a:extLst>
          </p:cNvPr>
          <p:cNvSpPr txBox="1"/>
          <p:nvPr/>
        </p:nvSpPr>
        <p:spPr>
          <a:xfrm>
            <a:off x="4930533" y="1073966"/>
            <a:ext cx="4026158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sz="1050" dirty="0" err="1"/>
              <a:t>Rain</a:t>
            </a:r>
            <a:r>
              <a:rPr lang="pt-PT" sz="1050" dirty="0"/>
              <a:t> rate (mm/h) </a:t>
            </a:r>
            <a:r>
              <a:rPr lang="pt-PT" sz="1050" dirty="0" err="1"/>
              <a:t>was</a:t>
            </a:r>
            <a:r>
              <a:rPr lang="pt-PT" sz="1050" dirty="0"/>
              <a:t> </a:t>
            </a:r>
            <a:r>
              <a:rPr lang="pt-PT" sz="1050" dirty="0" err="1"/>
              <a:t>analysed</a:t>
            </a:r>
            <a:r>
              <a:rPr lang="pt-PT" sz="1050" dirty="0"/>
              <a:t> as a </a:t>
            </a:r>
            <a:r>
              <a:rPr lang="pt-PT" sz="1050" dirty="0" err="1"/>
              <a:t>influencing</a:t>
            </a:r>
            <a:r>
              <a:rPr lang="pt-PT" sz="1050" dirty="0"/>
              <a:t> </a:t>
            </a:r>
            <a:r>
              <a:rPr lang="pt-PT" sz="1050" dirty="0" err="1"/>
              <a:t>parameter</a:t>
            </a:r>
            <a:r>
              <a:rPr lang="pt-PT" sz="1050" dirty="0"/>
              <a:t> as </a:t>
            </a:r>
            <a:r>
              <a:rPr lang="pt-PT" sz="1050" dirty="0" err="1"/>
              <a:t>wind</a:t>
            </a:r>
            <a:r>
              <a:rPr lang="pt-PT" sz="1050" dirty="0"/>
              <a:t> speed </a:t>
            </a:r>
            <a:r>
              <a:rPr lang="pt-PT" sz="1050" dirty="0" err="1"/>
              <a:t>and</a:t>
            </a:r>
            <a:r>
              <a:rPr lang="pt-PT" sz="1050" dirty="0"/>
              <a:t> </a:t>
            </a:r>
            <a:r>
              <a:rPr lang="pt-PT" sz="1050" dirty="0" err="1"/>
              <a:t>D_m</a:t>
            </a:r>
            <a:r>
              <a:rPr lang="pt-PT" sz="1050" dirty="0" smtClean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pt-PT" sz="105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sz="1050" dirty="0" err="1"/>
              <a:t>The</a:t>
            </a:r>
            <a:r>
              <a:rPr lang="pt-PT" sz="1050" dirty="0"/>
              <a:t> general </a:t>
            </a:r>
            <a:r>
              <a:rPr lang="pt-PT" sz="1050" dirty="0" err="1"/>
              <a:t>behavior</a:t>
            </a:r>
            <a:r>
              <a:rPr lang="pt-PT" sz="1050" dirty="0"/>
              <a:t> </a:t>
            </a:r>
            <a:r>
              <a:rPr lang="pt-PT" sz="1050" dirty="0" err="1"/>
              <a:t>due</a:t>
            </a:r>
            <a:r>
              <a:rPr lang="pt-PT" sz="1050" dirty="0"/>
              <a:t> to </a:t>
            </a:r>
            <a:r>
              <a:rPr lang="pt-PT" sz="1050" dirty="0" err="1"/>
              <a:t>rain</a:t>
            </a:r>
            <a:r>
              <a:rPr lang="pt-PT" sz="1050" dirty="0"/>
              <a:t> rate </a:t>
            </a:r>
            <a:r>
              <a:rPr lang="pt-PT" sz="1050" dirty="0" err="1"/>
              <a:t>could</a:t>
            </a:r>
            <a:r>
              <a:rPr lang="pt-PT" sz="1050" dirty="0"/>
              <a:t> </a:t>
            </a:r>
            <a:r>
              <a:rPr lang="pt-PT" sz="1050" dirty="0" err="1"/>
              <a:t>be</a:t>
            </a:r>
            <a:r>
              <a:rPr lang="pt-PT" sz="1050" dirty="0"/>
              <a:t> </a:t>
            </a:r>
            <a:r>
              <a:rPr lang="pt-PT" sz="1050" dirty="0" err="1"/>
              <a:t>traced</a:t>
            </a:r>
            <a:r>
              <a:rPr lang="pt-PT" sz="1050" dirty="0"/>
              <a:t> </a:t>
            </a:r>
            <a:r>
              <a:rPr lang="pt-PT" sz="1050" dirty="0" err="1"/>
              <a:t>by</a:t>
            </a:r>
            <a:r>
              <a:rPr lang="pt-PT" sz="1050" dirty="0"/>
              <a:t> </a:t>
            </a:r>
            <a:r>
              <a:rPr lang="pt-PT" sz="1050" dirty="0" err="1"/>
              <a:t>its</a:t>
            </a:r>
            <a:r>
              <a:rPr lang="pt-PT" sz="1050" dirty="0"/>
              <a:t> </a:t>
            </a:r>
            <a:r>
              <a:rPr lang="pt-PT" sz="1050" dirty="0" err="1"/>
              <a:t>D_m</a:t>
            </a:r>
            <a:r>
              <a:rPr lang="pt-PT" sz="1050" dirty="0"/>
              <a:t> </a:t>
            </a:r>
            <a:r>
              <a:rPr lang="pt-PT" sz="1050" dirty="0" err="1"/>
              <a:t>distribution</a:t>
            </a:r>
            <a:r>
              <a:rPr lang="pt-PT" sz="1050" dirty="0"/>
              <a:t>. </a:t>
            </a:r>
            <a:endParaRPr lang="en-US" sz="1050" dirty="0"/>
          </a:p>
        </p:txBody>
      </p:sp>
      <p:pic>
        <p:nvPicPr>
          <p:cNvPr id="11" name="Picture 10" descr="Chart, treemap chart&#10;&#10;Description automatically generated">
            <a:extLst>
              <a:ext uri="{FF2B5EF4-FFF2-40B4-BE49-F238E27FC236}">
                <a16:creationId xmlns="" xmlns:a16="http://schemas.microsoft.com/office/drawing/2014/main" id="{9F6B573E-DC5B-CC08-8103-59C5EC3A7F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309" y="3048492"/>
            <a:ext cx="2115498" cy="1492668"/>
          </a:xfrm>
          <a:prstGeom prst="rect">
            <a:avLst/>
          </a:prstGeom>
        </p:spPr>
      </p:pic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="" xmlns:a16="http://schemas.microsoft.com/office/drawing/2014/main" id="{512652D0-AFD1-A122-22D9-9419DFBFC5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2265" y="3235742"/>
            <a:ext cx="3894426" cy="1447109"/>
          </a:xfrm>
          <a:prstGeom prst="rect">
            <a:avLst/>
          </a:prstGeom>
        </p:spPr>
      </p:pic>
      <p:pic>
        <p:nvPicPr>
          <p:cNvPr id="7" name="Picture 6" descr="Chart, bar chart&#10;&#10;Description automatically generated">
            <a:extLst>
              <a:ext uri="{FF2B5EF4-FFF2-40B4-BE49-F238E27FC236}">
                <a16:creationId xmlns="" xmlns:a16="http://schemas.microsoft.com/office/drawing/2014/main" id="{8D95CF4E-E311-0ED3-96B0-F5A1851381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0807" y="3048492"/>
            <a:ext cx="2115498" cy="1504774"/>
          </a:xfrm>
          <a:prstGeom prst="rect">
            <a:avLst/>
          </a:prstGeom>
        </p:spPr>
      </p:pic>
      <p:sp>
        <p:nvSpPr>
          <p:cNvPr id="16" name="ZoneTexte 3">
            <a:extLst>
              <a:ext uri="{FF2B5EF4-FFF2-40B4-BE49-F238E27FC236}">
                <a16:creationId xmlns="" xmlns:a16="http://schemas.microsoft.com/office/drawing/2014/main" id="{5F6ACC68-60DD-A098-1C07-35B4EE48046D}"/>
              </a:ext>
            </a:extLst>
          </p:cNvPr>
          <p:cNvSpPr txBox="1"/>
          <p:nvPr/>
        </p:nvSpPr>
        <p:spPr>
          <a:xfrm>
            <a:off x="7009478" y="2175339"/>
            <a:ext cx="194721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/>
              <a:t>Dm Divisions:</a:t>
            </a:r>
          </a:p>
          <a:p>
            <a:pPr marL="285750" indent="-285750">
              <a:buFontTx/>
              <a:buChar char="-"/>
            </a:pPr>
            <a:r>
              <a:rPr lang="fr-FR" sz="1000" dirty="0"/>
              <a:t>Light Drop: &lt; 0.8 mm</a:t>
            </a:r>
          </a:p>
          <a:p>
            <a:pPr marL="285750" indent="-285750">
              <a:buFontTx/>
              <a:buChar char="-"/>
            </a:pPr>
            <a:r>
              <a:rPr lang="fr-FR" sz="1000" dirty="0" err="1"/>
              <a:t>Moderate</a:t>
            </a:r>
            <a:r>
              <a:rPr lang="fr-FR" sz="1000" dirty="0"/>
              <a:t> Drop: &lt; 2 mm</a:t>
            </a:r>
          </a:p>
          <a:p>
            <a:pPr marL="285750" indent="-285750">
              <a:buFontTx/>
              <a:buChar char="-"/>
            </a:pPr>
            <a:r>
              <a:rPr lang="fr-FR" sz="1000" dirty="0"/>
              <a:t>Heavy Drop: &lt; 5 mm</a:t>
            </a:r>
          </a:p>
          <a:p>
            <a:pPr marL="285750" indent="-285750">
              <a:buFontTx/>
              <a:buChar char="-"/>
            </a:pPr>
            <a:r>
              <a:rPr lang="fr-FR" sz="1000" dirty="0" err="1"/>
              <a:t>Very</a:t>
            </a:r>
            <a:r>
              <a:rPr lang="fr-FR" sz="1000" dirty="0"/>
              <a:t> Heavy Drop: &gt; 5 mm </a:t>
            </a:r>
          </a:p>
        </p:txBody>
      </p:sp>
      <p:sp>
        <p:nvSpPr>
          <p:cNvPr id="19" name="ZoneTexte 8">
            <a:extLst>
              <a:ext uri="{FF2B5EF4-FFF2-40B4-BE49-F238E27FC236}">
                <a16:creationId xmlns="" xmlns:a16="http://schemas.microsoft.com/office/drawing/2014/main" id="{B3D32667-4BCD-5B0E-F9C7-4082692EF735}"/>
              </a:ext>
            </a:extLst>
          </p:cNvPr>
          <p:cNvSpPr txBox="1"/>
          <p:nvPr/>
        </p:nvSpPr>
        <p:spPr>
          <a:xfrm>
            <a:off x="5062265" y="2183369"/>
            <a:ext cx="194721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/>
              <a:t>Rain Divisions:</a:t>
            </a:r>
          </a:p>
          <a:p>
            <a:pPr marL="285750" indent="-285750">
              <a:buFontTx/>
              <a:buChar char="-"/>
            </a:pPr>
            <a:r>
              <a:rPr lang="fr-FR" sz="1000" dirty="0"/>
              <a:t>Light Rain: &lt; 0.8 mm/h</a:t>
            </a:r>
          </a:p>
          <a:p>
            <a:pPr marL="285750" indent="-285750">
              <a:buFontTx/>
              <a:buChar char="-"/>
            </a:pPr>
            <a:r>
              <a:rPr lang="fr-FR" sz="1000" dirty="0" err="1"/>
              <a:t>Moderate</a:t>
            </a:r>
            <a:r>
              <a:rPr lang="fr-FR" sz="1000" dirty="0"/>
              <a:t> Rain: &lt; 4 mm/h</a:t>
            </a:r>
          </a:p>
          <a:p>
            <a:pPr marL="285750" indent="-285750">
              <a:buFontTx/>
              <a:buChar char="-"/>
            </a:pPr>
            <a:r>
              <a:rPr lang="fr-FR" sz="1000" dirty="0"/>
              <a:t>Heavy Rain: &lt; 8 mm/h</a:t>
            </a:r>
          </a:p>
          <a:p>
            <a:pPr marL="285750" indent="-285750">
              <a:buFontTx/>
              <a:buChar char="-"/>
            </a:pPr>
            <a:r>
              <a:rPr lang="fr-FR" sz="1000" dirty="0" err="1"/>
              <a:t>Very</a:t>
            </a:r>
            <a:r>
              <a:rPr lang="fr-FR" sz="1000" dirty="0"/>
              <a:t> Heavy Rain: &gt; 8 mm/h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A02A4932-817E-4199-277B-F671A50628C0}"/>
              </a:ext>
            </a:extLst>
          </p:cNvPr>
          <p:cNvSpPr txBox="1"/>
          <p:nvPr/>
        </p:nvSpPr>
        <p:spPr>
          <a:xfrm>
            <a:off x="275309" y="1057304"/>
            <a:ext cx="43469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/>
              <a:t>It was perceived that the Station 1 was not recording rain in some time steps where the </a:t>
            </a:r>
            <a:r>
              <a:rPr lang="en-US" sz="1050" dirty="0" err="1"/>
              <a:t>Parsivel</a:t>
            </a:r>
            <a:r>
              <a:rPr lang="en-US" sz="1050" dirty="0"/>
              <a:t> 1 was measuring rain. Those added to 125,95 mm measured by the </a:t>
            </a:r>
            <a:r>
              <a:rPr lang="en-US" sz="1050" dirty="0" err="1"/>
              <a:t>Parsivel</a:t>
            </a:r>
            <a:r>
              <a:rPr lang="en-US" sz="1050" dirty="0"/>
              <a:t> while the Station wasn’t recording any rain</a:t>
            </a:r>
            <a:r>
              <a:rPr lang="en-US" sz="1050" dirty="0" smtClean="0"/>
              <a:t>.</a:t>
            </a:r>
          </a:p>
          <a:p>
            <a:endParaRPr lang="en-US" sz="105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/>
              <a:t>In location 2 this event was happening in a smaller intensity. It was suspected that the Wind could be having an influence. When comparing both Stations in Fractal Dimension by events, it is seen that the Station 2 has a bigger FD in 99 events of 106.</a:t>
            </a:r>
          </a:p>
        </p:txBody>
      </p:sp>
    </p:spTree>
    <p:extLst>
      <p:ext uri="{BB962C8B-B14F-4D97-AF65-F5344CB8AC3E}">
        <p14:creationId xmlns:p14="http://schemas.microsoft.com/office/powerpoint/2010/main" val="13828427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947113" y="24663"/>
            <a:ext cx="7031720" cy="529745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600" dirty="0">
              <a:solidFill>
                <a:srgbClr val="1F497D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42677" y="564189"/>
            <a:ext cx="424283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1F497D"/>
                </a:solidFill>
              </a:rPr>
              <a:t>D_m Influence</a:t>
            </a:r>
          </a:p>
        </p:txBody>
      </p:sp>
      <p:cxnSp>
        <p:nvCxnSpPr>
          <p:cNvPr id="40" name="Straight Connector 39"/>
          <p:cNvCxnSpPr>
            <a:cxnSpLocks noChangeAspect="1"/>
          </p:cNvCxnSpPr>
          <p:nvPr/>
        </p:nvCxnSpPr>
        <p:spPr>
          <a:xfrm>
            <a:off x="4508347" y="702688"/>
            <a:ext cx="32947" cy="4008098"/>
          </a:xfrm>
          <a:prstGeom prst="line">
            <a:avLst/>
          </a:prstGeom>
          <a:ln w="3175" cmpd="sng">
            <a:solidFill>
              <a:srgbClr val="1F497D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5261403" y="445660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" dirty="0"/>
          </a:p>
        </p:txBody>
      </p:sp>
      <p:sp>
        <p:nvSpPr>
          <p:cNvPr id="55" name="CustomShape 3"/>
          <p:cNvSpPr/>
          <p:nvPr/>
        </p:nvSpPr>
        <p:spPr>
          <a:xfrm>
            <a:off x="275309" y="79522"/>
            <a:ext cx="8499024" cy="458217"/>
          </a:xfrm>
          <a:prstGeom prst="rect">
            <a:avLst/>
          </a:prstGeom>
          <a:noFill/>
          <a:ln w="936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81720" tIns="40680" rIns="81720" bIns="40680"/>
          <a:lstStyle/>
          <a:p>
            <a:pPr algn="ctr"/>
            <a:r>
              <a:rPr lang="en-US" sz="1600" dirty="0">
                <a:solidFill>
                  <a:srgbClr val="16568B"/>
                </a:solidFill>
                <a:latin typeface="Calibri"/>
                <a:cs typeface="Calibri"/>
              </a:rPr>
              <a:t>Data analysis: Mean </a:t>
            </a:r>
            <a:r>
              <a:rPr lang="en-US" dirty="0">
                <a:solidFill>
                  <a:srgbClr val="16568B"/>
                </a:solidFill>
                <a:latin typeface="Calibri"/>
                <a:cs typeface="Calibri"/>
              </a:rPr>
              <a:t>Diameter</a:t>
            </a:r>
            <a:endParaRPr lang="en-US" sz="1600" dirty="0">
              <a:solidFill>
                <a:srgbClr val="C0504D"/>
              </a:solidFill>
              <a:ea typeface="Bookerly" pitchFamily="18" charset="0"/>
              <a:cs typeface="Calibri"/>
            </a:endParaRPr>
          </a:p>
          <a:p>
            <a:pPr algn="ctr"/>
            <a:endParaRPr lang="en-US" sz="1600" dirty="0">
              <a:solidFill>
                <a:srgbClr val="16568B"/>
              </a:solidFill>
              <a:latin typeface="Calibri"/>
              <a:cs typeface="Calibri"/>
            </a:endParaRPr>
          </a:p>
        </p:txBody>
      </p:sp>
      <p:sp>
        <p:nvSpPr>
          <p:cNvPr id="58" name="TextShape 1"/>
          <p:cNvSpPr txBox="1"/>
          <p:nvPr/>
        </p:nvSpPr>
        <p:spPr>
          <a:xfrm>
            <a:off x="8712166" y="4876930"/>
            <a:ext cx="431474" cy="27351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FF92F49D-C2D4-4D7E-994D-E4F97095D0EF}" type="slidenum">
              <a:rPr lang="en-GB" sz="1000">
                <a:solidFill>
                  <a:schemeClr val="tx2"/>
                </a:solidFill>
                <a:latin typeface="Calibri"/>
                <a:ea typeface="Bookerly" pitchFamily="18" charset="0"/>
                <a:cs typeface="Calibri"/>
              </a:rPr>
              <a:pPr algn="r">
                <a:lnSpc>
                  <a:spcPct val="100000"/>
                </a:lnSpc>
              </a:pPr>
              <a:t>9</a:t>
            </a:fld>
            <a:endParaRPr sz="1000" dirty="0">
              <a:solidFill>
                <a:schemeClr val="tx2"/>
              </a:solidFill>
              <a:latin typeface="Calibri"/>
              <a:ea typeface="Bookerly" pitchFamily="18" charset="0"/>
              <a:cs typeface="Calibri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3F46017D-E1A8-7019-DBDC-6D766626735B}"/>
              </a:ext>
            </a:extLst>
          </p:cNvPr>
          <p:cNvSpPr/>
          <p:nvPr/>
        </p:nvSpPr>
        <p:spPr>
          <a:xfrm>
            <a:off x="4780662" y="575320"/>
            <a:ext cx="143914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1F497D"/>
                </a:solidFill>
              </a:rPr>
              <a:t>Distribution by D_m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02A4932-817E-4199-277B-F671A50628C0}"/>
              </a:ext>
            </a:extLst>
          </p:cNvPr>
          <p:cNvSpPr txBox="1"/>
          <p:nvPr/>
        </p:nvSpPr>
        <p:spPr>
          <a:xfrm>
            <a:off x="275309" y="912867"/>
            <a:ext cx="408882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/>
              <a:t>Higher D_m (&gt; 2 mm) were strongly associated with poor performance from the Stations.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5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/>
              <a:t>Very small </a:t>
            </a:r>
            <a:r>
              <a:rPr lang="en-US" sz="1050" dirty="0" err="1"/>
              <a:t>Dms</a:t>
            </a:r>
            <a:r>
              <a:rPr lang="en-US" sz="1050" dirty="0"/>
              <a:t> were also associated with a poorer performance (&lt; 0.8 mm).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5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/>
              <a:t>The interval between 0.8 mm and 2 mm was found as an optimal region of performance for the Station. The Ratio Station/</a:t>
            </a:r>
            <a:r>
              <a:rPr lang="en-US" sz="1050" dirty="0" err="1"/>
              <a:t>Parsivel</a:t>
            </a:r>
            <a:r>
              <a:rPr lang="en-US" sz="1050" dirty="0"/>
              <a:t> in 0.9-1.9 was of 0.91.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5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/>
              <a:t>Very high </a:t>
            </a:r>
            <a:r>
              <a:rPr lang="en-US" sz="1050" dirty="0" err="1"/>
              <a:t>Dms</a:t>
            </a:r>
            <a:r>
              <a:rPr lang="en-US" sz="1050" dirty="0"/>
              <a:t> can cause even a loss in shape of the field, completely losing a peak instead of </a:t>
            </a:r>
            <a:r>
              <a:rPr lang="en-US" sz="1050" dirty="0" err="1"/>
              <a:t>undervaluating</a:t>
            </a:r>
            <a:r>
              <a:rPr lang="en-US" sz="1050" dirty="0"/>
              <a:t> its value.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F480EF3-D49A-5F11-8E37-FD5458817B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4513" y="1016877"/>
            <a:ext cx="4160052" cy="16417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04507C36-881D-7F82-2AA3-05B744BF20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3276" y="2659680"/>
            <a:ext cx="4232821" cy="1719356"/>
          </a:xfrm>
          <a:prstGeom prst="rect">
            <a:avLst/>
          </a:prstGeom>
        </p:spPr>
      </p:pic>
      <p:pic>
        <p:nvPicPr>
          <p:cNvPr id="15" name="Picture 14" descr="Chart, scatter chart&#10;&#10;Description automatically generated">
            <a:extLst>
              <a:ext uri="{FF2B5EF4-FFF2-40B4-BE49-F238E27FC236}">
                <a16:creationId xmlns="" xmlns:a16="http://schemas.microsoft.com/office/drawing/2014/main" id="{B0D179F8-355A-2F19-84E6-FA16899376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5386" y="3180806"/>
            <a:ext cx="2068747" cy="1460468"/>
          </a:xfrm>
          <a:prstGeom prst="rect">
            <a:avLst/>
          </a:prstGeom>
        </p:spPr>
      </p:pic>
      <p:pic>
        <p:nvPicPr>
          <p:cNvPr id="17" name="Picture 16" descr="Chart, scatter chart&#10;&#10;Description automatically generated">
            <a:extLst>
              <a:ext uri="{FF2B5EF4-FFF2-40B4-BE49-F238E27FC236}">
                <a16:creationId xmlns="" xmlns:a16="http://schemas.microsoft.com/office/drawing/2014/main" id="{D5A81829-C031-3C97-B892-8D950BE258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639" y="3180806"/>
            <a:ext cx="2068747" cy="1460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0451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10889</TotalTime>
  <Words>1667</Words>
  <Application>Microsoft Macintosh PowerPoint</Application>
  <PresentationFormat>On-screen Show (16:9)</PresentationFormat>
  <Paragraphs>170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Conclusions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Jerry JOSE</dc:creator>
  <cp:lastModifiedBy>Jerry JOSE</cp:lastModifiedBy>
  <cp:revision>289</cp:revision>
  <dcterms:created xsi:type="dcterms:W3CDTF">2021-04-19T13:09:54Z</dcterms:created>
  <dcterms:modified xsi:type="dcterms:W3CDTF">2023-04-25T15:02:12Z</dcterms:modified>
</cp:coreProperties>
</file>