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60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AE6CA-439E-0A0C-249E-9BFE18F68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D5730B-6734-DDD6-5251-A3638E797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92BCAB-4CC0-5B9B-013D-15DBF1DA3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CBEC75-C57A-38A4-2BC2-DA2A7C19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32D18-5040-F6C3-3926-8CA93D86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2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BF1F1-BE2B-8666-042D-3086CB7A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28150D-FE64-84D0-1ECC-FB569A7F0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C242F2-0791-D281-3103-8B710286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73C4E-38EC-DE40-0CCF-5C392729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903BC4-6B6C-0579-E50D-3A98FD715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92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7C7DBE-8494-3537-9C4E-0D61ACE1B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32EF1A1-6FE0-4307-F453-06D657533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E0788A-9A16-B17D-B503-E59CF5D24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CB03DE-8575-7A5D-682F-42AFB950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32ACC5-859F-FAFE-692D-BE1E79E2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92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8AF65-DBDD-B021-D3C6-0A2743CAC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B2507A-5437-B798-CF27-79B922091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FF7249-F8BC-56DB-B023-3CBB95AF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76C06E-A0DE-89C1-8953-E8D52000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84F5A9-C39A-A9E3-BBEB-DB400F36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46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CC1BDD-0564-07CA-0142-69A29A24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2329E2-6D55-94E7-A19D-ABED037E4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7ADDBA-A30E-D4AD-4B8B-97EB0C58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9880F9-10E2-F4EE-4ADC-F5C9E664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B3DD1D-8AE6-DE49-78FD-13726CD4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23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CE16D-9C51-F900-EF77-E0720684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FBF33D-6104-6244-C3E8-CD8C6B92F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A086471-B36E-5B79-40A6-99E76D15E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24348E-4F70-7FD8-A8F1-64953612F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2501EC-5296-99B8-9CA9-52F9C47E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0861A01-229E-7E91-91EB-9E2453DF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18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ECBDBE-281A-B247-1187-C2F902D8B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30BFD4-4566-0297-4A0D-64475F9F6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6489A3-5F67-9722-9FC5-E94E25E4F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C685A95-63D2-61FC-3383-C80FDFD33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4AF7D82-C1AF-6309-F865-8C435063C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364C0E-7264-51D6-071C-692FC5469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7869C3C-1F15-89FD-4C1D-058ACE0C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EEA0A3-CD15-B570-B08A-DF45E84B3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7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FE607-05B6-B366-84F0-04720D6F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1F6375-48B8-F728-18F6-6D3D9473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5B3196-2589-0374-130D-6F82EFBA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A086EBE-0C77-015B-704A-4E91C0CA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88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82B904A-95AE-5565-A1FA-A7E236916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72D2E68-57A6-0AA8-01F7-9EB1E23C7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6DB1C8-5574-7FF9-5D25-FAE53241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97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3D172-43A0-02CD-79BD-D7FAB6355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0A4D88-4176-9AA8-1750-3E799EFB2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D8A4F8-3569-1ABC-7AAD-814DAFBCB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57DB94-17AA-5044-C58B-7615B223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5824A2-26F0-6248-EBA4-DE53A220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410B71-CAD9-523F-E4A8-731E85A7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18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5D70A-E7BF-BA3A-E29C-589B5D85D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144428B-5DFD-4195-76DC-88CB57D9D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120A99-91E2-B480-73C1-419B4A71B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A0D306-2279-8CB0-5BD5-0C288E64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775AFE-6C6E-B6CD-7772-B9F468D5D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7D2A4D-31C8-A652-5A4A-D013EA60C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44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831B48-9B75-B114-82F2-317FB269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BBB2D3-5DC3-5DD2-AE6A-CFA2F814D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0DEA8C-88BC-AE06-CF9F-621E69BF9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627B-78D3-490D-8F44-18BC9B843456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553BD-0522-03E3-D522-0D08029849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2E7F23-E0EE-B480-680A-CC833421C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F2E3-E030-4E35-A7F4-24871EC50A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08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>
            <a:extLst>
              <a:ext uri="{FF2B5EF4-FFF2-40B4-BE49-F238E27FC236}">
                <a16:creationId xmlns:a16="http://schemas.microsoft.com/office/drawing/2014/main" id="{53266AE1-02D7-4CA8-87B0-1927D52335E2}"/>
              </a:ext>
            </a:extLst>
          </p:cNvPr>
          <p:cNvSpPr txBox="1"/>
          <p:nvPr/>
        </p:nvSpPr>
        <p:spPr>
          <a:xfrm>
            <a:off x="11837623" y="6553641"/>
            <a:ext cx="243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E31EF6B-1D1D-A14D-AC70-ACEE72607674}" type="slidenum">
              <a:rPr lang="en-US" sz="900" smtClean="0">
                <a:solidFill>
                  <a:schemeClr val="bg1">
                    <a:lumMod val="50000"/>
                  </a:schemeClr>
                </a:solidFill>
              </a:rPr>
              <a:t>1</a:t>
            </a:fld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Connector 5">
            <a:extLst>
              <a:ext uri="{FF2B5EF4-FFF2-40B4-BE49-F238E27FC236}">
                <a16:creationId xmlns:a16="http://schemas.microsoft.com/office/drawing/2014/main" id="{C1E233F3-3772-4387-91B9-BD1940D44178}"/>
              </a:ext>
            </a:extLst>
          </p:cNvPr>
          <p:cNvCxnSpPr>
            <a:cxnSpLocks/>
          </p:cNvCxnSpPr>
          <p:nvPr/>
        </p:nvCxnSpPr>
        <p:spPr>
          <a:xfrm>
            <a:off x="402423" y="574374"/>
            <a:ext cx="10880115" cy="0"/>
          </a:xfrm>
          <a:prstGeom prst="line">
            <a:avLst/>
          </a:prstGeom>
          <a:ln w="38100">
            <a:solidFill>
              <a:srgbClr val="FF160E">
                <a:alpha val="58000"/>
              </a:srgbClr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8">
            <a:extLst>
              <a:ext uri="{FF2B5EF4-FFF2-40B4-BE49-F238E27FC236}">
                <a16:creationId xmlns:a16="http://schemas.microsoft.com/office/drawing/2014/main" id="{3C7DC52F-A065-4622-90F0-1A2BFF03B9A5}"/>
              </a:ext>
            </a:extLst>
          </p:cNvPr>
          <p:cNvSpPr txBox="1"/>
          <p:nvPr/>
        </p:nvSpPr>
        <p:spPr>
          <a:xfrm>
            <a:off x="325348" y="233464"/>
            <a:ext cx="8060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>
                <a:solidFill>
                  <a:schemeClr val="accent1"/>
                </a:solidFill>
                <a:latin typeface="+mj-lt"/>
              </a:rPr>
              <a:t>Low-T thermochronology of the SW-Tian Shan – Apatite Raman Spectroscopy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99ABF76-8DDC-409D-8849-9515A395628C}"/>
              </a:ext>
            </a:extLst>
          </p:cNvPr>
          <p:cNvSpPr txBox="1"/>
          <p:nvPr/>
        </p:nvSpPr>
        <p:spPr>
          <a:xfrm>
            <a:off x="325348" y="680996"/>
            <a:ext cx="37201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Apatite Raman Spectroscopy – A new compositional </a:t>
            </a:r>
            <a:r>
              <a:rPr lang="en-US" sz="1400" b="1" dirty="0" err="1">
                <a:latin typeface="+mj-lt"/>
              </a:rPr>
              <a:t>indice</a:t>
            </a:r>
            <a:r>
              <a:rPr lang="en-US" sz="1400" b="1" dirty="0">
                <a:latin typeface="+mj-lt"/>
              </a:rPr>
              <a:t> for AFT analysis?</a:t>
            </a:r>
            <a:endParaRPr lang="de-DE" sz="1400" b="1" dirty="0">
              <a:latin typeface="+mj-lt"/>
            </a:endParaRPr>
          </a:p>
          <a:p>
            <a:endParaRPr lang="de-DE" sz="1400" dirty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de-DE" sz="1400" dirty="0" err="1">
                <a:latin typeface="+mj-lt"/>
              </a:rPr>
              <a:t>Few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pioneering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studies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suggest</a:t>
            </a:r>
            <a:r>
              <a:rPr lang="de-DE" sz="1400" dirty="0">
                <a:latin typeface="+mj-lt"/>
              </a:rPr>
              <a:t> a </a:t>
            </a:r>
            <a:r>
              <a:rPr lang="de-DE" sz="1400" dirty="0" err="1">
                <a:latin typeface="+mj-lt"/>
              </a:rPr>
              <a:t>correlation</a:t>
            </a:r>
            <a:r>
              <a:rPr lang="de-DE" sz="1400" dirty="0">
                <a:latin typeface="+mj-lt"/>
              </a:rPr>
              <a:t> between </a:t>
            </a:r>
            <a:r>
              <a:rPr lang="de-DE" sz="1400" dirty="0" err="1">
                <a:latin typeface="+mj-lt"/>
              </a:rPr>
              <a:t>the</a:t>
            </a:r>
            <a:r>
              <a:rPr lang="de-DE" sz="1400" dirty="0">
                <a:latin typeface="+mj-lt"/>
              </a:rPr>
              <a:t> Raman shift and </a:t>
            </a:r>
            <a:r>
              <a:rPr lang="de-DE" sz="1400" dirty="0" err="1">
                <a:latin typeface="+mj-lt"/>
              </a:rPr>
              <a:t>width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of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several</a:t>
            </a:r>
            <a:r>
              <a:rPr lang="de-DE" sz="1400" dirty="0">
                <a:latin typeface="+mj-lt"/>
              </a:rPr>
              <a:t> Raman bands in Apatite </a:t>
            </a:r>
            <a:r>
              <a:rPr lang="de-DE" sz="1400" dirty="0" err="1">
                <a:latin typeface="+mj-lt"/>
              </a:rPr>
              <a:t>with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varying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halogenic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composition</a:t>
            </a:r>
            <a:endParaRPr lang="de-DE" sz="1400" dirty="0">
              <a:latin typeface="+mj-lt"/>
            </a:endParaRPr>
          </a:p>
          <a:p>
            <a:pPr marL="171450" indent="-171450">
              <a:buFontTx/>
              <a:buChar char="-"/>
            </a:pPr>
            <a:endParaRPr lang="en-US" sz="1400" dirty="0">
              <a:latin typeface="+mj-lt"/>
            </a:endParaRPr>
          </a:p>
          <a:p>
            <a:pPr marL="171450" indent="-171450">
              <a:buFontTx/>
              <a:buChar char="-"/>
            </a:pPr>
            <a:r>
              <a:rPr lang="de-DE" sz="1400" dirty="0">
                <a:latin typeface="+mj-lt"/>
              </a:rPr>
              <a:t>(linear) </a:t>
            </a:r>
            <a:r>
              <a:rPr lang="de-DE" sz="1400" dirty="0" err="1">
                <a:latin typeface="+mj-lt"/>
              </a:rPr>
              <a:t>correlation</a:t>
            </a:r>
            <a:r>
              <a:rPr lang="de-DE" sz="1400" dirty="0">
                <a:latin typeface="+mj-lt"/>
              </a:rPr>
              <a:t> between FWHM </a:t>
            </a:r>
            <a:r>
              <a:rPr lang="de-DE" sz="1400" dirty="0" err="1">
                <a:latin typeface="+mj-lt"/>
              </a:rPr>
              <a:t>of</a:t>
            </a:r>
            <a:r>
              <a:rPr lang="de-DE" sz="1400" dirty="0">
                <a:latin typeface="+mj-lt"/>
              </a:rPr>
              <a:t> </a:t>
            </a:r>
            <a:r>
              <a:rPr lang="de-DE" sz="1400" dirty="0" err="1">
                <a:latin typeface="+mj-lt"/>
              </a:rPr>
              <a:t>the</a:t>
            </a:r>
            <a:r>
              <a:rPr lang="de-DE" sz="1400" dirty="0">
                <a:latin typeface="+mj-lt"/>
              </a:rPr>
              <a:t> </a:t>
            </a:r>
            <a:r>
              <a:rPr lang="el-GR" sz="1400" dirty="0">
                <a:latin typeface="+mj-lt"/>
              </a:rPr>
              <a:t>ν</a:t>
            </a:r>
            <a:r>
              <a:rPr lang="de-DE" sz="1400" baseline="-25000" dirty="0">
                <a:latin typeface="+mj-lt"/>
              </a:rPr>
              <a:t>1</a:t>
            </a:r>
            <a:r>
              <a:rPr lang="de-DE" sz="1400" dirty="0">
                <a:latin typeface="+mj-lt"/>
              </a:rPr>
              <a:t>- (PO</a:t>
            </a:r>
            <a:r>
              <a:rPr lang="de-DE" sz="1400" baseline="-25000" dirty="0">
                <a:latin typeface="+mj-lt"/>
              </a:rPr>
              <a:t>4</a:t>
            </a:r>
            <a:r>
              <a:rPr lang="de-DE" sz="1400" dirty="0">
                <a:latin typeface="+mj-lt"/>
              </a:rPr>
              <a:t>)-peak at </a:t>
            </a:r>
            <a:r>
              <a:rPr lang="de-DE" sz="1400" dirty="0">
                <a:latin typeface="+mj-lt"/>
                <a:cs typeface="Calibri" panose="020F0502020204030204" pitchFamily="34" charset="0"/>
              </a:rPr>
              <a:t>~964 cm</a:t>
            </a:r>
            <a:r>
              <a:rPr lang="de-DE" sz="1400" baseline="30000" dirty="0">
                <a:latin typeface="+mj-lt"/>
                <a:cs typeface="Calibri" panose="020F0502020204030204" pitchFamily="34" charset="0"/>
              </a:rPr>
              <a:t>-1 </a:t>
            </a:r>
            <a:r>
              <a:rPr lang="de-DE" sz="1400" dirty="0">
                <a:latin typeface="+mj-lt"/>
                <a:cs typeface="Calibri" panose="020F0502020204030204" pitchFamily="34" charset="0"/>
              </a:rPr>
              <a:t>and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Fluorine-fraction</a:t>
            </a:r>
          </a:p>
          <a:p>
            <a:pPr marL="171450" indent="-171450">
              <a:buFontTx/>
              <a:buChar char="-"/>
            </a:pPr>
            <a:endParaRPr lang="de-DE" sz="12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Tx/>
              <a:buChar char="-"/>
            </a:pPr>
            <a:endParaRPr lang="de-DE" sz="1200" baseline="30000" dirty="0"/>
          </a:p>
          <a:p>
            <a:endParaRPr lang="de-DE" sz="1200" dirty="0"/>
          </a:p>
          <a:p>
            <a:endParaRPr lang="de-DE" sz="1200" dirty="0"/>
          </a:p>
          <a:p>
            <a:pPr marL="171450" indent="-171450">
              <a:buFontTx/>
              <a:buChar char="-"/>
            </a:pPr>
            <a:endParaRPr lang="de-DE" sz="1200" dirty="0"/>
          </a:p>
          <a:p>
            <a:pPr marL="171450" indent="-171450">
              <a:buFontTx/>
              <a:buChar char="-"/>
            </a:pPr>
            <a:endParaRPr lang="de-DE" sz="1200" dirty="0"/>
          </a:p>
          <a:p>
            <a:pPr marL="171450" indent="-171450">
              <a:buFontTx/>
              <a:buChar char="-"/>
            </a:pPr>
            <a:endParaRPr lang="de-DE" sz="1200" dirty="0"/>
          </a:p>
          <a:p>
            <a:pPr marL="171450" indent="-171450">
              <a:buFontTx/>
              <a:buChar char="-"/>
            </a:pPr>
            <a:endParaRPr lang="de-DE" sz="1200" dirty="0"/>
          </a:p>
          <a:p>
            <a:pPr marL="171450" indent="-171450">
              <a:buFontTx/>
              <a:buChar char="-"/>
            </a:pPr>
            <a:endParaRPr lang="de-DE" sz="12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15B1EC2-2B0E-09BE-651D-166732511A36}"/>
              </a:ext>
            </a:extLst>
          </p:cNvPr>
          <p:cNvSpPr txBox="1"/>
          <p:nvPr/>
        </p:nvSpPr>
        <p:spPr>
          <a:xfrm>
            <a:off x="9477214" y="5388203"/>
            <a:ext cx="1914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+mj-lt"/>
              </a:rPr>
              <a:t>Ashleigh et al., 2018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B6918F3-DE59-FE22-D765-6608CA8324E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3454" y="638333"/>
            <a:ext cx="7149084" cy="215188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72D202E2-4486-552B-E386-D403CAE0B5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" r="-1"/>
          <a:stretch/>
        </p:blipFill>
        <p:spPr>
          <a:xfrm>
            <a:off x="4235117" y="2854179"/>
            <a:ext cx="7047422" cy="253402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61E646A0-7D43-B889-FA10-C9A56ECFC8E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624" r="200"/>
          <a:stretch/>
        </p:blipFill>
        <p:spPr>
          <a:xfrm>
            <a:off x="393501" y="2952014"/>
            <a:ext cx="3291335" cy="2534024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003B480-9188-B90B-DBC6-9FB03672B82A}"/>
              </a:ext>
            </a:extLst>
          </p:cNvPr>
          <p:cNvSpPr txBox="1"/>
          <p:nvPr/>
        </p:nvSpPr>
        <p:spPr>
          <a:xfrm>
            <a:off x="393501" y="5486037"/>
            <a:ext cx="2104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>
                <a:latin typeface="+mj-lt"/>
              </a:rPr>
              <a:t>Jonckheere</a:t>
            </a:r>
            <a:r>
              <a:rPr lang="de-DE" sz="1600" dirty="0">
                <a:latin typeface="+mj-lt"/>
              </a:rPr>
              <a:t> et al., 2020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50F943-4909-F9CA-AF25-5F09CBC878AD}"/>
              </a:ext>
            </a:extLst>
          </p:cNvPr>
          <p:cNvSpPr/>
          <p:nvPr/>
        </p:nvSpPr>
        <p:spPr>
          <a:xfrm>
            <a:off x="0" y="6505427"/>
            <a:ext cx="12080786" cy="302906"/>
          </a:xfrm>
          <a:prstGeom prst="rect">
            <a:avLst/>
          </a:prstGeom>
          <a:gradFill flip="none" rotWithShape="1">
            <a:gsLst>
              <a:gs pos="0">
                <a:srgbClr val="FF160E">
                  <a:alpha val="60000"/>
                </a:srgbClr>
              </a:gs>
              <a:gs pos="100000">
                <a:srgbClr val="FFFFFF">
                  <a:alpha val="50000"/>
                </a:srgbClr>
              </a:gs>
            </a:gsLst>
            <a:lin ang="0" scaled="1"/>
            <a:tileRect/>
          </a:gradFill>
          <a:ln w="31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B40A288-F34A-DEE6-8017-FE0E04E18FB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1341" y="6458005"/>
            <a:ext cx="601497" cy="399995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C487836-FDA3-F137-BA7A-B669952CB64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15560" y="6453246"/>
            <a:ext cx="1281823" cy="399435"/>
          </a:xfrm>
          <a:prstGeom prst="rect">
            <a:avLst/>
          </a:prstGeom>
        </p:spPr>
      </p:pic>
      <p:sp>
        <p:nvSpPr>
          <p:cNvPr id="17" name="TextBox 22">
            <a:extLst>
              <a:ext uri="{FF2B5EF4-FFF2-40B4-BE49-F238E27FC236}">
                <a16:creationId xmlns:a16="http://schemas.microsoft.com/office/drawing/2014/main" id="{E1F4F5C5-34A6-A1B3-28DE-2AB1CB42D034}"/>
              </a:ext>
            </a:extLst>
          </p:cNvPr>
          <p:cNvSpPr txBox="1"/>
          <p:nvPr/>
        </p:nvSpPr>
        <p:spPr>
          <a:xfrm>
            <a:off x="294526" y="6560277"/>
            <a:ext cx="99164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Low-T thermochronology of the SW-Tian Shan – Florian Trilsch, Sanaa Reuter, Lothar </a:t>
            </a:r>
            <a:r>
              <a:rPr lang="en-US" sz="900" dirty="0" err="1"/>
              <a:t>Ratschbacher</a:t>
            </a:r>
            <a:r>
              <a:rPr lang="en-US" sz="900" dirty="0"/>
              <a:t>, </a:t>
            </a:r>
            <a:r>
              <a:rPr lang="en-US" sz="900" dirty="0" err="1"/>
              <a:t>Shadi</a:t>
            </a:r>
            <a:r>
              <a:rPr lang="en-US" sz="900" dirty="0"/>
              <a:t> Ansari Jafari, Raymond </a:t>
            </a:r>
            <a:r>
              <a:rPr lang="en-US" sz="900" dirty="0" err="1"/>
              <a:t>Jonckheere</a:t>
            </a:r>
            <a:r>
              <a:rPr lang="en-US" sz="900" dirty="0"/>
              <a:t>, </a:t>
            </a:r>
            <a:r>
              <a:rPr lang="en-US" sz="900" dirty="0" err="1"/>
              <a:t>Birk</a:t>
            </a:r>
            <a:r>
              <a:rPr lang="en-US" sz="900" dirty="0"/>
              <a:t> </a:t>
            </a:r>
            <a:r>
              <a:rPr lang="en-US" sz="900" dirty="0" err="1"/>
              <a:t>Härtel</a:t>
            </a:r>
            <a:r>
              <a:rPr lang="en-US" sz="900" dirty="0"/>
              <a:t>, Christoph </a:t>
            </a:r>
            <a:r>
              <a:rPr lang="en-US" sz="900" dirty="0" err="1"/>
              <a:t>Glotzbach</a:t>
            </a:r>
            <a:r>
              <a:rPr lang="en-US" sz="900" dirty="0"/>
              <a:t>, Bastian </a:t>
            </a:r>
            <a:r>
              <a:rPr lang="en-US" sz="900" dirty="0" err="1"/>
              <a:t>Wauschkuhn</a:t>
            </a:r>
            <a:r>
              <a:rPr lang="en-US" sz="900" dirty="0"/>
              <a:t> – TU Freiberg</a:t>
            </a:r>
          </a:p>
        </p:txBody>
      </p:sp>
    </p:spTree>
    <p:extLst>
      <p:ext uri="{BB962C8B-B14F-4D97-AF65-F5344CB8AC3E}">
        <p14:creationId xmlns:p14="http://schemas.microsoft.com/office/powerpoint/2010/main" val="353207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c06a201f, b256a7a6</dc:creator>
  <cp:lastModifiedBy>c06a201f, b256a7a6</cp:lastModifiedBy>
  <cp:revision>2</cp:revision>
  <dcterms:created xsi:type="dcterms:W3CDTF">2023-04-26T07:25:29Z</dcterms:created>
  <dcterms:modified xsi:type="dcterms:W3CDTF">2023-04-26T07:32:07Z</dcterms:modified>
</cp:coreProperties>
</file>