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0" r:id="rId3"/>
    <p:sldId id="280" r:id="rId4"/>
    <p:sldId id="282" r:id="rId5"/>
    <p:sldId id="284" r:id="rId6"/>
    <p:sldId id="283" r:id="rId7"/>
    <p:sldId id="285" r:id="rId8"/>
    <p:sldId id="297" r:id="rId9"/>
    <p:sldId id="286" r:id="rId10"/>
    <p:sldId id="291" r:id="rId11"/>
    <p:sldId id="290" r:id="rId12"/>
    <p:sldId id="289" r:id="rId13"/>
    <p:sldId id="288" r:id="rId14"/>
    <p:sldId id="292" r:id="rId15"/>
    <p:sldId id="296" r:id="rId16"/>
    <p:sldId id="295" r:id="rId17"/>
    <p:sldId id="294" r:id="rId18"/>
    <p:sldId id="261" r:id="rId19"/>
    <p:sldId id="293" r:id="rId20"/>
    <p:sldId id="29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200"/>
    <a:srgbClr val="1300FF"/>
    <a:srgbClr val="4E71B1"/>
    <a:srgbClr val="016400"/>
    <a:srgbClr val="B1C600"/>
    <a:srgbClr val="1CB8E7"/>
    <a:srgbClr val="B9C833"/>
    <a:srgbClr val="93D050"/>
    <a:srgbClr val="8EC674"/>
    <a:srgbClr val="B7C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15"/>
    <p:restoredTop sz="94678"/>
  </p:normalViewPr>
  <p:slideViewPr>
    <p:cSldViewPr>
      <p:cViewPr>
        <p:scale>
          <a:sx n="100" d="100"/>
          <a:sy n="100" d="100"/>
        </p:scale>
        <p:origin x="83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26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2CC98-E125-413F-B530-45105B9D0D3D}" type="datetimeFigureOut">
              <a:rPr lang="fr-FR" smtClean="0"/>
              <a:t>27/04/2023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toto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41182-F644-4C96-B2F1-7A52CE9265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0347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B79FD-7EED-445E-829F-9C423252BC7A}" type="datetimeFigureOut">
              <a:rPr lang="fr-FR" smtClean="0"/>
              <a:t>27/04/2023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toto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DBED1-7448-4F48-8799-34A483926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6715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Template = image of high signal-to-noise </a:t>
            </a: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already-detected</a:t>
            </a: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events</a:t>
            </a:r>
            <a:endParaRPr lang="fr-FR" sz="12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detections</a:t>
            </a: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 = </a:t>
            </a: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matched</a:t>
            </a: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features</a:t>
            </a: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between</a:t>
            </a: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template</a:t>
            </a: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 and </a:t>
            </a: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spectrogram</a:t>
            </a: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 of </a:t>
            </a:r>
            <a:r>
              <a:rPr lang="fr-FR" sz="1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raw</a:t>
            </a:r>
            <a:r>
              <a:rPr lang="fr-FR" sz="1200" dirty="0">
                <a:solidFill>
                  <a:srgbClr val="000000"/>
                </a:solidFill>
                <a:latin typeface="Avenir Next" panose="020B0503020202020204" pitchFamily="34" charset="0"/>
              </a:rPr>
              <a:t> data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7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619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468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288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But </a:t>
            </a:r>
            <a:r>
              <a:rPr lang="fr-FR" dirty="0" err="1"/>
              <a:t>we</a:t>
            </a:r>
            <a:r>
              <a:rPr lang="fr-FR" dirty="0"/>
              <a:t> do miss </a:t>
            </a:r>
            <a:r>
              <a:rPr lang="fr-FR" dirty="0" err="1"/>
              <a:t>smaller</a:t>
            </a:r>
            <a:r>
              <a:rPr lang="fr-FR" dirty="0"/>
              <a:t> </a:t>
            </a:r>
            <a:r>
              <a:rPr lang="fr-FR" dirty="0" err="1"/>
              <a:t>events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819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Makes</a:t>
            </a:r>
            <a:r>
              <a:rPr lang="fr-FR" dirty="0"/>
              <a:t> </a:t>
            </a:r>
            <a:r>
              <a:rPr lang="fr-FR" dirty="0" err="1"/>
              <a:t>sense</a:t>
            </a:r>
            <a:r>
              <a:rPr lang="fr-FR" dirty="0"/>
              <a:t> as the </a:t>
            </a:r>
            <a:r>
              <a:rPr lang="fr-FR" dirty="0" err="1"/>
              <a:t>signals</a:t>
            </a:r>
            <a:r>
              <a:rPr lang="fr-FR" dirty="0"/>
              <a:t> are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similar</a:t>
            </a:r>
            <a:endParaRPr lang="fr-FR" dirty="0"/>
          </a:p>
          <a:p>
            <a:r>
              <a:rPr lang="fr-FR" dirty="0"/>
              <a:t>BUT </a:t>
            </a:r>
            <a:r>
              <a:rPr lang="fr-FR" dirty="0" err="1"/>
              <a:t>seismic</a:t>
            </a:r>
            <a:r>
              <a:rPr lang="fr-FR" dirty="0"/>
              <a:t> </a:t>
            </a:r>
            <a:r>
              <a:rPr lang="fr-FR" dirty="0" err="1"/>
              <a:t>surveys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have one </a:t>
            </a:r>
            <a:r>
              <a:rPr lang="fr-FR" dirty="0" err="1"/>
              <a:t>characteristic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us to </a:t>
            </a:r>
            <a:r>
              <a:rPr lang="fr-FR" dirty="0" err="1"/>
              <a:t>remove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: </a:t>
            </a:r>
            <a:r>
              <a:rPr lang="fr-FR" dirty="0" err="1"/>
              <a:t>regularity</a:t>
            </a:r>
            <a:endParaRPr lang="fr-FR" dirty="0"/>
          </a:p>
          <a:p>
            <a:r>
              <a:rPr lang="fr-FR" dirty="0"/>
              <a:t>So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series</a:t>
            </a:r>
            <a:r>
              <a:rPr lang="fr-FR" dirty="0"/>
              <a:t> of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regular</a:t>
            </a:r>
            <a:r>
              <a:rPr lang="fr-FR" dirty="0"/>
              <a:t> in time are </a:t>
            </a:r>
            <a:r>
              <a:rPr lang="fr-FR" dirty="0" err="1"/>
              <a:t>removed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210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Hopefully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</a:t>
            </a:r>
            <a:r>
              <a:rPr lang="fr-FR" dirty="0" err="1"/>
              <a:t>i’ll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able to show </a:t>
            </a:r>
            <a:r>
              <a:rPr lang="fr-FR" dirty="0" err="1"/>
              <a:t>you</a:t>
            </a:r>
            <a:r>
              <a:rPr lang="fr-FR" dirty="0"/>
              <a:t> lava flows emplacements and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evolution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019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577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48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83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23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2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028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07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590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05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Dataset</a:t>
            </a:r>
            <a:r>
              <a:rPr lang="fr-FR" dirty="0"/>
              <a:t> </a:t>
            </a: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every</a:t>
            </a:r>
            <a:r>
              <a:rPr lang="fr-FR" dirty="0"/>
              <a:t> 6 </a:t>
            </a:r>
            <a:r>
              <a:rPr lang="fr-FR" dirty="0" err="1"/>
              <a:t>months</a:t>
            </a:r>
            <a:r>
              <a:rPr lang="fr-FR" dirty="0"/>
              <a:t> at the moment</a:t>
            </a:r>
          </a:p>
          <a:p>
            <a:r>
              <a:rPr lang="fr-FR" dirty="0"/>
              <a:t>Time and people </a:t>
            </a:r>
            <a:r>
              <a:rPr lang="fr-FR" dirty="0" err="1"/>
              <a:t>lacking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DBED1-7448-4F48-8799-34A48392624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2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77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76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68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1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34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64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09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fr-FR"/>
              <a:t>Aude Lavayssière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fr-FR" dirty="0"/>
              <a:t>IAVCEI 2023 - 03/02/2023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92344" y="260648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4E94D37F-FAD6-4C5F-AD7E-FE49DE0A48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0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Aude Lavayssière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IAVCEI 2023 - 03/02/2023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00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Aude Lavayssière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IAVCEI 2023 - 03/02/2023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4D37F-FAD6-4C5F-AD7E-FE49DE0A48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33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336" y="980729"/>
            <a:ext cx="11953328" cy="2066994"/>
          </a:xfrm>
        </p:spPr>
        <p:txBody>
          <a:bodyPr>
            <a:no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Hydroacoustic</a:t>
            </a:r>
            <a:r>
              <a:rPr lang="fr-FR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monitoring </a:t>
            </a:r>
            <a:br>
              <a:rPr lang="fr-FR" sz="4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fr-FR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of Mayotte </a:t>
            </a:r>
            <a:r>
              <a:rPr lang="fr-FR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underwater</a:t>
            </a:r>
            <a:r>
              <a:rPr lang="fr-FR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volcanic</a:t>
            </a:r>
            <a:r>
              <a:rPr lang="fr-FR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eruption</a:t>
            </a:r>
            <a:endParaRPr lang="fr-FR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A0146E-1303-863C-5358-FD52113476C3}"/>
              </a:ext>
            </a:extLst>
          </p:cNvPr>
          <p:cNvSpPr txBox="1"/>
          <p:nvPr/>
        </p:nvSpPr>
        <p:spPr>
          <a:xfrm>
            <a:off x="1861727" y="3174067"/>
            <a:ext cx="8468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Aude </a:t>
            </a:r>
            <a:r>
              <a:rPr lang="fr-FR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Lavayssière</a:t>
            </a:r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Sara Bazin, Jean-Yves Royer, Pierre-Yves </a:t>
            </a:r>
            <a:r>
              <a:rPr lang="fr-F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Raumer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6ED8B1-B72D-2FAB-0515-4713903D9955}"/>
              </a:ext>
            </a:extLst>
          </p:cNvPr>
          <p:cNvSpPr txBox="1"/>
          <p:nvPr/>
        </p:nvSpPr>
        <p:spPr>
          <a:xfrm>
            <a:off x="1097797" y="107475"/>
            <a:ext cx="9873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GMPV8.1 - </a:t>
            </a:r>
            <a:r>
              <a:rPr lang="fr-FR" sz="1600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Volcanic</a:t>
            </a:r>
            <a:r>
              <a:rPr lang="fr-FR" sz="160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processes: tectonics, deformation, geodesy, unrest (20-year anniversary)</a:t>
            </a:r>
            <a:r>
              <a:rPr lang="fr-FR" sz="160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 </a:t>
            </a:r>
            <a:endParaRPr lang="fr-FR" sz="16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936F4F-F967-2BD4-798B-02D2CE16B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899625"/>
            <a:ext cx="4013200" cy="850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C4C55D-901D-4615-CC54-51A3215F9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66" y="5730690"/>
            <a:ext cx="2202076" cy="10185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27226C-B514-033B-E00E-F7DD03A35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01" y="5730690"/>
            <a:ext cx="1559005" cy="10185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398671-5C80-4024-DB45-097665593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84" y="5723603"/>
            <a:ext cx="732598" cy="10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66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10</a:t>
            </a:fld>
            <a:endParaRPr lang="fr-FR" dirty="0"/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8183382C-AB89-5AF6-BF0A-9E6B658DE6F7}"/>
              </a:ext>
            </a:extLst>
          </p:cNvPr>
          <p:cNvSpPr txBox="1">
            <a:spLocks/>
          </p:cNvSpPr>
          <p:nvPr/>
        </p:nvSpPr>
        <p:spPr>
          <a:xfrm>
            <a:off x="168174" y="3068960"/>
            <a:ext cx="6503889" cy="2870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200" dirty="0" err="1">
                <a:solidFill>
                  <a:srgbClr val="FF0200"/>
                </a:solidFill>
                <a:latin typeface="Avenir Next" panose="020B0503020202020204" pitchFamily="34" charset="0"/>
              </a:rPr>
              <a:t>Northern</a:t>
            </a:r>
            <a:r>
              <a:rPr lang="fr-FR" sz="2200" dirty="0">
                <a:solidFill>
                  <a:srgbClr val="FF0200"/>
                </a:solidFill>
                <a:latin typeface="Avenir Next" panose="020B0503020202020204" pitchFamily="34" charset="0"/>
              </a:rPr>
              <a:t> cluster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probably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anthropic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noise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=&gt; issues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with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location</a:t>
            </a:r>
          </a:p>
          <a:p>
            <a:pPr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Possibly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similar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problem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with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other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detected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clusters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200" b="1" dirty="0">
                <a:solidFill>
                  <a:srgbClr val="000000"/>
                </a:solidFill>
                <a:latin typeface="Avenir Next" panose="020B0503020202020204" pitchFamily="34" charset="0"/>
              </a:rPr>
              <a:t>=&gt; Need </a:t>
            </a:r>
            <a:r>
              <a:rPr lang="fr-FR" sz="22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better</a:t>
            </a:r>
            <a:r>
              <a:rPr lang="fr-FR" sz="2200" b="1" dirty="0">
                <a:solidFill>
                  <a:srgbClr val="000000"/>
                </a:solidFill>
                <a:latin typeface="Avenir Next" panose="020B0503020202020204" pitchFamily="34" charset="0"/>
              </a:rPr>
              <a:t> location </a:t>
            </a:r>
            <a:r>
              <a:rPr lang="fr-FR" sz="22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method</a:t>
            </a: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A86133-1366-DC8D-CDDD-3CA977DFE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r="11667" b="29909"/>
          <a:stretch/>
        </p:blipFill>
        <p:spPr>
          <a:xfrm rot="5400000">
            <a:off x="7455765" y="1518951"/>
            <a:ext cx="3838544" cy="5145492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C6EDA8-649F-7B40-7625-0A4CA11EF7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36351" r="11368" b="32981"/>
          <a:stretch/>
        </p:blipFill>
        <p:spPr>
          <a:xfrm>
            <a:off x="7223707" y="36799"/>
            <a:ext cx="4118333" cy="2135626"/>
          </a:xfrm>
          <a:prstGeom prst="rect">
            <a:avLst/>
          </a:prstGeom>
          <a:ln>
            <a:noFill/>
          </a:ln>
        </p:spPr>
      </p:pic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6D62BD71-5316-D357-4607-92D7EB15F461}"/>
              </a:ext>
            </a:extLst>
          </p:cNvPr>
          <p:cNvSpPr txBox="1">
            <a:spLocks/>
          </p:cNvSpPr>
          <p:nvPr/>
        </p:nvSpPr>
        <p:spPr>
          <a:xfrm>
            <a:off x="168175" y="1077714"/>
            <a:ext cx="6583412" cy="1559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Manual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detection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time-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consuming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sz="2200" b="1" dirty="0">
                <a:solidFill>
                  <a:srgbClr val="000000"/>
                </a:solidFill>
                <a:latin typeface="Avenir Next" panose="020B0503020202020204" pitchFamily="34" charset="0"/>
              </a:rPr>
              <a:t>=&gt; Need </a:t>
            </a:r>
            <a:r>
              <a:rPr lang="fr-FR" sz="22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automatic</a:t>
            </a:r>
            <a:r>
              <a:rPr lang="fr-FR" sz="22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detection</a:t>
            </a:r>
            <a:r>
              <a:rPr lang="fr-FR" sz="2200" b="1" dirty="0">
                <a:solidFill>
                  <a:srgbClr val="000000"/>
                </a:solidFill>
                <a:latin typeface="Avenir Next" panose="020B0503020202020204" pitchFamily="34" charset="0"/>
              </a:rPr>
              <a:t> to </a:t>
            </a:r>
            <a:r>
              <a:rPr lang="fr-FR" sz="22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increase</a:t>
            </a:r>
            <a:r>
              <a:rPr lang="fr-FR" sz="22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dataset</a:t>
            </a:r>
            <a:r>
              <a:rPr lang="fr-FR" sz="22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completeness</a:t>
            </a:r>
            <a:endParaRPr lang="fr-FR" sz="2200" b="1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re 10">
            <a:extLst>
              <a:ext uri="{FF2B5EF4-FFF2-40B4-BE49-F238E27FC236}">
                <a16:creationId xmlns:a16="http://schemas.microsoft.com/office/drawing/2014/main" id="{F1591AE4-0EE3-9C56-617A-6CEFEB846385}"/>
              </a:ext>
            </a:extLst>
          </p:cNvPr>
          <p:cNvSpPr txBox="1">
            <a:spLocks/>
          </p:cNvSpPr>
          <p:nvPr/>
        </p:nvSpPr>
        <p:spPr>
          <a:xfrm>
            <a:off x="838200" y="255840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Issues</a:t>
            </a:r>
          </a:p>
        </p:txBody>
      </p: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9FAD2F2E-963D-B309-F52E-8809E800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579077-BDCF-2F89-EDA9-9C7009A424EA}"/>
              </a:ext>
            </a:extLst>
          </p:cNvPr>
          <p:cNvSpPr/>
          <p:nvPr/>
        </p:nvSpPr>
        <p:spPr>
          <a:xfrm>
            <a:off x="9106547" y="2266553"/>
            <a:ext cx="576064" cy="504056"/>
          </a:xfrm>
          <a:prstGeom prst="rect">
            <a:avLst/>
          </a:prstGeom>
          <a:noFill/>
          <a:ln w="19050">
            <a:solidFill>
              <a:srgbClr val="FF0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3BAF97-54C5-EB57-FE7F-A14844BF2EC2}"/>
              </a:ext>
            </a:extLst>
          </p:cNvPr>
          <p:cNvSpPr/>
          <p:nvPr/>
        </p:nvSpPr>
        <p:spPr>
          <a:xfrm>
            <a:off x="119336" y="1700808"/>
            <a:ext cx="6312024" cy="1152128"/>
          </a:xfrm>
          <a:prstGeom prst="rect">
            <a:avLst/>
          </a:prstGeom>
          <a:noFill/>
          <a:ln w="38100">
            <a:solidFill>
              <a:srgbClr val="FF0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13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11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E7082CAB-F455-6A76-EF50-6673DBB3A05E}"/>
              </a:ext>
            </a:extLst>
          </p:cNvPr>
          <p:cNvSpPr txBox="1">
            <a:spLocks/>
          </p:cNvSpPr>
          <p:nvPr/>
        </p:nvSpPr>
        <p:spPr>
          <a:xfrm>
            <a:off x="838200" y="256686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Century Gothic" panose="020B0502020202020204" pitchFamily="34" charset="0"/>
              </a:rPr>
              <a:t>Automatic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detection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C0E6EC58-A35C-2F89-6831-A07F7588FA2A}"/>
              </a:ext>
            </a:extLst>
          </p:cNvPr>
          <p:cNvSpPr txBox="1">
            <a:spLocks/>
          </p:cNvSpPr>
          <p:nvPr/>
        </p:nvSpPr>
        <p:spPr>
          <a:xfrm>
            <a:off x="205684" y="1204634"/>
            <a:ext cx="6229723" cy="46726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Deep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Learning technique relies on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catalog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of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well-labeled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events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for training (</a:t>
            </a:r>
            <a:r>
              <a:rPr lang="fr-FR" sz="2200" i="1" dirty="0">
                <a:solidFill>
                  <a:srgbClr val="000000"/>
                </a:solidFill>
                <a:latin typeface="Avenir Next" panose="020B0503020202020204" pitchFamily="34" charset="0"/>
              </a:rPr>
              <a:t>PhD Pierre-Yves </a:t>
            </a:r>
            <a:r>
              <a:rPr lang="fr-FR" sz="2200" i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Raumer</a:t>
            </a:r>
            <a:r>
              <a:rPr lang="fr-FR" sz="2200" i="1" dirty="0">
                <a:solidFill>
                  <a:srgbClr val="000000"/>
                </a:solidFill>
                <a:latin typeface="Avenir Next" panose="020B0503020202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Impulsive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events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only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visible on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spectrograms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= i.e., images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=&gt;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why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not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apply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image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processing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techniques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We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have a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database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of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picked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events</a:t>
            </a: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=&gt;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method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: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template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matching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with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OpenCV</a:t>
            </a: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1F1BE90-7EEF-B5E1-289B-21350F67582D}"/>
              </a:ext>
            </a:extLst>
          </p:cNvPr>
          <p:cNvCxnSpPr>
            <a:cxnSpLocks/>
            <a:stCxn id="22" idx="2"/>
            <a:endCxn id="8" idx="0"/>
          </p:cNvCxnSpPr>
          <p:nvPr/>
        </p:nvCxnSpPr>
        <p:spPr>
          <a:xfrm>
            <a:off x="7965417" y="3742203"/>
            <a:ext cx="0" cy="4785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7534195-8FA1-2570-3B20-EF888DAA5133}"/>
              </a:ext>
            </a:extLst>
          </p:cNvPr>
          <p:cNvGrpSpPr/>
          <p:nvPr/>
        </p:nvGrpSpPr>
        <p:grpSpPr>
          <a:xfrm>
            <a:off x="6507417" y="1792204"/>
            <a:ext cx="5493239" cy="3869044"/>
            <a:chOff x="6358505" y="1493751"/>
            <a:chExt cx="5493239" cy="3869044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5F556422-3671-9B4A-97F4-9E393832ED33}"/>
                </a:ext>
              </a:extLst>
            </p:cNvPr>
            <p:cNvGrpSpPr/>
            <p:nvPr/>
          </p:nvGrpSpPr>
          <p:grpSpPr>
            <a:xfrm>
              <a:off x="6358505" y="1493751"/>
              <a:ext cx="5414115" cy="3869044"/>
              <a:chOff x="6358505" y="1493751"/>
              <a:chExt cx="5414115" cy="3869044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11D4FEE9-63DC-6338-11A4-E44863AFCD25}"/>
                  </a:ext>
                </a:extLst>
              </p:cNvPr>
              <p:cNvGrpSpPr/>
              <p:nvPr/>
            </p:nvGrpSpPr>
            <p:grpSpPr>
              <a:xfrm>
                <a:off x="6358505" y="1493751"/>
                <a:ext cx="5414115" cy="3869044"/>
                <a:chOff x="4692347" y="1819881"/>
                <a:chExt cx="5414115" cy="3869044"/>
              </a:xfrm>
            </p:grpSpPr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54AB9C3C-56E5-71DE-FA37-16432C4A22E2}"/>
                    </a:ext>
                  </a:extLst>
                </p:cNvPr>
                <p:cNvSpPr txBox="1"/>
                <p:nvPr/>
              </p:nvSpPr>
              <p:spPr>
                <a:xfrm>
                  <a:off x="5625748" y="4248433"/>
                  <a:ext cx="1049198" cy="369332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Template</a:t>
                  </a:r>
                </a:p>
              </p:txBody>
            </p:sp>
            <p:cxnSp>
              <p:nvCxnSpPr>
                <p:cNvPr id="9" name="Connecteur droit avec flèche 8">
                  <a:extLst>
                    <a:ext uri="{FF2B5EF4-FFF2-40B4-BE49-F238E27FC236}">
                      <a16:creationId xmlns:a16="http://schemas.microsoft.com/office/drawing/2014/main" id="{F406283C-B520-548B-6FFE-36D34851BC9F}"/>
                    </a:ext>
                  </a:extLst>
                </p:cNvPr>
                <p:cNvCxnSpPr>
                  <a:cxnSpLocks/>
                  <a:stCxn id="12" idx="2"/>
                  <a:endCxn id="22" idx="0"/>
                </p:cNvCxnSpPr>
                <p:nvPr/>
              </p:nvCxnSpPr>
              <p:spPr>
                <a:xfrm>
                  <a:off x="6150347" y="2202188"/>
                  <a:ext cx="0" cy="11983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52413CCC-0AEB-9841-6510-4CE9D7280419}"/>
                    </a:ext>
                  </a:extLst>
                </p:cNvPr>
                <p:cNvSpPr txBox="1"/>
                <p:nvPr/>
              </p:nvSpPr>
              <p:spPr>
                <a:xfrm>
                  <a:off x="6325897" y="2632765"/>
                  <a:ext cx="118122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Image </a:t>
                  </a:r>
                </a:p>
                <a:p>
                  <a:r>
                    <a:rPr lang="fr-FR" dirty="0" err="1"/>
                    <a:t>processing</a:t>
                  </a:r>
                  <a:endParaRPr lang="fr-FR" dirty="0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D15861E4-3E79-91E3-EE8C-65155F91C439}"/>
                    </a:ext>
                  </a:extLst>
                </p:cNvPr>
                <p:cNvSpPr txBox="1"/>
                <p:nvPr/>
              </p:nvSpPr>
              <p:spPr>
                <a:xfrm>
                  <a:off x="6331117" y="3823629"/>
                  <a:ext cx="11312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Extraction</a:t>
                  </a:r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52D4F400-44A6-A3B2-8F3C-FF698F348BC4}"/>
                    </a:ext>
                  </a:extLst>
                </p:cNvPr>
                <p:cNvSpPr txBox="1"/>
                <p:nvPr/>
              </p:nvSpPr>
              <p:spPr>
                <a:xfrm>
                  <a:off x="4692347" y="1832856"/>
                  <a:ext cx="2916000" cy="369332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dirty="0" err="1"/>
                    <a:t>Database</a:t>
                  </a:r>
                  <a:r>
                    <a:rPr lang="fr-FR" dirty="0"/>
                    <a:t> of impulsive </a:t>
                  </a:r>
                  <a:r>
                    <a:rPr lang="fr-FR" dirty="0" err="1"/>
                    <a:t>events</a:t>
                  </a:r>
                  <a:r>
                    <a:rPr lang="fr-FR" dirty="0"/>
                    <a:t> 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C196E39-CB4B-35C2-EBD6-7CA3C59A8F37}"/>
                    </a:ext>
                  </a:extLst>
                </p:cNvPr>
                <p:cNvSpPr txBox="1"/>
                <p:nvPr/>
              </p:nvSpPr>
              <p:spPr>
                <a:xfrm>
                  <a:off x="8302935" y="1819881"/>
                  <a:ext cx="1051763" cy="369332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Raw data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E678A00A-EEED-80A9-0CEA-E856F6114DBE}"/>
                    </a:ext>
                  </a:extLst>
                </p:cNvPr>
                <p:cNvSpPr txBox="1"/>
                <p:nvPr/>
              </p:nvSpPr>
              <p:spPr>
                <a:xfrm>
                  <a:off x="8232596" y="5319593"/>
                  <a:ext cx="1192442" cy="369332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fr-FR" dirty="0" err="1"/>
                    <a:t>Detections</a:t>
                  </a:r>
                  <a:endParaRPr lang="fr-FR" dirty="0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F572184-E62C-76A8-6452-9AC3A2158406}"/>
                    </a:ext>
                  </a:extLst>
                </p:cNvPr>
                <p:cNvSpPr txBox="1"/>
                <p:nvPr/>
              </p:nvSpPr>
              <p:spPr>
                <a:xfrm>
                  <a:off x="9004365" y="4010519"/>
                  <a:ext cx="110209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Template </a:t>
                  </a:r>
                </a:p>
                <a:p>
                  <a:r>
                    <a:rPr lang="fr-FR" dirty="0"/>
                    <a:t>Matching</a:t>
                  </a:r>
                </a:p>
              </p:txBody>
            </p:sp>
            <p:cxnSp>
              <p:nvCxnSpPr>
                <p:cNvPr id="17" name="Connecteur droit avec flèche 16">
                  <a:extLst>
                    <a:ext uri="{FF2B5EF4-FFF2-40B4-BE49-F238E27FC236}">
                      <a16:creationId xmlns:a16="http://schemas.microsoft.com/office/drawing/2014/main" id="{E01953B9-AB09-BE43-D424-A282A51B98EE}"/>
                    </a:ext>
                  </a:extLst>
                </p:cNvPr>
                <p:cNvCxnSpPr>
                  <a:cxnSpLocks/>
                  <a:stCxn id="39" idx="2"/>
                  <a:endCxn id="14" idx="0"/>
                </p:cNvCxnSpPr>
                <p:nvPr/>
              </p:nvCxnSpPr>
              <p:spPr>
                <a:xfrm>
                  <a:off x="8828815" y="3769880"/>
                  <a:ext cx="2" cy="154971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avec flèche 18">
                  <a:extLst>
                    <a:ext uri="{FF2B5EF4-FFF2-40B4-BE49-F238E27FC236}">
                      <a16:creationId xmlns:a16="http://schemas.microsoft.com/office/drawing/2014/main" id="{DA5560D9-51DA-F5DB-410F-E2850F980D1F}"/>
                    </a:ext>
                  </a:extLst>
                </p:cNvPr>
                <p:cNvCxnSpPr>
                  <a:cxnSpLocks/>
                  <a:stCxn id="8" idx="3"/>
                </p:cNvCxnSpPr>
                <p:nvPr/>
              </p:nvCxnSpPr>
              <p:spPr>
                <a:xfrm flipV="1">
                  <a:off x="6674946" y="4418526"/>
                  <a:ext cx="2120493" cy="1457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C7A40209-FA9E-CE41-5420-0A1105145E67}"/>
                    </a:ext>
                  </a:extLst>
                </p:cNvPr>
                <p:cNvSpPr txBox="1"/>
                <p:nvPr/>
              </p:nvSpPr>
              <p:spPr>
                <a:xfrm>
                  <a:off x="6343653" y="2314970"/>
                  <a:ext cx="5084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FFT</a:t>
                  </a:r>
                </a:p>
              </p:txBody>
            </p:sp>
          </p:grp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CE219A5-817C-0C26-FBBE-E5FA070ECB3F}"/>
                  </a:ext>
                </a:extLst>
              </p:cNvPr>
              <p:cNvSpPr txBox="1"/>
              <p:nvPr/>
            </p:nvSpPr>
            <p:spPr>
              <a:xfrm>
                <a:off x="7126476" y="3074418"/>
                <a:ext cx="1380058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Spectrogram</a:t>
                </a:r>
                <a:endParaRPr lang="fr-FR" dirty="0"/>
              </a:p>
            </p:txBody>
          </p:sp>
        </p:grp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C20477A3-69E0-588E-B2BF-2B8594FD6CF4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 flipH="1">
              <a:off x="10494973" y="1863083"/>
              <a:ext cx="1" cy="121133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73D5262-46E0-61F6-68A2-E181386871F7}"/>
                </a:ext>
              </a:extLst>
            </p:cNvPr>
            <p:cNvSpPr txBox="1"/>
            <p:nvPr/>
          </p:nvSpPr>
          <p:spPr>
            <a:xfrm>
              <a:off x="10670523" y="2306635"/>
              <a:ext cx="11812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Image </a:t>
              </a:r>
            </a:p>
            <a:p>
              <a:r>
                <a:rPr lang="fr-FR" dirty="0" err="1"/>
                <a:t>processing</a:t>
              </a:r>
              <a:endParaRPr lang="fr-FR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7FAF1CD-3FB1-A5C5-045C-1E6531C39468}"/>
                </a:ext>
              </a:extLst>
            </p:cNvPr>
            <p:cNvSpPr txBox="1"/>
            <p:nvPr/>
          </p:nvSpPr>
          <p:spPr>
            <a:xfrm>
              <a:off x="10688279" y="1988840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FFT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BA1AD748-0573-F209-7E35-407D488CE51F}"/>
                </a:ext>
              </a:extLst>
            </p:cNvPr>
            <p:cNvSpPr txBox="1"/>
            <p:nvPr/>
          </p:nvSpPr>
          <p:spPr>
            <a:xfrm>
              <a:off x="9804944" y="3074418"/>
              <a:ext cx="138005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Spectrogram</a:t>
              </a:r>
              <a:endParaRPr lang="fr-FR" dirty="0"/>
            </a:p>
          </p:txBody>
        </p:sp>
      </p:grpSp>
      <p:sp>
        <p:nvSpPr>
          <p:cNvPr id="16" name="Espace réservé du pied de page 5">
            <a:extLst>
              <a:ext uri="{FF2B5EF4-FFF2-40B4-BE49-F238E27FC236}">
                <a16:creationId xmlns:a16="http://schemas.microsoft.com/office/drawing/2014/main" id="{832C9AF8-7485-1A14-83CC-689BB391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</p:spTree>
    <p:extLst>
      <p:ext uri="{BB962C8B-B14F-4D97-AF65-F5344CB8AC3E}">
        <p14:creationId xmlns:p14="http://schemas.microsoft.com/office/powerpoint/2010/main" val="367904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12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3BDA4CBE-D19A-2865-A12F-A911ECEFE30B}"/>
              </a:ext>
            </a:extLst>
          </p:cNvPr>
          <p:cNvSpPr txBox="1">
            <a:spLocks/>
          </p:cNvSpPr>
          <p:nvPr/>
        </p:nvSpPr>
        <p:spPr>
          <a:xfrm>
            <a:off x="838200" y="256750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Century Gothic" panose="020B0502020202020204" pitchFamily="34" charset="0"/>
              </a:rPr>
              <a:t>Create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template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136211-1510-DC3A-598F-F8F4FFB68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2" y="1040456"/>
            <a:ext cx="5868000" cy="13477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8515C1-35C3-4824-C579-BF2062CF5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2" y="2476456"/>
            <a:ext cx="5868000" cy="13325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B2F3D4-2E88-BB2B-1BE8-FDA4944F1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67" y="3912702"/>
            <a:ext cx="199430" cy="2340000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2F19E115-710D-3EB7-9935-2A20BE821F88}"/>
              </a:ext>
            </a:extLst>
          </p:cNvPr>
          <p:cNvGrpSpPr/>
          <p:nvPr/>
        </p:nvGrpSpPr>
        <p:grpSpPr>
          <a:xfrm>
            <a:off x="6691355" y="295246"/>
            <a:ext cx="4827542" cy="5798050"/>
            <a:chOff x="6691355" y="311566"/>
            <a:chExt cx="4827542" cy="5798050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EC3CDA4D-9759-12CC-AB48-E9701EDAE6DA}"/>
                </a:ext>
              </a:extLst>
            </p:cNvPr>
            <p:cNvGrpSpPr/>
            <p:nvPr/>
          </p:nvGrpSpPr>
          <p:grpSpPr>
            <a:xfrm>
              <a:off x="6691355" y="311566"/>
              <a:ext cx="4827542" cy="5798050"/>
              <a:chOff x="6691355" y="311566"/>
              <a:chExt cx="4827542" cy="5798050"/>
            </a:xfrm>
          </p:grpSpPr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FDD272F5-C614-F2CC-FB07-6EDB28CC34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7410" y="4045381"/>
                <a:ext cx="927347" cy="78877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6D2F61A2-B35D-07C9-10D6-4745FF116791}"/>
                  </a:ext>
                </a:extLst>
              </p:cNvPr>
              <p:cNvGrpSpPr/>
              <p:nvPr/>
            </p:nvGrpSpPr>
            <p:grpSpPr>
              <a:xfrm>
                <a:off x="6691355" y="311566"/>
                <a:ext cx="4827542" cy="5798050"/>
                <a:chOff x="6691355" y="311566"/>
                <a:chExt cx="4827542" cy="5798050"/>
              </a:xfrm>
            </p:grpSpPr>
            <p:grpSp>
              <p:nvGrpSpPr>
                <p:cNvPr id="33" name="Groupe 32">
                  <a:extLst>
                    <a:ext uri="{FF2B5EF4-FFF2-40B4-BE49-F238E27FC236}">
                      <a16:creationId xmlns:a16="http://schemas.microsoft.com/office/drawing/2014/main" id="{27B7EBE2-E938-1059-9DE1-A470418F9FB1}"/>
                    </a:ext>
                  </a:extLst>
                </p:cNvPr>
                <p:cNvGrpSpPr/>
                <p:nvPr/>
              </p:nvGrpSpPr>
              <p:grpSpPr>
                <a:xfrm>
                  <a:off x="6691355" y="311566"/>
                  <a:ext cx="4827542" cy="5798050"/>
                  <a:chOff x="6691355" y="311566"/>
                  <a:chExt cx="4827542" cy="5798050"/>
                </a:xfrm>
              </p:grpSpPr>
              <p:grpSp>
                <p:nvGrpSpPr>
                  <p:cNvPr id="9" name="Groupe 8">
                    <a:extLst>
                      <a:ext uri="{FF2B5EF4-FFF2-40B4-BE49-F238E27FC236}">
                        <a16:creationId xmlns:a16="http://schemas.microsoft.com/office/drawing/2014/main" id="{9EC8F6B7-3A30-4059-24FD-AC69E90B9660}"/>
                      </a:ext>
                    </a:extLst>
                  </p:cNvPr>
                  <p:cNvGrpSpPr/>
                  <p:nvPr/>
                </p:nvGrpSpPr>
                <p:grpSpPr>
                  <a:xfrm>
                    <a:off x="6691355" y="311566"/>
                    <a:ext cx="4827542" cy="5798050"/>
                    <a:chOff x="5817045" y="41061"/>
                    <a:chExt cx="4827542" cy="5798050"/>
                  </a:xfrm>
                </p:grpSpPr>
                <p:grpSp>
                  <p:nvGrpSpPr>
                    <p:cNvPr id="10" name="Groupe 9">
                      <a:extLst>
                        <a:ext uri="{FF2B5EF4-FFF2-40B4-BE49-F238E27FC236}">
                          <a16:creationId xmlns:a16="http://schemas.microsoft.com/office/drawing/2014/main" id="{85DB5E45-10BC-F574-55BB-544E7C2F12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17045" y="41061"/>
                      <a:ext cx="4827542" cy="5798050"/>
                      <a:chOff x="2868831" y="529776"/>
                      <a:chExt cx="4827542" cy="5798050"/>
                    </a:xfrm>
                  </p:grpSpPr>
                  <p:sp>
                    <p:nvSpPr>
                      <p:cNvPr id="13" name="ZoneTexte 12">
                        <a:extLst>
                          <a:ext uri="{FF2B5EF4-FFF2-40B4-BE49-F238E27FC236}">
                            <a16:creationId xmlns:a16="http://schemas.microsoft.com/office/drawing/2014/main" id="{B44D12EC-BAF7-17F4-368B-9D334594EB8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68831" y="1905361"/>
                        <a:ext cx="3997248" cy="36933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dirty="0"/>
                          <a:t>15 min </a:t>
                        </a:r>
                        <a:r>
                          <a:rPr lang="fr-FR" dirty="0" err="1"/>
                          <a:t>spectrogram</a:t>
                        </a:r>
                        <a:r>
                          <a:rPr lang="fr-FR" dirty="0"/>
                          <a:t> </a:t>
                        </a:r>
                        <a:r>
                          <a:rPr lang="fr-FR" dirty="0" err="1"/>
                          <a:t>with</a:t>
                        </a:r>
                        <a:r>
                          <a:rPr lang="fr-FR" dirty="0"/>
                          <a:t> event in center</a:t>
                        </a:r>
                      </a:p>
                    </p:txBody>
                  </p:sp>
                  <p:sp>
                    <p:nvSpPr>
                      <p:cNvPr id="14" name="ZoneTexte 13">
                        <a:extLst>
                          <a:ext uri="{FF2B5EF4-FFF2-40B4-BE49-F238E27FC236}">
                            <a16:creationId xmlns:a16="http://schemas.microsoft.com/office/drawing/2014/main" id="{9626D0FD-7EC2-71DC-440A-D9A53C864CC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26305" y="5958494"/>
                        <a:ext cx="1049198" cy="36933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dirty="0"/>
                          <a:t>Template</a:t>
                        </a:r>
                      </a:p>
                    </p:txBody>
                  </p:sp>
                  <p:cxnSp>
                    <p:nvCxnSpPr>
                      <p:cNvPr id="16" name="Connecteur droit avec flèche 15">
                        <a:extLst>
                          <a:ext uri="{FF2B5EF4-FFF2-40B4-BE49-F238E27FC236}">
                            <a16:creationId xmlns:a16="http://schemas.microsoft.com/office/drawing/2014/main" id="{21F1B6A0-1AF3-43CF-E0CE-EDBD68A5E174}"/>
                          </a:ext>
                        </a:extLst>
                      </p:cNvPr>
                      <p:cNvCxnSpPr>
                        <a:cxnSpLocks/>
                        <a:stCxn id="11" idx="2"/>
                        <a:endCxn id="14" idx="0"/>
                      </p:cNvCxnSpPr>
                      <p:nvPr/>
                    </p:nvCxnSpPr>
                    <p:spPr>
                      <a:xfrm>
                        <a:off x="3950904" y="5421699"/>
                        <a:ext cx="0" cy="536795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" name="Connecteur droit avec flèche 16">
                        <a:extLst>
                          <a:ext uri="{FF2B5EF4-FFF2-40B4-BE49-F238E27FC236}">
                            <a16:creationId xmlns:a16="http://schemas.microsoft.com/office/drawing/2014/main" id="{CFCC9717-50E9-EA05-FEC2-13D2150A2004}"/>
                          </a:ext>
                        </a:extLst>
                      </p:cNvPr>
                      <p:cNvCxnSpPr>
                        <a:cxnSpLocks/>
                        <a:stCxn id="13" idx="2"/>
                        <a:endCxn id="20" idx="0"/>
                      </p:cNvCxnSpPr>
                      <p:nvPr/>
                    </p:nvCxnSpPr>
                    <p:spPr>
                      <a:xfrm>
                        <a:off x="4867455" y="2274693"/>
                        <a:ext cx="1" cy="1040496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" name="ZoneTexte 17">
                        <a:extLst>
                          <a:ext uri="{FF2B5EF4-FFF2-40B4-BE49-F238E27FC236}">
                            <a16:creationId xmlns:a16="http://schemas.microsoft.com/office/drawing/2014/main" id="{5D836B69-8921-690C-467F-AF2F379212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40050" y="1259241"/>
                        <a:ext cx="50847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dirty="0"/>
                          <a:t>FFT</a:t>
                        </a:r>
                      </a:p>
                    </p:txBody>
                  </p:sp>
                  <p:sp>
                    <p:nvSpPr>
                      <p:cNvPr id="19" name="ZoneTexte 18">
                        <a:extLst>
                          <a:ext uri="{FF2B5EF4-FFF2-40B4-BE49-F238E27FC236}">
                            <a16:creationId xmlns:a16="http://schemas.microsoft.com/office/drawing/2014/main" id="{198187EF-8E5A-9F48-6800-45A7F426BF6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11471" y="2591402"/>
                        <a:ext cx="180927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dirty="0"/>
                          <a:t>Image </a:t>
                        </a:r>
                        <a:r>
                          <a:rPr lang="fr-FR" dirty="0" err="1"/>
                          <a:t>processing</a:t>
                        </a:r>
                        <a:endParaRPr lang="fr-FR" dirty="0"/>
                      </a:p>
                    </p:txBody>
                  </p:sp>
                  <p:sp>
                    <p:nvSpPr>
                      <p:cNvPr id="20" name="ZoneTexte 19">
                        <a:extLst>
                          <a:ext uri="{FF2B5EF4-FFF2-40B4-BE49-F238E27FC236}">
                            <a16:creationId xmlns:a16="http://schemas.microsoft.com/office/drawing/2014/main" id="{6C9AA8C8-BD80-D8B8-B6C0-66517F6B212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21377" y="3315189"/>
                        <a:ext cx="2492157" cy="369332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dirty="0" err="1"/>
                          <a:t>Normalized</a:t>
                        </a:r>
                        <a:r>
                          <a:rPr lang="fr-FR" dirty="0"/>
                          <a:t> </a:t>
                        </a:r>
                        <a:r>
                          <a:rPr lang="fr-FR" dirty="0" err="1"/>
                          <a:t>spectrogram</a:t>
                        </a:r>
                        <a:endParaRPr lang="fr-FR" dirty="0"/>
                      </a:p>
                    </p:txBody>
                  </p:sp>
                  <p:sp>
                    <p:nvSpPr>
                      <p:cNvPr id="21" name="ZoneTexte 20">
                        <a:extLst>
                          <a:ext uri="{FF2B5EF4-FFF2-40B4-BE49-F238E27FC236}">
                            <a16:creationId xmlns:a16="http://schemas.microsoft.com/office/drawing/2014/main" id="{ACFC9760-5D08-1A36-CBD6-8AA2E3D9DE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11471" y="3788897"/>
                        <a:ext cx="268490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dirty="0" err="1"/>
                          <a:t>Extract</a:t>
                        </a:r>
                        <a:r>
                          <a:rPr lang="fr-FR" dirty="0"/>
                          <a:t> ∼10s </a:t>
                        </a:r>
                        <a:r>
                          <a:rPr lang="fr-FR" dirty="0" err="1"/>
                          <a:t>around</a:t>
                        </a:r>
                        <a:r>
                          <a:rPr lang="fr-FR" dirty="0"/>
                          <a:t> event</a:t>
                        </a:r>
                      </a:p>
                    </p:txBody>
                  </p:sp>
                  <p:sp>
                    <p:nvSpPr>
                      <p:cNvPr id="22" name="ZoneTexte 21">
                        <a:extLst>
                          <a:ext uri="{FF2B5EF4-FFF2-40B4-BE49-F238E27FC236}">
                            <a16:creationId xmlns:a16="http://schemas.microsoft.com/office/drawing/2014/main" id="{368E8E84-D239-FE33-35F8-29AA6712F74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9769" y="529776"/>
                        <a:ext cx="3095372" cy="64633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fr-FR" dirty="0" err="1"/>
                          <a:t>Database</a:t>
                        </a:r>
                        <a:r>
                          <a:rPr lang="fr-FR" dirty="0"/>
                          <a:t> of </a:t>
                        </a:r>
                        <a:r>
                          <a:rPr lang="fr-FR" dirty="0" err="1"/>
                          <a:t>already-detected</a:t>
                        </a:r>
                        <a:r>
                          <a:rPr lang="fr-FR" dirty="0"/>
                          <a:t> </a:t>
                        </a:r>
                      </a:p>
                      <a:p>
                        <a:pPr algn="ctr"/>
                        <a:r>
                          <a:rPr lang="fr-FR" dirty="0"/>
                          <a:t>impulsive </a:t>
                        </a:r>
                        <a:r>
                          <a:rPr lang="fr-FR" dirty="0" err="1"/>
                          <a:t>events</a:t>
                        </a:r>
                        <a:r>
                          <a:rPr lang="fr-FR" dirty="0"/>
                          <a:t> </a:t>
                        </a:r>
                      </a:p>
                    </p:txBody>
                  </p:sp>
                  <p:cxnSp>
                    <p:nvCxnSpPr>
                      <p:cNvPr id="23" name="Connecteur droit avec flèche 22">
                        <a:extLst>
                          <a:ext uri="{FF2B5EF4-FFF2-40B4-BE49-F238E27FC236}">
                            <a16:creationId xmlns:a16="http://schemas.microsoft.com/office/drawing/2014/main" id="{66F87162-90FD-5BB9-C6B8-95C1956E5074}"/>
                          </a:ext>
                        </a:extLst>
                      </p:cNvPr>
                      <p:cNvCxnSpPr>
                        <a:cxnSpLocks/>
                        <a:stCxn id="22" idx="2"/>
                        <a:endCxn id="13" idx="0"/>
                      </p:cNvCxnSpPr>
                      <p:nvPr/>
                    </p:nvCxnSpPr>
                    <p:spPr>
                      <a:xfrm>
                        <a:off x="4867455" y="1176107"/>
                        <a:ext cx="0" cy="729254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" name="ZoneTexte 10">
                      <a:extLst>
                        <a:ext uri="{FF2B5EF4-FFF2-40B4-BE49-F238E27FC236}">
                          <a16:creationId xmlns:a16="http://schemas.microsoft.com/office/drawing/2014/main" id="{C5539BC3-3966-FFF8-3DF1-ED70F2F500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85786" y="4563652"/>
                      <a:ext cx="1626664" cy="369332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dirty="0"/>
                        <a:t>High SNR event</a:t>
                      </a:r>
                    </a:p>
                  </p:txBody>
                </p:sp>
                <p:sp>
                  <p:nvSpPr>
                    <p:cNvPr id="12" name="ZoneTexte 11">
                      <a:extLst>
                        <a:ext uri="{FF2B5EF4-FFF2-40B4-BE49-F238E27FC236}">
                          <a16:creationId xmlns:a16="http://schemas.microsoft.com/office/drawing/2014/main" id="{6C4A8797-3F48-9996-8CC9-CC129A28CC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3380" y="3941291"/>
                      <a:ext cx="56457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dirty="0"/>
                        <a:t>SNR</a:t>
                      </a:r>
                    </a:p>
                  </p:txBody>
                </p:sp>
              </p:grpSp>
              <p:sp>
                <p:nvSpPr>
                  <p:cNvPr id="28" name="ZoneTexte 27">
                    <a:extLst>
                      <a:ext uri="{FF2B5EF4-FFF2-40B4-BE49-F238E27FC236}">
                        <a16:creationId xmlns:a16="http://schemas.microsoft.com/office/drawing/2014/main" id="{E7FE29D6-EBEA-622E-1AFF-3F5466BFE453}"/>
                      </a:ext>
                    </a:extLst>
                  </p:cNvPr>
                  <p:cNvSpPr txBox="1"/>
                  <p:nvPr/>
                </p:nvSpPr>
                <p:spPr>
                  <a:xfrm>
                    <a:off x="8863515" y="4834157"/>
                    <a:ext cx="1582484" cy="369332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Low SNR event</a:t>
                    </a:r>
                  </a:p>
                </p:txBody>
              </p:sp>
              <p:sp>
                <p:nvSpPr>
                  <p:cNvPr id="32" name="ZoneTexte 31">
                    <a:extLst>
                      <a:ext uri="{FF2B5EF4-FFF2-40B4-BE49-F238E27FC236}">
                        <a16:creationId xmlns:a16="http://schemas.microsoft.com/office/drawing/2014/main" id="{75062C37-0165-46F0-DC07-A77DB4479310}"/>
                      </a:ext>
                    </a:extLst>
                  </p:cNvPr>
                  <p:cNvSpPr txBox="1"/>
                  <p:nvPr/>
                </p:nvSpPr>
                <p:spPr>
                  <a:xfrm>
                    <a:off x="8926512" y="5247360"/>
                    <a:ext cx="14564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err="1"/>
                      <a:t>Discard</a:t>
                    </a:r>
                    <a:r>
                      <a:rPr lang="fr-FR" dirty="0"/>
                      <a:t> event</a:t>
                    </a:r>
                  </a:p>
                </p:txBody>
              </p:sp>
            </p:grpSp>
            <p:cxnSp>
              <p:nvCxnSpPr>
                <p:cNvPr id="36" name="Connecteur droit avec flèche 35">
                  <a:extLst>
                    <a:ext uri="{FF2B5EF4-FFF2-40B4-BE49-F238E27FC236}">
                      <a16:creationId xmlns:a16="http://schemas.microsoft.com/office/drawing/2014/main" id="{D305B884-2CC8-F7CB-6C2C-E4970B020042}"/>
                    </a:ext>
                  </a:extLst>
                </p:cNvPr>
                <p:cNvCxnSpPr>
                  <a:cxnSpLocks/>
                  <a:stCxn id="20" idx="2"/>
                </p:cNvCxnSpPr>
                <p:nvPr/>
              </p:nvCxnSpPr>
              <p:spPr>
                <a:xfrm flipH="1">
                  <a:off x="8689979" y="3466311"/>
                  <a:ext cx="1" cy="57907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5B9D3F60-86DA-C73D-1286-5B37CCDBDC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5201" y="4045381"/>
              <a:ext cx="927347" cy="7887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Espace réservé du pied de page 5">
            <a:extLst>
              <a:ext uri="{FF2B5EF4-FFF2-40B4-BE49-F238E27FC236}">
                <a16:creationId xmlns:a16="http://schemas.microsoft.com/office/drawing/2014/main" id="{1B93BD36-503F-C4C1-CF8F-48224222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</p:spTree>
    <p:extLst>
      <p:ext uri="{BB962C8B-B14F-4D97-AF65-F5344CB8AC3E}">
        <p14:creationId xmlns:p14="http://schemas.microsoft.com/office/powerpoint/2010/main" val="64370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13</a:t>
            </a:fld>
            <a:endParaRPr lang="fr-FR" dirty="0"/>
          </a:p>
        </p:txBody>
      </p:sp>
      <p:sp>
        <p:nvSpPr>
          <p:cNvPr id="46" name="Titre 10">
            <a:extLst>
              <a:ext uri="{FF2B5EF4-FFF2-40B4-BE49-F238E27FC236}">
                <a16:creationId xmlns:a16="http://schemas.microsoft.com/office/drawing/2014/main" id="{CCBE56EA-3F24-0098-7443-6B0E34ECA37D}"/>
              </a:ext>
            </a:extLst>
          </p:cNvPr>
          <p:cNvSpPr txBox="1">
            <a:spLocks/>
          </p:cNvSpPr>
          <p:nvPr/>
        </p:nvSpPr>
        <p:spPr>
          <a:xfrm>
            <a:off x="838200" y="256750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Century Gothic" panose="020B0502020202020204" pitchFamily="34" charset="0"/>
              </a:rPr>
              <a:t>Create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template</a:t>
            </a:r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A53D6D99-9C1F-4F98-AEFB-C78303C7C102}"/>
              </a:ext>
            </a:extLst>
          </p:cNvPr>
          <p:cNvGrpSpPr/>
          <p:nvPr/>
        </p:nvGrpSpPr>
        <p:grpSpPr>
          <a:xfrm>
            <a:off x="838200" y="1808520"/>
            <a:ext cx="8872340" cy="3024336"/>
            <a:chOff x="247996" y="1988840"/>
            <a:chExt cx="8872340" cy="3024336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C782791-6807-AFC1-3E22-B0D2CFFD2EDF}"/>
                </a:ext>
              </a:extLst>
            </p:cNvPr>
            <p:cNvSpPr txBox="1"/>
            <p:nvPr/>
          </p:nvSpPr>
          <p:spPr>
            <a:xfrm>
              <a:off x="1437835" y="1988840"/>
              <a:ext cx="12191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1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B2D4187-41B9-9A8E-CC33-D1E17FF623E7}"/>
                </a:ext>
              </a:extLst>
            </p:cNvPr>
            <p:cNvSpPr txBox="1"/>
            <p:nvPr/>
          </p:nvSpPr>
          <p:spPr>
            <a:xfrm>
              <a:off x="2801889" y="1988840"/>
              <a:ext cx="12191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CD8F311-1380-04B9-8891-EF8E7B56DCE2}"/>
                </a:ext>
              </a:extLst>
            </p:cNvPr>
            <p:cNvSpPr txBox="1"/>
            <p:nvPr/>
          </p:nvSpPr>
          <p:spPr>
            <a:xfrm>
              <a:off x="4439816" y="1988840"/>
              <a:ext cx="145315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256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E220C55-733D-60C5-CC52-9BD6BBFA11B4}"/>
                </a:ext>
              </a:extLst>
            </p:cNvPr>
            <p:cNvSpPr txBox="1"/>
            <p:nvPr/>
          </p:nvSpPr>
          <p:spPr>
            <a:xfrm>
              <a:off x="247998" y="1988840"/>
              <a:ext cx="1008609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MAHYX1</a:t>
              </a: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29B43D73-D030-5613-A65C-0A974F2A0606}"/>
                </a:ext>
              </a:extLst>
            </p:cNvPr>
            <p:cNvCxnSpPr>
              <a:cxnSpLocks/>
            </p:cNvCxnSpPr>
            <p:nvPr/>
          </p:nvCxnSpPr>
          <p:spPr>
            <a:xfrm>
              <a:off x="4068074" y="2173506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0E95A1F-1952-E306-B84F-19C893D774EB}"/>
                </a:ext>
              </a:extLst>
            </p:cNvPr>
            <p:cNvSpPr txBox="1"/>
            <p:nvPr/>
          </p:nvSpPr>
          <p:spPr>
            <a:xfrm>
              <a:off x="7093691" y="1988840"/>
              <a:ext cx="202664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Average</a:t>
              </a:r>
              <a:r>
                <a:rPr lang="fr-FR" dirty="0"/>
                <a:t> Template 1</a:t>
              </a:r>
            </a:p>
          </p:txBody>
        </p: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10A1B6D7-3FF9-70E2-6689-E2F4C81303CA}"/>
                </a:ext>
              </a:extLst>
            </p:cNvPr>
            <p:cNvCxnSpPr>
              <a:cxnSpLocks/>
            </p:cNvCxnSpPr>
            <p:nvPr/>
          </p:nvCxnSpPr>
          <p:spPr>
            <a:xfrm>
              <a:off x="5937626" y="2173506"/>
              <a:ext cx="108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83FF0BC-DDCA-F3D9-CF6A-9384AE87F1C6}"/>
                </a:ext>
              </a:extLst>
            </p:cNvPr>
            <p:cNvSpPr txBox="1"/>
            <p:nvPr/>
          </p:nvSpPr>
          <p:spPr>
            <a:xfrm>
              <a:off x="1437835" y="2873841"/>
              <a:ext cx="12191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3C74360-BDDE-2D62-1753-06ECE1E789D5}"/>
                </a:ext>
              </a:extLst>
            </p:cNvPr>
            <p:cNvSpPr txBox="1"/>
            <p:nvPr/>
          </p:nvSpPr>
          <p:spPr>
            <a:xfrm>
              <a:off x="2801889" y="2873841"/>
              <a:ext cx="12191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2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C395DEE-EFBA-9B90-FD99-7D49CA52F827}"/>
                </a:ext>
              </a:extLst>
            </p:cNvPr>
            <p:cNvSpPr txBox="1"/>
            <p:nvPr/>
          </p:nvSpPr>
          <p:spPr>
            <a:xfrm>
              <a:off x="4439816" y="2873841"/>
              <a:ext cx="145315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366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2B3408-3983-C2DC-7705-42C6C5C25974}"/>
                </a:ext>
              </a:extLst>
            </p:cNvPr>
            <p:cNvSpPr txBox="1"/>
            <p:nvPr/>
          </p:nvSpPr>
          <p:spPr>
            <a:xfrm>
              <a:off x="247997" y="2873841"/>
              <a:ext cx="1008609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MAHYX2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053435A-249D-8AE2-0A38-985CE244CA83}"/>
                </a:ext>
              </a:extLst>
            </p:cNvPr>
            <p:cNvSpPr txBox="1"/>
            <p:nvPr/>
          </p:nvSpPr>
          <p:spPr>
            <a:xfrm>
              <a:off x="7093691" y="2873841"/>
              <a:ext cx="202664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Average</a:t>
              </a:r>
              <a:r>
                <a:rPr lang="fr-FR" dirty="0"/>
                <a:t> Template 2</a:t>
              </a: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92AB7955-4EE0-DF97-0EC8-2015273611A8}"/>
                </a:ext>
              </a:extLst>
            </p:cNvPr>
            <p:cNvCxnSpPr>
              <a:cxnSpLocks/>
            </p:cNvCxnSpPr>
            <p:nvPr/>
          </p:nvCxnSpPr>
          <p:spPr>
            <a:xfrm>
              <a:off x="4068074" y="3061824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A07DD187-B98E-8008-4746-44D35C1F7EF8}"/>
                </a:ext>
              </a:extLst>
            </p:cNvPr>
            <p:cNvCxnSpPr>
              <a:cxnSpLocks/>
            </p:cNvCxnSpPr>
            <p:nvPr/>
          </p:nvCxnSpPr>
          <p:spPr>
            <a:xfrm>
              <a:off x="5937626" y="3061824"/>
              <a:ext cx="108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C6879A9-2C61-F45F-A0CF-5E1619E262E6}"/>
                </a:ext>
              </a:extLst>
            </p:cNvPr>
            <p:cNvSpPr txBox="1"/>
            <p:nvPr/>
          </p:nvSpPr>
          <p:spPr>
            <a:xfrm>
              <a:off x="1437835" y="3758842"/>
              <a:ext cx="12191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1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6CDE6AE-75F4-00C1-D9A4-F439C9198813}"/>
                </a:ext>
              </a:extLst>
            </p:cNvPr>
            <p:cNvSpPr txBox="1"/>
            <p:nvPr/>
          </p:nvSpPr>
          <p:spPr>
            <a:xfrm>
              <a:off x="2801889" y="3758842"/>
              <a:ext cx="12191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D0D6273-8B90-D80B-C759-AA65ABAE64C8}"/>
                </a:ext>
              </a:extLst>
            </p:cNvPr>
            <p:cNvSpPr txBox="1"/>
            <p:nvPr/>
          </p:nvSpPr>
          <p:spPr>
            <a:xfrm>
              <a:off x="4439816" y="3758842"/>
              <a:ext cx="145315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766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CB4D793-D180-081D-8BF9-04AF3E193D8E}"/>
                </a:ext>
              </a:extLst>
            </p:cNvPr>
            <p:cNvSpPr txBox="1"/>
            <p:nvPr/>
          </p:nvSpPr>
          <p:spPr>
            <a:xfrm>
              <a:off x="247996" y="3758842"/>
              <a:ext cx="1008609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MAHYX3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1B31492-AD04-C1A0-7F51-9E2BCAB1FAED}"/>
                </a:ext>
              </a:extLst>
            </p:cNvPr>
            <p:cNvSpPr txBox="1"/>
            <p:nvPr/>
          </p:nvSpPr>
          <p:spPr>
            <a:xfrm>
              <a:off x="7093691" y="3758842"/>
              <a:ext cx="202664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Average</a:t>
              </a:r>
              <a:r>
                <a:rPr lang="fr-FR" dirty="0"/>
                <a:t> Template 3</a:t>
              </a: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BFE7E0D-D6DE-3D1A-ADE2-F94EFCA10A28}"/>
                </a:ext>
              </a:extLst>
            </p:cNvPr>
            <p:cNvCxnSpPr>
              <a:cxnSpLocks/>
            </p:cNvCxnSpPr>
            <p:nvPr/>
          </p:nvCxnSpPr>
          <p:spPr>
            <a:xfrm>
              <a:off x="4068074" y="3934683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36521D1A-6C73-9743-B90F-1FC2A41A4BA1}"/>
                </a:ext>
              </a:extLst>
            </p:cNvPr>
            <p:cNvCxnSpPr>
              <a:cxnSpLocks/>
            </p:cNvCxnSpPr>
            <p:nvPr/>
          </p:nvCxnSpPr>
          <p:spPr>
            <a:xfrm>
              <a:off x="5937626" y="3934683"/>
              <a:ext cx="108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A0A234C-982B-E949-BCDC-DE386AF050FD}"/>
                </a:ext>
              </a:extLst>
            </p:cNvPr>
            <p:cNvSpPr txBox="1"/>
            <p:nvPr/>
          </p:nvSpPr>
          <p:spPr>
            <a:xfrm>
              <a:off x="1437835" y="4643844"/>
              <a:ext cx="12191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47F356-8F1B-5E39-1976-E9321FA7D0EC}"/>
                </a:ext>
              </a:extLst>
            </p:cNvPr>
            <p:cNvSpPr txBox="1"/>
            <p:nvPr/>
          </p:nvSpPr>
          <p:spPr>
            <a:xfrm>
              <a:off x="2801889" y="4643844"/>
              <a:ext cx="12191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490D95F-650C-1DC0-8C74-FD21AC20CAEB}"/>
                </a:ext>
              </a:extLst>
            </p:cNvPr>
            <p:cNvSpPr txBox="1"/>
            <p:nvPr/>
          </p:nvSpPr>
          <p:spPr>
            <a:xfrm>
              <a:off x="4439816" y="4643844"/>
              <a:ext cx="145315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 832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F4736BA-BD4D-DA12-71EF-279E4678F080}"/>
                </a:ext>
              </a:extLst>
            </p:cNvPr>
            <p:cNvSpPr txBox="1"/>
            <p:nvPr/>
          </p:nvSpPr>
          <p:spPr>
            <a:xfrm>
              <a:off x="247996" y="4643844"/>
              <a:ext cx="1008609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MAHYX4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75F6D4A-FC65-8388-B460-B332A647E18C}"/>
                </a:ext>
              </a:extLst>
            </p:cNvPr>
            <p:cNvSpPr txBox="1"/>
            <p:nvPr/>
          </p:nvSpPr>
          <p:spPr>
            <a:xfrm>
              <a:off x="7093691" y="4643844"/>
              <a:ext cx="202664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Average</a:t>
              </a:r>
              <a:r>
                <a:rPr lang="fr-FR" dirty="0"/>
                <a:t> Template 4</a:t>
              </a:r>
            </a:p>
          </p:txBody>
        </p: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2D9E83A0-5463-B5D7-9073-CFC943B33E2F}"/>
                </a:ext>
              </a:extLst>
            </p:cNvPr>
            <p:cNvCxnSpPr>
              <a:cxnSpLocks/>
            </p:cNvCxnSpPr>
            <p:nvPr/>
          </p:nvCxnSpPr>
          <p:spPr>
            <a:xfrm>
              <a:off x="4068074" y="4831948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53E6F52C-EA26-CA87-656B-DAF43458C7D7}"/>
                </a:ext>
              </a:extLst>
            </p:cNvPr>
            <p:cNvCxnSpPr>
              <a:cxnSpLocks/>
            </p:cNvCxnSpPr>
            <p:nvPr/>
          </p:nvCxnSpPr>
          <p:spPr>
            <a:xfrm>
              <a:off x="5937626" y="4831948"/>
              <a:ext cx="108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FBF1B46C-DA50-388F-95F7-E5A951F4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6CD27C4-6F8F-0D3E-969C-5F1B7D0E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704" y="620688"/>
            <a:ext cx="306816" cy="5400000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989A316-CBE9-4EE4-E69E-B9F71F53439E}"/>
              </a:ext>
            </a:extLst>
          </p:cNvPr>
          <p:cNvCxnSpPr>
            <a:cxnSpLocks/>
          </p:cNvCxnSpPr>
          <p:nvPr/>
        </p:nvCxnSpPr>
        <p:spPr>
          <a:xfrm flipV="1">
            <a:off x="9786605" y="4293096"/>
            <a:ext cx="623931" cy="3550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539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14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F247049B-7716-DF80-63CC-B830BEF74026}"/>
              </a:ext>
            </a:extLst>
          </p:cNvPr>
          <p:cNvSpPr txBox="1">
            <a:spLocks/>
          </p:cNvSpPr>
          <p:nvPr/>
        </p:nvSpPr>
        <p:spPr>
          <a:xfrm>
            <a:off x="838200" y="256692"/>
            <a:ext cx="109728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latin typeface="Century Gothic" panose="020B0502020202020204" pitchFamily="34" charset="0"/>
              </a:rPr>
              <a:t>Template matching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5F2527-13E3-1249-6119-A7E3F7585B5A}"/>
              </a:ext>
            </a:extLst>
          </p:cNvPr>
          <p:cNvSpPr txBox="1"/>
          <p:nvPr/>
        </p:nvSpPr>
        <p:spPr>
          <a:xfrm>
            <a:off x="187532" y="3068960"/>
            <a:ext cx="7523566" cy="319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 T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emplate slides pixel by pixel on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scanned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spectrogram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 F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or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each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position, a 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similarity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metric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(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=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correlation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coefficient)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computed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between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template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and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scanned</a:t>
            </a:r>
            <a:r>
              <a:rPr lang="fr-FR" sz="2000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 section</a:t>
            </a:r>
          </a:p>
          <a:p>
            <a:pPr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Correlation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coefficient high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enough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=&gt;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object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matches the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template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SNR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threshold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before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/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after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event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applied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to record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only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impulsive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events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4418FE0-7E04-66C9-0F85-5340FFD7AA9B}"/>
              </a:ext>
            </a:extLst>
          </p:cNvPr>
          <p:cNvGrpSpPr/>
          <p:nvPr/>
        </p:nvGrpSpPr>
        <p:grpSpPr>
          <a:xfrm>
            <a:off x="7711098" y="260648"/>
            <a:ext cx="3993514" cy="5727686"/>
            <a:chOff x="7099834" y="770593"/>
            <a:chExt cx="3993514" cy="572768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747C210-3886-A196-A250-D6394B7846CF}"/>
                </a:ext>
              </a:extLst>
            </p:cNvPr>
            <p:cNvSpPr txBox="1"/>
            <p:nvPr/>
          </p:nvSpPr>
          <p:spPr>
            <a:xfrm>
              <a:off x="8302935" y="770593"/>
              <a:ext cx="105176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Raw data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A7BC1274-9EB9-53A5-4C71-5028A36B187F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8828817" y="1139925"/>
              <a:ext cx="0" cy="9662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0B4013E-7289-E2DB-5A69-24C2AD0B1FC8}"/>
                </a:ext>
              </a:extLst>
            </p:cNvPr>
            <p:cNvSpPr txBox="1"/>
            <p:nvPr/>
          </p:nvSpPr>
          <p:spPr>
            <a:xfrm>
              <a:off x="8232595" y="6128947"/>
              <a:ext cx="119244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Detections</a:t>
              </a:r>
              <a:endParaRPr lang="fr-FR" dirty="0"/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1F717D6F-1B82-8AE3-CDBB-123B1C44DEC2}"/>
                </a:ext>
              </a:extLst>
            </p:cNvPr>
            <p:cNvCxnSpPr>
              <a:cxnSpLocks/>
              <a:stCxn id="17" idx="2"/>
              <a:endCxn id="20" idx="0"/>
            </p:cNvCxnSpPr>
            <p:nvPr/>
          </p:nvCxnSpPr>
          <p:spPr>
            <a:xfrm>
              <a:off x="8828817" y="3818583"/>
              <a:ext cx="0" cy="9707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BD9D2E4-EAA7-C42F-0276-E65D64510A4C}"/>
                </a:ext>
              </a:extLst>
            </p:cNvPr>
            <p:cNvSpPr txBox="1"/>
            <p:nvPr/>
          </p:nvSpPr>
          <p:spPr>
            <a:xfrm>
              <a:off x="9241494" y="3977430"/>
              <a:ext cx="11020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Template </a:t>
              </a:r>
            </a:p>
            <a:p>
              <a:r>
                <a:rPr lang="fr-FR" dirty="0"/>
                <a:t>Matching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17C75E9-90B5-1673-1D0B-2FDA711972CB}"/>
                </a:ext>
              </a:extLst>
            </p:cNvPr>
            <p:cNvSpPr txBox="1"/>
            <p:nvPr/>
          </p:nvSpPr>
          <p:spPr>
            <a:xfrm>
              <a:off x="7797348" y="2110182"/>
              <a:ext cx="206293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15 min </a:t>
              </a:r>
              <a:r>
                <a:rPr lang="fr-FR" dirty="0" err="1"/>
                <a:t>spectrogram</a:t>
              </a:r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2543BF4-D168-486C-4417-F1E20869703B}"/>
                </a:ext>
              </a:extLst>
            </p:cNvPr>
            <p:cNvSpPr txBox="1"/>
            <p:nvPr/>
          </p:nvSpPr>
          <p:spPr>
            <a:xfrm>
              <a:off x="9282177" y="1335908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FFT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AD26BF64-3A52-AF53-5DA3-E2316CF7F37B}"/>
                </a:ext>
              </a:extLst>
            </p:cNvPr>
            <p:cNvCxnSpPr>
              <a:cxnSpLocks/>
            </p:cNvCxnSpPr>
            <p:nvPr/>
          </p:nvCxnSpPr>
          <p:spPr>
            <a:xfrm>
              <a:off x="8828817" y="2472932"/>
              <a:ext cx="0" cy="9730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05F62A5-FD5F-572F-6A02-2A838B3AD7A3}"/>
                </a:ext>
              </a:extLst>
            </p:cNvPr>
            <p:cNvSpPr txBox="1"/>
            <p:nvPr/>
          </p:nvSpPr>
          <p:spPr>
            <a:xfrm>
              <a:off x="9284070" y="2771775"/>
              <a:ext cx="180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Image </a:t>
              </a:r>
              <a:r>
                <a:rPr lang="fr-FR" dirty="0" err="1"/>
                <a:t>processing</a:t>
              </a:r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4018BA0-C660-2399-67F2-9E2C5648E302}"/>
                </a:ext>
              </a:extLst>
            </p:cNvPr>
            <p:cNvSpPr txBox="1"/>
            <p:nvPr/>
          </p:nvSpPr>
          <p:spPr>
            <a:xfrm>
              <a:off x="7582738" y="3449251"/>
              <a:ext cx="249215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Normalized</a:t>
              </a:r>
              <a:r>
                <a:rPr lang="fr-FR" dirty="0"/>
                <a:t> </a:t>
              </a:r>
              <a:r>
                <a:rPr lang="fr-FR" dirty="0" err="1"/>
                <a:t>spectrogram</a:t>
              </a:r>
              <a:endParaRPr lang="fr-FR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AD6AC1C-5C72-8A2E-58E9-2FDEEDC8FF4E}"/>
                </a:ext>
              </a:extLst>
            </p:cNvPr>
            <p:cNvSpPr txBox="1"/>
            <p:nvPr/>
          </p:nvSpPr>
          <p:spPr>
            <a:xfrm>
              <a:off x="7099834" y="4115929"/>
              <a:ext cx="1049198" cy="369332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Template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F9F0DFFD-5660-3AB8-D6BC-D16A8BF75C5C}"/>
                </a:ext>
              </a:extLst>
            </p:cNvPr>
            <p:cNvCxnSpPr>
              <a:cxnSpLocks/>
            </p:cNvCxnSpPr>
            <p:nvPr/>
          </p:nvCxnSpPr>
          <p:spPr>
            <a:xfrm>
              <a:off x="8232595" y="4306250"/>
              <a:ext cx="52992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CDBB128-9E5A-74F3-9D4E-73E662139F81}"/>
                </a:ext>
              </a:extLst>
            </p:cNvPr>
            <p:cNvSpPr txBox="1"/>
            <p:nvPr/>
          </p:nvSpPr>
          <p:spPr>
            <a:xfrm>
              <a:off x="8334194" y="4789360"/>
              <a:ext cx="989245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Matches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8E08ED73-FEC7-AEAC-A67F-284FFA10F1AB}"/>
                </a:ext>
              </a:extLst>
            </p:cNvPr>
            <p:cNvCxnSpPr>
              <a:cxnSpLocks/>
            </p:cNvCxnSpPr>
            <p:nvPr/>
          </p:nvCxnSpPr>
          <p:spPr>
            <a:xfrm>
              <a:off x="8840198" y="5155186"/>
              <a:ext cx="11380" cy="9705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4EC5C1E-4309-6B9B-1E3F-D22D76BB7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80" y="1146778"/>
            <a:ext cx="7915909" cy="180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59184A4-B0DF-4BE7-8B71-3DC4875E4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03" y="1150017"/>
            <a:ext cx="102273" cy="1800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B48EB10-E96D-BCC0-A546-DE57B08219EC}"/>
              </a:ext>
            </a:extLst>
          </p:cNvPr>
          <p:cNvSpPr txBox="1"/>
          <p:nvPr/>
        </p:nvSpPr>
        <p:spPr>
          <a:xfrm>
            <a:off x="7655934" y="825963"/>
            <a:ext cx="85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Template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CB125E-C182-5F57-190B-392E0DFC300B}"/>
              </a:ext>
            </a:extLst>
          </p:cNvPr>
          <p:cNvSpPr/>
          <p:nvPr/>
        </p:nvSpPr>
        <p:spPr>
          <a:xfrm>
            <a:off x="2440800" y="1152000"/>
            <a:ext cx="100800" cy="180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pied de page 5">
            <a:extLst>
              <a:ext uri="{FF2B5EF4-FFF2-40B4-BE49-F238E27FC236}">
                <a16:creationId xmlns:a16="http://schemas.microsoft.com/office/drawing/2014/main" id="{694B9F8C-79CA-9DD1-4F05-18D981CB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EEA1AD-48D6-A49A-33D4-F7B38E62F16D}"/>
              </a:ext>
            </a:extLst>
          </p:cNvPr>
          <p:cNvSpPr txBox="1"/>
          <p:nvPr/>
        </p:nvSpPr>
        <p:spPr>
          <a:xfrm>
            <a:off x="9893441" y="4565406"/>
            <a:ext cx="2328843" cy="120032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normAutofit/>
          </a:bodyPr>
          <a:lstStyle/>
          <a:p>
            <a:pPr algn="ctr"/>
            <a:r>
              <a:rPr lang="fr-FR" dirty="0" err="1"/>
              <a:t>Correlation</a:t>
            </a:r>
            <a:r>
              <a:rPr lang="fr-FR" dirty="0"/>
              <a:t> coefficient </a:t>
            </a:r>
          </a:p>
          <a:p>
            <a:pPr algn="ctr"/>
            <a:r>
              <a:rPr lang="fr-FR" dirty="0" err="1"/>
              <a:t>threshold</a:t>
            </a:r>
            <a:endParaRPr lang="fr-FR" dirty="0"/>
          </a:p>
          <a:p>
            <a:pPr algn="ctr"/>
            <a:r>
              <a:rPr lang="fr-FR" dirty="0"/>
              <a:t>+ </a:t>
            </a:r>
          </a:p>
          <a:p>
            <a:pPr algn="ctr"/>
            <a:r>
              <a:rPr lang="fr-FR" dirty="0"/>
              <a:t>SNR </a:t>
            </a:r>
            <a:r>
              <a:rPr lang="fr-FR" dirty="0" err="1"/>
              <a:t>threshold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6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0046 L -0.64466 -0.00046 " pathEditMode="relative" ptsTypes="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xit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15</a:t>
            </a:fld>
            <a:endParaRPr lang="fr-FR" dirty="0"/>
          </a:p>
        </p:txBody>
      </p:sp>
      <p:sp>
        <p:nvSpPr>
          <p:cNvPr id="23" name="Titre 10">
            <a:extLst>
              <a:ext uri="{FF2B5EF4-FFF2-40B4-BE49-F238E27FC236}">
                <a16:creationId xmlns:a16="http://schemas.microsoft.com/office/drawing/2014/main" id="{63F3C1C0-18F6-5E1F-2E82-0F28C89F268A}"/>
              </a:ext>
            </a:extLst>
          </p:cNvPr>
          <p:cNvSpPr txBox="1">
            <a:spLocks/>
          </p:cNvSpPr>
          <p:nvPr/>
        </p:nvSpPr>
        <p:spPr>
          <a:xfrm>
            <a:off x="838200" y="256692"/>
            <a:ext cx="109728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Template </a:t>
            </a:r>
            <a:r>
              <a:rPr lang="fr-FR" dirty="0" err="1">
                <a:latin typeface="Century Gothic" panose="020B0502020202020204" pitchFamily="34" charset="0"/>
              </a:rPr>
              <a:t>matching</a:t>
            </a:r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38409B2-1D8A-D326-5D25-C9911C59145C}"/>
              </a:ext>
            </a:extLst>
          </p:cNvPr>
          <p:cNvGrpSpPr/>
          <p:nvPr/>
        </p:nvGrpSpPr>
        <p:grpSpPr>
          <a:xfrm>
            <a:off x="8194002" y="260648"/>
            <a:ext cx="3510610" cy="5727686"/>
            <a:chOff x="7582738" y="770593"/>
            <a:chExt cx="3510610" cy="5727686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3474086-215D-F1B0-CA10-888FE98E2E61}"/>
                </a:ext>
              </a:extLst>
            </p:cNvPr>
            <p:cNvSpPr txBox="1"/>
            <p:nvPr/>
          </p:nvSpPr>
          <p:spPr>
            <a:xfrm>
              <a:off x="8302935" y="770593"/>
              <a:ext cx="105176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Raw data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E6591523-D1C1-EEB9-F05B-69DF626121DD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8828817" y="1139925"/>
              <a:ext cx="0" cy="9662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7974950-8454-BF95-2200-F4C5A41E8FDC}"/>
                </a:ext>
              </a:extLst>
            </p:cNvPr>
            <p:cNvSpPr txBox="1"/>
            <p:nvPr/>
          </p:nvSpPr>
          <p:spPr>
            <a:xfrm>
              <a:off x="8232595" y="6128947"/>
              <a:ext cx="119244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Detections</a:t>
              </a:r>
              <a:endParaRPr lang="fr-FR" dirty="0"/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F5B2CE32-5F62-E668-9FD0-27ECDAAB62B1}"/>
                </a:ext>
              </a:extLst>
            </p:cNvPr>
            <p:cNvCxnSpPr>
              <a:cxnSpLocks/>
              <a:stCxn id="35" idx="2"/>
              <a:endCxn id="38" idx="0"/>
            </p:cNvCxnSpPr>
            <p:nvPr/>
          </p:nvCxnSpPr>
          <p:spPr>
            <a:xfrm>
              <a:off x="8828817" y="3818583"/>
              <a:ext cx="0" cy="9707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F17CB3E-EE89-1FC6-1C7E-C14E0E695840}"/>
                </a:ext>
              </a:extLst>
            </p:cNvPr>
            <p:cNvSpPr txBox="1"/>
            <p:nvPr/>
          </p:nvSpPr>
          <p:spPr>
            <a:xfrm>
              <a:off x="9241494" y="3977430"/>
              <a:ext cx="11020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Template </a:t>
              </a:r>
            </a:p>
            <a:p>
              <a:r>
                <a:rPr lang="fr-FR" dirty="0"/>
                <a:t>Matching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F314336-0C8E-7925-B629-7E89090FEB89}"/>
                </a:ext>
              </a:extLst>
            </p:cNvPr>
            <p:cNvSpPr txBox="1"/>
            <p:nvPr/>
          </p:nvSpPr>
          <p:spPr>
            <a:xfrm>
              <a:off x="7797348" y="2110182"/>
              <a:ext cx="206293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15 min </a:t>
              </a:r>
              <a:r>
                <a:rPr lang="fr-FR" dirty="0" err="1"/>
                <a:t>spectrogram</a:t>
              </a:r>
              <a:endParaRPr lang="fr-FR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06A3E39-ADAB-1074-68E0-F9549A94C92A}"/>
                </a:ext>
              </a:extLst>
            </p:cNvPr>
            <p:cNvSpPr txBox="1"/>
            <p:nvPr/>
          </p:nvSpPr>
          <p:spPr>
            <a:xfrm>
              <a:off x="9282177" y="1335908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FFT</a:t>
              </a: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C6A0C3C8-1413-C85B-6FDB-9B495C175C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8817" y="2472932"/>
              <a:ext cx="0" cy="9730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EE40CD5-ED61-2F6E-5801-5638980282AD}"/>
                </a:ext>
              </a:extLst>
            </p:cNvPr>
            <p:cNvSpPr txBox="1"/>
            <p:nvPr/>
          </p:nvSpPr>
          <p:spPr>
            <a:xfrm>
              <a:off x="9284070" y="2771775"/>
              <a:ext cx="180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Image </a:t>
              </a:r>
              <a:r>
                <a:rPr lang="fr-FR" dirty="0" err="1"/>
                <a:t>processing</a:t>
              </a:r>
              <a:endParaRPr lang="fr-FR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C1D7DAB0-7A1C-FAEB-8582-1BC139E55312}"/>
                </a:ext>
              </a:extLst>
            </p:cNvPr>
            <p:cNvSpPr txBox="1"/>
            <p:nvPr/>
          </p:nvSpPr>
          <p:spPr>
            <a:xfrm>
              <a:off x="7582738" y="3449251"/>
              <a:ext cx="249215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Normalized</a:t>
              </a:r>
              <a:r>
                <a:rPr lang="fr-FR" dirty="0"/>
                <a:t> </a:t>
              </a:r>
              <a:r>
                <a:rPr lang="fr-FR" dirty="0" err="1"/>
                <a:t>spectrogram</a:t>
              </a:r>
              <a:endParaRPr lang="fr-FR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7F64A4F-85FE-1870-F785-788827D69DB9}"/>
                </a:ext>
              </a:extLst>
            </p:cNvPr>
            <p:cNvSpPr txBox="1"/>
            <p:nvPr/>
          </p:nvSpPr>
          <p:spPr>
            <a:xfrm>
              <a:off x="8334194" y="4789360"/>
              <a:ext cx="989245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Matches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0A706F9D-6F56-EF05-DEF4-85DF5B2CFBF7}"/>
                </a:ext>
              </a:extLst>
            </p:cNvPr>
            <p:cNvCxnSpPr>
              <a:cxnSpLocks/>
            </p:cNvCxnSpPr>
            <p:nvPr/>
          </p:nvCxnSpPr>
          <p:spPr>
            <a:xfrm>
              <a:off x="8840198" y="5155186"/>
              <a:ext cx="11380" cy="9705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A9C3020F-6B67-AB5D-23A2-67757B2E02BF}"/>
              </a:ext>
            </a:extLst>
          </p:cNvPr>
          <p:cNvSpPr txBox="1"/>
          <p:nvPr/>
        </p:nvSpPr>
        <p:spPr>
          <a:xfrm>
            <a:off x="1324361" y="1325176"/>
            <a:ext cx="542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High SNR </a:t>
            </a:r>
            <a:r>
              <a:rPr lang="fr-FR" b="1" dirty="0" err="1"/>
              <a:t>threshold</a:t>
            </a:r>
            <a:r>
              <a:rPr lang="fr-FR" b="1" dirty="0"/>
              <a:t> show good </a:t>
            </a:r>
            <a:r>
              <a:rPr lang="fr-FR" b="1" dirty="0" err="1"/>
              <a:t>results</a:t>
            </a:r>
            <a:r>
              <a:rPr lang="fr-FR" b="1" dirty="0"/>
              <a:t> for </a:t>
            </a:r>
            <a:r>
              <a:rPr lang="fr-FR" b="1" dirty="0" err="1"/>
              <a:t>strong</a:t>
            </a:r>
            <a:r>
              <a:rPr lang="fr-FR" b="1" dirty="0"/>
              <a:t> </a:t>
            </a:r>
            <a:r>
              <a:rPr lang="fr-FR" b="1" dirty="0" err="1"/>
              <a:t>events</a:t>
            </a:r>
            <a:endParaRPr lang="fr-FR" b="1" dirty="0"/>
          </a:p>
        </p:txBody>
      </p: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A4FD491D-A63F-5F2F-A48C-5F966485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8D920E-07C8-D512-2AB5-8E8FED37B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6" y="1710101"/>
            <a:ext cx="7691985" cy="17490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1C5C4B-61FC-827D-17C1-8A8785838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6" y="3614147"/>
            <a:ext cx="7691985" cy="174908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DD82392-E824-FB05-FAB8-C7EB99EF8064}"/>
              </a:ext>
            </a:extLst>
          </p:cNvPr>
          <p:cNvSpPr txBox="1"/>
          <p:nvPr/>
        </p:nvSpPr>
        <p:spPr>
          <a:xfrm>
            <a:off x="9893441" y="4565406"/>
            <a:ext cx="2328843" cy="120032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normAutofit/>
          </a:bodyPr>
          <a:lstStyle/>
          <a:p>
            <a:pPr algn="ctr"/>
            <a:r>
              <a:rPr lang="fr-FR" dirty="0" err="1"/>
              <a:t>Correlation</a:t>
            </a:r>
            <a:r>
              <a:rPr lang="fr-FR" dirty="0"/>
              <a:t> coefficient </a:t>
            </a:r>
          </a:p>
          <a:p>
            <a:pPr algn="ctr"/>
            <a:r>
              <a:rPr lang="fr-FR" dirty="0" err="1"/>
              <a:t>threshold</a:t>
            </a:r>
            <a:endParaRPr lang="fr-FR" dirty="0"/>
          </a:p>
          <a:p>
            <a:pPr algn="ctr"/>
            <a:r>
              <a:rPr lang="fr-FR" dirty="0"/>
              <a:t>+ </a:t>
            </a:r>
          </a:p>
          <a:p>
            <a:pPr algn="ctr"/>
            <a:r>
              <a:rPr lang="fr-FR" dirty="0"/>
              <a:t>SNR </a:t>
            </a:r>
            <a:r>
              <a:rPr lang="fr-FR" dirty="0" err="1"/>
              <a:t>threshold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625DDA-17F8-7C2A-C286-05907D901144}"/>
              </a:ext>
            </a:extLst>
          </p:cNvPr>
          <p:cNvSpPr txBox="1"/>
          <p:nvPr/>
        </p:nvSpPr>
        <p:spPr>
          <a:xfrm>
            <a:off x="2455130" y="5435932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but miss </a:t>
            </a:r>
            <a:r>
              <a:rPr lang="fr-FR" b="1" dirty="0" err="1"/>
              <a:t>smaller</a:t>
            </a:r>
            <a:r>
              <a:rPr lang="fr-FR" b="1" dirty="0"/>
              <a:t> </a:t>
            </a:r>
            <a:r>
              <a:rPr lang="fr-FR" b="1" dirty="0" err="1"/>
              <a:t>ones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06524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16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C7D472-9260-6D78-B600-D05B949654B8}"/>
              </a:ext>
            </a:extLst>
          </p:cNvPr>
          <p:cNvSpPr txBox="1"/>
          <p:nvPr/>
        </p:nvSpPr>
        <p:spPr>
          <a:xfrm>
            <a:off x="678385" y="1313287"/>
            <a:ext cx="672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Lower</a:t>
            </a:r>
            <a:r>
              <a:rPr lang="fr-FR" b="1" dirty="0"/>
              <a:t> SNR </a:t>
            </a:r>
            <a:r>
              <a:rPr lang="fr-FR" b="1" dirty="0" err="1"/>
              <a:t>threshold</a:t>
            </a:r>
            <a:r>
              <a:rPr lang="fr-FR" b="1" dirty="0"/>
              <a:t> </a:t>
            </a:r>
            <a:r>
              <a:rPr lang="fr-FR" b="1" dirty="0" err="1"/>
              <a:t>detect</a:t>
            </a:r>
            <a:r>
              <a:rPr lang="fr-FR" b="1" dirty="0"/>
              <a:t> </a:t>
            </a:r>
            <a:r>
              <a:rPr lang="fr-FR" b="1" dirty="0" err="1"/>
              <a:t>airgun</a:t>
            </a:r>
            <a:r>
              <a:rPr lang="fr-FR" b="1" dirty="0"/>
              <a:t> shots </a:t>
            </a:r>
            <a:r>
              <a:rPr lang="fr-FR" b="1" dirty="0" err="1"/>
              <a:t>from</a:t>
            </a:r>
            <a:r>
              <a:rPr lang="fr-FR" b="1" dirty="0"/>
              <a:t> active </a:t>
            </a:r>
            <a:r>
              <a:rPr lang="fr-FR" b="1" dirty="0" err="1"/>
              <a:t>seismic</a:t>
            </a:r>
            <a:r>
              <a:rPr lang="fr-FR" b="1" dirty="0"/>
              <a:t> </a:t>
            </a:r>
            <a:r>
              <a:rPr lang="fr-FR" b="1" dirty="0" err="1"/>
              <a:t>surveys</a:t>
            </a:r>
            <a:endParaRPr lang="fr-FR" b="1" dirty="0"/>
          </a:p>
        </p:txBody>
      </p:sp>
      <p:sp>
        <p:nvSpPr>
          <p:cNvPr id="26" name="Titre 10">
            <a:extLst>
              <a:ext uri="{FF2B5EF4-FFF2-40B4-BE49-F238E27FC236}">
                <a16:creationId xmlns:a16="http://schemas.microsoft.com/office/drawing/2014/main" id="{241ED721-8E41-9D06-2DD9-CE25F878227E}"/>
              </a:ext>
            </a:extLst>
          </p:cNvPr>
          <p:cNvSpPr txBox="1">
            <a:spLocks/>
          </p:cNvSpPr>
          <p:nvPr/>
        </p:nvSpPr>
        <p:spPr>
          <a:xfrm>
            <a:off x="838200" y="256692"/>
            <a:ext cx="109728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Template </a:t>
            </a:r>
            <a:r>
              <a:rPr lang="fr-FR" dirty="0" err="1">
                <a:latin typeface="Century Gothic" panose="020B0502020202020204" pitchFamily="34" charset="0"/>
              </a:rPr>
              <a:t>matching</a:t>
            </a:r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A872F35-48FD-D316-3F8C-539F95AC99FC}"/>
              </a:ext>
            </a:extLst>
          </p:cNvPr>
          <p:cNvGrpSpPr/>
          <p:nvPr/>
        </p:nvGrpSpPr>
        <p:grpSpPr>
          <a:xfrm>
            <a:off x="8194002" y="260648"/>
            <a:ext cx="3510610" cy="5727686"/>
            <a:chOff x="7582738" y="770593"/>
            <a:chExt cx="3510610" cy="5727686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FC1BB70-ECEE-695A-5C77-C61E7129AB73}"/>
                </a:ext>
              </a:extLst>
            </p:cNvPr>
            <p:cNvSpPr txBox="1"/>
            <p:nvPr/>
          </p:nvSpPr>
          <p:spPr>
            <a:xfrm>
              <a:off x="8302935" y="770593"/>
              <a:ext cx="105176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Raw data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6B74FCA-C3D0-34D2-D59D-0A7269E57BFE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8828817" y="1139925"/>
              <a:ext cx="0" cy="9662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295F072-2679-8A99-E5DA-6DE729348668}"/>
                </a:ext>
              </a:extLst>
            </p:cNvPr>
            <p:cNvSpPr txBox="1"/>
            <p:nvPr/>
          </p:nvSpPr>
          <p:spPr>
            <a:xfrm>
              <a:off x="8232595" y="6128947"/>
              <a:ext cx="119244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Detections</a:t>
              </a:r>
              <a:endParaRPr lang="fr-FR" dirty="0"/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2BD2B91-ED05-2736-7A94-E854BFD42EFE}"/>
                </a:ext>
              </a:extLst>
            </p:cNvPr>
            <p:cNvCxnSpPr>
              <a:cxnSpLocks/>
              <a:stCxn id="33" idx="2"/>
              <a:endCxn id="36" idx="0"/>
            </p:cNvCxnSpPr>
            <p:nvPr/>
          </p:nvCxnSpPr>
          <p:spPr>
            <a:xfrm>
              <a:off x="8828817" y="3818583"/>
              <a:ext cx="0" cy="9707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8D4D562-A8FD-9398-D6B5-7249A83ECF7F}"/>
                </a:ext>
              </a:extLst>
            </p:cNvPr>
            <p:cNvSpPr txBox="1"/>
            <p:nvPr/>
          </p:nvSpPr>
          <p:spPr>
            <a:xfrm>
              <a:off x="9241494" y="3977430"/>
              <a:ext cx="11020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Template </a:t>
              </a:r>
            </a:p>
            <a:p>
              <a:r>
                <a:rPr lang="fr-FR" dirty="0"/>
                <a:t>Matching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FE263DA-1FAC-7980-5A7B-C9353DE9488C}"/>
                </a:ext>
              </a:extLst>
            </p:cNvPr>
            <p:cNvSpPr txBox="1"/>
            <p:nvPr/>
          </p:nvSpPr>
          <p:spPr>
            <a:xfrm>
              <a:off x="7797348" y="2110182"/>
              <a:ext cx="206293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15 min </a:t>
              </a:r>
              <a:r>
                <a:rPr lang="fr-FR" dirty="0" err="1"/>
                <a:t>spectrogram</a:t>
              </a:r>
              <a:endParaRPr lang="fr-FR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86A5F8F-8F4D-AD10-2618-D57BD1055F26}"/>
                </a:ext>
              </a:extLst>
            </p:cNvPr>
            <p:cNvSpPr txBox="1"/>
            <p:nvPr/>
          </p:nvSpPr>
          <p:spPr>
            <a:xfrm>
              <a:off x="9282177" y="1335908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FFT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76A0A6DD-0428-1400-61E4-026B7E690235}"/>
                </a:ext>
              </a:extLst>
            </p:cNvPr>
            <p:cNvCxnSpPr>
              <a:cxnSpLocks/>
            </p:cNvCxnSpPr>
            <p:nvPr/>
          </p:nvCxnSpPr>
          <p:spPr>
            <a:xfrm>
              <a:off x="8828817" y="2472932"/>
              <a:ext cx="0" cy="9730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4DE8902-FDAE-6F41-DC86-648115D5917F}"/>
                </a:ext>
              </a:extLst>
            </p:cNvPr>
            <p:cNvSpPr txBox="1"/>
            <p:nvPr/>
          </p:nvSpPr>
          <p:spPr>
            <a:xfrm>
              <a:off x="9284070" y="2771775"/>
              <a:ext cx="180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Image </a:t>
              </a:r>
              <a:r>
                <a:rPr lang="fr-FR" dirty="0" err="1"/>
                <a:t>processing</a:t>
              </a:r>
              <a:endParaRPr lang="fr-FR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C782BCC-5557-077F-9646-02886C51C363}"/>
                </a:ext>
              </a:extLst>
            </p:cNvPr>
            <p:cNvSpPr txBox="1"/>
            <p:nvPr/>
          </p:nvSpPr>
          <p:spPr>
            <a:xfrm>
              <a:off x="7582738" y="3449251"/>
              <a:ext cx="249215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err="1"/>
                <a:t>Normalized</a:t>
              </a:r>
              <a:r>
                <a:rPr lang="fr-FR" dirty="0"/>
                <a:t> </a:t>
              </a:r>
              <a:r>
                <a:rPr lang="fr-FR" dirty="0" err="1"/>
                <a:t>spectrogram</a:t>
              </a:r>
              <a:endParaRPr lang="fr-FR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9B6354F-0F9A-8869-A5FC-ED66E4F49618}"/>
                </a:ext>
              </a:extLst>
            </p:cNvPr>
            <p:cNvSpPr txBox="1"/>
            <p:nvPr/>
          </p:nvSpPr>
          <p:spPr>
            <a:xfrm>
              <a:off x="8334194" y="4789360"/>
              <a:ext cx="989245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Matches</a:t>
              </a: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6C40CDA4-7E43-078D-72D9-8004331BAA9D}"/>
                </a:ext>
              </a:extLst>
            </p:cNvPr>
            <p:cNvCxnSpPr>
              <a:cxnSpLocks/>
            </p:cNvCxnSpPr>
            <p:nvPr/>
          </p:nvCxnSpPr>
          <p:spPr>
            <a:xfrm>
              <a:off x="8840198" y="5155186"/>
              <a:ext cx="11380" cy="9705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0108200C-E110-BEE3-0750-31A194C1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4B8D0DE-040C-B54A-67AD-8018B03A3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7" y="3614147"/>
            <a:ext cx="7691986" cy="17490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6BD2C8-8422-8658-3445-6BFE6F464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8" y="1710100"/>
            <a:ext cx="7691985" cy="174908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E7B44EB-49BA-57EA-BCF5-B22B32FCB11E}"/>
              </a:ext>
            </a:extLst>
          </p:cNvPr>
          <p:cNvSpPr txBox="1"/>
          <p:nvPr/>
        </p:nvSpPr>
        <p:spPr>
          <a:xfrm>
            <a:off x="9893441" y="4565406"/>
            <a:ext cx="2328843" cy="120032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normAutofit/>
          </a:bodyPr>
          <a:lstStyle/>
          <a:p>
            <a:pPr algn="ctr"/>
            <a:r>
              <a:rPr lang="fr-FR" dirty="0" err="1"/>
              <a:t>Correlation</a:t>
            </a:r>
            <a:r>
              <a:rPr lang="fr-FR" dirty="0"/>
              <a:t> coefficient </a:t>
            </a:r>
          </a:p>
          <a:p>
            <a:pPr algn="ctr"/>
            <a:r>
              <a:rPr lang="fr-FR" dirty="0" err="1"/>
              <a:t>threshold</a:t>
            </a:r>
            <a:endParaRPr lang="fr-FR" dirty="0"/>
          </a:p>
          <a:p>
            <a:pPr algn="ctr"/>
            <a:r>
              <a:rPr lang="fr-FR" dirty="0"/>
              <a:t>+ </a:t>
            </a:r>
          </a:p>
          <a:p>
            <a:pPr algn="ctr"/>
            <a:r>
              <a:rPr lang="fr-FR" dirty="0"/>
              <a:t>SNR </a:t>
            </a:r>
            <a:r>
              <a:rPr lang="fr-FR" dirty="0" err="1"/>
              <a:t>threshold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818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17</a:t>
            </a:fld>
            <a:endParaRPr lang="fr-FR" dirty="0"/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214AD543-F326-62EF-9C4E-2A5405766576}"/>
              </a:ext>
            </a:extLst>
          </p:cNvPr>
          <p:cNvSpPr txBox="1">
            <a:spLocks/>
          </p:cNvSpPr>
          <p:nvPr/>
        </p:nvSpPr>
        <p:spPr>
          <a:xfrm>
            <a:off x="315888" y="1055926"/>
            <a:ext cx="10972800" cy="1728192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Match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detections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then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locate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using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arrival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times at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each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station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Location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improvement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itre 10">
            <a:extLst>
              <a:ext uri="{FF2B5EF4-FFF2-40B4-BE49-F238E27FC236}">
                <a16:creationId xmlns:a16="http://schemas.microsoft.com/office/drawing/2014/main" id="{109FACAD-C429-6E0A-AE6E-C186B7194444}"/>
              </a:ext>
            </a:extLst>
          </p:cNvPr>
          <p:cNvSpPr txBox="1">
            <a:spLocks/>
          </p:cNvSpPr>
          <p:nvPr/>
        </p:nvSpPr>
        <p:spPr>
          <a:xfrm>
            <a:off x="838200" y="256692"/>
            <a:ext cx="109728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Century Gothic" panose="020B0502020202020204" pitchFamily="34" charset="0"/>
              </a:rPr>
              <a:t>What’s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next</a:t>
            </a:r>
            <a:r>
              <a:rPr lang="fr-FR" dirty="0"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8DD2284F-9C3D-3492-BC87-F9D2F6DA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F0B3E3-2E1E-3D12-DA48-44F7DB1D5103}"/>
              </a:ext>
            </a:extLst>
          </p:cNvPr>
          <p:cNvSpPr txBox="1"/>
          <p:nvPr/>
        </p:nvSpPr>
        <p:spPr>
          <a:xfrm>
            <a:off x="315888" y="2640102"/>
            <a:ext cx="11619656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=&gt;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comprehensive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catalog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of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well-located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impulsive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events</a:t>
            </a:r>
            <a:endParaRPr lang="fr-FR" sz="2000" b="1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=&gt;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analysis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of the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spatio-temporal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evolution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of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Mayotte’s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lava flows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=&gt;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with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instrumental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development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/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near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real time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capabilities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precise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underwater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lava flow monitoring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=&gt; to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be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used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for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other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hydrophone networks /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other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Avenir Next" panose="020B0503020202020204" pitchFamily="34" charset="0"/>
              </a:rPr>
              <a:t>submarine</a:t>
            </a:r>
            <a:r>
              <a:rPr lang="fr-FR" sz="2000" b="1" dirty="0">
                <a:solidFill>
                  <a:srgbClr val="000000"/>
                </a:solidFill>
                <a:latin typeface="Avenir Next" panose="020B0503020202020204" pitchFamily="34" charset="0"/>
              </a:rPr>
              <a:t> volcano </a:t>
            </a:r>
          </a:p>
        </p:txBody>
      </p:sp>
    </p:spTree>
    <p:extLst>
      <p:ext uri="{BB962C8B-B14F-4D97-AF65-F5344CB8AC3E}">
        <p14:creationId xmlns:p14="http://schemas.microsoft.com/office/powerpoint/2010/main" val="32143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412" y="260590"/>
            <a:ext cx="7969820" cy="4536562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numCol="1" spcCol="360000">
            <a:noAutofit/>
          </a:bodyPr>
          <a:lstStyle/>
          <a:p>
            <a:pPr marL="180000">
              <a:lnSpc>
                <a:spcPts val="4320"/>
              </a:lnSpc>
            </a:pPr>
            <a:r>
              <a:rPr lang="fr-FR" sz="2800" b="1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Take-away</a:t>
            </a:r>
            <a:r>
              <a:rPr lang="fr-FR" sz="2800" b="1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messages </a:t>
            </a:r>
            <a:b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</a:br>
            <a:r>
              <a:rPr lang="fr-FR" sz="20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➤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moored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hydrophones record lava-water interactions at the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seafloor</a:t>
            </a:r>
            <a:b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</a:br>
            <a:r>
              <a:rPr lang="fr-FR" sz="20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➤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automatic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detection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based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on image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processing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techniques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will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provide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comprehensive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catalog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for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Deep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Learning training</a:t>
            </a:r>
            <a:b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</a:br>
            <a:r>
              <a:rPr lang="fr-FR" sz="20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➤</a:t>
            </a:r>
            <a:r>
              <a:rPr lang="fr-FR" sz="36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new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tool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for </a:t>
            </a:r>
            <a:r>
              <a:rPr lang="fr-FR" sz="2800" dirty="0" err="1">
                <a:solidFill>
                  <a:sysClr val="windowText" lastClr="000000"/>
                </a:solidFill>
                <a:latin typeface="Avenir Next" panose="020B0503020202020204" pitchFamily="34" charset="0"/>
              </a:rPr>
              <a:t>underwater</a:t>
            </a:r>
            <a:r>
              <a:rPr lang="fr-FR" sz="2800" dirty="0">
                <a:solidFill>
                  <a:sysClr val="windowText" lastClr="000000"/>
                </a:solidFill>
                <a:latin typeface="Avenir Next" panose="020B0503020202020204" pitchFamily="34" charset="0"/>
              </a:rPr>
              <a:t> volcano monitoring</a:t>
            </a:r>
            <a:endParaRPr lang="fr-FR" sz="28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E19B47-D0E8-AF14-9A35-C1FB82E87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5549532"/>
            <a:ext cx="2202076" cy="10185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5FBCAD-07CD-8231-B0A7-0C34A3F55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t="38078" r="10327" b="7140"/>
          <a:stretch/>
        </p:blipFill>
        <p:spPr>
          <a:xfrm>
            <a:off x="9371558" y="2661910"/>
            <a:ext cx="1512168" cy="14724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489AAB2-87B1-71C5-93FF-B7361D59DFCF}"/>
              </a:ext>
            </a:extLst>
          </p:cNvPr>
          <p:cNvSpPr txBox="1"/>
          <p:nvPr/>
        </p:nvSpPr>
        <p:spPr>
          <a:xfrm>
            <a:off x="8957354" y="2074560"/>
            <a:ext cx="2340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venir Next" panose="020B0503020202020204" pitchFamily="34" charset="0"/>
              </a:rPr>
              <a:t>CR </a:t>
            </a:r>
            <a:r>
              <a:rPr lang="fr-FR" sz="16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Geosciences</a:t>
            </a:r>
            <a:r>
              <a:rPr lang="fr-FR" sz="1600" b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venir Next" panose="020B0503020202020204" pitchFamily="34" charset="0"/>
              </a:rPr>
              <a:t>Mayotte </a:t>
            </a:r>
            <a:r>
              <a:rPr lang="fr-FR" sz="16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Special</a:t>
            </a:r>
            <a:r>
              <a:rPr lang="fr-FR" sz="1600" b="1" dirty="0">
                <a:solidFill>
                  <a:schemeClr val="bg1"/>
                </a:solidFill>
                <a:latin typeface="Avenir Next" panose="020B0503020202020204" pitchFamily="34" charset="0"/>
              </a:rPr>
              <a:t> Issue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0325CFF-B3D4-9A07-3103-267564D94120}"/>
              </a:ext>
            </a:extLst>
          </p:cNvPr>
          <p:cNvSpPr txBox="1"/>
          <p:nvPr/>
        </p:nvSpPr>
        <p:spPr>
          <a:xfrm>
            <a:off x="8112224" y="549559"/>
            <a:ext cx="4030836" cy="111697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for </a:t>
            </a:r>
            <a:r>
              <a:rPr lang="fr-FR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your</a:t>
            </a: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attention</a:t>
            </a:r>
            <a:b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fr-FR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Any</a:t>
            </a: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questions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7C91458-72FD-B88B-EE93-3C7E2A4D664F}"/>
              </a:ext>
            </a:extLst>
          </p:cNvPr>
          <p:cNvSpPr txBox="1"/>
          <p:nvPr/>
        </p:nvSpPr>
        <p:spPr>
          <a:xfrm>
            <a:off x="8303778" y="4653194"/>
            <a:ext cx="3647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latin typeface="Avenir Next" panose="020B0503020202020204" pitchFamily="34" charset="0"/>
              </a:rPr>
              <a:t>aude.lavayssiere@univ-brest.fr</a:t>
            </a:r>
            <a:endParaRPr lang="fr-FR" b="1" dirty="0">
              <a:latin typeface="Avenir Next" panose="020B0503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6EF743-89F6-368F-B8A7-493928664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5513375"/>
            <a:ext cx="1614347" cy="105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20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19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E6814D34-C44C-BC31-3C8C-9E5EC17F74CF}"/>
              </a:ext>
            </a:extLst>
          </p:cNvPr>
          <p:cNvSpPr txBox="1">
            <a:spLocks/>
          </p:cNvSpPr>
          <p:nvPr/>
        </p:nvSpPr>
        <p:spPr>
          <a:xfrm>
            <a:off x="838200" y="256692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Perspectives</a:t>
            </a: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A565AD42-EB36-1045-714C-2912C3854882}"/>
              </a:ext>
            </a:extLst>
          </p:cNvPr>
          <p:cNvSpPr txBox="1">
            <a:spLocks/>
          </p:cNvSpPr>
          <p:nvPr/>
        </p:nvSpPr>
        <p:spPr>
          <a:xfrm>
            <a:off x="201947" y="1034485"/>
            <a:ext cx="5750038" cy="5318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Moored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hydrophones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require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to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recover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the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mooring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line to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access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data =&gt; time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consuming</a:t>
            </a:r>
            <a:endParaRPr lang="fr-FR" sz="18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=&gt; HYDROBS :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HYDROacoustic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OBServatory</a:t>
            </a:r>
            <a:endParaRPr lang="fr-FR" sz="18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=&gt;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autonomous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mooring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with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data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shuttles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releasable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on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demand</a:t>
            </a:r>
            <a:endParaRPr lang="fr-FR" sz="18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=&gt;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Reduce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need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for large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research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vessels</a:t>
            </a:r>
            <a:endParaRPr lang="fr-FR" sz="18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10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Up to 4-year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autonomy</a:t>
            </a:r>
            <a:endParaRPr lang="fr-FR" sz="18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Up to 1000 Hz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continuous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sampling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1 prototype in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testing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+ 2 in construction</a:t>
            </a:r>
            <a:endParaRPr lang="fr-FR" sz="16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60B69C-079A-39DB-3EE9-7AC8CACE0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5" y="158020"/>
            <a:ext cx="3739182" cy="5911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C09DA9-F7B7-640A-8BC1-ADAEE3B3E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64" y="4899390"/>
            <a:ext cx="1598836" cy="9778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93FCB2-02DB-CFE4-B19B-A79A42313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71" y="4128517"/>
            <a:ext cx="2037223" cy="6660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1035296-84B7-6E50-B94F-E3976DCF2040}"/>
              </a:ext>
            </a:extLst>
          </p:cNvPr>
          <p:cNvSpPr txBox="1"/>
          <p:nvPr/>
        </p:nvSpPr>
        <p:spPr>
          <a:xfrm>
            <a:off x="9840416" y="686349"/>
            <a:ext cx="215093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venir Next" panose="020B0503020202020204" pitchFamily="34" charset="0"/>
              </a:rPr>
              <a:t>Jean-Yves Royer </a:t>
            </a:r>
            <a:r>
              <a:rPr lang="fr-FR" i="1" dirty="0">
                <a:latin typeface="Avenir Next" panose="020B0503020202020204" pitchFamily="34" charset="0"/>
              </a:rPr>
              <a:t>IUEM, </a:t>
            </a:r>
            <a:r>
              <a:rPr lang="fr-FR" i="1" dirty="0" err="1">
                <a:latin typeface="Avenir Next" panose="020B0503020202020204" pitchFamily="34" charset="0"/>
              </a:rPr>
              <a:t>Geo-Ocean</a:t>
            </a:r>
            <a:endParaRPr lang="fr-FR" i="1" dirty="0">
              <a:latin typeface="Avenir Next" panose="020B0503020202020204" pitchFamily="34" charset="0"/>
            </a:endParaRPr>
          </a:p>
          <a:p>
            <a:pPr algn="ctr"/>
            <a:endParaRPr lang="fr-FR" sz="1400" i="1" dirty="0">
              <a:latin typeface="Avenir Next" panose="020B0503020202020204" pitchFamily="34" charset="0"/>
            </a:endParaRPr>
          </a:p>
          <a:p>
            <a:pPr algn="ctr"/>
            <a:r>
              <a:rPr lang="fr-FR" sz="2000" dirty="0">
                <a:latin typeface="Avenir Next" panose="020B0503020202020204" pitchFamily="34" charset="0"/>
              </a:rPr>
              <a:t>Yann Hello </a:t>
            </a:r>
            <a:r>
              <a:rPr lang="fr-FR" i="1" dirty="0" err="1">
                <a:latin typeface="Avenir Next" panose="020B0503020202020204" pitchFamily="34" charset="0"/>
              </a:rPr>
              <a:t>GéoAzur</a:t>
            </a:r>
            <a:endParaRPr lang="fr-FR" sz="2000" i="1" dirty="0">
              <a:latin typeface="Avenir Next" panose="020B0503020202020204" pitchFamily="34" charset="0"/>
            </a:endParaRPr>
          </a:p>
          <a:p>
            <a:pPr algn="ctr"/>
            <a:endParaRPr lang="fr-FR" sz="1400" i="1" dirty="0">
              <a:latin typeface="Avenir Next" panose="020B0503020202020204" pitchFamily="34" charset="0"/>
            </a:endParaRPr>
          </a:p>
          <a:p>
            <a:pPr algn="ctr"/>
            <a:r>
              <a:rPr lang="fr-FR" sz="2000" dirty="0">
                <a:effectLst/>
                <a:latin typeface="Avenir Next" panose="020B0503020202020204" pitchFamily="34" charset="0"/>
              </a:rPr>
              <a:t>Jaouen </a:t>
            </a:r>
            <a:r>
              <a:rPr lang="fr-FR" sz="2000" dirty="0" err="1">
                <a:effectLst/>
                <a:latin typeface="Avenir Next" panose="020B0503020202020204" pitchFamily="34" charset="0"/>
              </a:rPr>
              <a:t>Rozen</a:t>
            </a:r>
            <a:r>
              <a:rPr lang="fr-FR" sz="2000" dirty="0">
                <a:effectLst/>
                <a:latin typeface="Avenir Next" panose="020B0503020202020204" pitchFamily="34" charset="0"/>
              </a:rPr>
              <a:t> </a:t>
            </a:r>
            <a:r>
              <a:rPr lang="fr-FR" i="1" dirty="0">
                <a:effectLst/>
                <a:latin typeface="Avenir Next" panose="020B0503020202020204" pitchFamily="34" charset="0"/>
              </a:rPr>
              <a:t>OSEAN</a:t>
            </a:r>
            <a:endParaRPr lang="fr-FR" sz="2000" i="1" dirty="0">
              <a:effectLst/>
              <a:latin typeface="Avenir Next" panose="020B0503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66DB3DE-30BC-6D3D-6ED8-45EFEAA04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70" y="3088592"/>
            <a:ext cx="2003424" cy="926665"/>
          </a:xfrm>
          <a:prstGeom prst="rect">
            <a:avLst/>
          </a:prstGeom>
        </p:spPr>
      </p:pic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C5221355-7115-DFF6-38BB-7A8DD5DE3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</p:spTree>
    <p:extLst>
      <p:ext uri="{BB962C8B-B14F-4D97-AF65-F5344CB8AC3E}">
        <p14:creationId xmlns:p14="http://schemas.microsoft.com/office/powerpoint/2010/main" val="220617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2</a:t>
            </a:fld>
            <a:endParaRPr lang="fr-FR" dirty="0"/>
          </a:p>
        </p:txBody>
      </p:sp>
      <p:sp>
        <p:nvSpPr>
          <p:cNvPr id="22" name="Titre 10">
            <a:extLst>
              <a:ext uri="{FF2B5EF4-FFF2-40B4-BE49-F238E27FC236}">
                <a16:creationId xmlns:a16="http://schemas.microsoft.com/office/drawing/2014/main" id="{A6D4F5DF-9023-A649-DADF-04B336843FC4}"/>
              </a:ext>
            </a:extLst>
          </p:cNvPr>
          <p:cNvSpPr txBox="1">
            <a:spLocks/>
          </p:cNvSpPr>
          <p:nvPr/>
        </p:nvSpPr>
        <p:spPr>
          <a:xfrm>
            <a:off x="838200" y="260648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Mayotte</a:t>
            </a:r>
          </a:p>
        </p:txBody>
      </p:sp>
      <p:sp>
        <p:nvSpPr>
          <p:cNvPr id="23" name="Espace réservé du contenu 8">
            <a:extLst>
              <a:ext uri="{FF2B5EF4-FFF2-40B4-BE49-F238E27FC236}">
                <a16:creationId xmlns:a16="http://schemas.microsoft.com/office/drawing/2014/main" id="{DB0C28DA-89EB-6E81-224E-ABD77F60C483}"/>
              </a:ext>
            </a:extLst>
          </p:cNvPr>
          <p:cNvSpPr txBox="1">
            <a:spLocks/>
          </p:cNvSpPr>
          <p:nvPr/>
        </p:nvSpPr>
        <p:spPr>
          <a:xfrm>
            <a:off x="228601" y="1085448"/>
            <a:ext cx="6621856" cy="489654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Comoros</a:t>
            </a: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archipelago</a:t>
            </a: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, North Mozambique Channel</a:t>
            </a:r>
          </a:p>
          <a:p>
            <a:pPr>
              <a:lnSpc>
                <a:spcPct val="170000"/>
              </a:lnSpc>
            </a:pP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Origins of the </a:t>
            </a: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archipelago’s</a:t>
            </a: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volcanic</a:t>
            </a: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activity</a:t>
            </a: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debated</a:t>
            </a:r>
            <a:endParaRPr lang="fr-FR" sz="26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lvl="1">
              <a:lnSpc>
                <a:spcPct val="170000"/>
              </a:lnSpc>
            </a:pP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Partial </a:t>
            </a: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melting</a:t>
            </a: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 in interaction </a:t>
            </a: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with</a:t>
            </a: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mantle</a:t>
            </a:r>
            <a:r>
              <a:rPr lang="fr-FR" sz="2600" dirty="0">
                <a:solidFill>
                  <a:srgbClr val="000000"/>
                </a:solidFill>
                <a:latin typeface="Avenir Next" panose="020B0503020202020204" pitchFamily="34" charset="0"/>
              </a:rPr>
              <a:t> plume </a:t>
            </a:r>
            <a:r>
              <a:rPr lang="fr-FR" sz="1600" dirty="0">
                <a:latin typeface="Avenir Next" panose="020B0503020202020204" pitchFamily="34" charset="0"/>
              </a:rPr>
              <a:t>[Pelleter et al., 2014, Michon, 2016]</a:t>
            </a:r>
            <a:endParaRPr lang="fr-FR" sz="16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lvl="1">
              <a:lnSpc>
                <a:spcPct val="170000"/>
              </a:lnSpc>
            </a:pPr>
            <a:r>
              <a:rPr lang="fr-FR" dirty="0">
                <a:solidFill>
                  <a:srgbClr val="000000"/>
                </a:solidFill>
                <a:latin typeface="Avenir Next" panose="020B0503020202020204" pitchFamily="34" charset="0"/>
              </a:rPr>
              <a:t>Link </a:t>
            </a:r>
            <a:r>
              <a:rPr lang="fr-FR" dirty="0" err="1">
                <a:solidFill>
                  <a:srgbClr val="000000"/>
                </a:solidFill>
                <a:latin typeface="Avenir Next" panose="020B0503020202020204" pitchFamily="34" charset="0"/>
              </a:rPr>
              <a:t>between</a:t>
            </a:r>
            <a:r>
              <a:rPr lang="fr-FR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venir Next" panose="020B0503020202020204" pitchFamily="34" charset="0"/>
              </a:rPr>
              <a:t>southern</a:t>
            </a:r>
            <a:r>
              <a:rPr lang="fr-FR" dirty="0">
                <a:solidFill>
                  <a:srgbClr val="000000"/>
                </a:solidFill>
                <a:latin typeface="Avenir Next" panose="020B0503020202020204" pitchFamily="34" charset="0"/>
              </a:rPr>
              <a:t> part of the East </a:t>
            </a:r>
            <a:r>
              <a:rPr lang="fr-FR" dirty="0" err="1">
                <a:solidFill>
                  <a:srgbClr val="000000"/>
                </a:solidFill>
                <a:latin typeface="Avenir Next" panose="020B0503020202020204" pitchFamily="34" charset="0"/>
              </a:rPr>
              <a:t>African</a:t>
            </a:r>
            <a:r>
              <a:rPr lang="fr-FR" dirty="0">
                <a:solidFill>
                  <a:srgbClr val="000000"/>
                </a:solidFill>
                <a:latin typeface="Avenir Next" panose="020B0503020202020204" pitchFamily="34" charset="0"/>
              </a:rPr>
              <a:t> Rift to Madagascar </a:t>
            </a:r>
            <a:r>
              <a:rPr lang="fr-FR" sz="1600" dirty="0">
                <a:solidFill>
                  <a:srgbClr val="000000"/>
                </a:solidFill>
                <a:latin typeface="Avenir Next" panose="020B0503020202020204" pitchFamily="34" charset="0"/>
              </a:rPr>
              <a:t>[</a:t>
            </a:r>
            <a:r>
              <a:rPr lang="fr-FR" sz="1600" dirty="0">
                <a:latin typeface="Avenir Next" panose="020B0503020202020204" pitchFamily="34" charset="0"/>
              </a:rPr>
              <a:t>Laville et al., 1998, </a:t>
            </a:r>
            <a:r>
              <a:rPr lang="fr-FR" sz="1600" dirty="0" err="1">
                <a:latin typeface="Avenir Next" panose="020B0503020202020204" pitchFamily="34" charset="0"/>
              </a:rPr>
              <a:t>Rufer</a:t>
            </a:r>
            <a:r>
              <a:rPr lang="fr-FR" sz="1600" dirty="0">
                <a:latin typeface="Avenir Next" panose="020B0503020202020204" pitchFamily="34" charset="0"/>
              </a:rPr>
              <a:t> et al., 2014]</a:t>
            </a:r>
            <a:endParaRPr lang="fr-FR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lvl="1">
              <a:lnSpc>
                <a:spcPct val="170000"/>
              </a:lnSpc>
            </a:pPr>
            <a:r>
              <a:rPr lang="fr-FR" dirty="0">
                <a:solidFill>
                  <a:srgbClr val="000000"/>
                </a:solidFill>
                <a:latin typeface="Avenir Next" panose="020B0503020202020204" pitchFamily="34" charset="0"/>
              </a:rPr>
              <a:t>Plate </a:t>
            </a:r>
            <a:r>
              <a:rPr lang="fr-FR" dirty="0" err="1">
                <a:solidFill>
                  <a:srgbClr val="000000"/>
                </a:solidFill>
                <a:latin typeface="Avenir Next" panose="020B0503020202020204" pitchFamily="34" charset="0"/>
              </a:rPr>
              <a:t>boundary</a:t>
            </a:r>
            <a:r>
              <a:rPr lang="fr-FR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venir Next" panose="020B0503020202020204" pitchFamily="34" charset="0"/>
              </a:rPr>
              <a:t>between</a:t>
            </a:r>
            <a:r>
              <a:rPr lang="fr-FR" dirty="0">
                <a:solidFill>
                  <a:srgbClr val="000000"/>
                </a:solidFill>
                <a:latin typeface="Avenir Next" panose="020B0503020202020204" pitchFamily="34" charset="0"/>
              </a:rPr>
              <a:t> the Lwandle and </a:t>
            </a:r>
            <a:r>
              <a:rPr lang="fr-FR" dirty="0" err="1">
                <a:solidFill>
                  <a:srgbClr val="000000"/>
                </a:solidFill>
                <a:latin typeface="Avenir Next" panose="020B0503020202020204" pitchFamily="34" charset="0"/>
              </a:rPr>
              <a:t>Somalia</a:t>
            </a:r>
            <a:r>
              <a:rPr lang="fr-FR" dirty="0">
                <a:solidFill>
                  <a:srgbClr val="000000"/>
                </a:solidFill>
                <a:latin typeface="Avenir Next" panose="020B0503020202020204" pitchFamily="34" charset="0"/>
              </a:rPr>
              <a:t> plates </a:t>
            </a:r>
            <a:r>
              <a:rPr lang="fr-FR" sz="1600" dirty="0">
                <a:latin typeface="Avenir Next" panose="020B0503020202020204" pitchFamily="34" charset="0"/>
              </a:rPr>
              <a:t>[</a:t>
            </a:r>
            <a:r>
              <a:rPr lang="fr-FR" sz="1600" dirty="0" err="1">
                <a:latin typeface="Avenir Next" panose="020B0503020202020204" pitchFamily="34" charset="0"/>
              </a:rPr>
              <a:t>Famin</a:t>
            </a:r>
            <a:r>
              <a:rPr lang="fr-FR" sz="1600" dirty="0">
                <a:latin typeface="Avenir Next" panose="020B0503020202020204" pitchFamily="34" charset="0"/>
              </a:rPr>
              <a:t> et al., 2020]</a:t>
            </a:r>
            <a:endParaRPr lang="fr-FR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Easternmost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and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oldest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(20 Ma)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island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of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archipelago</a:t>
            </a:r>
            <a:endParaRPr lang="fr-FR" sz="24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Last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known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volcanic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activity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7 ka </a:t>
            </a:r>
            <a:r>
              <a:rPr lang="fr-FR" sz="1600" dirty="0">
                <a:solidFill>
                  <a:srgbClr val="000000"/>
                </a:solidFill>
                <a:latin typeface="Avenir Next" panose="020B0503020202020204" pitchFamily="34" charset="0"/>
              </a:rPr>
              <a:t>[</a:t>
            </a:r>
            <a:r>
              <a:rPr lang="fr-FR" sz="1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Zinke</a:t>
            </a:r>
            <a:r>
              <a:rPr lang="fr-FR" sz="1600" dirty="0">
                <a:solidFill>
                  <a:srgbClr val="000000"/>
                </a:solidFill>
                <a:latin typeface="Avenir Next" panose="020B0503020202020204" pitchFamily="34" charset="0"/>
              </a:rPr>
              <a:t> et al., 2003, 2005]</a:t>
            </a:r>
            <a:endParaRPr lang="fr-FR" sz="24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Moderate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scattered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seismicity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before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May 2018 </a:t>
            </a:r>
            <a:r>
              <a:rPr lang="fr-FR" sz="1600" dirty="0">
                <a:solidFill>
                  <a:srgbClr val="000000"/>
                </a:solidFill>
                <a:latin typeface="Avenir Next" panose="020B0503020202020204" pitchFamily="34" charset="0"/>
              </a:rPr>
              <a:t>[</a:t>
            </a:r>
            <a:r>
              <a:rPr lang="fr-FR" sz="1600" dirty="0" err="1">
                <a:solidFill>
                  <a:srgbClr val="000000"/>
                </a:solidFill>
                <a:latin typeface="Avenir Next" panose="020B0503020202020204" pitchFamily="34" charset="0"/>
              </a:rPr>
              <a:t>Bertil</a:t>
            </a:r>
            <a:r>
              <a:rPr lang="fr-FR" sz="1600" dirty="0">
                <a:solidFill>
                  <a:srgbClr val="000000"/>
                </a:solidFill>
                <a:latin typeface="Avenir Next" panose="020B0503020202020204" pitchFamily="34" charset="0"/>
              </a:rPr>
              <a:t> et al., 2021]</a:t>
            </a:r>
            <a:endParaRPr lang="fr-FR" sz="24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1C1CBFE-757B-C171-63BA-CF807820C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456" y="625773"/>
            <a:ext cx="5010496" cy="53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4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20</a:t>
            </a:fld>
            <a:endParaRPr lang="fr-FR" dirty="0"/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C5221355-7115-DFF6-38BB-7A8DD5DE3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7852C0A-2E9B-C5AF-D5A8-6DA44D256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9"/>
          <a:stretch/>
        </p:blipFill>
        <p:spPr>
          <a:xfrm>
            <a:off x="79241" y="2611534"/>
            <a:ext cx="11995557" cy="18889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CD35C5-1181-27C0-E39E-A881ED9A9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99" b="87591" l="271" r="96477">
                        <a14:foregroundMark x1="5962" y1="40146" x2="5962" y2="40146"/>
                        <a14:foregroundMark x1="813" y1="37956" x2="813" y2="37956"/>
                        <a14:foregroundMark x1="93225" y1="59124" x2="93225" y2="59124"/>
                        <a14:foregroundMark x1="96477" y1="59124" x2="96477" y2="59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3625395"/>
            <a:ext cx="2016408" cy="7451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F2AD1B-2013-0D83-620E-ADCB0F46912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10" y="4533005"/>
            <a:ext cx="942662" cy="6059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C2EF087-E798-FE11-A021-983E06C13F9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30" y="4535735"/>
            <a:ext cx="942662" cy="6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3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6FEA51C6-89FA-30C5-C274-FE95C7CDA51E}"/>
              </a:ext>
            </a:extLst>
          </p:cNvPr>
          <p:cNvSpPr txBox="1">
            <a:spLocks/>
          </p:cNvSpPr>
          <p:nvPr/>
        </p:nvSpPr>
        <p:spPr>
          <a:xfrm>
            <a:off x="838200" y="260648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Century Gothic" panose="020B0502020202020204" pitchFamily="34" charset="0"/>
              </a:rPr>
              <a:t>Mayotte’s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recent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eruption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743AA0FB-1631-A04F-8F68-8098F9F5870F}"/>
              </a:ext>
            </a:extLst>
          </p:cNvPr>
          <p:cNvSpPr txBox="1">
            <a:spLocks/>
          </p:cNvSpPr>
          <p:nvPr/>
        </p:nvSpPr>
        <p:spPr>
          <a:xfrm>
            <a:off x="228600" y="1052736"/>
            <a:ext cx="5867178" cy="5040560"/>
          </a:xfrm>
          <a:prstGeom prst="rect">
            <a:avLst/>
          </a:prstGeom>
        </p:spPr>
        <p:txBody>
          <a:bodyPr lIns="9000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A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seismic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« 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crisis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 »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started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in May 2018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with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~130 M</a:t>
            </a:r>
            <a:r>
              <a:rPr lang="fr-FR" sz="2000" baseline="-25000" dirty="0">
                <a:solidFill>
                  <a:srgbClr val="000000"/>
                </a:solidFill>
                <a:latin typeface="Avenir Next" panose="020B0503020202020204" pitchFamily="34" charset="0"/>
              </a:rPr>
              <a:t>L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&gt; 4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earthquakes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some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felt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by Mayotte population and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sparked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much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concerns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on the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island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Large surface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displacements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(170 mm/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yr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subsidence and 240 mm/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yr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tilting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eastward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)</a:t>
            </a:r>
          </a:p>
          <a:p>
            <a:pPr>
              <a:lnSpc>
                <a:spcPct val="160000"/>
              </a:lnSpc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MAYOBS1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cruise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(May 2019)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revealed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a new 820 m-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tall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volcanic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edifice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named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Fani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Maoré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associated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with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an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acoustic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plume in the water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column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675FEC1-E3D2-93A5-C0D0-39A38367177E}"/>
              </a:ext>
            </a:extLst>
          </p:cNvPr>
          <p:cNvGrpSpPr/>
          <p:nvPr/>
        </p:nvGrpSpPr>
        <p:grpSpPr>
          <a:xfrm>
            <a:off x="6095778" y="136525"/>
            <a:ext cx="6019774" cy="5812755"/>
            <a:chOff x="6095778" y="136525"/>
            <a:chExt cx="6019774" cy="581275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6AA95DB-F3FF-EEB8-5F95-96465C22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778" y="2050647"/>
              <a:ext cx="6019774" cy="38986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F86B183-7C41-604E-D9EE-2FB423C2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9600" y="136525"/>
              <a:ext cx="2960942" cy="183578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26B3D80-8EFE-79C3-1647-07D68CA31022}"/>
                </a:ext>
              </a:extLst>
            </p:cNvPr>
            <p:cNvSpPr txBox="1"/>
            <p:nvPr/>
          </p:nvSpPr>
          <p:spPr>
            <a:xfrm rot="16200000">
              <a:off x="7721225" y="1336231"/>
              <a:ext cx="133164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100" dirty="0"/>
                <a:t>Feuillet at al., 2021</a:t>
              </a:r>
            </a:p>
          </p:txBody>
        </p:sp>
      </p:grp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41F8CEA6-8E6C-7043-C607-F4FCDFDE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F555682-A9C5-2CF9-78DE-21B17442426D}"/>
              </a:ext>
            </a:extLst>
          </p:cNvPr>
          <p:cNvSpPr txBox="1"/>
          <p:nvPr/>
        </p:nvSpPr>
        <p:spPr>
          <a:xfrm>
            <a:off x="10783912" y="5713019"/>
            <a:ext cx="13316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dirty="0"/>
              <a:t>Feuillet at al., 2021</a:t>
            </a:r>
          </a:p>
        </p:txBody>
      </p:sp>
    </p:spTree>
    <p:extLst>
      <p:ext uri="{BB962C8B-B14F-4D97-AF65-F5344CB8AC3E}">
        <p14:creationId xmlns:p14="http://schemas.microsoft.com/office/powerpoint/2010/main" val="102808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4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4A18D9D4-45BD-20B0-F3ED-E1ED8479D7F6}"/>
              </a:ext>
            </a:extLst>
          </p:cNvPr>
          <p:cNvSpPr txBox="1">
            <a:spLocks/>
          </p:cNvSpPr>
          <p:nvPr/>
        </p:nvSpPr>
        <p:spPr>
          <a:xfrm>
            <a:off x="838200" y="260648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Hydrophone network</a:t>
            </a: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EA15E2D4-7C9B-BAC5-93C9-814B4E424819}"/>
              </a:ext>
            </a:extLst>
          </p:cNvPr>
          <p:cNvSpPr txBox="1">
            <a:spLocks/>
          </p:cNvSpPr>
          <p:nvPr/>
        </p:nvSpPr>
        <p:spPr>
          <a:xfrm>
            <a:off x="119336" y="1066462"/>
            <a:ext cx="4310629" cy="49548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4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autonomous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hydrophones</a:t>
            </a:r>
          </a:p>
          <a:p>
            <a:pPr>
              <a:lnSpc>
                <a:spcPct val="150000"/>
              </a:lnSpc>
            </a:pP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50 km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from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Fani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Maoré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volcano</a:t>
            </a:r>
          </a:p>
          <a:p>
            <a:pPr>
              <a:lnSpc>
                <a:spcPct val="150000"/>
              </a:lnSpc>
            </a:pP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Moored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at ~1300m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depth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in the SOFAR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channel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(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SOund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Fixing And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Ranging</a:t>
            </a:r>
            <a:r>
              <a:rPr lang="fr-FR" sz="22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latin typeface="Avenir Next" panose="020B0503020202020204" pitchFamily="34" charset="0"/>
              </a:rPr>
              <a:t>channel</a:t>
            </a: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200" dirty="0">
                <a:latin typeface="Avenir Next" panose="020B0503020202020204" pitchFamily="34" charset="0"/>
              </a:rPr>
              <a:t>The SOFAR </a:t>
            </a:r>
            <a:r>
              <a:rPr lang="fr-FR" sz="2200" dirty="0" err="1">
                <a:latin typeface="Avenir Next" panose="020B0503020202020204" pitchFamily="34" charset="0"/>
              </a:rPr>
              <a:t>acts</a:t>
            </a:r>
            <a:r>
              <a:rPr lang="fr-FR" sz="2200" dirty="0">
                <a:latin typeface="Avenir Next" panose="020B0503020202020204" pitchFamily="34" charset="0"/>
              </a:rPr>
              <a:t> as an </a:t>
            </a:r>
            <a:r>
              <a:rPr lang="fr-FR" sz="2200" dirty="0" err="1">
                <a:latin typeface="Avenir Next" panose="020B0503020202020204" pitchFamily="34" charset="0"/>
              </a:rPr>
              <a:t>acoustic</a:t>
            </a:r>
            <a:r>
              <a:rPr lang="fr-FR" sz="2200" dirty="0"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latin typeface="Avenir Next" panose="020B0503020202020204" pitchFamily="34" charset="0"/>
              </a:rPr>
              <a:t>waveguide</a:t>
            </a:r>
            <a:r>
              <a:rPr lang="fr-FR" sz="2200" dirty="0"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latin typeface="Avenir Next" panose="020B0503020202020204" pitchFamily="34" charset="0"/>
              </a:rPr>
              <a:t>carrying</a:t>
            </a:r>
            <a:r>
              <a:rPr lang="fr-FR" sz="2200" dirty="0">
                <a:latin typeface="Avenir Next" panose="020B0503020202020204" pitchFamily="34" charset="0"/>
              </a:rPr>
              <a:t> </a:t>
            </a:r>
            <a:r>
              <a:rPr lang="fr-FR" sz="2200" dirty="0" err="1">
                <a:latin typeface="Avenir Next" panose="020B0503020202020204" pitchFamily="34" charset="0"/>
              </a:rPr>
              <a:t>sounds</a:t>
            </a:r>
            <a:r>
              <a:rPr lang="fr-FR" sz="2200" dirty="0">
                <a:latin typeface="Avenir Next" panose="020B0503020202020204" pitchFamily="34" charset="0"/>
              </a:rPr>
              <a:t> over </a:t>
            </a:r>
            <a:r>
              <a:rPr lang="fr-FR" sz="2200" dirty="0" err="1">
                <a:latin typeface="Avenir Next" panose="020B0503020202020204" pitchFamily="34" charset="0"/>
              </a:rPr>
              <a:t>thousands</a:t>
            </a:r>
            <a:r>
              <a:rPr lang="fr-FR" sz="2200" dirty="0">
                <a:latin typeface="Avenir Next" panose="020B0503020202020204" pitchFamily="34" charset="0"/>
              </a:rPr>
              <a:t> of </a:t>
            </a:r>
            <a:r>
              <a:rPr lang="fr-FR" sz="2200" dirty="0" err="1">
                <a:latin typeface="Avenir Next" panose="020B0503020202020204" pitchFamily="34" charset="0"/>
              </a:rPr>
              <a:t>kilometers</a:t>
            </a:r>
            <a:endParaRPr lang="fr-FR" sz="22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D6C0FF-A45E-FE42-AFE4-E204BC3C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9881" b="30050"/>
          <a:stretch/>
        </p:blipFill>
        <p:spPr>
          <a:xfrm rot="5400000">
            <a:off x="5109941" y="374357"/>
            <a:ext cx="4767045" cy="6107295"/>
          </a:xfrm>
          <a:prstGeom prst="rect">
            <a:avLst/>
          </a:prstGeom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C75D235-A3BD-1B82-1E24-546BFC1993BA}"/>
              </a:ext>
            </a:extLst>
          </p:cNvPr>
          <p:cNvGrpSpPr/>
          <p:nvPr/>
        </p:nvGrpSpPr>
        <p:grpSpPr>
          <a:xfrm>
            <a:off x="10342936" y="260648"/>
            <a:ext cx="2170644" cy="5673795"/>
            <a:chOff x="10519886" y="1417639"/>
            <a:chExt cx="1869325" cy="4886184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15C3737-D123-7E01-CCDF-18E7A44237AD}"/>
                </a:ext>
              </a:extLst>
            </p:cNvPr>
            <p:cNvGrpSpPr/>
            <p:nvPr/>
          </p:nvGrpSpPr>
          <p:grpSpPr>
            <a:xfrm>
              <a:off x="10519886" y="1417639"/>
              <a:ext cx="1869325" cy="4886184"/>
              <a:chOff x="10662562" y="1217785"/>
              <a:chExt cx="1918180" cy="501388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39E207C4-6DC7-5103-5A8C-03E689E1AFB3}"/>
                  </a:ext>
                </a:extLst>
              </p:cNvPr>
              <p:cNvGrpSpPr/>
              <p:nvPr/>
            </p:nvGrpSpPr>
            <p:grpSpPr>
              <a:xfrm>
                <a:off x="10662562" y="1217785"/>
                <a:ext cx="1918180" cy="5013886"/>
                <a:chOff x="2674830" y="-785247"/>
                <a:chExt cx="4544979" cy="11839046"/>
              </a:xfrm>
            </p:grpSpPr>
            <p:sp>
              <p:nvSpPr>
                <p:cNvPr id="15" name="Line 15">
                  <a:extLst>
                    <a:ext uri="{FF2B5EF4-FFF2-40B4-BE49-F238E27FC236}">
                      <a16:creationId xmlns:a16="http://schemas.microsoft.com/office/drawing/2014/main" id="{704AD614-1357-408D-15CA-8CE1BAA5F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57153" y="1856354"/>
                  <a:ext cx="9172" cy="89864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601"/>
                </a:p>
              </p:txBody>
            </p:sp>
            <p:sp>
              <p:nvSpPr>
                <p:cNvPr id="16" name="Text Box 597">
                  <a:extLst>
                    <a:ext uri="{FF2B5EF4-FFF2-40B4-BE49-F238E27FC236}">
                      <a16:creationId xmlns:a16="http://schemas.microsoft.com/office/drawing/2014/main" id="{D7A132D4-F8FA-A92E-B596-D7BB055B0C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4920" y="9906940"/>
                  <a:ext cx="3404889" cy="6915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ko-KR" sz="12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seafloor -3300m</a:t>
                  </a:r>
                </a:p>
              </p:txBody>
            </p:sp>
            <p:pic>
              <p:nvPicPr>
                <p:cNvPr id="17" name="Image 93" descr="Image1.jpg">
                  <a:extLst>
                    <a:ext uri="{FF2B5EF4-FFF2-40B4-BE49-F238E27FC236}">
                      <a16:creationId xmlns:a16="http://schemas.microsoft.com/office/drawing/2014/main" id="{4FDB6CCF-76FC-F1E5-3B1C-F583517CDF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286" b="98857" l="0" r="89535">
                              <a14:foregroundMark x1="11628" y1="89714" x2="86047" y2="47143"/>
                              <a14:foregroundMark x1="86047" y1="47143" x2="88372" y2="39143"/>
                              <a14:foregroundMark x1="31395" y1="37429" x2="41860" y2="38000"/>
                              <a14:foregroundMark x1="44186" y1="37429" x2="44186" y2="37429"/>
                              <a14:foregroundMark x1="48837" y1="29714" x2="48837" y2="38571"/>
                              <a14:foregroundMark x1="48837" y1="31143" x2="65116" y2="37714"/>
                              <a14:foregroundMark x1="40698" y1="35143" x2="40698" y2="35143"/>
                              <a14:foregroundMark x1="41860" y1="33714" x2="27907" y2="36000"/>
                              <a14:foregroundMark x1="48837" y1="30571" x2="70930" y2="37143"/>
                              <a14:foregroundMark x1="48837" y1="29143" x2="74419" y2="36571"/>
                              <a14:foregroundMark x1="31395" y1="92857" x2="72093" y2="92000"/>
                              <a14:foregroundMark x1="62791" y1="95714" x2="50000" y2="98857"/>
                              <a14:backgroundMark x1="51163" y1="4571" x2="62791" y2="19429"/>
                              <a14:backgroundMark x1="36047" y1="14286" x2="32558" y2="8286"/>
                              <a14:backgroundMark x1="34884" y1="14857" x2="34884" y2="14857"/>
                              <a14:backgroundMark x1="32558" y1="13429" x2="6977" y2="2857"/>
                              <a14:backgroundMark x1="22093" y1="10857" x2="43023" y2="16000"/>
                              <a14:backgroundMark x1="39535" y1="8286" x2="6977" y2="5143"/>
                              <a14:backgroundMark x1="5814" y1="5429" x2="5814" y2="5429"/>
                              <a14:backgroundMark x1="4651" y1="2000" x2="0" y2="428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1728" y="-785247"/>
                  <a:ext cx="662694" cy="27035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Image 36" descr="lest_chaine.png">
                  <a:extLst>
                    <a:ext uri="{FF2B5EF4-FFF2-40B4-BE49-F238E27FC236}">
                      <a16:creationId xmlns:a16="http://schemas.microsoft.com/office/drawing/2014/main" id="{BE72C873-B995-E6F7-2B26-F32AA01AE3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5220" y="10170973"/>
                  <a:ext cx="1515710" cy="8828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Image 95" descr="Image2.jpg">
                  <a:extLst>
                    <a:ext uri="{FF2B5EF4-FFF2-40B4-BE49-F238E27FC236}">
                      <a16:creationId xmlns:a16="http://schemas.microsoft.com/office/drawing/2014/main" id="{779BAFF6-2558-6B10-E650-70A03BF44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53964" y="8091171"/>
                  <a:ext cx="204083" cy="11946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Line 5">
                  <a:extLst>
                    <a:ext uri="{FF2B5EF4-FFF2-40B4-BE49-F238E27FC236}">
                      <a16:creationId xmlns:a16="http://schemas.microsoft.com/office/drawing/2014/main" id="{F0339CC9-10A9-6D63-F456-8F078140BC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4830" y="10893285"/>
                  <a:ext cx="687917" cy="91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601"/>
                </a:p>
              </p:txBody>
            </p:sp>
            <p:sp>
              <p:nvSpPr>
                <p:cNvPr id="21" name="Oval 1010">
                  <a:extLst>
                    <a:ext uri="{FF2B5EF4-FFF2-40B4-BE49-F238E27FC236}">
                      <a16:creationId xmlns:a16="http://schemas.microsoft.com/office/drawing/2014/main" id="{46A2823F-6EDB-B2EE-EF71-47821F3D0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1928" y="10152629"/>
                  <a:ext cx="36689" cy="38981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eaLnBrk="1" hangingPunct="1"/>
                  <a:endParaRPr lang="fr-FR" altLang="x-none" sz="2889"/>
                </a:p>
              </p:txBody>
            </p:sp>
            <p:sp>
              <p:nvSpPr>
                <p:cNvPr id="22" name="Oval 1010">
                  <a:extLst>
                    <a:ext uri="{FF2B5EF4-FFF2-40B4-BE49-F238E27FC236}">
                      <a16:creationId xmlns:a16="http://schemas.microsoft.com/office/drawing/2014/main" id="{EC028597-8CE2-751D-7A37-1FD6BD502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1928" y="8054482"/>
                  <a:ext cx="36689" cy="3898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eaLnBrk="1" hangingPunct="1"/>
                  <a:endParaRPr lang="fr-FR" altLang="x-none" sz="2889"/>
                </a:p>
              </p:txBody>
            </p:sp>
            <p:sp>
              <p:nvSpPr>
                <p:cNvPr id="23" name="Oval 1010">
                  <a:extLst>
                    <a:ext uri="{FF2B5EF4-FFF2-40B4-BE49-F238E27FC236}">
                      <a16:creationId xmlns:a16="http://schemas.microsoft.com/office/drawing/2014/main" id="{15706BA5-4E4C-BECE-5AE1-A9D545083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7980" y="1881578"/>
                  <a:ext cx="36690" cy="3898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eaLnBrk="1" hangingPunct="1"/>
                  <a:endParaRPr lang="fr-FR" altLang="x-none" sz="2889"/>
                </a:p>
              </p:txBody>
            </p:sp>
            <p:sp>
              <p:nvSpPr>
                <p:cNvPr id="24" name="Oval 1010">
                  <a:extLst>
                    <a:ext uri="{FF2B5EF4-FFF2-40B4-BE49-F238E27FC236}">
                      <a16:creationId xmlns:a16="http://schemas.microsoft.com/office/drawing/2014/main" id="{E4EAE533-A238-D8F9-E4C1-DF22FA1030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5688" y="2198019"/>
                  <a:ext cx="36690" cy="3898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eaLnBrk="1" hangingPunct="1"/>
                  <a:endParaRPr lang="fr-FR" altLang="x-none" sz="2889"/>
                </a:p>
              </p:txBody>
            </p:sp>
            <p:sp>
              <p:nvSpPr>
                <p:cNvPr id="25" name="Text Box 613">
                  <a:extLst>
                    <a:ext uri="{FF2B5EF4-FFF2-40B4-BE49-F238E27FC236}">
                      <a16:creationId xmlns:a16="http://schemas.microsoft.com/office/drawing/2014/main" id="{D7B086A3-60F5-01B8-19FD-B6EBFBC67E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66328" y="3107088"/>
                  <a:ext cx="3273333" cy="629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n-US" altLang="ko-KR" sz="12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1000m </a:t>
                  </a:r>
                  <a:r>
                    <a:rPr lang="en-US" altLang="ko-KR" sz="1200" dirty="0" err="1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vectran</a:t>
                  </a:r>
                  <a:r>
                    <a:rPr lang="en-US" altLang="ko-KR" sz="12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</a:p>
              </p:txBody>
            </p:sp>
            <p:sp>
              <p:nvSpPr>
                <p:cNvPr id="26" name="Line 5">
                  <a:extLst>
                    <a:ext uri="{FF2B5EF4-FFF2-40B4-BE49-F238E27FC236}">
                      <a16:creationId xmlns:a16="http://schemas.microsoft.com/office/drawing/2014/main" id="{6BDA991A-6DA3-9A2C-EDE9-563DB0B8DF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70797" y="10884113"/>
                  <a:ext cx="687917" cy="91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601"/>
                </a:p>
              </p:txBody>
            </p:sp>
            <p:sp>
              <p:nvSpPr>
                <p:cNvPr id="27" name="Forme libre 26">
                  <a:extLst>
                    <a:ext uri="{FF2B5EF4-FFF2-40B4-BE49-F238E27FC236}">
                      <a16:creationId xmlns:a16="http://schemas.microsoft.com/office/drawing/2014/main" id="{6E7ABF33-F3D5-5A01-52A5-53C255AB6BE6}"/>
                    </a:ext>
                  </a:extLst>
                </p:cNvPr>
                <p:cNvSpPr/>
                <p:nvPr/>
              </p:nvSpPr>
              <p:spPr bwMode="auto">
                <a:xfrm>
                  <a:off x="3746799" y="-199043"/>
                  <a:ext cx="662694" cy="256788"/>
                </a:xfrm>
                <a:custGeom>
                  <a:avLst/>
                  <a:gdLst>
                    <a:gd name="connsiteX0" fmla="*/ 58420 w 1056640"/>
                    <a:gd name="connsiteY0" fmla="*/ 263313 h 287866"/>
                    <a:gd name="connsiteX1" fmla="*/ 520700 w 1056640"/>
                    <a:gd name="connsiteY1" fmla="*/ 29633 h 287866"/>
                    <a:gd name="connsiteX2" fmla="*/ 998220 w 1056640"/>
                    <a:gd name="connsiteY2" fmla="*/ 85513 h 287866"/>
                    <a:gd name="connsiteX3" fmla="*/ 871220 w 1056640"/>
                    <a:gd name="connsiteY3" fmla="*/ 176953 h 287866"/>
                    <a:gd name="connsiteX4" fmla="*/ 58420 w 1056640"/>
                    <a:gd name="connsiteY4" fmla="*/ 263313 h 28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6640" h="287866">
                      <a:moveTo>
                        <a:pt x="58420" y="263313"/>
                      </a:moveTo>
                      <a:cubicBezTo>
                        <a:pt x="0" y="238760"/>
                        <a:pt x="364067" y="59266"/>
                        <a:pt x="520700" y="29633"/>
                      </a:cubicBezTo>
                      <a:cubicBezTo>
                        <a:pt x="677333" y="0"/>
                        <a:pt x="939800" y="60960"/>
                        <a:pt x="998220" y="85513"/>
                      </a:cubicBezTo>
                      <a:cubicBezTo>
                        <a:pt x="1056640" y="110066"/>
                        <a:pt x="1027853" y="143933"/>
                        <a:pt x="871220" y="176953"/>
                      </a:cubicBezTo>
                      <a:cubicBezTo>
                        <a:pt x="714587" y="209973"/>
                        <a:pt x="116840" y="287866"/>
                        <a:pt x="58420" y="263313"/>
                      </a:cubicBez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601">
                    <a:latin typeface="Arial Rounded MT Bold" pitchFamily="34" charset="0"/>
                    <a:ea typeface="굴림" pitchFamily="50" charset="-127"/>
                  </a:endParaRPr>
                </a:p>
              </p:txBody>
            </p:sp>
            <p:sp>
              <p:nvSpPr>
                <p:cNvPr id="28" name="Text Box 613">
                  <a:extLst>
                    <a:ext uri="{FF2B5EF4-FFF2-40B4-BE49-F238E27FC236}">
                      <a16:creationId xmlns:a16="http://schemas.microsoft.com/office/drawing/2014/main" id="{D335960D-102A-9712-F118-DBD2A51969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31929" y="5664472"/>
                  <a:ext cx="3273331" cy="629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n-US" altLang="ko-KR" sz="12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1000m </a:t>
                  </a:r>
                  <a:r>
                    <a:rPr lang="en-US" altLang="ko-KR" sz="1200" dirty="0" err="1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pentex</a:t>
                  </a:r>
                  <a:endParaRPr lang="en-US" altLang="ko-KR" sz="12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9" name="Oval 1010">
                  <a:extLst>
                    <a:ext uri="{FF2B5EF4-FFF2-40B4-BE49-F238E27FC236}">
                      <a16:creationId xmlns:a16="http://schemas.microsoft.com/office/drawing/2014/main" id="{AE8DEB47-DEEC-6DB3-D847-546ABCF0CC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2322" y="5111851"/>
                  <a:ext cx="36690" cy="3898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eaLnBrk="1" hangingPunct="1"/>
                  <a:endParaRPr lang="fr-FR" altLang="x-none" sz="2889"/>
                </a:p>
              </p:txBody>
            </p:sp>
            <p:sp>
              <p:nvSpPr>
                <p:cNvPr id="30" name="Rounded Rectangle 42">
                  <a:extLst>
                    <a:ext uri="{FF2B5EF4-FFF2-40B4-BE49-F238E27FC236}">
                      <a16:creationId xmlns:a16="http://schemas.microsoft.com/office/drawing/2014/main" id="{C1B9D1EA-8EE5-6B7C-133F-31C8694C2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0653" y="904737"/>
                  <a:ext cx="137583" cy="823208"/>
                </a:xfrm>
                <a:prstGeom prst="roundRect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eaLnBrk="1" hangingPunct="1"/>
                  <a:endParaRPr lang="en-US" altLang="x-none" sz="2889"/>
                </a:p>
              </p:txBody>
            </p:sp>
            <p:sp>
              <p:nvSpPr>
                <p:cNvPr id="31" name="Oval 1">
                  <a:extLst>
                    <a:ext uri="{FF2B5EF4-FFF2-40B4-BE49-F238E27FC236}">
                      <a16:creationId xmlns:a16="http://schemas.microsoft.com/office/drawing/2014/main" id="{F54B9B92-381D-EFCD-5C59-C8DF87A9D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0655" y="895565"/>
                  <a:ext cx="135290" cy="6649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1pPr>
                  <a:lvl2pPr marL="742950" indent="-28575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2pPr>
                  <a:lvl3pPr marL="11430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3pPr>
                  <a:lvl4pPr marL="16002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4pPr>
                  <a:lvl5pPr marL="2057400" indent="-228600" eaLnBrk="0" hangingPunct="0"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5pPr>
                  <a:lvl6pPr marL="25146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6pPr>
                  <a:lvl7pPr marL="29718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7pPr>
                  <a:lvl8pPr marL="34290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8pPr>
                  <a:lvl9pPr marL="3886200" indent="-228600" algn="ctr" eaLnBrk="0" fontAlgn="base" latinLnBrk="1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tx1"/>
                      </a:solidFill>
                      <a:latin typeface="Arial Rounded MT Bold" charset="0"/>
                      <a:ea typeface="굴림" charset="-127"/>
                    </a:defRPr>
                  </a:lvl9pPr>
                </a:lstStyle>
                <a:p>
                  <a:pPr eaLnBrk="1" hangingPunct="1"/>
                  <a:endParaRPr lang="en-US" altLang="x-none" sz="2889"/>
                </a:p>
              </p:txBody>
            </p:sp>
          </p:grpSp>
          <p:sp>
            <p:nvSpPr>
              <p:cNvPr id="13" name="Parallélogramme 12">
                <a:extLst>
                  <a:ext uri="{FF2B5EF4-FFF2-40B4-BE49-F238E27FC236}">
                    <a16:creationId xmlns:a16="http://schemas.microsoft.com/office/drawing/2014/main" id="{89705D44-6913-CB57-7683-ACC7B1F3B07D}"/>
                  </a:ext>
                </a:extLst>
              </p:cNvPr>
              <p:cNvSpPr/>
              <p:nvPr/>
            </p:nvSpPr>
            <p:spPr>
              <a:xfrm rot="5400000">
                <a:off x="10961799" y="1285087"/>
                <a:ext cx="176669" cy="144016"/>
              </a:xfrm>
              <a:prstGeom prst="parallelogram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5C0FD346-78F7-44A6-12E0-C4D998E91B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17251" y="1303409"/>
                <a:ext cx="0" cy="2520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 Box 613">
              <a:extLst>
                <a:ext uri="{FF2B5EF4-FFF2-40B4-BE49-F238E27FC236}">
                  <a16:creationId xmlns:a16="http://schemas.microsoft.com/office/drawing/2014/main" id="{4DE6CBC0-EADF-EF6D-C1D7-2841D7301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4521" y="2011198"/>
              <a:ext cx="1132814" cy="570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5pPr>
              <a:lvl6pPr marL="2514600" indent="-228600" algn="ct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6pPr>
              <a:lvl7pPr marL="2971800" indent="-228600" algn="ct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7pPr>
              <a:lvl8pPr marL="3429000" indent="-228600" algn="ct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8pPr>
              <a:lvl9pPr marL="3886200" indent="-228600" algn="ct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ko-KR" sz="12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hydrophone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altLang="ko-KR" sz="12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-1300m</a:t>
              </a:r>
            </a:p>
          </p:txBody>
        </p:sp>
        <p:sp>
          <p:nvSpPr>
            <p:cNvPr id="11" name="Text Box 613">
              <a:extLst>
                <a:ext uri="{FF2B5EF4-FFF2-40B4-BE49-F238E27FC236}">
                  <a16:creationId xmlns:a16="http://schemas.microsoft.com/office/drawing/2014/main" id="{916DE319-FA41-C470-A3FA-F4543B4BC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4548" y="5013176"/>
              <a:ext cx="8093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5pPr>
              <a:lvl6pPr marL="2514600" indent="-228600" algn="ct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6pPr>
              <a:lvl7pPr marL="2971800" indent="-228600" algn="ct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7pPr>
              <a:lvl8pPr marL="3429000" indent="-228600" algn="ct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8pPr>
              <a:lvl9pPr marL="3886200" indent="-228600" algn="ct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Rounded MT Bold" charset="0"/>
                  <a:ea typeface="굴림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ko-KR" sz="12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acoustic release</a:t>
              </a:r>
            </a:p>
          </p:txBody>
        </p:sp>
      </p:grpSp>
      <p:sp>
        <p:nvSpPr>
          <p:cNvPr id="32" name="Espace réservé du pied de page 5">
            <a:extLst>
              <a:ext uri="{FF2B5EF4-FFF2-40B4-BE49-F238E27FC236}">
                <a16:creationId xmlns:a16="http://schemas.microsoft.com/office/drawing/2014/main" id="{0468D8E4-22B2-1169-1CF0-D74231146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C7FA4B6-5E5D-99C9-1D36-70FA92A40938}"/>
              </a:ext>
            </a:extLst>
          </p:cNvPr>
          <p:cNvGrpSpPr/>
          <p:nvPr/>
        </p:nvGrpSpPr>
        <p:grpSpPr>
          <a:xfrm>
            <a:off x="5087888" y="4759663"/>
            <a:ext cx="2146536" cy="660570"/>
            <a:chOff x="6905302" y="4352606"/>
            <a:chExt cx="2146536" cy="66057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F2FA020-A7C2-613F-730B-E2C03D73535A}"/>
                </a:ext>
              </a:extLst>
            </p:cNvPr>
            <p:cNvSpPr/>
            <p:nvPr/>
          </p:nvSpPr>
          <p:spPr>
            <a:xfrm>
              <a:off x="6905302" y="4352606"/>
              <a:ext cx="2071018" cy="6605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3FA013B8-0C86-596C-1821-41D79C3A4A47}"/>
                </a:ext>
              </a:extLst>
            </p:cNvPr>
            <p:cNvGrpSpPr/>
            <p:nvPr/>
          </p:nvGrpSpPr>
          <p:grpSpPr>
            <a:xfrm>
              <a:off x="6942274" y="4358538"/>
              <a:ext cx="2109564" cy="619230"/>
              <a:chOff x="10190197" y="-300666"/>
              <a:chExt cx="2109564" cy="619230"/>
            </a:xfrm>
          </p:grpSpPr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B4E1DCDA-3866-7A48-2993-B51726ABF72D}"/>
                  </a:ext>
                </a:extLst>
              </p:cNvPr>
              <p:cNvSpPr/>
              <p:nvPr/>
            </p:nvSpPr>
            <p:spPr>
              <a:xfrm>
                <a:off x="10190197" y="26914"/>
                <a:ext cx="272563" cy="283818"/>
              </a:xfrm>
              <a:custGeom>
                <a:avLst/>
                <a:gdLst>
                  <a:gd name="connsiteX0" fmla="*/ 225996 w 558505"/>
                  <a:gd name="connsiteY0" fmla="*/ 487397 h 582399"/>
                  <a:gd name="connsiteX1" fmla="*/ 225996 w 558505"/>
                  <a:gd name="connsiteY1" fmla="*/ 487397 h 582399"/>
                  <a:gd name="connsiteX2" fmla="*/ 214121 w 558505"/>
                  <a:gd name="connsiteY2" fmla="*/ 380519 h 582399"/>
                  <a:gd name="connsiteX3" fmla="*/ 202246 w 558505"/>
                  <a:gd name="connsiteY3" fmla="*/ 333017 h 582399"/>
                  <a:gd name="connsiteX4" fmla="*/ 166620 w 558505"/>
                  <a:gd name="connsiteY4" fmla="*/ 297391 h 582399"/>
                  <a:gd name="connsiteX5" fmla="*/ 130994 w 558505"/>
                  <a:gd name="connsiteY5" fmla="*/ 249890 h 582399"/>
                  <a:gd name="connsiteX6" fmla="*/ 59742 w 558505"/>
                  <a:gd name="connsiteY6" fmla="*/ 202389 h 582399"/>
                  <a:gd name="connsiteX7" fmla="*/ 24116 w 558505"/>
                  <a:gd name="connsiteY7" fmla="*/ 178638 h 582399"/>
                  <a:gd name="connsiteX8" fmla="*/ 365 w 558505"/>
                  <a:gd name="connsiteY8" fmla="*/ 143012 h 582399"/>
                  <a:gd name="connsiteX9" fmla="*/ 12240 w 558505"/>
                  <a:gd name="connsiteY9" fmla="*/ 107386 h 582399"/>
                  <a:gd name="connsiteX10" fmla="*/ 83492 w 558505"/>
                  <a:gd name="connsiteY10" fmla="*/ 59885 h 582399"/>
                  <a:gd name="connsiteX11" fmla="*/ 154744 w 558505"/>
                  <a:gd name="connsiteY11" fmla="*/ 508 h 582399"/>
                  <a:gd name="connsiteX12" fmla="*/ 261622 w 558505"/>
                  <a:gd name="connsiteY12" fmla="*/ 12384 h 582399"/>
                  <a:gd name="connsiteX13" fmla="*/ 332874 w 558505"/>
                  <a:gd name="connsiteY13" fmla="*/ 36134 h 582399"/>
                  <a:gd name="connsiteX14" fmla="*/ 368500 w 558505"/>
                  <a:gd name="connsiteY14" fmla="*/ 48010 h 582399"/>
                  <a:gd name="connsiteX15" fmla="*/ 439752 w 558505"/>
                  <a:gd name="connsiteY15" fmla="*/ 83636 h 582399"/>
                  <a:gd name="connsiteX16" fmla="*/ 558505 w 558505"/>
                  <a:gd name="connsiteY16" fmla="*/ 107386 h 582399"/>
                  <a:gd name="connsiteX17" fmla="*/ 534755 w 558505"/>
                  <a:gd name="connsiteY17" fmla="*/ 285516 h 582399"/>
                  <a:gd name="connsiteX18" fmla="*/ 511004 w 558505"/>
                  <a:gd name="connsiteY18" fmla="*/ 321142 h 582399"/>
                  <a:gd name="connsiteX19" fmla="*/ 463503 w 558505"/>
                  <a:gd name="connsiteY19" fmla="*/ 487397 h 582399"/>
                  <a:gd name="connsiteX20" fmla="*/ 427877 w 558505"/>
                  <a:gd name="connsiteY20" fmla="*/ 570524 h 582399"/>
                  <a:gd name="connsiteX21" fmla="*/ 344749 w 558505"/>
                  <a:gd name="connsiteY21" fmla="*/ 582399 h 582399"/>
                  <a:gd name="connsiteX22" fmla="*/ 225996 w 558505"/>
                  <a:gd name="connsiteY22" fmla="*/ 487397 h 58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8505" h="582399">
                    <a:moveTo>
                      <a:pt x="225996" y="487397"/>
                    </a:moveTo>
                    <a:lnTo>
                      <a:pt x="225996" y="487397"/>
                    </a:lnTo>
                    <a:cubicBezTo>
                      <a:pt x="222038" y="451771"/>
                      <a:pt x="219571" y="415947"/>
                      <a:pt x="214121" y="380519"/>
                    </a:cubicBezTo>
                    <a:cubicBezTo>
                      <a:pt x="211639" y="364388"/>
                      <a:pt x="210344" y="347188"/>
                      <a:pt x="202246" y="333017"/>
                    </a:cubicBezTo>
                    <a:cubicBezTo>
                      <a:pt x="193914" y="318435"/>
                      <a:pt x="177550" y="310142"/>
                      <a:pt x="166620" y="297391"/>
                    </a:cubicBezTo>
                    <a:cubicBezTo>
                      <a:pt x="153739" y="282364"/>
                      <a:pt x="145787" y="263039"/>
                      <a:pt x="130994" y="249890"/>
                    </a:cubicBezTo>
                    <a:cubicBezTo>
                      <a:pt x="109659" y="230926"/>
                      <a:pt x="83493" y="218223"/>
                      <a:pt x="59742" y="202389"/>
                    </a:cubicBezTo>
                    <a:lnTo>
                      <a:pt x="24116" y="178638"/>
                    </a:lnTo>
                    <a:cubicBezTo>
                      <a:pt x="16199" y="166763"/>
                      <a:pt x="2712" y="157090"/>
                      <a:pt x="365" y="143012"/>
                    </a:cubicBezTo>
                    <a:cubicBezTo>
                      <a:pt x="-1693" y="130665"/>
                      <a:pt x="5296" y="117801"/>
                      <a:pt x="12240" y="107386"/>
                    </a:cubicBezTo>
                    <a:cubicBezTo>
                      <a:pt x="37656" y="69262"/>
                      <a:pt x="46141" y="72335"/>
                      <a:pt x="83492" y="59885"/>
                    </a:cubicBezTo>
                    <a:cubicBezTo>
                      <a:pt x="92069" y="51308"/>
                      <a:pt x="136708" y="2011"/>
                      <a:pt x="154744" y="508"/>
                    </a:cubicBezTo>
                    <a:cubicBezTo>
                      <a:pt x="190465" y="-2469"/>
                      <a:pt x="225996" y="8425"/>
                      <a:pt x="261622" y="12384"/>
                    </a:cubicBezTo>
                    <a:lnTo>
                      <a:pt x="332874" y="36134"/>
                    </a:lnTo>
                    <a:cubicBezTo>
                      <a:pt x="344749" y="40092"/>
                      <a:pt x="358084" y="41067"/>
                      <a:pt x="368500" y="48010"/>
                    </a:cubicBezTo>
                    <a:cubicBezTo>
                      <a:pt x="401349" y="69909"/>
                      <a:pt x="402157" y="74960"/>
                      <a:pt x="439752" y="83636"/>
                    </a:cubicBezTo>
                    <a:cubicBezTo>
                      <a:pt x="479086" y="92713"/>
                      <a:pt x="558505" y="107386"/>
                      <a:pt x="558505" y="107386"/>
                    </a:cubicBezTo>
                    <a:cubicBezTo>
                      <a:pt x="556733" y="126875"/>
                      <a:pt x="552911" y="243152"/>
                      <a:pt x="534755" y="285516"/>
                    </a:cubicBezTo>
                    <a:cubicBezTo>
                      <a:pt x="529133" y="298634"/>
                      <a:pt x="518921" y="309267"/>
                      <a:pt x="511004" y="321142"/>
                    </a:cubicBezTo>
                    <a:cubicBezTo>
                      <a:pt x="476928" y="423370"/>
                      <a:pt x="493329" y="368095"/>
                      <a:pt x="463503" y="487397"/>
                    </a:cubicBezTo>
                    <a:cubicBezTo>
                      <a:pt x="459303" y="504196"/>
                      <a:pt x="450940" y="560274"/>
                      <a:pt x="427877" y="570524"/>
                    </a:cubicBezTo>
                    <a:cubicBezTo>
                      <a:pt x="402299" y="581892"/>
                      <a:pt x="372458" y="578441"/>
                      <a:pt x="344749" y="582399"/>
                    </a:cubicBezTo>
                    <a:cubicBezTo>
                      <a:pt x="226180" y="567578"/>
                      <a:pt x="245788" y="503231"/>
                      <a:pt x="225996" y="487397"/>
                    </a:cubicBezTo>
                    <a:close/>
                  </a:path>
                </a:pathLst>
              </a:custGeom>
              <a:solidFill>
                <a:srgbClr val="FF0200">
                  <a:alpha val="4726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6" name="Text Box 613">
                <a:extLst>
                  <a:ext uri="{FF2B5EF4-FFF2-40B4-BE49-F238E27FC236}">
                    <a16:creationId xmlns:a16="http://schemas.microsoft.com/office/drawing/2014/main" id="{7A389DB4-3FDF-B9E0-0278-D0C1025A69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4043" y="41565"/>
                <a:ext cx="18757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5pPr>
                <a:lvl6pPr marL="25146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6pPr>
                <a:lvl7pPr marL="29718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7pPr>
                <a:lvl8pPr marL="34290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8pPr>
                <a:lvl9pPr marL="38862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ko-KR" sz="12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recent lava flows extent</a:t>
                </a:r>
              </a:p>
            </p:txBody>
          </p:sp>
          <p:sp>
            <p:nvSpPr>
              <p:cNvPr id="39" name="Étoile à 5 branches 38">
                <a:extLst>
                  <a:ext uri="{FF2B5EF4-FFF2-40B4-BE49-F238E27FC236}">
                    <a16:creationId xmlns:a16="http://schemas.microsoft.com/office/drawing/2014/main" id="{F099D1AC-54F8-0383-28C9-D4D05753290F}"/>
                  </a:ext>
                </a:extLst>
              </p:cNvPr>
              <p:cNvSpPr/>
              <p:nvPr/>
            </p:nvSpPr>
            <p:spPr>
              <a:xfrm>
                <a:off x="10236478" y="-249974"/>
                <a:ext cx="180000" cy="180000"/>
              </a:xfrm>
              <a:prstGeom prst="star5">
                <a:avLst/>
              </a:prstGeom>
              <a:solidFill>
                <a:srgbClr val="0164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0" name="Text Box 613">
                <a:extLst>
                  <a:ext uri="{FF2B5EF4-FFF2-40B4-BE49-F238E27FC236}">
                    <a16:creationId xmlns:a16="http://schemas.microsoft.com/office/drawing/2014/main" id="{31B15B96-CE71-3E15-FDB8-C2A5336E46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4043" y="-300666"/>
                <a:ext cx="18757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5pPr>
                <a:lvl6pPr marL="25146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6pPr>
                <a:lvl7pPr marL="29718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7pPr>
                <a:lvl8pPr marL="34290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8pPr>
                <a:lvl9pPr marL="3886200" indent="-228600" algn="ctr" eaLnBrk="0" fontAlgn="base" latinLnBrk="1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Arial Rounded MT Bold" charset="0"/>
                    <a:ea typeface="굴림" charset="-127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ko-KR" sz="12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hydrophones</a:t>
                </a:r>
              </a:p>
            </p:txBody>
          </p:sp>
        </p:grpSp>
      </p:grpSp>
      <p:sp>
        <p:nvSpPr>
          <p:cNvPr id="34" name="Text Box 613">
            <a:extLst>
              <a:ext uri="{FF2B5EF4-FFF2-40B4-BE49-F238E27FC236}">
                <a16:creationId xmlns:a16="http://schemas.microsoft.com/office/drawing/2014/main" id="{B304C208-C933-F7DF-1C1B-1ECC452B2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2730" y="3068960"/>
            <a:ext cx="18757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5pPr>
            <a:lvl6pPr marL="2514600" indent="-228600" algn="ctr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6pPr>
            <a:lvl7pPr marL="2971800" indent="-228600" algn="ctr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7pPr>
            <a:lvl8pPr marL="3429000" indent="-228600" algn="ctr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8pPr>
            <a:lvl9pPr marL="3886200" indent="-228600" algn="ctr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Rounded MT Bold" charset="0"/>
                <a:ea typeface="굴림" charset="-127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ko-KR" sz="120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Fani</a:t>
            </a:r>
            <a:r>
              <a:rPr lang="en-US" altLang="ko-KR" sz="12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Maoré</a:t>
            </a:r>
            <a:r>
              <a:rPr lang="en-US" altLang="ko-KR" sz="12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volcano</a:t>
            </a:r>
          </a:p>
        </p:txBody>
      </p:sp>
    </p:spTree>
    <p:extLst>
      <p:ext uri="{BB962C8B-B14F-4D97-AF65-F5344CB8AC3E}">
        <p14:creationId xmlns:p14="http://schemas.microsoft.com/office/powerpoint/2010/main" val="417570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5</a:t>
            </a:fld>
            <a:endParaRPr lang="fr-FR" dirty="0"/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9E44806C-6973-B2B4-7280-295A7B04A35D}"/>
              </a:ext>
            </a:extLst>
          </p:cNvPr>
          <p:cNvSpPr txBox="1">
            <a:spLocks/>
          </p:cNvSpPr>
          <p:nvPr/>
        </p:nvSpPr>
        <p:spPr>
          <a:xfrm>
            <a:off x="119336" y="1052736"/>
            <a:ext cx="5868343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From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October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2020 to July 2022 (in 3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datasets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)</a:t>
            </a:r>
            <a:endParaRPr lang="fr-FR" sz="6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Soundscape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detected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(0-120Hz) :</a:t>
            </a:r>
          </a:p>
          <a:p>
            <a:pPr lvl="1"/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Marine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mammals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calls</a:t>
            </a:r>
          </a:p>
          <a:p>
            <a:pPr lvl="1"/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Active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seismic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surveys</a:t>
            </a:r>
            <a:endParaRPr lang="fr-FR" sz="18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lvl="1"/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Transiting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ships</a:t>
            </a:r>
            <a:endParaRPr lang="fr-FR" sz="18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 lvl="1"/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Seismic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events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latin typeface="Avenir Next" panose="020B0503020202020204" pitchFamily="34" charset="0"/>
              </a:rPr>
              <a:t>landslides</a:t>
            </a:r>
            <a:r>
              <a:rPr lang="fr-FR" sz="1800" dirty="0">
                <a:solidFill>
                  <a:srgbClr val="000000"/>
                </a:solidFill>
                <a:latin typeface="Avenir Next" panose="020B0503020202020204" pitchFamily="34" charset="0"/>
              </a:rPr>
              <a:t>, …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8ABCBA-E3D9-8934-ED31-498FDF41E1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0" t="6263" r="8389"/>
          <a:stretch/>
        </p:blipFill>
        <p:spPr>
          <a:xfrm>
            <a:off x="119337" y="3767693"/>
            <a:ext cx="5544616" cy="217369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du contenu 10">
            <a:extLst>
              <a:ext uri="{FF2B5EF4-FFF2-40B4-BE49-F238E27FC236}">
                <a16:creationId xmlns:a16="http://schemas.microsoft.com/office/drawing/2014/main" id="{A6DB63D5-5109-78F7-17B1-A736631A48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4" t="6876" r="6533" b="1511"/>
          <a:stretch/>
        </p:blipFill>
        <p:spPr>
          <a:xfrm>
            <a:off x="5861569" y="1359429"/>
            <a:ext cx="6139087" cy="2184311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B137A4-4137-EB13-6FD1-4805B79787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18" t="6961" r="6679" b="1061"/>
          <a:stretch/>
        </p:blipFill>
        <p:spPr>
          <a:xfrm>
            <a:off x="5861569" y="3767693"/>
            <a:ext cx="6066686" cy="2170253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1B32B1-5797-4161-6721-12E67B83C450}"/>
              </a:ext>
            </a:extLst>
          </p:cNvPr>
          <p:cNvSpPr/>
          <p:nvPr/>
        </p:nvSpPr>
        <p:spPr>
          <a:xfrm>
            <a:off x="767408" y="3843868"/>
            <a:ext cx="1986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10/2020 - 04/2021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FCF88A-0D0D-1F03-F788-48304BF048D9}"/>
              </a:ext>
            </a:extLst>
          </p:cNvPr>
          <p:cNvSpPr/>
          <p:nvPr/>
        </p:nvSpPr>
        <p:spPr>
          <a:xfrm>
            <a:off x="6383485" y="1422593"/>
            <a:ext cx="1713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04/2021 - 09/2021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283A64-BB2D-572E-DAE7-4D281948EC42}"/>
              </a:ext>
            </a:extLst>
          </p:cNvPr>
          <p:cNvSpPr/>
          <p:nvPr/>
        </p:nvSpPr>
        <p:spPr>
          <a:xfrm>
            <a:off x="6438209" y="3843868"/>
            <a:ext cx="1713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venir Next" panose="020B0503020202020204" pitchFamily="34" charset="0"/>
              </a:rPr>
              <a:t>09/2021 - 07/2022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2087735-4852-7361-35A6-15B465AD4438}"/>
              </a:ext>
            </a:extLst>
          </p:cNvPr>
          <p:cNvSpPr txBox="1"/>
          <p:nvPr/>
        </p:nvSpPr>
        <p:spPr>
          <a:xfrm>
            <a:off x="10549233" y="5839370"/>
            <a:ext cx="145142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Bazin et al., 2022</a:t>
            </a:r>
          </a:p>
        </p:txBody>
      </p:sp>
      <p:sp>
        <p:nvSpPr>
          <p:cNvPr id="24" name="Titre 10">
            <a:extLst>
              <a:ext uri="{FF2B5EF4-FFF2-40B4-BE49-F238E27FC236}">
                <a16:creationId xmlns:a16="http://schemas.microsoft.com/office/drawing/2014/main" id="{FA6B0559-43DB-8D09-CAD9-526F368A30FD}"/>
              </a:ext>
            </a:extLst>
          </p:cNvPr>
          <p:cNvSpPr txBox="1">
            <a:spLocks/>
          </p:cNvSpPr>
          <p:nvPr/>
        </p:nvSpPr>
        <p:spPr>
          <a:xfrm>
            <a:off x="838200" y="260648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Hydrophone data</a:t>
            </a:r>
          </a:p>
        </p:txBody>
      </p: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0620E4F0-F4D1-8F67-4D7A-0F943B2B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pic>
        <p:nvPicPr>
          <p:cNvPr id="28" name="MAHY03_BB_mada_x20.wav">
            <a:hlinkClick r:id="" action="ppaction://media"/>
            <a:extLst>
              <a:ext uri="{FF2B5EF4-FFF2-40B4-BE49-F238E27FC236}">
                <a16:creationId xmlns:a16="http://schemas.microsoft.com/office/drawing/2014/main" id="{D8C05FA7-F0BB-3D54-BF1B-1C8195860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6321" y="343395"/>
            <a:ext cx="576064" cy="57606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F66F917-C909-50CC-055A-7A53C4354BF8}"/>
              </a:ext>
            </a:extLst>
          </p:cNvPr>
          <p:cNvSpPr txBox="1"/>
          <p:nvPr/>
        </p:nvSpPr>
        <p:spPr>
          <a:xfrm>
            <a:off x="6642385" y="441107"/>
            <a:ext cx="4896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u="none" strike="noStrike" dirty="0" err="1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Pygmy</a:t>
            </a:r>
            <a:r>
              <a:rPr lang="fr-FR" sz="1600" b="0" i="0" u="none" strike="noStrike" dirty="0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fr-FR" sz="1600" b="0" i="0" u="none" strike="noStrike" dirty="0" err="1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blue</a:t>
            </a:r>
            <a:r>
              <a:rPr lang="fr-FR" sz="1600" b="0" i="0" u="none" strike="noStrike" dirty="0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fr-FR" sz="1600" b="0" i="0" u="none" strike="noStrike" dirty="0" err="1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whale</a:t>
            </a:r>
            <a:r>
              <a:rPr lang="fr-FR" sz="1600" b="0" i="0" u="none" strike="noStrike" dirty="0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 - MAHY03 – 14/10/2020</a:t>
            </a:r>
            <a:endParaRPr lang="fr-FR" sz="16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03DBE6E-607A-F710-A4DA-5E7A279EB356}"/>
              </a:ext>
            </a:extLst>
          </p:cNvPr>
          <p:cNvSpPr txBox="1"/>
          <p:nvPr/>
        </p:nvSpPr>
        <p:spPr>
          <a:xfrm>
            <a:off x="7975611" y="742641"/>
            <a:ext cx="22300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fr-FR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accelerated</a:t>
            </a:r>
            <a:r>
              <a:rPr lang="fr-FR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20 times)</a:t>
            </a:r>
          </a:p>
        </p:txBody>
      </p:sp>
    </p:spTree>
    <p:extLst>
      <p:ext uri="{BB962C8B-B14F-4D97-AF65-F5344CB8AC3E}">
        <p14:creationId xmlns:p14="http://schemas.microsoft.com/office/powerpoint/2010/main" val="64491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6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34F46E66-6491-97DF-9C80-E6D8850D199E}"/>
              </a:ext>
            </a:extLst>
          </p:cNvPr>
          <p:cNvSpPr txBox="1">
            <a:spLocks/>
          </p:cNvSpPr>
          <p:nvPr/>
        </p:nvSpPr>
        <p:spPr>
          <a:xfrm>
            <a:off x="838200" y="266377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Impulsive </a:t>
            </a:r>
            <a:r>
              <a:rPr lang="fr-FR" dirty="0" err="1">
                <a:latin typeface="Century Gothic" panose="020B0502020202020204" pitchFamily="34" charset="0"/>
              </a:rPr>
              <a:t>events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03FAFBF4-F570-C302-E209-7954C903ACD1}"/>
              </a:ext>
            </a:extLst>
          </p:cNvPr>
          <p:cNvSpPr txBox="1">
            <a:spLocks/>
          </p:cNvSpPr>
          <p:nvPr/>
        </p:nvSpPr>
        <p:spPr>
          <a:xfrm>
            <a:off x="227657" y="1056771"/>
            <a:ext cx="11666926" cy="15998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Mainly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observed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on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spectrograms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Short duration &lt; 5-10 s </a:t>
            </a:r>
          </a:p>
          <a:p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Energetic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– up to 100 Hz</a:t>
            </a:r>
          </a:p>
          <a:p>
            <a:r>
              <a:rPr lang="fr-FR" sz="2000" dirty="0" err="1">
                <a:latin typeface="Avenir Next" panose="020B0503020202020204" pitchFamily="34" charset="0"/>
              </a:rPr>
              <a:t>Also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observed</a:t>
            </a:r>
            <a:r>
              <a:rPr lang="fr-FR" sz="2000" dirty="0">
                <a:latin typeface="Avenir Next" panose="020B0503020202020204" pitchFamily="34" charset="0"/>
              </a:rPr>
              <a:t> at Axial </a:t>
            </a:r>
            <a:r>
              <a:rPr lang="fr-FR" sz="2000" dirty="0" err="1">
                <a:latin typeface="Avenir Next" panose="020B0503020202020204" pitchFamily="34" charset="0"/>
              </a:rPr>
              <a:t>seamount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1400" dirty="0">
                <a:latin typeface="Avenir Next" panose="020B0503020202020204" pitchFamily="34" charset="0"/>
              </a:rPr>
              <a:t>[Le </a:t>
            </a:r>
            <a:r>
              <a:rPr lang="fr-FR" sz="1400" dirty="0" err="1">
                <a:latin typeface="Avenir Next" panose="020B0503020202020204" pitchFamily="34" charset="0"/>
              </a:rPr>
              <a:t>Saout</a:t>
            </a:r>
            <a:r>
              <a:rPr lang="fr-FR" sz="1400" dirty="0">
                <a:latin typeface="Avenir Next" panose="020B0503020202020204" pitchFamily="34" charset="0"/>
              </a:rPr>
              <a:t> et al., 2020] </a:t>
            </a:r>
            <a:r>
              <a:rPr lang="fr-FR" sz="2000" dirty="0">
                <a:latin typeface="Avenir Next" panose="020B0503020202020204" pitchFamily="34" charset="0"/>
              </a:rPr>
              <a:t>and </a:t>
            </a:r>
            <a:r>
              <a:rPr lang="fr-FR" sz="2000" dirty="0" err="1">
                <a:latin typeface="Avenir Next" panose="020B0503020202020204" pitchFamily="34" charset="0"/>
              </a:rPr>
              <a:t>South-West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Indian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ridge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1400" dirty="0">
                <a:latin typeface="Avenir Next" panose="020B0503020202020204" pitchFamily="34" charset="0"/>
              </a:rPr>
              <a:t>[</a:t>
            </a:r>
            <a:r>
              <a:rPr lang="fr-FR" sz="1400" dirty="0" err="1">
                <a:latin typeface="Avenir Next" panose="020B0503020202020204" pitchFamily="34" charset="0"/>
              </a:rPr>
              <a:t>Ingale</a:t>
            </a:r>
            <a:r>
              <a:rPr lang="fr-FR" sz="1400" dirty="0">
                <a:latin typeface="Avenir Next" panose="020B0503020202020204" pitchFamily="34" charset="0"/>
              </a:rPr>
              <a:t> et al., 2022, 2023]</a:t>
            </a:r>
            <a:endParaRPr lang="fr-FR" sz="14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2B5D88-70D2-3D0D-0EDE-8702591EC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60" y="2699320"/>
            <a:ext cx="10536184" cy="32781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8F9357-34F0-9D78-F9AE-5319B192C887}"/>
              </a:ext>
            </a:extLst>
          </p:cNvPr>
          <p:cNvSpPr txBox="1"/>
          <p:nvPr/>
        </p:nvSpPr>
        <p:spPr>
          <a:xfrm>
            <a:off x="1399360" y="5969454"/>
            <a:ext cx="1451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Bazin et al., 2022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FF8FF5-7709-2091-A012-4185C8767826}"/>
              </a:ext>
            </a:extLst>
          </p:cNvPr>
          <p:cNvSpPr txBox="1"/>
          <p:nvPr/>
        </p:nvSpPr>
        <p:spPr>
          <a:xfrm>
            <a:off x="162272" y="3378478"/>
            <a:ext cx="1208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6BB9E7"/>
                </a:solidFill>
                <a:latin typeface="Avenir Next" panose="020B0503020202020204" pitchFamily="34" charset="0"/>
              </a:rPr>
              <a:t>Impulsive </a:t>
            </a:r>
          </a:p>
          <a:p>
            <a:pPr algn="ctr"/>
            <a:r>
              <a:rPr lang="fr-FR" sz="1600" b="1" dirty="0">
                <a:solidFill>
                  <a:srgbClr val="6BB9E7"/>
                </a:solidFill>
                <a:latin typeface="Avenir Next" panose="020B0503020202020204" pitchFamily="34" charset="0"/>
              </a:rPr>
              <a:t>event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CC766D-B436-563A-7528-DD9B3F704CEA}"/>
              </a:ext>
            </a:extLst>
          </p:cNvPr>
          <p:cNvSpPr txBox="1"/>
          <p:nvPr/>
        </p:nvSpPr>
        <p:spPr>
          <a:xfrm>
            <a:off x="103216" y="4610450"/>
            <a:ext cx="1327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8EC674"/>
                </a:solidFill>
                <a:latin typeface="Avenir Next" panose="020B0503020202020204" pitchFamily="34" charset="0"/>
              </a:rPr>
              <a:t>Earthquake</a:t>
            </a:r>
            <a:endParaRPr lang="fr-FR" sz="1600" b="1" dirty="0">
              <a:solidFill>
                <a:srgbClr val="8EC674"/>
              </a:solidFill>
              <a:latin typeface="Avenir Next" panose="020B0503020202020204" pitchFamily="34" charset="0"/>
            </a:endParaRPr>
          </a:p>
          <a:p>
            <a:pPr algn="ctr"/>
            <a:r>
              <a:rPr lang="fr-FR" sz="1600" b="1" dirty="0">
                <a:solidFill>
                  <a:srgbClr val="8EC674"/>
                </a:solidFill>
                <a:latin typeface="Avenir Next" panose="020B0503020202020204" pitchFamily="34" charset="0"/>
              </a:rPr>
              <a:t>(</a:t>
            </a:r>
            <a:r>
              <a:rPr lang="fr-FR" sz="1600" b="1" dirty="0" err="1">
                <a:solidFill>
                  <a:srgbClr val="8EC674"/>
                </a:solidFill>
                <a:latin typeface="Avenir Next" panose="020B0503020202020204" pitchFamily="34" charset="0"/>
              </a:rPr>
              <a:t>T</a:t>
            </a:r>
            <a:r>
              <a:rPr lang="fr-FR" sz="1600" b="1" dirty="0">
                <a:solidFill>
                  <a:srgbClr val="8EC674"/>
                </a:solidFill>
                <a:latin typeface="Avenir Next" panose="020B0503020202020204" pitchFamily="34" charset="0"/>
              </a:rPr>
              <a:t>-phases)</a:t>
            </a:r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9857A744-86DE-C5D3-8F50-4103A86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</p:spTree>
    <p:extLst>
      <p:ext uri="{BB962C8B-B14F-4D97-AF65-F5344CB8AC3E}">
        <p14:creationId xmlns:p14="http://schemas.microsoft.com/office/powerpoint/2010/main" val="41708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7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3A09D7D5-EE20-C648-DEC6-D104E76E93E4}"/>
              </a:ext>
            </a:extLst>
          </p:cNvPr>
          <p:cNvSpPr txBox="1">
            <a:spLocks/>
          </p:cNvSpPr>
          <p:nvPr/>
        </p:nvSpPr>
        <p:spPr>
          <a:xfrm>
            <a:off x="838200" y="255840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latin typeface="Century Gothic" panose="020B0502020202020204" pitchFamily="34" charset="0"/>
              </a:rPr>
              <a:t>First results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891860DF-C06E-9D45-942B-11B38A11349E}"/>
              </a:ext>
            </a:extLst>
          </p:cNvPr>
          <p:cNvSpPr txBox="1">
            <a:spLocks/>
          </p:cNvSpPr>
          <p:nvPr/>
        </p:nvSpPr>
        <p:spPr>
          <a:xfrm>
            <a:off x="227657" y="3266446"/>
            <a:ext cx="4692563" cy="2610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Hand-picking of 24h of data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using</a:t>
            </a: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effectLst/>
                <a:latin typeface="Avenir Next" panose="020B0503020202020204" pitchFamily="34" charset="0"/>
              </a:rPr>
              <a:t>Seas</a:t>
            </a:r>
            <a:r>
              <a:rPr lang="fr-FR" sz="2400" dirty="0">
                <a:effectLst/>
                <a:latin typeface="Avenir Next" panose="020B0503020202020204" pitchFamily="34" charset="0"/>
              </a:rPr>
              <a:t> </a:t>
            </a:r>
            <a:r>
              <a:rPr lang="fr-FR" sz="1600" dirty="0">
                <a:effectLst/>
                <a:latin typeface="Avenir Next" panose="020B0503020202020204" pitchFamily="34" charset="0"/>
              </a:rPr>
              <a:t>[Fox et al., 2001]</a:t>
            </a:r>
            <a:r>
              <a:rPr lang="fr-FR" sz="16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000000"/>
                </a:solidFill>
                <a:latin typeface="Avenir Next" panose="020B0503020202020204" pitchFamily="34" charset="0"/>
              </a:rPr>
              <a:t>81 impulsive </a:t>
            </a:r>
            <a:r>
              <a:rPr lang="fr-FR" sz="2400" dirty="0" err="1">
                <a:solidFill>
                  <a:srgbClr val="000000"/>
                </a:solidFill>
                <a:latin typeface="Avenir Next" panose="020B0503020202020204" pitchFamily="34" charset="0"/>
              </a:rPr>
              <a:t>events</a:t>
            </a:r>
            <a:endParaRPr lang="fr-FR" sz="24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400" dirty="0">
                <a:latin typeface="Avenir Next" panose="020B0503020202020204" pitchFamily="34" charset="0"/>
              </a:rPr>
              <a:t>All </a:t>
            </a:r>
            <a:r>
              <a:rPr lang="fr-FR" sz="2400" dirty="0" err="1">
                <a:latin typeface="Avenir Next" panose="020B0503020202020204" pitchFamily="34" charset="0"/>
              </a:rPr>
              <a:t>clustered</a:t>
            </a:r>
            <a:r>
              <a:rPr lang="fr-FR" sz="2400" dirty="0">
                <a:latin typeface="Avenir Next" panose="020B0503020202020204" pitchFamily="34" charset="0"/>
              </a:rPr>
              <a:t> in the </a:t>
            </a:r>
            <a:r>
              <a:rPr lang="fr-FR" sz="2400" dirty="0" err="1">
                <a:latin typeface="Avenir Next" panose="020B0503020202020204" pitchFamily="34" charset="0"/>
              </a:rPr>
              <a:t>same</a:t>
            </a:r>
            <a:r>
              <a:rPr lang="fr-FR" sz="2400" dirty="0"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latin typeface="Avenir Next" panose="020B0503020202020204" pitchFamily="34" charset="0"/>
              </a:rPr>
              <a:t>region</a:t>
            </a:r>
            <a:r>
              <a:rPr lang="fr-FR" sz="2400" dirty="0">
                <a:latin typeface="Avenir Next" panose="020B0503020202020204" pitchFamily="34" charset="0"/>
              </a:rPr>
              <a:t> NW of </a:t>
            </a:r>
            <a:r>
              <a:rPr lang="fr-FR" sz="2400" dirty="0" err="1">
                <a:latin typeface="Avenir Next" panose="020B0503020202020204" pitchFamily="34" charset="0"/>
              </a:rPr>
              <a:t>Fani</a:t>
            </a:r>
            <a:r>
              <a:rPr lang="fr-FR" sz="2400" dirty="0">
                <a:latin typeface="Avenir Next" panose="020B0503020202020204" pitchFamily="34" charset="0"/>
              </a:rPr>
              <a:t> </a:t>
            </a:r>
            <a:r>
              <a:rPr lang="fr-FR" sz="2400" dirty="0" err="1">
                <a:latin typeface="Avenir Next" panose="020B0503020202020204" pitchFamily="34" charset="0"/>
              </a:rPr>
              <a:t>Maoré</a:t>
            </a:r>
            <a:r>
              <a:rPr lang="fr-FR" sz="2400" dirty="0">
                <a:latin typeface="Avenir Next" panose="020B0503020202020204" pitchFamily="34" charset="0"/>
              </a:rPr>
              <a:t> volcano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E73D2E-4E08-09C3-8D20-60A3162D2F24}"/>
              </a:ext>
            </a:extLst>
          </p:cNvPr>
          <p:cNvSpPr txBox="1"/>
          <p:nvPr/>
        </p:nvSpPr>
        <p:spPr>
          <a:xfrm>
            <a:off x="1259892" y="980728"/>
            <a:ext cx="189981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00" b="1" dirty="0"/>
              <a:t>Bazin et al., 2022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367F4B-C9D1-7F07-A722-EE3A5D540322}"/>
              </a:ext>
            </a:extLst>
          </p:cNvPr>
          <p:cNvGrpSpPr/>
          <p:nvPr/>
        </p:nvGrpSpPr>
        <p:grpSpPr>
          <a:xfrm>
            <a:off x="4920221" y="548680"/>
            <a:ext cx="7015323" cy="5336912"/>
            <a:chOff x="5065956" y="1044416"/>
            <a:chExt cx="6447400" cy="490486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9511699-40A6-51AE-C37D-ADD710D33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0" r="11368" b="30025"/>
            <a:stretch/>
          </p:blipFill>
          <p:spPr>
            <a:xfrm rot="5400000">
              <a:off x="5837224" y="273148"/>
              <a:ext cx="4904864" cy="6447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BA398C-65BB-6476-A0FE-959803E0DBB1}"/>
                </a:ext>
              </a:extLst>
            </p:cNvPr>
            <p:cNvSpPr/>
            <p:nvPr/>
          </p:nvSpPr>
          <p:spPr>
            <a:xfrm>
              <a:off x="8658620" y="2936453"/>
              <a:ext cx="322344" cy="367160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1C60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49DF514-FB5D-74FF-3E11-6A64C6E57AD6}"/>
                </a:ext>
              </a:extLst>
            </p:cNvPr>
            <p:cNvSpPr txBox="1"/>
            <p:nvPr/>
          </p:nvSpPr>
          <p:spPr>
            <a:xfrm>
              <a:off x="7536160" y="2564904"/>
              <a:ext cx="1157997" cy="282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chemeClr val="accent2">
                      <a:lumMod val="75000"/>
                    </a:schemeClr>
                  </a:solidFill>
                  <a:latin typeface="Avenir Next" panose="020B0503020202020204" pitchFamily="34" charset="0"/>
                </a:rPr>
                <a:t>Tiktak</a:t>
              </a:r>
              <a:r>
                <a:rPr lang="fr-FR" sz="1400" dirty="0">
                  <a:solidFill>
                    <a:schemeClr val="accent2">
                      <a:lumMod val="75000"/>
                    </a:schemeClr>
                  </a:solidFill>
                  <a:latin typeface="Avenir Next" panose="020B0503020202020204" pitchFamily="34" charset="0"/>
                </a:rPr>
                <a:t> </a:t>
              </a:r>
              <a:r>
                <a:rPr lang="fr-FR" sz="1400" dirty="0" err="1">
                  <a:solidFill>
                    <a:schemeClr val="accent2">
                      <a:lumMod val="75000"/>
                    </a:schemeClr>
                  </a:solidFill>
                  <a:latin typeface="Avenir Next" panose="020B0503020202020204" pitchFamily="34" charset="0"/>
                </a:rPr>
                <a:t>region</a:t>
              </a:r>
              <a:endParaRPr lang="fr-FR" sz="1400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D04C95A-D3F9-7868-05CD-41AAEE019E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8545" r="5785" b="28347"/>
          <a:stretch/>
        </p:blipFill>
        <p:spPr>
          <a:xfrm>
            <a:off x="1235577" y="1308679"/>
            <a:ext cx="1948444" cy="1718228"/>
          </a:xfrm>
          <a:prstGeom prst="rect">
            <a:avLst/>
          </a:prstGeom>
        </p:spPr>
      </p:pic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878D901C-5F09-8412-A01D-A2CAFC6D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</p:spTree>
    <p:extLst>
      <p:ext uri="{BB962C8B-B14F-4D97-AF65-F5344CB8AC3E}">
        <p14:creationId xmlns:p14="http://schemas.microsoft.com/office/powerpoint/2010/main" val="339439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8</a:t>
            </a:fld>
            <a:endParaRPr lang="fr-FR" dirty="0"/>
          </a:p>
        </p:txBody>
      </p:sp>
      <p:sp>
        <p:nvSpPr>
          <p:cNvPr id="2" name="Titre 10">
            <a:extLst>
              <a:ext uri="{FF2B5EF4-FFF2-40B4-BE49-F238E27FC236}">
                <a16:creationId xmlns:a16="http://schemas.microsoft.com/office/drawing/2014/main" id="{3A09D7D5-EE20-C648-DEC6-D104E76E93E4}"/>
              </a:ext>
            </a:extLst>
          </p:cNvPr>
          <p:cNvSpPr txBox="1">
            <a:spLocks/>
          </p:cNvSpPr>
          <p:nvPr/>
        </p:nvSpPr>
        <p:spPr>
          <a:xfrm>
            <a:off x="838200" y="255840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First </a:t>
            </a:r>
            <a:r>
              <a:rPr lang="fr-FR" dirty="0" err="1">
                <a:latin typeface="Century Gothic" panose="020B0502020202020204" pitchFamily="34" charset="0"/>
              </a:rPr>
              <a:t>results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75B453-7DFB-4DFA-AFBA-5172F89A5C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09"/>
          <a:stretch/>
        </p:blipFill>
        <p:spPr>
          <a:xfrm>
            <a:off x="4752528" y="260648"/>
            <a:ext cx="6672064" cy="56703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066A3E-A180-0D61-1988-B09DDD3A5B80}"/>
              </a:ext>
            </a:extLst>
          </p:cNvPr>
          <p:cNvSpPr txBox="1"/>
          <p:nvPr/>
        </p:nvSpPr>
        <p:spPr>
          <a:xfrm>
            <a:off x="227657" y="1363663"/>
            <a:ext cx="4572199" cy="4670509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Avenir Next" panose="020B0503020202020204" pitchFamily="34" charset="0"/>
              </a:rPr>
              <a:t>Events location matches </a:t>
            </a:r>
            <a:r>
              <a:rPr lang="fr-FR" sz="2000" dirty="0" err="1">
                <a:latin typeface="Avenir Next" panose="020B0503020202020204" pitchFamily="34" charset="0"/>
              </a:rPr>
              <a:t>region</a:t>
            </a:r>
            <a:r>
              <a:rPr lang="fr-FR" sz="2000" dirty="0">
                <a:latin typeface="Avenir Next" panose="020B0503020202020204" pitchFamily="34" charset="0"/>
              </a:rPr>
              <a:t> of </a:t>
            </a:r>
            <a:r>
              <a:rPr lang="fr-FR" sz="2000" dirty="0" err="1">
                <a:latin typeface="Avenir Next" panose="020B0503020202020204" pitchFamily="34" charset="0"/>
              </a:rPr>
              <a:t>recent</a:t>
            </a:r>
            <a:r>
              <a:rPr lang="fr-FR" sz="2000" dirty="0">
                <a:latin typeface="Avenir Next" panose="020B0503020202020204" pitchFamily="34" charset="0"/>
              </a:rPr>
              <a:t> (</a:t>
            </a:r>
            <a:r>
              <a:rPr lang="fr-FR" sz="2000" dirty="0" err="1">
                <a:latin typeface="Avenir Next" panose="020B0503020202020204" pitchFamily="34" charset="0"/>
              </a:rPr>
              <a:t>repeated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bathymetric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surveys</a:t>
            </a:r>
            <a:r>
              <a:rPr lang="fr-FR" sz="2000" dirty="0">
                <a:latin typeface="Avenir Next" panose="020B0503020202020204" pitchFamily="34" charset="0"/>
              </a:rPr>
              <a:t>) </a:t>
            </a:r>
            <a:r>
              <a:rPr lang="fr-FR" sz="2000" dirty="0" err="1">
                <a:latin typeface="Avenir Next" panose="020B0503020202020204" pitchFamily="34" charset="0"/>
              </a:rPr>
              <a:t>fresh</a:t>
            </a:r>
            <a:r>
              <a:rPr lang="fr-FR" sz="2000" dirty="0">
                <a:latin typeface="Avenir Next" panose="020B0503020202020204" pitchFamily="34" charset="0"/>
              </a:rPr>
              <a:t> (</a:t>
            </a:r>
            <a:r>
              <a:rPr lang="fr-FR" sz="2000" dirty="0" err="1">
                <a:latin typeface="Avenir Next" panose="020B0503020202020204" pitchFamily="34" charset="0"/>
              </a:rPr>
              <a:t>red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glow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from</a:t>
            </a:r>
            <a:r>
              <a:rPr lang="fr-FR" sz="2000" dirty="0">
                <a:latin typeface="Avenir Next" panose="020B0503020202020204" pitchFamily="34" charset="0"/>
              </a:rPr>
              <a:t> camera)  lava flows</a:t>
            </a:r>
          </a:p>
          <a:p>
            <a:endParaRPr lang="fr-FR" sz="2000" dirty="0">
              <a:latin typeface="Avenir Next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dirty="0">
                <a:latin typeface="Avenir Next" panose="020B0503020202020204" pitchFamily="34" charset="0"/>
              </a:rPr>
              <a:t>Impulsive </a:t>
            </a:r>
            <a:r>
              <a:rPr lang="fr-FR" sz="2000" b="1" dirty="0" err="1">
                <a:latin typeface="Avenir Next" panose="020B0503020202020204" pitchFamily="34" charset="0"/>
              </a:rPr>
              <a:t>events</a:t>
            </a:r>
            <a:r>
              <a:rPr lang="fr-FR" sz="2000" b="1" dirty="0">
                <a:latin typeface="Avenir Next" panose="020B0503020202020204" pitchFamily="34" charset="0"/>
              </a:rPr>
              <a:t>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err="1">
                <a:latin typeface="Avenir Next" panose="020B0503020202020204" pitchFamily="34" charset="0"/>
              </a:rPr>
              <a:t>sounds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resulting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latin typeface="Avenir Next" panose="020B0503020202020204" pitchFamily="34" charset="0"/>
              </a:rPr>
              <a:t>from</a:t>
            </a:r>
            <a:r>
              <a:rPr lang="fr-FR" sz="2000" dirty="0">
                <a:latin typeface="Avenir Next" panose="020B0503020202020204" pitchFamily="34" charset="0"/>
              </a:rPr>
              <a:t> lava-water interactions: </a:t>
            </a:r>
            <a:r>
              <a:rPr lang="fr-FR" sz="2000" dirty="0" err="1">
                <a:latin typeface="Avenir Next" panose="020B0503020202020204" pitchFamily="34" charset="0"/>
              </a:rPr>
              <a:t>steam</a:t>
            </a:r>
            <a:r>
              <a:rPr lang="fr-FR" sz="2000" dirty="0">
                <a:latin typeface="Avenir Next" panose="020B0503020202020204" pitchFamily="34" charset="0"/>
              </a:rPr>
              <a:t>, explosion ?</a:t>
            </a:r>
            <a:endParaRPr lang="fr-FR" sz="2000" dirty="0">
              <a:effectLst/>
              <a:latin typeface="Avenir Next" panose="020B05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Avenir Next" panose="020B0503020202020204" pitchFamily="34" charset="0"/>
              </a:rPr>
              <a:t>highlight areas of active flow emplacement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54295F-C05A-C924-4E9F-4CB1202B4C8A}"/>
              </a:ext>
            </a:extLst>
          </p:cNvPr>
          <p:cNvSpPr txBox="1"/>
          <p:nvPr/>
        </p:nvSpPr>
        <p:spPr>
          <a:xfrm>
            <a:off x="1487488" y="920856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Bazin et al., 2022</a:t>
            </a:r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35EBB9C2-8706-C4F0-45D9-6D26287D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</p:spTree>
    <p:extLst>
      <p:ext uri="{BB962C8B-B14F-4D97-AF65-F5344CB8AC3E}">
        <p14:creationId xmlns:p14="http://schemas.microsoft.com/office/powerpoint/2010/main" val="270325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75B9"/>
                </a:solidFill>
              </a:rPr>
              <a:t>Aude Lavayssière </a:t>
            </a:r>
            <a:endParaRPr lang="fr-FR" dirty="0">
              <a:solidFill>
                <a:srgbClr val="0075B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4D37F-FAD6-4C5F-AD7E-FE49DE0A48D4}" type="slidenum">
              <a:rPr lang="fr-FR" smtClean="0"/>
              <a:t>9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18546E-DE00-F2C4-633C-3CB7B59C3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08" y="3256922"/>
            <a:ext cx="11956330" cy="2781114"/>
          </a:xfrm>
          <a:prstGeom prst="rect">
            <a:avLst/>
          </a:prstGeom>
          <a:ln>
            <a:noFill/>
          </a:ln>
        </p:spPr>
      </p:pic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FA388AA7-F7D3-23A2-9202-DCD7D1D6E6A0}"/>
              </a:ext>
            </a:extLst>
          </p:cNvPr>
          <p:cNvSpPr txBox="1">
            <a:spLocks/>
          </p:cNvSpPr>
          <p:nvPr/>
        </p:nvSpPr>
        <p:spPr>
          <a:xfrm>
            <a:off x="227657" y="1113722"/>
            <a:ext cx="6289883" cy="18112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Manual picking of ~1000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additional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impulsive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signals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detected</a:t>
            </a:r>
            <a:r>
              <a:rPr lang="fr-FR" sz="2000" dirty="0">
                <a:solidFill>
                  <a:srgbClr val="000000"/>
                </a:solidFill>
                <a:latin typeface="Avenir Next" panose="020B0503020202020204" pitchFamily="34" charset="0"/>
              </a:rPr>
              <a:t> over 22 </a:t>
            </a:r>
            <a:r>
              <a:rPr lang="fr-FR" sz="2000" dirty="0" err="1">
                <a:solidFill>
                  <a:srgbClr val="000000"/>
                </a:solidFill>
                <a:latin typeface="Avenir Next" panose="020B0503020202020204" pitchFamily="34" charset="0"/>
              </a:rPr>
              <a:t>months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000" dirty="0">
                <a:latin typeface="Avenir Next" panose="020B0503020202020204" pitchFamily="34" charset="0"/>
              </a:rPr>
              <a:t>4 clusters </a:t>
            </a:r>
            <a:r>
              <a:rPr lang="fr-FR" sz="2000" dirty="0" err="1">
                <a:latin typeface="Avenir Next" panose="020B0503020202020204" pitchFamily="34" charset="0"/>
              </a:rPr>
              <a:t>including</a:t>
            </a:r>
            <a:r>
              <a:rPr lang="fr-FR" sz="2000" dirty="0">
                <a:latin typeface="Avenir Next" panose="020B0503020202020204" pitchFamily="34" charset="0"/>
              </a:rPr>
              <a:t> </a:t>
            </a:r>
            <a:r>
              <a:rPr lang="fr-FR" sz="2000" dirty="0" err="1">
                <a:solidFill>
                  <a:srgbClr val="1300FF"/>
                </a:solidFill>
                <a:latin typeface="Avenir Next" panose="020B0503020202020204" pitchFamily="34" charset="0"/>
              </a:rPr>
              <a:t>Tiktak</a:t>
            </a:r>
            <a:r>
              <a:rPr lang="fr-FR" sz="2000" dirty="0">
                <a:solidFill>
                  <a:srgbClr val="1300FF"/>
                </a:solidFill>
                <a:latin typeface="Avenir Next" panose="020B0503020202020204" pitchFamily="34" charset="0"/>
              </a:rPr>
              <a:t> cluster </a:t>
            </a:r>
          </a:p>
          <a:p>
            <a:pPr>
              <a:lnSpc>
                <a:spcPct val="100000"/>
              </a:lnSpc>
            </a:pPr>
            <a:r>
              <a:rPr lang="fr-FR" sz="2000" dirty="0" err="1">
                <a:latin typeface="Avenir Next" panose="020B0503020202020204" pitchFamily="34" charset="0"/>
              </a:rPr>
              <a:t>Tiktak</a:t>
            </a:r>
            <a:r>
              <a:rPr lang="fr-FR" sz="2000" dirty="0">
                <a:latin typeface="Avenir Next" panose="020B0503020202020204" pitchFamily="34" charset="0"/>
              </a:rPr>
              <a:t> cluster stops on </a:t>
            </a:r>
            <a:r>
              <a:rPr lang="fr-FR" sz="2000" dirty="0" err="1">
                <a:latin typeface="Avenir Next" panose="020B0503020202020204" pitchFamily="34" charset="0"/>
              </a:rPr>
              <a:t>December</a:t>
            </a:r>
            <a:r>
              <a:rPr lang="fr-FR" sz="2000" dirty="0">
                <a:latin typeface="Avenir Next" panose="020B0503020202020204" pitchFamily="34" charset="0"/>
              </a:rPr>
              <a:t> 4th, 2020 =&gt; end of lava flow </a:t>
            </a:r>
            <a:r>
              <a:rPr lang="fr-FR" sz="2000" dirty="0" err="1">
                <a:latin typeface="Avenir Next" panose="020B0503020202020204" pitchFamily="34" charset="0"/>
              </a:rPr>
              <a:t>activity</a:t>
            </a:r>
            <a:r>
              <a:rPr lang="fr-FR" sz="2000" dirty="0">
                <a:latin typeface="Avenir Next" panose="020B0503020202020204" pitchFamily="34" charset="0"/>
              </a:rPr>
              <a:t> ? </a:t>
            </a: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  <a:p>
            <a:pPr>
              <a:lnSpc>
                <a:spcPct val="100000"/>
              </a:lnSpc>
            </a:pPr>
            <a:endParaRPr lang="fr-FR" sz="2000" dirty="0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B1F02DF-D9A4-2969-5E4E-E4CCE57596C6}"/>
              </a:ext>
            </a:extLst>
          </p:cNvPr>
          <p:cNvCxnSpPr/>
          <p:nvPr/>
        </p:nvCxnSpPr>
        <p:spPr>
          <a:xfrm>
            <a:off x="2279760" y="4731121"/>
            <a:ext cx="0" cy="71410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AD3669B-3C17-3AE7-209B-5BE8DA984D53}"/>
              </a:ext>
            </a:extLst>
          </p:cNvPr>
          <p:cNvSpPr txBox="1"/>
          <p:nvPr/>
        </p:nvSpPr>
        <p:spPr>
          <a:xfrm>
            <a:off x="1961697" y="4126782"/>
            <a:ext cx="255012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04/12/2020</a:t>
            </a:r>
          </a:p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No more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events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at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Tiktak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DC1307C-AB19-8953-2672-DC6BCBE78002}"/>
              </a:ext>
            </a:extLst>
          </p:cNvPr>
          <p:cNvCxnSpPr>
            <a:cxnSpLocks/>
          </p:cNvCxnSpPr>
          <p:nvPr/>
        </p:nvCxnSpPr>
        <p:spPr>
          <a:xfrm>
            <a:off x="1559496" y="3570391"/>
            <a:ext cx="0" cy="44499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099DF07-E8E7-E563-67F9-6C40CDBE3813}"/>
              </a:ext>
            </a:extLst>
          </p:cNvPr>
          <p:cNvSpPr txBox="1"/>
          <p:nvPr/>
        </p:nvSpPr>
        <p:spPr>
          <a:xfrm>
            <a:off x="550242" y="3234462"/>
            <a:ext cx="26287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Data in Bazin et al., 2022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478BCE5-CC7F-C7B9-D276-12F70CDEE03F}"/>
              </a:ext>
            </a:extLst>
          </p:cNvPr>
          <p:cNvSpPr txBox="1"/>
          <p:nvPr/>
        </p:nvSpPr>
        <p:spPr>
          <a:xfrm>
            <a:off x="10272464" y="5785519"/>
            <a:ext cx="1808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Audrey Gonzalez et al.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AE5281-EB4B-7E27-D0AC-AC46205651C2}"/>
              </a:ext>
            </a:extLst>
          </p:cNvPr>
          <p:cNvSpPr txBox="1"/>
          <p:nvPr/>
        </p:nvSpPr>
        <p:spPr>
          <a:xfrm rot="16200000">
            <a:off x="-1451609" y="4326268"/>
            <a:ext cx="31924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4E71B1"/>
                </a:solidFill>
              </a:rPr>
              <a:t>Number</a:t>
            </a:r>
            <a:r>
              <a:rPr lang="fr-FR" sz="1600" dirty="0">
                <a:solidFill>
                  <a:srgbClr val="4E71B1"/>
                </a:solidFill>
              </a:rPr>
              <a:t> of impulsive </a:t>
            </a:r>
            <a:r>
              <a:rPr lang="fr-FR" sz="1600" dirty="0" err="1">
                <a:solidFill>
                  <a:srgbClr val="4E71B1"/>
                </a:solidFill>
              </a:rPr>
              <a:t>events</a:t>
            </a:r>
            <a:r>
              <a:rPr lang="fr-FR" sz="1600" dirty="0">
                <a:solidFill>
                  <a:srgbClr val="4E71B1"/>
                </a:solidFill>
              </a:rPr>
              <a:t> per </a:t>
            </a:r>
            <a:r>
              <a:rPr lang="fr-FR" sz="1600" dirty="0" err="1">
                <a:solidFill>
                  <a:srgbClr val="4E71B1"/>
                </a:solidFill>
              </a:rPr>
              <a:t>day</a:t>
            </a:r>
            <a:endParaRPr lang="fr-FR" sz="1600" dirty="0">
              <a:solidFill>
                <a:srgbClr val="4E71B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27E55BA-E982-F711-DC66-9D4617A11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r="11667" b="29909"/>
          <a:stretch/>
        </p:blipFill>
        <p:spPr>
          <a:xfrm rot="5400000">
            <a:off x="6855032" y="-138344"/>
            <a:ext cx="4458599" cy="5976664"/>
          </a:xfrm>
          <a:prstGeom prst="rect">
            <a:avLst/>
          </a:prstGeom>
          <a:ln>
            <a:noFill/>
          </a:ln>
        </p:spPr>
      </p:pic>
      <p:sp>
        <p:nvSpPr>
          <p:cNvPr id="16" name="Titre 10">
            <a:extLst>
              <a:ext uri="{FF2B5EF4-FFF2-40B4-BE49-F238E27FC236}">
                <a16:creationId xmlns:a16="http://schemas.microsoft.com/office/drawing/2014/main" id="{F1109E53-7A77-7B9E-0E22-5AF7FEC57E96}"/>
              </a:ext>
            </a:extLst>
          </p:cNvPr>
          <p:cNvSpPr txBox="1">
            <a:spLocks/>
          </p:cNvSpPr>
          <p:nvPr/>
        </p:nvSpPr>
        <p:spPr>
          <a:xfrm>
            <a:off x="838200" y="255840"/>
            <a:ext cx="10972800" cy="1143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Century Gothic" panose="020B0502020202020204" pitchFamily="34" charset="0"/>
              </a:rPr>
              <a:t>Further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results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D7928B-5C5C-5DF1-916A-57CEB4E71DCD}"/>
              </a:ext>
            </a:extLst>
          </p:cNvPr>
          <p:cNvSpPr/>
          <p:nvPr/>
        </p:nvSpPr>
        <p:spPr>
          <a:xfrm>
            <a:off x="4799856" y="3285008"/>
            <a:ext cx="1764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F7F33875-C593-CB64-5A9A-BDC6FE8F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>
                <a:solidFill>
                  <a:srgbClr val="B7C72A"/>
                </a:solidFill>
              </a:rPr>
              <a:t>EGU 2023 - 28/04/2023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0A9148D-8DBE-8FED-A221-0103A5362B83}"/>
              </a:ext>
            </a:extLst>
          </p:cNvPr>
          <p:cNvSpPr txBox="1"/>
          <p:nvPr/>
        </p:nvSpPr>
        <p:spPr>
          <a:xfrm>
            <a:off x="5807421" y="5851972"/>
            <a:ext cx="57650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234199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Thème1</Template>
  <TotalTime>31502</TotalTime>
  <Words>1276</Words>
  <Application>Microsoft Macintosh PowerPoint</Application>
  <PresentationFormat>Grand écran</PresentationFormat>
  <Paragraphs>301</Paragraphs>
  <Slides>20</Slides>
  <Notes>18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Arial Rounded MT Bold</vt:lpstr>
      <vt:lpstr>Avenir Next</vt:lpstr>
      <vt:lpstr>Calibri</vt:lpstr>
      <vt:lpstr>Calibri Light</vt:lpstr>
      <vt:lpstr>Century Gothic</vt:lpstr>
      <vt:lpstr>Courier New</vt:lpstr>
      <vt:lpstr>Thème Office</vt:lpstr>
      <vt:lpstr>Hydroacoustic monitoring  of Mayotte underwater volcanic eruption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Take-away messages  ➤ moored hydrophones record lava-water interactions at the seafloor ➤ automatic detection based on image processing techniques will provide comprehensive catalog for Deep Learning training ➤ new tool for underwater volcano monitoring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sherve</dc:creator>
  <cp:lastModifiedBy>Aude Lavayssiere</cp:lastModifiedBy>
  <cp:revision>97</cp:revision>
  <dcterms:created xsi:type="dcterms:W3CDTF">2013-01-16T09:43:17Z</dcterms:created>
  <dcterms:modified xsi:type="dcterms:W3CDTF">2023-04-27T19:46:40Z</dcterms:modified>
</cp:coreProperties>
</file>