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21.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61" r:id="rId3"/>
    <p:sldId id="264" r:id="rId4"/>
    <p:sldId id="279" r:id="rId5"/>
    <p:sldId id="310" r:id="rId6"/>
    <p:sldId id="331" r:id="rId7"/>
    <p:sldId id="311" r:id="rId8"/>
    <p:sldId id="278" r:id="rId9"/>
    <p:sldId id="266" r:id="rId10"/>
    <p:sldId id="272" r:id="rId11"/>
    <p:sldId id="342" r:id="rId12"/>
    <p:sldId id="280" r:id="rId13"/>
    <p:sldId id="273" r:id="rId14"/>
    <p:sldId id="335" r:id="rId15"/>
    <p:sldId id="281" r:id="rId16"/>
    <p:sldId id="336" r:id="rId17"/>
    <p:sldId id="338" r:id="rId18"/>
    <p:sldId id="339" r:id="rId19"/>
    <p:sldId id="340" r:id="rId20"/>
    <p:sldId id="337" r:id="rId21"/>
    <p:sldId id="343" r:id="rId22"/>
    <p:sldId id="344" r:id="rId23"/>
    <p:sldId id="277" r:id="rId24"/>
    <p:sldId id="282" r:id="rId25"/>
  </p:sldIdLst>
  <p:sldSz cx="12192000" cy="6858000"/>
  <p:notesSz cx="6858000" cy="9144000"/>
  <p:embeddedFontLst>
    <p:embeddedFont>
      <p:font typeface="微软雅黑" panose="020B0503020204020204" pitchFamily="34" charset="-122"/>
      <p:regular r:id="rId30"/>
    </p:embeddedFont>
    <p:embeddedFont>
      <p:font typeface="Aharoni" panose="02010803020104030203" pitchFamily="2" charset="-79"/>
      <p:bold r:id="rId31"/>
    </p:embeddedFont>
    <p:embeddedFont>
      <p:font typeface="腾讯体" panose="02010600010101010101" pitchFamily="2" charset="-122"/>
      <p:regular r:id="rId32"/>
    </p:embeddedFont>
    <p:embeddedFont>
      <p:font typeface="Open Sans" panose="020B0606030504020204" charset="0"/>
      <p:regular r:id="rId33"/>
      <p:bold r:id="rId34"/>
      <p:italic r:id="rId35"/>
      <p:boldItalic r:id="rId36"/>
    </p:embeddedFont>
    <p:embeddedFont>
      <p:font typeface="微软雅黑 Light" panose="020B0502040204020203" charset="-122"/>
      <p:regular r:id="rId37"/>
    </p:embeddedFont>
    <p:embeddedFont>
      <p:font typeface="等线" panose="02010600030101010101" charset="-122"/>
      <p:regular r:id="rId38"/>
    </p:embeddedFont>
    <p:embeddedFont>
      <p:font typeface="方正清刻本悦宋简体" panose="02000000000000000000" pitchFamily="2" charset="-122"/>
      <p:regular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2" userDrawn="1">
          <p15:clr>
            <a:srgbClr val="A4A3A4"/>
          </p15:clr>
        </p15:guide>
        <p15:guide id="2" pos="6012" userDrawn="1">
          <p15:clr>
            <a:srgbClr val="A4A3A4"/>
          </p15:clr>
        </p15:guide>
        <p15:guide id="3" orient="horz" pos="2120" userDrawn="1">
          <p15:clr>
            <a:srgbClr val="A4A3A4"/>
          </p15:clr>
        </p15:guide>
        <p15:guide id="4" orient="horz" pos="4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8D35"/>
    <a:srgbClr val="D86639"/>
    <a:srgbClr val="033E75"/>
    <a:srgbClr val="244E73"/>
    <a:srgbClr val="3B6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90" d="100"/>
          <a:sy n="90" d="100"/>
        </p:scale>
        <p:origin x="-168" y="42"/>
      </p:cViewPr>
      <p:guideLst>
        <p:guide pos="402"/>
        <p:guide pos="6012"/>
        <p:guide orient="horz" pos="2120"/>
        <p:guide orient="horz" pos="41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3.xml"/><Relationship Id="rId4" Type="http://schemas.openxmlformats.org/officeDocument/2006/relationships/slide" Target="slides/slide2.xml"/><Relationship Id="rId39" Type="http://schemas.openxmlformats.org/officeDocument/2006/relationships/font" Target="fonts/font10.fntdata"/><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91094679312"/>
          <c:y val="0.179508085337682"/>
          <c:w val="0.851310078765472"/>
          <c:h val="0.690284005979073"/>
        </c:manualLayout>
      </c:layout>
      <c:barChart>
        <c:barDir val="col"/>
        <c:grouping val="clustered"/>
        <c:varyColors val="0"/>
        <c:ser>
          <c:idx val="0"/>
          <c:order val="0"/>
          <c:tx>
            <c:strRef>
              <c:f>Sheet1!$B$1</c:f>
              <c:strCache>
                <c:ptCount val="1"/>
                <c:pt idx="0">
                  <c:v>Original dam system</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2000" b="0" i="0" u="none" strike="noStrike" kern="1200" baseline="0">
                    <a:solidFill>
                      <a:schemeClr val="tx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Large (1) type</c:v>
                </c:pt>
                <c:pt idx="1">
                  <c:v>Large (2) type</c:v>
                </c:pt>
                <c:pt idx="2">
                  <c:v>medium-sized</c:v>
                </c:pt>
              </c:strCache>
            </c:strRef>
          </c:cat>
          <c:val>
            <c:numRef>
              <c:f>Sheet1!$B$2:$B$4</c:f>
              <c:numCache>
                <c:formatCode>General</c:formatCode>
                <c:ptCount val="3"/>
                <c:pt idx="0">
                  <c:v>1</c:v>
                </c:pt>
                <c:pt idx="1">
                  <c:v>11</c:v>
                </c:pt>
                <c:pt idx="2">
                  <c:v>18</c:v>
                </c:pt>
              </c:numCache>
            </c:numRef>
          </c:val>
        </c:ser>
        <c:ser>
          <c:idx val="1"/>
          <c:order val="1"/>
          <c:tx>
            <c:strRef>
              <c:f>Sheet1!$C$1</c:f>
              <c:strCache>
                <c:ptCount val="1"/>
                <c:pt idx="0">
                  <c:v>Dam system after risk removal and reinforcement</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2000" b="0" i="0" u="none" strike="noStrike" kern="1200" baseline="0">
                    <a:solidFill>
                      <a:schemeClr val="tx1">
                        <a:lumMod val="75000"/>
                        <a:lumOff val="2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Large (1) type</c:v>
                </c:pt>
                <c:pt idx="1">
                  <c:v>Large (2) type</c:v>
                </c:pt>
                <c:pt idx="2">
                  <c:v>medium-sized</c:v>
                </c:pt>
              </c:strCache>
            </c:strRef>
          </c:cat>
          <c:val>
            <c:numRef>
              <c:f>Sheet1!$C$2:$C$4</c:f>
              <c:numCache>
                <c:formatCode>General</c:formatCode>
                <c:ptCount val="3"/>
                <c:pt idx="0">
                  <c:v>10</c:v>
                </c:pt>
                <c:pt idx="1">
                  <c:v>8</c:v>
                </c:pt>
                <c:pt idx="2">
                  <c:v>12</c:v>
                </c:pt>
              </c:numCache>
            </c:numRef>
          </c:val>
        </c:ser>
        <c:dLbls>
          <c:showLegendKey val="0"/>
          <c:showVal val="1"/>
          <c:showCatName val="0"/>
          <c:showSerName val="0"/>
          <c:showPercent val="0"/>
          <c:showBubbleSize val="0"/>
        </c:dLbls>
        <c:gapWidth val="219"/>
        <c:overlap val="-27"/>
        <c:axId val="71207552"/>
        <c:axId val="71213440"/>
      </c:barChart>
      <c:catAx>
        <c:axId val="71207552"/>
        <c:scaling>
          <c:orientation val="minMax"/>
        </c:scaling>
        <c:delete val="0"/>
        <c:axPos val="b"/>
        <c:majorTickMark val="in"/>
        <c:minorTickMark val="none"/>
        <c:tickLblPos val="nextTo"/>
        <c:spPr>
          <a:solidFill>
            <a:schemeClr val="bg1"/>
          </a:solidFill>
          <a:ln w="9525" cap="flat" cmpd="sng" algn="ctr">
            <a:solidFill>
              <a:schemeClr val="tx1"/>
            </a:solidFill>
            <a:round/>
          </a:ln>
          <a:effectLst/>
        </c:spPr>
        <c:txPr>
          <a:bodyPr rot="-60000000" spcFirstLastPara="0" vertOverflow="ellipsis" vert="horz" wrap="square" anchor="ctr" anchorCtr="1"/>
          <a:lstStyle/>
          <a:p>
            <a:pPr>
              <a:defRPr lang="zh-CN" sz="1800" b="1"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crossAx val="71213440"/>
        <c:crosses val="autoZero"/>
        <c:auto val="1"/>
        <c:lblAlgn val="ctr"/>
        <c:lblOffset val="100"/>
        <c:noMultiLvlLbl val="0"/>
      </c:catAx>
      <c:valAx>
        <c:axId val="71213440"/>
        <c:scaling>
          <c:orientation val="minMax"/>
        </c:scaling>
        <c:delete val="0"/>
        <c:axPos val="l"/>
        <c:title>
          <c:tx>
            <c:rich>
              <a:bodyPr rot="-5400000" spcFirstLastPara="0" vertOverflow="ellipsis" vert="horz" wrap="square" anchor="ctr" anchorCtr="1"/>
              <a:lstStyle/>
              <a:p>
                <a:pPr defTabSz="914400">
                  <a:defRPr lang="zh-CN" sz="1000" b="1"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r>
                  <a:rPr sz="2000" b="1"/>
                  <a:t>Number of </a:t>
                </a:r>
                <a:r>
                  <a:rPr lang="en-US" altLang="zh-CN" sz="2000" b="1"/>
                  <a:t> check </a:t>
                </a:r>
                <a:r>
                  <a:rPr sz="2000" b="1"/>
                  <a:t> dams</a:t>
                </a:r>
                <a:endParaRPr sz="2000" b="1"/>
              </a:p>
            </c:rich>
          </c:tx>
          <c:layout>
            <c:manualLayout>
              <c:xMode val="edge"/>
              <c:yMode val="edge"/>
              <c:x val="0.0307024594116702"/>
              <c:y val="0.150197037640985"/>
            </c:manualLayout>
          </c:layout>
          <c:overlay val="0"/>
          <c:spPr>
            <a:noFill/>
            <a:ln>
              <a:noFill/>
            </a:ln>
            <a:effectLst/>
          </c:spPr>
        </c:title>
        <c:numFmt formatCode="General" sourceLinked="1"/>
        <c:majorTickMark val="in"/>
        <c:minorTickMark val="none"/>
        <c:tickLblPos val="nextTo"/>
        <c:spPr>
          <a:solidFill>
            <a:srgbClr val="FDFFFF"/>
          </a:solidFill>
          <a:ln>
            <a:solidFill>
              <a:schemeClr val="accent1"/>
            </a:solidFill>
          </a:ln>
          <a:effectLst/>
        </c:spPr>
        <c:txPr>
          <a:bodyPr rot="-60000000" spcFirstLastPara="0" vertOverflow="ellipsis" vert="horz" wrap="square" anchor="ctr" anchorCtr="1"/>
          <a:lstStyle/>
          <a:p>
            <a:pPr>
              <a:defRPr lang="zh-CN" sz="2000" b="0"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crossAx val="71207552"/>
        <c:crosses val="autoZero"/>
        <c:crossBetween val="between"/>
        <c:majorUnit val="4"/>
      </c:valAx>
      <c:spPr>
        <a:noFill/>
        <a:ln>
          <a:noFill/>
        </a:ln>
        <a:effectLst/>
      </c:spPr>
    </c:plotArea>
    <c:legend>
      <c:legendPos val="b"/>
      <c:legendEntry>
        <c:idx val="0"/>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Entry>
      <c:legendEntry>
        <c:idx val="1"/>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Entry>
      <c:layout>
        <c:manualLayout>
          <c:xMode val="edge"/>
          <c:yMode val="edge"/>
          <c:x val="0.162031827680437"/>
          <c:y val="0.016850115504824"/>
          <c:w val="0.580131811605851"/>
          <c:h val="0.253295284685419"/>
        </c:manualLayout>
      </c:layout>
      <c:overlay val="0"/>
      <c:spPr>
        <a:noFill/>
        <a:ln>
          <a:noFill/>
        </a:ln>
        <a:effectLst/>
      </c:spPr>
      <c:txPr>
        <a:bodyPr rot="0" spcFirstLastPara="0" vertOverflow="ellipsis" vert="horz" wrap="square" anchor="ctr" anchorCtr="1"/>
        <a:lstStyle/>
        <a:p>
          <a:pPr>
            <a:defRPr lang="zh-CN" sz="1600" b="0" i="0" u="none" strike="noStrike" kern="1200" baseline="0">
              <a:solidFill>
                <a:schemeClr val="tx1">
                  <a:lumMod val="65000"/>
                  <a:lumOff val="35000"/>
                </a:schemeClr>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legend>
    <c:plotVisOnly val="1"/>
    <c:dispBlanksAs val="gap"/>
    <c:showDLblsOverMax val="0"/>
  </c:chart>
  <c:spPr>
    <a:noFill/>
    <a:ln>
      <a:noFill/>
    </a:ln>
    <a:effectLst/>
  </c:spPr>
  <c:txPr>
    <a:bodyPr/>
    <a:lstStyle/>
    <a:p>
      <a:pPr>
        <a:defRPr lang="zh-CN">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64DE7-1EA4-42AC-BE43-6863DC9072B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E3C3C-3E02-4715-BCAE-B6BE4E0A700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C9BD080-A90A-46C1-A71E-152000A346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73CEFF-52CA-4418-9D1F-740E00FD938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9BD080-A90A-46C1-A71E-152000A346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73CEFF-52CA-4418-9D1F-740E00FD938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9BD080-A90A-46C1-A71E-152000A346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73CEFF-52CA-4418-9D1F-740E00FD938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9BD080-A90A-46C1-A71E-152000A346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73CEFF-52CA-4418-9D1F-740E00FD938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C9BD080-A90A-46C1-A71E-152000A346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73CEFF-52CA-4418-9D1F-740E00FD938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C9BD080-A90A-46C1-A71E-152000A346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73CEFF-52CA-4418-9D1F-740E00FD938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C9BD080-A90A-46C1-A71E-152000A346D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E73CEFF-52CA-4418-9D1F-740E00FD938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C9BD080-A90A-46C1-A71E-152000A346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E73CEFF-52CA-4418-9D1F-740E00FD938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9BD080-A90A-46C1-A71E-152000A346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E73CEFF-52CA-4418-9D1F-740E00FD938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C9BD080-A90A-46C1-A71E-152000A346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73CEFF-52CA-4418-9D1F-740E00FD938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C9BD080-A90A-46C1-A71E-152000A346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73CEFF-52CA-4418-9D1F-740E00FD938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BD080-A90A-46C1-A71E-152000A346D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3CEFF-52CA-4418-9D1F-740E00FD938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18.wmf"/><Relationship Id="rId3" Type="http://schemas.openxmlformats.org/officeDocument/2006/relationships/oleObject" Target="../embeddings/oleObject2.bin"/><Relationship Id="rId2" Type="http://schemas.openxmlformats.org/officeDocument/2006/relationships/image" Target="../media/image17.wmf"/><Relationship Id="rId1"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image" Target="../media/image21.svg"/><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sv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1" cstate="print"/>
          <a:srcRect l="17854" r="20427" b="22007"/>
          <a:stretch>
            <a:fillRect/>
          </a:stretch>
        </p:blipFill>
        <p:spPr>
          <a:xfrm>
            <a:off x="4667250" y="1"/>
            <a:ext cx="7524750" cy="6860300"/>
          </a:xfrm>
          <a:prstGeom prst="rect">
            <a:avLst/>
          </a:prstGeom>
        </p:spPr>
      </p:pic>
      <p:sp>
        <p:nvSpPr>
          <p:cNvPr id="21" name="任意多边形: 形状 20"/>
          <p:cNvSpPr/>
          <p:nvPr/>
        </p:nvSpPr>
        <p:spPr>
          <a:xfrm rot="1077245">
            <a:off x="-2306877" y="-4520707"/>
            <a:ext cx="9949802" cy="12255804"/>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p:nvSpPr>
        <p:spPr>
          <a:xfrm rot="1077245">
            <a:off x="-2311622" y="-4725126"/>
            <a:ext cx="9764375" cy="12195719"/>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文本框 11"/>
          <p:cNvSpPr txBox="1"/>
          <p:nvPr/>
        </p:nvSpPr>
        <p:spPr>
          <a:xfrm>
            <a:off x="-363855" y="1226983"/>
            <a:ext cx="7522210" cy="2799715"/>
          </a:xfrm>
          <a:prstGeom prst="rect">
            <a:avLst/>
          </a:prstGeom>
          <a:noFill/>
        </p:spPr>
        <p:txBody>
          <a:bodyPr wrap="square" rtlCol="0">
            <a:spAutoFit/>
          </a:bodyPr>
          <a:lstStyle/>
          <a:p>
            <a:pPr indent="0" algn="ctr" fontAlgn="auto"/>
            <a:r>
              <a:rPr lang="zh-CN" altLang="en-US" sz="4400" b="1" dirty="0">
                <a:solidFill>
                  <a:schemeClr val="bg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haroni" panose="02010803020104030203" pitchFamily="2" charset="-79"/>
              </a:rPr>
              <a:t>Application of AHP in flood combination calculation of check dam system</a:t>
            </a:r>
            <a:endParaRPr lang="zh-CN" altLang="en-US" sz="4400" b="1" dirty="0">
              <a:solidFill>
                <a:schemeClr val="bg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a:xfrm>
            <a:off x="11702352" y="5803700"/>
            <a:ext cx="1819631" cy="1778954"/>
            <a:chOff x="12066114" y="996806"/>
            <a:chExt cx="6028293" cy="5893529"/>
          </a:xfrm>
        </p:grpSpPr>
        <p:sp>
          <p:nvSpPr>
            <p:cNvPr id="81" name="任意多边形: 形状 80"/>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0" name="任意多边形: 形状 79"/>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59" name="文本框 58"/>
          <p:cNvSpPr txBox="1"/>
          <p:nvPr/>
        </p:nvSpPr>
        <p:spPr>
          <a:xfrm>
            <a:off x="7236015" y="5337109"/>
            <a:ext cx="4376420" cy="461665"/>
          </a:xfrm>
          <a:prstGeom prst="rect">
            <a:avLst/>
          </a:prstGeom>
          <a:noFill/>
        </p:spPr>
        <p:txBody>
          <a:bodyPr wrap="square" rtlCol="0">
            <a:spAutoFit/>
          </a:bodyPr>
          <a:lstStyle/>
          <a:p>
            <a:r>
              <a:rPr lang="zh-CN" altLang="en-US" sz="2400" b="1" dirty="0" smtClean="0">
                <a:solidFill>
                  <a:schemeClr val="bg1"/>
                </a:solidFill>
                <a:latin typeface="+mj-ea"/>
                <a:ea typeface="+mj-ea"/>
                <a:sym typeface="+mn-ea"/>
              </a:rPr>
              <a:t>做</a:t>
            </a:r>
            <a:r>
              <a:rPr lang="zh-CN" altLang="en-US" sz="2400" b="1" dirty="0">
                <a:solidFill>
                  <a:schemeClr val="bg1"/>
                </a:solidFill>
                <a:latin typeface="+mj-ea"/>
                <a:ea typeface="+mj-ea"/>
                <a:sym typeface="+mn-ea"/>
              </a:rPr>
              <a:t>出综合决策判断的一种方法</a:t>
            </a:r>
            <a:endParaRPr lang="zh-CN" altLang="en-US" sz="2400" b="1" dirty="0">
              <a:solidFill>
                <a:schemeClr val="bg1"/>
              </a:solidFill>
              <a:latin typeface="+mj-ea"/>
              <a:ea typeface="+mj-ea"/>
              <a:sym typeface="+mn-ea"/>
            </a:endParaRPr>
          </a:p>
        </p:txBody>
      </p:sp>
      <p:sp>
        <p:nvSpPr>
          <p:cNvPr id="66" name="文本框 65"/>
          <p:cNvSpPr txBox="1"/>
          <p:nvPr/>
        </p:nvSpPr>
        <p:spPr>
          <a:xfrm>
            <a:off x="7267575" y="3293110"/>
            <a:ext cx="4058285" cy="829945"/>
          </a:xfrm>
          <a:prstGeom prst="rect">
            <a:avLst/>
          </a:prstGeom>
          <a:noFill/>
        </p:spPr>
        <p:txBody>
          <a:bodyPr wrap="square" rtlCol="0">
            <a:spAutoFit/>
          </a:bodyPr>
          <a:lstStyle/>
          <a:p>
            <a:r>
              <a:rPr lang="zh-CN" altLang="en-US" sz="2400" b="1" dirty="0">
                <a:solidFill>
                  <a:schemeClr val="bg1"/>
                </a:solidFill>
                <a:latin typeface="+mj-ea"/>
                <a:ea typeface="+mj-ea"/>
                <a:sym typeface="+mn-ea"/>
              </a:rPr>
              <a:t>通过对比分析确定相同和相异层次中各因素的重要性</a:t>
            </a:r>
            <a:endParaRPr lang="zh-CN" altLang="en-US" sz="2400" b="1" dirty="0">
              <a:solidFill>
                <a:schemeClr val="bg1"/>
              </a:solidFill>
              <a:latin typeface="+mj-ea"/>
              <a:ea typeface="+mj-ea"/>
              <a:sym typeface="+mn-ea"/>
            </a:endParaRPr>
          </a:p>
        </p:txBody>
      </p:sp>
      <p:sp>
        <p:nvSpPr>
          <p:cNvPr id="68" name="流程图: 接点 67"/>
          <p:cNvSpPr/>
          <p:nvPr/>
        </p:nvSpPr>
        <p:spPr>
          <a:xfrm>
            <a:off x="6329674" y="3252305"/>
            <a:ext cx="790240" cy="7902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3"/>
          <p:cNvGrpSpPr/>
          <p:nvPr/>
        </p:nvGrpSpPr>
        <p:grpSpPr>
          <a:xfrm>
            <a:off x="-940041" y="-1182137"/>
            <a:ext cx="1857222" cy="2328263"/>
            <a:chOff x="-940041" y="-1182137"/>
            <a:chExt cx="1857222" cy="2328263"/>
          </a:xfrm>
        </p:grpSpPr>
        <p:sp>
          <p:nvSpPr>
            <p:cNvPr id="70" name="任意多边形: 形状 69"/>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任意多边形: 形状 70"/>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72" name="文本框 71"/>
          <p:cNvSpPr txBox="1"/>
          <p:nvPr/>
        </p:nvSpPr>
        <p:spPr>
          <a:xfrm>
            <a:off x="986155" y="307340"/>
            <a:ext cx="10971530" cy="583565"/>
          </a:xfrm>
          <a:prstGeom prst="rect">
            <a:avLst/>
          </a:prstGeom>
          <a:noFill/>
        </p:spPr>
        <p:txBody>
          <a:bodyPr wrap="square" rtlCol="0">
            <a:spAutoFit/>
          </a:bodyPr>
          <a:lstStyle/>
          <a:p>
            <a:r>
              <a:rPr lang="en-US" altLang="zh-CN" sz="3200" b="1" dirty="0">
                <a:solidFill>
                  <a:srgbClr val="184A8C"/>
                </a:solidFill>
                <a:effectLst>
                  <a:outerShdw blurRad="63500" dist="38100" dir="2700000" algn="tl">
                    <a:srgbClr val="000000">
                      <a:alpha val="41000"/>
                    </a:srgbClr>
                  </a:outerShdw>
                </a:effectLst>
                <a:latin typeface="+mj-ea"/>
                <a:ea typeface="+mj-ea"/>
              </a:rPr>
              <a:t>AHP</a:t>
            </a:r>
            <a:r>
              <a:rPr lang="en-US" altLang="zh-CN" sz="3200" b="1" dirty="0" smtClean="0">
                <a:solidFill>
                  <a:srgbClr val="184A8C"/>
                </a:solidFill>
                <a:effectLst>
                  <a:outerShdw blurRad="63500" dist="38100" dir="2700000" algn="tl">
                    <a:srgbClr val="000000">
                      <a:alpha val="41000"/>
                    </a:srgbClr>
                  </a:outerShdw>
                </a:effectLst>
                <a:latin typeface="+mj-ea"/>
                <a:ea typeface="+mj-ea"/>
              </a:rPr>
              <a:t>——</a:t>
            </a:r>
            <a:r>
              <a:rPr lang="zh-CN" altLang="en-US" sz="3200" b="1" dirty="0" smtClean="0">
                <a:solidFill>
                  <a:srgbClr val="184A8C"/>
                </a:solidFill>
                <a:effectLst>
                  <a:outerShdw blurRad="63500" dist="38100" dir="2700000" algn="tl">
                    <a:srgbClr val="000000">
                      <a:alpha val="41000"/>
                    </a:srgbClr>
                  </a:outerShdw>
                </a:effectLst>
                <a:latin typeface="+mj-ea"/>
                <a:ea typeface="+mj-ea"/>
              </a:rPr>
              <a:t>Dam system hierarchical structure model</a:t>
            </a:r>
            <a:endParaRPr lang="zh-CN" altLang="en-US" sz="3200" b="1" dirty="0" smtClean="0">
              <a:solidFill>
                <a:srgbClr val="184A8C"/>
              </a:solidFill>
              <a:effectLst>
                <a:outerShdw blurRad="63500" dist="38100" dir="2700000" algn="tl">
                  <a:srgbClr val="000000">
                    <a:alpha val="41000"/>
                  </a:srgbClr>
                </a:outerShdw>
              </a:effectLst>
              <a:latin typeface="+mj-ea"/>
              <a:ea typeface="+mj-ea"/>
            </a:endParaRPr>
          </a:p>
        </p:txBody>
      </p:sp>
      <p:pic>
        <p:nvPicPr>
          <p:cNvPr id="26" name="Picture 3"/>
          <p:cNvPicPr>
            <a:picLocks noChangeAspect="1" noChangeArrowheads="1"/>
          </p:cNvPicPr>
          <p:nvPr/>
        </p:nvPicPr>
        <p:blipFill>
          <a:blip r:embed="rId1" cstate="print"/>
          <a:srcRect/>
          <a:stretch>
            <a:fillRect/>
          </a:stretch>
        </p:blipFill>
        <p:spPr bwMode="auto">
          <a:xfrm>
            <a:off x="1450236" y="1203251"/>
            <a:ext cx="8972550" cy="48768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
          <p:cNvPicPr>
            <a:picLocks noChangeAspect="1"/>
          </p:cNvPicPr>
          <p:nvPr/>
        </p:nvPicPr>
        <p:blipFill>
          <a:blip r:embed="rId1" cstate="print"/>
          <a:srcRect t="32213" b="45278"/>
          <a:stretch>
            <a:fillRect/>
          </a:stretch>
        </p:blipFill>
        <p:spPr>
          <a:xfrm>
            <a:off x="5808980" y="-635"/>
            <a:ext cx="7887335" cy="6858635"/>
          </a:xfrm>
          <a:prstGeom prst="rect">
            <a:avLst/>
          </a:prstGeom>
        </p:spPr>
      </p:pic>
      <p:sp>
        <p:nvSpPr>
          <p:cNvPr id="21" name="任意多边形: 形状 20"/>
          <p:cNvSpPr/>
          <p:nvPr/>
        </p:nvSpPr>
        <p:spPr>
          <a:xfrm rot="1077245">
            <a:off x="-2306877" y="-4520707"/>
            <a:ext cx="9949802" cy="12255804"/>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p:nvSpPr>
        <p:spPr>
          <a:xfrm rot="1077245">
            <a:off x="-2311622" y="-4725126"/>
            <a:ext cx="9764375" cy="12195719"/>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p:nvSpPr>
        <p:spPr>
          <a:xfrm rot="1077245">
            <a:off x="2702569" y="-3946381"/>
            <a:ext cx="4731010" cy="11616091"/>
          </a:xfrm>
          <a:custGeom>
            <a:avLst/>
            <a:gdLst>
              <a:gd name="connsiteX0" fmla="*/ 1 w 4731010"/>
              <a:gd name="connsiteY0" fmla="*/ 0 h 11616091"/>
              <a:gd name="connsiteX1" fmla="*/ 3107768 w 4731010"/>
              <a:gd name="connsiteY1" fmla="*/ 0 h 11616091"/>
              <a:gd name="connsiteX2" fmla="*/ 4731010 w 4731010"/>
              <a:gd name="connsiteY2" fmla="*/ 1623240 h 11616091"/>
              <a:gd name="connsiteX3" fmla="*/ 4731009 w 4731010"/>
              <a:gd name="connsiteY3" fmla="*/ 8902398 h 11616091"/>
              <a:gd name="connsiteX4" fmla="*/ 3590470 w 4731010"/>
              <a:gd name="connsiteY4" fmla="*/ 10452661 h 11616091"/>
              <a:gd name="connsiteX5" fmla="*/ 3553376 w 4731010"/>
              <a:gd name="connsiteY5" fmla="*/ 10462199 h 11616091"/>
              <a:gd name="connsiteX6" fmla="*/ 3554102 w 4731010"/>
              <a:gd name="connsiteY6" fmla="*/ 10464441 h 11616091"/>
              <a:gd name="connsiteX7" fmla="*/ 0 w 4731010"/>
              <a:gd name="connsiteY7" fmla="*/ 11616091 h 1161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1010" h="11616091">
                <a:moveTo>
                  <a:pt x="1" y="0"/>
                </a:moveTo>
                <a:lnTo>
                  <a:pt x="3107768" y="0"/>
                </a:lnTo>
                <a:cubicBezTo>
                  <a:pt x="4004259" y="0"/>
                  <a:pt x="4731009" y="726749"/>
                  <a:pt x="4731010" y="1623240"/>
                </a:cubicBezTo>
                <a:lnTo>
                  <a:pt x="4731009" y="8902398"/>
                </a:lnTo>
                <a:cubicBezTo>
                  <a:pt x="4731009" y="9630797"/>
                  <a:pt x="4251241" y="10247140"/>
                  <a:pt x="3590470" y="10452661"/>
                </a:cubicBezTo>
                <a:lnTo>
                  <a:pt x="3553376" y="10462199"/>
                </a:lnTo>
                <a:lnTo>
                  <a:pt x="3554102" y="10464441"/>
                </a:lnTo>
                <a:lnTo>
                  <a:pt x="0" y="11616091"/>
                </a:lnTo>
                <a:close/>
              </a:path>
            </a:pathLst>
          </a:custGeom>
          <a:gradFill>
            <a:gsLst>
              <a:gs pos="0">
                <a:srgbClr val="3B668C">
                  <a:alpha val="52000"/>
                </a:srgbClr>
              </a:gs>
              <a:gs pos="65000">
                <a:srgbClr val="3B668C">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5" name="直接连接符 4"/>
          <p:cNvCxnSpPr/>
          <p:nvPr/>
        </p:nvCxnSpPr>
        <p:spPr>
          <a:xfrm>
            <a:off x="800100" y="3632659"/>
            <a:ext cx="5081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5667" y="-723207"/>
            <a:ext cx="7753157" cy="3876675"/>
          </a:xfrm>
          <a:prstGeom prst="rect">
            <a:avLst/>
          </a:prstGeom>
          <a:noFill/>
        </p:spPr>
        <p:txBody>
          <a:bodyPr wrap="square" rtlCol="0">
            <a:spAutoFit/>
          </a:bodyPr>
          <a:lstStyle/>
          <a:p>
            <a:r>
              <a:rPr lang="zh-CN" altLang="en-US" sz="6600" b="1" dirty="0" smtClean="0">
                <a:solidFill>
                  <a:schemeClr val="bg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haroni" panose="02010803020104030203" pitchFamily="2" charset="-79"/>
              </a:rPr>
              <a:t>  </a:t>
            </a:r>
            <a:r>
              <a:rPr lang="zh-CN" altLang="en-US" sz="6000" b="1" dirty="0">
                <a:solidFill>
                  <a:schemeClr val="bg1"/>
                </a:solidFill>
                <a:latin typeface="微软雅黑" panose="020B0503020204020204" pitchFamily="34" charset="-122"/>
                <a:ea typeface="微软雅黑" panose="020B0503020204020204" pitchFamily="34" charset="-122"/>
                <a:sym typeface="+mn-ea"/>
              </a:rPr>
              <a:t>Flood control standards for hazard removal and reinforcement</a:t>
            </a:r>
            <a:endParaRPr lang="zh-CN" altLang="en-US" sz="6000" b="1" dirty="0">
              <a:solidFill>
                <a:schemeClr val="bg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haroni" panose="02010803020104030203" pitchFamily="2" charset="-79"/>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 cstate="print"/>
          <a:srcRect/>
          <a:stretch>
            <a:fillRect/>
          </a:stretch>
        </p:blipFill>
        <p:spPr bwMode="auto">
          <a:xfrm>
            <a:off x="1740614" y="816521"/>
            <a:ext cx="8302022" cy="4481857"/>
          </a:xfrm>
          <a:prstGeom prst="rect">
            <a:avLst/>
          </a:prstGeom>
          <a:noFill/>
          <a:ln w="12700">
            <a:solidFill>
              <a:schemeClr val="tx1"/>
            </a:solidFill>
            <a:miter lim="800000"/>
            <a:headEnd/>
            <a:tailEnd/>
          </a:ln>
        </p:spPr>
      </p:pic>
      <p:sp>
        <p:nvSpPr>
          <p:cNvPr id="3" name="文本框 2"/>
          <p:cNvSpPr txBox="1"/>
          <p:nvPr/>
        </p:nvSpPr>
        <p:spPr>
          <a:xfrm>
            <a:off x="0" y="5298440"/>
            <a:ext cx="11929745" cy="1630045"/>
          </a:xfrm>
          <a:prstGeom prst="rect">
            <a:avLst/>
          </a:prstGeom>
          <a:noFill/>
        </p:spPr>
        <p:txBody>
          <a:bodyPr wrap="square" rtlCol="0">
            <a:spAutoFit/>
          </a:bodyPr>
          <a:lstStyle/>
          <a:p>
            <a:pPr algn="just"/>
            <a:r>
              <a:rPr sz="2000" b="1" dirty="0" smtClean="0">
                <a:solidFill>
                  <a:srgbClr val="184A8C"/>
                </a:solidFill>
                <a:latin typeface="Times New Roman" panose="02020603050405020304" charset="0"/>
                <a:cs typeface="Times New Roman" panose="02020603050405020304" charset="0"/>
              </a:rPr>
              <a:t>In Figure 2, it can be intuitively seen that during the design of hazard removal and reinforcement, it is necessary to improve the flood control standards of the silt dam and the reasons for the improvement. For example, there are residential areas within the downstream impact range of the six silt dams located on the first floor, including D5 *, Z4 *, Z5 *, Z13 *, Z12 * on the second floor, and D8 * on the third floor. According to the requirements of the regulations, their flood control standards will be adjusted accordingly</a:t>
            </a:r>
            <a:endParaRPr sz="2000" b="1" dirty="0" smtClean="0">
              <a:solidFill>
                <a:srgbClr val="184A8C"/>
              </a:solidFill>
              <a:latin typeface="Times New Roman" panose="02020603050405020304" charset="0"/>
              <a:cs typeface="Times New Roman" panose="02020603050405020304" charset="0"/>
            </a:endParaRPr>
          </a:p>
        </p:txBody>
      </p:sp>
      <p:grpSp>
        <p:nvGrpSpPr>
          <p:cNvPr id="32" name="组合 31"/>
          <p:cNvGrpSpPr/>
          <p:nvPr/>
        </p:nvGrpSpPr>
        <p:grpSpPr>
          <a:xfrm>
            <a:off x="11702352" y="5803700"/>
            <a:ext cx="1819631" cy="1778954"/>
            <a:chOff x="12066114" y="996806"/>
            <a:chExt cx="6028293" cy="5893529"/>
          </a:xfrm>
        </p:grpSpPr>
        <p:sp>
          <p:nvSpPr>
            <p:cNvPr id="33" name="任意多边形: 形状 32"/>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任意多边形: 形状 33"/>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5" name="组合 34"/>
          <p:cNvGrpSpPr/>
          <p:nvPr/>
        </p:nvGrpSpPr>
        <p:grpSpPr>
          <a:xfrm>
            <a:off x="-940041" y="-1182137"/>
            <a:ext cx="1857222" cy="2328263"/>
            <a:chOff x="-940041" y="-1182137"/>
            <a:chExt cx="1857222" cy="2328263"/>
          </a:xfrm>
        </p:grpSpPr>
        <p:sp>
          <p:nvSpPr>
            <p:cNvPr id="36" name="任意多边形: 形状 35"/>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8" name="文本框 37"/>
          <p:cNvSpPr txBox="1"/>
          <p:nvPr/>
        </p:nvSpPr>
        <p:spPr>
          <a:xfrm>
            <a:off x="986155" y="307340"/>
            <a:ext cx="10126345"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Flood control standards for hazard removal and reinforcement</a:t>
            </a:r>
            <a:endParaRPr lang="zh-CN" altLang="en-US" sz="2400" b="1" dirty="0">
              <a:solidFill>
                <a:schemeClr val="tx1">
                  <a:lumMod val="75000"/>
                  <a:lumOff val="25000"/>
                </a:schemeClr>
              </a:solidFill>
              <a:effectLst>
                <a:outerShdw blurRad="63500" dist="38100" dir="2700000" algn="tl">
                  <a:srgbClr val="000000">
                    <a:alpha val="41000"/>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接点 1"/>
          <p:cNvSpPr/>
          <p:nvPr/>
        </p:nvSpPr>
        <p:spPr>
          <a:xfrm>
            <a:off x="921539" y="1153545"/>
            <a:ext cx="1829030" cy="1829030"/>
          </a:xfrm>
          <a:prstGeom prst="flowChartConnector">
            <a:avLst/>
          </a:prstGeom>
          <a:solidFill>
            <a:srgbClr val="033E75"/>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rgbClr val="033E75"/>
              </a:solidFill>
              <a:latin typeface="+mj-lt"/>
            </a:endParaRPr>
          </a:p>
        </p:txBody>
      </p:sp>
      <p:sp>
        <p:nvSpPr>
          <p:cNvPr id="3" name="文本框 2"/>
          <p:cNvSpPr txBox="1"/>
          <p:nvPr/>
        </p:nvSpPr>
        <p:spPr>
          <a:xfrm>
            <a:off x="391886" y="3168701"/>
            <a:ext cx="2871576" cy="3723005"/>
          </a:xfrm>
          <a:prstGeom prst="rect">
            <a:avLst/>
          </a:prstGeom>
          <a:noFill/>
        </p:spPr>
        <p:txBody>
          <a:bodyPr wrap="square" rtlCol="0">
            <a:spAutoFit/>
          </a:bodyPr>
          <a:lstStyle/>
          <a:p>
            <a:pPr algn="just"/>
            <a:r>
              <a:rPr altLang="zh-CN" b="1" dirty="0" smtClean="0">
                <a:solidFill>
                  <a:srgbClr val="184A8C"/>
                </a:solidFill>
                <a:latin typeface="Times New Roman" panose="02020603050405020304" charset="0"/>
                <a:ea typeface="+mj-ea"/>
                <a:cs typeface="Times New Roman" panose="02020603050405020304" charset="0"/>
              </a:rPr>
              <a:t>The two large (1) type siltation dams GZ4 * and GZ5 * on the first floor, first of all, have raised their flood control standards to large (2) type siltation dams DZ4 * and DZ5 according to the specifications due to the presence of residential areas within their downstream influence range*</a:t>
            </a:r>
            <a:r>
              <a:rPr lang="zh-CN" altLang="en-US" sz="2000" b="1" dirty="0" smtClean="0">
                <a:solidFill>
                  <a:srgbClr val="184A8C"/>
                </a:solidFill>
                <a:latin typeface="+mj-ea"/>
                <a:ea typeface="+mj-ea"/>
              </a:rPr>
              <a:t>。</a:t>
            </a:r>
            <a:endParaRPr lang="zh-CN" altLang="en-US" sz="2000" b="1" dirty="0" smtClean="0">
              <a:solidFill>
                <a:srgbClr val="184A8C"/>
              </a:solidFill>
              <a:latin typeface="+mj-ea"/>
              <a:ea typeface="+mj-ea"/>
            </a:endParaRPr>
          </a:p>
        </p:txBody>
      </p:sp>
      <p:sp>
        <p:nvSpPr>
          <p:cNvPr id="6" name="文本框 5"/>
          <p:cNvSpPr txBox="1"/>
          <p:nvPr/>
        </p:nvSpPr>
        <p:spPr>
          <a:xfrm>
            <a:off x="1318490" y="1652668"/>
            <a:ext cx="963878" cy="830997"/>
          </a:xfrm>
          <a:prstGeom prst="rect">
            <a:avLst/>
          </a:prstGeom>
          <a:noFill/>
        </p:spPr>
        <p:txBody>
          <a:bodyPr wrap="square" rtlCol="0">
            <a:spAutoFit/>
          </a:bodyPr>
          <a:lstStyle/>
          <a:p>
            <a:pPr algn="ctr"/>
            <a:r>
              <a:rPr lang="en-US" altLang="zh-CN" sz="4800" dirty="0" smtClean="0">
                <a:solidFill>
                  <a:schemeClr val="bg1"/>
                </a:solidFill>
                <a:effectLst>
                  <a:outerShdw blurRad="127000" dist="38100" dir="2700000" algn="tl">
                    <a:srgbClr val="000000">
                      <a:alpha val="43137"/>
                    </a:srgbClr>
                  </a:outerShdw>
                </a:effectLst>
                <a:latin typeface="+mj-lt"/>
                <a:ea typeface="+mj-ea"/>
              </a:rPr>
              <a:t>1</a:t>
            </a:r>
            <a:endParaRPr lang="zh-CN" altLang="en-US" sz="4800" dirty="0">
              <a:solidFill>
                <a:schemeClr val="bg1"/>
              </a:solidFill>
              <a:effectLst>
                <a:outerShdw blurRad="127000" dist="38100" dir="2700000" algn="tl">
                  <a:srgbClr val="000000">
                    <a:alpha val="43137"/>
                  </a:srgbClr>
                </a:outerShdw>
              </a:effectLst>
              <a:latin typeface="+mj-lt"/>
              <a:ea typeface="+mj-ea"/>
            </a:endParaRPr>
          </a:p>
        </p:txBody>
      </p:sp>
      <p:sp>
        <p:nvSpPr>
          <p:cNvPr id="17" name="文本框 16"/>
          <p:cNvSpPr txBox="1"/>
          <p:nvPr/>
        </p:nvSpPr>
        <p:spPr>
          <a:xfrm>
            <a:off x="9611083" y="2870349"/>
            <a:ext cx="1757950" cy="338554"/>
          </a:xfrm>
          <a:prstGeom prst="rect">
            <a:avLst/>
          </a:prstGeom>
          <a:noFill/>
        </p:spPr>
        <p:txBody>
          <a:bodyPr wrap="square" rtlCol="0">
            <a:spAutoFit/>
          </a:bodyPr>
          <a:lstStyle/>
          <a:p>
            <a:pPr algn="ctr"/>
            <a:r>
              <a:rPr lang="en-US" altLang="zh-CN" sz="1600" b="1" dirty="0">
                <a:solidFill>
                  <a:schemeClr val="bg1"/>
                </a:solidFill>
                <a:latin typeface="+mj-lt"/>
                <a:ea typeface="+mj-ea"/>
              </a:rPr>
              <a:t>Threats</a:t>
            </a:r>
            <a:endParaRPr lang="en-US" altLang="zh-CN" sz="1600" b="1" dirty="0">
              <a:solidFill>
                <a:schemeClr val="bg1"/>
              </a:solidFill>
              <a:latin typeface="+mj-lt"/>
              <a:ea typeface="+mj-ea"/>
            </a:endParaRPr>
          </a:p>
        </p:txBody>
      </p:sp>
      <p:sp>
        <p:nvSpPr>
          <p:cNvPr id="19" name="流程图: 接点 18"/>
          <p:cNvSpPr/>
          <p:nvPr/>
        </p:nvSpPr>
        <p:spPr>
          <a:xfrm>
            <a:off x="4128130" y="1212922"/>
            <a:ext cx="1829030" cy="1829030"/>
          </a:xfrm>
          <a:prstGeom prst="flowChartConnector">
            <a:avLst/>
          </a:prstGeom>
          <a:gradFill>
            <a:gsLst>
              <a:gs pos="15000">
                <a:srgbClr val="F28D35"/>
              </a:gs>
              <a:gs pos="100000">
                <a:srgbClr val="D86639"/>
              </a:gs>
            </a:gsLst>
            <a:lin ang="5400000" scaled="1"/>
          </a:gra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rgbClr val="033E75"/>
              </a:solidFill>
              <a:latin typeface="+mj-lt"/>
            </a:endParaRPr>
          </a:p>
        </p:txBody>
      </p:sp>
      <p:sp>
        <p:nvSpPr>
          <p:cNvPr id="20" name="文本框 19"/>
          <p:cNvSpPr txBox="1"/>
          <p:nvPr/>
        </p:nvSpPr>
        <p:spPr>
          <a:xfrm>
            <a:off x="3831021" y="3343351"/>
            <a:ext cx="2450890" cy="2584450"/>
          </a:xfrm>
          <a:prstGeom prst="rect">
            <a:avLst/>
          </a:prstGeom>
          <a:noFill/>
        </p:spPr>
        <p:txBody>
          <a:bodyPr wrap="square" rtlCol="0">
            <a:spAutoFit/>
          </a:bodyPr>
          <a:lstStyle/>
          <a:p>
            <a:pPr algn="just"/>
            <a:r>
              <a:rPr altLang="zh-CN" b="1" dirty="0" smtClean="0">
                <a:solidFill>
                  <a:srgbClr val="D86639"/>
                </a:solidFill>
                <a:latin typeface="Times New Roman" panose="02020603050405020304" charset="0"/>
                <a:ea typeface="+mj-ea"/>
                <a:cs typeface="Times New Roman" panose="02020603050405020304" charset="0"/>
              </a:rPr>
              <a:t>Secondly, due to its downstream being the second layer of the large (1) type silt dam G1, considering the flood combination, it is elevated to the large (1) type silt dam GZ4 * and GZ5 *.</a:t>
            </a:r>
            <a:endParaRPr altLang="zh-CN" b="1" dirty="0" smtClean="0">
              <a:solidFill>
                <a:srgbClr val="D86639"/>
              </a:solidFill>
              <a:latin typeface="Times New Roman" panose="02020603050405020304" charset="0"/>
              <a:ea typeface="+mj-ea"/>
              <a:cs typeface="Times New Roman" panose="02020603050405020304" charset="0"/>
            </a:endParaRPr>
          </a:p>
        </p:txBody>
      </p:sp>
      <p:sp>
        <p:nvSpPr>
          <p:cNvPr id="23" name="文本框 22"/>
          <p:cNvSpPr txBox="1"/>
          <p:nvPr/>
        </p:nvSpPr>
        <p:spPr>
          <a:xfrm>
            <a:off x="4540846" y="1664545"/>
            <a:ext cx="963878" cy="830997"/>
          </a:xfrm>
          <a:prstGeom prst="rect">
            <a:avLst/>
          </a:prstGeom>
          <a:noFill/>
        </p:spPr>
        <p:txBody>
          <a:bodyPr wrap="square" rtlCol="0">
            <a:spAutoFit/>
          </a:bodyPr>
          <a:lstStyle/>
          <a:p>
            <a:pPr algn="ctr"/>
            <a:r>
              <a:rPr lang="en-US" altLang="zh-CN" sz="4800" dirty="0" smtClean="0">
                <a:solidFill>
                  <a:schemeClr val="bg1"/>
                </a:solidFill>
                <a:effectLst>
                  <a:outerShdw blurRad="127000" dist="38100" dir="2700000" algn="tl">
                    <a:srgbClr val="000000">
                      <a:alpha val="43137"/>
                    </a:srgbClr>
                  </a:outerShdw>
                </a:effectLst>
                <a:latin typeface="+mj-lt"/>
                <a:ea typeface="+mj-ea"/>
              </a:rPr>
              <a:t>2</a:t>
            </a:r>
            <a:endParaRPr lang="zh-CN" altLang="en-US" sz="4800" dirty="0">
              <a:solidFill>
                <a:schemeClr val="bg1"/>
              </a:solidFill>
              <a:effectLst>
                <a:outerShdw blurRad="127000" dist="38100" dir="2700000" algn="tl">
                  <a:srgbClr val="000000">
                    <a:alpha val="43137"/>
                  </a:srgbClr>
                </a:outerShdw>
              </a:effectLst>
              <a:latin typeface="+mj-lt"/>
              <a:ea typeface="+mj-ea"/>
            </a:endParaRPr>
          </a:p>
        </p:txBody>
      </p:sp>
      <p:grpSp>
        <p:nvGrpSpPr>
          <p:cNvPr id="4" name="组合 31"/>
          <p:cNvGrpSpPr/>
          <p:nvPr/>
        </p:nvGrpSpPr>
        <p:grpSpPr>
          <a:xfrm>
            <a:off x="11702352" y="5803700"/>
            <a:ext cx="1819631" cy="1778954"/>
            <a:chOff x="12066114" y="996806"/>
            <a:chExt cx="6028293" cy="5893529"/>
          </a:xfrm>
        </p:grpSpPr>
        <p:sp>
          <p:nvSpPr>
            <p:cNvPr id="33" name="任意多边形: 形状 32"/>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任意多边形: 形状 33"/>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5" name="组合 34"/>
          <p:cNvGrpSpPr/>
          <p:nvPr/>
        </p:nvGrpSpPr>
        <p:grpSpPr>
          <a:xfrm>
            <a:off x="-940041" y="-1182137"/>
            <a:ext cx="1857222" cy="2328263"/>
            <a:chOff x="-940041" y="-1182137"/>
            <a:chExt cx="1857222" cy="2328263"/>
          </a:xfrm>
        </p:grpSpPr>
        <p:sp>
          <p:nvSpPr>
            <p:cNvPr id="36" name="任意多边形: 形状 35"/>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8" name="文本框 37"/>
          <p:cNvSpPr txBox="1"/>
          <p:nvPr/>
        </p:nvSpPr>
        <p:spPr>
          <a:xfrm>
            <a:off x="986155" y="307340"/>
            <a:ext cx="10781030"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Flood control standards for hazard removal and reinforcement</a:t>
            </a:r>
            <a:endParaRPr lang="zh-CN" altLang="en-US" sz="2400" b="1" dirty="0">
              <a:solidFill>
                <a:schemeClr val="tx1">
                  <a:lumMod val="75000"/>
                  <a:lumOff val="25000"/>
                </a:schemeClr>
              </a:solidFill>
              <a:effectLst>
                <a:outerShdw blurRad="63500" dist="38100" dir="2700000" algn="tl">
                  <a:srgbClr val="000000">
                    <a:alpha val="41000"/>
                  </a:srgbClr>
                </a:outerShdw>
              </a:effectLst>
              <a:latin typeface="微软雅黑" panose="020B0503020204020204" pitchFamily="34" charset="-122"/>
              <a:ea typeface="微软雅黑" panose="020B0503020204020204" pitchFamily="34" charset="-122"/>
              <a:sym typeface="+mn-ea"/>
            </a:endParaRPr>
          </a:p>
        </p:txBody>
      </p:sp>
      <p:pic>
        <p:nvPicPr>
          <p:cNvPr id="3074" name="Picture 2"/>
          <p:cNvPicPr>
            <a:picLocks noChangeAspect="1" noChangeArrowheads="1"/>
          </p:cNvPicPr>
          <p:nvPr/>
        </p:nvPicPr>
        <p:blipFill>
          <a:blip r:embed="rId1" cstate="print"/>
          <a:srcRect/>
          <a:stretch>
            <a:fillRect/>
          </a:stretch>
        </p:blipFill>
        <p:spPr bwMode="auto">
          <a:xfrm>
            <a:off x="6709068" y="1512250"/>
            <a:ext cx="4819650" cy="3667125"/>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6"/>
          <p:cNvPicPr>
            <a:picLocks noChangeAspect="1"/>
          </p:cNvPicPr>
          <p:nvPr/>
        </p:nvPicPr>
        <p:blipFill>
          <a:blip r:embed="rId1" cstate="print"/>
          <a:srcRect t="33611" r="18058" b="45833"/>
          <a:stretch>
            <a:fillRect/>
          </a:stretch>
        </p:blipFill>
        <p:spPr>
          <a:xfrm>
            <a:off x="4121785" y="-635"/>
            <a:ext cx="8470900" cy="6858635"/>
          </a:xfrm>
          <a:prstGeom prst="rect">
            <a:avLst/>
          </a:prstGeom>
        </p:spPr>
      </p:pic>
      <p:sp>
        <p:nvSpPr>
          <p:cNvPr id="21" name="任意多边形: 形状 20"/>
          <p:cNvSpPr/>
          <p:nvPr/>
        </p:nvSpPr>
        <p:spPr>
          <a:xfrm rot="1077245">
            <a:off x="-2306877" y="-4520707"/>
            <a:ext cx="9949802" cy="12255804"/>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p:nvSpPr>
        <p:spPr>
          <a:xfrm rot="1077245">
            <a:off x="-2311622" y="-4725126"/>
            <a:ext cx="9764375" cy="12195719"/>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p:nvSpPr>
        <p:spPr>
          <a:xfrm rot="1077245">
            <a:off x="2670672" y="-3946381"/>
            <a:ext cx="4731010" cy="11616091"/>
          </a:xfrm>
          <a:custGeom>
            <a:avLst/>
            <a:gdLst>
              <a:gd name="connsiteX0" fmla="*/ 1 w 4731010"/>
              <a:gd name="connsiteY0" fmla="*/ 0 h 11616091"/>
              <a:gd name="connsiteX1" fmla="*/ 3107768 w 4731010"/>
              <a:gd name="connsiteY1" fmla="*/ 0 h 11616091"/>
              <a:gd name="connsiteX2" fmla="*/ 4731010 w 4731010"/>
              <a:gd name="connsiteY2" fmla="*/ 1623240 h 11616091"/>
              <a:gd name="connsiteX3" fmla="*/ 4731009 w 4731010"/>
              <a:gd name="connsiteY3" fmla="*/ 8902398 h 11616091"/>
              <a:gd name="connsiteX4" fmla="*/ 3590470 w 4731010"/>
              <a:gd name="connsiteY4" fmla="*/ 10452661 h 11616091"/>
              <a:gd name="connsiteX5" fmla="*/ 3553376 w 4731010"/>
              <a:gd name="connsiteY5" fmla="*/ 10462199 h 11616091"/>
              <a:gd name="connsiteX6" fmla="*/ 3554102 w 4731010"/>
              <a:gd name="connsiteY6" fmla="*/ 10464441 h 11616091"/>
              <a:gd name="connsiteX7" fmla="*/ 0 w 4731010"/>
              <a:gd name="connsiteY7" fmla="*/ 11616091 h 1161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1010" h="11616091">
                <a:moveTo>
                  <a:pt x="1" y="0"/>
                </a:moveTo>
                <a:lnTo>
                  <a:pt x="3107768" y="0"/>
                </a:lnTo>
                <a:cubicBezTo>
                  <a:pt x="4004259" y="0"/>
                  <a:pt x="4731009" y="726749"/>
                  <a:pt x="4731010" y="1623240"/>
                </a:cubicBezTo>
                <a:lnTo>
                  <a:pt x="4731009" y="8902398"/>
                </a:lnTo>
                <a:cubicBezTo>
                  <a:pt x="4731009" y="9630797"/>
                  <a:pt x="4251241" y="10247140"/>
                  <a:pt x="3590470" y="10452661"/>
                </a:cubicBezTo>
                <a:lnTo>
                  <a:pt x="3553376" y="10462199"/>
                </a:lnTo>
                <a:lnTo>
                  <a:pt x="3554102" y="10464441"/>
                </a:lnTo>
                <a:lnTo>
                  <a:pt x="0" y="11616091"/>
                </a:lnTo>
                <a:close/>
              </a:path>
            </a:pathLst>
          </a:custGeom>
          <a:gradFill>
            <a:gsLst>
              <a:gs pos="0">
                <a:srgbClr val="3B668C">
                  <a:alpha val="52000"/>
                </a:srgbClr>
              </a:gs>
              <a:gs pos="65000">
                <a:srgbClr val="3B668C">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文本框 11"/>
          <p:cNvSpPr txBox="1"/>
          <p:nvPr/>
        </p:nvSpPr>
        <p:spPr>
          <a:xfrm>
            <a:off x="0" y="875665"/>
            <a:ext cx="8451215" cy="2963545"/>
          </a:xfrm>
          <a:prstGeom prst="rect">
            <a:avLst/>
          </a:prstGeom>
          <a:noFill/>
        </p:spPr>
        <p:txBody>
          <a:bodyPr wrap="square" rtlCol="0">
            <a:noAutofit/>
          </a:bodyPr>
          <a:lstStyle/>
          <a:p>
            <a:r>
              <a:rPr lang="zh-CN" altLang="en-US" sz="6600" b="1" dirty="0">
                <a:solidFill>
                  <a:schemeClr val="bg1"/>
                </a:solidFill>
                <a:latin typeface="微软雅黑" panose="020B0503020204020204" pitchFamily="34" charset="-122"/>
                <a:ea typeface="微软雅黑" panose="020B0503020204020204" pitchFamily="34" charset="-122"/>
                <a:sym typeface="+mn-ea"/>
              </a:rPr>
              <a:t>Dam system flood combination calculation</a:t>
            </a:r>
            <a:endParaRPr lang="zh-CN" altLang="en-US" sz="6600" b="1" dirty="0">
              <a:solidFill>
                <a:schemeClr val="bg1"/>
              </a:solidFill>
              <a:latin typeface="微软雅黑" panose="020B0503020204020204" pitchFamily="34" charset="-122"/>
              <a:ea typeface="微软雅黑" panose="020B0503020204020204" pitchFamily="34" charset="-122"/>
            </a:endParaRPr>
          </a:p>
          <a:p>
            <a:endParaRPr lang="zh-CN" altLang="en-US" sz="6600" b="1" dirty="0">
              <a:solidFill>
                <a:schemeClr val="bg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57"/>
          <p:cNvSpPr txBox="1"/>
          <p:nvPr/>
        </p:nvSpPr>
        <p:spPr>
          <a:xfrm>
            <a:off x="766363" y="1029703"/>
            <a:ext cx="2481334" cy="4535523"/>
          </a:xfrm>
          <a:prstGeom prst="rect">
            <a:avLst/>
          </a:prstGeom>
          <a:noFill/>
        </p:spPr>
        <p:txBody>
          <a:bodyPr wrap="non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en-US" b="1" dirty="0">
              <a:solidFill>
                <a:srgbClr val="033E75"/>
              </a:solidFill>
              <a:latin typeface="+mj-ea"/>
              <a:ea typeface="+mj-ea"/>
            </a:endParaRPr>
          </a:p>
        </p:txBody>
      </p:sp>
      <p:grpSp>
        <p:nvGrpSpPr>
          <p:cNvPr id="2" name="组合 42"/>
          <p:cNvGrpSpPr/>
          <p:nvPr/>
        </p:nvGrpSpPr>
        <p:grpSpPr>
          <a:xfrm>
            <a:off x="11702352" y="5803700"/>
            <a:ext cx="1819631" cy="1778954"/>
            <a:chOff x="12066114" y="996806"/>
            <a:chExt cx="6028293" cy="5893529"/>
          </a:xfrm>
        </p:grpSpPr>
        <p:sp>
          <p:nvSpPr>
            <p:cNvPr id="44" name="任意多边形: 形状 43"/>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任意多边形: 形状 44"/>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 name="组合 51"/>
          <p:cNvGrpSpPr/>
          <p:nvPr/>
        </p:nvGrpSpPr>
        <p:grpSpPr>
          <a:xfrm>
            <a:off x="-940041" y="-1182137"/>
            <a:ext cx="1857222" cy="2328263"/>
            <a:chOff x="-940041" y="-1182137"/>
            <a:chExt cx="1857222" cy="2328263"/>
          </a:xfrm>
        </p:grpSpPr>
        <p:sp>
          <p:nvSpPr>
            <p:cNvPr id="59" name="任意多边形: 形状 58"/>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形状 65"/>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67" name="文本框 66"/>
          <p:cNvSpPr txBox="1"/>
          <p:nvPr/>
        </p:nvSpPr>
        <p:spPr>
          <a:xfrm>
            <a:off x="986155" y="307340"/>
            <a:ext cx="10657205" cy="1076325"/>
          </a:xfrm>
          <a:prstGeom prst="rect">
            <a:avLst/>
          </a:prstGeom>
          <a:noFill/>
        </p:spPr>
        <p:txBody>
          <a:bodyPr wrap="square" rtlCol="0">
            <a:spAutoFit/>
          </a:bodyPr>
          <a:lstStyle/>
          <a:p>
            <a:r>
              <a:rPr sz="3200" b="1" dirty="0" smtClean="0">
                <a:solidFill>
                  <a:srgbClr val="184A8C"/>
                </a:solidFill>
                <a:effectLst>
                  <a:outerShdw blurRad="63500" dist="38100" dir="2700000" algn="tl">
                    <a:srgbClr val="000000">
                      <a:alpha val="41000"/>
                    </a:srgbClr>
                  </a:outerShdw>
                </a:effectLst>
                <a:latin typeface="+mj-ea"/>
                <a:ea typeface="+mj-ea"/>
              </a:rPr>
              <a:t>Dam system flood combination calculation - calculated based on a single dam</a:t>
            </a:r>
            <a:endParaRPr sz="3200" b="1" dirty="0" smtClean="0">
              <a:solidFill>
                <a:srgbClr val="184A8C"/>
              </a:solidFill>
              <a:effectLst>
                <a:outerShdw blurRad="63500" dist="38100" dir="2700000" algn="tl">
                  <a:srgbClr val="000000">
                    <a:alpha val="41000"/>
                  </a:srgbClr>
                </a:outerShdw>
              </a:effectLst>
              <a:latin typeface="+mj-ea"/>
              <a:ea typeface="+mj-ea"/>
            </a:endParaRPr>
          </a:p>
        </p:txBody>
      </p:sp>
      <p:pic>
        <p:nvPicPr>
          <p:cNvPr id="23" name="Picture 2"/>
          <p:cNvPicPr>
            <a:picLocks noChangeAspect="1" noChangeArrowheads="1"/>
          </p:cNvPicPr>
          <p:nvPr/>
        </p:nvPicPr>
        <p:blipFill>
          <a:blip r:embed="rId1" cstate="print"/>
          <a:srcRect/>
          <a:stretch>
            <a:fillRect/>
          </a:stretch>
        </p:blipFill>
        <p:spPr bwMode="auto">
          <a:xfrm>
            <a:off x="4053499" y="1861859"/>
            <a:ext cx="7896225" cy="4248150"/>
          </a:xfrm>
          <a:prstGeom prst="rect">
            <a:avLst/>
          </a:prstGeom>
          <a:noFill/>
          <a:ln w="12700">
            <a:solidFill>
              <a:schemeClr val="tx1"/>
            </a:solidFill>
            <a:miter lim="800000"/>
            <a:headEnd/>
            <a:tailEnd/>
          </a:ln>
        </p:spPr>
      </p:pic>
      <p:sp>
        <p:nvSpPr>
          <p:cNvPr id="24" name="文本框 3"/>
          <p:cNvSpPr txBox="1"/>
          <p:nvPr/>
        </p:nvSpPr>
        <p:spPr>
          <a:xfrm>
            <a:off x="267335" y="1581785"/>
            <a:ext cx="3479165" cy="4808220"/>
          </a:xfrm>
          <a:prstGeom prst="rect">
            <a:avLst/>
          </a:prstGeom>
          <a:noFill/>
          <a:ln w="12700">
            <a:solidFill>
              <a:schemeClr val="tx1"/>
            </a:solidFill>
          </a:ln>
        </p:spPr>
        <p:txBody>
          <a:bodyPr wrap="square">
            <a:noAutofit/>
          </a:bodyPr>
          <a:lstStyle/>
          <a:p>
            <a:pPr indent="0" algn="just" fontAlgn="auto">
              <a:lnSpc>
                <a:spcPct val="100000"/>
              </a:lnSpc>
            </a:pPr>
            <a:r>
              <a:rPr lang="zh-CN" sz="2000" b="1" dirty="0" smtClean="0">
                <a:solidFill>
                  <a:srgbClr val="033E75"/>
                </a:solidFill>
                <a:latin typeface="Times New Roman" panose="02020603050405020304" charset="0"/>
                <a:ea typeface="+mj-ea"/>
                <a:cs typeface="Times New Roman" panose="02020603050405020304" charset="0"/>
              </a:rPr>
              <a:t>When calculating the hydrology of large silt dams, the area of runoff production in the interval includes the control area of medium silt dams according to the interval flood control standard. Therefore, the siltation dam calculated based on a single dam refers to all siltation dams located on the first layer, as well as large (1) type siltation dams and large (2) type siltation dams with designed upstream layers of medium sized siltation dams.</a:t>
            </a:r>
            <a:endParaRPr lang="zh-CN" sz="2000" b="1" dirty="0" smtClean="0">
              <a:solidFill>
                <a:srgbClr val="033E75"/>
              </a:solidFill>
              <a:latin typeface="Times New Roman" panose="02020603050405020304" charset="0"/>
              <a:ea typeface="+mj-ea"/>
              <a:cs typeface="Times New Roman" panose="0202060305040502030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
          <p:cNvGrpSpPr/>
          <p:nvPr/>
        </p:nvGrpSpPr>
        <p:grpSpPr>
          <a:xfrm>
            <a:off x="11702352" y="5803700"/>
            <a:ext cx="1819631" cy="1778954"/>
            <a:chOff x="12066114" y="996806"/>
            <a:chExt cx="6028293" cy="5893529"/>
          </a:xfrm>
        </p:grpSpPr>
        <p:sp>
          <p:nvSpPr>
            <p:cNvPr id="44" name="任意多边形: 形状 43"/>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任意多边形: 形状 44"/>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 name="组合 51"/>
          <p:cNvGrpSpPr/>
          <p:nvPr/>
        </p:nvGrpSpPr>
        <p:grpSpPr>
          <a:xfrm>
            <a:off x="-940041" y="-1182137"/>
            <a:ext cx="1857222" cy="2328263"/>
            <a:chOff x="-940041" y="-1182137"/>
            <a:chExt cx="1857222" cy="2328263"/>
          </a:xfrm>
        </p:grpSpPr>
        <p:sp>
          <p:nvSpPr>
            <p:cNvPr id="59" name="任意多边形: 形状 58"/>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形状 65"/>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3" name="矩形 12"/>
          <p:cNvSpPr/>
          <p:nvPr/>
        </p:nvSpPr>
        <p:spPr>
          <a:xfrm>
            <a:off x="488728" y="1267333"/>
            <a:ext cx="4742121" cy="5492750"/>
          </a:xfrm>
          <a:prstGeom prst="rect">
            <a:avLst/>
          </a:prstGeom>
          <a:ln w="12700">
            <a:solidFill>
              <a:schemeClr val="tx1"/>
            </a:solidFill>
          </a:ln>
        </p:spPr>
        <p:txBody>
          <a:bodyPr wrap="square">
            <a:spAutoFit/>
          </a:bodyPr>
          <a:lstStyle/>
          <a:p>
            <a:pPr indent="457200" algn="ctr">
              <a:lnSpc>
                <a:spcPct val="150000"/>
              </a:lnSpc>
              <a:buClr>
                <a:schemeClr val="accent2"/>
              </a:buClr>
              <a:buSzPct val="80000"/>
              <a:defRPr/>
            </a:pPr>
            <a:r>
              <a:rPr lang="zh-CN" altLang="zh-CN" b="1" dirty="0" smtClean="0">
                <a:solidFill>
                  <a:srgbClr val="033E75"/>
                </a:solidFill>
                <a:latin typeface="+mj-ea"/>
                <a:ea typeface="+mj-ea"/>
              </a:rPr>
              <a:t>According to the Technical Specification for Warping Dam Engineering  (Jin Q834-85), </a:t>
            </a:r>
            <a:endParaRPr lang="zh-CN" altLang="zh-CN" b="1" dirty="0" smtClean="0">
              <a:solidFill>
                <a:srgbClr val="033E75"/>
              </a:solidFill>
              <a:latin typeface="+mj-ea"/>
              <a:ea typeface="+mj-ea"/>
            </a:endParaRPr>
          </a:p>
          <a:p>
            <a:pPr indent="457200" algn="just">
              <a:lnSpc>
                <a:spcPct val="150000"/>
              </a:lnSpc>
              <a:buClr>
                <a:schemeClr val="accent2"/>
              </a:buClr>
              <a:buSzPct val="80000"/>
              <a:defRPr/>
            </a:pPr>
            <a:r>
              <a:rPr lang="zh-CN" altLang="zh-CN" b="1" dirty="0" smtClean="0">
                <a:solidFill>
                  <a:srgbClr val="033E75"/>
                </a:solidFill>
                <a:latin typeface="+mj-ea"/>
                <a:ea typeface="+mj-ea"/>
              </a:rPr>
              <a:t> The formula for calculating peak discharge is</a:t>
            </a:r>
            <a:endParaRPr lang="zh-CN" altLang="zh-CN" b="1" dirty="0" smtClean="0">
              <a:solidFill>
                <a:srgbClr val="033E75"/>
              </a:solidFill>
              <a:latin typeface="+mj-ea"/>
              <a:ea typeface="+mj-ea"/>
            </a:endParaRPr>
          </a:p>
          <a:p>
            <a:pPr indent="457200" algn="just">
              <a:lnSpc>
                <a:spcPct val="150000"/>
              </a:lnSpc>
              <a:buClr>
                <a:schemeClr val="accent2"/>
              </a:buClr>
              <a:buSzPct val="80000"/>
              <a:defRPr/>
            </a:pPr>
            <a:r>
              <a:rPr lang="zh-CN" altLang="zh-CN" b="1" dirty="0" smtClean="0">
                <a:solidFill>
                  <a:srgbClr val="033E75"/>
                </a:solidFill>
                <a:latin typeface="+mj-ea"/>
                <a:ea typeface="+mj-ea"/>
              </a:rPr>
              <a:t>Q</a:t>
            </a:r>
            <a:r>
              <a:rPr lang="zh-CN" altLang="zh-CN" b="1" baseline="-25000" dirty="0" smtClean="0">
                <a:solidFill>
                  <a:srgbClr val="033E75"/>
                </a:solidFill>
                <a:latin typeface="+mj-ea"/>
                <a:ea typeface="+mj-ea"/>
              </a:rPr>
              <a:t>P</a:t>
            </a:r>
            <a:r>
              <a:rPr lang="zh-CN" altLang="zh-CN" b="1" dirty="0" smtClean="0">
                <a:solidFill>
                  <a:srgbClr val="033E75"/>
                </a:solidFill>
                <a:latin typeface="+mj-ea"/>
                <a:ea typeface="+mj-ea"/>
              </a:rPr>
              <a:t>＝C</a:t>
            </a:r>
            <a:r>
              <a:rPr lang="zh-CN" altLang="zh-CN" b="1" baseline="-25000" dirty="0" smtClean="0">
                <a:solidFill>
                  <a:srgbClr val="033E75"/>
                </a:solidFill>
                <a:latin typeface="+mj-ea"/>
                <a:ea typeface="+mj-ea"/>
              </a:rPr>
              <a:t>1</a:t>
            </a:r>
            <a:r>
              <a:rPr lang="zh-CN" altLang="zh-CN" b="1" dirty="0" smtClean="0">
                <a:solidFill>
                  <a:srgbClr val="033E75"/>
                </a:solidFill>
                <a:latin typeface="+mj-ea"/>
                <a:ea typeface="+mj-ea"/>
              </a:rPr>
              <a:t>H</a:t>
            </a:r>
            <a:r>
              <a:rPr lang="zh-CN" altLang="zh-CN" b="1" baseline="-25000" dirty="0" smtClean="0">
                <a:solidFill>
                  <a:srgbClr val="033E75"/>
                </a:solidFill>
                <a:latin typeface="+mj-ea"/>
                <a:ea typeface="+mj-ea"/>
              </a:rPr>
              <a:t>24</a:t>
            </a:r>
            <a:r>
              <a:rPr lang="zh-CN" altLang="zh-CN" b="1" dirty="0" smtClean="0">
                <a:solidFill>
                  <a:srgbClr val="033E75"/>
                </a:solidFill>
                <a:latin typeface="+mj-ea"/>
                <a:ea typeface="+mj-ea"/>
              </a:rPr>
              <a:t>PF</a:t>
            </a:r>
            <a:r>
              <a:rPr lang="zh-CN" altLang="zh-CN" b="1" baseline="30000" dirty="0" smtClean="0">
                <a:solidFill>
                  <a:srgbClr val="033E75"/>
                </a:solidFill>
                <a:latin typeface="+mj-ea"/>
                <a:ea typeface="+mj-ea"/>
              </a:rPr>
              <a:t>2/3  </a:t>
            </a:r>
            <a:endParaRPr lang="zh-CN" altLang="zh-CN" b="1" dirty="0" smtClean="0">
              <a:solidFill>
                <a:srgbClr val="033E75"/>
              </a:solidFill>
              <a:latin typeface="+mj-ea"/>
              <a:ea typeface="+mj-ea"/>
            </a:endParaRPr>
          </a:p>
          <a:p>
            <a:pPr indent="457200" algn="just">
              <a:lnSpc>
                <a:spcPct val="150000"/>
              </a:lnSpc>
              <a:buClr>
                <a:schemeClr val="accent2"/>
              </a:buClr>
              <a:buSzPct val="80000"/>
              <a:defRPr/>
            </a:pPr>
            <a:r>
              <a:rPr lang="zh-CN" altLang="zh-CN" b="1" dirty="0" smtClean="0">
                <a:solidFill>
                  <a:srgbClr val="033E75"/>
                </a:solidFill>
                <a:latin typeface="+mj-ea"/>
                <a:ea typeface="+mj-ea"/>
              </a:rPr>
              <a:t> In the formula: </a:t>
            </a:r>
            <a:endParaRPr lang="zh-CN" altLang="zh-CN" b="1" dirty="0" smtClean="0">
              <a:solidFill>
                <a:srgbClr val="033E75"/>
              </a:solidFill>
              <a:latin typeface="+mj-ea"/>
              <a:ea typeface="+mj-ea"/>
            </a:endParaRPr>
          </a:p>
          <a:p>
            <a:pPr indent="457200" algn="just">
              <a:lnSpc>
                <a:spcPct val="150000"/>
              </a:lnSpc>
              <a:buClr>
                <a:schemeClr val="accent2"/>
              </a:buClr>
              <a:buSzPct val="80000"/>
              <a:defRPr/>
            </a:pPr>
            <a:r>
              <a:rPr lang="zh-CN" altLang="zh-CN" b="1" dirty="0" smtClean="0">
                <a:solidFill>
                  <a:srgbClr val="033E75"/>
                </a:solidFill>
                <a:latin typeface="+mj-ea"/>
                <a:ea typeface="+mj-ea"/>
              </a:rPr>
              <a:t>Q</a:t>
            </a:r>
            <a:r>
              <a:rPr lang="zh-CN" altLang="zh-CN" b="1" baseline="-25000" dirty="0" smtClean="0">
                <a:solidFill>
                  <a:srgbClr val="033E75"/>
                </a:solidFill>
                <a:latin typeface="+mj-ea"/>
                <a:ea typeface="+mj-ea"/>
              </a:rPr>
              <a:t>P</a:t>
            </a:r>
            <a:r>
              <a:rPr lang="zh-CN" altLang="zh-CN" b="1" dirty="0" smtClean="0">
                <a:solidFill>
                  <a:srgbClr val="033E75"/>
                </a:solidFill>
                <a:latin typeface="+mj-ea"/>
                <a:ea typeface="+mj-ea"/>
              </a:rPr>
              <a:t> is the peak flow rate, m</a:t>
            </a:r>
            <a:r>
              <a:rPr lang="zh-CN" altLang="zh-CN" b="1" baseline="30000" dirty="0" smtClean="0">
                <a:solidFill>
                  <a:srgbClr val="033E75"/>
                </a:solidFill>
                <a:latin typeface="+mj-ea"/>
                <a:ea typeface="+mj-ea"/>
              </a:rPr>
              <a:t>3</a:t>
            </a:r>
            <a:r>
              <a:rPr lang="zh-CN" altLang="zh-CN" b="1" dirty="0" smtClean="0">
                <a:solidFill>
                  <a:srgbClr val="033E75"/>
                </a:solidFill>
                <a:latin typeface="+mj-ea"/>
                <a:ea typeface="+mj-ea"/>
              </a:rPr>
              <a:t>/s;  </a:t>
            </a:r>
            <a:endParaRPr lang="zh-CN" altLang="zh-CN" b="1" dirty="0" smtClean="0">
              <a:solidFill>
                <a:srgbClr val="033E75"/>
              </a:solidFill>
              <a:latin typeface="+mj-ea"/>
              <a:ea typeface="+mj-ea"/>
            </a:endParaRPr>
          </a:p>
          <a:p>
            <a:pPr indent="457200" algn="just">
              <a:lnSpc>
                <a:spcPct val="150000"/>
              </a:lnSpc>
              <a:buClr>
                <a:schemeClr val="accent2"/>
              </a:buClr>
              <a:buSzPct val="80000"/>
              <a:defRPr/>
            </a:pPr>
            <a:r>
              <a:rPr lang="zh-CN" altLang="zh-CN" b="1" dirty="0" smtClean="0">
                <a:solidFill>
                  <a:srgbClr val="033E75"/>
                </a:solidFill>
                <a:latin typeface="+mj-ea"/>
                <a:ea typeface="+mj-ea"/>
              </a:rPr>
              <a:t>C</a:t>
            </a:r>
            <a:r>
              <a:rPr lang="zh-CN" altLang="zh-CN" b="1" baseline="-25000" dirty="0" smtClean="0">
                <a:solidFill>
                  <a:srgbClr val="033E75"/>
                </a:solidFill>
                <a:latin typeface="+mj-ea"/>
                <a:ea typeface="+mj-ea"/>
              </a:rPr>
              <a:t>1</a:t>
            </a:r>
            <a:r>
              <a:rPr lang="zh-CN" altLang="zh-CN" b="1" dirty="0" smtClean="0">
                <a:solidFill>
                  <a:srgbClr val="033E75"/>
                </a:solidFill>
                <a:latin typeface="+mj-ea"/>
                <a:ea typeface="+mj-ea"/>
              </a:rPr>
              <a:t> is the geographical parameter of the flood peak; </a:t>
            </a:r>
            <a:endParaRPr lang="zh-CN" altLang="zh-CN" b="1" dirty="0" smtClean="0">
              <a:solidFill>
                <a:srgbClr val="033E75"/>
              </a:solidFill>
              <a:latin typeface="+mj-ea"/>
              <a:ea typeface="+mj-ea"/>
            </a:endParaRPr>
          </a:p>
          <a:p>
            <a:pPr indent="457200" algn="just">
              <a:lnSpc>
                <a:spcPct val="150000"/>
              </a:lnSpc>
              <a:buClr>
                <a:schemeClr val="accent2"/>
              </a:buClr>
              <a:buSzPct val="80000"/>
              <a:defRPr/>
            </a:pPr>
            <a:r>
              <a:rPr lang="zh-CN" altLang="zh-CN" b="1" dirty="0" smtClean="0">
                <a:solidFill>
                  <a:srgbClr val="033E75"/>
                </a:solidFill>
                <a:latin typeface="+mj-ea"/>
                <a:ea typeface="+mj-ea"/>
              </a:rPr>
              <a:t> F is the runoff area, km</a:t>
            </a:r>
            <a:r>
              <a:rPr lang="zh-CN" altLang="zh-CN" b="1" baseline="30000" dirty="0" smtClean="0">
                <a:solidFill>
                  <a:srgbClr val="033E75"/>
                </a:solidFill>
                <a:latin typeface="+mj-ea"/>
                <a:ea typeface="+mj-ea"/>
              </a:rPr>
              <a:t>2</a:t>
            </a:r>
            <a:r>
              <a:rPr lang="zh-CN" altLang="zh-CN" b="1" dirty="0" smtClean="0">
                <a:solidFill>
                  <a:srgbClr val="033E75"/>
                </a:solidFill>
                <a:latin typeface="+mj-ea"/>
                <a:ea typeface="+mj-ea"/>
              </a:rPr>
              <a:t>; </a:t>
            </a:r>
            <a:endParaRPr lang="zh-CN" altLang="zh-CN" b="1" dirty="0" smtClean="0">
              <a:solidFill>
                <a:srgbClr val="033E75"/>
              </a:solidFill>
              <a:latin typeface="+mj-ea"/>
              <a:ea typeface="+mj-ea"/>
            </a:endParaRPr>
          </a:p>
          <a:p>
            <a:pPr indent="457200" algn="just">
              <a:lnSpc>
                <a:spcPct val="150000"/>
              </a:lnSpc>
              <a:buClr>
                <a:schemeClr val="accent2"/>
              </a:buClr>
              <a:buSzPct val="80000"/>
              <a:defRPr/>
            </a:pPr>
            <a:r>
              <a:rPr lang="zh-CN" altLang="zh-CN" b="1" dirty="0" smtClean="0">
                <a:solidFill>
                  <a:srgbClr val="033E75"/>
                </a:solidFill>
                <a:latin typeface="+mj-ea"/>
                <a:ea typeface="+mj-ea"/>
              </a:rPr>
              <a:t> H</a:t>
            </a:r>
            <a:r>
              <a:rPr lang="zh-CN" altLang="zh-CN" b="1" baseline="-25000" dirty="0" smtClean="0">
                <a:solidFill>
                  <a:srgbClr val="033E75"/>
                </a:solidFill>
                <a:latin typeface="+mj-ea"/>
                <a:ea typeface="+mj-ea"/>
              </a:rPr>
              <a:t>24</a:t>
            </a:r>
            <a:r>
              <a:rPr lang="zh-CN" altLang="zh-CN" b="1" dirty="0" smtClean="0">
                <a:solidFill>
                  <a:srgbClr val="033E75"/>
                </a:solidFill>
                <a:latin typeface="+mj-ea"/>
                <a:ea typeface="+mj-ea"/>
              </a:rPr>
              <a:t> is the 24-hour storm rainfall, mm.</a:t>
            </a:r>
            <a:r>
              <a:rPr lang="zh-CN" altLang="zh-CN" b="1" dirty="0" smtClean="0">
                <a:solidFill>
                  <a:srgbClr val="033E75"/>
                </a:solidFill>
                <a:latin typeface="+mj-ea"/>
                <a:ea typeface="+mj-ea"/>
                <a:sym typeface="+mn-ea"/>
              </a:rPr>
              <a:t> </a:t>
            </a:r>
            <a:endParaRPr lang="zh-CN" altLang="en-US" b="1" dirty="0">
              <a:solidFill>
                <a:srgbClr val="033E75"/>
              </a:solidFill>
              <a:latin typeface="+mj-ea"/>
              <a:ea typeface="+mj-ea"/>
            </a:endParaRPr>
          </a:p>
        </p:txBody>
      </p:sp>
      <p:sp>
        <p:nvSpPr>
          <p:cNvPr id="10" name="文本框 66"/>
          <p:cNvSpPr txBox="1"/>
          <p:nvPr/>
        </p:nvSpPr>
        <p:spPr>
          <a:xfrm>
            <a:off x="638224" y="256085"/>
            <a:ext cx="10326838" cy="1077218"/>
          </a:xfrm>
          <a:prstGeom prst="rect">
            <a:avLst/>
          </a:prstGeom>
          <a:noFill/>
        </p:spPr>
        <p:txBody>
          <a:bodyPr wrap="square" rtlCol="0">
            <a:spAutoFit/>
          </a:bodyPr>
          <a:lstStyle/>
          <a:p>
            <a:r>
              <a:rPr lang="en-US" altLang="zh-CN" sz="3200" b="1" dirty="0" smtClean="0">
                <a:solidFill>
                  <a:srgbClr val="184A8C"/>
                </a:solidFill>
                <a:effectLst>
                  <a:outerShdw blurRad="63500" dist="38100" dir="2700000" algn="tl">
                    <a:srgbClr val="000000">
                      <a:alpha val="41000"/>
                    </a:srgbClr>
                  </a:outerShdw>
                </a:effectLst>
                <a:latin typeface="+mj-ea"/>
              </a:rPr>
              <a:t>Dam system flood combination calculation - calculated based on a single dam</a:t>
            </a:r>
            <a:endParaRPr lang="en-US" altLang="zh-CN" sz="3200" b="1" dirty="0" smtClean="0">
              <a:solidFill>
                <a:srgbClr val="184A8C"/>
              </a:solidFill>
              <a:effectLst>
                <a:outerShdw blurRad="63500" dist="38100" dir="2700000" algn="tl">
                  <a:srgbClr val="000000">
                    <a:alpha val="41000"/>
                  </a:srgbClr>
                </a:outerShdw>
              </a:effectLst>
              <a:latin typeface="+mj-ea"/>
            </a:endParaRPr>
          </a:p>
        </p:txBody>
      </p:sp>
      <p:sp>
        <p:nvSpPr>
          <p:cNvPr id="11" name="矩形 10"/>
          <p:cNvSpPr/>
          <p:nvPr/>
        </p:nvSpPr>
        <p:spPr>
          <a:xfrm>
            <a:off x="5366385" y="1974215"/>
            <a:ext cx="6544310" cy="2999740"/>
          </a:xfrm>
          <a:prstGeom prst="rect">
            <a:avLst/>
          </a:prstGeom>
          <a:ln w="12700">
            <a:solidFill>
              <a:schemeClr val="tx1"/>
            </a:solidFill>
          </a:ln>
        </p:spPr>
        <p:txBody>
          <a:bodyPr wrap="square">
            <a:spAutoFit/>
          </a:bodyPr>
          <a:lstStyle/>
          <a:p>
            <a:pPr indent="457200" algn="just">
              <a:lnSpc>
                <a:spcPct val="150000"/>
              </a:lnSpc>
              <a:buClr>
                <a:schemeClr val="accent2"/>
              </a:buClr>
              <a:buSzPct val="80000"/>
              <a:defRPr/>
            </a:pPr>
            <a:r>
              <a:rPr lang="zh-CN" altLang="zh-CN" b="1" dirty="0" smtClean="0">
                <a:solidFill>
                  <a:srgbClr val="033E75"/>
                </a:solidFill>
                <a:latin typeface="+mj-ea"/>
                <a:ea typeface="+mj-ea"/>
                <a:sym typeface="+mn-ea"/>
              </a:rPr>
              <a:t>The formula for calculating the total flood volume is  W</a:t>
            </a:r>
            <a:r>
              <a:rPr lang="zh-CN" altLang="zh-CN" b="1" baseline="-25000" dirty="0" smtClean="0">
                <a:solidFill>
                  <a:srgbClr val="033E75"/>
                </a:solidFill>
                <a:latin typeface="+mj-ea"/>
                <a:ea typeface="+mj-ea"/>
                <a:sym typeface="+mn-ea"/>
              </a:rPr>
              <a:t>P</a:t>
            </a:r>
            <a:r>
              <a:rPr lang="zh-CN" altLang="zh-CN" b="1" dirty="0" smtClean="0">
                <a:solidFill>
                  <a:srgbClr val="033E75"/>
                </a:solidFill>
                <a:latin typeface="+mj-ea"/>
                <a:ea typeface="+mj-ea"/>
                <a:sym typeface="+mn-ea"/>
              </a:rPr>
              <a:t>＝KR</a:t>
            </a:r>
            <a:r>
              <a:rPr lang="zh-CN" altLang="zh-CN" b="1" baseline="-25000" dirty="0" smtClean="0">
                <a:solidFill>
                  <a:srgbClr val="033E75"/>
                </a:solidFill>
                <a:latin typeface="+mj-ea"/>
                <a:ea typeface="+mj-ea"/>
                <a:sym typeface="+mn-ea"/>
              </a:rPr>
              <a:t>P</a:t>
            </a:r>
            <a:r>
              <a:rPr lang="zh-CN" altLang="zh-CN" b="1" dirty="0" smtClean="0">
                <a:solidFill>
                  <a:srgbClr val="033E75"/>
                </a:solidFill>
                <a:latin typeface="+mj-ea"/>
                <a:ea typeface="+mj-ea"/>
                <a:sym typeface="+mn-ea"/>
              </a:rPr>
              <a:t>F </a:t>
            </a:r>
            <a:endParaRPr lang="zh-CN" altLang="zh-CN" b="1" dirty="0" smtClean="0">
              <a:solidFill>
                <a:srgbClr val="033E75"/>
              </a:solidFill>
              <a:latin typeface="+mj-ea"/>
              <a:ea typeface="+mj-ea"/>
              <a:sym typeface="+mn-ea"/>
            </a:endParaRPr>
          </a:p>
          <a:p>
            <a:pPr indent="457200" algn="just">
              <a:lnSpc>
                <a:spcPct val="150000"/>
              </a:lnSpc>
              <a:buClr>
                <a:schemeClr val="accent2"/>
              </a:buClr>
              <a:buSzPct val="80000"/>
              <a:defRPr/>
            </a:pPr>
            <a:r>
              <a:rPr lang="zh-CN" altLang="zh-CN" b="1" dirty="0" smtClean="0">
                <a:solidFill>
                  <a:srgbClr val="033E75"/>
                </a:solidFill>
                <a:latin typeface="+mj-ea"/>
                <a:ea typeface="+mj-ea"/>
                <a:sym typeface="+mn-ea"/>
              </a:rPr>
              <a:t> In the formula: </a:t>
            </a:r>
            <a:endParaRPr lang="zh-CN" altLang="zh-CN" b="1" dirty="0" smtClean="0">
              <a:solidFill>
                <a:srgbClr val="033E75"/>
              </a:solidFill>
              <a:latin typeface="+mj-ea"/>
              <a:ea typeface="+mj-ea"/>
              <a:sym typeface="+mn-ea"/>
            </a:endParaRPr>
          </a:p>
          <a:p>
            <a:pPr indent="457200" algn="just">
              <a:lnSpc>
                <a:spcPct val="150000"/>
              </a:lnSpc>
              <a:buClr>
                <a:schemeClr val="accent2"/>
              </a:buClr>
              <a:buSzPct val="80000"/>
              <a:defRPr/>
            </a:pPr>
            <a:r>
              <a:rPr lang="zh-CN" altLang="zh-CN" b="1" dirty="0" smtClean="0">
                <a:solidFill>
                  <a:srgbClr val="033E75"/>
                </a:solidFill>
                <a:latin typeface="+mj-ea"/>
                <a:ea typeface="+mj-ea"/>
                <a:sym typeface="+mn-ea"/>
              </a:rPr>
              <a:t>W</a:t>
            </a:r>
            <a:r>
              <a:rPr lang="zh-CN" altLang="zh-CN" b="1" baseline="-25000" dirty="0" smtClean="0">
                <a:solidFill>
                  <a:srgbClr val="033E75"/>
                </a:solidFill>
                <a:latin typeface="+mj-ea"/>
                <a:ea typeface="+mj-ea"/>
                <a:sym typeface="+mn-ea"/>
              </a:rPr>
              <a:t>P</a:t>
            </a:r>
            <a:r>
              <a:rPr lang="zh-CN" altLang="zh-CN" b="1" dirty="0" smtClean="0">
                <a:solidFill>
                  <a:srgbClr val="033E75"/>
                </a:solidFill>
                <a:latin typeface="+mj-ea"/>
                <a:ea typeface="+mj-ea"/>
                <a:sym typeface="+mn-ea"/>
              </a:rPr>
              <a:t> represents the total flood volume, in 10000 m</a:t>
            </a:r>
            <a:r>
              <a:rPr lang="zh-CN" altLang="zh-CN" b="1" baseline="30000" dirty="0" smtClean="0">
                <a:solidFill>
                  <a:srgbClr val="033E75"/>
                </a:solidFill>
                <a:latin typeface="+mj-ea"/>
                <a:ea typeface="+mj-ea"/>
                <a:sym typeface="+mn-ea"/>
              </a:rPr>
              <a:t>3</a:t>
            </a:r>
            <a:r>
              <a:rPr lang="zh-CN" altLang="zh-CN" b="1" dirty="0" smtClean="0">
                <a:solidFill>
                  <a:srgbClr val="033E75"/>
                </a:solidFill>
                <a:latin typeface="+mj-ea"/>
                <a:ea typeface="+mj-ea"/>
                <a:sym typeface="+mn-ea"/>
              </a:rPr>
              <a:t>;  </a:t>
            </a:r>
            <a:r>
              <a:rPr lang="en-US" altLang="zh-CN" b="1" dirty="0" smtClean="0">
                <a:solidFill>
                  <a:srgbClr val="033E75"/>
                </a:solidFill>
                <a:latin typeface="+mj-ea"/>
                <a:ea typeface="+mj-ea"/>
                <a:sym typeface="+mn-ea"/>
              </a:rPr>
              <a:t>          </a:t>
            </a:r>
            <a:r>
              <a:rPr lang="zh-CN" altLang="zh-CN" b="1" dirty="0" smtClean="0">
                <a:solidFill>
                  <a:srgbClr val="033E75"/>
                </a:solidFill>
                <a:latin typeface="+mj-ea"/>
                <a:ea typeface="+mj-ea"/>
                <a:sym typeface="+mn-ea"/>
              </a:rPr>
              <a:t>K is the reduction coefficient for small-scale floods; </a:t>
            </a:r>
            <a:endParaRPr lang="zh-CN" altLang="zh-CN" b="1" dirty="0" smtClean="0">
              <a:solidFill>
                <a:srgbClr val="033E75"/>
              </a:solidFill>
              <a:latin typeface="+mj-ea"/>
              <a:ea typeface="+mj-ea"/>
              <a:sym typeface="+mn-ea"/>
            </a:endParaRPr>
          </a:p>
          <a:p>
            <a:pPr indent="457200" algn="just">
              <a:lnSpc>
                <a:spcPct val="150000"/>
              </a:lnSpc>
              <a:buClr>
                <a:schemeClr val="accent2"/>
              </a:buClr>
              <a:buSzPct val="80000"/>
              <a:defRPr/>
            </a:pPr>
            <a:r>
              <a:rPr lang="zh-CN" altLang="zh-CN" b="1" dirty="0" smtClean="0">
                <a:solidFill>
                  <a:srgbClr val="033E75"/>
                </a:solidFill>
                <a:latin typeface="+mj-ea"/>
                <a:ea typeface="+mj-ea"/>
                <a:sym typeface="+mn-ea"/>
              </a:rPr>
              <a:t> R</a:t>
            </a:r>
            <a:r>
              <a:rPr lang="zh-CN" altLang="zh-CN" b="1" baseline="-25000" dirty="0" smtClean="0">
                <a:solidFill>
                  <a:srgbClr val="033E75"/>
                </a:solidFill>
                <a:latin typeface="+mj-ea"/>
                <a:ea typeface="+mj-ea"/>
                <a:sym typeface="+mn-ea"/>
              </a:rPr>
              <a:t>P</a:t>
            </a:r>
            <a:r>
              <a:rPr lang="zh-CN" altLang="zh-CN" b="1" dirty="0" smtClean="0">
                <a:solidFill>
                  <a:srgbClr val="033E75"/>
                </a:solidFill>
                <a:latin typeface="+mj-ea"/>
                <a:ea typeface="+mj-ea"/>
                <a:sym typeface="+mn-ea"/>
              </a:rPr>
              <a:t> is the primary flood modulus of design rainstorm, 10000 m</a:t>
            </a:r>
            <a:r>
              <a:rPr lang="zh-CN" altLang="zh-CN" b="1" baseline="30000" dirty="0" smtClean="0">
                <a:solidFill>
                  <a:srgbClr val="033E75"/>
                </a:solidFill>
                <a:latin typeface="+mj-ea"/>
                <a:ea typeface="+mj-ea"/>
                <a:sym typeface="+mn-ea"/>
              </a:rPr>
              <a:t>3</a:t>
            </a:r>
            <a:r>
              <a:rPr lang="zh-CN" altLang="zh-CN" b="1" dirty="0" smtClean="0">
                <a:solidFill>
                  <a:srgbClr val="033E75"/>
                </a:solidFill>
                <a:latin typeface="+mj-ea"/>
                <a:ea typeface="+mj-ea"/>
                <a:sym typeface="+mn-ea"/>
              </a:rPr>
              <a:t>/km</a:t>
            </a:r>
            <a:r>
              <a:rPr lang="zh-CN" altLang="zh-CN" b="1" baseline="30000" dirty="0" smtClean="0">
                <a:solidFill>
                  <a:srgbClr val="033E75"/>
                </a:solidFill>
                <a:latin typeface="+mj-ea"/>
                <a:ea typeface="+mj-ea"/>
                <a:sym typeface="+mn-ea"/>
              </a:rPr>
              <a:t>2</a:t>
            </a:r>
            <a:r>
              <a:rPr lang="zh-CN" altLang="zh-CN" b="1" dirty="0" smtClean="0">
                <a:solidFill>
                  <a:srgbClr val="033E75"/>
                </a:solidFill>
                <a:latin typeface="+mj-ea"/>
                <a:ea typeface="+mj-ea"/>
                <a:sym typeface="+mn-ea"/>
              </a:rPr>
              <a:t>.</a:t>
            </a:r>
            <a:endParaRPr lang="zh-CN" altLang="zh-CN" b="1" dirty="0" smtClean="0">
              <a:solidFill>
                <a:srgbClr val="033E75"/>
              </a:solidFill>
              <a:latin typeface="+mj-ea"/>
              <a:ea typeface="+mj-ea"/>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57"/>
          <p:cNvSpPr txBox="1"/>
          <p:nvPr/>
        </p:nvSpPr>
        <p:spPr>
          <a:xfrm>
            <a:off x="309163" y="1329615"/>
            <a:ext cx="2481334" cy="4535523"/>
          </a:xfrm>
          <a:prstGeom prst="rect">
            <a:avLst/>
          </a:prstGeom>
          <a:noFill/>
        </p:spPr>
        <p:txBody>
          <a:bodyPr wrap="non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en-US" altLang="zh-CN" b="1" dirty="0" smtClean="0">
              <a:solidFill>
                <a:schemeClr val="tx2"/>
              </a:solidFill>
              <a:latin typeface="Times New Roman" panose="02020603050405020304" charset="0"/>
              <a:ea typeface="宋体" panose="02010600030101010101" pitchFamily="2" charset="-122"/>
            </a:endParaRPr>
          </a:p>
          <a:p>
            <a:pPr algn="ctr">
              <a:lnSpc>
                <a:spcPct val="150000"/>
              </a:lnSpc>
            </a:pPr>
            <a:endParaRPr lang="zh-CN" altLang="en-US" b="1" dirty="0">
              <a:solidFill>
                <a:srgbClr val="033E75"/>
              </a:solidFill>
              <a:latin typeface="+mj-ea"/>
              <a:ea typeface="+mj-ea"/>
            </a:endParaRPr>
          </a:p>
        </p:txBody>
      </p:sp>
      <p:grpSp>
        <p:nvGrpSpPr>
          <p:cNvPr id="2" name="组合 42"/>
          <p:cNvGrpSpPr/>
          <p:nvPr/>
        </p:nvGrpSpPr>
        <p:grpSpPr>
          <a:xfrm>
            <a:off x="11702352" y="5803700"/>
            <a:ext cx="1819631" cy="1778954"/>
            <a:chOff x="12066114" y="996806"/>
            <a:chExt cx="6028293" cy="5893529"/>
          </a:xfrm>
        </p:grpSpPr>
        <p:sp>
          <p:nvSpPr>
            <p:cNvPr id="44" name="任意多边形: 形状 43"/>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任意多边形: 形状 44"/>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 name="组合 51"/>
          <p:cNvGrpSpPr/>
          <p:nvPr/>
        </p:nvGrpSpPr>
        <p:grpSpPr>
          <a:xfrm>
            <a:off x="-940041" y="-1182137"/>
            <a:ext cx="1857222" cy="2328263"/>
            <a:chOff x="-940041" y="-1182137"/>
            <a:chExt cx="1857222" cy="2328263"/>
          </a:xfrm>
        </p:grpSpPr>
        <p:sp>
          <p:nvSpPr>
            <p:cNvPr id="59" name="任意多边形: 形状 58"/>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形状 65"/>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67" name="文本框 66"/>
          <p:cNvSpPr txBox="1"/>
          <p:nvPr/>
        </p:nvSpPr>
        <p:spPr>
          <a:xfrm>
            <a:off x="986202" y="307520"/>
            <a:ext cx="10220513" cy="1077218"/>
          </a:xfrm>
          <a:prstGeom prst="rect">
            <a:avLst/>
          </a:prstGeom>
          <a:noFill/>
        </p:spPr>
        <p:txBody>
          <a:bodyPr wrap="square" rtlCol="0">
            <a:spAutoFit/>
          </a:bodyPr>
          <a:lstStyle/>
          <a:p>
            <a:r>
              <a:rPr lang="en-US" altLang="zh-CN" sz="3200" b="1" dirty="0" smtClean="0">
                <a:solidFill>
                  <a:srgbClr val="184A8C"/>
                </a:solidFill>
                <a:effectLst>
                  <a:outerShdw blurRad="63500" dist="38100" dir="2700000" algn="tl">
                    <a:srgbClr val="000000">
                      <a:alpha val="41000"/>
                    </a:srgbClr>
                  </a:outerShdw>
                </a:effectLst>
                <a:latin typeface="+mj-ea"/>
              </a:rPr>
              <a:t>Dam system flood combination calculation - calculated based on a single dam</a:t>
            </a:r>
            <a:endParaRPr lang="en-US" altLang="zh-CN" sz="3200" b="1" dirty="0" smtClean="0">
              <a:solidFill>
                <a:srgbClr val="184A8C"/>
              </a:solidFill>
              <a:effectLst>
                <a:outerShdw blurRad="63500" dist="38100" dir="2700000" algn="tl">
                  <a:srgbClr val="000000">
                    <a:alpha val="41000"/>
                  </a:srgbClr>
                </a:outerShdw>
              </a:effectLst>
              <a:latin typeface="+mj-ea"/>
            </a:endParaRPr>
          </a:p>
        </p:txBody>
      </p:sp>
      <p:sp>
        <p:nvSpPr>
          <p:cNvPr id="24" name="文本框 3"/>
          <p:cNvSpPr txBox="1"/>
          <p:nvPr/>
        </p:nvSpPr>
        <p:spPr>
          <a:xfrm>
            <a:off x="674371" y="1401721"/>
            <a:ext cx="2251660" cy="4615815"/>
          </a:xfrm>
          <a:prstGeom prst="rect">
            <a:avLst/>
          </a:prstGeom>
          <a:noFill/>
          <a:ln w="12700">
            <a:solidFill>
              <a:schemeClr val="tx1"/>
            </a:solidFill>
          </a:ln>
        </p:spPr>
        <p:txBody>
          <a:bodyPr wrap="square">
            <a:spAutoFit/>
          </a:bodyPr>
          <a:lstStyle/>
          <a:p>
            <a:pPr algn="just">
              <a:lnSpc>
                <a:spcPct val="150000"/>
              </a:lnSpc>
              <a:buClr>
                <a:schemeClr val="accent2"/>
              </a:buClr>
              <a:buSzPct val="80000"/>
              <a:defRPr/>
            </a:pPr>
            <a:r>
              <a:rPr lang="en-US" altLang="zh-CN" sz="1400" b="1" dirty="0" smtClean="0">
                <a:solidFill>
                  <a:srgbClr val="033E75"/>
                </a:solidFill>
                <a:latin typeface="+mj-ea"/>
                <a:ea typeface="+mj-ea"/>
              </a:rPr>
              <a:t>The silt dam calculated based on a series of dams refers to a silt dam located at two adjacent levels with the same flood control standards and a unique relationship between them.    According to the calculation of series dams, there are: </a:t>
            </a:r>
            <a:endParaRPr lang="en-US" altLang="zh-CN" sz="1400" b="1" dirty="0" smtClean="0">
              <a:solidFill>
                <a:srgbClr val="033E75"/>
              </a:solidFill>
              <a:latin typeface="+mj-ea"/>
              <a:ea typeface="+mj-ea"/>
            </a:endParaRPr>
          </a:p>
          <a:p>
            <a:pPr algn="just">
              <a:lnSpc>
                <a:spcPct val="150000"/>
              </a:lnSpc>
              <a:buClr>
                <a:schemeClr val="accent2"/>
              </a:buClr>
              <a:buSzPct val="80000"/>
              <a:defRPr/>
            </a:pPr>
            <a:r>
              <a:rPr lang="en-US" altLang="zh-CN" sz="1400" b="1" dirty="0" smtClean="0">
                <a:solidFill>
                  <a:srgbClr val="033E75"/>
                </a:solidFill>
                <a:latin typeface="+mj-ea"/>
                <a:ea typeface="+mj-ea"/>
              </a:rPr>
              <a:t> Z</a:t>
            </a:r>
            <a:r>
              <a:rPr lang="en-US" altLang="zh-CN" sz="1400" b="1" baseline="-25000" dirty="0" smtClean="0">
                <a:solidFill>
                  <a:srgbClr val="033E75"/>
                </a:solidFill>
                <a:latin typeface="+mj-ea"/>
                <a:ea typeface="+mj-ea"/>
              </a:rPr>
              <a:t>15 </a:t>
            </a:r>
            <a:r>
              <a:rPr lang="en-US" altLang="zh-CN" sz="1400" b="1" dirty="0" smtClean="0">
                <a:solidFill>
                  <a:srgbClr val="033E75"/>
                </a:solidFill>
                <a:latin typeface="+mj-ea"/>
                <a:ea typeface="+mj-ea"/>
              </a:rPr>
              <a:t>on the level2</a:t>
            </a:r>
            <a:endParaRPr lang="en-US" altLang="zh-CN" sz="1400" b="1" dirty="0" smtClean="0">
              <a:solidFill>
                <a:srgbClr val="033E75"/>
              </a:solidFill>
              <a:latin typeface="+mj-ea"/>
              <a:ea typeface="+mj-ea"/>
            </a:endParaRPr>
          </a:p>
          <a:p>
            <a:pPr algn="just">
              <a:lnSpc>
                <a:spcPct val="150000"/>
              </a:lnSpc>
              <a:buClr>
                <a:schemeClr val="accent2"/>
              </a:buClr>
              <a:buSzPct val="80000"/>
              <a:defRPr/>
            </a:pPr>
            <a:r>
              <a:rPr lang="en-US" altLang="zh-CN" sz="1400" b="1" dirty="0" smtClean="0">
                <a:solidFill>
                  <a:srgbClr val="033E75"/>
                </a:solidFill>
                <a:latin typeface="+mj-ea"/>
                <a:ea typeface="+mj-ea"/>
              </a:rPr>
              <a:t>G</a:t>
            </a:r>
            <a:r>
              <a:rPr lang="en-US" altLang="zh-CN" sz="1400" b="1" baseline="-25000" dirty="0" smtClean="0">
                <a:solidFill>
                  <a:srgbClr val="033E75"/>
                </a:solidFill>
                <a:latin typeface="+mj-ea"/>
                <a:ea typeface="+mj-ea"/>
              </a:rPr>
              <a:t>D2 </a:t>
            </a:r>
            <a:r>
              <a:rPr lang="en-US" altLang="zh-CN" sz="1400" b="1" dirty="0" smtClean="0">
                <a:solidFill>
                  <a:srgbClr val="033E75"/>
                </a:solidFill>
                <a:latin typeface="+mj-ea"/>
                <a:ea typeface="+mj-ea"/>
              </a:rPr>
              <a:t>on the  level3</a:t>
            </a:r>
            <a:endParaRPr lang="en-US" altLang="zh-CN" sz="1400" b="1" dirty="0" smtClean="0">
              <a:solidFill>
                <a:srgbClr val="033E75"/>
              </a:solidFill>
              <a:latin typeface="+mj-ea"/>
              <a:ea typeface="+mj-ea"/>
            </a:endParaRPr>
          </a:p>
        </p:txBody>
      </p:sp>
      <p:pic>
        <p:nvPicPr>
          <p:cNvPr id="5122" name="Picture 2"/>
          <p:cNvPicPr>
            <a:picLocks noChangeAspect="1" noChangeArrowheads="1"/>
          </p:cNvPicPr>
          <p:nvPr/>
        </p:nvPicPr>
        <p:blipFill>
          <a:blip r:embed="rId1" cstate="print"/>
          <a:srcRect/>
          <a:stretch>
            <a:fillRect/>
          </a:stretch>
        </p:blipFill>
        <p:spPr bwMode="auto">
          <a:xfrm>
            <a:off x="3198749" y="1480942"/>
            <a:ext cx="8077200" cy="432435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
          <p:cNvGrpSpPr/>
          <p:nvPr/>
        </p:nvGrpSpPr>
        <p:grpSpPr>
          <a:xfrm>
            <a:off x="11702352" y="5803700"/>
            <a:ext cx="1819631" cy="1778954"/>
            <a:chOff x="12066114" y="996806"/>
            <a:chExt cx="6028293" cy="5893529"/>
          </a:xfrm>
        </p:grpSpPr>
        <p:sp>
          <p:nvSpPr>
            <p:cNvPr id="44" name="任意多边形: 形状 43"/>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任意多边形: 形状 44"/>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 name="组合 51"/>
          <p:cNvGrpSpPr/>
          <p:nvPr/>
        </p:nvGrpSpPr>
        <p:grpSpPr>
          <a:xfrm>
            <a:off x="-940041" y="-1182137"/>
            <a:ext cx="1857222" cy="2328263"/>
            <a:chOff x="-940041" y="-1182137"/>
            <a:chExt cx="1857222" cy="2328263"/>
          </a:xfrm>
        </p:grpSpPr>
        <p:sp>
          <p:nvSpPr>
            <p:cNvPr id="59" name="任意多边形: 形状 58"/>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形状 65"/>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0" name="矩形 9"/>
          <p:cNvSpPr/>
          <p:nvPr/>
        </p:nvSpPr>
        <p:spPr>
          <a:xfrm>
            <a:off x="414670" y="1401899"/>
            <a:ext cx="5130027" cy="2426970"/>
          </a:xfrm>
          <a:prstGeom prst="rect">
            <a:avLst/>
          </a:prstGeom>
          <a:ln w="12700">
            <a:solidFill>
              <a:schemeClr val="tx1"/>
            </a:solidFill>
          </a:ln>
        </p:spPr>
        <p:txBody>
          <a:bodyPr wrap="square">
            <a:spAutoFit/>
          </a:bodyPr>
          <a:lstStyle/>
          <a:p>
            <a:pPr>
              <a:lnSpc>
                <a:spcPct val="110000"/>
              </a:lnSpc>
              <a:buClr>
                <a:schemeClr val="accent2"/>
              </a:buClr>
              <a:buSzPct val="80000"/>
              <a:defRPr/>
            </a:pPr>
            <a:endParaRPr lang="en-US" altLang="zh-CN" b="1" dirty="0" smtClean="0">
              <a:solidFill>
                <a:schemeClr val="tx2"/>
              </a:solidFill>
              <a:latin typeface="Times New Roman" panose="02020603050405020304" charset="0"/>
              <a:ea typeface="宋体" panose="02010600030101010101" pitchFamily="2" charset="-122"/>
            </a:endParaRPr>
          </a:p>
          <a:p>
            <a:pPr algn="just">
              <a:buClr>
                <a:schemeClr val="accent2"/>
              </a:buClr>
              <a:buSzPct val="80000"/>
              <a:defRPr/>
            </a:pPr>
            <a:r>
              <a:rPr altLang="zh-CN" b="1" dirty="0" smtClean="0">
                <a:solidFill>
                  <a:srgbClr val="033E75"/>
                </a:solidFill>
                <a:latin typeface="+mj-ea"/>
                <a:ea typeface="+mj-ea"/>
              </a:rPr>
              <a:t>The formula for calculating the combined peak discharge is</a:t>
            </a:r>
            <a:r>
              <a:rPr lang="en-US" altLang="zh-CN" b="1" dirty="0" smtClean="0">
                <a:solidFill>
                  <a:srgbClr val="033E75"/>
                </a:solidFill>
                <a:latin typeface="+mj-ea"/>
                <a:ea typeface="+mj-ea"/>
              </a:rPr>
              <a:t>:</a:t>
            </a:r>
            <a:endParaRPr lang="en-US" altLang="zh-CN" b="1" dirty="0" smtClean="0">
              <a:solidFill>
                <a:srgbClr val="033E75"/>
              </a:solidFill>
              <a:latin typeface="+mj-ea"/>
              <a:ea typeface="+mj-ea"/>
            </a:endParaRPr>
          </a:p>
          <a:p>
            <a:pPr algn="just">
              <a:buClr>
                <a:schemeClr val="accent2"/>
              </a:buClr>
              <a:buSzPct val="80000"/>
              <a:defRPr/>
            </a:pPr>
            <a:endParaRPr lang="en-US" altLang="zh-CN" b="1" dirty="0" smtClean="0">
              <a:solidFill>
                <a:srgbClr val="033E75"/>
              </a:solidFill>
              <a:latin typeface="+mj-ea"/>
              <a:ea typeface="+mj-ea"/>
            </a:endParaRPr>
          </a:p>
          <a:p>
            <a:pPr algn="just">
              <a:spcBef>
                <a:spcPts val="600"/>
              </a:spcBef>
              <a:spcAft>
                <a:spcPts val="1200"/>
              </a:spcAft>
              <a:buClr>
                <a:schemeClr val="accent2"/>
              </a:buClr>
              <a:buSzPct val="80000"/>
              <a:defRPr/>
            </a:pPr>
            <a:r>
              <a:rPr lang="en-US" altLang="zh-CN" b="1" dirty="0" smtClean="0">
                <a:solidFill>
                  <a:srgbClr val="033E75"/>
                </a:solidFill>
                <a:latin typeface="+mj-ea"/>
                <a:ea typeface="+mj-ea"/>
              </a:rPr>
              <a:t>         Q</a:t>
            </a:r>
            <a:r>
              <a:rPr lang="en-US" altLang="zh-CN" b="1" baseline="-25000" dirty="0" smtClean="0">
                <a:solidFill>
                  <a:srgbClr val="033E75"/>
                </a:solidFill>
                <a:latin typeface="+mj-ea"/>
                <a:ea typeface="+mj-ea"/>
              </a:rPr>
              <a:t>P</a:t>
            </a:r>
            <a:r>
              <a:rPr lang="zh-CN" altLang="zh-CN" b="1" baseline="-25000" dirty="0" smtClean="0">
                <a:solidFill>
                  <a:srgbClr val="033E75"/>
                </a:solidFill>
                <a:latin typeface="+mj-ea"/>
                <a:ea typeface="+mj-ea"/>
              </a:rPr>
              <a:t>调</a:t>
            </a:r>
            <a:r>
              <a:rPr lang="en-US" altLang="zh-CN" b="1" dirty="0" smtClean="0">
                <a:solidFill>
                  <a:srgbClr val="033E75"/>
                </a:solidFill>
                <a:latin typeface="+mj-ea"/>
                <a:ea typeface="+mj-ea"/>
              </a:rPr>
              <a:t>=Q</a:t>
            </a:r>
            <a:r>
              <a:rPr lang="en-US" altLang="zh-CN" b="1" baseline="-25000" dirty="0" smtClean="0">
                <a:solidFill>
                  <a:srgbClr val="033E75"/>
                </a:solidFill>
                <a:latin typeface="+mj-ea"/>
                <a:ea typeface="+mj-ea"/>
              </a:rPr>
              <a:t>P</a:t>
            </a:r>
            <a:r>
              <a:rPr lang="zh-CN" altLang="zh-CN" b="1" baseline="-25000" dirty="0" smtClean="0">
                <a:solidFill>
                  <a:srgbClr val="033E75"/>
                </a:solidFill>
                <a:latin typeface="+mj-ea"/>
                <a:ea typeface="+mj-ea"/>
              </a:rPr>
              <a:t>区</a:t>
            </a:r>
            <a:r>
              <a:rPr lang="en-US" altLang="zh-CN" b="1" dirty="0" smtClean="0">
                <a:solidFill>
                  <a:srgbClr val="033E75"/>
                </a:solidFill>
                <a:latin typeface="+mj-ea"/>
                <a:ea typeface="+mj-ea"/>
              </a:rPr>
              <a:t>+</a:t>
            </a:r>
            <a:r>
              <a:rPr lang="zh-CN" altLang="zh-CN" b="1" dirty="0" smtClean="0">
                <a:solidFill>
                  <a:srgbClr val="033E75"/>
                </a:solidFill>
                <a:latin typeface="+mj-ea"/>
                <a:ea typeface="+mj-ea"/>
              </a:rPr>
              <a:t>（</a:t>
            </a:r>
            <a:r>
              <a:rPr lang="en-US" altLang="zh-CN" b="1" dirty="0" smtClean="0">
                <a:solidFill>
                  <a:srgbClr val="033E75"/>
                </a:solidFill>
                <a:latin typeface="+mj-ea"/>
                <a:ea typeface="+mj-ea"/>
              </a:rPr>
              <a:t>Q</a:t>
            </a:r>
            <a:r>
              <a:rPr lang="en-US" altLang="zh-CN" b="1" baseline="-25000" dirty="0" smtClean="0">
                <a:solidFill>
                  <a:srgbClr val="033E75"/>
                </a:solidFill>
                <a:latin typeface="+mj-ea"/>
                <a:ea typeface="+mj-ea"/>
              </a:rPr>
              <a:t>P</a:t>
            </a:r>
            <a:r>
              <a:rPr lang="zh-CN" altLang="zh-CN" b="1" baseline="-25000" dirty="0" smtClean="0">
                <a:solidFill>
                  <a:srgbClr val="033E75"/>
                </a:solidFill>
                <a:latin typeface="+mj-ea"/>
                <a:ea typeface="+mj-ea"/>
              </a:rPr>
              <a:t>未</a:t>
            </a:r>
            <a:r>
              <a:rPr lang="en-US" altLang="zh-CN" b="1" dirty="0" smtClean="0">
                <a:solidFill>
                  <a:srgbClr val="033E75"/>
                </a:solidFill>
                <a:latin typeface="+mj-ea"/>
                <a:ea typeface="+mj-ea"/>
              </a:rPr>
              <a:t>-Q</a:t>
            </a:r>
            <a:r>
              <a:rPr lang="en-US" altLang="zh-CN" b="1" baseline="-25000" dirty="0" smtClean="0">
                <a:solidFill>
                  <a:srgbClr val="033E75"/>
                </a:solidFill>
                <a:latin typeface="+mj-ea"/>
                <a:ea typeface="+mj-ea"/>
              </a:rPr>
              <a:t>P</a:t>
            </a:r>
            <a:r>
              <a:rPr lang="zh-CN" altLang="zh-CN" b="1" baseline="-25000" dirty="0" smtClean="0">
                <a:solidFill>
                  <a:srgbClr val="033E75"/>
                </a:solidFill>
                <a:latin typeface="+mj-ea"/>
                <a:ea typeface="+mj-ea"/>
              </a:rPr>
              <a:t>区</a:t>
            </a:r>
            <a:r>
              <a:rPr lang="zh-CN" altLang="zh-CN" b="1" dirty="0" smtClean="0">
                <a:solidFill>
                  <a:srgbClr val="033E75"/>
                </a:solidFill>
                <a:latin typeface="+mj-ea"/>
                <a:ea typeface="+mj-ea"/>
              </a:rPr>
              <a:t>）</a:t>
            </a:r>
            <a:r>
              <a:rPr lang="zh-CN" altLang="zh-CN" b="1" dirty="0" smtClean="0">
                <a:solidFill>
                  <a:srgbClr val="033E75"/>
                </a:solidFill>
                <a:latin typeface="+mj-ea"/>
              </a:rPr>
              <a:t> q</a:t>
            </a:r>
            <a:r>
              <a:rPr lang="zh-CN" altLang="zh-CN" b="1" baseline="-25000" dirty="0" smtClean="0">
                <a:solidFill>
                  <a:srgbClr val="033E75"/>
                </a:solidFill>
                <a:latin typeface="+mj-ea"/>
              </a:rPr>
              <a:t>1P </a:t>
            </a:r>
            <a:r>
              <a:rPr lang="en-US" altLang="zh-CN" b="1" dirty="0" smtClean="0">
                <a:solidFill>
                  <a:srgbClr val="033E75"/>
                </a:solidFill>
                <a:latin typeface="+mj-ea"/>
              </a:rPr>
              <a:t>/</a:t>
            </a:r>
            <a:r>
              <a:rPr lang="zh-CN" altLang="zh-CN" b="1" dirty="0" smtClean="0">
                <a:solidFill>
                  <a:srgbClr val="033E75"/>
                </a:solidFill>
                <a:latin typeface="+mj-ea"/>
              </a:rPr>
              <a:t>Q</a:t>
            </a:r>
            <a:r>
              <a:rPr lang="zh-CN" altLang="zh-CN" b="1" baseline="-25000" dirty="0" smtClean="0">
                <a:solidFill>
                  <a:srgbClr val="033E75"/>
                </a:solidFill>
                <a:latin typeface="+mj-ea"/>
              </a:rPr>
              <a:t>1P</a:t>
            </a:r>
            <a:r>
              <a:rPr lang="zh-CN" altLang="zh-CN" b="1" dirty="0" smtClean="0">
                <a:solidFill>
                  <a:srgbClr val="033E75"/>
                </a:solidFill>
                <a:latin typeface="+mj-ea"/>
              </a:rPr>
              <a:t> </a:t>
            </a:r>
            <a:endParaRPr lang="zh-CN" altLang="zh-CN" b="1" dirty="0" smtClean="0">
              <a:solidFill>
                <a:srgbClr val="033E75"/>
              </a:solidFill>
              <a:latin typeface="+mj-ea"/>
              <a:ea typeface="+mj-ea"/>
            </a:endParaRPr>
          </a:p>
          <a:p>
            <a:pPr algn="just">
              <a:buClr>
                <a:schemeClr val="accent2"/>
              </a:buClr>
              <a:buSzPct val="80000"/>
              <a:defRPr/>
            </a:pPr>
            <a:r>
              <a:rPr lang="zh-CN" altLang="zh-CN" b="1" dirty="0" smtClean="0">
                <a:solidFill>
                  <a:srgbClr val="033E75"/>
                </a:solidFill>
                <a:latin typeface="+mj-ea"/>
                <a:ea typeface="+mj-ea"/>
              </a:rPr>
              <a:t>  </a:t>
            </a:r>
            <a:endParaRPr lang="zh-CN" altLang="zh-CN" b="1" dirty="0" smtClean="0">
              <a:solidFill>
                <a:srgbClr val="033E75"/>
              </a:solidFill>
              <a:latin typeface="+mj-ea"/>
              <a:ea typeface="+mj-ea"/>
            </a:endParaRPr>
          </a:p>
          <a:p>
            <a:pPr algn="just">
              <a:lnSpc>
                <a:spcPct val="150000"/>
              </a:lnSpc>
              <a:buClr>
                <a:schemeClr val="accent2"/>
              </a:buClr>
              <a:buSzPct val="80000"/>
              <a:defRPr/>
            </a:pPr>
            <a:endParaRPr lang="zh-CN" altLang="zh-CN" b="1" dirty="0">
              <a:solidFill>
                <a:srgbClr val="033E75"/>
              </a:solidFill>
              <a:latin typeface="+mj-ea"/>
              <a:ea typeface="+mj-ea"/>
            </a:endParaRPr>
          </a:p>
        </p:txBody>
      </p:sp>
      <p:sp>
        <p:nvSpPr>
          <p:cNvPr id="11" name="矩形 10"/>
          <p:cNvSpPr/>
          <p:nvPr/>
        </p:nvSpPr>
        <p:spPr>
          <a:xfrm>
            <a:off x="5099318" y="3963435"/>
            <a:ext cx="6411430" cy="1574165"/>
          </a:xfrm>
          <a:prstGeom prst="rect">
            <a:avLst/>
          </a:prstGeom>
          <a:ln w="12700">
            <a:solidFill>
              <a:schemeClr val="tx1"/>
            </a:solidFill>
          </a:ln>
        </p:spPr>
        <p:txBody>
          <a:bodyPr wrap="square">
            <a:spAutoFit/>
          </a:bodyPr>
          <a:lstStyle/>
          <a:p>
            <a:pPr algn="ctr">
              <a:lnSpc>
                <a:spcPct val="110000"/>
              </a:lnSpc>
              <a:buClr>
                <a:schemeClr val="accent2"/>
              </a:buClr>
              <a:buSzPct val="80000"/>
              <a:defRPr/>
            </a:pPr>
            <a:r>
              <a:rPr altLang="zh-CN" b="1" dirty="0" smtClean="0">
                <a:latin typeface="Times New Roman" panose="02020603050405020304" charset="0"/>
                <a:ea typeface="宋体" panose="02010600030101010101" pitchFamily="2" charset="-122"/>
                <a:cs typeface="Times New Roman" panose="02020603050405020304" charset="0"/>
              </a:rPr>
              <a:t>Formula for calculating total combined</a:t>
            </a:r>
            <a:r>
              <a:rPr lang="en-US" b="1" dirty="0" smtClean="0">
                <a:latin typeface="Times New Roman" panose="02020603050405020304" charset="0"/>
                <a:ea typeface="宋体" panose="02010600030101010101" pitchFamily="2" charset="-122"/>
                <a:cs typeface="Times New Roman" panose="02020603050405020304" charset="0"/>
              </a:rPr>
              <a:t> flood volume</a:t>
            </a:r>
            <a:r>
              <a:rPr altLang="zh-CN" b="1" dirty="0" smtClean="0">
                <a:latin typeface="Times New Roman" panose="02020603050405020304" charset="0"/>
                <a:ea typeface="宋体" panose="02010600030101010101" pitchFamily="2" charset="-122"/>
                <a:cs typeface="Times New Roman" panose="02020603050405020304" charset="0"/>
              </a:rPr>
              <a:t> </a:t>
            </a:r>
            <a:endParaRPr altLang="zh-CN" b="1" dirty="0" smtClean="0"/>
          </a:p>
          <a:p>
            <a:pPr algn="ctr">
              <a:lnSpc>
                <a:spcPct val="110000"/>
              </a:lnSpc>
              <a:buClr>
                <a:schemeClr val="accent2"/>
              </a:buClr>
              <a:buSzPct val="80000"/>
              <a:defRPr/>
            </a:pPr>
            <a:endParaRPr lang="en-US" altLang="zh-CN" b="1" dirty="0" smtClean="0">
              <a:solidFill>
                <a:srgbClr val="033E75"/>
              </a:solidFill>
              <a:latin typeface="+mj-ea"/>
              <a:ea typeface="+mj-ea"/>
              <a:sym typeface="+mn-ea"/>
            </a:endParaRPr>
          </a:p>
          <a:p>
            <a:pPr algn="ctr">
              <a:lnSpc>
                <a:spcPct val="110000"/>
              </a:lnSpc>
              <a:buClr>
                <a:schemeClr val="accent2"/>
              </a:buClr>
              <a:buSzPct val="80000"/>
              <a:defRPr/>
            </a:pPr>
            <a:r>
              <a:rPr lang="en-US" altLang="zh-CN" b="1" dirty="0" smtClean="0">
                <a:solidFill>
                  <a:srgbClr val="033E75"/>
                </a:solidFill>
                <a:latin typeface="+mj-ea"/>
                <a:ea typeface="+mj-ea"/>
                <a:sym typeface="+mn-ea"/>
              </a:rPr>
              <a:t>  W</a:t>
            </a:r>
            <a:r>
              <a:rPr lang="en-US" altLang="zh-CN" b="1" baseline="-25000" dirty="0" smtClean="0">
                <a:solidFill>
                  <a:srgbClr val="033E75"/>
                </a:solidFill>
                <a:latin typeface="+mj-ea"/>
                <a:ea typeface="+mj-ea"/>
                <a:sym typeface="+mn-ea"/>
              </a:rPr>
              <a:t>P</a:t>
            </a:r>
            <a:r>
              <a:rPr lang="zh-CN" altLang="zh-CN" b="1" baseline="-25000" dirty="0" smtClean="0">
                <a:solidFill>
                  <a:srgbClr val="033E75"/>
                </a:solidFill>
                <a:latin typeface="+mj-ea"/>
                <a:ea typeface="+mj-ea"/>
                <a:sym typeface="+mn-ea"/>
              </a:rPr>
              <a:t>调</a:t>
            </a:r>
            <a:r>
              <a:rPr lang="en-US" altLang="zh-CN" b="1" baseline="-25000" dirty="0" smtClean="0">
                <a:solidFill>
                  <a:srgbClr val="033E75"/>
                </a:solidFill>
                <a:latin typeface="+mj-ea"/>
                <a:ea typeface="+mj-ea"/>
                <a:sym typeface="+mn-ea"/>
              </a:rPr>
              <a:t> </a:t>
            </a:r>
            <a:r>
              <a:rPr lang="en-US" altLang="zh-CN" b="1" dirty="0" smtClean="0">
                <a:solidFill>
                  <a:srgbClr val="033E75"/>
                </a:solidFill>
                <a:latin typeface="+mj-ea"/>
                <a:ea typeface="+mj-ea"/>
                <a:sym typeface="+mn-ea"/>
              </a:rPr>
              <a:t>=W</a:t>
            </a:r>
            <a:r>
              <a:rPr lang="en-US" altLang="zh-CN" b="1" baseline="-25000" dirty="0" smtClean="0">
                <a:solidFill>
                  <a:srgbClr val="033E75"/>
                </a:solidFill>
                <a:latin typeface="+mj-ea"/>
                <a:ea typeface="+mj-ea"/>
                <a:sym typeface="+mn-ea"/>
              </a:rPr>
              <a:t>P</a:t>
            </a:r>
            <a:r>
              <a:rPr lang="zh-CN" altLang="zh-CN" b="1" baseline="-25000" dirty="0" smtClean="0">
                <a:solidFill>
                  <a:srgbClr val="033E75"/>
                </a:solidFill>
                <a:latin typeface="+mj-ea"/>
                <a:ea typeface="+mj-ea"/>
                <a:sym typeface="+mn-ea"/>
              </a:rPr>
              <a:t>未</a:t>
            </a:r>
            <a:r>
              <a:rPr lang="zh-CN" altLang="zh-CN" b="1" dirty="0" smtClean="0">
                <a:solidFill>
                  <a:srgbClr val="033E75"/>
                </a:solidFill>
                <a:latin typeface="+mj-ea"/>
              </a:rPr>
              <a:t>（</a:t>
            </a:r>
            <a:r>
              <a:rPr lang="en-US" altLang="zh-CN" b="1" baseline="-25000" dirty="0" smtClean="0">
                <a:solidFill>
                  <a:srgbClr val="033E75"/>
                </a:solidFill>
                <a:latin typeface="+mj-ea"/>
                <a:ea typeface="+mj-ea"/>
                <a:sym typeface="+mn-ea"/>
              </a:rPr>
              <a:t> </a:t>
            </a:r>
            <a:r>
              <a:rPr lang="zh-CN" altLang="zh-CN" b="1" dirty="0" smtClean="0">
                <a:solidFill>
                  <a:srgbClr val="033E75"/>
                </a:solidFill>
                <a:latin typeface="+mj-ea"/>
              </a:rPr>
              <a:t>f</a:t>
            </a:r>
            <a:r>
              <a:rPr lang="zh-CN" altLang="zh-CN" b="1" baseline="-25000" dirty="0" smtClean="0">
                <a:solidFill>
                  <a:srgbClr val="033E75"/>
                </a:solidFill>
                <a:latin typeface="+mj-ea"/>
              </a:rPr>
              <a:t>区 </a:t>
            </a:r>
            <a:r>
              <a:rPr lang="en-US" altLang="zh-CN" b="1" dirty="0" smtClean="0">
                <a:solidFill>
                  <a:srgbClr val="033E75"/>
                </a:solidFill>
                <a:latin typeface="+mj-ea"/>
              </a:rPr>
              <a:t>/</a:t>
            </a:r>
            <a:r>
              <a:rPr lang="zh-CN" altLang="zh-CN" b="1" dirty="0" smtClean="0">
                <a:solidFill>
                  <a:srgbClr val="033E75"/>
                </a:solidFill>
                <a:latin typeface="+mj-ea"/>
              </a:rPr>
              <a:t> F ）</a:t>
            </a:r>
            <a:r>
              <a:rPr lang="en-US" altLang="zh-CN" b="1" baseline="-25000" dirty="0" smtClean="0">
                <a:solidFill>
                  <a:srgbClr val="033E75"/>
                </a:solidFill>
                <a:latin typeface="+mj-ea"/>
                <a:ea typeface="+mj-ea"/>
                <a:sym typeface="+mn-ea"/>
              </a:rPr>
              <a:t> </a:t>
            </a:r>
            <a:r>
              <a:rPr lang="en-US" altLang="zh-CN" b="1" dirty="0" smtClean="0">
                <a:solidFill>
                  <a:srgbClr val="033E75"/>
                </a:solidFill>
                <a:latin typeface="+mj-ea"/>
                <a:ea typeface="+mj-ea"/>
                <a:sym typeface="+mn-ea"/>
              </a:rPr>
              <a:t>+W</a:t>
            </a:r>
            <a:r>
              <a:rPr lang="en-US" altLang="zh-CN" b="1" baseline="-25000" dirty="0" smtClean="0">
                <a:solidFill>
                  <a:srgbClr val="033E75"/>
                </a:solidFill>
                <a:latin typeface="+mj-ea"/>
                <a:ea typeface="+mj-ea"/>
                <a:sym typeface="+mn-ea"/>
              </a:rPr>
              <a:t>1</a:t>
            </a:r>
            <a:endParaRPr lang="en-US" altLang="zh-CN" b="1" baseline="-25000" dirty="0" smtClean="0">
              <a:solidFill>
                <a:srgbClr val="033E75"/>
              </a:solidFill>
              <a:latin typeface="+mj-ea"/>
              <a:ea typeface="+mj-ea"/>
              <a:sym typeface="+mn-ea"/>
            </a:endParaRPr>
          </a:p>
          <a:p>
            <a:pPr algn="just">
              <a:lnSpc>
                <a:spcPct val="150000"/>
              </a:lnSpc>
              <a:spcBef>
                <a:spcPts val="1200"/>
              </a:spcBef>
              <a:spcAft>
                <a:spcPts val="1200"/>
              </a:spcAft>
              <a:buClr>
                <a:schemeClr val="accent2"/>
              </a:buClr>
              <a:buSzPct val="80000"/>
              <a:defRPr/>
            </a:pPr>
            <a:endParaRPr lang="zh-CN" altLang="en-US" b="1" dirty="0">
              <a:solidFill>
                <a:srgbClr val="033E75"/>
              </a:solidFill>
              <a:latin typeface="+mj-ea"/>
              <a:ea typeface="+mj-ea"/>
            </a:endParaRPr>
          </a:p>
        </p:txBody>
      </p:sp>
      <p:sp>
        <p:nvSpPr>
          <p:cNvPr id="12" name="文本框 66"/>
          <p:cNvSpPr txBox="1"/>
          <p:nvPr/>
        </p:nvSpPr>
        <p:spPr>
          <a:xfrm>
            <a:off x="986155" y="307340"/>
            <a:ext cx="9938385" cy="1076325"/>
          </a:xfrm>
          <a:prstGeom prst="rect">
            <a:avLst/>
          </a:prstGeom>
          <a:noFill/>
        </p:spPr>
        <p:txBody>
          <a:bodyPr wrap="square" rtlCol="0">
            <a:spAutoFit/>
          </a:bodyPr>
          <a:lstStyle/>
          <a:p>
            <a:r>
              <a:rPr sz="3200" b="1" dirty="0" smtClean="0">
                <a:solidFill>
                  <a:srgbClr val="184A8C"/>
                </a:solidFill>
                <a:effectLst>
                  <a:outerShdw blurRad="63500" dist="38100" dir="2700000" algn="tl">
                    <a:srgbClr val="000000">
                      <a:alpha val="41000"/>
                    </a:srgbClr>
                  </a:outerShdw>
                </a:effectLst>
                <a:latin typeface="+mj-ea"/>
                <a:ea typeface="+mj-ea"/>
              </a:rPr>
              <a:t>Dam system flood combination - calculated based on series dams</a:t>
            </a:r>
            <a:endParaRPr sz="3200" b="1" dirty="0" smtClean="0">
              <a:solidFill>
                <a:srgbClr val="184A8C"/>
              </a:solidFill>
              <a:effectLst>
                <a:outerShdw blurRad="63500" dist="38100" dir="2700000" algn="tl">
                  <a:srgbClr val="000000">
                    <a:alpha val="41000"/>
                  </a:srgbClr>
                </a:outerShdw>
              </a:effectLst>
              <a:latin typeface="+mj-ea"/>
              <a:ea typeface="+mj-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
          <p:cNvGrpSpPr/>
          <p:nvPr/>
        </p:nvGrpSpPr>
        <p:grpSpPr>
          <a:xfrm>
            <a:off x="11702352" y="5803700"/>
            <a:ext cx="1819631" cy="1778954"/>
            <a:chOff x="12066114" y="996806"/>
            <a:chExt cx="6028293" cy="5893529"/>
          </a:xfrm>
        </p:grpSpPr>
        <p:sp>
          <p:nvSpPr>
            <p:cNvPr id="44" name="任意多边形: 形状 43"/>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任意多边形: 形状 44"/>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 name="组合 51"/>
          <p:cNvGrpSpPr/>
          <p:nvPr/>
        </p:nvGrpSpPr>
        <p:grpSpPr>
          <a:xfrm>
            <a:off x="-940041" y="-1182137"/>
            <a:ext cx="1857222" cy="2328263"/>
            <a:chOff x="-940041" y="-1182137"/>
            <a:chExt cx="1857222" cy="2328263"/>
          </a:xfrm>
        </p:grpSpPr>
        <p:sp>
          <p:nvSpPr>
            <p:cNvPr id="59" name="任意多边形: 形状 58"/>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形状 65"/>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4" name="文本框 66"/>
          <p:cNvSpPr txBox="1"/>
          <p:nvPr/>
        </p:nvSpPr>
        <p:spPr>
          <a:xfrm>
            <a:off x="821055" y="191135"/>
            <a:ext cx="9491980" cy="1076325"/>
          </a:xfrm>
          <a:prstGeom prst="rect">
            <a:avLst/>
          </a:prstGeom>
          <a:noFill/>
        </p:spPr>
        <p:txBody>
          <a:bodyPr wrap="square" rtlCol="0">
            <a:spAutoFit/>
          </a:bodyPr>
          <a:lstStyle/>
          <a:p>
            <a:r>
              <a:rPr sz="3200" b="1" dirty="0" smtClean="0">
                <a:solidFill>
                  <a:srgbClr val="184A8C"/>
                </a:solidFill>
                <a:effectLst>
                  <a:outerShdw blurRad="63500" dist="38100" dir="2700000" algn="tl">
                    <a:srgbClr val="000000">
                      <a:alpha val="41000"/>
                    </a:srgbClr>
                  </a:outerShdw>
                </a:effectLst>
                <a:latin typeface="+mj-ea"/>
                <a:ea typeface="+mj-ea"/>
              </a:rPr>
              <a:t>Dam system flood combination - calculated based on parallel dams</a:t>
            </a:r>
            <a:endParaRPr sz="3200" b="1" dirty="0" smtClean="0">
              <a:solidFill>
                <a:srgbClr val="184A8C"/>
              </a:solidFill>
              <a:effectLst>
                <a:outerShdw blurRad="63500" dist="38100" dir="2700000" algn="tl">
                  <a:srgbClr val="000000">
                    <a:alpha val="41000"/>
                  </a:srgbClr>
                </a:outerShdw>
              </a:effectLst>
              <a:latin typeface="+mj-ea"/>
              <a:ea typeface="+mj-ea"/>
            </a:endParaRPr>
          </a:p>
        </p:txBody>
      </p:sp>
      <p:pic>
        <p:nvPicPr>
          <p:cNvPr id="1026" name="Picture 2"/>
          <p:cNvPicPr>
            <a:picLocks noChangeAspect="1" noChangeArrowheads="1"/>
          </p:cNvPicPr>
          <p:nvPr/>
        </p:nvPicPr>
        <p:blipFill>
          <a:blip r:embed="rId1" cstate="print"/>
          <a:srcRect/>
          <a:stretch>
            <a:fillRect/>
          </a:stretch>
        </p:blipFill>
        <p:spPr bwMode="auto">
          <a:xfrm>
            <a:off x="3889190" y="1593333"/>
            <a:ext cx="7305675" cy="3905250"/>
          </a:xfrm>
          <a:prstGeom prst="rect">
            <a:avLst/>
          </a:prstGeom>
          <a:solidFill>
            <a:schemeClr val="tx1"/>
          </a:solidFill>
          <a:ln w="12700">
            <a:solidFill>
              <a:schemeClr val="tx1"/>
            </a:solidFill>
            <a:miter lim="800000"/>
            <a:headEnd/>
            <a:tailEnd/>
          </a:ln>
        </p:spPr>
      </p:pic>
      <p:sp>
        <p:nvSpPr>
          <p:cNvPr id="16" name="矩形 15"/>
          <p:cNvSpPr/>
          <p:nvPr/>
        </p:nvSpPr>
        <p:spPr>
          <a:xfrm>
            <a:off x="421640" y="1267460"/>
            <a:ext cx="3467735" cy="4964430"/>
          </a:xfrm>
          <a:prstGeom prst="rect">
            <a:avLst/>
          </a:prstGeom>
          <a:ln w="12700">
            <a:solidFill>
              <a:schemeClr val="tx1"/>
            </a:solidFill>
          </a:ln>
        </p:spPr>
        <p:txBody>
          <a:bodyPr wrap="square">
            <a:spAutoFit/>
          </a:bodyPr>
          <a:lstStyle/>
          <a:p>
            <a:pPr indent="457200">
              <a:lnSpc>
                <a:spcPct val="110000"/>
              </a:lnSpc>
              <a:spcBef>
                <a:spcPct val="0"/>
              </a:spcBef>
              <a:buNone/>
            </a:pPr>
            <a:r>
              <a:rPr lang="zh-CN" altLang="zh-CN" b="1" dirty="0" smtClean="0">
                <a:solidFill>
                  <a:srgbClr val="033E75"/>
                </a:solidFill>
                <a:latin typeface="+mj-ea"/>
                <a:ea typeface="+mj-ea"/>
              </a:rPr>
              <a:t>The siltation dam calculated by parallel dam refers to a siltation dam located upstream of the design dam with the same flood control standards as the adjacent layer, and with two or more upper level dams.</a:t>
            </a:r>
            <a:endParaRPr lang="zh-CN" altLang="zh-CN" b="1" dirty="0" smtClean="0">
              <a:solidFill>
                <a:srgbClr val="033E75"/>
              </a:solidFill>
              <a:latin typeface="+mj-ea"/>
              <a:ea typeface="+mj-ea"/>
            </a:endParaRPr>
          </a:p>
          <a:p>
            <a:pPr indent="457200">
              <a:lnSpc>
                <a:spcPct val="110000"/>
              </a:lnSpc>
              <a:spcBef>
                <a:spcPct val="0"/>
              </a:spcBef>
              <a:buNone/>
            </a:pPr>
            <a:endParaRPr lang="zh-CN" altLang="zh-CN" b="1" dirty="0" smtClean="0">
              <a:solidFill>
                <a:srgbClr val="033E75"/>
              </a:solidFill>
              <a:latin typeface="+mj-ea"/>
              <a:ea typeface="+mj-ea"/>
            </a:endParaRPr>
          </a:p>
          <a:p>
            <a:pPr indent="457200">
              <a:lnSpc>
                <a:spcPct val="110000"/>
              </a:lnSpc>
              <a:spcBef>
                <a:spcPct val="0"/>
              </a:spcBef>
              <a:buNone/>
            </a:pPr>
            <a:r>
              <a:rPr lang="zh-CN" altLang="zh-CN" b="1" dirty="0" smtClean="0">
                <a:solidFill>
                  <a:srgbClr val="033E75"/>
                </a:solidFill>
                <a:latin typeface="+mj-ea"/>
                <a:ea typeface="+mj-ea"/>
              </a:rPr>
              <a:t>There are three parallel sedimentation dams, namely G</a:t>
            </a:r>
            <a:r>
              <a:rPr lang="zh-CN" altLang="zh-CN" b="1" baseline="-25000" dirty="0" smtClean="0">
                <a:solidFill>
                  <a:srgbClr val="033E75"/>
                </a:solidFill>
                <a:latin typeface="+mj-ea"/>
                <a:ea typeface="+mj-ea"/>
              </a:rPr>
              <a:t>1</a:t>
            </a:r>
            <a:r>
              <a:rPr lang="en-US" altLang="zh-CN" b="1" dirty="0" smtClean="0">
                <a:solidFill>
                  <a:srgbClr val="033E75"/>
                </a:solidFill>
                <a:latin typeface="+mj-ea"/>
                <a:ea typeface="+mj-ea"/>
              </a:rPr>
              <a:t>on the level 2</a:t>
            </a:r>
            <a:r>
              <a:rPr lang="zh-CN" altLang="zh-CN" b="1" dirty="0" smtClean="0">
                <a:solidFill>
                  <a:srgbClr val="033E75"/>
                </a:solidFill>
                <a:latin typeface="+mj-ea"/>
                <a:ea typeface="+mj-ea"/>
              </a:rPr>
              <a:t>, </a:t>
            </a:r>
            <a:endParaRPr lang="zh-CN" altLang="zh-CN" b="1" dirty="0" smtClean="0">
              <a:solidFill>
                <a:srgbClr val="033E75"/>
              </a:solidFill>
              <a:latin typeface="+mj-ea"/>
              <a:ea typeface="+mj-ea"/>
            </a:endParaRPr>
          </a:p>
          <a:p>
            <a:pPr indent="457200">
              <a:lnSpc>
                <a:spcPct val="110000"/>
              </a:lnSpc>
              <a:spcBef>
                <a:spcPct val="0"/>
              </a:spcBef>
              <a:buNone/>
            </a:pPr>
            <a:r>
              <a:rPr lang="zh-CN" altLang="zh-CN" b="1" dirty="0" smtClean="0">
                <a:solidFill>
                  <a:srgbClr val="033E75"/>
                </a:solidFill>
                <a:latin typeface="+mj-ea"/>
                <a:ea typeface="+mj-ea"/>
              </a:rPr>
              <a:t>D</a:t>
            </a:r>
            <a:r>
              <a:rPr lang="zh-CN" altLang="zh-CN" b="1" baseline="-25000" dirty="0" smtClean="0">
                <a:solidFill>
                  <a:srgbClr val="033E75"/>
                </a:solidFill>
                <a:latin typeface="+mj-ea"/>
                <a:ea typeface="+mj-ea"/>
              </a:rPr>
              <a:t>7</a:t>
            </a:r>
            <a:r>
              <a:rPr lang="zh-CN" altLang="zh-CN" b="1" dirty="0" smtClean="0">
                <a:solidFill>
                  <a:srgbClr val="033E75"/>
                </a:solidFill>
                <a:latin typeface="+mj-ea"/>
                <a:ea typeface="+mj-ea"/>
              </a:rPr>
              <a:t> on the </a:t>
            </a:r>
            <a:r>
              <a:rPr lang="en-US" altLang="zh-CN" b="1" dirty="0" smtClean="0">
                <a:solidFill>
                  <a:srgbClr val="033E75"/>
                </a:solidFill>
                <a:latin typeface="+mj-ea"/>
                <a:ea typeface="+mj-ea"/>
              </a:rPr>
              <a:t>level 3</a:t>
            </a:r>
            <a:r>
              <a:rPr lang="zh-CN" altLang="zh-CN" b="1" dirty="0" smtClean="0">
                <a:solidFill>
                  <a:srgbClr val="033E75"/>
                </a:solidFill>
                <a:latin typeface="+mj-ea"/>
                <a:ea typeface="+mj-ea"/>
              </a:rPr>
              <a:t>, and G</a:t>
            </a:r>
            <a:r>
              <a:rPr lang="zh-CN" altLang="zh-CN" b="1" baseline="-25000" dirty="0" smtClean="0">
                <a:solidFill>
                  <a:srgbClr val="033E75"/>
                </a:solidFill>
                <a:latin typeface="+mj-ea"/>
                <a:ea typeface="+mj-ea"/>
              </a:rPr>
              <a:t>D4</a:t>
            </a:r>
            <a:r>
              <a:rPr lang="zh-CN" altLang="zh-CN" b="1" dirty="0" smtClean="0">
                <a:solidFill>
                  <a:srgbClr val="033E75"/>
                </a:solidFill>
                <a:latin typeface="+mj-ea"/>
                <a:ea typeface="+mj-ea"/>
              </a:rPr>
              <a:t> on the </a:t>
            </a:r>
            <a:r>
              <a:rPr lang="en-US" altLang="zh-CN" b="1" dirty="0" smtClean="0">
                <a:solidFill>
                  <a:srgbClr val="033E75"/>
                </a:solidFill>
                <a:latin typeface="+mj-ea"/>
                <a:ea typeface="+mj-ea"/>
              </a:rPr>
              <a:t>level  4</a:t>
            </a:r>
            <a:r>
              <a:rPr lang="zh-CN" altLang="zh-CN" b="1" dirty="0" smtClean="0">
                <a:solidFill>
                  <a:srgbClr val="033E75"/>
                </a:solidFill>
                <a:latin typeface="+mj-ea"/>
                <a:ea typeface="+mj-ea"/>
              </a:rPr>
              <a:t>。</a:t>
            </a:r>
            <a:endParaRPr lang="zh-CN" altLang="zh-CN" b="1" dirty="0" smtClean="0">
              <a:solidFill>
                <a:srgbClr val="033E75"/>
              </a:solidFill>
              <a:latin typeface="+mj-ea"/>
              <a:ea typeface="+mj-ea"/>
            </a:endParaRPr>
          </a:p>
          <a:p>
            <a:pPr indent="457200">
              <a:lnSpc>
                <a:spcPct val="110000"/>
              </a:lnSpc>
              <a:spcBef>
                <a:spcPct val="0"/>
              </a:spcBef>
              <a:buNone/>
            </a:pPr>
            <a:endParaRPr lang="zh-CN" altLang="zh-CN" b="1" dirty="0">
              <a:solidFill>
                <a:srgbClr val="033E75"/>
              </a:solidFill>
              <a:latin typeface="+mj-ea"/>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459980" y="961390"/>
            <a:ext cx="4391660" cy="1076325"/>
          </a:xfrm>
          <a:prstGeom prst="rect">
            <a:avLst/>
          </a:prstGeom>
          <a:noFill/>
        </p:spPr>
        <p:txBody>
          <a:bodyPr wrap="square" rtlCol="0">
            <a:spAutoFit/>
          </a:bodyPr>
          <a:lstStyle/>
          <a:p>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rPr>
              <a:t>Overview of Dam System Engineering</a:t>
            </a:r>
            <a:endPar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流程图: 接点 17"/>
          <p:cNvSpPr/>
          <p:nvPr/>
        </p:nvSpPr>
        <p:spPr>
          <a:xfrm>
            <a:off x="6557516" y="853119"/>
            <a:ext cx="720000" cy="720000"/>
          </a:xfrm>
          <a:prstGeom prst="flowChartConnector">
            <a:avLst/>
          </a:prstGeom>
          <a:solidFill>
            <a:srgbClr val="033E75"/>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腾讯体" panose="02010600010101010101" pitchFamily="2" charset="-122"/>
                <a:ea typeface="腾讯体" panose="02010600010101010101" pitchFamily="2" charset="-122"/>
              </a:rPr>
              <a:t>01</a:t>
            </a:r>
            <a:endParaRPr lang="zh-CN" altLang="en-US" sz="2000" dirty="0">
              <a:latin typeface="腾讯体" panose="02010600010101010101" pitchFamily="2" charset="-122"/>
              <a:ea typeface="腾讯体" panose="02010600010101010101" pitchFamily="2" charset="-122"/>
            </a:endParaRPr>
          </a:p>
        </p:txBody>
      </p:sp>
      <p:sp>
        <p:nvSpPr>
          <p:cNvPr id="26" name="流程图: 接点 25"/>
          <p:cNvSpPr/>
          <p:nvPr/>
        </p:nvSpPr>
        <p:spPr>
          <a:xfrm>
            <a:off x="6106356" y="2342930"/>
            <a:ext cx="720000" cy="720000"/>
          </a:xfrm>
          <a:prstGeom prst="flowChartConnector">
            <a:avLst/>
          </a:prstGeom>
          <a:solidFill>
            <a:srgbClr val="033E75"/>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腾讯体" panose="02010600010101010101" pitchFamily="2" charset="-122"/>
                <a:ea typeface="腾讯体" panose="02010600010101010101" pitchFamily="2" charset="-122"/>
              </a:rPr>
              <a:t>02</a:t>
            </a:r>
            <a:endParaRPr lang="zh-CN" altLang="en-US" sz="2000" dirty="0">
              <a:latin typeface="腾讯体" panose="02010600010101010101" pitchFamily="2" charset="-122"/>
              <a:ea typeface="腾讯体" panose="02010600010101010101" pitchFamily="2" charset="-122"/>
            </a:endParaRPr>
          </a:p>
        </p:txBody>
      </p:sp>
      <p:sp>
        <p:nvSpPr>
          <p:cNvPr id="28" name="文本框 27"/>
          <p:cNvSpPr txBox="1"/>
          <p:nvPr/>
        </p:nvSpPr>
        <p:spPr>
          <a:xfrm>
            <a:off x="6533515" y="3695700"/>
            <a:ext cx="5912485" cy="1568450"/>
          </a:xfrm>
          <a:prstGeom prst="rect">
            <a:avLst/>
          </a:prstGeom>
          <a:noFill/>
        </p:spPr>
        <p:txBody>
          <a:bodyPr wrap="square" rtlCol="0">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Flood control standards for hazard removal and reinforcement</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流程图: 接点 28"/>
          <p:cNvSpPr/>
          <p:nvPr/>
        </p:nvSpPr>
        <p:spPr>
          <a:xfrm>
            <a:off x="5631275" y="3832741"/>
            <a:ext cx="720000" cy="720000"/>
          </a:xfrm>
          <a:prstGeom prst="flowChartConnector">
            <a:avLst/>
          </a:prstGeom>
          <a:solidFill>
            <a:srgbClr val="033E75"/>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腾讯体" panose="02010600010101010101" pitchFamily="2" charset="-122"/>
                <a:ea typeface="腾讯体" panose="02010600010101010101" pitchFamily="2" charset="-122"/>
              </a:rPr>
              <a:t>03</a:t>
            </a:r>
            <a:endParaRPr lang="zh-CN" altLang="en-US" sz="2000" dirty="0">
              <a:latin typeface="腾讯体" panose="02010600010101010101" pitchFamily="2" charset="-122"/>
              <a:ea typeface="腾讯体" panose="02010600010101010101" pitchFamily="2" charset="-122"/>
            </a:endParaRPr>
          </a:p>
        </p:txBody>
      </p:sp>
      <p:sp>
        <p:nvSpPr>
          <p:cNvPr id="30" name="文本框 29"/>
          <p:cNvSpPr txBox="1"/>
          <p:nvPr/>
        </p:nvSpPr>
        <p:spPr>
          <a:xfrm>
            <a:off x="5866765" y="5322570"/>
            <a:ext cx="5831205" cy="1076325"/>
          </a:xfrm>
          <a:prstGeom prst="rect">
            <a:avLst/>
          </a:prstGeom>
          <a:noFill/>
        </p:spPr>
        <p:txBody>
          <a:bodyPr wrap="square" rtlCol="0">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Dam system flood combination calculation</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流程图: 接点 30"/>
          <p:cNvSpPr/>
          <p:nvPr/>
        </p:nvSpPr>
        <p:spPr>
          <a:xfrm>
            <a:off x="5142015" y="5269594"/>
            <a:ext cx="724544" cy="724544"/>
          </a:xfrm>
          <a:prstGeom prst="flowChartConnector">
            <a:avLst/>
          </a:prstGeom>
          <a:solidFill>
            <a:srgbClr val="033E75"/>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腾讯体" panose="02010600010101010101" pitchFamily="2" charset="-122"/>
                <a:ea typeface="腾讯体" panose="02010600010101010101" pitchFamily="2" charset="-122"/>
              </a:rPr>
              <a:t>04</a:t>
            </a:r>
            <a:endParaRPr lang="zh-CN" altLang="en-US" sz="2000" dirty="0">
              <a:latin typeface="腾讯体" panose="02010600010101010101" pitchFamily="2" charset="-122"/>
              <a:ea typeface="腾讯体" panose="02010600010101010101" pitchFamily="2" charset="-122"/>
            </a:endParaRPr>
          </a:p>
        </p:txBody>
      </p:sp>
      <p:grpSp>
        <p:nvGrpSpPr>
          <p:cNvPr id="40" name="组合 39"/>
          <p:cNvGrpSpPr/>
          <p:nvPr/>
        </p:nvGrpSpPr>
        <p:grpSpPr>
          <a:xfrm rot="10800000">
            <a:off x="11172898" y="2624491"/>
            <a:ext cx="4825622" cy="6054116"/>
            <a:chOff x="-1332588" y="-2212160"/>
            <a:chExt cx="2955862" cy="3708359"/>
          </a:xfrm>
        </p:grpSpPr>
        <p:sp>
          <p:nvSpPr>
            <p:cNvPr id="41" name="任意多边形: 形状 40"/>
            <p:cNvSpPr/>
            <p:nvPr/>
          </p:nvSpPr>
          <p:spPr>
            <a:xfrm rot="1077245">
              <a:off x="-1286606" y="-2088085"/>
              <a:ext cx="2909880" cy="3584284"/>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 name="任意多边形: 形状 41"/>
            <p:cNvSpPr/>
            <p:nvPr/>
          </p:nvSpPr>
          <p:spPr>
            <a:xfrm rot="1077245">
              <a:off x="-1332588" y="-2212160"/>
              <a:ext cx="2855650" cy="3566712"/>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47" name="任意多边形: 形状 46"/>
          <p:cNvSpPr/>
          <p:nvPr/>
        </p:nvSpPr>
        <p:spPr>
          <a:xfrm rot="1077245">
            <a:off x="-5287174" y="-4520707"/>
            <a:ext cx="9949802" cy="12255804"/>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8" name="任意多边形: 形状 47"/>
          <p:cNvSpPr/>
          <p:nvPr/>
        </p:nvSpPr>
        <p:spPr>
          <a:xfrm rot="1077245">
            <a:off x="-5291919" y="-4725126"/>
            <a:ext cx="9764375" cy="12195719"/>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文本框 48"/>
          <p:cNvSpPr txBox="1"/>
          <p:nvPr/>
        </p:nvSpPr>
        <p:spPr>
          <a:xfrm>
            <a:off x="-706755" y="1765935"/>
            <a:ext cx="5848985" cy="706755"/>
          </a:xfrm>
          <a:prstGeom prst="rect">
            <a:avLst/>
          </a:prstGeom>
          <a:noFill/>
        </p:spPr>
        <p:txBody>
          <a:bodyPr wrap="square" rtlCol="0">
            <a:spAutoFit/>
          </a:bodyPr>
          <a:lstStyle/>
          <a:p>
            <a:pPr algn="ctr"/>
            <a:r>
              <a:rPr lang="en-US" altLang="zh-CN" sz="4000" b="1" dirty="0">
                <a:solidFill>
                  <a:schemeClr val="bg1">
                    <a:lumMod val="95000"/>
                  </a:schemeClr>
                </a:solidFill>
                <a:effectLst>
                  <a:outerShdw blurRad="127000" dist="38100" dir="2700000" algn="tl">
                    <a:srgbClr val="000000">
                      <a:alpha val="30000"/>
                    </a:srgbClr>
                  </a:outerShdw>
                </a:effectLst>
                <a:latin typeface="微软雅黑" panose="020B0503020204020204" pitchFamily="34" charset="-122"/>
                <a:ea typeface="微软雅黑" panose="020B0503020204020204" pitchFamily="34" charset="-122"/>
              </a:rPr>
              <a:t>CONTENTS</a:t>
            </a:r>
            <a:endParaRPr lang="en-US" altLang="zh-CN" sz="4000" b="1" dirty="0">
              <a:solidFill>
                <a:schemeClr val="bg1">
                  <a:lumMod val="95000"/>
                </a:schemeClr>
              </a:solidFill>
              <a:effectLst>
                <a:outerShdw blurRad="127000" dist="38100" dir="2700000" algn="tl">
                  <a:srgbClr val="000000">
                    <a:alpha val="30000"/>
                  </a:srgbClr>
                </a:outerShdw>
              </a:effectLst>
              <a:latin typeface="微软雅黑" panose="020B0503020204020204" pitchFamily="34" charset="-122"/>
              <a:ea typeface="微软雅黑" panose="020B0503020204020204" pitchFamily="34" charset="-122"/>
            </a:endParaRPr>
          </a:p>
        </p:txBody>
      </p:sp>
      <p:cxnSp>
        <p:nvCxnSpPr>
          <p:cNvPr id="10" name="直接箭头连接符 9"/>
          <p:cNvCxnSpPr/>
          <p:nvPr/>
        </p:nvCxnSpPr>
        <p:spPr>
          <a:xfrm>
            <a:off x="924910" y="2743811"/>
            <a:ext cx="2520000" cy="0"/>
          </a:xfrm>
          <a:prstGeom prst="straightConnector1">
            <a:avLst/>
          </a:prstGeom>
          <a:ln>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H="1">
            <a:off x="11679877" y="5035919"/>
            <a:ext cx="341415" cy="1028700"/>
          </a:xfrm>
          <a:prstGeom prst="straightConnector1">
            <a:avLst/>
          </a:prstGeom>
          <a:ln w="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H="1">
            <a:off x="11338462" y="5619750"/>
            <a:ext cx="341415" cy="1028700"/>
          </a:xfrm>
          <a:prstGeom prst="straightConnector1">
            <a:avLst/>
          </a:prstGeom>
          <a:ln w="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927396" y="2487678"/>
            <a:ext cx="4277995" cy="1076325"/>
          </a:xfrm>
          <a:prstGeom prst="rect">
            <a:avLst/>
          </a:prstGeom>
        </p:spPr>
        <p:txBody>
          <a:bodyPr wrap="none">
            <a:spAutoFit/>
          </a:bodyPr>
          <a:lstStyle/>
          <a:p>
            <a:pPr algn="l"/>
            <a:r>
              <a:rPr lang="zh-CN" altLang="en-US" sz="3200" b="1" dirty="0"/>
              <a:t>Analytical Hierarchy</a:t>
            </a:r>
            <a:endParaRPr lang="zh-CN" altLang="en-US" sz="3200" b="1" dirty="0"/>
          </a:p>
          <a:p>
            <a:pPr algn="l"/>
            <a:r>
              <a:rPr lang="zh-CN" altLang="en-US" sz="3200" b="1" dirty="0"/>
              <a:t> Process</a:t>
            </a:r>
            <a:endParaRPr lang="zh-CN" alt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
          <p:cNvGrpSpPr/>
          <p:nvPr/>
        </p:nvGrpSpPr>
        <p:grpSpPr>
          <a:xfrm>
            <a:off x="11702352" y="5803700"/>
            <a:ext cx="1819631" cy="1778954"/>
            <a:chOff x="12066114" y="996806"/>
            <a:chExt cx="6028293" cy="5893529"/>
          </a:xfrm>
        </p:grpSpPr>
        <p:sp>
          <p:nvSpPr>
            <p:cNvPr id="44" name="任意多边形: 形状 43"/>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任意多边形: 形状 44"/>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 name="组合 51"/>
          <p:cNvGrpSpPr/>
          <p:nvPr/>
        </p:nvGrpSpPr>
        <p:grpSpPr>
          <a:xfrm>
            <a:off x="-940041" y="-1182137"/>
            <a:ext cx="1857222" cy="2328263"/>
            <a:chOff x="-940041" y="-1182137"/>
            <a:chExt cx="1857222" cy="2328263"/>
          </a:xfrm>
        </p:grpSpPr>
        <p:sp>
          <p:nvSpPr>
            <p:cNvPr id="59" name="任意多边形: 形状 58"/>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形状 65"/>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4" name="文本框 66"/>
          <p:cNvSpPr txBox="1"/>
          <p:nvPr/>
        </p:nvSpPr>
        <p:spPr>
          <a:xfrm>
            <a:off x="1217930" y="0"/>
            <a:ext cx="9607550" cy="1076325"/>
          </a:xfrm>
          <a:prstGeom prst="rect">
            <a:avLst/>
          </a:prstGeom>
          <a:noFill/>
        </p:spPr>
        <p:txBody>
          <a:bodyPr wrap="square" rtlCol="0">
            <a:spAutoFit/>
          </a:bodyPr>
          <a:lstStyle/>
          <a:p>
            <a:r>
              <a:rPr sz="3200" b="1" dirty="0" smtClean="0">
                <a:solidFill>
                  <a:srgbClr val="184A8C"/>
                </a:solidFill>
                <a:effectLst>
                  <a:outerShdw blurRad="63500" dist="38100" dir="2700000" algn="tl">
                    <a:srgbClr val="000000">
                      <a:alpha val="41000"/>
                    </a:srgbClr>
                  </a:outerShdw>
                </a:effectLst>
                <a:latin typeface="+mj-ea"/>
                <a:ea typeface="+mj-ea"/>
              </a:rPr>
              <a:t>Dam system flood combination - calculated based on parallel dams</a:t>
            </a:r>
            <a:endParaRPr sz="3200" b="1" dirty="0" smtClean="0">
              <a:solidFill>
                <a:srgbClr val="184A8C"/>
              </a:solidFill>
              <a:effectLst>
                <a:outerShdw blurRad="63500" dist="38100" dir="2700000" algn="tl">
                  <a:srgbClr val="000000">
                    <a:alpha val="41000"/>
                  </a:srgbClr>
                </a:outerShdw>
              </a:effectLst>
              <a:latin typeface="+mj-ea"/>
              <a:ea typeface="+mj-ea"/>
            </a:endParaRPr>
          </a:p>
        </p:txBody>
      </p:sp>
      <p:sp>
        <p:nvSpPr>
          <p:cNvPr id="16" name="矩形 15"/>
          <p:cNvSpPr/>
          <p:nvPr/>
        </p:nvSpPr>
        <p:spPr>
          <a:xfrm>
            <a:off x="208280" y="1039495"/>
            <a:ext cx="3385820" cy="5077460"/>
          </a:xfrm>
          <a:prstGeom prst="rect">
            <a:avLst/>
          </a:prstGeom>
          <a:ln w="12700">
            <a:solidFill>
              <a:schemeClr val="tx1"/>
            </a:solidFill>
          </a:ln>
        </p:spPr>
        <p:txBody>
          <a:bodyPr wrap="square">
            <a:spAutoFit/>
          </a:bodyPr>
          <a:lstStyle/>
          <a:p>
            <a:pPr indent="457200" algn="just">
              <a:lnSpc>
                <a:spcPct val="150000"/>
              </a:lnSpc>
              <a:spcBef>
                <a:spcPct val="0"/>
              </a:spcBef>
              <a:buNone/>
            </a:pPr>
            <a:r>
              <a:rPr altLang="zh-CN" b="1" dirty="0" smtClean="0">
                <a:solidFill>
                  <a:srgbClr val="033E75"/>
                </a:solidFill>
                <a:latin typeface="+mj-ea"/>
                <a:ea typeface="+mj-ea"/>
              </a:rPr>
              <a:t>There is one large (1) type siltation dam GD6 located on</a:t>
            </a:r>
            <a:r>
              <a:rPr lang="en-US" b="1" dirty="0" smtClean="0">
                <a:solidFill>
                  <a:srgbClr val="033E75"/>
                </a:solidFill>
                <a:latin typeface="+mj-ea"/>
                <a:ea typeface="+mj-ea"/>
              </a:rPr>
              <a:t> the level 5 </a:t>
            </a:r>
            <a:r>
              <a:rPr altLang="zh-CN" b="1" dirty="0" smtClean="0">
                <a:solidFill>
                  <a:srgbClr val="033E75"/>
                </a:solidFill>
                <a:latin typeface="+mj-ea"/>
                <a:ea typeface="+mj-ea"/>
              </a:rPr>
              <a:t>, with three parallel siltation dams on the upper layer. The upper layers are GD4 located on the</a:t>
            </a:r>
            <a:r>
              <a:rPr lang="en-US" b="1" dirty="0" smtClean="0">
                <a:solidFill>
                  <a:srgbClr val="033E75"/>
                </a:solidFill>
                <a:latin typeface="+mj-ea"/>
                <a:ea typeface="+mj-ea"/>
              </a:rPr>
              <a:t> level 4</a:t>
            </a:r>
            <a:r>
              <a:rPr altLang="zh-CN" b="1" dirty="0" smtClean="0">
                <a:solidFill>
                  <a:srgbClr val="033E75"/>
                </a:solidFill>
                <a:latin typeface="+mj-ea"/>
                <a:ea typeface="+mj-ea"/>
              </a:rPr>
              <a:t>, G1 on </a:t>
            </a:r>
            <a:r>
              <a:rPr lang="en-US" b="1" dirty="0" smtClean="0">
                <a:solidFill>
                  <a:srgbClr val="033E75"/>
                </a:solidFill>
                <a:latin typeface="+mj-ea"/>
                <a:ea typeface="+mj-ea"/>
              </a:rPr>
              <a:t>level 2</a:t>
            </a:r>
            <a:r>
              <a:rPr altLang="zh-CN" b="1" dirty="0" smtClean="0">
                <a:solidFill>
                  <a:srgbClr val="033E75"/>
                </a:solidFill>
                <a:latin typeface="+mj-ea"/>
                <a:ea typeface="+mj-ea"/>
              </a:rPr>
              <a:t>, and GD5 on the </a:t>
            </a:r>
            <a:r>
              <a:rPr lang="en-US" b="1" dirty="0" smtClean="0">
                <a:solidFill>
                  <a:srgbClr val="033E75"/>
                </a:solidFill>
                <a:latin typeface="+mj-ea"/>
                <a:ea typeface="+mj-ea"/>
              </a:rPr>
              <a:t>level  1</a:t>
            </a:r>
            <a:r>
              <a:rPr altLang="zh-CN" b="1" dirty="0" smtClean="0">
                <a:solidFill>
                  <a:srgbClr val="033E75"/>
                </a:solidFill>
                <a:latin typeface="+mj-ea"/>
                <a:ea typeface="+mj-ea"/>
              </a:rPr>
              <a:t>. These three large (1) type siltation dams, Z7-Z10, are calculated based on the interval area.</a:t>
            </a:r>
            <a:endParaRPr altLang="zh-CN" b="1" dirty="0" smtClean="0">
              <a:solidFill>
                <a:srgbClr val="033E75"/>
              </a:solidFill>
              <a:latin typeface="+mj-ea"/>
              <a:ea typeface="+mj-ea"/>
            </a:endParaRPr>
          </a:p>
        </p:txBody>
      </p:sp>
      <p:pic>
        <p:nvPicPr>
          <p:cNvPr id="2050" name="Picture 2"/>
          <p:cNvPicPr>
            <a:picLocks noChangeAspect="1" noChangeArrowheads="1"/>
          </p:cNvPicPr>
          <p:nvPr/>
        </p:nvPicPr>
        <p:blipFill>
          <a:blip r:embed="rId1" cstate="print"/>
          <a:srcRect/>
          <a:stretch>
            <a:fillRect/>
          </a:stretch>
        </p:blipFill>
        <p:spPr bwMode="auto">
          <a:xfrm>
            <a:off x="4036715" y="1368610"/>
            <a:ext cx="7391623" cy="3873241"/>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
          <p:cNvGrpSpPr/>
          <p:nvPr/>
        </p:nvGrpSpPr>
        <p:grpSpPr>
          <a:xfrm>
            <a:off x="11702352" y="5803700"/>
            <a:ext cx="1819631" cy="1778954"/>
            <a:chOff x="12066114" y="996806"/>
            <a:chExt cx="6028293" cy="5893529"/>
          </a:xfrm>
        </p:grpSpPr>
        <p:sp>
          <p:nvSpPr>
            <p:cNvPr id="44" name="任意多边形: 形状 43"/>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任意多边形: 形状 44"/>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 name="组合 51"/>
          <p:cNvGrpSpPr/>
          <p:nvPr/>
        </p:nvGrpSpPr>
        <p:grpSpPr>
          <a:xfrm>
            <a:off x="-940041" y="-1182137"/>
            <a:ext cx="1857222" cy="2328263"/>
            <a:chOff x="-940041" y="-1182137"/>
            <a:chExt cx="1857222" cy="2328263"/>
          </a:xfrm>
        </p:grpSpPr>
        <p:sp>
          <p:nvSpPr>
            <p:cNvPr id="59" name="任意多边形: 形状 58"/>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形状 65"/>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4" name="文本框 66"/>
          <p:cNvSpPr txBox="1"/>
          <p:nvPr/>
        </p:nvSpPr>
        <p:spPr>
          <a:xfrm>
            <a:off x="986155" y="13970"/>
            <a:ext cx="9856470" cy="1076325"/>
          </a:xfrm>
          <a:prstGeom prst="rect">
            <a:avLst/>
          </a:prstGeom>
          <a:noFill/>
        </p:spPr>
        <p:txBody>
          <a:bodyPr wrap="square" rtlCol="0">
            <a:spAutoFit/>
          </a:bodyPr>
          <a:lstStyle/>
          <a:p>
            <a:r>
              <a:rPr sz="3200" b="1" dirty="0" smtClean="0">
                <a:solidFill>
                  <a:srgbClr val="184A8C"/>
                </a:solidFill>
                <a:effectLst>
                  <a:outerShdw blurRad="63500" dist="38100" dir="2700000" algn="tl">
                    <a:srgbClr val="000000">
                      <a:alpha val="41000"/>
                    </a:srgbClr>
                  </a:outerShdw>
                </a:effectLst>
                <a:latin typeface="+mj-ea"/>
                <a:ea typeface="+mj-ea"/>
              </a:rPr>
              <a:t>Dam system flood combination - calculated based on parallel dams</a:t>
            </a:r>
            <a:endParaRPr sz="3200" b="1" dirty="0" smtClean="0">
              <a:solidFill>
                <a:srgbClr val="184A8C"/>
              </a:solidFill>
              <a:effectLst>
                <a:outerShdw blurRad="63500" dist="38100" dir="2700000" algn="tl">
                  <a:srgbClr val="000000">
                    <a:alpha val="41000"/>
                  </a:srgbClr>
                </a:outerShdw>
              </a:effectLst>
              <a:latin typeface="+mj-ea"/>
              <a:ea typeface="+mj-ea"/>
            </a:endParaRPr>
          </a:p>
        </p:txBody>
      </p:sp>
      <p:sp>
        <p:nvSpPr>
          <p:cNvPr id="11" name="矩形 10"/>
          <p:cNvSpPr/>
          <p:nvPr/>
        </p:nvSpPr>
        <p:spPr>
          <a:xfrm>
            <a:off x="432435" y="1031240"/>
            <a:ext cx="6065520" cy="2550795"/>
          </a:xfrm>
          <a:prstGeom prst="rect">
            <a:avLst/>
          </a:prstGeom>
          <a:ln w="12700">
            <a:solidFill>
              <a:schemeClr val="tx1"/>
            </a:solidFill>
          </a:ln>
        </p:spPr>
        <p:txBody>
          <a:bodyPr wrap="square">
            <a:noAutofit/>
          </a:bodyPr>
          <a:lstStyle/>
          <a:p>
            <a:pPr indent="457200">
              <a:lnSpc>
                <a:spcPct val="110000"/>
              </a:lnSpc>
              <a:spcBef>
                <a:spcPct val="0"/>
              </a:spcBef>
              <a:buNone/>
            </a:pPr>
            <a:r>
              <a:rPr altLang="zh-CN" b="1" dirty="0" smtClean="0">
                <a:solidFill>
                  <a:srgbClr val="033E75"/>
                </a:solidFill>
                <a:latin typeface="+mj-ea"/>
                <a:ea typeface="+mj-ea"/>
              </a:rPr>
              <a:t>When designing n parallel sedimentation dams upstream of the dam for flood discharge, the calculation formula for the combined peak flow is:</a:t>
            </a:r>
            <a:r>
              <a:rPr lang="zh-CN" altLang="zh-CN" b="1" dirty="0" smtClean="0">
                <a:solidFill>
                  <a:srgbClr val="033E75"/>
                </a:solidFill>
                <a:latin typeface="+mj-ea"/>
                <a:ea typeface="+mj-ea"/>
                <a:sym typeface="+mn-ea"/>
              </a:rPr>
              <a:t>  </a:t>
            </a:r>
            <a:endParaRPr lang="en-US" altLang="zh-CN" b="1" dirty="0" smtClean="0">
              <a:solidFill>
                <a:srgbClr val="033E75"/>
              </a:solidFill>
              <a:latin typeface="+mj-ea"/>
              <a:ea typeface="+mj-ea"/>
              <a:sym typeface="+mn-ea"/>
            </a:endParaRPr>
          </a:p>
          <a:p>
            <a:pPr indent="457200">
              <a:lnSpc>
                <a:spcPct val="110000"/>
              </a:lnSpc>
              <a:spcBef>
                <a:spcPct val="0"/>
              </a:spcBef>
              <a:buNone/>
            </a:pPr>
            <a:endParaRPr lang="en-US" altLang="zh-CN" b="1" dirty="0" smtClean="0">
              <a:solidFill>
                <a:srgbClr val="033E75"/>
              </a:solidFill>
              <a:latin typeface="+mj-ea"/>
              <a:ea typeface="+mj-ea"/>
              <a:sym typeface="+mn-ea"/>
            </a:endParaRPr>
          </a:p>
          <a:p>
            <a:pPr indent="457200">
              <a:lnSpc>
                <a:spcPct val="150000"/>
              </a:lnSpc>
              <a:spcBef>
                <a:spcPct val="0"/>
              </a:spcBef>
              <a:buNone/>
            </a:pPr>
            <a:endParaRPr lang="zh-CN" altLang="en-US" b="1" dirty="0" smtClean="0">
              <a:solidFill>
                <a:srgbClr val="033E75"/>
              </a:solidFill>
              <a:latin typeface="+mj-ea"/>
              <a:ea typeface="+mj-ea"/>
            </a:endParaRPr>
          </a:p>
        </p:txBody>
      </p:sp>
      <p:sp>
        <p:nvSpPr>
          <p:cNvPr id="12" name="矩形 1"/>
          <p:cNvSpPr/>
          <p:nvPr/>
        </p:nvSpPr>
        <p:spPr>
          <a:xfrm>
            <a:off x="5297805" y="3920490"/>
            <a:ext cx="5648325" cy="2124075"/>
          </a:xfrm>
          <a:prstGeom prst="rect">
            <a:avLst/>
          </a:prstGeom>
          <a:noFill/>
          <a:ln w="12700">
            <a:solidFill>
              <a:schemeClr val="tx1"/>
            </a:solidFill>
          </a:ln>
        </p:spPr>
        <p:txBody>
          <a:bodyPr wrap="square" anchor="t">
            <a:noAutofit/>
          </a:bodyPr>
          <a:lstStyle/>
          <a:p>
            <a:pPr>
              <a:lnSpc>
                <a:spcPct val="110000"/>
              </a:lnSpc>
              <a:spcBef>
                <a:spcPct val="0"/>
              </a:spcBef>
              <a:buNone/>
            </a:pPr>
            <a:r>
              <a:rPr altLang="zh-CN" b="1" dirty="0"/>
              <a:t>The formula for calculating the total combined flood volume is:</a:t>
            </a:r>
            <a:endParaRPr altLang="zh-CN" b="1" dirty="0"/>
          </a:p>
          <a:p>
            <a:pPr indent="457200">
              <a:lnSpc>
                <a:spcPct val="110000"/>
              </a:lnSpc>
              <a:spcBef>
                <a:spcPct val="0"/>
              </a:spcBef>
            </a:pPr>
            <a:r>
              <a:rPr lang="zh-CN" altLang="zh-CN" b="1" dirty="0">
                <a:solidFill>
                  <a:srgbClr val="033E75"/>
                </a:solidFill>
                <a:latin typeface="+mj-ea"/>
                <a:ea typeface="+mj-ea"/>
                <a:sym typeface="+mn-ea"/>
              </a:rPr>
              <a:t>        </a:t>
            </a:r>
            <a:endParaRPr lang="en-US" altLang="zh-CN" b="1" dirty="0" smtClean="0">
              <a:solidFill>
                <a:srgbClr val="033E75"/>
              </a:solidFill>
              <a:latin typeface="+mj-ea"/>
              <a:ea typeface="+mj-ea"/>
              <a:sym typeface="+mn-ea"/>
            </a:endParaRPr>
          </a:p>
          <a:p>
            <a:pPr indent="457200">
              <a:lnSpc>
                <a:spcPct val="110000"/>
              </a:lnSpc>
              <a:spcBef>
                <a:spcPct val="0"/>
              </a:spcBef>
            </a:pPr>
            <a:r>
              <a:rPr lang="en-US" altLang="zh-CN" b="1" dirty="0" smtClean="0">
                <a:solidFill>
                  <a:srgbClr val="033E75"/>
                </a:solidFill>
                <a:latin typeface="+mj-ea"/>
                <a:ea typeface="+mj-ea"/>
                <a:sym typeface="+mn-ea"/>
              </a:rPr>
              <a:t>   </a:t>
            </a:r>
            <a:endParaRPr lang="zh-CN" altLang="zh-CN" sz="2800" dirty="0">
              <a:latin typeface="Times New Roman" panose="02020603050405020304" charset="0"/>
              <a:ea typeface="宋体" panose="02010600030101010101" pitchFamily="2" charset="-122"/>
            </a:endParaRPr>
          </a:p>
        </p:txBody>
      </p:sp>
      <p:graphicFrame>
        <p:nvGraphicFramePr>
          <p:cNvPr id="1028" name="Object 4"/>
          <p:cNvGraphicFramePr>
            <a:graphicFrameLocks noChangeAspect="1"/>
          </p:cNvGraphicFramePr>
          <p:nvPr/>
        </p:nvGraphicFramePr>
        <p:xfrm>
          <a:off x="634365" y="2228215"/>
          <a:ext cx="5159375" cy="731520"/>
        </p:xfrm>
        <a:graphic>
          <a:graphicData uri="http://schemas.openxmlformats.org/presentationml/2006/ole">
            <mc:AlternateContent xmlns:mc="http://schemas.openxmlformats.org/markup-compatibility/2006">
              <mc:Choice xmlns:v="urn:schemas-microsoft-com:vml" Requires="v">
                <p:oleObj spid="_x0000_s1025" name="公式" r:id="rId1" imgW="77419200" imgH="10972800" progId="Equations">
                  <p:embed/>
                </p:oleObj>
              </mc:Choice>
              <mc:Fallback>
                <p:oleObj name="公式" r:id="rId1" imgW="77419200" imgH="10972800" progId="Equations">
                  <p:embed/>
                  <p:pic>
                    <p:nvPicPr>
                      <p:cNvPr id="0" name="图片 1024" descr="image16"/>
                      <p:cNvPicPr>
                        <a:picLocks noChangeAspect="1"/>
                      </p:cNvPicPr>
                      <p:nvPr/>
                    </p:nvPicPr>
                    <p:blipFill>
                      <a:blip r:embed="rId2"/>
                      <a:stretch>
                        <a:fillRect/>
                      </a:stretch>
                    </p:blipFill>
                    <p:spPr>
                      <a:xfrm>
                        <a:off x="634365" y="2228215"/>
                        <a:ext cx="5159375" cy="731520"/>
                      </a:xfrm>
                      <a:prstGeom prst="rect">
                        <a:avLst/>
                      </a:prstGeom>
                      <a:noFill/>
                      <a:ln w="9525">
                        <a:noFill/>
                      </a:ln>
                    </p:spPr>
                  </p:pic>
                </p:oleObj>
              </mc:Fallback>
            </mc:AlternateContent>
          </a:graphicData>
        </a:graphic>
      </p:graphicFrame>
      <p:graphicFrame>
        <p:nvGraphicFramePr>
          <p:cNvPr id="1029" name="图片 1" descr="ppt/media/image29.wmf"/>
          <p:cNvGraphicFramePr/>
          <p:nvPr/>
        </p:nvGraphicFramePr>
        <p:xfrm>
          <a:off x="1216025" y="4097338"/>
          <a:ext cx="165100" cy="312737"/>
        </p:xfrm>
        <a:graphic>
          <a:graphicData uri="http://schemas.openxmlformats.org/presentationml/2006/ole">
            <mc:AlternateContent xmlns:mc="http://schemas.openxmlformats.org/markup-compatibility/2006">
              <mc:Choice xmlns:v="urn:schemas-microsoft-com:vml" Requires="v">
                <p:oleObj spid="_x0000_s1029" name="公式" r:id="rId3" imgW="2743200" imgH="5181600" progId="Equations">
                  <p:embed/>
                </p:oleObj>
              </mc:Choice>
              <mc:Fallback>
                <p:oleObj name="公式" r:id="rId3" imgW="2743200" imgH="5181600" progId="Equations">
                  <p:embed/>
                  <p:pic>
                    <p:nvPicPr>
                      <p:cNvPr id="0" name="图片 1" descr="image29"/>
                      <p:cNvPicPr/>
                      <p:nvPr/>
                    </p:nvPicPr>
                    <p:blipFill>
                      <a:blip r:embed="rId4">
                        <a:lum bright="69998" contrast="-70001"/>
                      </a:blip>
                      <a:stretch>
                        <a:fillRect/>
                      </a:stretch>
                    </p:blipFill>
                    <p:spPr>
                      <a:xfrm>
                        <a:off x="1216025" y="4097338"/>
                        <a:ext cx="165100" cy="312737"/>
                      </a:xfrm>
                      <a:prstGeom prst="rect">
                        <a:avLst/>
                      </a:prstGeom>
                      <a:noFill/>
                      <a:ln w="38100">
                        <a:noFill/>
                      </a:ln>
                    </p:spPr>
                  </p:pic>
                </p:oleObj>
              </mc:Fallback>
            </mc:AlternateContent>
          </a:graphicData>
        </a:graphic>
      </p:graphicFrame>
      <p:graphicFrame>
        <p:nvGraphicFramePr>
          <p:cNvPr id="1031" name="Object 7" descr="ppt/media/image30.wmf"/>
          <p:cNvGraphicFramePr/>
          <p:nvPr/>
        </p:nvGraphicFramePr>
        <p:xfrm>
          <a:off x="5793490" y="4634274"/>
          <a:ext cx="3546475" cy="760413"/>
        </p:xfrm>
        <a:graphic>
          <a:graphicData uri="http://schemas.openxmlformats.org/presentationml/2006/ole">
            <mc:AlternateContent xmlns:mc="http://schemas.openxmlformats.org/markup-compatibility/2006">
              <mc:Choice xmlns:v="urn:schemas-microsoft-com:vml" Requires="v">
                <p:oleObj spid="_x0000_s1031" name="" r:id="rId5" imgW="45415200" imgH="9753600" progId="Equations">
                  <p:embed/>
                </p:oleObj>
              </mc:Choice>
              <mc:Fallback>
                <p:oleObj name="" r:id="rId5" imgW="45415200" imgH="9753600" progId="Equations">
                  <p:embed/>
                  <p:pic>
                    <p:nvPicPr>
                      <p:cNvPr id="0" name="图片 1030" descr="image30"/>
                      <p:cNvPicPr/>
                      <p:nvPr/>
                    </p:nvPicPr>
                    <p:blipFill>
                      <a:blip r:embed="rId6">
                        <a:lum bright="69998" contrast="-70001"/>
                      </a:blip>
                      <a:stretch>
                        <a:fillRect/>
                      </a:stretch>
                    </p:blipFill>
                    <p:spPr>
                      <a:xfrm>
                        <a:off x="5793490" y="4634274"/>
                        <a:ext cx="3546475" cy="760413"/>
                      </a:xfrm>
                      <a:prstGeom prst="rect">
                        <a:avLst/>
                      </a:prstGeom>
                      <a:solidFill>
                        <a:schemeClr val="accent1"/>
                      </a:solidFill>
                      <a:ln w="38100">
                        <a:noFill/>
                      </a:ln>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5458004" y="952340"/>
            <a:ext cx="6230620" cy="1988185"/>
            <a:chOff x="6914667" y="441960"/>
            <a:chExt cx="6191428" cy="1988185"/>
          </a:xfrm>
        </p:grpSpPr>
        <p:sp>
          <p:nvSpPr>
            <p:cNvPr id="4" name="文本框 3"/>
            <p:cNvSpPr txBox="1"/>
            <p:nvPr/>
          </p:nvSpPr>
          <p:spPr>
            <a:xfrm>
              <a:off x="8054894" y="441960"/>
              <a:ext cx="5051201" cy="1988185"/>
            </a:xfrm>
            <a:prstGeom prst="rect">
              <a:avLst/>
            </a:prstGeom>
            <a:noFill/>
          </p:spPr>
          <p:txBody>
            <a:bodyPr wrap="square" rtlCol="0">
              <a:noAutofit/>
            </a:bodyPr>
            <a:lstStyle/>
            <a:p>
              <a:r>
                <a:rPr lang="zh-CN" altLang="zh-CN" sz="2000" b="1" dirty="0" smtClean="0">
                  <a:solidFill>
                    <a:srgbClr val="033E75"/>
                  </a:solidFill>
                  <a:latin typeface="+mj-lt"/>
                  <a:ea typeface="+mj-ea"/>
                </a:rPr>
                <a:t>In the calculation of dam system flood combination, currently only the combination of dam system flood space is considered (based on the principle of similarity), without considering the impact of confluence distance, watershed shape, and channel management on flood confluence time.</a:t>
              </a:r>
              <a:endParaRPr lang="zh-CN" altLang="zh-CN" sz="2000" b="1" dirty="0" smtClean="0">
                <a:solidFill>
                  <a:srgbClr val="033E75"/>
                </a:solidFill>
                <a:latin typeface="+mj-lt"/>
                <a:ea typeface="+mj-ea"/>
              </a:endParaRPr>
            </a:p>
          </p:txBody>
        </p:sp>
        <p:sp>
          <p:nvSpPr>
            <p:cNvPr id="8" name="流程图: 接点 7"/>
            <p:cNvSpPr/>
            <p:nvPr/>
          </p:nvSpPr>
          <p:spPr>
            <a:xfrm>
              <a:off x="6914667" y="1130300"/>
              <a:ext cx="864000" cy="864000"/>
            </a:xfrm>
            <a:prstGeom prst="flowChartConnector">
              <a:avLst/>
            </a:prstGeom>
            <a:solidFill>
              <a:srgbClr val="033E75"/>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形 8"/>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66667" y="1382300"/>
              <a:ext cx="360000" cy="360000"/>
            </a:xfrm>
            <a:prstGeom prst="rect">
              <a:avLst/>
            </a:prstGeom>
          </p:spPr>
        </p:pic>
      </p:grpSp>
      <p:grpSp>
        <p:nvGrpSpPr>
          <p:cNvPr id="37" name="组合 36"/>
          <p:cNvGrpSpPr/>
          <p:nvPr/>
        </p:nvGrpSpPr>
        <p:grpSpPr>
          <a:xfrm>
            <a:off x="5521804" y="3924353"/>
            <a:ext cx="5979160" cy="2553335"/>
            <a:chOff x="6914667" y="3105646"/>
            <a:chExt cx="5979160" cy="2553335"/>
          </a:xfrm>
        </p:grpSpPr>
        <p:sp>
          <p:nvSpPr>
            <p:cNvPr id="17" name="文本框 16"/>
            <p:cNvSpPr txBox="1"/>
            <p:nvPr/>
          </p:nvSpPr>
          <p:spPr>
            <a:xfrm>
              <a:off x="8050682" y="3105646"/>
              <a:ext cx="4843145" cy="2553335"/>
            </a:xfrm>
            <a:prstGeom prst="rect">
              <a:avLst/>
            </a:prstGeom>
            <a:noFill/>
          </p:spPr>
          <p:txBody>
            <a:bodyPr wrap="square" rtlCol="0">
              <a:spAutoFit/>
            </a:bodyPr>
            <a:lstStyle/>
            <a:p>
              <a:r>
                <a:rPr lang="zh-CN" altLang="en-US" sz="2000" b="1" dirty="0">
                  <a:solidFill>
                    <a:srgbClr val="D86639"/>
                  </a:solidFill>
                  <a:latin typeface="+mj-ea"/>
                  <a:ea typeface="+mj-ea"/>
                </a:rPr>
                <a:t>For the above problems, it is necessary to establish a dam system hydrodynamic flood routing model, enrich and improve the flood combination theory of computation through model tests, so as to better guide the dam system flood combination calculation.</a:t>
              </a:r>
              <a:endParaRPr lang="zh-CN" altLang="en-US" sz="2000" b="1" dirty="0">
                <a:solidFill>
                  <a:srgbClr val="D86639"/>
                </a:solidFill>
                <a:latin typeface="+mj-ea"/>
                <a:ea typeface="+mj-ea"/>
              </a:endParaRPr>
            </a:p>
          </p:txBody>
        </p:sp>
        <p:sp>
          <p:nvSpPr>
            <p:cNvPr id="19" name="流程图: 接点 18"/>
            <p:cNvSpPr/>
            <p:nvPr/>
          </p:nvSpPr>
          <p:spPr>
            <a:xfrm>
              <a:off x="6914667" y="3551416"/>
              <a:ext cx="864000" cy="864000"/>
            </a:xfrm>
            <a:prstGeom prst="flowChartConnector">
              <a:avLst/>
            </a:prstGeom>
            <a:gradFill>
              <a:gsLst>
                <a:gs pos="15000">
                  <a:srgbClr val="F28D35"/>
                </a:gs>
                <a:gs pos="100000">
                  <a:srgbClr val="D86639"/>
                </a:gs>
              </a:gsLst>
              <a:lin ang="5400000" scaled="1"/>
            </a:gra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形 19"/>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66667" y="3803416"/>
              <a:ext cx="360000" cy="360000"/>
            </a:xfrm>
            <a:prstGeom prst="rect">
              <a:avLst/>
            </a:prstGeom>
          </p:spPr>
        </p:pic>
      </p:grpSp>
      <p:grpSp>
        <p:nvGrpSpPr>
          <p:cNvPr id="26" name="组合 25"/>
          <p:cNvGrpSpPr/>
          <p:nvPr/>
        </p:nvGrpSpPr>
        <p:grpSpPr>
          <a:xfrm>
            <a:off x="11702352" y="5803700"/>
            <a:ext cx="1819631" cy="1778954"/>
            <a:chOff x="12066114" y="996806"/>
            <a:chExt cx="6028293" cy="5893529"/>
          </a:xfrm>
        </p:grpSpPr>
        <p:sp>
          <p:nvSpPr>
            <p:cNvPr id="27" name="任意多边形: 形状 26"/>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任意多边形: 形状 27"/>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29" name="组合 28"/>
          <p:cNvGrpSpPr/>
          <p:nvPr/>
        </p:nvGrpSpPr>
        <p:grpSpPr>
          <a:xfrm>
            <a:off x="-940041" y="-1182137"/>
            <a:ext cx="1857222" cy="2328263"/>
            <a:chOff x="-940041" y="-1182137"/>
            <a:chExt cx="1857222" cy="2328263"/>
          </a:xfrm>
        </p:grpSpPr>
        <p:sp>
          <p:nvSpPr>
            <p:cNvPr id="30" name="任意多边形: 形状 29"/>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任意多边形: 形状 30"/>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3" name="文本框 32"/>
          <p:cNvSpPr txBox="1"/>
          <p:nvPr/>
        </p:nvSpPr>
        <p:spPr>
          <a:xfrm>
            <a:off x="1217930" y="430530"/>
            <a:ext cx="3239135" cy="583565"/>
          </a:xfrm>
          <a:prstGeom prst="rect">
            <a:avLst/>
          </a:prstGeom>
          <a:noFill/>
        </p:spPr>
        <p:txBody>
          <a:bodyPr wrap="square" rtlCol="0">
            <a:spAutoFit/>
          </a:bodyPr>
          <a:lstStyle/>
          <a:p>
            <a:pPr algn="r"/>
            <a:r>
              <a:rPr lang="en-US" altLang="zh-CN" sz="3200" b="1" i="1" dirty="0">
                <a:solidFill>
                  <a:schemeClr val="bg1">
                    <a:lumMod val="50000"/>
                  </a:schemeClr>
                </a:solidFill>
                <a:ea typeface="方正清刻本悦宋简体" panose="02000000000000000000" pitchFamily="2" charset="-122"/>
              </a:rPr>
              <a:t>summarize</a:t>
            </a:r>
            <a:endParaRPr lang="en-US" altLang="zh-CN" sz="3200" b="1" i="1" dirty="0">
              <a:solidFill>
                <a:schemeClr val="bg1">
                  <a:lumMod val="50000"/>
                </a:schemeClr>
              </a:solidFill>
              <a:ea typeface="方正清刻本悦宋简体" panose="02000000000000000000" pitchFamily="2" charset="-122"/>
            </a:endParaRPr>
          </a:p>
        </p:txBody>
      </p:sp>
      <p:cxnSp>
        <p:nvCxnSpPr>
          <p:cNvPr id="35" name="直接连接符 34"/>
          <p:cNvCxnSpPr/>
          <p:nvPr/>
        </p:nvCxnSpPr>
        <p:spPr>
          <a:xfrm flipV="1">
            <a:off x="6670035" y="3381153"/>
            <a:ext cx="3930625" cy="218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786993" y="5305494"/>
            <a:ext cx="3813667" cy="153"/>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21" name="Picture 4" descr="汾西南沟底坝系工程节节拦蓄"/>
          <p:cNvPicPr>
            <a:picLocks noChangeAspect="1"/>
          </p:cNvPicPr>
          <p:nvPr/>
        </p:nvPicPr>
        <p:blipFill>
          <a:blip r:embed="rId3" cstate="print"/>
          <a:stretch>
            <a:fillRect/>
          </a:stretch>
        </p:blipFill>
        <p:spPr>
          <a:xfrm>
            <a:off x="467835" y="1637414"/>
            <a:ext cx="4754594" cy="3572540"/>
          </a:xfrm>
          <a:prstGeom prst="rect">
            <a:avLst/>
          </a:prstGeom>
          <a:noFill/>
          <a:ln w="9525">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t="19998" b="27244"/>
          <a:stretch>
            <a:fillRect/>
          </a:stretch>
        </p:blipFill>
        <p:spPr>
          <a:xfrm flipH="1">
            <a:off x="3751382" y="-1"/>
            <a:ext cx="8718758" cy="6899213"/>
          </a:xfrm>
          <a:prstGeom prst="rect">
            <a:avLst/>
          </a:prstGeom>
        </p:spPr>
      </p:pic>
      <p:sp>
        <p:nvSpPr>
          <p:cNvPr id="8" name="矩形 7"/>
          <p:cNvSpPr/>
          <p:nvPr/>
        </p:nvSpPr>
        <p:spPr>
          <a:xfrm>
            <a:off x="-740497" y="0"/>
            <a:ext cx="13243196" cy="6858000"/>
          </a:xfrm>
          <a:prstGeom prst="rect">
            <a:avLst/>
          </a:prstGeom>
          <a:gradFill>
            <a:gsLst>
              <a:gs pos="0">
                <a:schemeClr val="tx1">
                  <a:alpha val="30000"/>
                </a:schemeClr>
              </a:gs>
              <a:gs pos="100000">
                <a:schemeClr val="tx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rot="1077245">
            <a:off x="-2306877" y="-4520707"/>
            <a:ext cx="9949802" cy="12255804"/>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p:nvSpPr>
        <p:spPr>
          <a:xfrm rot="1077245">
            <a:off x="-2311622" y="-4725126"/>
            <a:ext cx="9764375" cy="12195719"/>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p:nvSpPr>
        <p:spPr>
          <a:xfrm rot="1077245">
            <a:off x="2670672" y="-3946381"/>
            <a:ext cx="4731010" cy="11616091"/>
          </a:xfrm>
          <a:custGeom>
            <a:avLst/>
            <a:gdLst>
              <a:gd name="connsiteX0" fmla="*/ 1 w 4731010"/>
              <a:gd name="connsiteY0" fmla="*/ 0 h 11616091"/>
              <a:gd name="connsiteX1" fmla="*/ 3107768 w 4731010"/>
              <a:gd name="connsiteY1" fmla="*/ 0 h 11616091"/>
              <a:gd name="connsiteX2" fmla="*/ 4731010 w 4731010"/>
              <a:gd name="connsiteY2" fmla="*/ 1623240 h 11616091"/>
              <a:gd name="connsiteX3" fmla="*/ 4731009 w 4731010"/>
              <a:gd name="connsiteY3" fmla="*/ 8902398 h 11616091"/>
              <a:gd name="connsiteX4" fmla="*/ 3590470 w 4731010"/>
              <a:gd name="connsiteY4" fmla="*/ 10452661 h 11616091"/>
              <a:gd name="connsiteX5" fmla="*/ 3553376 w 4731010"/>
              <a:gd name="connsiteY5" fmla="*/ 10462199 h 11616091"/>
              <a:gd name="connsiteX6" fmla="*/ 3554102 w 4731010"/>
              <a:gd name="connsiteY6" fmla="*/ 10464441 h 11616091"/>
              <a:gd name="connsiteX7" fmla="*/ 0 w 4731010"/>
              <a:gd name="connsiteY7" fmla="*/ 11616091 h 1161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1010" h="11616091">
                <a:moveTo>
                  <a:pt x="1" y="0"/>
                </a:moveTo>
                <a:lnTo>
                  <a:pt x="3107768" y="0"/>
                </a:lnTo>
                <a:cubicBezTo>
                  <a:pt x="4004259" y="0"/>
                  <a:pt x="4731009" y="726749"/>
                  <a:pt x="4731010" y="1623240"/>
                </a:cubicBezTo>
                <a:lnTo>
                  <a:pt x="4731009" y="8902398"/>
                </a:lnTo>
                <a:cubicBezTo>
                  <a:pt x="4731009" y="9630797"/>
                  <a:pt x="4251241" y="10247140"/>
                  <a:pt x="3590470" y="10452661"/>
                </a:cubicBezTo>
                <a:lnTo>
                  <a:pt x="3553376" y="10462199"/>
                </a:lnTo>
                <a:lnTo>
                  <a:pt x="3554102" y="10464441"/>
                </a:lnTo>
                <a:lnTo>
                  <a:pt x="0" y="11616091"/>
                </a:lnTo>
                <a:close/>
              </a:path>
            </a:pathLst>
          </a:custGeom>
          <a:gradFill>
            <a:gsLst>
              <a:gs pos="0">
                <a:srgbClr val="3B668C">
                  <a:alpha val="52000"/>
                </a:srgbClr>
              </a:gs>
              <a:gs pos="65000">
                <a:srgbClr val="3B668C">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文本框 12"/>
          <p:cNvSpPr txBox="1"/>
          <p:nvPr/>
        </p:nvSpPr>
        <p:spPr>
          <a:xfrm>
            <a:off x="601815" y="2413624"/>
            <a:ext cx="5863047" cy="1015663"/>
          </a:xfrm>
          <a:prstGeom prst="rect">
            <a:avLst/>
          </a:prstGeom>
          <a:noFill/>
        </p:spPr>
        <p:txBody>
          <a:bodyPr wrap="square" rtlCol="0">
            <a:spAutoFit/>
          </a:bodyPr>
          <a:lstStyle/>
          <a:p>
            <a:pPr algn="dist"/>
            <a:r>
              <a:rPr lang="en-US" altLang="zh-CN" sz="6000" dirty="0">
                <a:solidFill>
                  <a:schemeClr val="bg1">
                    <a:lumMod val="95000"/>
                  </a:schemeClr>
                </a:solidFill>
                <a:effectLst>
                  <a:outerShdw blurRad="50800" dist="38100" dir="2700000" algn="tl" rotWithShape="0">
                    <a:prstClr val="black">
                      <a:alpha val="30000"/>
                    </a:prstClr>
                  </a:outerShdw>
                </a:effectLst>
                <a:latin typeface="腾讯体" panose="02010600010101010101" pitchFamily="2" charset="-122"/>
                <a:ea typeface="腾讯体" panose="02010600010101010101" pitchFamily="2" charset="-122"/>
                <a:cs typeface="Open Sans" panose="020B0606030504020204" charset="0"/>
              </a:rPr>
              <a:t>THANKS YOU</a:t>
            </a:r>
            <a:endParaRPr lang="en-US" altLang="zh-CN" sz="6000" dirty="0">
              <a:solidFill>
                <a:schemeClr val="bg1">
                  <a:lumMod val="95000"/>
                </a:schemeClr>
              </a:solidFill>
              <a:effectLst>
                <a:outerShdw blurRad="50800" dist="38100" dir="2700000" algn="tl" rotWithShape="0">
                  <a:prstClr val="black">
                    <a:alpha val="30000"/>
                  </a:prstClr>
                </a:outerShdw>
              </a:effectLst>
              <a:latin typeface="腾讯体" panose="02010600010101010101" pitchFamily="2" charset="-122"/>
              <a:ea typeface="腾讯体" panose="02010600010101010101" pitchFamily="2" charset="-122"/>
              <a:cs typeface="Open Sans" panose="020B0606030504020204" charset="0"/>
            </a:endParaRPr>
          </a:p>
        </p:txBody>
      </p:sp>
      <p:cxnSp>
        <p:nvCxnSpPr>
          <p:cNvPr id="5" name="直接连接符 4"/>
          <p:cNvCxnSpPr/>
          <p:nvPr/>
        </p:nvCxnSpPr>
        <p:spPr>
          <a:xfrm>
            <a:off x="869513" y="4057924"/>
            <a:ext cx="5494020"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69513" y="4057924"/>
            <a:ext cx="97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1" cstate="print"/>
          <a:srcRect l="1442" t="35566" r="30070" b="47425"/>
          <a:stretch>
            <a:fillRect/>
          </a:stretch>
        </p:blipFill>
        <p:spPr>
          <a:xfrm>
            <a:off x="5407572" y="1"/>
            <a:ext cx="6784428" cy="6858000"/>
          </a:xfrm>
          <a:prstGeom prst="rect">
            <a:avLst/>
          </a:prstGeom>
        </p:spPr>
      </p:pic>
      <p:sp>
        <p:nvSpPr>
          <p:cNvPr id="21" name="任意多边形: 形状 20"/>
          <p:cNvSpPr/>
          <p:nvPr/>
        </p:nvSpPr>
        <p:spPr>
          <a:xfrm rot="1077245">
            <a:off x="-2306877" y="-4520707"/>
            <a:ext cx="9949802" cy="12255804"/>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p:nvSpPr>
        <p:spPr>
          <a:xfrm rot="1077245">
            <a:off x="-2311622" y="-4725126"/>
            <a:ext cx="9764375" cy="12195719"/>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p:nvSpPr>
        <p:spPr>
          <a:xfrm rot="1077245">
            <a:off x="2670672" y="-3946381"/>
            <a:ext cx="4731010" cy="11616091"/>
          </a:xfrm>
          <a:custGeom>
            <a:avLst/>
            <a:gdLst>
              <a:gd name="connsiteX0" fmla="*/ 1 w 4731010"/>
              <a:gd name="connsiteY0" fmla="*/ 0 h 11616091"/>
              <a:gd name="connsiteX1" fmla="*/ 3107768 w 4731010"/>
              <a:gd name="connsiteY1" fmla="*/ 0 h 11616091"/>
              <a:gd name="connsiteX2" fmla="*/ 4731010 w 4731010"/>
              <a:gd name="connsiteY2" fmla="*/ 1623240 h 11616091"/>
              <a:gd name="connsiteX3" fmla="*/ 4731009 w 4731010"/>
              <a:gd name="connsiteY3" fmla="*/ 8902398 h 11616091"/>
              <a:gd name="connsiteX4" fmla="*/ 3590470 w 4731010"/>
              <a:gd name="connsiteY4" fmla="*/ 10452661 h 11616091"/>
              <a:gd name="connsiteX5" fmla="*/ 3553376 w 4731010"/>
              <a:gd name="connsiteY5" fmla="*/ 10462199 h 11616091"/>
              <a:gd name="connsiteX6" fmla="*/ 3554102 w 4731010"/>
              <a:gd name="connsiteY6" fmla="*/ 10464441 h 11616091"/>
              <a:gd name="connsiteX7" fmla="*/ 0 w 4731010"/>
              <a:gd name="connsiteY7" fmla="*/ 11616091 h 1161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1010" h="11616091">
                <a:moveTo>
                  <a:pt x="1" y="0"/>
                </a:moveTo>
                <a:lnTo>
                  <a:pt x="3107768" y="0"/>
                </a:lnTo>
                <a:cubicBezTo>
                  <a:pt x="4004259" y="0"/>
                  <a:pt x="4731009" y="726749"/>
                  <a:pt x="4731010" y="1623240"/>
                </a:cubicBezTo>
                <a:lnTo>
                  <a:pt x="4731009" y="8902398"/>
                </a:lnTo>
                <a:cubicBezTo>
                  <a:pt x="4731009" y="9630797"/>
                  <a:pt x="4251241" y="10247140"/>
                  <a:pt x="3590470" y="10452661"/>
                </a:cubicBezTo>
                <a:lnTo>
                  <a:pt x="3553376" y="10462199"/>
                </a:lnTo>
                <a:lnTo>
                  <a:pt x="3554102" y="10464441"/>
                </a:lnTo>
                <a:lnTo>
                  <a:pt x="0" y="11616091"/>
                </a:lnTo>
                <a:close/>
              </a:path>
            </a:pathLst>
          </a:custGeom>
          <a:gradFill>
            <a:gsLst>
              <a:gs pos="0">
                <a:srgbClr val="3B668C">
                  <a:alpha val="52000"/>
                </a:srgbClr>
              </a:gs>
              <a:gs pos="65000">
                <a:srgbClr val="3B668C">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5" name="直接连接符 4"/>
          <p:cNvCxnSpPr/>
          <p:nvPr/>
        </p:nvCxnSpPr>
        <p:spPr>
          <a:xfrm>
            <a:off x="800100" y="3632659"/>
            <a:ext cx="5081001"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60400" y="494628"/>
            <a:ext cx="5863047" cy="3138170"/>
          </a:xfrm>
          <a:prstGeom prst="rect">
            <a:avLst/>
          </a:prstGeom>
          <a:noFill/>
        </p:spPr>
        <p:txBody>
          <a:bodyPr wrap="square" rtlCol="0">
            <a:spAutoFit/>
          </a:bodyPr>
          <a:lstStyle/>
          <a:p>
            <a:r>
              <a:rPr lang="zh-CN" altLang="en-US" sz="6600" b="1" dirty="0" smtClean="0">
                <a:solidFill>
                  <a:schemeClr val="bg1"/>
                </a:solidFill>
                <a:latin typeface="微软雅黑" panose="020B0503020204020204" pitchFamily="34" charset="-122"/>
                <a:ea typeface="微软雅黑" panose="020B0503020204020204" pitchFamily="34" charset="-122"/>
                <a:sym typeface="+mn-ea"/>
              </a:rPr>
              <a:t>Overview of Dam System Engineering</a:t>
            </a:r>
            <a:endParaRPr lang="zh-CN" altLang="en-US" sz="6600" b="1" dirty="0" smtClean="0">
              <a:solidFill>
                <a:schemeClr val="bg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haroni" panose="02010803020104030203" pitchFamily="2" charset="-79"/>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descr="WPS图片-抠图"/>
          <p:cNvPicPr>
            <a:picLocks noChangeAspect="1"/>
          </p:cNvPicPr>
          <p:nvPr/>
        </p:nvPicPr>
        <p:blipFill>
          <a:blip r:embed="rId1" cstate="print"/>
          <a:stretch>
            <a:fillRect/>
          </a:stretch>
        </p:blipFill>
        <p:spPr>
          <a:xfrm>
            <a:off x="6895465" y="1"/>
            <a:ext cx="5295900" cy="6858000"/>
          </a:xfrm>
          <a:prstGeom prst="rect">
            <a:avLst/>
          </a:prstGeom>
          <a:ln>
            <a:solidFill>
              <a:schemeClr val="bg1"/>
            </a:solidFill>
          </a:ln>
        </p:spPr>
      </p:pic>
      <p:sp>
        <p:nvSpPr>
          <p:cNvPr id="32" name="矩形: 圆角 31"/>
          <p:cNvSpPr/>
          <p:nvPr/>
        </p:nvSpPr>
        <p:spPr>
          <a:xfrm>
            <a:off x="661035" y="1371600"/>
            <a:ext cx="2531745" cy="5414645"/>
          </a:xfrm>
          <a:prstGeom prst="roundRect">
            <a:avLst>
              <a:gd name="adj" fmla="val 7048"/>
            </a:avLst>
          </a:prstGeom>
          <a:solidFill>
            <a:srgbClr val="033E75"/>
          </a:solidFill>
          <a:ln>
            <a:noFill/>
          </a:ln>
          <a:effectLst>
            <a:outerShdw blurRad="38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44" name="文本框 43"/>
          <p:cNvSpPr txBox="1"/>
          <p:nvPr/>
        </p:nvSpPr>
        <p:spPr>
          <a:xfrm>
            <a:off x="660400" y="1383475"/>
            <a:ext cx="2350770" cy="2247900"/>
          </a:xfrm>
          <a:prstGeom prst="rect">
            <a:avLst/>
          </a:prstGeom>
          <a:noFill/>
        </p:spPr>
        <p:txBody>
          <a:bodyPr wrap="square" rtlCol="0">
            <a:noAutofit/>
          </a:bodyPr>
          <a:lstStyle/>
          <a:p>
            <a:pPr algn="just">
              <a:lnSpc>
                <a:spcPct val="150000"/>
              </a:lnSpc>
            </a:pPr>
            <a:r>
              <a:rPr lang="zh-CN" altLang="en-US" b="1" dirty="0">
                <a:solidFill>
                  <a:schemeClr val="bg1"/>
                </a:solidFill>
                <a:latin typeface="Times New Roman" panose="02020603050405020304" charset="0"/>
                <a:ea typeface="+mj-ea"/>
                <a:cs typeface="Times New Roman" panose="02020603050405020304" charset="0"/>
              </a:rPr>
              <a:t>Located in Linquan Town, Linxian County, Shanxi Province, it is a loess hilly and gully area with a total drainage area of 53 km</a:t>
            </a:r>
            <a:r>
              <a:rPr lang="zh-CN" altLang="en-US" b="1" baseline="30000" dirty="0">
                <a:solidFill>
                  <a:schemeClr val="bg1"/>
                </a:solidFill>
                <a:latin typeface="Times New Roman" panose="02020603050405020304" charset="0"/>
                <a:ea typeface="+mj-ea"/>
                <a:cs typeface="Times New Roman" panose="02020603050405020304" charset="0"/>
              </a:rPr>
              <a:t>2</a:t>
            </a:r>
            <a:r>
              <a:rPr lang="zh-CN" altLang="en-US" b="1" dirty="0">
                <a:solidFill>
                  <a:schemeClr val="bg1"/>
                </a:solidFill>
                <a:latin typeface="Times New Roman" panose="02020603050405020304" charset="0"/>
                <a:ea typeface="+mj-ea"/>
                <a:cs typeface="Times New Roman" panose="02020603050405020304" charset="0"/>
              </a:rPr>
              <a:t>, including 52.2 km</a:t>
            </a:r>
            <a:r>
              <a:rPr lang="zh-CN" altLang="en-US" b="1" baseline="30000" dirty="0">
                <a:solidFill>
                  <a:schemeClr val="bg1"/>
                </a:solidFill>
                <a:latin typeface="Times New Roman" panose="02020603050405020304" charset="0"/>
                <a:ea typeface="+mj-ea"/>
                <a:cs typeface="Times New Roman" panose="02020603050405020304" charset="0"/>
              </a:rPr>
              <a:t>2</a:t>
            </a:r>
            <a:r>
              <a:rPr lang="zh-CN" altLang="en-US" b="1" dirty="0">
                <a:solidFill>
                  <a:schemeClr val="bg1"/>
                </a:solidFill>
                <a:latin typeface="Times New Roman" panose="02020603050405020304" charset="0"/>
                <a:ea typeface="+mj-ea"/>
                <a:cs typeface="Times New Roman" panose="02020603050405020304" charset="0"/>
              </a:rPr>
              <a:t> of soil erosion area and an average soil erosion modulus of 14300 t/(km</a:t>
            </a:r>
            <a:r>
              <a:rPr lang="zh-CN" altLang="en-US" b="1" baseline="30000" dirty="0">
                <a:solidFill>
                  <a:schemeClr val="bg1"/>
                </a:solidFill>
                <a:latin typeface="Times New Roman" panose="02020603050405020304" charset="0"/>
                <a:ea typeface="+mj-ea"/>
                <a:cs typeface="Times New Roman" panose="02020603050405020304" charset="0"/>
              </a:rPr>
              <a:t>2</a:t>
            </a:r>
            <a:r>
              <a:rPr lang="zh-CN" altLang="en-US" b="1" dirty="0">
                <a:solidFill>
                  <a:schemeClr val="bg1"/>
                </a:solidFill>
                <a:latin typeface="Times New Roman" panose="02020603050405020304" charset="0"/>
                <a:ea typeface="+mj-ea"/>
                <a:cs typeface="Times New Roman" panose="02020603050405020304" charset="0"/>
              </a:rPr>
              <a:t> · a) over the years。</a:t>
            </a:r>
            <a:endParaRPr lang="zh-CN" altLang="en-US" b="1" dirty="0">
              <a:solidFill>
                <a:schemeClr val="bg1"/>
              </a:solidFill>
              <a:latin typeface="Times New Roman" panose="02020603050405020304" charset="0"/>
              <a:ea typeface="+mj-ea"/>
              <a:cs typeface="Times New Roman" panose="02020603050405020304" charset="0"/>
            </a:endParaRPr>
          </a:p>
        </p:txBody>
      </p:sp>
      <p:sp>
        <p:nvSpPr>
          <p:cNvPr id="45" name="文本框 44"/>
          <p:cNvSpPr txBox="1"/>
          <p:nvPr/>
        </p:nvSpPr>
        <p:spPr>
          <a:xfrm>
            <a:off x="1490863" y="2212590"/>
            <a:ext cx="895076" cy="523220"/>
          </a:xfrm>
          <a:prstGeom prst="rect">
            <a:avLst/>
          </a:prstGeom>
          <a:noFill/>
        </p:spPr>
        <p:txBody>
          <a:bodyPr wrap="square" rtlCol="0">
            <a:spAutoFit/>
          </a:bodyPr>
          <a:lstStyle/>
          <a:p>
            <a:pPr algn="ctr"/>
            <a:r>
              <a:rPr lang="en-US" altLang="zh-CN" sz="2800" dirty="0" smtClean="0">
                <a:solidFill>
                  <a:srgbClr val="033E75"/>
                </a:solidFill>
                <a:latin typeface="+mj-lt"/>
                <a:ea typeface="+mj-ea"/>
              </a:rPr>
              <a:t>1</a:t>
            </a:r>
            <a:endParaRPr lang="zh-CN" altLang="en-US" sz="2800" dirty="0">
              <a:solidFill>
                <a:srgbClr val="033E75"/>
              </a:solidFill>
              <a:latin typeface="+mj-lt"/>
              <a:ea typeface="+mj-ea"/>
            </a:endParaRPr>
          </a:p>
        </p:txBody>
      </p:sp>
      <p:sp>
        <p:nvSpPr>
          <p:cNvPr id="55" name="矩形: 圆角 54"/>
          <p:cNvSpPr/>
          <p:nvPr/>
        </p:nvSpPr>
        <p:spPr>
          <a:xfrm>
            <a:off x="3427730" y="1383665"/>
            <a:ext cx="2555875" cy="5402580"/>
          </a:xfrm>
          <a:prstGeom prst="roundRect">
            <a:avLst>
              <a:gd name="adj" fmla="val 7048"/>
            </a:avLst>
          </a:prstGeom>
          <a:gradFill flip="none" rotWithShape="1">
            <a:gsLst>
              <a:gs pos="7000">
                <a:srgbClr val="D86639"/>
              </a:gs>
              <a:gs pos="100000">
                <a:srgbClr val="F28D35"/>
              </a:gs>
            </a:gsLst>
            <a:lin ang="12000000" scaled="0"/>
            <a:tileRect/>
          </a:gradFill>
          <a:ln>
            <a:noFill/>
          </a:ln>
          <a:effectLst>
            <a:outerShdw blurRad="38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71" name="文本框 70"/>
          <p:cNvSpPr txBox="1"/>
          <p:nvPr/>
        </p:nvSpPr>
        <p:spPr>
          <a:xfrm>
            <a:off x="3567147" y="1764869"/>
            <a:ext cx="2146830" cy="3830955"/>
          </a:xfrm>
          <a:prstGeom prst="rect">
            <a:avLst/>
          </a:prstGeom>
          <a:noFill/>
        </p:spPr>
        <p:txBody>
          <a:bodyPr wrap="square" rtlCol="0">
            <a:spAutoFit/>
          </a:bodyPr>
          <a:lstStyle/>
          <a:p>
            <a:pPr algn="just">
              <a:lnSpc>
                <a:spcPct val="150000"/>
              </a:lnSpc>
            </a:pPr>
            <a:r>
              <a:rPr lang="zh-CN" altLang="en-US" b="1" dirty="0">
                <a:solidFill>
                  <a:schemeClr val="bg1"/>
                </a:solidFill>
                <a:latin typeface="Times New Roman" panose="02020603050405020304" charset="0"/>
                <a:ea typeface="+mj-ea"/>
                <a:cs typeface="Times New Roman" panose="02020603050405020304" charset="0"/>
              </a:rPr>
              <a:t>The construction period of this dam system project was from September 2004 to November 2006, with a total of 30 large and medium-sized silt dams built.</a:t>
            </a:r>
            <a:endParaRPr lang="zh-CN" altLang="en-US" b="1" dirty="0">
              <a:solidFill>
                <a:schemeClr val="bg1"/>
              </a:solidFill>
              <a:latin typeface="Times New Roman" panose="02020603050405020304" charset="0"/>
              <a:ea typeface="+mj-ea"/>
              <a:cs typeface="Times New Roman" panose="02020603050405020304" charset="0"/>
            </a:endParaRPr>
          </a:p>
        </p:txBody>
      </p:sp>
      <p:sp>
        <p:nvSpPr>
          <p:cNvPr id="78" name="流程图: 接点 77"/>
          <p:cNvSpPr/>
          <p:nvPr/>
        </p:nvSpPr>
        <p:spPr>
          <a:xfrm>
            <a:off x="7077401" y="2078200"/>
            <a:ext cx="792000" cy="79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940041" y="-1182137"/>
            <a:ext cx="1857222" cy="2328263"/>
            <a:chOff x="-940041" y="-1182137"/>
            <a:chExt cx="1857222" cy="2328263"/>
          </a:xfrm>
        </p:grpSpPr>
        <p:sp>
          <p:nvSpPr>
            <p:cNvPr id="81" name="任意多边形: 形状 80"/>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2" name="任意多边形: 形状 81"/>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83" name="文本框 82"/>
          <p:cNvSpPr txBox="1"/>
          <p:nvPr/>
        </p:nvSpPr>
        <p:spPr>
          <a:xfrm>
            <a:off x="986155" y="307340"/>
            <a:ext cx="4996815" cy="1076325"/>
          </a:xfrm>
          <a:prstGeom prst="rect">
            <a:avLst/>
          </a:prstGeom>
          <a:noFill/>
        </p:spPr>
        <p:txBody>
          <a:bodyPr wrap="square" rtlCol="0">
            <a:spAutoFit/>
          </a:bodyPr>
          <a:lstStyle/>
          <a:p>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Overview of Dam System Engineering</a:t>
            </a:r>
            <a:endParaRPr lang="zh-CN" altLang="en-US" sz="3200" b="1" dirty="0">
              <a:solidFill>
                <a:srgbClr val="184A8C"/>
              </a:solidFill>
              <a:effectLst>
                <a:outerShdw blurRad="63500" dist="38100" dir="2700000" algn="tl">
                  <a:srgbClr val="000000">
                    <a:alpha val="41000"/>
                  </a:srgbClr>
                </a:outerShdw>
              </a:effectLst>
              <a:latin typeface="+mj-ea"/>
              <a:ea typeface="+mj-ea"/>
            </a:endParaRPr>
          </a:p>
        </p:txBody>
      </p:sp>
      <p:grpSp>
        <p:nvGrpSpPr>
          <p:cNvPr id="85" name="组合 84"/>
          <p:cNvGrpSpPr/>
          <p:nvPr/>
        </p:nvGrpSpPr>
        <p:grpSpPr>
          <a:xfrm>
            <a:off x="11702352" y="5803700"/>
            <a:ext cx="1819631" cy="1778954"/>
            <a:chOff x="12066114" y="996806"/>
            <a:chExt cx="6028293" cy="5893529"/>
          </a:xfrm>
        </p:grpSpPr>
        <p:sp>
          <p:nvSpPr>
            <p:cNvPr id="86" name="任意多边形: 形状 85"/>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7" name="任意多边形: 形状 86"/>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59" name="等腰三角形 58"/>
          <p:cNvSpPr/>
          <p:nvPr/>
        </p:nvSpPr>
        <p:spPr>
          <a:xfrm>
            <a:off x="8385175" y="2731135"/>
            <a:ext cx="158115" cy="13906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31"/>
          <p:cNvSpPr/>
          <p:nvPr/>
        </p:nvSpPr>
        <p:spPr>
          <a:xfrm>
            <a:off x="660400" y="1635760"/>
            <a:ext cx="6174740" cy="3959860"/>
          </a:xfrm>
          <a:prstGeom prst="roundRect">
            <a:avLst>
              <a:gd name="adj" fmla="val 7048"/>
            </a:avLst>
          </a:prstGeom>
          <a:solidFill>
            <a:srgbClr val="033E75"/>
          </a:solidFill>
          <a:ln>
            <a:noFill/>
          </a:ln>
          <a:effectLst>
            <a:outerShdw blurRad="38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44" name="文本框 43"/>
          <p:cNvSpPr txBox="1"/>
          <p:nvPr/>
        </p:nvSpPr>
        <p:spPr>
          <a:xfrm>
            <a:off x="986155" y="2002155"/>
            <a:ext cx="5478145" cy="2640965"/>
          </a:xfrm>
          <a:prstGeom prst="rect">
            <a:avLst/>
          </a:prstGeom>
          <a:noFill/>
        </p:spPr>
        <p:txBody>
          <a:bodyPr wrap="square" rtlCol="0">
            <a:noAutofit/>
          </a:bodyPr>
          <a:lstStyle/>
          <a:p>
            <a:pPr algn="just"/>
            <a:r>
              <a:rPr lang="en-US" altLang="zh-CN" sz="2400" b="1" dirty="0">
                <a:solidFill>
                  <a:schemeClr val="bg1"/>
                </a:solidFill>
                <a:latin typeface="Times New Roman" panose="02020603050405020304" charset="0"/>
                <a:ea typeface="+mj-ea"/>
                <a:cs typeface="Times New Roman" panose="02020603050405020304" charset="0"/>
                <a:sym typeface="+mn-ea"/>
              </a:rPr>
              <a:t>There are 1 large (1), 11 large (2) and 18 medium-sized warping dams respectively, of which the large (1) warping dam is the "three major pieces", and the rest are the "two major pieces" of the dam and water release project. The main task of danger removal and reinforcement is to add spillway.</a:t>
            </a:r>
            <a:endParaRPr lang="en-US" altLang="zh-CN" sz="2400" b="1" dirty="0">
              <a:solidFill>
                <a:schemeClr val="bg1"/>
              </a:solidFill>
              <a:latin typeface="Times New Roman" panose="02020603050405020304" charset="0"/>
              <a:ea typeface="+mj-ea"/>
              <a:cs typeface="Times New Roman" panose="02020603050405020304" charset="0"/>
              <a:sym typeface="+mn-ea"/>
            </a:endParaRPr>
          </a:p>
        </p:txBody>
      </p:sp>
      <p:sp>
        <p:nvSpPr>
          <p:cNvPr id="52" name="流程图: 接点 51"/>
          <p:cNvSpPr/>
          <p:nvPr/>
        </p:nvSpPr>
        <p:spPr>
          <a:xfrm>
            <a:off x="9844900" y="2078200"/>
            <a:ext cx="792000" cy="79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6186805" y="2870200"/>
            <a:ext cx="2568575" cy="368300"/>
          </a:xfrm>
          <a:prstGeom prst="rect">
            <a:avLst/>
          </a:prstGeom>
          <a:noFill/>
        </p:spPr>
        <p:txBody>
          <a:bodyPr wrap="square" rtlCol="0">
            <a:spAutoFit/>
          </a:bodyPr>
          <a:lstStyle/>
          <a:p>
            <a:pPr algn="ctr"/>
            <a:r>
              <a:rPr lang="zh-CN" altLang="en-US" b="1" dirty="0">
                <a:solidFill>
                  <a:schemeClr val="bg1"/>
                </a:solidFill>
                <a:latin typeface="+mj-ea"/>
                <a:ea typeface="+mj-ea"/>
              </a:rPr>
              <a:t>。</a:t>
            </a:r>
            <a:endParaRPr lang="zh-CN" altLang="en-US" b="1" dirty="0">
              <a:solidFill>
                <a:schemeClr val="bg1"/>
              </a:solidFill>
              <a:latin typeface="+mj-ea"/>
              <a:ea typeface="+mj-ea"/>
            </a:endParaRPr>
          </a:p>
        </p:txBody>
      </p:sp>
      <p:sp>
        <p:nvSpPr>
          <p:cNvPr id="78" name="流程图: 接点 77"/>
          <p:cNvSpPr/>
          <p:nvPr/>
        </p:nvSpPr>
        <p:spPr>
          <a:xfrm>
            <a:off x="7077401" y="2078200"/>
            <a:ext cx="792000" cy="792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940041" y="-1182137"/>
            <a:ext cx="1857222" cy="2328263"/>
            <a:chOff x="-940041" y="-1182137"/>
            <a:chExt cx="1857222" cy="2328263"/>
          </a:xfrm>
        </p:grpSpPr>
        <p:sp>
          <p:nvSpPr>
            <p:cNvPr id="81" name="任意多边形: 形状 80"/>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2" name="任意多边形: 形状 81"/>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83" name="文本框 82"/>
          <p:cNvSpPr txBox="1"/>
          <p:nvPr/>
        </p:nvSpPr>
        <p:spPr>
          <a:xfrm>
            <a:off x="986155" y="307340"/>
            <a:ext cx="4223385" cy="1076325"/>
          </a:xfrm>
          <a:prstGeom prst="rect">
            <a:avLst/>
          </a:prstGeom>
          <a:noFill/>
        </p:spPr>
        <p:txBody>
          <a:bodyPr wrap="square" rtlCol="0">
            <a:spAutoFit/>
          </a:bodyPr>
          <a:lstStyle/>
          <a:p>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Overview of Dam System Engineering</a:t>
            </a:r>
            <a:endParaRPr lang="zh-CN" altLang="en-US" sz="3200" b="1" dirty="0">
              <a:solidFill>
                <a:srgbClr val="184A8C"/>
              </a:solidFill>
              <a:effectLst>
                <a:outerShdw blurRad="63500" dist="38100" dir="2700000" algn="tl">
                  <a:srgbClr val="000000">
                    <a:alpha val="41000"/>
                  </a:srgbClr>
                </a:outerShdw>
              </a:effectLst>
              <a:latin typeface="+mj-ea"/>
              <a:ea typeface="+mj-ea"/>
            </a:endParaRPr>
          </a:p>
        </p:txBody>
      </p:sp>
      <p:grpSp>
        <p:nvGrpSpPr>
          <p:cNvPr id="85" name="组合 84"/>
          <p:cNvGrpSpPr/>
          <p:nvPr/>
        </p:nvGrpSpPr>
        <p:grpSpPr>
          <a:xfrm>
            <a:off x="11702352" y="5803700"/>
            <a:ext cx="1819631" cy="1778954"/>
            <a:chOff x="12066114" y="996806"/>
            <a:chExt cx="6028293" cy="5893529"/>
          </a:xfrm>
        </p:grpSpPr>
        <p:sp>
          <p:nvSpPr>
            <p:cNvPr id="86" name="任意多边形: 形状 85"/>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7" name="任意多边形: 形状 86"/>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2" name="图片 1"/>
          <p:cNvPicPr>
            <a:picLocks noChangeAspect="1"/>
          </p:cNvPicPr>
          <p:nvPr>
            <p:custDataLst>
              <p:tags r:id="rId1"/>
            </p:custDataLst>
          </p:nvPr>
        </p:nvPicPr>
        <p:blipFill>
          <a:blip r:embed="rId2" cstate="print"/>
          <a:stretch>
            <a:fillRect/>
          </a:stretch>
        </p:blipFill>
        <p:spPr>
          <a:xfrm>
            <a:off x="6698615" y="-19685"/>
            <a:ext cx="5494020" cy="68776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2"/>
          <p:cNvGrpSpPr/>
          <p:nvPr/>
        </p:nvGrpSpPr>
        <p:grpSpPr>
          <a:xfrm>
            <a:off x="11702352" y="5803700"/>
            <a:ext cx="1819631" cy="1778954"/>
            <a:chOff x="12066114" y="996806"/>
            <a:chExt cx="6028293" cy="5893529"/>
          </a:xfrm>
        </p:grpSpPr>
        <p:sp>
          <p:nvSpPr>
            <p:cNvPr id="44" name="任意多边形: 形状 43"/>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任意多边形: 形状 44"/>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 name="组合 51"/>
          <p:cNvGrpSpPr/>
          <p:nvPr/>
        </p:nvGrpSpPr>
        <p:grpSpPr>
          <a:xfrm>
            <a:off x="-940041" y="-1182137"/>
            <a:ext cx="1857222" cy="2328263"/>
            <a:chOff x="-940041" y="-1182137"/>
            <a:chExt cx="1857222" cy="2328263"/>
          </a:xfrm>
        </p:grpSpPr>
        <p:sp>
          <p:nvSpPr>
            <p:cNvPr id="59" name="任意多边形: 形状 58"/>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形状 65"/>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67" name="文本框 66"/>
          <p:cNvSpPr txBox="1"/>
          <p:nvPr/>
        </p:nvSpPr>
        <p:spPr>
          <a:xfrm>
            <a:off x="986155" y="307340"/>
            <a:ext cx="9751695" cy="1076325"/>
          </a:xfrm>
          <a:prstGeom prst="rect">
            <a:avLst/>
          </a:prstGeom>
          <a:noFill/>
        </p:spPr>
        <p:txBody>
          <a:bodyPr wrap="square" rtlCol="0">
            <a:spAutoFit/>
          </a:bodyPr>
          <a:lstStyle/>
          <a:p>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Overview of Dam System Engineering</a:t>
            </a:r>
            <a:endParaRPr lang="zh-CN" altLang="en-US" sz="3200" b="1" dirty="0">
              <a:solidFill>
                <a:srgbClr val="184A8C"/>
              </a:solidFill>
              <a:effectLst>
                <a:outerShdw blurRad="63500" dist="38100" dir="2700000" algn="tl">
                  <a:srgbClr val="000000">
                    <a:alpha val="41000"/>
                  </a:srgbClr>
                </a:outerShdw>
              </a:effectLst>
              <a:latin typeface="+mj-ea"/>
              <a:ea typeface="+mj-ea"/>
            </a:endParaRPr>
          </a:p>
          <a:p>
            <a:endParaRPr lang="zh-CN" altLang="en-US" sz="3200" b="1" dirty="0">
              <a:solidFill>
                <a:srgbClr val="184A8C"/>
              </a:solidFill>
              <a:effectLst>
                <a:outerShdw blurRad="63500" dist="38100" dir="2700000" algn="tl">
                  <a:srgbClr val="000000">
                    <a:alpha val="41000"/>
                  </a:srgbClr>
                </a:outerShdw>
              </a:effectLst>
              <a:latin typeface="+mj-ea"/>
              <a:ea typeface="+mj-ea"/>
            </a:endParaRPr>
          </a:p>
        </p:txBody>
      </p:sp>
      <p:graphicFrame>
        <p:nvGraphicFramePr>
          <p:cNvPr id="12" name="图表 11"/>
          <p:cNvGraphicFramePr/>
          <p:nvPr/>
        </p:nvGraphicFramePr>
        <p:xfrm>
          <a:off x="2289810" y="1267460"/>
          <a:ext cx="7900670" cy="467296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3000" fill="hold">
                                          <p:stCondLst>
                                            <p:cond delay="0"/>
                                          </p:stCondLst>
                                        </p:cTn>
                                        <p:tgtEl>
                                          <p:spTgt spid="12"/>
                                        </p:tgtEl>
                                        <p:attrNameLst>
                                          <p:attrName>style.visibility</p:attrName>
                                        </p:attrNameLst>
                                      </p:cBhvr>
                                      <p:to>
                                        <p:strVal val="visible"/>
                                      </p:to>
                                    </p:set>
                                    <p:animEffect transition="in" filter="wipe(down)">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
          <p:cNvPicPr>
            <a:picLocks noChangeAspect="1"/>
          </p:cNvPicPr>
          <p:nvPr>
            <p:custDataLst>
              <p:tags r:id="rId1"/>
            </p:custDataLst>
          </p:nvPr>
        </p:nvPicPr>
        <p:blipFill>
          <a:blip r:embed="rId2" cstate="print"/>
          <a:srcRect l="10818" t="4593" r="40797" b="10495"/>
          <a:stretch>
            <a:fillRect/>
          </a:stretch>
        </p:blipFill>
        <p:spPr>
          <a:xfrm>
            <a:off x="3924300" y="0"/>
            <a:ext cx="8267700" cy="6858000"/>
          </a:xfrm>
          <a:prstGeom prst="rect">
            <a:avLst/>
          </a:prstGeom>
        </p:spPr>
      </p:pic>
      <p:sp>
        <p:nvSpPr>
          <p:cNvPr id="21" name="任意多边形: 形状 20"/>
          <p:cNvSpPr/>
          <p:nvPr/>
        </p:nvSpPr>
        <p:spPr>
          <a:xfrm rot="1077245">
            <a:off x="-2306877" y="-4520707"/>
            <a:ext cx="9949802" cy="12255804"/>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p:nvSpPr>
        <p:spPr>
          <a:xfrm rot="1077245">
            <a:off x="-2311622" y="-4725126"/>
            <a:ext cx="9764375" cy="12195719"/>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p:nvSpPr>
        <p:spPr>
          <a:xfrm rot="1077245">
            <a:off x="2670672" y="-3946381"/>
            <a:ext cx="4731010" cy="11616091"/>
          </a:xfrm>
          <a:custGeom>
            <a:avLst/>
            <a:gdLst>
              <a:gd name="connsiteX0" fmla="*/ 1 w 4731010"/>
              <a:gd name="connsiteY0" fmla="*/ 0 h 11616091"/>
              <a:gd name="connsiteX1" fmla="*/ 3107768 w 4731010"/>
              <a:gd name="connsiteY1" fmla="*/ 0 h 11616091"/>
              <a:gd name="connsiteX2" fmla="*/ 4731010 w 4731010"/>
              <a:gd name="connsiteY2" fmla="*/ 1623240 h 11616091"/>
              <a:gd name="connsiteX3" fmla="*/ 4731009 w 4731010"/>
              <a:gd name="connsiteY3" fmla="*/ 8902398 h 11616091"/>
              <a:gd name="connsiteX4" fmla="*/ 3590470 w 4731010"/>
              <a:gd name="connsiteY4" fmla="*/ 10452661 h 11616091"/>
              <a:gd name="connsiteX5" fmla="*/ 3553376 w 4731010"/>
              <a:gd name="connsiteY5" fmla="*/ 10462199 h 11616091"/>
              <a:gd name="connsiteX6" fmla="*/ 3554102 w 4731010"/>
              <a:gd name="connsiteY6" fmla="*/ 10464441 h 11616091"/>
              <a:gd name="connsiteX7" fmla="*/ 0 w 4731010"/>
              <a:gd name="connsiteY7" fmla="*/ 11616091 h 1161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1010" h="11616091">
                <a:moveTo>
                  <a:pt x="1" y="0"/>
                </a:moveTo>
                <a:lnTo>
                  <a:pt x="3107768" y="0"/>
                </a:lnTo>
                <a:cubicBezTo>
                  <a:pt x="4004259" y="0"/>
                  <a:pt x="4731009" y="726749"/>
                  <a:pt x="4731010" y="1623240"/>
                </a:cubicBezTo>
                <a:lnTo>
                  <a:pt x="4731009" y="8902398"/>
                </a:lnTo>
                <a:cubicBezTo>
                  <a:pt x="4731009" y="9630797"/>
                  <a:pt x="4251241" y="10247140"/>
                  <a:pt x="3590470" y="10452661"/>
                </a:cubicBezTo>
                <a:lnTo>
                  <a:pt x="3553376" y="10462199"/>
                </a:lnTo>
                <a:lnTo>
                  <a:pt x="3554102" y="10464441"/>
                </a:lnTo>
                <a:lnTo>
                  <a:pt x="0" y="11616091"/>
                </a:lnTo>
                <a:close/>
              </a:path>
            </a:pathLst>
          </a:custGeom>
          <a:gradFill>
            <a:gsLst>
              <a:gs pos="0">
                <a:srgbClr val="3B668C">
                  <a:alpha val="52000"/>
                </a:srgbClr>
              </a:gs>
              <a:gs pos="65000">
                <a:srgbClr val="3B668C">
                  <a:alpha val="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文本框 11"/>
          <p:cNvSpPr txBox="1"/>
          <p:nvPr/>
        </p:nvSpPr>
        <p:spPr>
          <a:xfrm>
            <a:off x="1216025" y="584835"/>
            <a:ext cx="7642225" cy="3138170"/>
          </a:xfrm>
          <a:prstGeom prst="rect">
            <a:avLst/>
          </a:prstGeom>
          <a:noFill/>
        </p:spPr>
        <p:txBody>
          <a:bodyPr wrap="square" rtlCol="0">
            <a:spAutoFit/>
          </a:bodyPr>
          <a:lstStyle/>
          <a:p>
            <a:pPr algn="l"/>
            <a:r>
              <a:rPr lang="zh-CN" altLang="en-US" sz="6600" b="1" dirty="0">
                <a:solidFill>
                  <a:schemeClr val="bg1"/>
                </a:solidFill>
                <a:sym typeface="+mn-ea"/>
              </a:rPr>
              <a:t>Analytical Hierarchy</a:t>
            </a:r>
            <a:endParaRPr lang="zh-CN" altLang="en-US" sz="6600" b="1" dirty="0">
              <a:solidFill>
                <a:schemeClr val="bg1"/>
              </a:solidFill>
            </a:endParaRPr>
          </a:p>
          <a:p>
            <a:pPr algn="l"/>
            <a:r>
              <a:rPr lang="zh-CN" altLang="en-US" sz="6600" b="1" dirty="0">
                <a:solidFill>
                  <a:schemeClr val="bg1"/>
                </a:solidFill>
                <a:sym typeface="+mn-ea"/>
              </a:rPr>
              <a:t> Process</a:t>
            </a:r>
            <a:endParaRPr lang="zh-CN" altLang="en-US" sz="6600" b="1" dirty="0">
              <a:solidFill>
                <a:schemeClr val="bg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haroni" panose="02010803020104030203" pitchFamily="2" charset="-79"/>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1702352" y="5803700"/>
            <a:ext cx="1819631" cy="1778954"/>
            <a:chOff x="12066114" y="996806"/>
            <a:chExt cx="6028293" cy="5893529"/>
          </a:xfrm>
        </p:grpSpPr>
        <p:sp>
          <p:nvSpPr>
            <p:cNvPr id="81" name="任意多边形: 形状 80"/>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0" name="任意多边形: 形状 79"/>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 name="文本框 2"/>
          <p:cNvSpPr txBox="1"/>
          <p:nvPr/>
        </p:nvSpPr>
        <p:spPr>
          <a:xfrm>
            <a:off x="1027312" y="1581490"/>
            <a:ext cx="4413885" cy="4123055"/>
          </a:xfrm>
          <a:prstGeom prst="rect">
            <a:avLst/>
          </a:prstGeom>
          <a:noFill/>
        </p:spPr>
        <p:txBody>
          <a:bodyPr wrap="square" rtlCol="0">
            <a:spAutoFit/>
          </a:bodyPr>
          <a:lstStyle/>
          <a:p>
            <a:pPr algn="just"/>
            <a:r>
              <a:rPr lang="zh-CN" altLang="en-US" sz="2800" b="1" dirty="0" smtClean="0">
                <a:solidFill>
                  <a:srgbClr val="184A8C"/>
                </a:solidFill>
                <a:latin typeface="+mj-ea"/>
                <a:ea typeface="+mj-ea"/>
              </a:rPr>
              <a:t>    </a:t>
            </a:r>
            <a:r>
              <a:rPr lang="zh-CN" altLang="en-US" b="1" dirty="0">
                <a:solidFill>
                  <a:srgbClr val="184A8C"/>
                </a:solidFill>
                <a:latin typeface="+mj-ea"/>
                <a:ea typeface="+mj-ea"/>
              </a:rPr>
              <a:t>"Analytic Hierarchy Process", proposed by American operations research scientist Thad in the 1970s, is a decision analysis method combining qualitative and quantitative analysis, which has been widely used in sociology, economics and other fields in China. In recent years, the Analytic Hierarchy Process (AHP) has also been applied in the analysis of the benefits of silt dams and the arrangement of construction schedules.</a:t>
            </a:r>
            <a:endParaRPr lang="zh-CN" altLang="en-US" b="1" dirty="0">
              <a:solidFill>
                <a:srgbClr val="184A8C"/>
              </a:solidFill>
              <a:latin typeface="+mj-ea"/>
              <a:ea typeface="+mj-ea"/>
            </a:endParaRPr>
          </a:p>
        </p:txBody>
      </p:sp>
      <p:sp>
        <p:nvSpPr>
          <p:cNvPr id="42" name="矩形: 圆角 41"/>
          <p:cNvSpPr/>
          <p:nvPr/>
        </p:nvSpPr>
        <p:spPr>
          <a:xfrm>
            <a:off x="6035043" y="845696"/>
            <a:ext cx="5701027" cy="1738527"/>
          </a:xfrm>
          <a:prstGeom prst="roundRect">
            <a:avLst>
              <a:gd name="adj" fmla="val 11023"/>
            </a:avLst>
          </a:prstGeom>
          <a:solidFill>
            <a:srgbClr val="184A8C"/>
          </a:solidFill>
          <a:ln>
            <a:noFill/>
          </a:ln>
          <a:effectLst>
            <a:outerShdw blurRad="38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nvGrpSpPr>
          <p:cNvPr id="31" name="组合 30"/>
          <p:cNvGrpSpPr/>
          <p:nvPr/>
        </p:nvGrpSpPr>
        <p:grpSpPr>
          <a:xfrm>
            <a:off x="6329674" y="1280160"/>
            <a:ext cx="5283200" cy="922020"/>
            <a:chOff x="6585504" y="1544148"/>
            <a:chExt cx="4813608" cy="840067"/>
          </a:xfrm>
        </p:grpSpPr>
        <p:sp>
          <p:nvSpPr>
            <p:cNvPr id="20" name="文本框 19"/>
            <p:cNvSpPr txBox="1"/>
            <p:nvPr/>
          </p:nvSpPr>
          <p:spPr>
            <a:xfrm>
              <a:off x="7440035" y="1544148"/>
              <a:ext cx="3959077" cy="840067"/>
            </a:xfrm>
            <a:prstGeom prst="rect">
              <a:avLst/>
            </a:prstGeom>
            <a:noFill/>
          </p:spPr>
          <p:txBody>
            <a:bodyPr wrap="square" rtlCol="0">
              <a:spAutoFit/>
            </a:bodyPr>
            <a:lstStyle/>
            <a:p>
              <a:r>
                <a:rPr lang="zh-CN" altLang="en-US" b="1" dirty="0">
                  <a:solidFill>
                    <a:schemeClr val="bg1"/>
                  </a:solidFill>
                  <a:latin typeface="+mj-ea"/>
                  <a:ea typeface="+mj-ea"/>
                  <a:sym typeface="+mn-ea"/>
                </a:rPr>
                <a:t>Categorize complex problems into interrelationships</a:t>
              </a:r>
              <a:r>
                <a:rPr lang="en-US" altLang="zh-CN" b="1" dirty="0">
                  <a:solidFill>
                    <a:schemeClr val="bg1"/>
                  </a:solidFill>
                  <a:latin typeface="+mj-ea"/>
                  <a:ea typeface="+mj-ea"/>
                  <a:sym typeface="+mn-ea"/>
                </a:rPr>
                <a:t>  </a:t>
              </a:r>
              <a:r>
                <a:rPr lang="zh-CN" altLang="en-US" b="1" dirty="0">
                  <a:solidFill>
                    <a:schemeClr val="bg1"/>
                  </a:solidFill>
                  <a:latin typeface="+mj-ea"/>
                  <a:ea typeface="+mj-ea"/>
                  <a:sym typeface="+mn-ea"/>
                </a:rPr>
                <a:t>Construct a hierarchical structure</a:t>
              </a:r>
              <a:endParaRPr lang="zh-CN" altLang="en-US" b="1" dirty="0">
                <a:solidFill>
                  <a:schemeClr val="bg1"/>
                </a:solidFill>
                <a:latin typeface="+mj-ea"/>
                <a:ea typeface="+mj-ea"/>
                <a:sym typeface="+mn-ea"/>
              </a:endParaRPr>
            </a:p>
          </p:txBody>
        </p:sp>
        <p:sp>
          <p:nvSpPr>
            <p:cNvPr id="30" name="流程图: 接点 29"/>
            <p:cNvSpPr/>
            <p:nvPr/>
          </p:nvSpPr>
          <p:spPr>
            <a:xfrm>
              <a:off x="6585504" y="1580301"/>
              <a:ext cx="720000" cy="720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673344" y="1709469"/>
              <a:ext cx="544320" cy="419455"/>
            </a:xfrm>
            <a:prstGeom prst="rect">
              <a:avLst/>
            </a:prstGeom>
            <a:noFill/>
          </p:spPr>
          <p:txBody>
            <a:bodyPr wrap="square" rtlCol="0">
              <a:spAutoFit/>
            </a:bodyPr>
            <a:lstStyle/>
            <a:p>
              <a:pPr algn="ctr"/>
              <a:r>
                <a:rPr lang="en-US" altLang="zh-CN" sz="2400" b="1" dirty="0">
                  <a:solidFill>
                    <a:srgbClr val="033E75"/>
                  </a:solidFill>
                  <a:latin typeface="+mj-lt"/>
                  <a:ea typeface="+mj-ea"/>
                </a:rPr>
                <a:t>01</a:t>
              </a:r>
              <a:endParaRPr lang="zh-CN" altLang="en-US" sz="2400" b="1" dirty="0">
                <a:solidFill>
                  <a:srgbClr val="033E75"/>
                </a:solidFill>
                <a:latin typeface="+mj-lt"/>
                <a:ea typeface="+mj-ea"/>
              </a:endParaRPr>
            </a:p>
          </p:txBody>
        </p:sp>
      </p:grpSp>
      <p:sp>
        <p:nvSpPr>
          <p:cNvPr id="57" name="矩形: 圆角 56"/>
          <p:cNvSpPr/>
          <p:nvPr/>
        </p:nvSpPr>
        <p:spPr>
          <a:xfrm>
            <a:off x="6035043" y="4710626"/>
            <a:ext cx="5701027" cy="1738527"/>
          </a:xfrm>
          <a:prstGeom prst="roundRect">
            <a:avLst>
              <a:gd name="adj" fmla="val 11023"/>
            </a:avLst>
          </a:prstGeom>
          <a:solidFill>
            <a:srgbClr val="184A8C"/>
          </a:solidFill>
          <a:ln>
            <a:noFill/>
          </a:ln>
          <a:effectLst>
            <a:outerShdw blurRad="38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文本框 58"/>
          <p:cNvSpPr txBox="1"/>
          <p:nvPr/>
        </p:nvSpPr>
        <p:spPr>
          <a:xfrm>
            <a:off x="7236015" y="5337109"/>
            <a:ext cx="4376420" cy="645160"/>
          </a:xfrm>
          <a:prstGeom prst="rect">
            <a:avLst/>
          </a:prstGeom>
          <a:noFill/>
        </p:spPr>
        <p:txBody>
          <a:bodyPr wrap="square" rtlCol="0">
            <a:spAutoFit/>
          </a:bodyPr>
          <a:lstStyle/>
          <a:p>
            <a:r>
              <a:rPr lang="zh-CN" altLang="en-US" b="1" dirty="0">
                <a:solidFill>
                  <a:schemeClr val="bg1"/>
                </a:solidFill>
                <a:latin typeface="+mj-ea"/>
                <a:ea typeface="+mj-ea"/>
                <a:sym typeface="+mn-ea"/>
              </a:rPr>
              <a:t>A method for making comprehensive decision judgments</a:t>
            </a:r>
            <a:endParaRPr lang="zh-CN" altLang="en-US" b="1" dirty="0">
              <a:solidFill>
                <a:schemeClr val="bg1"/>
              </a:solidFill>
              <a:latin typeface="+mj-ea"/>
              <a:ea typeface="+mj-ea"/>
              <a:sym typeface="+mn-ea"/>
            </a:endParaRPr>
          </a:p>
        </p:txBody>
      </p:sp>
      <p:sp>
        <p:nvSpPr>
          <p:cNvPr id="61" name="流程图: 接点 60"/>
          <p:cNvSpPr/>
          <p:nvPr/>
        </p:nvSpPr>
        <p:spPr>
          <a:xfrm>
            <a:off x="6329674" y="5184770"/>
            <a:ext cx="790240" cy="7902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6413766" y="5326539"/>
            <a:ext cx="622055" cy="460375"/>
          </a:xfrm>
          <a:prstGeom prst="rect">
            <a:avLst/>
          </a:prstGeom>
          <a:noFill/>
        </p:spPr>
        <p:txBody>
          <a:bodyPr wrap="square" rtlCol="0">
            <a:spAutoFit/>
          </a:bodyPr>
          <a:lstStyle/>
          <a:p>
            <a:pPr algn="ctr"/>
            <a:r>
              <a:rPr lang="en-US" altLang="zh-CN" sz="2400" b="1" dirty="0">
                <a:solidFill>
                  <a:srgbClr val="033E75"/>
                </a:solidFill>
                <a:latin typeface="+mj-lt"/>
                <a:ea typeface="+mj-ea"/>
              </a:rPr>
              <a:t>03</a:t>
            </a:r>
            <a:endParaRPr lang="zh-CN" altLang="en-US" sz="2400" b="1" dirty="0">
              <a:solidFill>
                <a:srgbClr val="033E75"/>
              </a:solidFill>
              <a:latin typeface="+mj-lt"/>
              <a:ea typeface="+mj-ea"/>
            </a:endParaRPr>
          </a:p>
        </p:txBody>
      </p:sp>
      <p:sp>
        <p:nvSpPr>
          <p:cNvPr id="64" name="矩形: 圆角 63"/>
          <p:cNvSpPr/>
          <p:nvPr/>
        </p:nvSpPr>
        <p:spPr>
          <a:xfrm>
            <a:off x="6035043" y="2778161"/>
            <a:ext cx="5701027" cy="1738527"/>
          </a:xfrm>
          <a:prstGeom prst="roundRect">
            <a:avLst>
              <a:gd name="adj" fmla="val 11023"/>
            </a:avLst>
          </a:prstGeom>
          <a:gradFill>
            <a:gsLst>
              <a:gs pos="100000">
                <a:srgbClr val="D86639"/>
              </a:gs>
              <a:gs pos="0">
                <a:srgbClr val="F28D35"/>
              </a:gs>
            </a:gsLst>
            <a:lin ang="2700000" scaled="0"/>
          </a:gradFill>
          <a:ln>
            <a:noFill/>
          </a:ln>
          <a:effectLst>
            <a:outerShdw blurRad="38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文本框 65"/>
          <p:cNvSpPr txBox="1"/>
          <p:nvPr/>
        </p:nvSpPr>
        <p:spPr>
          <a:xfrm>
            <a:off x="7235825" y="3048000"/>
            <a:ext cx="4375785" cy="1198880"/>
          </a:xfrm>
          <a:prstGeom prst="rect">
            <a:avLst/>
          </a:prstGeom>
          <a:noFill/>
        </p:spPr>
        <p:txBody>
          <a:bodyPr wrap="square" rtlCol="0">
            <a:spAutoFit/>
          </a:bodyPr>
          <a:lstStyle/>
          <a:p>
            <a:r>
              <a:rPr lang="zh-CN" altLang="en-US" b="1" dirty="0">
                <a:solidFill>
                  <a:schemeClr val="bg1"/>
                </a:solidFill>
                <a:latin typeface="+mj-ea"/>
                <a:ea typeface="+mj-ea"/>
                <a:sym typeface="+mn-ea"/>
              </a:rPr>
              <a:t>Determine the importance of various factors in the same and different levels through comparative analysis</a:t>
            </a:r>
            <a:endParaRPr lang="zh-CN" altLang="en-US" b="1" dirty="0">
              <a:solidFill>
                <a:schemeClr val="bg1"/>
              </a:solidFill>
              <a:latin typeface="+mj-ea"/>
              <a:ea typeface="+mj-ea"/>
              <a:sym typeface="+mn-ea"/>
            </a:endParaRPr>
          </a:p>
        </p:txBody>
      </p:sp>
      <p:sp>
        <p:nvSpPr>
          <p:cNvPr id="68" name="流程图: 接点 67"/>
          <p:cNvSpPr/>
          <p:nvPr/>
        </p:nvSpPr>
        <p:spPr>
          <a:xfrm>
            <a:off x="6329674" y="3252305"/>
            <a:ext cx="790240" cy="7902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6377490" y="3394074"/>
            <a:ext cx="694607" cy="460375"/>
          </a:xfrm>
          <a:prstGeom prst="rect">
            <a:avLst/>
          </a:prstGeom>
          <a:noFill/>
        </p:spPr>
        <p:txBody>
          <a:bodyPr wrap="square" rtlCol="0">
            <a:spAutoFit/>
          </a:bodyPr>
          <a:lstStyle/>
          <a:p>
            <a:pPr algn="ctr"/>
            <a:r>
              <a:rPr lang="en-US" altLang="zh-CN" sz="2400" b="1" dirty="0">
                <a:solidFill>
                  <a:srgbClr val="D86639"/>
                </a:solidFill>
                <a:latin typeface="+mj-lt"/>
                <a:ea typeface="+mj-ea"/>
              </a:rPr>
              <a:t>02</a:t>
            </a:r>
            <a:endParaRPr lang="zh-CN" altLang="en-US" sz="2400" b="1" dirty="0">
              <a:solidFill>
                <a:srgbClr val="D86639"/>
              </a:solidFill>
              <a:latin typeface="+mj-lt"/>
              <a:ea typeface="+mj-ea"/>
            </a:endParaRPr>
          </a:p>
        </p:txBody>
      </p:sp>
      <p:grpSp>
        <p:nvGrpSpPr>
          <p:cNvPr id="14" name="组合 13"/>
          <p:cNvGrpSpPr/>
          <p:nvPr/>
        </p:nvGrpSpPr>
        <p:grpSpPr>
          <a:xfrm>
            <a:off x="-940041" y="-1182137"/>
            <a:ext cx="1857222" cy="2328263"/>
            <a:chOff x="-940041" y="-1182137"/>
            <a:chExt cx="1857222" cy="2328263"/>
          </a:xfrm>
        </p:grpSpPr>
        <p:sp>
          <p:nvSpPr>
            <p:cNvPr id="70" name="任意多边形: 形状 69"/>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任意多边形: 形状 70"/>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72" name="文本框 71"/>
          <p:cNvSpPr txBox="1"/>
          <p:nvPr/>
        </p:nvSpPr>
        <p:spPr>
          <a:xfrm>
            <a:off x="986204" y="307520"/>
            <a:ext cx="2985722" cy="583565"/>
          </a:xfrm>
          <a:prstGeom prst="rect">
            <a:avLst/>
          </a:prstGeom>
          <a:noFill/>
        </p:spPr>
        <p:txBody>
          <a:bodyPr wrap="square" rtlCol="0">
            <a:spAutoFit/>
          </a:bodyPr>
          <a:lstStyle/>
          <a:p>
            <a:r>
              <a:rPr lang="en-US" altLang="zh-CN" sz="3200" b="1" dirty="0">
                <a:solidFill>
                  <a:srgbClr val="184A8C"/>
                </a:solidFill>
                <a:effectLst>
                  <a:outerShdw blurRad="63500" dist="38100" dir="2700000" algn="tl">
                    <a:srgbClr val="000000">
                      <a:alpha val="41000"/>
                    </a:srgbClr>
                  </a:outerShdw>
                </a:effectLst>
                <a:latin typeface="+mj-ea"/>
                <a:ea typeface="+mj-ea"/>
              </a:rPr>
              <a:t>AHP</a:t>
            </a:r>
            <a:endParaRPr lang="en-US" altLang="zh-CN" sz="3200" b="1" dirty="0">
              <a:solidFill>
                <a:srgbClr val="184A8C"/>
              </a:solidFill>
              <a:effectLst>
                <a:outerShdw blurRad="63500" dist="38100" dir="2700000" algn="tl">
                  <a:srgbClr val="000000">
                    <a:alpha val="41000"/>
                  </a:srgbClr>
                </a:outerShdw>
              </a:effectLst>
              <a:latin typeface="+mj-ea"/>
              <a:ea typeface="+mj-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圆角 44"/>
          <p:cNvSpPr/>
          <p:nvPr/>
        </p:nvSpPr>
        <p:spPr>
          <a:xfrm>
            <a:off x="848995" y="980440"/>
            <a:ext cx="5039995" cy="5259705"/>
          </a:xfrm>
          <a:prstGeom prst="roundRect">
            <a:avLst>
              <a:gd name="adj" fmla="val 5824"/>
            </a:avLst>
          </a:prstGeom>
          <a:solidFill>
            <a:schemeClr val="bg1"/>
          </a:solidFill>
          <a:ln w="6350">
            <a:solidFill>
              <a:schemeClr val="bg1">
                <a:lumMod val="95000"/>
              </a:schemeClr>
            </a:solidFill>
          </a:ln>
          <a:effectLst>
            <a:outerShdw blurRad="38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流程图: 接点 51"/>
          <p:cNvSpPr/>
          <p:nvPr/>
        </p:nvSpPr>
        <p:spPr>
          <a:xfrm>
            <a:off x="1261220" y="1156448"/>
            <a:ext cx="837433" cy="837433"/>
          </a:xfrm>
          <a:prstGeom prst="flowChartConnector">
            <a:avLst/>
          </a:prstGeom>
          <a:solidFill>
            <a:srgbClr val="033E75"/>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tx1">
                  <a:lumMod val="75000"/>
                  <a:lumOff val="25000"/>
                </a:schemeClr>
              </a:solidFill>
              <a:latin typeface="+mj-lt"/>
            </a:endParaRPr>
          </a:p>
        </p:txBody>
      </p:sp>
      <p:sp>
        <p:nvSpPr>
          <p:cNvPr id="59" name="文本框 58"/>
          <p:cNvSpPr txBox="1"/>
          <p:nvPr/>
        </p:nvSpPr>
        <p:spPr>
          <a:xfrm>
            <a:off x="1144270" y="2057400"/>
            <a:ext cx="4461510" cy="3846195"/>
          </a:xfrm>
          <a:prstGeom prst="rect">
            <a:avLst/>
          </a:prstGeom>
          <a:noFill/>
        </p:spPr>
        <p:txBody>
          <a:bodyPr wrap="square" rtlCol="0">
            <a:spAutoFit/>
          </a:bodyPr>
          <a:lstStyle/>
          <a:p>
            <a:r>
              <a:rPr lang="zh-CN" altLang="en-US" sz="2000" b="1" dirty="0">
                <a:solidFill>
                  <a:srgbClr val="033E75"/>
                </a:solidFill>
                <a:latin typeface="+mj-ea"/>
                <a:ea typeface="+mj-ea"/>
              </a:rPr>
              <a:t>Set the upstream siltation dam of the main and branch ditches in the Wan'angou small watershed of Linxian County as the first layer, set the downstream siltation dam affected by it as the second layer, and then set the downstream siltation dam affected by the second layer as the third layer And so on, until the complete dam system is analyzed</a:t>
            </a:r>
            <a:r>
              <a:rPr lang="zh-CN" altLang="en-US" sz="2400" b="1" dirty="0">
                <a:solidFill>
                  <a:srgbClr val="033E75"/>
                </a:solidFill>
                <a:latin typeface="+mj-ea"/>
                <a:ea typeface="+mj-ea"/>
              </a:rPr>
              <a:t>。</a:t>
            </a:r>
            <a:endParaRPr lang="zh-CN" altLang="en-US" sz="2400" b="1" dirty="0">
              <a:solidFill>
                <a:srgbClr val="033E75"/>
              </a:solidFill>
              <a:latin typeface="+mj-ea"/>
              <a:ea typeface="+mj-ea"/>
            </a:endParaRPr>
          </a:p>
        </p:txBody>
      </p:sp>
      <p:pic>
        <p:nvPicPr>
          <p:cNvPr id="67" name="图形 66"/>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505472" y="1400699"/>
            <a:ext cx="348931" cy="348931"/>
          </a:xfrm>
          <a:prstGeom prst="rect">
            <a:avLst/>
          </a:prstGeom>
        </p:spPr>
      </p:pic>
      <p:sp>
        <p:nvSpPr>
          <p:cNvPr id="70" name="矩形: 圆角 69"/>
          <p:cNvSpPr/>
          <p:nvPr/>
        </p:nvSpPr>
        <p:spPr>
          <a:xfrm>
            <a:off x="6590030" y="980440"/>
            <a:ext cx="5039995" cy="5259705"/>
          </a:xfrm>
          <a:prstGeom prst="roundRect">
            <a:avLst>
              <a:gd name="adj" fmla="val 5824"/>
            </a:avLst>
          </a:prstGeom>
          <a:solidFill>
            <a:schemeClr val="bg1"/>
          </a:solidFill>
          <a:ln w="6350">
            <a:solidFill>
              <a:schemeClr val="bg1">
                <a:lumMod val="95000"/>
              </a:schemeClr>
            </a:solidFill>
          </a:ln>
          <a:effectLst>
            <a:outerShdw blurRad="38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流程图: 接点 70"/>
          <p:cNvSpPr/>
          <p:nvPr/>
        </p:nvSpPr>
        <p:spPr>
          <a:xfrm>
            <a:off x="7002102" y="1122158"/>
            <a:ext cx="837433" cy="837433"/>
          </a:xfrm>
          <a:prstGeom prst="flowChartConnector">
            <a:avLst/>
          </a:prstGeom>
          <a:gradFill>
            <a:gsLst>
              <a:gs pos="100000">
                <a:srgbClr val="D86639"/>
              </a:gs>
              <a:gs pos="0">
                <a:srgbClr val="F28D35"/>
              </a:gs>
            </a:gsLst>
            <a:lin ang="2700000" scaled="0"/>
          </a:gra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tx1">
                  <a:lumMod val="75000"/>
                  <a:lumOff val="25000"/>
                </a:schemeClr>
              </a:solidFill>
              <a:latin typeface="+mj-lt"/>
            </a:endParaRPr>
          </a:p>
        </p:txBody>
      </p:sp>
      <p:sp>
        <p:nvSpPr>
          <p:cNvPr id="72" name="文本框 71"/>
          <p:cNvSpPr txBox="1"/>
          <p:nvPr/>
        </p:nvSpPr>
        <p:spPr>
          <a:xfrm>
            <a:off x="7002145" y="2065655"/>
            <a:ext cx="4216400" cy="3476625"/>
          </a:xfrm>
          <a:prstGeom prst="rect">
            <a:avLst/>
          </a:prstGeom>
          <a:noFill/>
        </p:spPr>
        <p:txBody>
          <a:bodyPr wrap="square" rtlCol="0">
            <a:spAutoFit/>
          </a:bodyPr>
          <a:lstStyle/>
          <a:p>
            <a:r>
              <a:rPr lang="zh-CN" altLang="en-US" sz="2000" b="1" dirty="0">
                <a:solidFill>
                  <a:srgbClr val="033E75"/>
                </a:solidFill>
                <a:latin typeface="+mj-ea"/>
                <a:ea typeface="+mj-ea"/>
              </a:rPr>
              <a:t>If there are multiple parallel warping dams upstream of a certain warping dam and they are located at different levels, follow the principle of the lowest level and recursively divide them into the next level in order, so that the large and medium-sized warping dams within the dam system form a hierarchical structural system.</a:t>
            </a:r>
            <a:endParaRPr lang="zh-CN" altLang="en-US" sz="2000" b="1" dirty="0">
              <a:solidFill>
                <a:srgbClr val="033E75"/>
              </a:solidFill>
              <a:latin typeface="+mj-ea"/>
              <a:ea typeface="+mj-ea"/>
            </a:endParaRPr>
          </a:p>
        </p:txBody>
      </p:sp>
      <p:pic>
        <p:nvPicPr>
          <p:cNvPr id="74" name="图形 7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46354" y="1366409"/>
            <a:ext cx="348931" cy="348931"/>
          </a:xfrm>
          <a:prstGeom prst="rect">
            <a:avLst/>
          </a:prstGeom>
        </p:spPr>
      </p:pic>
      <p:grpSp>
        <p:nvGrpSpPr>
          <p:cNvPr id="77" name="组合 76"/>
          <p:cNvGrpSpPr/>
          <p:nvPr/>
        </p:nvGrpSpPr>
        <p:grpSpPr>
          <a:xfrm>
            <a:off x="-940041" y="-1182137"/>
            <a:ext cx="1857222" cy="2328263"/>
            <a:chOff x="-940041" y="-1182137"/>
            <a:chExt cx="1857222" cy="2328263"/>
          </a:xfrm>
        </p:grpSpPr>
        <p:sp>
          <p:nvSpPr>
            <p:cNvPr id="78" name="任意多边形: 形状 77"/>
            <p:cNvSpPr/>
            <p:nvPr/>
          </p:nvSpPr>
          <p:spPr>
            <a:xfrm rot="1077245">
              <a:off x="-901074" y="-1093530"/>
              <a:ext cx="1818255" cy="2239656"/>
            </a:xfrm>
            <a:custGeom>
              <a:avLst/>
              <a:gdLst>
                <a:gd name="connsiteX0" fmla="*/ 1915860 w 9949802"/>
                <a:gd name="connsiteY0" fmla="*/ 72978 h 12255804"/>
                <a:gd name="connsiteX1" fmla="*/ 2398562 w 9949802"/>
                <a:gd name="connsiteY1" fmla="*/ 0 h 12255804"/>
                <a:gd name="connsiteX2" fmla="*/ 8326560 w 9949802"/>
                <a:gd name="connsiteY2" fmla="*/ 0 h 12255804"/>
                <a:gd name="connsiteX3" fmla="*/ 9949802 w 9949802"/>
                <a:gd name="connsiteY3" fmla="*/ 1623241 h 12255804"/>
                <a:gd name="connsiteX4" fmla="*/ 9949801 w 9949802"/>
                <a:gd name="connsiteY4" fmla="*/ 8902399 h 12255804"/>
                <a:gd name="connsiteX5" fmla="*/ 8809262 w 9949802"/>
                <a:gd name="connsiteY5" fmla="*/ 10452662 h 12255804"/>
                <a:gd name="connsiteX6" fmla="*/ 8772168 w 9949802"/>
                <a:gd name="connsiteY6" fmla="*/ 10462200 h 12255804"/>
                <a:gd name="connsiteX7" fmla="*/ 8772894 w 9949802"/>
                <a:gd name="connsiteY7" fmla="*/ 10464442 h 12255804"/>
                <a:gd name="connsiteX8" fmla="*/ 3244578 w 9949802"/>
                <a:gd name="connsiteY8" fmla="*/ 12255804 h 12255804"/>
                <a:gd name="connsiteX9" fmla="*/ 0 w 9949802"/>
                <a:gd name="connsiteY9" fmla="*/ 2242722 h 12255804"/>
                <a:gd name="connsiteX10" fmla="*/ 775321 w 9949802"/>
                <a:gd name="connsiteY10" fmla="*/ 1991491 h 12255804"/>
                <a:gd name="connsiteX11" fmla="*/ 775321 w 9949802"/>
                <a:gd name="connsiteY11" fmla="*/ 1623241 h 12255804"/>
                <a:gd name="connsiteX12" fmla="*/ 1915860 w 9949802"/>
                <a:gd name="connsiteY12" fmla="*/ 72978 h 1225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9802" h="12255804">
                  <a:moveTo>
                    <a:pt x="1915860" y="72978"/>
                  </a:moveTo>
                  <a:cubicBezTo>
                    <a:pt x="2068346" y="25550"/>
                    <a:pt x="2230470" y="1"/>
                    <a:pt x="2398562" y="0"/>
                  </a:cubicBezTo>
                  <a:lnTo>
                    <a:pt x="8326560" y="0"/>
                  </a:lnTo>
                  <a:cubicBezTo>
                    <a:pt x="9223051" y="0"/>
                    <a:pt x="9949801" y="726750"/>
                    <a:pt x="9949802" y="1623241"/>
                  </a:cubicBezTo>
                  <a:lnTo>
                    <a:pt x="9949801" y="8902399"/>
                  </a:lnTo>
                  <a:cubicBezTo>
                    <a:pt x="9949801" y="9630798"/>
                    <a:pt x="9470033" y="10247141"/>
                    <a:pt x="8809262" y="10452662"/>
                  </a:cubicBezTo>
                  <a:lnTo>
                    <a:pt x="8772168" y="10462200"/>
                  </a:lnTo>
                  <a:lnTo>
                    <a:pt x="8772894" y="10464442"/>
                  </a:lnTo>
                  <a:lnTo>
                    <a:pt x="3244578" y="12255804"/>
                  </a:lnTo>
                  <a:lnTo>
                    <a:pt x="0" y="2242722"/>
                  </a:lnTo>
                  <a:lnTo>
                    <a:pt x="775321" y="1991491"/>
                  </a:lnTo>
                  <a:lnTo>
                    <a:pt x="775321" y="1623241"/>
                  </a:lnTo>
                  <a:cubicBezTo>
                    <a:pt x="775321" y="894842"/>
                    <a:pt x="1255090" y="278499"/>
                    <a:pt x="1915860" y="72978"/>
                  </a:cubicBezTo>
                  <a:close/>
                </a:path>
              </a:pathLst>
            </a:custGeom>
            <a:solidFill>
              <a:srgbClr val="F28D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9" name="任意多边形: 形状 78"/>
            <p:cNvSpPr/>
            <p:nvPr/>
          </p:nvSpPr>
          <p:spPr>
            <a:xfrm rot="1077245">
              <a:off x="-940041" y="-1182137"/>
              <a:ext cx="1784369" cy="2228676"/>
            </a:xfrm>
            <a:custGeom>
              <a:avLst/>
              <a:gdLst>
                <a:gd name="connsiteX0" fmla="*/ 1730433 w 9764375"/>
                <a:gd name="connsiteY0" fmla="*/ 72978 h 12195719"/>
                <a:gd name="connsiteX1" fmla="*/ 2213135 w 9764375"/>
                <a:gd name="connsiteY1" fmla="*/ 0 h 12195719"/>
                <a:gd name="connsiteX2" fmla="*/ 8141133 w 9764375"/>
                <a:gd name="connsiteY2" fmla="*/ 0 h 12195719"/>
                <a:gd name="connsiteX3" fmla="*/ 9764375 w 9764375"/>
                <a:gd name="connsiteY3" fmla="*/ 1623241 h 12195719"/>
                <a:gd name="connsiteX4" fmla="*/ 9764374 w 9764375"/>
                <a:gd name="connsiteY4" fmla="*/ 8902399 h 12195719"/>
                <a:gd name="connsiteX5" fmla="*/ 8623835 w 9764375"/>
                <a:gd name="connsiteY5" fmla="*/ 10452662 h 12195719"/>
                <a:gd name="connsiteX6" fmla="*/ 8586741 w 9764375"/>
                <a:gd name="connsiteY6" fmla="*/ 10462200 h 12195719"/>
                <a:gd name="connsiteX7" fmla="*/ 8587467 w 9764375"/>
                <a:gd name="connsiteY7" fmla="*/ 10464442 h 12195719"/>
                <a:gd name="connsiteX8" fmla="*/ 3244578 w 9764375"/>
                <a:gd name="connsiteY8" fmla="*/ 12195719 h 12195719"/>
                <a:gd name="connsiteX9" fmla="*/ 0 w 9764375"/>
                <a:gd name="connsiteY9" fmla="*/ 2182637 h 12195719"/>
                <a:gd name="connsiteX10" fmla="*/ 589894 w 9764375"/>
                <a:gd name="connsiteY10" fmla="*/ 1991491 h 12195719"/>
                <a:gd name="connsiteX11" fmla="*/ 589894 w 9764375"/>
                <a:gd name="connsiteY11" fmla="*/ 1623241 h 12195719"/>
                <a:gd name="connsiteX12" fmla="*/ 1730433 w 9764375"/>
                <a:gd name="connsiteY12" fmla="*/ 72978 h 1219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4375" h="12195719">
                  <a:moveTo>
                    <a:pt x="1730433" y="72978"/>
                  </a:moveTo>
                  <a:cubicBezTo>
                    <a:pt x="1882919" y="25550"/>
                    <a:pt x="2045043" y="0"/>
                    <a:pt x="2213135" y="0"/>
                  </a:cubicBezTo>
                  <a:lnTo>
                    <a:pt x="8141133" y="0"/>
                  </a:lnTo>
                  <a:cubicBezTo>
                    <a:pt x="9037624" y="0"/>
                    <a:pt x="9764374" y="726750"/>
                    <a:pt x="9764375" y="1623241"/>
                  </a:cubicBezTo>
                  <a:lnTo>
                    <a:pt x="9764374" y="8902399"/>
                  </a:lnTo>
                  <a:cubicBezTo>
                    <a:pt x="9764374" y="9630798"/>
                    <a:pt x="9284606" y="10247141"/>
                    <a:pt x="8623835" y="10452662"/>
                  </a:cubicBezTo>
                  <a:lnTo>
                    <a:pt x="8586741" y="10462200"/>
                  </a:lnTo>
                  <a:lnTo>
                    <a:pt x="8587467" y="10464442"/>
                  </a:lnTo>
                  <a:lnTo>
                    <a:pt x="3244578" y="12195719"/>
                  </a:lnTo>
                  <a:lnTo>
                    <a:pt x="0" y="2182637"/>
                  </a:lnTo>
                  <a:lnTo>
                    <a:pt x="589894" y="1991491"/>
                  </a:lnTo>
                  <a:lnTo>
                    <a:pt x="589894" y="1623241"/>
                  </a:lnTo>
                  <a:cubicBezTo>
                    <a:pt x="589895" y="894843"/>
                    <a:pt x="1069663" y="278499"/>
                    <a:pt x="1730433" y="72978"/>
                  </a:cubicBezTo>
                  <a:close/>
                </a:path>
              </a:pathLst>
            </a:custGeom>
            <a:solidFill>
              <a:srgbClr val="033E75"/>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82" name="组合 81"/>
          <p:cNvGrpSpPr/>
          <p:nvPr/>
        </p:nvGrpSpPr>
        <p:grpSpPr>
          <a:xfrm>
            <a:off x="11702352" y="5803700"/>
            <a:ext cx="1819631" cy="1778954"/>
            <a:chOff x="12066114" y="996806"/>
            <a:chExt cx="6028293" cy="5893529"/>
          </a:xfrm>
        </p:grpSpPr>
        <p:sp>
          <p:nvSpPr>
            <p:cNvPr id="83" name="任意多边形: 形状 82"/>
            <p:cNvSpPr/>
            <p:nvPr/>
          </p:nvSpPr>
          <p:spPr>
            <a:xfrm rot="900000" flipH="1" flipV="1">
              <a:off x="12066114" y="1244291"/>
              <a:ext cx="5585169" cy="5646044"/>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F28D35"/>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4" name="任意多边形: 形状 83"/>
            <p:cNvSpPr/>
            <p:nvPr/>
          </p:nvSpPr>
          <p:spPr>
            <a:xfrm rot="900000" flipH="1" flipV="1">
              <a:off x="12509237" y="996806"/>
              <a:ext cx="5585170" cy="5646047"/>
            </a:xfrm>
            <a:custGeom>
              <a:avLst/>
              <a:gdLst>
                <a:gd name="connsiteX0" fmla="*/ 5115262 w 13149204"/>
                <a:gd name="connsiteY0" fmla="*/ 72978 h 13292518"/>
                <a:gd name="connsiteX1" fmla="*/ 5597964 w 13149204"/>
                <a:gd name="connsiteY1" fmla="*/ 0 h 13292518"/>
                <a:gd name="connsiteX2" fmla="*/ 11525962 w 13149204"/>
                <a:gd name="connsiteY2" fmla="*/ 0 h 13292518"/>
                <a:gd name="connsiteX3" fmla="*/ 13149204 w 13149204"/>
                <a:gd name="connsiteY3" fmla="*/ 1623241 h 13292518"/>
                <a:gd name="connsiteX4" fmla="*/ 13149203 w 13149204"/>
                <a:gd name="connsiteY4" fmla="*/ 8902399 h 13292518"/>
                <a:gd name="connsiteX5" fmla="*/ 12008664 w 13149204"/>
                <a:gd name="connsiteY5" fmla="*/ 10452662 h 13292518"/>
                <a:gd name="connsiteX6" fmla="*/ 11971570 w 13149204"/>
                <a:gd name="connsiteY6" fmla="*/ 10462200 h 13292518"/>
                <a:gd name="connsiteX7" fmla="*/ 11972296 w 13149204"/>
                <a:gd name="connsiteY7" fmla="*/ 10464442 h 13292518"/>
                <a:gd name="connsiteX8" fmla="*/ 3244578 w 13149204"/>
                <a:gd name="connsiteY8" fmla="*/ 13292518 h 13292518"/>
                <a:gd name="connsiteX9" fmla="*/ 0 w 13149204"/>
                <a:gd name="connsiteY9" fmla="*/ 3279437 h 13292518"/>
                <a:gd name="connsiteX10" fmla="*/ 3974723 w 13149204"/>
                <a:gd name="connsiteY10" fmla="*/ 1991491 h 13292518"/>
                <a:gd name="connsiteX11" fmla="*/ 3974723 w 13149204"/>
                <a:gd name="connsiteY11" fmla="*/ 1623241 h 13292518"/>
                <a:gd name="connsiteX12" fmla="*/ 5115262 w 13149204"/>
                <a:gd name="connsiteY12" fmla="*/ 72978 h 1329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9204" h="13292518">
                  <a:moveTo>
                    <a:pt x="5115262" y="72978"/>
                  </a:moveTo>
                  <a:cubicBezTo>
                    <a:pt x="5267748" y="25550"/>
                    <a:pt x="5429872" y="0"/>
                    <a:pt x="5597964" y="0"/>
                  </a:cubicBezTo>
                  <a:lnTo>
                    <a:pt x="11525962" y="0"/>
                  </a:lnTo>
                  <a:cubicBezTo>
                    <a:pt x="12422453" y="0"/>
                    <a:pt x="13149203" y="726750"/>
                    <a:pt x="13149204" y="1623241"/>
                  </a:cubicBezTo>
                  <a:lnTo>
                    <a:pt x="13149203" y="8902399"/>
                  </a:lnTo>
                  <a:cubicBezTo>
                    <a:pt x="13149203" y="9630798"/>
                    <a:pt x="12669435" y="10247141"/>
                    <a:pt x="12008664" y="10452662"/>
                  </a:cubicBezTo>
                  <a:lnTo>
                    <a:pt x="11971570" y="10462200"/>
                  </a:lnTo>
                  <a:lnTo>
                    <a:pt x="11972296" y="10464442"/>
                  </a:lnTo>
                  <a:lnTo>
                    <a:pt x="3244578" y="13292518"/>
                  </a:lnTo>
                  <a:lnTo>
                    <a:pt x="0" y="3279437"/>
                  </a:lnTo>
                  <a:lnTo>
                    <a:pt x="3974723" y="1991491"/>
                  </a:lnTo>
                  <a:lnTo>
                    <a:pt x="3974723" y="1623241"/>
                  </a:lnTo>
                  <a:cubicBezTo>
                    <a:pt x="3974723" y="894842"/>
                    <a:pt x="4454492" y="278499"/>
                    <a:pt x="5115262" y="72978"/>
                  </a:cubicBezTo>
                  <a:close/>
                </a:path>
              </a:pathLst>
            </a:custGeom>
            <a:solidFill>
              <a:srgbClr val="033E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9" name="文本框 71"/>
          <p:cNvSpPr txBox="1"/>
          <p:nvPr/>
        </p:nvSpPr>
        <p:spPr>
          <a:xfrm>
            <a:off x="986204" y="296886"/>
            <a:ext cx="2985722" cy="583565"/>
          </a:xfrm>
          <a:prstGeom prst="rect">
            <a:avLst/>
          </a:prstGeom>
          <a:noFill/>
        </p:spPr>
        <p:txBody>
          <a:bodyPr wrap="square" rtlCol="0">
            <a:spAutoFit/>
          </a:bodyPr>
          <a:lstStyle/>
          <a:p>
            <a:r>
              <a:rPr lang="en-US" altLang="zh-CN" sz="3200" b="1" dirty="0">
                <a:solidFill>
                  <a:srgbClr val="184A8C"/>
                </a:solidFill>
                <a:effectLst>
                  <a:outerShdw blurRad="63500" dist="38100" dir="2700000" algn="tl">
                    <a:srgbClr val="000000">
                      <a:alpha val="41000"/>
                    </a:srgbClr>
                  </a:outerShdw>
                </a:effectLst>
                <a:latin typeface="+mj-ea"/>
                <a:ea typeface="+mj-ea"/>
              </a:rPr>
              <a:t>AHP</a:t>
            </a:r>
            <a:endParaRPr lang="en-US" altLang="zh-CN" sz="3200" b="1" dirty="0">
              <a:solidFill>
                <a:srgbClr val="184A8C"/>
              </a:solidFill>
              <a:effectLst>
                <a:outerShdw blurRad="63500" dist="38100" dir="2700000" algn="tl">
                  <a:srgbClr val="000000">
                    <a:alpha val="41000"/>
                  </a:srgbClr>
                </a:outerShdw>
              </a:effectLst>
              <a:latin typeface="+mj-ea"/>
              <a:ea typeface="+mj-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9150,&quot;width&quot;:6720}"/>
</p:tagLst>
</file>

<file path=ppt/tags/tag2.xml><?xml version="1.0" encoding="utf-8"?>
<p:tagLst xmlns:p="http://schemas.openxmlformats.org/presentationml/2006/main">
  <p:tag name="KSO_WM_UNIT_PLACING_PICTURE_USER_VIEWPORT" val="{&quot;height&quot;:8861,&quot;width&quot;:19200}"/>
</p:tagLst>
</file>

<file path=ppt/tags/tag3.xml><?xml version="1.0" encoding="utf-8"?>
<p:tagLst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 name="KSO_WPP_MARK_KEY" val="94858a45-8324-4f3e-a869-5465e971c911"/>
  <p:tag name="COMMONDATA" val="eyJjb3VudCI6OCwiaGRpZCI6IjgyMjU2MzRmMWIzNjhlNjZjOWQxMmY1NGY4ZTg0MDVmIiwidXNlckNvdW50IjoxfQ=="/>
</p:tagLst>
</file>

<file path=ppt/theme/theme1.xml><?xml version="1.0" encoding="utf-8"?>
<a:theme xmlns:a="http://schemas.openxmlformats.org/drawingml/2006/main" name="Office 主题​​">
  <a:themeElements>
    <a:clrScheme name="自定义 58">
      <a:dk1>
        <a:sysClr val="windowText" lastClr="000000"/>
      </a:dk1>
      <a:lt1>
        <a:sysClr val="window" lastClr="FFFFFF"/>
      </a:lt1>
      <a:dk2>
        <a:srgbClr val="44546A"/>
      </a:dk2>
      <a:lt2>
        <a:srgbClr val="E7E6E6"/>
      </a:lt2>
      <a:accent1>
        <a:srgbClr val="244E7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52">
      <a:majorFont>
        <a:latin typeface="腾讯体"/>
        <a:ea typeface="微软雅黑"/>
        <a:cs typeface=""/>
      </a:majorFont>
      <a:minorFont>
        <a:latin typeface="Open Sans"/>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7132</Words>
  <Application>WPS 演示</Application>
  <PresentationFormat>自定义</PresentationFormat>
  <Paragraphs>163</Paragraphs>
  <Slides>23</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3</vt:i4>
      </vt:variant>
      <vt:variant>
        <vt:lpstr>幻灯片标题</vt:lpstr>
      </vt:variant>
      <vt:variant>
        <vt:i4>23</vt:i4>
      </vt:variant>
    </vt:vector>
  </HeadingPairs>
  <TitlesOfParts>
    <vt:vector size="40" baseType="lpstr">
      <vt:lpstr>Arial</vt:lpstr>
      <vt:lpstr>宋体</vt:lpstr>
      <vt:lpstr>Wingdings</vt:lpstr>
      <vt:lpstr>微软雅黑</vt:lpstr>
      <vt:lpstr>Aharoni</vt:lpstr>
      <vt:lpstr>腾讯体</vt:lpstr>
      <vt:lpstr>Times New Roman</vt:lpstr>
      <vt:lpstr>Open Sans</vt:lpstr>
      <vt:lpstr>Arial Unicode MS</vt:lpstr>
      <vt:lpstr>微软雅黑 Light</vt:lpstr>
      <vt:lpstr>等线</vt:lpstr>
      <vt:lpstr>方正清刻本悦宋简体</vt:lpstr>
      <vt:lpstr>Calibri</vt:lpstr>
      <vt:lpstr>Office 主题​​</vt:lpstr>
      <vt:lpstr>Equations</vt:lpstr>
      <vt:lpstr>Equations</vt:lpstr>
      <vt:lpstr>Equations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SHITONG</dc:creator>
  <cp:lastModifiedBy>荔子</cp:lastModifiedBy>
  <cp:revision>88</cp:revision>
  <dcterms:created xsi:type="dcterms:W3CDTF">2020-11-26T04:20:00Z</dcterms:created>
  <dcterms:modified xsi:type="dcterms:W3CDTF">2023-04-24T05:39:42Z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12C187F555E84023B10614D25BE089ED_13</vt:lpwstr>
  </property>
  <property fmtid="{D5CDD505-2E9C-101B-9397-08002B2CF9AE}" pid="3" name="KSOProductBuildVer">
    <vt:lpwstr>2052-11.1.0.14036</vt:lpwstr>
  </property>
  <property fmtid="{D5CDD505-2E9C-101B-9397-08002B2CF9AE}" pid="4" name="KSOTemplateUUID">
    <vt:lpwstr>v1.0_mb_fUs5N02+TgUIsDcHdIriIg==</vt:lpwstr>
  </property>
</Properties>
</file>