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1" r:id="rId7"/>
    <p:sldId id="258" r:id="rId8"/>
    <p:sldId id="257" r:id="rId9"/>
    <p:sldId id="263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35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6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909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45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49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70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61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10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1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09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792B5-FE3C-446C-91F6-6145C7116EE5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467E4-953C-492E-8E49-1F7CA32540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18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381" y="825256"/>
            <a:ext cx="9144000" cy="145788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Un-pinning </a:t>
            </a:r>
            <a:r>
              <a:rPr lang="en-GB" sz="4400" dirty="0" smtClean="0"/>
              <a:t>of Antarctic Ice Shelves over the past 5 decades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2968" y="2276711"/>
            <a:ext cx="9144000" cy="1655762"/>
          </a:xfrm>
        </p:spPr>
        <p:txBody>
          <a:bodyPr/>
          <a:lstStyle/>
          <a:p>
            <a:r>
              <a:rPr lang="en-GB" dirty="0" smtClean="0"/>
              <a:t>Bertie Miles and Rob </a:t>
            </a:r>
            <a:r>
              <a:rPr lang="en-GB" dirty="0" smtClean="0"/>
              <a:t>Bingham</a:t>
            </a:r>
          </a:p>
          <a:p>
            <a:r>
              <a:rPr lang="en-GB" sz="1800" dirty="0" smtClean="0"/>
              <a:t>Berite.miles@ed.ac.uk</a:t>
            </a: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17" y="5094262"/>
            <a:ext cx="6920721" cy="1726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748" y="3191815"/>
            <a:ext cx="6842103" cy="172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586" y="4841727"/>
            <a:ext cx="206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1973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735033" y="4858353"/>
            <a:ext cx="82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1989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714460" y="4856647"/>
            <a:ext cx="82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2000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514906" y="4857079"/>
            <a:ext cx="82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2022</a:t>
            </a:r>
            <a:endParaRPr lang="en-GB" dirty="0"/>
          </a:p>
        </p:txBody>
      </p:sp>
      <p:pic>
        <p:nvPicPr>
          <p:cNvPr id="11" name="Picture 2" descr="https://www.leverhulme.ac.uk/sites/default/files/Leverhulme_Trust_CMYK_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23" y="43684"/>
            <a:ext cx="2845560" cy="8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BD42C42-022D-426E-BB65-49177EF94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7" y="111532"/>
            <a:ext cx="2835562" cy="6756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292" y="3998227"/>
            <a:ext cx="232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Pine Island Ice Shelf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31326" y="5713318"/>
            <a:ext cx="232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George VI Ice Shelf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20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30" y="0"/>
            <a:ext cx="10515600" cy="1129372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72" y="268607"/>
            <a:ext cx="5082483" cy="63595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745" y="1253067"/>
            <a:ext cx="4875415" cy="477443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There has been an acceleration in pinning point loss over the past 50 years</a:t>
            </a:r>
          </a:p>
          <a:p>
            <a:endParaRPr lang="en-GB" dirty="0"/>
          </a:p>
          <a:p>
            <a:r>
              <a:rPr lang="en-GB" dirty="0" smtClean="0"/>
              <a:t>Relatively limited change in the 1970s and 1980s</a:t>
            </a:r>
          </a:p>
          <a:p>
            <a:endParaRPr lang="en-GB" dirty="0"/>
          </a:p>
          <a:p>
            <a:r>
              <a:rPr lang="en-GB" dirty="0" smtClean="0"/>
              <a:t>Widespread pinning point loss in Amundsen sector, Western Peninsula and Wilkes Land</a:t>
            </a:r>
          </a:p>
          <a:p>
            <a:endParaRPr lang="en-GB" dirty="0"/>
          </a:p>
          <a:p>
            <a:r>
              <a:rPr lang="en-GB" dirty="0" smtClean="0"/>
              <a:t>Evidence of rapidly changing ice rises (growth and decay)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28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-161348"/>
            <a:ext cx="10515600" cy="1325563"/>
          </a:xfrm>
        </p:spPr>
        <p:txBody>
          <a:bodyPr/>
          <a:lstStyle/>
          <a:p>
            <a:r>
              <a:rPr lang="en-GB" dirty="0" smtClean="0"/>
              <a:t>Pinning Points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389" y="6125739"/>
            <a:ext cx="11131666" cy="507189"/>
          </a:xfrm>
          <a:ln w="15875"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Pinning points form when ice shelves locally reground on bathymetric highs</a:t>
            </a:r>
            <a:endParaRPr lang="en-GB" dirty="0"/>
          </a:p>
        </p:txBody>
      </p:sp>
      <p:pic>
        <p:nvPicPr>
          <p:cNvPr id="1026" name="Picture 2" descr="https://blogs.egu.eu/divisions/cr/files/2016/06/Fi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76" y="1164215"/>
            <a:ext cx="5704897" cy="40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25266" y="5377389"/>
            <a:ext cx="4021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David </a:t>
            </a:r>
            <a:r>
              <a:rPr lang="en-GB" sz="1400" dirty="0" err="1"/>
              <a:t>Docquier</a:t>
            </a:r>
            <a:r>
              <a:rPr lang="en-GB" sz="1400" dirty="0"/>
              <a:t> - EGU Blog post </a:t>
            </a:r>
          </a:p>
        </p:txBody>
      </p:sp>
      <p:pic>
        <p:nvPicPr>
          <p:cNvPr id="1032" name="Picture 8" descr="https://adrianluckman.files.wordpress.com/2021/01/map_800.f5.ez60.to2021-01-05.anim_.gif?w=8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32" y="501433"/>
            <a:ext cx="5344941" cy="534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189" y="1352140"/>
            <a:ext cx="5461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Why are pinning points important?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Buttressing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Rifting/calving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Ocean circulation beneath ice shelves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Parts of the ice shelves that matter the most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2874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-161348"/>
            <a:ext cx="10515600" cy="1325563"/>
          </a:xfrm>
        </p:spPr>
        <p:txBody>
          <a:bodyPr/>
          <a:lstStyle/>
          <a:p>
            <a:r>
              <a:rPr lang="en-GB" dirty="0" smtClean="0"/>
              <a:t>Hundreds of pinning </a:t>
            </a:r>
            <a:r>
              <a:rPr lang="en-GB" dirty="0"/>
              <a:t>p</a:t>
            </a:r>
            <a:r>
              <a:rPr lang="en-GB" dirty="0" smtClean="0"/>
              <a:t>oints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745" y="1676159"/>
            <a:ext cx="3909291" cy="4351338"/>
          </a:xfrm>
        </p:spPr>
        <p:txBody>
          <a:bodyPr/>
          <a:lstStyle/>
          <a:p>
            <a:r>
              <a:rPr lang="en-GB" dirty="0" smtClean="0"/>
              <a:t>Multiple pinning points on most ice shelves. Many not mapped.</a:t>
            </a:r>
          </a:p>
          <a:p>
            <a:endParaRPr lang="en-GB" dirty="0"/>
          </a:p>
          <a:p>
            <a:r>
              <a:rPr lang="en-GB" dirty="0" smtClean="0"/>
              <a:t>But how is their interaction with ice shelves changing through time?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252" y="909314"/>
            <a:ext cx="7470273" cy="5310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9595" y="6336905"/>
            <a:ext cx="3284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Matsuoka et al. (2015)</a:t>
            </a:r>
          </a:p>
        </p:txBody>
      </p:sp>
    </p:spTree>
    <p:extLst>
      <p:ext uri="{BB962C8B-B14F-4D97-AF65-F5344CB8AC3E}">
        <p14:creationId xmlns:p14="http://schemas.microsoft.com/office/powerpoint/2010/main" val="32343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30" y="0"/>
            <a:ext cx="10515600" cy="1129372"/>
          </a:xfrm>
        </p:spPr>
        <p:txBody>
          <a:bodyPr/>
          <a:lstStyle/>
          <a:p>
            <a:r>
              <a:rPr lang="en-GB" dirty="0" smtClean="0"/>
              <a:t>Pinning point change from optical imagery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77" y="1022710"/>
            <a:ext cx="7852757" cy="4712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00" y="493835"/>
            <a:ext cx="4720181" cy="5241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1" y="491286"/>
            <a:ext cx="5080013" cy="521890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4839" y="6125739"/>
            <a:ext cx="11282215" cy="507189"/>
          </a:xfrm>
          <a:ln w="158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Change in ice shelf thickness = change in surface expression of pinning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76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29" y="0"/>
            <a:ext cx="10686997" cy="1129372"/>
          </a:xfrm>
        </p:spPr>
        <p:txBody>
          <a:bodyPr>
            <a:normAutofit/>
          </a:bodyPr>
          <a:lstStyle/>
          <a:p>
            <a:r>
              <a:rPr lang="en-GB" dirty="0" smtClean="0"/>
              <a:t>Landsat archive </a:t>
            </a:r>
            <a:r>
              <a:rPr lang="en-GB" dirty="0" smtClean="0"/>
              <a:t>– extending the record change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51" y="1289739"/>
            <a:ext cx="7116399" cy="451220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84842" y="1720154"/>
            <a:ext cx="4241800" cy="5140277"/>
          </a:xfrm>
        </p:spPr>
        <p:txBody>
          <a:bodyPr>
            <a:normAutofit/>
          </a:bodyPr>
          <a:lstStyle/>
          <a:p>
            <a:r>
              <a:rPr lang="en-GB" dirty="0" smtClean="0"/>
              <a:t>1973 – New Landsat-1 </a:t>
            </a:r>
            <a:r>
              <a:rPr lang="en-GB" dirty="0" smtClean="0"/>
              <a:t>mosaic</a:t>
            </a:r>
            <a:endParaRPr lang="en-GB" dirty="0" smtClean="0"/>
          </a:p>
          <a:p>
            <a:r>
              <a:rPr lang="en-GB" dirty="0" smtClean="0"/>
              <a:t>1989 – New Landsat-4/5 mosaic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2000 – LIMA </a:t>
            </a:r>
            <a:r>
              <a:rPr lang="en-GB" dirty="0" smtClean="0"/>
              <a:t>mosaic</a:t>
            </a:r>
            <a:endParaRPr lang="en-GB" dirty="0" smtClean="0"/>
          </a:p>
          <a:p>
            <a:r>
              <a:rPr lang="en-GB" dirty="0" smtClean="0"/>
              <a:t>2021/2022 – Landsat 8/9</a:t>
            </a:r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05016" y="3835630"/>
            <a:ext cx="18472" cy="1339273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52712" y="1640724"/>
            <a:ext cx="18472" cy="133927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84880" y="4990237"/>
            <a:ext cx="29186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Satellite altimetry era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1824" y="3466298"/>
            <a:ext cx="29186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Pre-satellite altimetry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8544" y="6125739"/>
            <a:ext cx="11927205" cy="515206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 smtClean="0"/>
              <a:t>We use the entire Landsat archive to map change in surface expression of all pinning points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3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30" y="0"/>
            <a:ext cx="10515600" cy="1129372"/>
          </a:xfrm>
        </p:spPr>
        <p:txBody>
          <a:bodyPr/>
          <a:lstStyle/>
          <a:p>
            <a:r>
              <a:rPr lang="en-GB" dirty="0" smtClean="0"/>
              <a:t>Pinning point change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72" y="268607"/>
            <a:ext cx="5082483" cy="63595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745" y="1253067"/>
            <a:ext cx="4875415" cy="477443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Pattern of change largely reflects satellite altimetry trends, but there are some exceptions (e.g. Abbott)</a:t>
            </a:r>
          </a:p>
          <a:p>
            <a:endParaRPr lang="en-GB" dirty="0"/>
          </a:p>
          <a:p>
            <a:r>
              <a:rPr lang="en-GB" dirty="0" smtClean="0"/>
              <a:t>Many pinning points have completely disappeared</a:t>
            </a:r>
          </a:p>
          <a:p>
            <a:endParaRPr lang="en-GB" dirty="0"/>
          </a:p>
          <a:p>
            <a:r>
              <a:rPr lang="en-GB" dirty="0" smtClean="0"/>
              <a:t>But some regions of thickening and pinning point growth</a:t>
            </a:r>
          </a:p>
          <a:p>
            <a:endParaRPr lang="en-GB" dirty="0"/>
          </a:p>
          <a:p>
            <a:r>
              <a:rPr lang="en-GB" dirty="0" smtClean="0"/>
              <a:t>Regions of limited change are important as well e.g. </a:t>
            </a:r>
            <a:r>
              <a:rPr lang="en-GB" dirty="0" err="1" smtClean="0"/>
              <a:t>Dronning</a:t>
            </a:r>
            <a:r>
              <a:rPr lang="en-GB" dirty="0" smtClean="0"/>
              <a:t> Maud 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8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30" y="0"/>
            <a:ext cx="10515600" cy="1129372"/>
          </a:xfrm>
        </p:spPr>
        <p:txBody>
          <a:bodyPr/>
          <a:lstStyle/>
          <a:p>
            <a:r>
              <a:rPr lang="en-GB" dirty="0" smtClean="0"/>
              <a:t>Pinning point change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5552764"/>
            <a:ext cx="210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15% </a:t>
            </a:r>
            <a:r>
              <a:rPr lang="en-GB" dirty="0" smtClean="0"/>
              <a:t>reducing in size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5552764"/>
            <a:ext cx="210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25% </a:t>
            </a:r>
            <a:r>
              <a:rPr lang="en-GB" dirty="0" smtClean="0"/>
              <a:t>reducing in size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248986" y="5552764"/>
            <a:ext cx="210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37% </a:t>
            </a:r>
            <a:r>
              <a:rPr lang="en-GB" dirty="0" smtClean="0"/>
              <a:t>reducing in size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01204" y="6233804"/>
            <a:ext cx="5568906" cy="507189"/>
          </a:xfrm>
          <a:ln w="158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Acceleration of pinning point loss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8" y="1265382"/>
            <a:ext cx="11080438" cy="397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30" y="0"/>
            <a:ext cx="10515600" cy="1129372"/>
          </a:xfrm>
        </p:spPr>
        <p:txBody>
          <a:bodyPr/>
          <a:lstStyle/>
          <a:p>
            <a:r>
              <a:rPr lang="en-GB" dirty="0" smtClean="0"/>
              <a:t>Amundsen Sea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1" b="135"/>
          <a:stretch/>
        </p:blipFill>
        <p:spPr>
          <a:xfrm>
            <a:off x="6189508" y="4639190"/>
            <a:ext cx="4892392" cy="174567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39745" y="426720"/>
            <a:ext cx="4640555" cy="421247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Resolving timeline of change very important (modelling, ocean feedbacks, anthropogenic influence)</a:t>
            </a:r>
          </a:p>
          <a:p>
            <a:endParaRPr lang="en-GB" dirty="0"/>
          </a:p>
          <a:p>
            <a:r>
              <a:rPr lang="en-GB" dirty="0" smtClean="0"/>
              <a:t>Relatively limited </a:t>
            </a:r>
            <a:r>
              <a:rPr lang="en-GB" dirty="0" smtClean="0"/>
              <a:t>change in the 1970s and </a:t>
            </a:r>
            <a:r>
              <a:rPr lang="en-GB" dirty="0" smtClean="0"/>
              <a:t>1980s.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Has this been driven more by ocean variability, or </a:t>
            </a:r>
            <a:r>
              <a:rPr lang="en-GB" dirty="0" smtClean="0"/>
              <a:t>other feedbacks (e.g. meltwater input)?</a:t>
            </a:r>
            <a:endParaRPr lang="en-GB" dirty="0"/>
          </a:p>
        </p:txBody>
      </p:sp>
      <p:sp>
        <p:nvSpPr>
          <p:cNvPr id="7" name="TextBox 8"/>
          <p:cNvSpPr txBox="1"/>
          <p:nvPr/>
        </p:nvSpPr>
        <p:spPr>
          <a:xfrm>
            <a:off x="7384458" y="6384864"/>
            <a:ext cx="310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Data from Jenkins et al. (2018)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7"/>
          <a:stretch/>
        </p:blipFill>
        <p:spPr>
          <a:xfrm>
            <a:off x="444213" y="960582"/>
            <a:ext cx="4829750" cy="55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30" y="0"/>
            <a:ext cx="10515600" cy="1129372"/>
          </a:xfrm>
        </p:spPr>
        <p:txBody>
          <a:bodyPr/>
          <a:lstStyle/>
          <a:p>
            <a:r>
              <a:rPr lang="en-GB" dirty="0" smtClean="0"/>
              <a:t>Rapidly changing Ice Rises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64" y="205167"/>
            <a:ext cx="5165609" cy="6652833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65" y="1316153"/>
            <a:ext cx="3749962" cy="317007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7982" y="4853142"/>
            <a:ext cx="5156200" cy="1769331"/>
          </a:xfrm>
        </p:spPr>
        <p:txBody>
          <a:bodyPr>
            <a:normAutofit/>
          </a:bodyPr>
          <a:lstStyle/>
          <a:p>
            <a:r>
              <a:rPr lang="en-GB" dirty="0" smtClean="0"/>
              <a:t>Large ice rises can evolve over short decadal timescales, even in regions </a:t>
            </a:r>
            <a:r>
              <a:rPr lang="en-GB" dirty="0" smtClean="0"/>
              <a:t>with limited modern change in ice shelf thickness</a:t>
            </a:r>
            <a:endParaRPr lang="en-GB" dirty="0"/>
          </a:p>
        </p:txBody>
      </p:sp>
      <p:sp>
        <p:nvSpPr>
          <p:cNvPr id="7" name="TextBox 8"/>
          <p:cNvSpPr txBox="1"/>
          <p:nvPr/>
        </p:nvSpPr>
        <p:spPr>
          <a:xfrm>
            <a:off x="4399264" y="4147127"/>
            <a:ext cx="2010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2003-2019 (Smith et al., 2020)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982" y="1573777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Korff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30746" y="1126958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Hemmen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78116" y="1049192"/>
            <a:ext cx="159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Borchgrevink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06765" y="1943109"/>
            <a:ext cx="1052944" cy="68925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7218" y="1496290"/>
            <a:ext cx="405160" cy="87745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50489" y="1418524"/>
            <a:ext cx="1139984" cy="18678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2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C74C1D34FD4C428C33A67DB9A7D99F" ma:contentTypeVersion="13" ma:contentTypeDescription="Create a new document." ma:contentTypeScope="" ma:versionID="ea5bf2eaada6bc423eb009cfe873fb2a">
  <xsd:schema xmlns:xsd="http://www.w3.org/2001/XMLSchema" xmlns:xs="http://www.w3.org/2001/XMLSchema" xmlns:p="http://schemas.microsoft.com/office/2006/metadata/properties" xmlns:ns3="239fb17e-5313-4f6e-9a4e-4427e8cf85da" xmlns:ns4="68a66fc0-d7da-42d0-9561-1cbce907a37a" targetNamespace="http://schemas.microsoft.com/office/2006/metadata/properties" ma:root="true" ma:fieldsID="eed14aadc4676fe16a816eb6338837a6" ns3:_="" ns4:_="">
    <xsd:import namespace="239fb17e-5313-4f6e-9a4e-4427e8cf85da"/>
    <xsd:import namespace="68a66fc0-d7da-42d0-9561-1cbce907a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9fb17e-5313-4f6e-9a4e-4427e8cf85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a66fc0-d7da-42d0-9561-1cbce907a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3CD5E5-B5C9-40FB-AD44-7DE010E575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44DFA9-BE69-4063-BD95-7A62AB695EDC}">
  <ds:schemaRefs>
    <ds:schemaRef ds:uri="http://schemas.microsoft.com/office/infopath/2007/PartnerControls"/>
    <ds:schemaRef ds:uri="68a66fc0-d7da-42d0-9561-1cbce907a37a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239fb17e-5313-4f6e-9a4e-4427e8cf85d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9D94EDB-6923-49B5-B7FA-432D4CAAD3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9fb17e-5313-4f6e-9a4e-4427e8cf85da"/>
    <ds:schemaRef ds:uri="68a66fc0-d7da-42d0-9561-1cbce907a3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381</Words>
  <Application>Microsoft Office PowerPoint</Application>
  <PresentationFormat>Widescreen</PresentationFormat>
  <Paragraphs>72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Un-pinning of Antarctic Ice Shelves over the past 5 decades</vt:lpstr>
      <vt:lpstr>Pinning Points</vt:lpstr>
      <vt:lpstr>Hundreds of pinning points</vt:lpstr>
      <vt:lpstr>Pinning point change from optical imagery</vt:lpstr>
      <vt:lpstr>Landsat archive – extending the record change</vt:lpstr>
      <vt:lpstr>Pinning point change</vt:lpstr>
      <vt:lpstr>Pinning point change</vt:lpstr>
      <vt:lpstr>Amundsen Sea</vt:lpstr>
      <vt:lpstr>Rapidly changing Ice Rises</vt:lpstr>
      <vt:lpstr>Conclusion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Unanchoring of Antarctic Ice Shelves over the past 5 decades</dc:title>
  <dc:creator>Bertie Miles</dc:creator>
  <cp:lastModifiedBy>Bertie Miles</cp:lastModifiedBy>
  <cp:revision>38</cp:revision>
  <dcterms:created xsi:type="dcterms:W3CDTF">2023-01-27T17:37:08Z</dcterms:created>
  <dcterms:modified xsi:type="dcterms:W3CDTF">2023-04-11T14:09:48Z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0x010100F5C74C1D34FD4C428C33A67DB9A7D99F</vt:lpwstr>
  </property>
</Properties>
</file>