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8" roundtripDataSignature="AMtx7mh+n0Kzu98ynAFWMsYCbRbMMGp1y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customschemas.google.com/relationships/presentationmetadata" Target="meta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3" name="Google Shape;26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5"/>
        <p:cNvGrpSpPr/>
        <p:nvPr/>
      </p:nvGrpSpPr>
      <p:grpSpPr>
        <a:xfrm>
          <a:off x="0" y="0"/>
          <a:ext cx="0" cy="0"/>
          <a:chOff x="0" y="0"/>
          <a:chExt cx="0" cy="0"/>
        </a:xfrm>
      </p:grpSpPr>
      <p:sp>
        <p:nvSpPr>
          <p:cNvPr id="16" name="Google Shape;1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72"/>
        <p:cNvGrpSpPr/>
        <p:nvPr/>
      </p:nvGrpSpPr>
      <p:grpSpPr>
        <a:xfrm>
          <a:off x="0" y="0"/>
          <a:ext cx="0" cy="0"/>
          <a:chOff x="0" y="0"/>
          <a:chExt cx="0" cy="0"/>
        </a:xfrm>
      </p:grpSpPr>
      <p:sp>
        <p:nvSpPr>
          <p:cNvPr id="73" name="Google Shape;73;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78"/>
        <p:cNvGrpSpPr/>
        <p:nvPr/>
      </p:nvGrpSpPr>
      <p:grpSpPr>
        <a:xfrm>
          <a:off x="0" y="0"/>
          <a:ext cx="0" cy="0"/>
          <a:chOff x="0" y="0"/>
          <a:chExt cx="0" cy="0"/>
        </a:xfrm>
      </p:grpSpPr>
      <p:sp>
        <p:nvSpPr>
          <p:cNvPr id="79" name="Google Shape;79;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21"/>
        <p:cNvGrpSpPr/>
        <p:nvPr/>
      </p:nvGrpSpPr>
      <p:grpSpPr>
        <a:xfrm>
          <a:off x="0" y="0"/>
          <a:ext cx="0" cy="0"/>
          <a:chOff x="0" y="0"/>
          <a:chExt cx="0" cy="0"/>
        </a:xfrm>
      </p:grpSpPr>
      <p:sp>
        <p:nvSpPr>
          <p:cNvPr id="22" name="Google Shape;22;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54"/>
        <p:cNvGrpSpPr/>
        <p:nvPr/>
      </p:nvGrpSpPr>
      <p:grpSpPr>
        <a:xfrm>
          <a:off x="0" y="0"/>
          <a:ext cx="0" cy="0"/>
          <a:chOff x="0" y="0"/>
          <a:chExt cx="0" cy="0"/>
        </a:xfrm>
      </p:grpSpPr>
      <p:sp>
        <p:nvSpPr>
          <p:cNvPr id="55" name="Google Shape;5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8"/>
        <p:cNvGrpSpPr/>
        <p:nvPr/>
      </p:nvGrpSpPr>
      <p:grpSpPr>
        <a:xfrm>
          <a:off x="0" y="0"/>
          <a:ext cx="0" cy="0"/>
          <a:chOff x="0" y="0"/>
          <a:chExt cx="0" cy="0"/>
        </a:xfrm>
      </p:grpSpPr>
      <p:sp>
        <p:nvSpPr>
          <p:cNvPr id="59" name="Google Shape;59;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5"/>
        <p:cNvGrpSpPr/>
        <p:nvPr/>
      </p:nvGrpSpPr>
      <p:grpSpPr>
        <a:xfrm>
          <a:off x="0" y="0"/>
          <a:ext cx="0" cy="0"/>
          <a:chOff x="0" y="0"/>
          <a:chExt cx="0" cy="0"/>
        </a:xfrm>
      </p:grpSpPr>
      <p:sp>
        <p:nvSpPr>
          <p:cNvPr id="66" name="Google Shape;66;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2"/>
          <p:cNvSpPr>
            <a:spLocks noGrp="1"/>
          </p:cNvSpPr>
          <p:nvPr>
            <p:ph type="pic" idx="2"/>
          </p:nvPr>
        </p:nvSpPr>
        <p:spPr>
          <a:xfrm>
            <a:off x="5183188" y="987425"/>
            <a:ext cx="6172200" cy="4873625"/>
          </a:xfrm>
          <a:prstGeom prst="rect">
            <a:avLst/>
          </a:prstGeom>
          <a:noFill/>
          <a:ln>
            <a:noFill/>
          </a:ln>
        </p:spPr>
      </p:sp>
      <p:sp>
        <p:nvSpPr>
          <p:cNvPr id="68" name="Google Shape;68;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www.lmi.is/" TargetMode="External"/><Relationship Id="rId5" Type="http://schemas.openxmlformats.org/officeDocument/2006/relationships/image" Target="../media/image10.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p:nvPr/>
        </p:nvSpPr>
        <p:spPr>
          <a:xfrm>
            <a:off x="815414" y="1413832"/>
            <a:ext cx="10561172"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Calibri"/>
              <a:buNone/>
            </a:pPr>
            <a:r>
              <a:rPr lang="en-US" sz="3200" b="1" i="0" u="none" strike="noStrike" cap="none" dirty="0">
                <a:solidFill>
                  <a:schemeClr val="dk1"/>
                </a:solidFill>
                <a:latin typeface="Calibri"/>
                <a:ea typeface="Calibri"/>
                <a:cs typeface="Calibri"/>
                <a:sym typeface="Calibri"/>
              </a:rPr>
              <a:t>Dike-arrest vs dike-propagation and associated surface stress: an example from the Younger </a:t>
            </a:r>
            <a:r>
              <a:rPr lang="en-US" sz="3200" b="1" i="0" u="none" strike="noStrike" cap="none" dirty="0" err="1">
                <a:solidFill>
                  <a:schemeClr val="dk1"/>
                </a:solidFill>
                <a:latin typeface="Calibri"/>
                <a:ea typeface="Calibri"/>
                <a:cs typeface="Calibri"/>
                <a:sym typeface="Calibri"/>
              </a:rPr>
              <a:t>Stampar</a:t>
            </a:r>
            <a:r>
              <a:rPr lang="en-US" sz="3200" b="1" i="0" u="none" strike="noStrike" cap="none" dirty="0">
                <a:solidFill>
                  <a:schemeClr val="dk1"/>
                </a:solidFill>
                <a:latin typeface="Calibri"/>
                <a:ea typeface="Calibri"/>
                <a:cs typeface="Calibri"/>
                <a:sym typeface="Calibri"/>
              </a:rPr>
              <a:t> eruption (13th century), Reykjanes Peninsula, SW Iceland</a:t>
            </a:r>
            <a:endParaRPr sz="1400" b="0" i="0" u="none" strike="noStrike" cap="none" dirty="0">
              <a:solidFill>
                <a:srgbClr val="000000"/>
              </a:solidFill>
              <a:latin typeface="Arial"/>
              <a:ea typeface="Arial"/>
              <a:cs typeface="Arial"/>
              <a:sym typeface="Arial"/>
            </a:endParaRPr>
          </a:p>
        </p:txBody>
      </p:sp>
      <p:sp>
        <p:nvSpPr>
          <p:cNvPr id="89" name="Google Shape;89;p1"/>
          <p:cNvSpPr/>
          <p:nvPr/>
        </p:nvSpPr>
        <p:spPr>
          <a:xfrm>
            <a:off x="635563" y="4132443"/>
            <a:ext cx="10920875"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400" b="0" i="1" u="none" strike="noStrike" cap="none">
                <a:solidFill>
                  <a:srgbClr val="000000"/>
                </a:solidFill>
                <a:latin typeface="Calibri"/>
                <a:ea typeface="Calibri"/>
                <a:cs typeface="Calibri"/>
                <a:sym typeface="Calibri"/>
              </a:rPr>
              <a:t>1. Department of Earth and Environmental Sciences, University of Milan-Bicocca, 20126 Milan, Italy;</a:t>
            </a:r>
            <a:endParaRPr/>
          </a:p>
          <a:p>
            <a:pPr marL="0" marR="0" lvl="0" indent="0" algn="ctr" rtl="0">
              <a:lnSpc>
                <a:spcPct val="100000"/>
              </a:lnSpc>
              <a:spcBef>
                <a:spcPts val="0"/>
              </a:spcBef>
              <a:spcAft>
                <a:spcPts val="0"/>
              </a:spcAft>
              <a:buClr>
                <a:srgbClr val="000000"/>
              </a:buClr>
              <a:buSzPts val="2000"/>
              <a:buFont typeface="Arial"/>
              <a:buNone/>
            </a:pPr>
            <a:r>
              <a:rPr lang="en-US" sz="1400" b="0" i="1" u="none" strike="noStrike" cap="none">
                <a:solidFill>
                  <a:srgbClr val="000000"/>
                </a:solidFill>
                <a:latin typeface="Calibri"/>
                <a:ea typeface="Calibri"/>
                <a:cs typeface="Calibri"/>
                <a:sym typeface="Calibri"/>
              </a:rPr>
              <a:t>2. CRUST-Interuniversity Center for 3D Seismotectonics with Territorial Applications, 66100 Chieti Scalo, Italy;</a:t>
            </a:r>
            <a:endParaRPr/>
          </a:p>
          <a:p>
            <a:pPr marL="0" marR="0" lvl="0" indent="0" algn="ctr" rtl="0">
              <a:lnSpc>
                <a:spcPct val="100000"/>
              </a:lnSpc>
              <a:spcBef>
                <a:spcPts val="0"/>
              </a:spcBef>
              <a:spcAft>
                <a:spcPts val="0"/>
              </a:spcAft>
              <a:buClr>
                <a:srgbClr val="000000"/>
              </a:buClr>
              <a:buSzPts val="2000"/>
              <a:buFont typeface="Arial"/>
              <a:buNone/>
            </a:pPr>
            <a:r>
              <a:rPr lang="en-US" sz="1400" b="0" i="1" u="none" strike="noStrike" cap="none">
                <a:solidFill>
                  <a:srgbClr val="000000"/>
                </a:solidFill>
                <a:latin typeface="Calibri"/>
                <a:ea typeface="Calibri"/>
                <a:cs typeface="Calibri"/>
                <a:sym typeface="Calibri"/>
              </a:rPr>
              <a:t>3. Department of Human and Innovation Sciences, Insubria University, Como, Italy;</a:t>
            </a:r>
            <a:endParaRPr/>
          </a:p>
          <a:p>
            <a:pPr marL="0" marR="0" lvl="0" indent="0" algn="ctr" rtl="0">
              <a:lnSpc>
                <a:spcPct val="100000"/>
              </a:lnSpc>
              <a:spcBef>
                <a:spcPts val="0"/>
              </a:spcBef>
              <a:spcAft>
                <a:spcPts val="0"/>
              </a:spcAft>
              <a:buClr>
                <a:srgbClr val="000000"/>
              </a:buClr>
              <a:buSzPts val="2000"/>
              <a:buFont typeface="Arial"/>
              <a:buNone/>
            </a:pPr>
            <a:r>
              <a:rPr lang="en-US" sz="1400" b="0" i="1" u="none" strike="noStrike" cap="none">
                <a:solidFill>
                  <a:srgbClr val="000000"/>
                </a:solidFill>
                <a:latin typeface="Calibri"/>
                <a:ea typeface="Calibri"/>
                <a:cs typeface="Calibri"/>
                <a:sym typeface="Calibri"/>
              </a:rPr>
              <a:t>4. Department of Earth Sciences, Queen's Building, Royal Holloway University of London, Egham TW20 0EX, UK.</a:t>
            </a:r>
            <a:endParaRPr/>
          </a:p>
        </p:txBody>
      </p:sp>
      <p:sp>
        <p:nvSpPr>
          <p:cNvPr id="90" name="Google Shape;90;p1"/>
          <p:cNvSpPr txBox="1"/>
          <p:nvPr/>
        </p:nvSpPr>
        <p:spPr>
          <a:xfrm>
            <a:off x="3614980" y="256241"/>
            <a:ext cx="8606517"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000" b="0" i="1" u="none" strike="noStrike" cap="none">
                <a:solidFill>
                  <a:schemeClr val="dk1"/>
                </a:solidFill>
                <a:latin typeface="Calibri"/>
                <a:ea typeface="Calibri"/>
                <a:cs typeface="Calibri"/>
                <a:sym typeface="Calibri"/>
              </a:rPr>
              <a:t>Session </a:t>
            </a:r>
            <a:r>
              <a:rPr lang="en-US" sz="2000" b="0" i="0" u="none" strike="noStrike" cap="none">
                <a:solidFill>
                  <a:srgbClr val="000000"/>
                </a:solidFill>
                <a:latin typeface="Calibri"/>
                <a:ea typeface="Calibri"/>
                <a:cs typeface="Calibri"/>
                <a:sym typeface="Calibri"/>
              </a:rPr>
              <a:t>GMPV8.1 - Volcanic processes: tectonics, deformation, geodesy, unrest </a:t>
            </a:r>
            <a:endParaRPr sz="2000" b="0" i="1" u="none" strike="noStrike" cap="none">
              <a:solidFill>
                <a:schemeClr val="dk1"/>
              </a:solidFill>
              <a:latin typeface="Calibri"/>
              <a:ea typeface="Calibri"/>
              <a:cs typeface="Calibri"/>
              <a:sym typeface="Calibri"/>
            </a:endParaRPr>
          </a:p>
        </p:txBody>
      </p:sp>
      <p:cxnSp>
        <p:nvCxnSpPr>
          <p:cNvPr id="91" name="Google Shape;91;p1"/>
          <p:cNvCxnSpPr/>
          <p:nvPr/>
        </p:nvCxnSpPr>
        <p:spPr>
          <a:xfrm rot="10800000" flipH="1">
            <a:off x="0" y="958480"/>
            <a:ext cx="12192000" cy="28101"/>
          </a:xfrm>
          <a:prstGeom prst="straightConnector1">
            <a:avLst/>
          </a:prstGeom>
          <a:noFill/>
          <a:ln w="9525" cap="flat" cmpd="sng">
            <a:solidFill>
              <a:schemeClr val="dk1"/>
            </a:solidFill>
            <a:prstDash val="solid"/>
            <a:miter lim="800000"/>
            <a:headEnd type="none" w="sm" len="sm"/>
            <a:tailEnd type="none" w="sm" len="sm"/>
          </a:ln>
        </p:spPr>
      </p:cxnSp>
      <p:pic>
        <p:nvPicPr>
          <p:cNvPr id="92" name="Google Shape;92;p1" descr="Immagine che contiene logo&#10;&#10;Descrizione generata automaticamente"/>
          <p:cNvPicPr preferRelativeResize="0"/>
          <p:nvPr/>
        </p:nvPicPr>
        <p:blipFill rotWithShape="1">
          <a:blip r:embed="rId3">
            <a:alphaModFix/>
          </a:blip>
          <a:srcRect t="22256" b="20887"/>
          <a:stretch/>
        </p:blipFill>
        <p:spPr>
          <a:xfrm>
            <a:off x="88489" y="38024"/>
            <a:ext cx="2684206" cy="881779"/>
          </a:xfrm>
          <a:prstGeom prst="rect">
            <a:avLst/>
          </a:prstGeom>
          <a:noFill/>
          <a:ln>
            <a:noFill/>
          </a:ln>
        </p:spPr>
      </p:pic>
      <p:sp>
        <p:nvSpPr>
          <p:cNvPr id="93" name="Google Shape;93;p1"/>
          <p:cNvSpPr txBox="1"/>
          <p:nvPr/>
        </p:nvSpPr>
        <p:spPr>
          <a:xfrm>
            <a:off x="1066469" y="3265222"/>
            <a:ext cx="10059063" cy="80021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1" u="sng" strike="noStrike" cap="none">
                <a:solidFill>
                  <a:srgbClr val="000000"/>
                </a:solidFill>
                <a:latin typeface="Calibri"/>
                <a:ea typeface="Calibri"/>
                <a:cs typeface="Calibri"/>
                <a:sym typeface="Calibri"/>
              </a:rPr>
              <a:t>Noemi Corti</a:t>
            </a:r>
            <a:r>
              <a:rPr lang="en-US" sz="1600" b="0" i="1" u="none" strike="noStrike" cap="none" baseline="30000">
                <a:solidFill>
                  <a:srgbClr val="000000"/>
                </a:solidFill>
                <a:latin typeface="Calibri"/>
                <a:ea typeface="Calibri"/>
                <a:cs typeface="Calibri"/>
                <a:sym typeface="Calibri"/>
              </a:rPr>
              <a:t>1</a:t>
            </a:r>
            <a:r>
              <a:rPr lang="en-US" sz="1600" b="0" i="1" u="none" strike="noStrike" cap="none">
                <a:solidFill>
                  <a:srgbClr val="000000"/>
                </a:solidFill>
                <a:latin typeface="Calibri"/>
                <a:ea typeface="Calibri"/>
                <a:cs typeface="Calibri"/>
                <a:sym typeface="Calibri"/>
              </a:rPr>
              <a:t>, Fabio L. Bonali</a:t>
            </a:r>
            <a:r>
              <a:rPr lang="en-US" sz="1600" b="0" i="1" u="none" strike="noStrike" cap="none" baseline="30000">
                <a:solidFill>
                  <a:srgbClr val="000000"/>
                </a:solidFill>
                <a:latin typeface="Calibri"/>
                <a:ea typeface="Calibri"/>
                <a:cs typeface="Calibri"/>
                <a:sym typeface="Calibri"/>
              </a:rPr>
              <a:t>1,2</a:t>
            </a:r>
            <a:r>
              <a:rPr lang="en-US" sz="1600" b="0" i="1" u="none" strike="noStrike" cap="none">
                <a:solidFill>
                  <a:srgbClr val="000000"/>
                </a:solidFill>
                <a:latin typeface="Calibri"/>
                <a:ea typeface="Calibri"/>
                <a:cs typeface="Calibri"/>
                <a:sym typeface="Calibri"/>
              </a:rPr>
              <a:t>, Elena Russo</a:t>
            </a:r>
            <a:r>
              <a:rPr lang="en-US" sz="1600" b="0" i="1" u="none" strike="noStrike" cap="none" baseline="30000">
                <a:solidFill>
                  <a:srgbClr val="000000"/>
                </a:solidFill>
                <a:latin typeface="Calibri"/>
                <a:ea typeface="Calibri"/>
                <a:cs typeface="Calibri"/>
                <a:sym typeface="Calibri"/>
              </a:rPr>
              <a:t>1,2</a:t>
            </a:r>
            <a:r>
              <a:rPr lang="en-US" sz="1600" b="0" i="1" u="none" strike="noStrike" cap="none">
                <a:solidFill>
                  <a:srgbClr val="000000"/>
                </a:solidFill>
                <a:latin typeface="Calibri"/>
                <a:ea typeface="Calibri"/>
                <a:cs typeface="Calibri"/>
                <a:sym typeface="Calibri"/>
              </a:rPr>
              <a:t>, Federico Pasquaré Mariotto</a:t>
            </a:r>
            <a:r>
              <a:rPr lang="en-US" sz="1600" b="0" i="1" u="none" strike="noStrike" cap="none" baseline="30000">
                <a:solidFill>
                  <a:srgbClr val="000000"/>
                </a:solidFill>
                <a:latin typeface="Calibri"/>
                <a:ea typeface="Calibri"/>
                <a:cs typeface="Calibri"/>
                <a:sym typeface="Calibri"/>
              </a:rPr>
              <a:t>3</a:t>
            </a:r>
            <a:r>
              <a:rPr lang="en-US" sz="1600" b="0" i="1" u="none" strike="noStrike" cap="none">
                <a:solidFill>
                  <a:srgbClr val="000000"/>
                </a:solidFill>
                <a:latin typeface="Calibri"/>
                <a:ea typeface="Calibri"/>
                <a:cs typeface="Calibri"/>
                <a:sym typeface="Calibri"/>
              </a:rPr>
              <a:t>, Agust Gudmundsson</a:t>
            </a:r>
            <a:r>
              <a:rPr lang="en-US" sz="1600" b="0" i="1" u="none" strike="noStrike" cap="none" baseline="30000">
                <a:solidFill>
                  <a:srgbClr val="000000"/>
                </a:solidFill>
                <a:latin typeface="Calibri"/>
                <a:ea typeface="Calibri"/>
                <a:cs typeface="Calibri"/>
                <a:sym typeface="Calibri"/>
              </a:rPr>
              <a:t>4</a:t>
            </a:r>
            <a:r>
              <a:rPr lang="en-US" sz="1600" b="0" i="1" u="none" strike="noStrike" cap="none">
                <a:solidFill>
                  <a:srgbClr val="000000"/>
                </a:solidFill>
                <a:latin typeface="Calibri"/>
                <a:ea typeface="Calibri"/>
                <a:cs typeface="Calibri"/>
                <a:sym typeface="Calibri"/>
              </a:rPr>
              <a:t>, Kyriaki Drymoni</a:t>
            </a:r>
            <a:r>
              <a:rPr lang="en-US" sz="1600" b="0" i="1" u="none" strike="noStrike" cap="none" baseline="30000">
                <a:solidFill>
                  <a:srgbClr val="000000"/>
                </a:solidFill>
                <a:latin typeface="Calibri"/>
                <a:ea typeface="Calibri"/>
                <a:cs typeface="Calibri"/>
                <a:sym typeface="Calibri"/>
              </a:rPr>
              <a:t>1</a:t>
            </a:r>
            <a:r>
              <a:rPr lang="en-US" sz="1600" b="0" i="1" u="none" strike="noStrike" cap="none">
                <a:solidFill>
                  <a:srgbClr val="000000"/>
                </a:solidFill>
                <a:latin typeface="Calibri"/>
                <a:ea typeface="Calibri"/>
                <a:cs typeface="Calibri"/>
                <a:sym typeface="Calibri"/>
              </a:rPr>
              <a:t>, Alessandro Tibaldi</a:t>
            </a:r>
            <a:r>
              <a:rPr lang="en-US" sz="1600" b="0" i="1" u="none" strike="noStrike" cap="none" baseline="30000">
                <a:solidFill>
                  <a:srgbClr val="000000"/>
                </a:solidFill>
                <a:latin typeface="Calibri"/>
                <a:ea typeface="Calibri"/>
                <a:cs typeface="Calibri"/>
                <a:sym typeface="Calibri"/>
              </a:rPr>
              <a:t>1,2</a:t>
            </a:r>
            <a:r>
              <a:rPr lang="en-US" sz="1600" b="0" i="1" u="none" strike="noStrike" cap="none">
                <a:solidFill>
                  <a:srgbClr val="000000"/>
                </a:solidFill>
                <a:latin typeface="Calibri"/>
                <a:ea typeface="Calibri"/>
                <a:cs typeface="Calibri"/>
                <a:sym typeface="Calibri"/>
              </a:rPr>
              <a:t>, Rosario Esposito</a:t>
            </a:r>
            <a:r>
              <a:rPr lang="en-US" sz="1600" b="0" i="1" u="none" strike="noStrike" cap="none" baseline="30000">
                <a:solidFill>
                  <a:srgbClr val="000000"/>
                </a:solidFill>
                <a:latin typeface="Calibri"/>
                <a:ea typeface="Calibri"/>
                <a:cs typeface="Calibri"/>
                <a:sym typeface="Calibri"/>
              </a:rPr>
              <a:t>1</a:t>
            </a:r>
            <a:r>
              <a:rPr lang="en-US" sz="1600" b="0" i="1" u="none" strike="noStrike" cap="none">
                <a:solidFill>
                  <a:srgbClr val="000000"/>
                </a:solidFill>
                <a:latin typeface="Calibri"/>
                <a:ea typeface="Calibri"/>
                <a:cs typeface="Calibri"/>
                <a:sym typeface="Calibri"/>
              </a:rPr>
              <a:t>, Alessandro Cavallo</a:t>
            </a:r>
            <a:r>
              <a:rPr lang="en-US" sz="1600" b="0" i="1" u="none" strike="noStrike" cap="none" baseline="30000">
                <a:solidFill>
                  <a:srgbClr val="000000"/>
                </a:solidFill>
                <a:latin typeface="Calibri"/>
                <a:ea typeface="Calibri"/>
                <a:cs typeface="Calibri"/>
                <a:sym typeface="Calibri"/>
              </a:rPr>
              <a:t>1</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8" name="Gruppo 7">
            <a:extLst>
              <a:ext uri="{FF2B5EF4-FFF2-40B4-BE49-F238E27FC236}">
                <a16:creationId xmlns:a16="http://schemas.microsoft.com/office/drawing/2014/main" id="{B8C04261-A18F-165F-5707-DC0C857EAB7D}"/>
              </a:ext>
            </a:extLst>
          </p:cNvPr>
          <p:cNvGrpSpPr/>
          <p:nvPr/>
        </p:nvGrpSpPr>
        <p:grpSpPr>
          <a:xfrm>
            <a:off x="2666034" y="5480239"/>
            <a:ext cx="6859932" cy="972869"/>
            <a:chOff x="2838102" y="5480239"/>
            <a:chExt cx="6859932" cy="972869"/>
          </a:xfrm>
        </p:grpSpPr>
        <p:grpSp>
          <p:nvGrpSpPr>
            <p:cNvPr id="94" name="Google Shape;94;p1"/>
            <p:cNvGrpSpPr/>
            <p:nvPr/>
          </p:nvGrpSpPr>
          <p:grpSpPr>
            <a:xfrm>
              <a:off x="2838102" y="5480239"/>
              <a:ext cx="5019521" cy="972869"/>
              <a:chOff x="3914807" y="5539231"/>
              <a:chExt cx="5019521" cy="972869"/>
            </a:xfrm>
          </p:grpSpPr>
          <p:grpSp>
            <p:nvGrpSpPr>
              <p:cNvPr id="95" name="Google Shape;95;p1"/>
              <p:cNvGrpSpPr/>
              <p:nvPr/>
            </p:nvGrpSpPr>
            <p:grpSpPr>
              <a:xfrm>
                <a:off x="3914807" y="5539231"/>
                <a:ext cx="3196303" cy="972869"/>
                <a:chOff x="5039513" y="5539231"/>
                <a:chExt cx="3196303" cy="972869"/>
              </a:xfrm>
            </p:grpSpPr>
            <p:grpSp>
              <p:nvGrpSpPr>
                <p:cNvPr id="96" name="Google Shape;96;p1"/>
                <p:cNvGrpSpPr/>
                <p:nvPr/>
              </p:nvGrpSpPr>
              <p:grpSpPr>
                <a:xfrm>
                  <a:off x="5039513" y="5539231"/>
                  <a:ext cx="2112975" cy="972869"/>
                  <a:chOff x="4969264" y="5440755"/>
                  <a:chExt cx="2112975" cy="972869"/>
                </a:xfrm>
              </p:grpSpPr>
              <p:pic>
                <p:nvPicPr>
                  <p:cNvPr id="97" name="Google Shape;97;p1" descr="logo-bicocca-verde"/>
                  <p:cNvPicPr preferRelativeResize="0"/>
                  <p:nvPr/>
                </p:nvPicPr>
                <p:blipFill rotWithShape="1">
                  <a:blip r:embed="rId4">
                    <a:alphaModFix/>
                  </a:blip>
                  <a:srcRect/>
                  <a:stretch/>
                </p:blipFill>
                <p:spPr>
                  <a:xfrm>
                    <a:off x="4969264" y="5440755"/>
                    <a:ext cx="907215" cy="972869"/>
                  </a:xfrm>
                  <a:prstGeom prst="rect">
                    <a:avLst/>
                  </a:prstGeom>
                  <a:noFill/>
                  <a:ln w="9525" cap="flat" cmpd="sng">
                    <a:solidFill>
                      <a:schemeClr val="dk1"/>
                    </a:solidFill>
                    <a:prstDash val="solid"/>
                    <a:miter lim="800000"/>
                    <a:headEnd type="none" w="sm" len="sm"/>
                    <a:tailEnd type="none" w="sm" len="sm"/>
                  </a:ln>
                </p:spPr>
              </p:pic>
              <p:pic>
                <p:nvPicPr>
                  <p:cNvPr id="98" name="Google Shape;98;p1"/>
                  <p:cNvPicPr preferRelativeResize="0"/>
                  <p:nvPr/>
                </p:nvPicPr>
                <p:blipFill rotWithShape="1">
                  <a:blip r:embed="rId5">
                    <a:alphaModFix/>
                  </a:blip>
                  <a:srcRect/>
                  <a:stretch/>
                </p:blipFill>
                <p:spPr>
                  <a:xfrm>
                    <a:off x="6099804" y="5445224"/>
                    <a:ext cx="982435" cy="968400"/>
                  </a:xfrm>
                  <a:prstGeom prst="rect">
                    <a:avLst/>
                  </a:prstGeom>
                  <a:noFill/>
                  <a:ln>
                    <a:noFill/>
                  </a:ln>
                </p:spPr>
              </p:pic>
            </p:grpSp>
            <p:pic>
              <p:nvPicPr>
                <p:cNvPr id="99" name="Google Shape;99;p1"/>
                <p:cNvPicPr preferRelativeResize="0"/>
                <p:nvPr/>
              </p:nvPicPr>
              <p:blipFill rotWithShape="1">
                <a:blip r:embed="rId6">
                  <a:alphaModFix/>
                </a:blip>
                <a:srcRect/>
                <a:stretch/>
              </p:blipFill>
              <p:spPr>
                <a:xfrm>
                  <a:off x="7277337" y="5553621"/>
                  <a:ext cx="958479" cy="958479"/>
                </a:xfrm>
                <a:prstGeom prst="rect">
                  <a:avLst/>
                </a:prstGeom>
                <a:noFill/>
                <a:ln>
                  <a:noFill/>
                </a:ln>
              </p:spPr>
            </p:pic>
          </p:grpSp>
          <p:pic>
            <p:nvPicPr>
              <p:cNvPr id="100" name="Google Shape;100;p1" descr="Immagine che contiene testo&#10;&#10;Descrizione generata automaticamente"/>
              <p:cNvPicPr preferRelativeResize="0"/>
              <p:nvPr/>
            </p:nvPicPr>
            <p:blipFill rotWithShape="1">
              <a:blip r:embed="rId7">
                <a:alphaModFix/>
              </a:blip>
              <a:srcRect/>
              <a:stretch/>
            </p:blipFill>
            <p:spPr>
              <a:xfrm>
                <a:off x="7235959" y="5601522"/>
                <a:ext cx="1698369" cy="848286"/>
              </a:xfrm>
              <a:prstGeom prst="rect">
                <a:avLst/>
              </a:prstGeom>
              <a:noFill/>
              <a:ln>
                <a:noFill/>
              </a:ln>
            </p:spPr>
          </p:pic>
        </p:grpSp>
        <p:pic>
          <p:nvPicPr>
            <p:cNvPr id="5" name="Immagine 4">
              <a:extLst>
                <a:ext uri="{FF2B5EF4-FFF2-40B4-BE49-F238E27FC236}">
                  <a16:creationId xmlns:a16="http://schemas.microsoft.com/office/drawing/2014/main" id="{7F286A0D-4E56-8165-E839-614D226C8D38}"/>
                </a:ext>
              </a:extLst>
            </p:cNvPr>
            <p:cNvPicPr>
              <a:picLocks noChangeAspect="1"/>
            </p:cNvPicPr>
            <p:nvPr/>
          </p:nvPicPr>
          <p:blipFill>
            <a:blip r:embed="rId8"/>
            <a:stretch>
              <a:fillRect/>
            </a:stretch>
          </p:blipFill>
          <p:spPr>
            <a:xfrm>
              <a:off x="8739555" y="5480239"/>
              <a:ext cx="958479" cy="958479"/>
            </a:xfrm>
            <a:prstGeom prst="rect">
              <a:avLst/>
            </a:prstGeom>
          </p:spPr>
        </p:pic>
      </p:grpSp>
      <p:sp>
        <p:nvSpPr>
          <p:cNvPr id="7" name="CasellaDiTesto 6">
            <a:extLst>
              <a:ext uri="{FF2B5EF4-FFF2-40B4-BE49-F238E27FC236}">
                <a16:creationId xmlns:a16="http://schemas.microsoft.com/office/drawing/2014/main" id="{ECF0C900-82D8-EF9D-28C6-E7C0C46585C7}"/>
              </a:ext>
            </a:extLst>
          </p:cNvPr>
          <p:cNvSpPr txBox="1"/>
          <p:nvPr/>
        </p:nvSpPr>
        <p:spPr>
          <a:xfrm>
            <a:off x="8363387" y="6409388"/>
            <a:ext cx="1356852" cy="276999"/>
          </a:xfrm>
          <a:prstGeom prst="rect">
            <a:avLst/>
          </a:prstGeom>
          <a:noFill/>
        </p:spPr>
        <p:txBody>
          <a:bodyPr wrap="square" rtlCol="0">
            <a:spAutoFit/>
          </a:bodyPr>
          <a:lstStyle/>
          <a:p>
            <a:pPr algn="ctr"/>
            <a:r>
              <a:rPr lang="it-IT" sz="1200" b="1" dirty="0">
                <a:latin typeface="Calibri" panose="020F0502020204030204" pitchFamily="34" charset="0"/>
                <a:ea typeface="Calibri" panose="020F0502020204030204" pitchFamily="34" charset="0"/>
                <a:cs typeface="Calibri" panose="020F0502020204030204" pitchFamily="34" charset="0"/>
              </a:rPr>
              <a:t>Abstract QR code</a:t>
            </a:r>
          </a:p>
        </p:txBody>
      </p:sp>
      <p:sp>
        <p:nvSpPr>
          <p:cNvPr id="2" name="CasellaDiTesto 1">
            <a:extLst>
              <a:ext uri="{FF2B5EF4-FFF2-40B4-BE49-F238E27FC236}">
                <a16:creationId xmlns:a16="http://schemas.microsoft.com/office/drawing/2014/main" id="{64ABD1E1-5094-9278-F6B4-67E14FBBE766}"/>
              </a:ext>
            </a:extLst>
          </p:cNvPr>
          <p:cNvSpPr txBox="1"/>
          <p:nvPr/>
        </p:nvSpPr>
        <p:spPr>
          <a:xfrm>
            <a:off x="11798709" y="6550223"/>
            <a:ext cx="501445" cy="307777"/>
          </a:xfrm>
          <a:prstGeom prst="rect">
            <a:avLst/>
          </a:prstGeom>
          <a:noFill/>
        </p:spPr>
        <p:txBody>
          <a:bodyPr wrap="square" rtlCol="0">
            <a:spAutoFit/>
          </a:bodyPr>
          <a:lstStyle/>
          <a:p>
            <a:pPr algn="ctr"/>
            <a:r>
              <a:rPr lang="it-IT" dirty="0">
                <a:latin typeface="Calibri" panose="020F0502020204030204" pitchFamily="34" charset="0"/>
                <a:ea typeface="Calibri" panose="020F0502020204030204" pitchFamily="34" charset="0"/>
                <a:cs typeface="Calibri" panose="020F0502020204030204" pitchFamily="34" charset="0"/>
              </a:rPr>
              <a:t>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2" descr="logo-bicocca-verde"/>
          <p:cNvPicPr preferRelativeResize="0"/>
          <p:nvPr/>
        </p:nvPicPr>
        <p:blipFill rotWithShape="1">
          <a:blip r:embed="rId3">
            <a:alphaModFix/>
          </a:blip>
          <a:srcRect/>
          <a:stretch/>
        </p:blipFill>
        <p:spPr>
          <a:xfrm>
            <a:off x="-1" y="0"/>
            <a:ext cx="681001" cy="730284"/>
          </a:xfrm>
          <a:prstGeom prst="rect">
            <a:avLst/>
          </a:prstGeom>
          <a:noFill/>
          <a:ln w="9525" cap="flat" cmpd="sng">
            <a:solidFill>
              <a:schemeClr val="dk1"/>
            </a:solidFill>
            <a:prstDash val="solid"/>
            <a:miter lim="800000"/>
            <a:headEnd type="none" w="sm" len="sm"/>
            <a:tailEnd type="none" w="sm" len="sm"/>
          </a:ln>
        </p:spPr>
      </p:pic>
      <p:cxnSp>
        <p:nvCxnSpPr>
          <p:cNvPr id="243" name="Google Shape;243;p32"/>
          <p:cNvCxnSpPr/>
          <p:nvPr/>
        </p:nvCxnSpPr>
        <p:spPr>
          <a:xfrm>
            <a:off x="0" y="730284"/>
            <a:ext cx="12164407" cy="0"/>
          </a:xfrm>
          <a:prstGeom prst="straightConnector1">
            <a:avLst/>
          </a:prstGeom>
          <a:noFill/>
          <a:ln w="9525" cap="flat" cmpd="sng">
            <a:solidFill>
              <a:schemeClr val="dk1"/>
            </a:solidFill>
            <a:prstDash val="solid"/>
            <a:miter lim="800000"/>
            <a:headEnd type="none" w="sm" len="sm"/>
            <a:tailEnd type="none" w="sm" len="sm"/>
          </a:ln>
        </p:spPr>
      </p:cxnSp>
      <p:sp>
        <p:nvSpPr>
          <p:cNvPr id="244" name="Google Shape;244;p32"/>
          <p:cNvSpPr txBox="1"/>
          <p:nvPr/>
        </p:nvSpPr>
        <p:spPr>
          <a:xfrm>
            <a:off x="2987637" y="89138"/>
            <a:ext cx="621672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1" u="none" strike="noStrike" cap="none">
                <a:solidFill>
                  <a:schemeClr val="dk1"/>
                </a:solidFill>
                <a:latin typeface="Calibri"/>
                <a:ea typeface="Calibri"/>
                <a:cs typeface="Calibri"/>
                <a:sym typeface="Calibri"/>
              </a:rPr>
              <a:t>Discussion</a:t>
            </a:r>
            <a:endParaRPr sz="1400" b="0" i="0" u="none" strike="noStrike" cap="none">
              <a:solidFill>
                <a:srgbClr val="000000"/>
              </a:solidFill>
              <a:latin typeface="Arial"/>
              <a:ea typeface="Arial"/>
              <a:cs typeface="Arial"/>
              <a:sym typeface="Arial"/>
            </a:endParaRPr>
          </a:p>
        </p:txBody>
      </p:sp>
      <p:pic>
        <p:nvPicPr>
          <p:cNvPr id="245" name="Google Shape;245;p32"/>
          <p:cNvPicPr preferRelativeResize="0"/>
          <p:nvPr/>
        </p:nvPicPr>
        <p:blipFill rotWithShape="1">
          <a:blip r:embed="rId4">
            <a:alphaModFix/>
          </a:blip>
          <a:srcRect/>
          <a:stretch/>
        </p:blipFill>
        <p:spPr>
          <a:xfrm>
            <a:off x="11712693" y="9108"/>
            <a:ext cx="466368" cy="715916"/>
          </a:xfrm>
          <a:prstGeom prst="rect">
            <a:avLst/>
          </a:prstGeom>
          <a:noFill/>
          <a:ln>
            <a:noFill/>
          </a:ln>
        </p:spPr>
      </p:pic>
      <p:sp>
        <p:nvSpPr>
          <p:cNvPr id="246" name="Google Shape;246;p32"/>
          <p:cNvSpPr txBox="1"/>
          <p:nvPr/>
        </p:nvSpPr>
        <p:spPr>
          <a:xfrm>
            <a:off x="173351" y="927509"/>
            <a:ext cx="11845200" cy="3046948"/>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Calibri"/>
                <a:ea typeface="Calibri"/>
                <a:cs typeface="Calibri"/>
                <a:sym typeface="Calibri"/>
              </a:rPr>
              <a:t>The </a:t>
            </a:r>
            <a:r>
              <a:rPr lang="en-US" sz="1800" b="1" i="0" u="none" strike="noStrike" cap="none" dirty="0">
                <a:solidFill>
                  <a:srgbClr val="000000"/>
                </a:solidFill>
                <a:latin typeface="Calibri"/>
                <a:ea typeface="Calibri"/>
                <a:cs typeface="Calibri"/>
                <a:sym typeface="Calibri"/>
              </a:rPr>
              <a:t>average orientation of the Younger </a:t>
            </a:r>
            <a:r>
              <a:rPr lang="en-US" sz="1800" b="1" i="0" u="none" strike="noStrike" cap="none" dirty="0" err="1">
                <a:solidFill>
                  <a:srgbClr val="000000"/>
                </a:solidFill>
                <a:latin typeface="Calibri"/>
                <a:ea typeface="Calibri"/>
                <a:cs typeface="Calibri"/>
                <a:sym typeface="Calibri"/>
              </a:rPr>
              <a:t>Stampar</a:t>
            </a:r>
            <a:r>
              <a:rPr lang="en-US" sz="1800" b="1" i="0" u="none" strike="noStrike" cap="none" dirty="0">
                <a:solidFill>
                  <a:srgbClr val="000000"/>
                </a:solidFill>
                <a:latin typeface="Calibri"/>
                <a:ea typeface="Calibri"/>
                <a:cs typeface="Calibri"/>
                <a:sym typeface="Calibri"/>
              </a:rPr>
              <a:t> eruptive fissure </a:t>
            </a:r>
            <a:r>
              <a:rPr lang="en-US" sz="1800" b="0" i="0" u="none" strike="noStrike" cap="none" dirty="0">
                <a:solidFill>
                  <a:srgbClr val="000000"/>
                </a:solidFill>
                <a:latin typeface="Calibri"/>
                <a:ea typeface="Calibri"/>
                <a:cs typeface="Calibri"/>
                <a:sym typeface="Calibri"/>
              </a:rPr>
              <a:t>is consistent with that of the Older </a:t>
            </a:r>
            <a:r>
              <a:rPr lang="en-US" sz="1800" b="0" i="0" u="none" strike="noStrike" cap="none" dirty="0" err="1">
                <a:solidFill>
                  <a:srgbClr val="000000"/>
                </a:solidFill>
                <a:latin typeface="Calibri"/>
                <a:ea typeface="Calibri"/>
                <a:cs typeface="Calibri"/>
                <a:sym typeface="Calibri"/>
              </a:rPr>
              <a:t>Stampar</a:t>
            </a:r>
            <a:r>
              <a:rPr lang="en-US" sz="1800" b="0" i="0" u="none" strike="noStrike" cap="none" dirty="0">
                <a:solidFill>
                  <a:srgbClr val="000000"/>
                </a:solidFill>
                <a:latin typeface="Calibri"/>
                <a:ea typeface="Calibri"/>
                <a:cs typeface="Calibri"/>
                <a:sym typeface="Calibri"/>
              </a:rPr>
              <a:t> crater row, and with the average orientation of the </a:t>
            </a:r>
            <a:r>
              <a:rPr lang="en-US" sz="1800" b="1" i="0" u="none" strike="noStrike" cap="none" dirty="0">
                <a:solidFill>
                  <a:srgbClr val="000000"/>
                </a:solidFill>
                <a:latin typeface="Calibri"/>
                <a:ea typeface="Calibri"/>
                <a:cs typeface="Calibri"/>
                <a:sym typeface="Calibri"/>
              </a:rPr>
              <a:t>eruptive fissures associated with other historical and prehistoric eruptions </a:t>
            </a:r>
            <a:r>
              <a:rPr lang="en-US" sz="1800" b="0" i="0" u="none" strike="noStrike" cap="none" dirty="0">
                <a:solidFill>
                  <a:srgbClr val="000000"/>
                </a:solidFill>
                <a:latin typeface="Calibri"/>
                <a:ea typeface="Calibri"/>
                <a:cs typeface="Calibri"/>
                <a:sym typeface="Calibri"/>
              </a:rPr>
              <a:t>(e.g. N40°E)(</a:t>
            </a:r>
            <a:r>
              <a:rPr lang="en-US" sz="1800" b="0" i="0" u="none" strike="noStrike" cap="none" dirty="0">
                <a:solidFill>
                  <a:srgbClr val="0000FF"/>
                </a:solidFill>
                <a:latin typeface="Calibri"/>
                <a:ea typeface="Calibri"/>
                <a:cs typeface="Calibri"/>
                <a:sym typeface="Calibri"/>
              </a:rPr>
              <a:t>Clifton and </a:t>
            </a:r>
            <a:r>
              <a:rPr lang="en-US" sz="1800" b="0" i="0" u="none" strike="noStrike" cap="none" dirty="0" err="1">
                <a:solidFill>
                  <a:srgbClr val="0000FF"/>
                </a:solidFill>
                <a:latin typeface="Calibri"/>
                <a:ea typeface="Calibri"/>
                <a:cs typeface="Calibri"/>
                <a:sym typeface="Calibri"/>
              </a:rPr>
              <a:t>Schlische</a:t>
            </a:r>
            <a:r>
              <a:rPr lang="en-US" sz="1800" b="0" i="0" u="none" strike="noStrike" cap="none" dirty="0">
                <a:solidFill>
                  <a:srgbClr val="0000FF"/>
                </a:solidFill>
                <a:latin typeface="Calibri"/>
                <a:ea typeface="Calibri"/>
                <a:cs typeface="Calibri"/>
                <a:sym typeface="Calibri"/>
              </a:rPr>
              <a:t>, 2003</a:t>
            </a:r>
            <a:r>
              <a:rPr lang="en-US" sz="1800" b="0" i="0" u="none" strike="noStrike" cap="none" dirty="0">
                <a:solidFill>
                  <a:srgbClr val="000000"/>
                </a:solidFill>
                <a:latin typeface="Calibri"/>
                <a:ea typeface="Calibri"/>
                <a:cs typeface="Calibri"/>
                <a:sym typeface="Calibri"/>
              </a:rPr>
              <a:t>), like the 2021-2022 </a:t>
            </a:r>
            <a:r>
              <a:rPr lang="en-US" sz="1800" b="0" i="0" u="none" strike="noStrike" cap="none" dirty="0" err="1">
                <a:solidFill>
                  <a:srgbClr val="000000"/>
                </a:solidFill>
                <a:latin typeface="Calibri"/>
                <a:ea typeface="Calibri"/>
                <a:cs typeface="Calibri"/>
                <a:sym typeface="Calibri"/>
              </a:rPr>
              <a:t>Fagradalsfjall</a:t>
            </a:r>
            <a:r>
              <a:rPr lang="en-US" sz="1800" b="0" i="0" u="none" strike="noStrike" cap="none" dirty="0">
                <a:solidFill>
                  <a:srgbClr val="000000"/>
                </a:solidFill>
                <a:latin typeface="Calibri"/>
                <a:ea typeface="Calibri"/>
                <a:cs typeface="Calibri"/>
                <a:sym typeface="Calibri"/>
              </a:rPr>
              <a:t> event (</a:t>
            </a:r>
            <a:r>
              <a:rPr lang="en-US" sz="1800" b="0" i="0" u="none" strike="noStrike" cap="none" dirty="0">
                <a:solidFill>
                  <a:srgbClr val="0000FF"/>
                </a:solidFill>
                <a:latin typeface="Calibri"/>
                <a:ea typeface="Calibri"/>
                <a:cs typeface="Calibri"/>
                <a:sym typeface="Calibri"/>
              </a:rPr>
              <a:t>Barsotti et al., 2022; </a:t>
            </a:r>
            <a:r>
              <a:rPr lang="en-US" sz="1800" b="0" i="0" u="none" strike="noStrike" cap="none" dirty="0" err="1">
                <a:solidFill>
                  <a:srgbClr val="0000FF"/>
                </a:solidFill>
                <a:latin typeface="Calibri"/>
                <a:ea typeface="Calibri"/>
                <a:cs typeface="Calibri"/>
                <a:sym typeface="Calibri"/>
              </a:rPr>
              <a:t>Flòvenz</a:t>
            </a:r>
            <a:r>
              <a:rPr lang="en-US" sz="1800" b="0" i="0" u="none" strike="noStrike" cap="none" dirty="0">
                <a:solidFill>
                  <a:srgbClr val="0000FF"/>
                </a:solidFill>
                <a:latin typeface="Calibri"/>
                <a:ea typeface="Calibri"/>
                <a:cs typeface="Calibri"/>
                <a:sym typeface="Calibri"/>
              </a:rPr>
              <a:t> et al., 2022; </a:t>
            </a:r>
            <a:r>
              <a:rPr lang="en-US" sz="1800" b="0" i="0" u="none" strike="noStrike" cap="none" dirty="0" err="1">
                <a:solidFill>
                  <a:srgbClr val="0000FF"/>
                </a:solidFill>
                <a:latin typeface="Calibri"/>
                <a:ea typeface="Calibri"/>
                <a:cs typeface="Calibri"/>
                <a:sym typeface="Calibri"/>
              </a:rPr>
              <a:t>Sigmundsson</a:t>
            </a:r>
            <a:r>
              <a:rPr lang="en-US" sz="1800" b="0" i="0" u="none" strike="noStrike" cap="none" dirty="0">
                <a:solidFill>
                  <a:srgbClr val="0000FF"/>
                </a:solidFill>
                <a:latin typeface="Calibri"/>
                <a:ea typeface="Calibri"/>
                <a:cs typeface="Calibri"/>
                <a:sym typeface="Calibri"/>
              </a:rPr>
              <a:t> et al., 2022</a:t>
            </a:r>
            <a:r>
              <a:rPr lang="en-US" sz="1800" b="0" i="0" u="none" strike="noStrike" cap="none" dirty="0">
                <a:solidFill>
                  <a:srgbClr val="000000"/>
                </a:solidFill>
                <a:latin typeface="Calibri"/>
                <a:ea typeface="Calibri"/>
                <a:cs typeface="Calibri"/>
                <a:sym typeface="Calibri"/>
              </a:rPr>
              <a:t>);</a:t>
            </a:r>
            <a:endParaRPr dirty="0"/>
          </a:p>
          <a:p>
            <a:pPr marL="285750" marR="0" lvl="0" indent="-285750" algn="just" rtl="0">
              <a:lnSpc>
                <a:spcPct val="100000"/>
              </a:lnSpc>
              <a:spcBef>
                <a:spcPts val="1800"/>
              </a:spcBef>
              <a:spcAft>
                <a:spcPts val="0"/>
              </a:spcAft>
              <a:buClr>
                <a:srgbClr val="000000"/>
              </a:buClr>
              <a:buSzPts val="1800"/>
              <a:buFont typeface="Arial"/>
              <a:buChar char="•"/>
            </a:pPr>
            <a:r>
              <a:rPr lang="en-US" sz="1800" b="1" i="0" u="none" strike="noStrike" cap="none" dirty="0">
                <a:solidFill>
                  <a:srgbClr val="000000"/>
                </a:solidFill>
                <a:latin typeface="Calibri"/>
                <a:ea typeface="Calibri"/>
                <a:cs typeface="Calibri"/>
                <a:sym typeface="Calibri"/>
              </a:rPr>
              <a:t>Dike arrest </a:t>
            </a:r>
            <a:r>
              <a:rPr lang="en-US" sz="1800" dirty="0">
                <a:latin typeface="Calibri"/>
                <a:ea typeface="Calibri"/>
                <a:cs typeface="Calibri"/>
                <a:sym typeface="Calibri"/>
              </a:rPr>
              <a:t>may be caused by</a:t>
            </a:r>
            <a:r>
              <a:rPr lang="en-US" sz="1800" b="0" i="0" u="none" strike="noStrike" cap="none" dirty="0">
                <a:solidFill>
                  <a:srgbClr val="000000"/>
                </a:solidFill>
                <a:latin typeface="Calibri"/>
                <a:ea typeface="Calibri"/>
                <a:cs typeface="Calibri"/>
                <a:sym typeface="Calibri"/>
              </a:rPr>
              <a:t> </a:t>
            </a:r>
            <a:r>
              <a:rPr lang="en-US" sz="1800" b="1" i="0" u="none" strike="noStrike" cap="none" dirty="0">
                <a:solidFill>
                  <a:srgbClr val="000000"/>
                </a:solidFill>
                <a:latin typeface="Calibri"/>
                <a:ea typeface="Calibri"/>
                <a:cs typeface="Calibri"/>
                <a:sym typeface="Calibri"/>
              </a:rPr>
              <a:t>stress barriers</a:t>
            </a:r>
            <a:r>
              <a:rPr lang="en-US" sz="1800" b="0" i="0" u="none" strike="noStrike" cap="none" dirty="0">
                <a:solidFill>
                  <a:srgbClr val="000000"/>
                </a:solidFill>
                <a:latin typeface="Calibri"/>
                <a:ea typeface="Calibri"/>
                <a:cs typeface="Calibri"/>
                <a:sym typeface="Calibri"/>
              </a:rPr>
              <a:t>, which consist of a local stress field that is unfavorable to fractures propagation, or by a </a:t>
            </a:r>
            <a:r>
              <a:rPr lang="en-US" sz="1800" b="1" i="0" u="none" strike="noStrike" cap="none" dirty="0">
                <a:solidFill>
                  <a:srgbClr val="000000"/>
                </a:solidFill>
                <a:latin typeface="Calibri"/>
                <a:ea typeface="Calibri"/>
                <a:cs typeface="Calibri"/>
                <a:sym typeface="Calibri"/>
              </a:rPr>
              <a:t>tensile stress decrease at the tip of the dike</a:t>
            </a:r>
            <a:r>
              <a:rPr lang="en-US" sz="1800" b="0" i="0" u="none" strike="noStrike" cap="none" dirty="0">
                <a:solidFill>
                  <a:srgbClr val="000000"/>
                </a:solidFill>
                <a:latin typeface="Calibri"/>
                <a:ea typeface="Calibri"/>
                <a:cs typeface="Calibri"/>
                <a:sym typeface="Calibri"/>
              </a:rPr>
              <a:t>, </a:t>
            </a:r>
            <a:r>
              <a:rPr lang="en-US" sz="1800" dirty="0">
                <a:latin typeface="Calibri"/>
                <a:ea typeface="Calibri"/>
                <a:cs typeface="Calibri"/>
                <a:sym typeface="Calibri"/>
              </a:rPr>
              <a:t>which inhibits</a:t>
            </a:r>
            <a:r>
              <a:rPr lang="en-US" sz="1800" b="0" i="0" u="none" strike="noStrike" cap="none" dirty="0">
                <a:solidFill>
                  <a:srgbClr val="000000"/>
                </a:solidFill>
                <a:latin typeface="Calibri"/>
                <a:ea typeface="Calibri"/>
                <a:cs typeface="Calibri"/>
                <a:sym typeface="Calibri"/>
              </a:rPr>
              <a:t> propagation , and could also explain the </a:t>
            </a:r>
            <a:r>
              <a:rPr lang="en-US" sz="1800" b="1" i="0" u="none" strike="noStrike" cap="none" dirty="0">
                <a:solidFill>
                  <a:srgbClr val="000000"/>
                </a:solidFill>
                <a:latin typeface="Calibri"/>
                <a:ea typeface="Calibri"/>
                <a:cs typeface="Calibri"/>
                <a:sym typeface="Calibri"/>
              </a:rPr>
              <a:t>absence of brittle deformation at the surface</a:t>
            </a:r>
            <a:r>
              <a:rPr lang="en-US" sz="1800" b="0" i="0" u="none" strike="noStrike" cap="none" dirty="0">
                <a:solidFill>
                  <a:srgbClr val="000000"/>
                </a:solidFill>
                <a:latin typeface="Calibri"/>
                <a:ea typeface="Calibri"/>
                <a:cs typeface="Calibri"/>
                <a:sym typeface="Calibri"/>
              </a:rPr>
              <a:t>.</a:t>
            </a:r>
            <a:endParaRPr dirty="0"/>
          </a:p>
          <a:p>
            <a:pPr marL="285750" marR="0" lvl="0" indent="-285750" algn="just" rtl="0">
              <a:lnSpc>
                <a:spcPct val="100000"/>
              </a:lnSpc>
              <a:spcBef>
                <a:spcPts val="1800"/>
              </a:spcBef>
              <a:spcAft>
                <a:spcPts val="0"/>
              </a:spcAft>
              <a:buClr>
                <a:srgbClr val="000000"/>
              </a:buClr>
              <a:buSzPts val="1800"/>
              <a:buFont typeface="Arial"/>
              <a:buChar char="•"/>
            </a:pPr>
            <a:r>
              <a:rPr lang="en-US" sz="1800" b="0" i="0" u="none" strike="noStrike" cap="none" dirty="0">
                <a:solidFill>
                  <a:srgbClr val="000000"/>
                </a:solidFill>
                <a:latin typeface="Calibri"/>
                <a:ea typeface="Calibri"/>
                <a:cs typeface="Calibri"/>
                <a:sym typeface="Calibri"/>
              </a:rPr>
              <a:t>In our numerical models, we have </a:t>
            </a:r>
            <a:r>
              <a:rPr lang="en-US" sz="1800" dirty="0">
                <a:latin typeface="Calibri"/>
                <a:ea typeface="Calibri"/>
                <a:cs typeface="Calibri"/>
                <a:sym typeface="Calibri"/>
              </a:rPr>
              <a:t>investigated </a:t>
            </a:r>
            <a:r>
              <a:rPr lang="en-US" sz="1800" b="0" i="0" u="none" strike="noStrike" cap="none" dirty="0">
                <a:solidFill>
                  <a:srgbClr val="000000"/>
                </a:solidFill>
                <a:latin typeface="Calibri"/>
                <a:ea typeface="Calibri"/>
                <a:cs typeface="Calibri"/>
                <a:sym typeface="Calibri"/>
              </a:rPr>
              <a:t>the influence of the following factors on </a:t>
            </a:r>
            <a:r>
              <a:rPr lang="en-US" sz="1800" dirty="0">
                <a:solidFill>
                  <a:schemeClr val="dk1"/>
                </a:solidFill>
                <a:latin typeface="Calibri"/>
                <a:ea typeface="Calibri"/>
                <a:cs typeface="Calibri"/>
                <a:sym typeface="Calibri"/>
              </a:rPr>
              <a:t>dike arrest and the associated absence of brittle deformation: </a:t>
            </a:r>
            <a:endParaRPr dirty="0"/>
          </a:p>
        </p:txBody>
      </p:sp>
      <p:pic>
        <p:nvPicPr>
          <p:cNvPr id="248" name="Google Shape;248;p32"/>
          <p:cNvPicPr preferRelativeResize="0"/>
          <p:nvPr/>
        </p:nvPicPr>
        <p:blipFill rotWithShape="1">
          <a:blip r:embed="rId5">
            <a:alphaModFix/>
          </a:blip>
          <a:srcRect/>
          <a:stretch/>
        </p:blipFill>
        <p:spPr>
          <a:xfrm>
            <a:off x="3073268" y="4208058"/>
            <a:ext cx="6045465" cy="2254045"/>
          </a:xfrm>
          <a:prstGeom prst="rect">
            <a:avLst/>
          </a:prstGeom>
          <a:noFill/>
          <a:ln>
            <a:noFill/>
          </a:ln>
        </p:spPr>
      </p:pic>
      <p:sp>
        <p:nvSpPr>
          <p:cNvPr id="2" name="CasellaDiTesto 1">
            <a:extLst>
              <a:ext uri="{FF2B5EF4-FFF2-40B4-BE49-F238E27FC236}">
                <a16:creationId xmlns:a16="http://schemas.microsoft.com/office/drawing/2014/main" id="{819B733A-A457-B964-8E32-C18FF3063D26}"/>
              </a:ext>
            </a:extLst>
          </p:cNvPr>
          <p:cNvSpPr txBox="1"/>
          <p:nvPr/>
        </p:nvSpPr>
        <p:spPr>
          <a:xfrm>
            <a:off x="11759381" y="6550223"/>
            <a:ext cx="501445" cy="307777"/>
          </a:xfrm>
          <a:prstGeom prst="rect">
            <a:avLst/>
          </a:prstGeom>
          <a:noFill/>
        </p:spPr>
        <p:txBody>
          <a:bodyPr wrap="square" rtlCol="0">
            <a:spAutoFit/>
          </a:bodyPr>
          <a:lstStyle/>
          <a:p>
            <a:pPr algn="ctr"/>
            <a:r>
              <a:rPr lang="it-IT" dirty="0">
                <a:latin typeface="Calibri" panose="020F0502020204030204" pitchFamily="34" charset="0"/>
                <a:ea typeface="Calibri" panose="020F0502020204030204" pitchFamily="34" charset="0"/>
                <a:cs typeface="Calibri" panose="020F0502020204030204" pitchFamily="34" charset="0"/>
              </a:rPr>
              <a:t>10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11" descr="logo-bicocca-verde"/>
          <p:cNvPicPr preferRelativeResize="0"/>
          <p:nvPr/>
        </p:nvPicPr>
        <p:blipFill rotWithShape="1">
          <a:blip r:embed="rId3">
            <a:alphaModFix/>
          </a:blip>
          <a:srcRect/>
          <a:stretch/>
        </p:blipFill>
        <p:spPr>
          <a:xfrm>
            <a:off x="-1" y="0"/>
            <a:ext cx="681001" cy="730284"/>
          </a:xfrm>
          <a:prstGeom prst="rect">
            <a:avLst/>
          </a:prstGeom>
          <a:noFill/>
          <a:ln w="9525" cap="flat" cmpd="sng">
            <a:solidFill>
              <a:schemeClr val="dk1"/>
            </a:solidFill>
            <a:prstDash val="solid"/>
            <a:miter lim="800000"/>
            <a:headEnd type="none" w="sm" len="sm"/>
            <a:tailEnd type="none" w="sm" len="sm"/>
          </a:ln>
        </p:spPr>
      </p:pic>
      <p:cxnSp>
        <p:nvCxnSpPr>
          <p:cNvPr id="255" name="Google Shape;255;p11"/>
          <p:cNvCxnSpPr/>
          <p:nvPr/>
        </p:nvCxnSpPr>
        <p:spPr>
          <a:xfrm>
            <a:off x="0" y="730284"/>
            <a:ext cx="12164407" cy="0"/>
          </a:xfrm>
          <a:prstGeom prst="straightConnector1">
            <a:avLst/>
          </a:prstGeom>
          <a:noFill/>
          <a:ln w="9525" cap="flat" cmpd="sng">
            <a:solidFill>
              <a:schemeClr val="dk1"/>
            </a:solidFill>
            <a:prstDash val="solid"/>
            <a:miter lim="800000"/>
            <a:headEnd type="none" w="sm" len="sm"/>
            <a:tailEnd type="none" w="sm" len="sm"/>
          </a:ln>
        </p:spPr>
      </p:cxnSp>
      <p:sp>
        <p:nvSpPr>
          <p:cNvPr id="256" name="Google Shape;256;p11"/>
          <p:cNvSpPr txBox="1"/>
          <p:nvPr/>
        </p:nvSpPr>
        <p:spPr>
          <a:xfrm>
            <a:off x="2308135" y="89138"/>
            <a:ext cx="757573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1" u="none" strike="noStrike" cap="none">
                <a:solidFill>
                  <a:schemeClr val="dk1"/>
                </a:solidFill>
                <a:latin typeface="Calibri"/>
                <a:ea typeface="Calibri"/>
                <a:cs typeface="Calibri"/>
                <a:sym typeface="Calibri"/>
              </a:rPr>
              <a:t>Conclusions</a:t>
            </a:r>
            <a:endParaRPr sz="1400" b="0" i="0" u="none" strike="noStrike" cap="none">
              <a:solidFill>
                <a:srgbClr val="000000"/>
              </a:solidFill>
              <a:latin typeface="Arial"/>
              <a:ea typeface="Arial"/>
              <a:cs typeface="Arial"/>
              <a:sym typeface="Arial"/>
            </a:endParaRPr>
          </a:p>
        </p:txBody>
      </p:sp>
      <p:sp>
        <p:nvSpPr>
          <p:cNvPr id="257" name="Google Shape;257;p11"/>
          <p:cNvSpPr/>
          <p:nvPr/>
        </p:nvSpPr>
        <p:spPr>
          <a:xfrm>
            <a:off x="1246909" y="1147541"/>
            <a:ext cx="831273" cy="119264"/>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8" name="Google Shape;258;p11"/>
          <p:cNvSpPr txBox="1"/>
          <p:nvPr/>
        </p:nvSpPr>
        <p:spPr>
          <a:xfrm>
            <a:off x="574200" y="1234365"/>
            <a:ext cx="11043600" cy="4801274"/>
          </a:xfrm>
          <a:prstGeom prst="rect">
            <a:avLst/>
          </a:prstGeom>
          <a:noFill/>
          <a:ln>
            <a:noFill/>
          </a:ln>
        </p:spPr>
        <p:txBody>
          <a:bodyPr spcFirstLastPara="1" wrap="square" lIns="91425" tIns="45700" rIns="91425" bIns="45700" anchor="t" anchorCtr="0">
            <a:spAutoFit/>
          </a:bodyPr>
          <a:lstStyle/>
          <a:p>
            <a:pPr marL="0" marR="0" lvl="0" indent="-127000" algn="just" rtl="0">
              <a:lnSpc>
                <a:spcPct val="100000"/>
              </a:lnSpc>
              <a:spcBef>
                <a:spcPts val="0"/>
              </a:spcBef>
              <a:spcAft>
                <a:spcPts val="0"/>
              </a:spcAft>
              <a:buClr>
                <a:schemeClr val="dk1"/>
              </a:buClr>
              <a:buSzPts val="2000"/>
              <a:buFont typeface="Arial"/>
              <a:buChar char="•"/>
            </a:pPr>
            <a:r>
              <a:rPr lang="en-US" sz="1700" b="0" i="0" u="none" strike="noStrike" cap="none" dirty="0">
                <a:solidFill>
                  <a:schemeClr val="dk1"/>
                </a:solidFill>
                <a:latin typeface="Calibri"/>
                <a:ea typeface="Calibri"/>
                <a:cs typeface="Calibri"/>
                <a:sym typeface="Calibri"/>
              </a:rPr>
              <a:t> </a:t>
            </a:r>
            <a:r>
              <a:rPr lang="en-US" sz="1700" dirty="0">
                <a:latin typeface="Calibri"/>
                <a:ea typeface="Calibri"/>
                <a:cs typeface="Calibri"/>
                <a:sym typeface="Calibri"/>
              </a:rPr>
              <a:t>By</a:t>
            </a:r>
            <a:r>
              <a:rPr lang="en-US" sz="1700" b="0" i="0" u="none" strike="noStrike" cap="none" dirty="0">
                <a:solidFill>
                  <a:srgbClr val="000000"/>
                </a:solidFill>
                <a:latin typeface="Calibri"/>
                <a:ea typeface="Calibri"/>
                <a:cs typeface="Calibri"/>
                <a:sym typeface="Calibri"/>
              </a:rPr>
              <a:t> </a:t>
            </a:r>
            <a:r>
              <a:rPr lang="en-US" sz="1700" b="1" dirty="0">
                <a:latin typeface="Calibri"/>
                <a:ea typeface="Calibri"/>
                <a:cs typeface="Calibri"/>
                <a:sym typeface="Calibri"/>
              </a:rPr>
              <a:t>integrating </a:t>
            </a:r>
            <a:r>
              <a:rPr lang="en-US" sz="1700" b="1" i="0" u="none" strike="noStrike" cap="none" dirty="0">
                <a:solidFill>
                  <a:srgbClr val="000000"/>
                </a:solidFill>
                <a:latin typeface="Calibri"/>
                <a:ea typeface="Calibri"/>
                <a:cs typeface="Calibri"/>
                <a:sym typeface="Calibri"/>
              </a:rPr>
              <a:t>fieldwork and UAV surveys</a:t>
            </a:r>
            <a:r>
              <a:rPr lang="en-US" sz="1700" b="0" i="0" u="none" strike="noStrike" cap="none" dirty="0">
                <a:solidFill>
                  <a:srgbClr val="000000"/>
                </a:solidFill>
                <a:latin typeface="Calibri"/>
                <a:ea typeface="Calibri"/>
                <a:cs typeface="Calibri"/>
                <a:sym typeface="Calibri"/>
              </a:rPr>
              <a:t>, we </a:t>
            </a:r>
            <a:r>
              <a:rPr lang="en-US" sz="1700" dirty="0">
                <a:latin typeface="Calibri"/>
                <a:ea typeface="Calibri"/>
                <a:cs typeface="Calibri"/>
                <a:sym typeface="Calibri"/>
              </a:rPr>
              <a:t>have been able </a:t>
            </a:r>
            <a:r>
              <a:rPr lang="en-US" sz="1700" b="0" i="0" u="none" strike="noStrike" cap="none" dirty="0">
                <a:solidFill>
                  <a:srgbClr val="000000"/>
                </a:solidFill>
                <a:latin typeface="Calibri"/>
                <a:ea typeface="Calibri"/>
                <a:cs typeface="Calibri"/>
                <a:sym typeface="Calibri"/>
              </a:rPr>
              <a:t>to study the crater rows associated to the </a:t>
            </a:r>
            <a:r>
              <a:rPr lang="en-US" sz="1700" b="0" i="0" u="none" strike="noStrike" cap="none" dirty="0" err="1">
                <a:solidFill>
                  <a:srgbClr val="000000"/>
                </a:solidFill>
                <a:latin typeface="Calibri"/>
                <a:ea typeface="Calibri"/>
                <a:cs typeface="Calibri"/>
                <a:sym typeface="Calibri"/>
              </a:rPr>
              <a:t>Stampar</a:t>
            </a:r>
            <a:r>
              <a:rPr lang="en-US" sz="1700" b="0" i="0" u="none" strike="noStrike" cap="none" dirty="0">
                <a:solidFill>
                  <a:srgbClr val="000000"/>
                </a:solidFill>
                <a:latin typeface="Calibri"/>
                <a:ea typeface="Calibri"/>
                <a:cs typeface="Calibri"/>
                <a:sym typeface="Calibri"/>
              </a:rPr>
              <a:t> eruptions (SW Iceland) as well as two dikes cropping out along the cliff. One of these dikes was arrested at a depth of only 5 meters without causing any kind of brittle deformation at the surface. </a:t>
            </a:r>
            <a:endParaRPr dirty="0"/>
          </a:p>
          <a:p>
            <a:pPr marL="0" marR="0" lvl="0" indent="0" algn="just" rtl="0">
              <a:lnSpc>
                <a:spcPct val="100000"/>
              </a:lnSpc>
              <a:spcBef>
                <a:spcPts val="0"/>
              </a:spcBef>
              <a:spcAft>
                <a:spcPts val="0"/>
              </a:spcAft>
              <a:buNone/>
            </a:pPr>
            <a:endParaRPr sz="1700" b="0" i="0" u="none" strike="noStrike" cap="none" dirty="0">
              <a:solidFill>
                <a:schemeClr val="dk1"/>
              </a:solidFill>
              <a:latin typeface="Calibri"/>
              <a:ea typeface="Calibri"/>
              <a:cs typeface="Calibri"/>
              <a:sym typeface="Calibri"/>
            </a:endParaRPr>
          </a:p>
          <a:p>
            <a:pPr marL="0" marR="0" lvl="0" indent="-127000" algn="just" rtl="0">
              <a:lnSpc>
                <a:spcPct val="100000"/>
              </a:lnSpc>
              <a:spcBef>
                <a:spcPts val="0"/>
              </a:spcBef>
              <a:spcAft>
                <a:spcPts val="0"/>
              </a:spcAft>
              <a:buClr>
                <a:schemeClr val="dk1"/>
              </a:buClr>
              <a:buSzPts val="2000"/>
              <a:buFont typeface="Arial"/>
              <a:buChar char="•"/>
            </a:pPr>
            <a:r>
              <a:rPr lang="en-US" sz="1700" b="0" i="0" u="none" strike="noStrike" cap="none" dirty="0">
                <a:solidFill>
                  <a:schemeClr val="dk1"/>
                </a:solidFill>
                <a:latin typeface="Calibri"/>
                <a:ea typeface="Calibri"/>
                <a:cs typeface="Calibri"/>
                <a:sym typeface="Calibri"/>
              </a:rPr>
              <a:t> </a:t>
            </a:r>
            <a:r>
              <a:rPr lang="en-US" sz="1700" b="0" i="0" u="none" strike="noStrike" cap="none" dirty="0">
                <a:solidFill>
                  <a:srgbClr val="000000"/>
                </a:solidFill>
                <a:latin typeface="Calibri"/>
                <a:ea typeface="Calibri"/>
                <a:cs typeface="Calibri"/>
                <a:sym typeface="Calibri"/>
              </a:rPr>
              <a:t>Our structural analyses </a:t>
            </a:r>
            <a:r>
              <a:rPr lang="en-US" sz="1700" dirty="0">
                <a:latin typeface="Calibri"/>
                <a:ea typeface="Calibri"/>
                <a:cs typeface="Calibri"/>
                <a:sym typeface="Calibri"/>
              </a:rPr>
              <a:t>indicate </a:t>
            </a:r>
            <a:r>
              <a:rPr lang="en-US" sz="1700" b="0" i="0" u="none" strike="noStrike" cap="none" dirty="0">
                <a:solidFill>
                  <a:srgbClr val="000000"/>
                </a:solidFill>
                <a:latin typeface="Calibri"/>
                <a:ea typeface="Calibri"/>
                <a:cs typeface="Calibri"/>
                <a:sym typeface="Calibri"/>
              </a:rPr>
              <a:t>that the</a:t>
            </a:r>
            <a:r>
              <a:rPr lang="en-US" sz="1700" dirty="0">
                <a:latin typeface="Calibri"/>
                <a:ea typeface="Calibri"/>
                <a:cs typeface="Calibri"/>
                <a:sym typeface="Calibri"/>
              </a:rPr>
              <a:t> orientation of the</a:t>
            </a:r>
            <a:r>
              <a:rPr lang="en-US" sz="1700" b="0" i="0" u="none" strike="noStrike" cap="none" dirty="0">
                <a:solidFill>
                  <a:srgbClr val="000000"/>
                </a:solidFill>
                <a:latin typeface="Calibri"/>
                <a:ea typeface="Calibri"/>
                <a:cs typeface="Calibri"/>
                <a:sym typeface="Calibri"/>
              </a:rPr>
              <a:t> </a:t>
            </a:r>
            <a:r>
              <a:rPr lang="en-US" sz="1700" b="1" i="0" u="none" strike="noStrike" cap="none" dirty="0" err="1">
                <a:solidFill>
                  <a:srgbClr val="000000"/>
                </a:solidFill>
                <a:latin typeface="Calibri"/>
                <a:ea typeface="Calibri"/>
                <a:cs typeface="Calibri"/>
                <a:sym typeface="Calibri"/>
              </a:rPr>
              <a:t>Stampar</a:t>
            </a:r>
            <a:r>
              <a:rPr lang="en-US" sz="1700" b="1" i="0" u="none" strike="noStrike" cap="none" dirty="0">
                <a:solidFill>
                  <a:srgbClr val="000000"/>
                </a:solidFill>
                <a:latin typeface="Calibri"/>
                <a:ea typeface="Calibri"/>
                <a:cs typeface="Calibri"/>
                <a:sym typeface="Calibri"/>
              </a:rPr>
              <a:t> crater rows is consistent in strike with </a:t>
            </a:r>
            <a:r>
              <a:rPr lang="en-US" sz="1700" b="1" dirty="0">
                <a:latin typeface="Calibri"/>
                <a:ea typeface="Calibri"/>
                <a:cs typeface="Calibri"/>
                <a:sym typeface="Calibri"/>
              </a:rPr>
              <a:t>that</a:t>
            </a:r>
            <a:r>
              <a:rPr lang="en-US" sz="1700" b="1" i="0" u="none" strike="noStrike" cap="none" dirty="0">
                <a:solidFill>
                  <a:srgbClr val="000000"/>
                </a:solidFill>
                <a:latin typeface="Calibri"/>
                <a:ea typeface="Calibri"/>
                <a:cs typeface="Calibri"/>
                <a:sym typeface="Calibri"/>
              </a:rPr>
              <a:t> of the volcanic system of the Reykjanes Peninsula</a:t>
            </a:r>
            <a:r>
              <a:rPr lang="en-US" sz="1700" b="0" i="0" u="none" strike="noStrike" cap="none" dirty="0">
                <a:solidFill>
                  <a:srgbClr val="000000"/>
                </a:solidFill>
                <a:latin typeface="Calibri"/>
                <a:ea typeface="Calibri"/>
                <a:cs typeface="Calibri"/>
                <a:sym typeface="Calibri"/>
              </a:rPr>
              <a:t>, as well as with other </a:t>
            </a:r>
            <a:r>
              <a:rPr lang="en-US" sz="1700" b="1" i="0" u="none" strike="noStrike" cap="none" dirty="0">
                <a:solidFill>
                  <a:srgbClr val="000000"/>
                </a:solidFill>
                <a:latin typeface="Calibri"/>
                <a:ea typeface="Calibri"/>
                <a:cs typeface="Calibri"/>
                <a:sym typeface="Calibri"/>
              </a:rPr>
              <a:t>historic and prehistoric eruptive fissures </a:t>
            </a:r>
            <a:r>
              <a:rPr lang="en-US" sz="1700" b="0" i="0" u="none" strike="noStrike" cap="none" dirty="0">
                <a:solidFill>
                  <a:srgbClr val="000000"/>
                </a:solidFill>
                <a:latin typeface="Calibri"/>
                <a:ea typeface="Calibri"/>
                <a:cs typeface="Calibri"/>
                <a:sym typeface="Calibri"/>
              </a:rPr>
              <a:t>in the </a:t>
            </a:r>
            <a:r>
              <a:rPr lang="en-US" sz="1700" dirty="0">
                <a:latin typeface="Calibri"/>
                <a:ea typeface="Calibri"/>
                <a:cs typeface="Calibri"/>
                <a:sym typeface="Calibri"/>
              </a:rPr>
              <a:t>area</a:t>
            </a:r>
            <a:r>
              <a:rPr lang="en-US" sz="1700" b="0" i="0" u="none" strike="noStrike" cap="none" dirty="0">
                <a:solidFill>
                  <a:srgbClr val="000000"/>
                </a:solidFill>
                <a:latin typeface="Calibri"/>
                <a:ea typeface="Calibri"/>
                <a:cs typeface="Calibri"/>
                <a:sym typeface="Calibri"/>
              </a:rPr>
              <a:t>. </a:t>
            </a:r>
            <a:endParaRPr dirty="0"/>
          </a:p>
          <a:p>
            <a:pPr marL="0" marR="0" lvl="0" indent="0" algn="just" rtl="0">
              <a:lnSpc>
                <a:spcPct val="100000"/>
              </a:lnSpc>
              <a:spcBef>
                <a:spcPts val="0"/>
              </a:spcBef>
              <a:spcAft>
                <a:spcPts val="0"/>
              </a:spcAft>
              <a:buNone/>
            </a:pPr>
            <a:endParaRPr sz="1700" b="0" i="0" u="none" strike="noStrike" cap="none" dirty="0">
              <a:solidFill>
                <a:srgbClr val="000000"/>
              </a:solidFill>
              <a:latin typeface="Calibri"/>
              <a:ea typeface="Calibri"/>
              <a:cs typeface="Calibri"/>
              <a:sym typeface="Calibri"/>
            </a:endParaRPr>
          </a:p>
          <a:p>
            <a:pPr marL="0" marR="0" lvl="0" indent="-127000" algn="just" rtl="0">
              <a:lnSpc>
                <a:spcPct val="100000"/>
              </a:lnSpc>
              <a:spcBef>
                <a:spcPts val="0"/>
              </a:spcBef>
              <a:spcAft>
                <a:spcPts val="0"/>
              </a:spcAft>
              <a:buClr>
                <a:schemeClr val="dk1"/>
              </a:buClr>
              <a:buSzPts val="2000"/>
              <a:buFont typeface="Arial"/>
              <a:buChar char="•"/>
            </a:pPr>
            <a:r>
              <a:rPr lang="en-US" sz="1700" b="0" i="0" u="none" strike="noStrike" cap="none" dirty="0">
                <a:solidFill>
                  <a:srgbClr val="000000"/>
                </a:solidFill>
                <a:latin typeface="Calibri"/>
                <a:ea typeface="Calibri"/>
                <a:cs typeface="Calibri"/>
                <a:sym typeface="Calibri"/>
              </a:rPr>
              <a:t> Our </a:t>
            </a:r>
            <a:r>
              <a:rPr lang="en-US" sz="1700" i="0" u="none" strike="noStrike" cap="none" dirty="0">
                <a:solidFill>
                  <a:srgbClr val="000000"/>
                </a:solidFill>
                <a:latin typeface="Calibri"/>
                <a:ea typeface="Calibri"/>
                <a:cs typeface="Calibri"/>
                <a:sym typeface="Calibri"/>
              </a:rPr>
              <a:t>numerical models </a:t>
            </a:r>
            <a:r>
              <a:rPr lang="en-US" sz="1700" b="0" i="0" u="none" strike="noStrike" cap="none" dirty="0">
                <a:solidFill>
                  <a:srgbClr val="000000"/>
                </a:solidFill>
                <a:latin typeface="Calibri"/>
                <a:ea typeface="Calibri"/>
                <a:cs typeface="Calibri"/>
                <a:sym typeface="Calibri"/>
              </a:rPr>
              <a:t>indicate that the </a:t>
            </a:r>
            <a:r>
              <a:rPr lang="en-US" sz="1700" b="1" i="0" u="none" strike="noStrike" cap="none" dirty="0">
                <a:solidFill>
                  <a:srgbClr val="000000"/>
                </a:solidFill>
                <a:latin typeface="Calibri"/>
                <a:ea typeface="Calibri"/>
                <a:cs typeface="Calibri"/>
                <a:sym typeface="Calibri"/>
              </a:rPr>
              <a:t>layering and the dissimilar mechanical properties of the host rock </a:t>
            </a:r>
            <a:r>
              <a:rPr lang="en-US" sz="1700" b="0" i="0" u="none" strike="noStrike" cap="none" dirty="0">
                <a:solidFill>
                  <a:srgbClr val="000000"/>
                </a:solidFill>
                <a:latin typeface="Calibri"/>
                <a:ea typeface="Calibri"/>
                <a:cs typeface="Calibri"/>
                <a:sym typeface="Calibri"/>
              </a:rPr>
              <a:t>could explain the</a:t>
            </a:r>
            <a:r>
              <a:rPr lang="en-US" sz="1700" b="1" i="0" u="none" strike="noStrike" cap="none" dirty="0">
                <a:solidFill>
                  <a:srgbClr val="000000"/>
                </a:solidFill>
                <a:latin typeface="Calibri"/>
                <a:ea typeface="Calibri"/>
                <a:cs typeface="Calibri"/>
                <a:sym typeface="Calibri"/>
              </a:rPr>
              <a:t> arrest of the dike and the absence of brittle deformation </a:t>
            </a:r>
            <a:r>
              <a:rPr lang="en-US" sz="1700" b="0" i="0" u="none" strike="noStrike" cap="none" dirty="0">
                <a:solidFill>
                  <a:srgbClr val="000000"/>
                </a:solidFill>
                <a:latin typeface="Calibri"/>
                <a:ea typeface="Calibri"/>
                <a:cs typeface="Calibri"/>
                <a:sym typeface="Calibri"/>
              </a:rPr>
              <a:t>at and above its tip. </a:t>
            </a:r>
            <a:r>
              <a:rPr lang="en-US" sz="1700" dirty="0">
                <a:latin typeface="Calibri"/>
                <a:ea typeface="Calibri"/>
                <a:cs typeface="Calibri"/>
                <a:sym typeface="Calibri"/>
              </a:rPr>
              <a:t>Specifically</a:t>
            </a:r>
            <a:r>
              <a:rPr lang="en-US" sz="1700" b="0" i="0" u="none" strike="noStrike" cap="none" dirty="0">
                <a:solidFill>
                  <a:srgbClr val="000000"/>
                </a:solidFill>
                <a:latin typeface="Calibri"/>
                <a:ea typeface="Calibri"/>
                <a:cs typeface="Calibri"/>
                <a:sym typeface="Calibri"/>
              </a:rPr>
              <a:t>, the presence of a </a:t>
            </a:r>
            <a:r>
              <a:rPr lang="en-US" sz="1700" b="1" i="0" u="none" strike="noStrike" cap="none" dirty="0">
                <a:solidFill>
                  <a:srgbClr val="000000"/>
                </a:solidFill>
                <a:latin typeface="Calibri"/>
                <a:ea typeface="Calibri"/>
                <a:cs typeface="Calibri"/>
                <a:sym typeface="Calibri"/>
              </a:rPr>
              <a:t>stiffer layer above a softer one </a:t>
            </a:r>
            <a:r>
              <a:rPr lang="en-US" sz="1700" dirty="0">
                <a:latin typeface="Calibri"/>
                <a:ea typeface="Calibri"/>
                <a:cs typeface="Calibri"/>
                <a:sym typeface="Calibri"/>
              </a:rPr>
              <a:t>may </a:t>
            </a:r>
            <a:r>
              <a:rPr lang="en-US" sz="1700" b="0" i="0" u="none" strike="noStrike" cap="none" dirty="0">
                <a:solidFill>
                  <a:srgbClr val="000000"/>
                </a:solidFill>
                <a:latin typeface="Calibri"/>
                <a:ea typeface="Calibri"/>
                <a:cs typeface="Calibri"/>
                <a:sym typeface="Calibri"/>
              </a:rPr>
              <a:t>lead to a decrease </a:t>
            </a:r>
            <a:r>
              <a:rPr lang="en-US" sz="1700" dirty="0">
                <a:latin typeface="Calibri"/>
                <a:ea typeface="Calibri"/>
                <a:cs typeface="Calibri"/>
                <a:sym typeface="Calibri"/>
              </a:rPr>
              <a:t>in tensile stress </a:t>
            </a:r>
            <a:r>
              <a:rPr lang="en-US" sz="1700" b="0" i="0" u="none" strike="noStrike" cap="none" dirty="0">
                <a:solidFill>
                  <a:srgbClr val="000000"/>
                </a:solidFill>
                <a:latin typeface="Calibri"/>
                <a:ea typeface="Calibri"/>
                <a:cs typeface="Calibri"/>
                <a:sym typeface="Calibri"/>
              </a:rPr>
              <a:t>concentration at the dike tip, and an increase in the upper layer, once the dike gets closer to the stiff/soft contact.</a:t>
            </a:r>
            <a:endParaRPr dirty="0"/>
          </a:p>
          <a:p>
            <a:pPr marL="0" marR="0" lvl="0" indent="0" algn="just" rtl="0">
              <a:lnSpc>
                <a:spcPct val="100000"/>
              </a:lnSpc>
              <a:spcBef>
                <a:spcPts val="0"/>
              </a:spcBef>
              <a:spcAft>
                <a:spcPts val="0"/>
              </a:spcAft>
              <a:buClr>
                <a:schemeClr val="dk1"/>
              </a:buClr>
              <a:buSzPts val="2000"/>
              <a:buFont typeface="Arial"/>
              <a:buNone/>
            </a:pPr>
            <a:endParaRPr sz="1700" b="0" i="0" u="none" strike="noStrike" cap="none" dirty="0">
              <a:solidFill>
                <a:srgbClr val="000000"/>
              </a:solidFill>
              <a:latin typeface="Calibri"/>
              <a:ea typeface="Calibri"/>
              <a:cs typeface="Calibri"/>
              <a:sym typeface="Calibri"/>
            </a:endParaRPr>
          </a:p>
          <a:p>
            <a:pPr marL="0" marR="0" lvl="0" indent="-127000" algn="just" rtl="0">
              <a:lnSpc>
                <a:spcPct val="100000"/>
              </a:lnSpc>
              <a:spcBef>
                <a:spcPts val="0"/>
              </a:spcBef>
              <a:spcAft>
                <a:spcPts val="0"/>
              </a:spcAft>
              <a:buClr>
                <a:schemeClr val="dk1"/>
              </a:buClr>
              <a:buSzPts val="2000"/>
              <a:buFont typeface="Arial"/>
              <a:buChar char="•"/>
            </a:pPr>
            <a:r>
              <a:rPr lang="en-US" sz="1700" b="0" i="0" u="none" strike="noStrike" cap="none" dirty="0">
                <a:solidFill>
                  <a:srgbClr val="000000"/>
                </a:solidFill>
                <a:latin typeface="Calibri"/>
                <a:ea typeface="Calibri"/>
                <a:cs typeface="Calibri"/>
                <a:sym typeface="Calibri"/>
              </a:rPr>
              <a:t> The </a:t>
            </a:r>
            <a:r>
              <a:rPr lang="en-US" sz="1700" b="1" i="0" u="none" strike="noStrike" cap="none" dirty="0">
                <a:solidFill>
                  <a:srgbClr val="000000"/>
                </a:solidFill>
                <a:latin typeface="Calibri"/>
                <a:ea typeface="Calibri"/>
                <a:cs typeface="Calibri"/>
                <a:sym typeface="Calibri"/>
              </a:rPr>
              <a:t>horizontal compressive stress </a:t>
            </a:r>
            <a:r>
              <a:rPr lang="en-US" sz="1700" b="0" i="0" u="none" strike="noStrike" cap="none" dirty="0">
                <a:solidFill>
                  <a:srgbClr val="000000"/>
                </a:solidFill>
                <a:latin typeface="Calibri"/>
                <a:ea typeface="Calibri"/>
                <a:cs typeface="Calibri"/>
                <a:sym typeface="Calibri"/>
              </a:rPr>
              <a:t>caused by the previous intrusion of the nearby feeder dike, in turn, </a:t>
            </a:r>
            <a:r>
              <a:rPr lang="en-US" sz="1700" b="1" i="0" u="none" strike="noStrike" cap="none" dirty="0">
                <a:solidFill>
                  <a:srgbClr val="000000"/>
                </a:solidFill>
                <a:latin typeface="Calibri"/>
                <a:ea typeface="Calibri"/>
                <a:cs typeface="Calibri"/>
                <a:sym typeface="Calibri"/>
              </a:rPr>
              <a:t>could be </a:t>
            </a:r>
            <a:r>
              <a:rPr lang="en-US" sz="1700" b="1" dirty="0">
                <a:latin typeface="Calibri"/>
                <a:ea typeface="Calibri"/>
                <a:cs typeface="Calibri"/>
                <a:sym typeface="Calibri"/>
              </a:rPr>
              <a:t>a contributing factor </a:t>
            </a:r>
            <a:r>
              <a:rPr lang="en-US" sz="1700" b="1" i="0" u="none" strike="noStrike" cap="none" dirty="0">
                <a:solidFill>
                  <a:srgbClr val="000000"/>
                </a:solidFill>
                <a:latin typeface="Calibri"/>
                <a:ea typeface="Calibri"/>
                <a:cs typeface="Calibri"/>
                <a:sym typeface="Calibri"/>
              </a:rPr>
              <a:t>for the very low overpressure of the arrested </a:t>
            </a:r>
            <a:r>
              <a:rPr lang="en-US" sz="1700" b="1" dirty="0">
                <a:latin typeface="Calibri"/>
                <a:ea typeface="Calibri"/>
                <a:cs typeface="Calibri"/>
                <a:sym typeface="Calibri"/>
              </a:rPr>
              <a:t>as </a:t>
            </a:r>
            <a:r>
              <a:rPr lang="en-US" sz="1700" b="1" i="0" u="none" strike="noStrike" cap="none" dirty="0">
                <a:solidFill>
                  <a:srgbClr val="000000"/>
                </a:solidFill>
                <a:latin typeface="Calibri"/>
                <a:ea typeface="Calibri"/>
                <a:cs typeface="Calibri"/>
                <a:sym typeface="Calibri"/>
              </a:rPr>
              <a:t>it approached the tuff-lava contact</a:t>
            </a:r>
            <a:r>
              <a:rPr lang="en-US" sz="1700" b="0" i="0" u="none" strike="noStrike" cap="none" dirty="0">
                <a:solidFill>
                  <a:srgbClr val="000000"/>
                </a:solidFill>
                <a:latin typeface="Calibri"/>
                <a:ea typeface="Calibri"/>
                <a:cs typeface="Calibri"/>
                <a:sym typeface="Calibri"/>
              </a:rPr>
              <a:t>, </a:t>
            </a:r>
            <a:r>
              <a:rPr lang="en-US" sz="1700" dirty="0">
                <a:latin typeface="Calibri"/>
                <a:ea typeface="Calibri"/>
                <a:cs typeface="Calibri"/>
                <a:sym typeface="Calibri"/>
              </a:rPr>
              <a:t>ultimately leading to </a:t>
            </a:r>
            <a:r>
              <a:rPr lang="en-US" sz="1700" b="0" i="0" u="none" strike="noStrike" cap="none" dirty="0">
                <a:solidFill>
                  <a:srgbClr val="000000"/>
                </a:solidFill>
                <a:latin typeface="Calibri"/>
                <a:ea typeface="Calibri"/>
                <a:cs typeface="Calibri"/>
                <a:sym typeface="Calibri"/>
              </a:rPr>
              <a:t>its arrest at the contact. When the stiffer lava layer is dissected by the feeder dike, compression concentrates in the lava due to its high stiffness, favoring the arrest of the dike at the contact. </a:t>
            </a:r>
            <a:endParaRPr dirty="0"/>
          </a:p>
          <a:p>
            <a:pPr marL="0" marR="0" lvl="0" indent="0" algn="just" rtl="0">
              <a:lnSpc>
                <a:spcPct val="100000"/>
              </a:lnSpc>
              <a:spcBef>
                <a:spcPts val="0"/>
              </a:spcBef>
              <a:spcAft>
                <a:spcPts val="0"/>
              </a:spcAft>
              <a:buNone/>
            </a:pPr>
            <a:endParaRPr sz="1700" b="0" i="0" u="none" strike="noStrike" cap="none" dirty="0">
              <a:solidFill>
                <a:srgbClr val="000000"/>
              </a:solidFill>
              <a:latin typeface="Calibri"/>
              <a:ea typeface="Calibri"/>
              <a:cs typeface="Calibri"/>
              <a:sym typeface="Calibri"/>
            </a:endParaRPr>
          </a:p>
          <a:p>
            <a:pPr marL="0" marR="0" lvl="0" indent="-127000" algn="just" rtl="0">
              <a:lnSpc>
                <a:spcPct val="100000"/>
              </a:lnSpc>
              <a:spcBef>
                <a:spcPts val="0"/>
              </a:spcBef>
              <a:spcAft>
                <a:spcPts val="0"/>
              </a:spcAft>
              <a:buClr>
                <a:schemeClr val="dk1"/>
              </a:buClr>
              <a:buSzPts val="2000"/>
              <a:buFont typeface="Arial"/>
              <a:buChar char="•"/>
            </a:pPr>
            <a:r>
              <a:rPr lang="en-US" sz="1700" b="0" i="0" u="none" strike="noStrike" cap="none" dirty="0">
                <a:solidFill>
                  <a:srgbClr val="000000"/>
                </a:solidFill>
                <a:latin typeface="Calibri"/>
                <a:ea typeface="Calibri"/>
                <a:cs typeface="Calibri"/>
                <a:sym typeface="Calibri"/>
              </a:rPr>
              <a:t> Our </a:t>
            </a:r>
            <a:r>
              <a:rPr lang="en-US" sz="1700" dirty="0">
                <a:latin typeface="Calibri"/>
                <a:ea typeface="Calibri"/>
                <a:cs typeface="Calibri"/>
                <a:sym typeface="Calibri"/>
              </a:rPr>
              <a:t>findings may have significant implications</a:t>
            </a:r>
            <a:r>
              <a:rPr lang="en-US" sz="1700" b="0" i="0" u="none" strike="noStrike" cap="none" dirty="0">
                <a:solidFill>
                  <a:srgbClr val="000000"/>
                </a:solidFill>
                <a:latin typeface="Calibri"/>
                <a:ea typeface="Calibri"/>
                <a:cs typeface="Calibri"/>
                <a:sym typeface="Calibri"/>
              </a:rPr>
              <a:t> to other volcanic areas in Iceland and </a:t>
            </a:r>
            <a:r>
              <a:rPr lang="en-US" sz="1700" dirty="0">
                <a:latin typeface="Calibri"/>
                <a:ea typeface="Calibri"/>
                <a:cs typeface="Calibri"/>
                <a:sym typeface="Calibri"/>
              </a:rPr>
              <a:t>across the globe</a:t>
            </a:r>
            <a:r>
              <a:rPr lang="en-US" sz="1700" b="0" i="0" u="none" strike="noStrike" cap="none" dirty="0">
                <a:solidFill>
                  <a:srgbClr val="000000"/>
                </a:solidFill>
                <a:latin typeface="Calibri"/>
                <a:ea typeface="Calibri"/>
                <a:cs typeface="Calibri"/>
                <a:sym typeface="Calibri"/>
              </a:rPr>
              <a:t>.</a:t>
            </a:r>
            <a:endParaRPr sz="1800" b="0" i="0" u="none" strike="noStrike" cap="none" dirty="0">
              <a:solidFill>
                <a:srgbClr val="000000"/>
              </a:solidFill>
              <a:latin typeface="Calibri"/>
              <a:ea typeface="Calibri"/>
              <a:cs typeface="Calibri"/>
              <a:sym typeface="Calibri"/>
            </a:endParaRPr>
          </a:p>
        </p:txBody>
      </p:sp>
      <p:pic>
        <p:nvPicPr>
          <p:cNvPr id="259" name="Google Shape;259;p11"/>
          <p:cNvPicPr preferRelativeResize="0"/>
          <p:nvPr/>
        </p:nvPicPr>
        <p:blipFill rotWithShape="1">
          <a:blip r:embed="rId4">
            <a:alphaModFix/>
          </a:blip>
          <a:srcRect/>
          <a:stretch/>
        </p:blipFill>
        <p:spPr>
          <a:xfrm>
            <a:off x="11712693" y="9108"/>
            <a:ext cx="466368" cy="715916"/>
          </a:xfrm>
          <a:prstGeom prst="rect">
            <a:avLst/>
          </a:prstGeom>
          <a:noFill/>
          <a:ln>
            <a:noFill/>
          </a:ln>
        </p:spPr>
      </p:pic>
      <p:sp>
        <p:nvSpPr>
          <p:cNvPr id="2" name="CasellaDiTesto 1">
            <a:extLst>
              <a:ext uri="{FF2B5EF4-FFF2-40B4-BE49-F238E27FC236}">
                <a16:creationId xmlns:a16="http://schemas.microsoft.com/office/drawing/2014/main" id="{8A8488B3-AEA0-0921-E39C-30C578FC0E3B}"/>
              </a:ext>
            </a:extLst>
          </p:cNvPr>
          <p:cNvSpPr txBox="1"/>
          <p:nvPr/>
        </p:nvSpPr>
        <p:spPr>
          <a:xfrm>
            <a:off x="11759381" y="6550223"/>
            <a:ext cx="501445" cy="307777"/>
          </a:xfrm>
          <a:prstGeom prst="rect">
            <a:avLst/>
          </a:prstGeom>
          <a:noFill/>
        </p:spPr>
        <p:txBody>
          <a:bodyPr wrap="square" rtlCol="0">
            <a:spAutoFit/>
          </a:bodyPr>
          <a:lstStyle/>
          <a:p>
            <a:pPr algn="ctr"/>
            <a:r>
              <a:rPr lang="it-IT" dirty="0">
                <a:latin typeface="Calibri" panose="020F0502020204030204" pitchFamily="34" charset="0"/>
                <a:ea typeface="Calibri" panose="020F0502020204030204" pitchFamily="34" charset="0"/>
                <a:cs typeface="Calibri" panose="020F0502020204030204" pitchFamily="34" charset="0"/>
              </a:rP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12" descr="logo-bicocca-verde"/>
          <p:cNvPicPr preferRelativeResize="0"/>
          <p:nvPr/>
        </p:nvPicPr>
        <p:blipFill rotWithShape="1">
          <a:blip r:embed="rId3">
            <a:alphaModFix/>
          </a:blip>
          <a:srcRect/>
          <a:stretch/>
        </p:blipFill>
        <p:spPr>
          <a:xfrm>
            <a:off x="-1" y="0"/>
            <a:ext cx="681001" cy="730284"/>
          </a:xfrm>
          <a:prstGeom prst="rect">
            <a:avLst/>
          </a:prstGeom>
          <a:noFill/>
          <a:ln w="9525" cap="flat" cmpd="sng">
            <a:solidFill>
              <a:schemeClr val="dk1"/>
            </a:solidFill>
            <a:prstDash val="solid"/>
            <a:miter lim="800000"/>
            <a:headEnd type="none" w="sm" len="sm"/>
            <a:tailEnd type="none" w="sm" len="sm"/>
          </a:ln>
        </p:spPr>
      </p:pic>
      <p:cxnSp>
        <p:nvCxnSpPr>
          <p:cNvPr id="266" name="Google Shape;266;p12"/>
          <p:cNvCxnSpPr/>
          <p:nvPr/>
        </p:nvCxnSpPr>
        <p:spPr>
          <a:xfrm>
            <a:off x="0" y="730284"/>
            <a:ext cx="12164407" cy="0"/>
          </a:xfrm>
          <a:prstGeom prst="straightConnector1">
            <a:avLst/>
          </a:prstGeom>
          <a:noFill/>
          <a:ln w="9525" cap="flat" cmpd="sng">
            <a:solidFill>
              <a:schemeClr val="dk1"/>
            </a:solidFill>
            <a:prstDash val="solid"/>
            <a:miter lim="800000"/>
            <a:headEnd type="none" w="sm" len="sm"/>
            <a:tailEnd type="none" w="sm" len="sm"/>
          </a:ln>
        </p:spPr>
      </p:cxnSp>
      <p:sp>
        <p:nvSpPr>
          <p:cNvPr id="267" name="Google Shape;267;p12"/>
          <p:cNvSpPr txBox="1"/>
          <p:nvPr/>
        </p:nvSpPr>
        <p:spPr>
          <a:xfrm>
            <a:off x="2308135" y="89138"/>
            <a:ext cx="757573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1" u="none" strike="noStrike" cap="none">
                <a:solidFill>
                  <a:schemeClr val="dk1"/>
                </a:solidFill>
                <a:latin typeface="Calibri"/>
                <a:ea typeface="Calibri"/>
                <a:cs typeface="Calibri"/>
                <a:sym typeface="Calibri"/>
              </a:rPr>
              <a:t>References</a:t>
            </a:r>
            <a:endParaRPr sz="1400" b="0" i="0" u="none" strike="noStrike" cap="none">
              <a:solidFill>
                <a:srgbClr val="000000"/>
              </a:solidFill>
              <a:latin typeface="Arial"/>
              <a:ea typeface="Arial"/>
              <a:cs typeface="Arial"/>
              <a:sym typeface="Arial"/>
            </a:endParaRPr>
          </a:p>
        </p:txBody>
      </p:sp>
      <p:sp>
        <p:nvSpPr>
          <p:cNvPr id="268" name="Google Shape;268;p12"/>
          <p:cNvSpPr/>
          <p:nvPr/>
        </p:nvSpPr>
        <p:spPr>
          <a:xfrm>
            <a:off x="1246909" y="1147541"/>
            <a:ext cx="831273" cy="119264"/>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9" name="Google Shape;269;p12"/>
          <p:cNvSpPr txBox="1"/>
          <p:nvPr/>
        </p:nvSpPr>
        <p:spPr>
          <a:xfrm>
            <a:off x="4591665" y="5909194"/>
            <a:ext cx="7832343"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200" b="1" i="1" u="none" strike="noStrike" cap="none" dirty="0">
                <a:solidFill>
                  <a:schemeClr val="dk1"/>
                </a:solidFill>
                <a:latin typeface="Calibri"/>
                <a:ea typeface="Calibri"/>
                <a:cs typeface="Calibri"/>
                <a:sym typeface="Calibri"/>
              </a:rPr>
              <a:t>THANK YOU FOR </a:t>
            </a:r>
            <a:r>
              <a:rPr lang="en-US" sz="3200" b="1" i="1" dirty="0">
                <a:solidFill>
                  <a:schemeClr val="dk1"/>
                </a:solidFill>
                <a:latin typeface="Calibri"/>
                <a:ea typeface="Calibri"/>
                <a:cs typeface="Calibri"/>
                <a:sym typeface="Calibri"/>
              </a:rPr>
              <a:t>YOUR</a:t>
            </a:r>
            <a:r>
              <a:rPr lang="en-US" sz="3200" b="1" i="1" u="none" strike="noStrike" cap="none" dirty="0">
                <a:solidFill>
                  <a:schemeClr val="dk1"/>
                </a:solidFill>
                <a:latin typeface="Calibri"/>
                <a:ea typeface="Calibri"/>
                <a:cs typeface="Calibri"/>
                <a:sym typeface="Calibri"/>
              </a:rPr>
              <a:t> ATTENTION!</a:t>
            </a:r>
            <a:endParaRPr sz="3200" b="1" i="1" u="none" strike="noStrike" cap="none" dirty="0">
              <a:solidFill>
                <a:schemeClr val="dk1"/>
              </a:solidFill>
              <a:latin typeface="Calibri"/>
              <a:ea typeface="Calibri"/>
              <a:cs typeface="Calibri"/>
              <a:sym typeface="Calibri"/>
            </a:endParaRPr>
          </a:p>
        </p:txBody>
      </p:sp>
      <p:sp>
        <p:nvSpPr>
          <p:cNvPr id="270" name="Google Shape;270;p12"/>
          <p:cNvSpPr/>
          <p:nvPr/>
        </p:nvSpPr>
        <p:spPr>
          <a:xfrm>
            <a:off x="567777" y="1162857"/>
            <a:ext cx="11056446" cy="4739719"/>
          </a:xfrm>
          <a:prstGeom prst="rect">
            <a:avLst/>
          </a:prstGeom>
          <a:noFill/>
          <a:ln>
            <a:noFill/>
          </a:ln>
        </p:spPr>
        <p:txBody>
          <a:bodyPr spcFirstLastPara="1" wrap="square" lIns="91425" tIns="45700" rIns="91425" bIns="45700" anchor="t" anchorCtr="0">
            <a:spAutoFit/>
          </a:bodyPr>
          <a:lstStyle/>
          <a:p>
            <a:pPr marL="0" marR="0" lvl="0" indent="-88900" algn="just" rtl="0">
              <a:lnSpc>
                <a:spcPct val="100000"/>
              </a:lnSpc>
              <a:spcBef>
                <a:spcPts val="600"/>
              </a:spcBef>
              <a:spcAft>
                <a:spcPts val="0"/>
              </a:spcAft>
              <a:buClr>
                <a:schemeClr val="dk1"/>
              </a:buClr>
              <a:buSzPts val="1400"/>
              <a:buFont typeface="Arial"/>
              <a:buChar char="•"/>
            </a:pPr>
            <a:r>
              <a:rPr lang="en-US" sz="1400" b="0" i="0" u="none" strike="noStrike" cap="none" dirty="0">
                <a:solidFill>
                  <a:schemeClr val="dk1"/>
                </a:solidFill>
                <a:latin typeface="Calibri"/>
                <a:ea typeface="Calibri"/>
                <a:cs typeface="Calibri"/>
                <a:sym typeface="Calibri"/>
              </a:rPr>
              <a:t>Barsotti, S., Parks, M. M., Pfeffer, M. A., </a:t>
            </a:r>
            <a:r>
              <a:rPr lang="en-US" sz="1400" b="0" i="0" u="none" strike="noStrike" cap="none" dirty="0" err="1">
                <a:solidFill>
                  <a:schemeClr val="dk1"/>
                </a:solidFill>
                <a:latin typeface="Calibri"/>
                <a:ea typeface="Calibri"/>
                <a:cs typeface="Calibri"/>
                <a:sym typeface="Calibri"/>
              </a:rPr>
              <a:t>Óladóttir</a:t>
            </a:r>
            <a:r>
              <a:rPr lang="en-US" sz="1400" b="0" i="0" u="none" strike="noStrike" cap="none" dirty="0">
                <a:solidFill>
                  <a:schemeClr val="dk1"/>
                </a:solidFill>
                <a:latin typeface="Calibri"/>
                <a:ea typeface="Calibri"/>
                <a:cs typeface="Calibri"/>
                <a:sym typeface="Calibri"/>
              </a:rPr>
              <a:t>, B. A., Barnie, T., </a:t>
            </a:r>
            <a:r>
              <a:rPr lang="en-US" sz="1400" b="0" i="0" u="none" strike="noStrike" cap="none" dirty="0" err="1">
                <a:solidFill>
                  <a:schemeClr val="dk1"/>
                </a:solidFill>
                <a:latin typeface="Calibri"/>
                <a:ea typeface="Calibri"/>
                <a:cs typeface="Calibri"/>
                <a:sym typeface="Calibri"/>
              </a:rPr>
              <a:t>Titos</a:t>
            </a:r>
            <a:r>
              <a:rPr lang="en-US" sz="1400" b="0" i="0" u="none" strike="noStrike" cap="none" dirty="0">
                <a:solidFill>
                  <a:schemeClr val="dk1"/>
                </a:solidFill>
                <a:latin typeface="Calibri"/>
                <a:ea typeface="Calibri"/>
                <a:cs typeface="Calibri"/>
                <a:sym typeface="Calibri"/>
              </a:rPr>
              <a:t>, M. M., et al. (2022). The Eruption in </a:t>
            </a:r>
            <a:r>
              <a:rPr lang="en-US" sz="1400" b="0" i="0" u="none" strike="noStrike" cap="none" dirty="0" err="1">
                <a:solidFill>
                  <a:schemeClr val="dk1"/>
                </a:solidFill>
                <a:latin typeface="Calibri"/>
                <a:ea typeface="Calibri"/>
                <a:cs typeface="Calibri"/>
                <a:sym typeface="Calibri"/>
              </a:rPr>
              <a:t>Fagradalsfjall</a:t>
            </a:r>
            <a:r>
              <a:rPr lang="en-US" sz="1400" b="0" i="0" u="none" strike="noStrike" cap="none" dirty="0">
                <a:solidFill>
                  <a:schemeClr val="dk1"/>
                </a:solidFill>
                <a:latin typeface="Calibri"/>
                <a:ea typeface="Calibri"/>
                <a:cs typeface="Calibri"/>
                <a:sym typeface="Calibri"/>
              </a:rPr>
              <a:t> (2021, Iceland): How the Operational Monitoring and The Volcanic Hazard Assessment Contributed to Its Safe Access. Research Square, DOI: 10.21203/rs.3.rs-1453832/v1</a:t>
            </a:r>
            <a:endParaRPr dirty="0"/>
          </a:p>
          <a:p>
            <a:pPr marL="0" marR="0" lvl="0" indent="-88900" algn="just" rtl="0">
              <a:lnSpc>
                <a:spcPct val="100000"/>
              </a:lnSpc>
              <a:spcBef>
                <a:spcPts val="600"/>
              </a:spcBef>
              <a:spcAft>
                <a:spcPts val="0"/>
              </a:spcAft>
              <a:buClr>
                <a:schemeClr val="dk1"/>
              </a:buClr>
              <a:buSzPts val="1400"/>
              <a:buFont typeface="Arial"/>
              <a:buChar char="•"/>
            </a:pPr>
            <a:r>
              <a:rPr lang="en-US" sz="1400" b="0" i="0" u="none" strike="noStrike" cap="none" dirty="0">
                <a:solidFill>
                  <a:schemeClr val="dk1"/>
                </a:solidFill>
                <a:latin typeface="Calibri"/>
                <a:ea typeface="Calibri"/>
                <a:cs typeface="Calibri"/>
                <a:sym typeface="Calibri"/>
              </a:rPr>
              <a:t> Clifton, A. E., &amp; </a:t>
            </a:r>
            <a:r>
              <a:rPr lang="en-US" sz="1400" b="0" i="0" u="none" strike="noStrike" cap="none" dirty="0" err="1">
                <a:solidFill>
                  <a:schemeClr val="dk1"/>
                </a:solidFill>
                <a:latin typeface="Calibri"/>
                <a:ea typeface="Calibri"/>
                <a:cs typeface="Calibri"/>
                <a:sym typeface="Calibri"/>
              </a:rPr>
              <a:t>Schlische</a:t>
            </a:r>
            <a:r>
              <a:rPr lang="en-US" sz="1400" b="0" i="0" u="none" strike="noStrike" cap="none" dirty="0">
                <a:solidFill>
                  <a:schemeClr val="dk1"/>
                </a:solidFill>
                <a:latin typeface="Calibri"/>
                <a:ea typeface="Calibri"/>
                <a:cs typeface="Calibri"/>
                <a:sym typeface="Calibri"/>
              </a:rPr>
              <a:t>, R. W. (2003). Fracture populations on the Reykjanes Peninsula, Iceland: Comparison with experimental clay models of oblique rifting. Journal of Geophysical Research: Solid Earth, 108(B2).</a:t>
            </a:r>
            <a:endParaRPr dirty="0"/>
          </a:p>
          <a:p>
            <a:pPr marL="0" marR="0" lvl="0" indent="-88900" algn="just" rtl="0">
              <a:lnSpc>
                <a:spcPct val="100000"/>
              </a:lnSpc>
              <a:spcBef>
                <a:spcPts val="600"/>
              </a:spcBef>
              <a:spcAft>
                <a:spcPts val="0"/>
              </a:spcAft>
              <a:buClr>
                <a:schemeClr val="dk1"/>
              </a:buClr>
              <a:buSzPts val="1400"/>
              <a:buFont typeface="Arial"/>
              <a:buChar char="•"/>
            </a:pP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Flóvenz</a:t>
            </a:r>
            <a:r>
              <a:rPr lang="en-US" sz="1400" b="0" i="0" u="none" strike="noStrike" cap="none" dirty="0">
                <a:solidFill>
                  <a:schemeClr val="dk1"/>
                </a:solidFill>
                <a:latin typeface="Calibri"/>
                <a:ea typeface="Calibri"/>
                <a:cs typeface="Calibri"/>
                <a:sym typeface="Calibri"/>
              </a:rPr>
              <a:t>, Ó. G., Wang, R., </a:t>
            </a:r>
            <a:r>
              <a:rPr lang="en-US" sz="1400" b="0" i="0" u="none" strike="noStrike" cap="none" dirty="0" err="1">
                <a:solidFill>
                  <a:schemeClr val="dk1"/>
                </a:solidFill>
                <a:latin typeface="Calibri"/>
                <a:ea typeface="Calibri"/>
                <a:cs typeface="Calibri"/>
                <a:sym typeface="Calibri"/>
              </a:rPr>
              <a:t>Hersir</a:t>
            </a:r>
            <a:r>
              <a:rPr lang="en-US" sz="1400" b="0" i="0" u="none" strike="noStrike" cap="none" dirty="0">
                <a:solidFill>
                  <a:schemeClr val="dk1"/>
                </a:solidFill>
                <a:latin typeface="Calibri"/>
                <a:ea typeface="Calibri"/>
                <a:cs typeface="Calibri"/>
                <a:sym typeface="Calibri"/>
              </a:rPr>
              <a:t>, G. P., </a:t>
            </a:r>
            <a:r>
              <a:rPr lang="en-US" sz="1400" b="0" i="0" u="none" strike="noStrike" cap="none" dirty="0" err="1">
                <a:solidFill>
                  <a:schemeClr val="dk1"/>
                </a:solidFill>
                <a:latin typeface="Calibri"/>
                <a:ea typeface="Calibri"/>
                <a:cs typeface="Calibri"/>
                <a:sym typeface="Calibri"/>
              </a:rPr>
              <a:t>Dahm</a:t>
            </a:r>
            <a:r>
              <a:rPr lang="en-US" sz="1400" b="0" i="0" u="none" strike="noStrike" cap="none" dirty="0">
                <a:solidFill>
                  <a:schemeClr val="dk1"/>
                </a:solidFill>
                <a:latin typeface="Calibri"/>
                <a:ea typeface="Calibri"/>
                <a:cs typeface="Calibri"/>
                <a:sym typeface="Calibri"/>
              </a:rPr>
              <a:t>, T., </a:t>
            </a:r>
            <a:r>
              <a:rPr lang="en-US" sz="1400" b="0" i="0" u="none" strike="noStrike" cap="none" dirty="0" err="1">
                <a:solidFill>
                  <a:schemeClr val="dk1"/>
                </a:solidFill>
                <a:latin typeface="Calibri"/>
                <a:ea typeface="Calibri"/>
                <a:cs typeface="Calibri"/>
                <a:sym typeface="Calibri"/>
              </a:rPr>
              <a:t>Hainzl</a:t>
            </a:r>
            <a:r>
              <a:rPr lang="en-US" sz="1400" b="0" i="0" u="none" strike="noStrike" cap="none" dirty="0">
                <a:solidFill>
                  <a:schemeClr val="dk1"/>
                </a:solidFill>
                <a:latin typeface="Calibri"/>
                <a:ea typeface="Calibri"/>
                <a:cs typeface="Calibri"/>
                <a:sym typeface="Calibri"/>
              </a:rPr>
              <a:t>, S., </a:t>
            </a:r>
            <a:r>
              <a:rPr lang="en-US" sz="1400" b="0" i="0" u="none" strike="noStrike" cap="none" dirty="0" err="1">
                <a:solidFill>
                  <a:schemeClr val="dk1"/>
                </a:solidFill>
                <a:latin typeface="Calibri"/>
                <a:ea typeface="Calibri"/>
                <a:cs typeface="Calibri"/>
                <a:sym typeface="Calibri"/>
              </a:rPr>
              <a:t>Vassileva</a:t>
            </a:r>
            <a:r>
              <a:rPr lang="en-US" sz="1400" b="0" i="0" u="none" strike="noStrike" cap="none" dirty="0">
                <a:solidFill>
                  <a:schemeClr val="dk1"/>
                </a:solidFill>
                <a:latin typeface="Calibri"/>
                <a:ea typeface="Calibri"/>
                <a:cs typeface="Calibri"/>
                <a:sym typeface="Calibri"/>
              </a:rPr>
              <a:t>, M., et al. (2022). Cyclical geothermal unrest as a precursor to Iceland’s 2021 </a:t>
            </a:r>
            <a:r>
              <a:rPr lang="en-US" sz="1400" b="0" i="0" u="none" strike="noStrike" cap="none" dirty="0" err="1">
                <a:solidFill>
                  <a:schemeClr val="dk1"/>
                </a:solidFill>
                <a:latin typeface="Calibri"/>
                <a:ea typeface="Calibri"/>
                <a:cs typeface="Calibri"/>
                <a:sym typeface="Calibri"/>
              </a:rPr>
              <a:t>Fagradalsfjall</a:t>
            </a:r>
            <a:r>
              <a:rPr lang="en-US" sz="1400" b="0" i="0" u="none" strike="noStrike" cap="none" dirty="0">
                <a:solidFill>
                  <a:schemeClr val="dk1"/>
                </a:solidFill>
                <a:latin typeface="Calibri"/>
                <a:ea typeface="Calibri"/>
                <a:cs typeface="Calibri"/>
                <a:sym typeface="Calibri"/>
              </a:rPr>
              <a:t> eruption. Nature Geoscience, 15(5), 397-404.</a:t>
            </a:r>
            <a:endParaRPr dirty="0"/>
          </a:p>
          <a:p>
            <a:pPr marL="0" marR="0" lvl="0" indent="-88900" algn="just" rtl="0">
              <a:lnSpc>
                <a:spcPct val="100000"/>
              </a:lnSpc>
              <a:spcBef>
                <a:spcPts val="600"/>
              </a:spcBef>
              <a:spcAft>
                <a:spcPts val="0"/>
              </a:spcAft>
              <a:buClr>
                <a:schemeClr val="dk1"/>
              </a:buClr>
              <a:buSzPts val="1400"/>
              <a:buFont typeface="Arial"/>
              <a:buChar char="•"/>
            </a:pPr>
            <a:r>
              <a:rPr lang="en-US" sz="1400" b="0" i="0" u="none" strike="noStrike" cap="none" dirty="0">
                <a:solidFill>
                  <a:schemeClr val="dk1"/>
                </a:solidFill>
                <a:latin typeface="Calibri"/>
                <a:ea typeface="Calibri"/>
                <a:cs typeface="Calibri"/>
                <a:sym typeface="Calibri"/>
              </a:rPr>
              <a:t> Gudmundsson, A. (2011). Rock fractures in geological processes. Cambridge University Press.</a:t>
            </a:r>
            <a:endParaRPr dirty="0"/>
          </a:p>
          <a:p>
            <a:pPr marL="0" marR="0" lvl="0" indent="-88900" algn="just" rtl="0">
              <a:lnSpc>
                <a:spcPct val="100000"/>
              </a:lnSpc>
              <a:spcBef>
                <a:spcPts val="600"/>
              </a:spcBef>
              <a:spcAft>
                <a:spcPts val="0"/>
              </a:spcAft>
              <a:buClr>
                <a:schemeClr val="dk1"/>
              </a:buClr>
              <a:buSzPts val="1400"/>
              <a:buFont typeface="Arial"/>
              <a:buChar char="•"/>
            </a:pPr>
            <a:r>
              <a:rPr lang="en-US" sz="1400" b="0" i="0" u="none" strike="noStrike" cap="none" dirty="0">
                <a:solidFill>
                  <a:schemeClr val="dk1"/>
                </a:solidFill>
                <a:latin typeface="Calibri"/>
                <a:ea typeface="Calibri"/>
                <a:cs typeface="Calibri"/>
                <a:sym typeface="Calibri"/>
              </a:rPr>
              <a:t> Gudmundsson, A. (2017). The glorious geology of Iceland's golden circle (p. 334). Cham, Switzerland: Springer International Publishing.</a:t>
            </a:r>
            <a:endParaRPr dirty="0"/>
          </a:p>
          <a:p>
            <a:pPr marL="0" marR="0" lvl="0" indent="-88900" algn="just" rtl="0">
              <a:lnSpc>
                <a:spcPct val="100000"/>
              </a:lnSpc>
              <a:spcBef>
                <a:spcPts val="600"/>
              </a:spcBef>
              <a:spcAft>
                <a:spcPts val="0"/>
              </a:spcAft>
              <a:buClr>
                <a:schemeClr val="dk1"/>
              </a:buClr>
              <a:buSzPts val="1400"/>
              <a:buFont typeface="Arial"/>
              <a:buChar char="•"/>
            </a:pPr>
            <a:r>
              <a:rPr lang="en-US" sz="1400" b="0" i="0" u="none" strike="noStrike" cap="none" dirty="0">
                <a:solidFill>
                  <a:schemeClr val="dk1"/>
                </a:solidFill>
                <a:latin typeface="Calibri"/>
                <a:ea typeface="Calibri"/>
                <a:cs typeface="Calibri"/>
                <a:sym typeface="Calibri"/>
              </a:rPr>
              <a:t> Gudmundsson, A. (2020). </a:t>
            </a:r>
            <a:r>
              <a:rPr lang="en-US" sz="1400" b="0" i="0" u="none" strike="noStrike" cap="none" dirty="0" err="1">
                <a:solidFill>
                  <a:schemeClr val="dk1"/>
                </a:solidFill>
                <a:latin typeface="Calibri"/>
                <a:ea typeface="Calibri"/>
                <a:cs typeface="Calibri"/>
                <a:sym typeface="Calibri"/>
              </a:rPr>
              <a:t>Volcanotectonics</a:t>
            </a:r>
            <a:r>
              <a:rPr lang="en-US" sz="1400" b="0" i="0" u="none" strike="noStrike" cap="none" dirty="0">
                <a:solidFill>
                  <a:schemeClr val="dk1"/>
                </a:solidFill>
                <a:latin typeface="Calibri"/>
                <a:ea typeface="Calibri"/>
                <a:cs typeface="Calibri"/>
                <a:sym typeface="Calibri"/>
              </a:rPr>
              <a:t>: Understanding the structure, deformation and dynamics of volcanoes. Cambridge University Press.</a:t>
            </a:r>
            <a:endParaRPr dirty="0"/>
          </a:p>
          <a:p>
            <a:pPr marL="0" marR="0" lvl="0" indent="-88900" algn="just" rtl="0">
              <a:lnSpc>
                <a:spcPct val="100000"/>
              </a:lnSpc>
              <a:spcBef>
                <a:spcPts val="600"/>
              </a:spcBef>
              <a:spcAft>
                <a:spcPts val="0"/>
              </a:spcAft>
              <a:buClr>
                <a:schemeClr val="dk1"/>
              </a:buClr>
              <a:buSzPts val="1400"/>
              <a:buFont typeface="Arial"/>
              <a:buChar char="•"/>
            </a:pP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Saemundsson</a:t>
            </a:r>
            <a:r>
              <a:rPr lang="en-US" sz="1400" b="0" i="0" u="none" strike="noStrike" cap="none" dirty="0">
                <a:solidFill>
                  <a:schemeClr val="dk1"/>
                </a:solidFill>
                <a:latin typeface="Calibri"/>
                <a:ea typeface="Calibri"/>
                <a:cs typeface="Calibri"/>
                <a:sym typeface="Calibri"/>
              </a:rPr>
              <a:t>, K.; </a:t>
            </a:r>
            <a:r>
              <a:rPr lang="en-US" sz="1400" b="0" i="0" u="none" strike="noStrike" cap="none" dirty="0" err="1">
                <a:solidFill>
                  <a:schemeClr val="dk1"/>
                </a:solidFill>
                <a:latin typeface="Calibri"/>
                <a:ea typeface="Calibri"/>
                <a:cs typeface="Calibri"/>
                <a:sym typeface="Calibri"/>
              </a:rPr>
              <a:t>Sigurgeirsson</a:t>
            </a:r>
            <a:r>
              <a:rPr lang="en-US" sz="1400" b="0" i="0" u="none" strike="noStrike" cap="none" dirty="0">
                <a:solidFill>
                  <a:schemeClr val="dk1"/>
                </a:solidFill>
                <a:latin typeface="Calibri"/>
                <a:ea typeface="Calibri"/>
                <a:cs typeface="Calibri"/>
                <a:sym typeface="Calibri"/>
              </a:rPr>
              <a:t>, M. Á., </a:t>
            </a:r>
            <a:r>
              <a:rPr lang="en-US" sz="1400" b="0" i="0" u="none" strike="noStrike" cap="none" dirty="0" err="1">
                <a:solidFill>
                  <a:schemeClr val="dk1"/>
                </a:solidFill>
                <a:latin typeface="Calibri"/>
                <a:ea typeface="Calibri"/>
                <a:cs typeface="Calibri"/>
                <a:sym typeface="Calibri"/>
              </a:rPr>
              <a:t>Hjartarson</a:t>
            </a:r>
            <a:r>
              <a:rPr lang="en-US" sz="1400" b="0" i="0" u="none" strike="noStrike" cap="none" dirty="0">
                <a:solidFill>
                  <a:schemeClr val="dk1"/>
                </a:solidFill>
                <a:latin typeface="Calibri"/>
                <a:ea typeface="Calibri"/>
                <a:cs typeface="Calibri"/>
                <a:sym typeface="Calibri"/>
              </a:rPr>
              <a:t>, A.; </a:t>
            </a:r>
            <a:r>
              <a:rPr lang="en-US" sz="1400" b="0" i="0" u="none" strike="noStrike" cap="none" dirty="0" err="1">
                <a:solidFill>
                  <a:schemeClr val="dk1"/>
                </a:solidFill>
                <a:latin typeface="Calibri"/>
                <a:ea typeface="Calibri"/>
                <a:cs typeface="Calibri"/>
                <a:sym typeface="Calibri"/>
              </a:rPr>
              <a:t>Kaldal</a:t>
            </a:r>
            <a:r>
              <a:rPr lang="en-US" sz="1400" b="0" i="0" u="none" strike="noStrike" cap="none" dirty="0">
                <a:solidFill>
                  <a:schemeClr val="dk1"/>
                </a:solidFill>
                <a:latin typeface="Calibri"/>
                <a:ea typeface="Calibri"/>
                <a:cs typeface="Calibri"/>
                <a:sym typeface="Calibri"/>
              </a:rPr>
              <a:t>, I.; </a:t>
            </a:r>
            <a:r>
              <a:rPr lang="en-US" sz="1400" b="0" i="0" u="none" strike="noStrike" cap="none" dirty="0" err="1">
                <a:solidFill>
                  <a:schemeClr val="dk1"/>
                </a:solidFill>
                <a:latin typeface="Calibri"/>
                <a:ea typeface="Calibri"/>
                <a:cs typeface="Calibri"/>
                <a:sym typeface="Calibri"/>
              </a:rPr>
              <a:t>Kristinsson</a:t>
            </a:r>
            <a:r>
              <a:rPr lang="en-US" sz="1400" b="0" i="0" u="none" strike="noStrike" cap="none" dirty="0">
                <a:solidFill>
                  <a:schemeClr val="dk1"/>
                </a:solidFill>
                <a:latin typeface="Calibri"/>
                <a:ea typeface="Calibri"/>
                <a:cs typeface="Calibri"/>
                <a:sym typeface="Calibri"/>
              </a:rPr>
              <a:t>, S.G. (2016) Geological Map of Southwest Iceland, 1:100 000 (2nd ed.). Reykjavík: Iceland </a:t>
            </a:r>
            <a:r>
              <a:rPr lang="en-US" sz="1400" b="0" i="0" u="none" strike="noStrike" cap="none" dirty="0" err="1">
                <a:solidFill>
                  <a:schemeClr val="dk1"/>
                </a:solidFill>
                <a:latin typeface="Calibri"/>
                <a:ea typeface="Calibri"/>
                <a:cs typeface="Calibri"/>
                <a:sym typeface="Calibri"/>
              </a:rPr>
              <a:t>GeoSurvey</a:t>
            </a:r>
            <a:r>
              <a:rPr lang="en-US" sz="1400" b="0" i="0" u="none" strike="noStrike" cap="none" dirty="0">
                <a:solidFill>
                  <a:schemeClr val="dk1"/>
                </a:solidFill>
                <a:latin typeface="Calibri"/>
                <a:ea typeface="Calibri"/>
                <a:cs typeface="Calibri"/>
                <a:sym typeface="Calibri"/>
              </a:rPr>
              <a:t>.</a:t>
            </a:r>
            <a:endParaRPr dirty="0"/>
          </a:p>
          <a:p>
            <a:pPr marL="0" marR="0" lvl="0" indent="-88900" algn="just" rtl="0">
              <a:lnSpc>
                <a:spcPct val="100000"/>
              </a:lnSpc>
              <a:spcBef>
                <a:spcPts val="600"/>
              </a:spcBef>
              <a:spcAft>
                <a:spcPts val="0"/>
              </a:spcAft>
              <a:buClr>
                <a:schemeClr val="dk1"/>
              </a:buClr>
              <a:buSzPts val="1400"/>
              <a:buFont typeface="Arial"/>
              <a:buChar char="•"/>
            </a:pP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Sæmundsson</a:t>
            </a:r>
            <a:r>
              <a:rPr lang="en-US" sz="1400" b="0" i="0" u="none" strike="noStrike" cap="none" dirty="0">
                <a:solidFill>
                  <a:schemeClr val="dk1"/>
                </a:solidFill>
                <a:latin typeface="Calibri"/>
                <a:ea typeface="Calibri"/>
                <a:cs typeface="Calibri"/>
                <a:sym typeface="Calibri"/>
              </a:rPr>
              <a:t>, K., </a:t>
            </a:r>
            <a:r>
              <a:rPr lang="en-US" sz="1400" b="0" i="0" u="none" strike="noStrike" cap="none" dirty="0" err="1">
                <a:solidFill>
                  <a:schemeClr val="dk1"/>
                </a:solidFill>
                <a:latin typeface="Calibri"/>
                <a:ea typeface="Calibri"/>
                <a:cs typeface="Calibri"/>
                <a:sym typeface="Calibri"/>
              </a:rPr>
              <a:t>Sigurgeirsson</a:t>
            </a:r>
            <a:r>
              <a:rPr lang="en-US" sz="1400" b="0" i="0" u="none" strike="noStrike" cap="none" dirty="0">
                <a:solidFill>
                  <a:schemeClr val="dk1"/>
                </a:solidFill>
                <a:latin typeface="Calibri"/>
                <a:ea typeface="Calibri"/>
                <a:cs typeface="Calibri"/>
                <a:sym typeface="Calibri"/>
              </a:rPr>
              <a:t>, M. Á., &amp; </a:t>
            </a:r>
            <a:r>
              <a:rPr lang="en-US" sz="1400" b="0" i="0" u="none" strike="noStrike" cap="none" dirty="0" err="1">
                <a:solidFill>
                  <a:schemeClr val="dk1"/>
                </a:solidFill>
                <a:latin typeface="Calibri"/>
                <a:ea typeface="Calibri"/>
                <a:cs typeface="Calibri"/>
                <a:sym typeface="Calibri"/>
              </a:rPr>
              <a:t>Friðleifsson</a:t>
            </a:r>
            <a:r>
              <a:rPr lang="en-US" sz="1400" b="0" i="0" u="none" strike="noStrike" cap="none" dirty="0">
                <a:solidFill>
                  <a:schemeClr val="dk1"/>
                </a:solidFill>
                <a:latin typeface="Calibri"/>
                <a:ea typeface="Calibri"/>
                <a:cs typeface="Calibri"/>
                <a:sym typeface="Calibri"/>
              </a:rPr>
              <a:t>, G. Ó. (2020). Geology and structure of the Reykjanes volcanic system, Iceland. Journal of Volcanology and Geothermal Research, 391, 106501.</a:t>
            </a:r>
            <a:endParaRPr dirty="0"/>
          </a:p>
          <a:p>
            <a:pPr marL="0" marR="0" lvl="0" indent="-88900" algn="just" rtl="0">
              <a:lnSpc>
                <a:spcPct val="100000"/>
              </a:lnSpc>
              <a:spcBef>
                <a:spcPts val="600"/>
              </a:spcBef>
              <a:spcAft>
                <a:spcPts val="0"/>
              </a:spcAft>
              <a:buClr>
                <a:schemeClr val="dk1"/>
              </a:buClr>
              <a:buSzPts val="1400"/>
              <a:buFont typeface="Arial"/>
              <a:buChar char="•"/>
            </a:pP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Sigmundsson</a:t>
            </a:r>
            <a:r>
              <a:rPr lang="en-US" sz="1400" b="0" i="0" u="none" strike="noStrike" cap="none" dirty="0">
                <a:solidFill>
                  <a:schemeClr val="dk1"/>
                </a:solidFill>
                <a:latin typeface="Calibri"/>
                <a:ea typeface="Calibri"/>
                <a:cs typeface="Calibri"/>
                <a:sym typeface="Calibri"/>
              </a:rPr>
              <a:t>, F., Parks, M., Hooper, A., </a:t>
            </a:r>
            <a:r>
              <a:rPr lang="en-US" sz="1400" b="0" i="0" u="none" strike="noStrike" cap="none" dirty="0" err="1">
                <a:solidFill>
                  <a:schemeClr val="dk1"/>
                </a:solidFill>
                <a:latin typeface="Calibri"/>
                <a:ea typeface="Calibri"/>
                <a:cs typeface="Calibri"/>
                <a:sym typeface="Calibri"/>
              </a:rPr>
              <a:t>Geirsson</a:t>
            </a:r>
            <a:r>
              <a:rPr lang="en-US" sz="1400" b="0" i="0" u="none" strike="noStrike" cap="none" dirty="0">
                <a:solidFill>
                  <a:schemeClr val="dk1"/>
                </a:solidFill>
                <a:latin typeface="Calibri"/>
                <a:ea typeface="Calibri"/>
                <a:cs typeface="Calibri"/>
                <a:sym typeface="Calibri"/>
              </a:rPr>
              <a:t>, H., </a:t>
            </a:r>
            <a:r>
              <a:rPr lang="en-US" sz="1400" b="0" i="0" u="none" strike="noStrike" cap="none" dirty="0" err="1">
                <a:solidFill>
                  <a:schemeClr val="dk1"/>
                </a:solidFill>
                <a:latin typeface="Calibri"/>
                <a:ea typeface="Calibri"/>
                <a:cs typeface="Calibri"/>
                <a:sym typeface="Calibri"/>
              </a:rPr>
              <a:t>Vogfjörd</a:t>
            </a:r>
            <a:r>
              <a:rPr lang="en-US" sz="1400" b="0" i="0" u="none" strike="noStrike" cap="none" dirty="0">
                <a:solidFill>
                  <a:schemeClr val="dk1"/>
                </a:solidFill>
                <a:latin typeface="Calibri"/>
                <a:ea typeface="Calibri"/>
                <a:cs typeface="Calibri"/>
                <a:sym typeface="Calibri"/>
              </a:rPr>
              <a:t>, K. S., Drouin, V., ... &amp; </a:t>
            </a:r>
            <a:r>
              <a:rPr lang="en-US" sz="1400" b="0" i="0" u="none" strike="noStrike" cap="none" dirty="0" err="1">
                <a:solidFill>
                  <a:schemeClr val="dk1"/>
                </a:solidFill>
                <a:latin typeface="Calibri"/>
                <a:ea typeface="Calibri"/>
                <a:cs typeface="Calibri"/>
                <a:sym typeface="Calibri"/>
              </a:rPr>
              <a:t>Ágústsdóttir</a:t>
            </a:r>
            <a:r>
              <a:rPr lang="en-US" sz="1400" b="0" i="0" u="none" strike="noStrike" cap="none" dirty="0">
                <a:solidFill>
                  <a:schemeClr val="dk1"/>
                </a:solidFill>
                <a:latin typeface="Calibri"/>
                <a:ea typeface="Calibri"/>
                <a:cs typeface="Calibri"/>
                <a:sym typeface="Calibri"/>
              </a:rPr>
              <a:t>, T. (2022). Deformation and seismicity decline before the 2021 </a:t>
            </a:r>
            <a:r>
              <a:rPr lang="en-US" sz="1400" b="0" i="0" u="none" strike="noStrike" cap="none" dirty="0" err="1">
                <a:solidFill>
                  <a:schemeClr val="dk1"/>
                </a:solidFill>
                <a:latin typeface="Calibri"/>
                <a:ea typeface="Calibri"/>
                <a:cs typeface="Calibri"/>
                <a:sym typeface="Calibri"/>
              </a:rPr>
              <a:t>Fagradalsfjall</a:t>
            </a:r>
            <a:r>
              <a:rPr lang="en-US" sz="1400" b="0" i="0" u="none" strike="noStrike" cap="none" dirty="0">
                <a:solidFill>
                  <a:schemeClr val="dk1"/>
                </a:solidFill>
                <a:latin typeface="Calibri"/>
                <a:ea typeface="Calibri"/>
                <a:cs typeface="Calibri"/>
                <a:sym typeface="Calibri"/>
              </a:rPr>
              <a:t> eruption. Nature, 609(7927), 523-528.</a:t>
            </a:r>
            <a:endParaRPr dirty="0"/>
          </a:p>
          <a:p>
            <a:pPr marL="0" marR="0" lvl="0" indent="-88900" algn="just" rtl="0">
              <a:lnSpc>
                <a:spcPct val="100000"/>
              </a:lnSpc>
              <a:spcBef>
                <a:spcPts val="600"/>
              </a:spcBef>
              <a:spcAft>
                <a:spcPts val="0"/>
              </a:spcAft>
              <a:buClr>
                <a:schemeClr val="dk1"/>
              </a:buClr>
              <a:buSzPts val="1400"/>
              <a:buFont typeface="Arial"/>
              <a:buChar char="•"/>
            </a:pP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Tibaldi</a:t>
            </a:r>
            <a:r>
              <a:rPr lang="en-US" sz="1400" b="0" i="0" u="none" strike="noStrike" cap="none" dirty="0">
                <a:solidFill>
                  <a:schemeClr val="dk1"/>
                </a:solidFill>
                <a:latin typeface="Calibri"/>
                <a:ea typeface="Calibri"/>
                <a:cs typeface="Calibri"/>
                <a:sym typeface="Calibri"/>
              </a:rPr>
              <a:t>, A., </a:t>
            </a:r>
            <a:r>
              <a:rPr lang="en-US" sz="1400" b="0" i="0" u="none" strike="noStrike" cap="none" dirty="0" err="1">
                <a:solidFill>
                  <a:schemeClr val="dk1"/>
                </a:solidFill>
                <a:latin typeface="Calibri"/>
                <a:ea typeface="Calibri"/>
                <a:cs typeface="Calibri"/>
                <a:sym typeface="Calibri"/>
              </a:rPr>
              <a:t>Bonali</a:t>
            </a:r>
            <a:r>
              <a:rPr lang="en-US" sz="1400" b="0" i="0" u="none" strike="noStrike" cap="none" dirty="0">
                <a:solidFill>
                  <a:schemeClr val="dk1"/>
                </a:solidFill>
                <a:latin typeface="Calibri"/>
                <a:ea typeface="Calibri"/>
                <a:cs typeface="Calibri"/>
                <a:sym typeface="Calibri"/>
              </a:rPr>
              <a:t>, F. L., </a:t>
            </a:r>
            <a:r>
              <a:rPr lang="en-US" sz="1400" b="0" i="0" u="none" strike="noStrike" cap="none" dirty="0" err="1">
                <a:solidFill>
                  <a:schemeClr val="dk1"/>
                </a:solidFill>
                <a:latin typeface="Calibri"/>
                <a:ea typeface="Calibri"/>
                <a:cs typeface="Calibri"/>
                <a:sym typeface="Calibri"/>
              </a:rPr>
              <a:t>Pasquaré</a:t>
            </a:r>
            <a:r>
              <a:rPr lang="en-US" sz="1400" b="0" i="0" u="none" strike="noStrike" cap="none" dirty="0">
                <a:solidFill>
                  <a:schemeClr val="dk1"/>
                </a:solidFill>
                <a:latin typeface="Calibri"/>
                <a:ea typeface="Calibri"/>
                <a:cs typeface="Calibri"/>
                <a:sym typeface="Calibri"/>
              </a:rPr>
              <a:t>, F. A., Rust, D., Cavallo, A., &amp; </a:t>
            </a:r>
            <a:r>
              <a:rPr lang="en-US" sz="1400" b="0" i="0" u="none" strike="noStrike" cap="none" dirty="0" err="1">
                <a:solidFill>
                  <a:schemeClr val="dk1"/>
                </a:solidFill>
                <a:latin typeface="Calibri"/>
                <a:ea typeface="Calibri"/>
                <a:cs typeface="Calibri"/>
                <a:sym typeface="Calibri"/>
              </a:rPr>
              <a:t>D’urso</a:t>
            </a:r>
            <a:r>
              <a:rPr lang="en-US" sz="1400" b="0" i="0" u="none" strike="noStrike" cap="none" dirty="0">
                <a:solidFill>
                  <a:schemeClr val="dk1"/>
                </a:solidFill>
                <a:latin typeface="Calibri"/>
                <a:ea typeface="Calibri"/>
                <a:cs typeface="Calibri"/>
                <a:sym typeface="Calibri"/>
              </a:rPr>
              <a:t>, A. (2013). Structure of regional dykes and local cone sheets in the </a:t>
            </a:r>
            <a:r>
              <a:rPr lang="en-US" sz="1400" b="0" i="0" u="none" strike="noStrike" cap="none" dirty="0" err="1">
                <a:solidFill>
                  <a:schemeClr val="dk1"/>
                </a:solidFill>
                <a:latin typeface="Calibri"/>
                <a:ea typeface="Calibri"/>
                <a:cs typeface="Calibri"/>
                <a:sym typeface="Calibri"/>
              </a:rPr>
              <a:t>Midhyrna-Lysuskard</a:t>
            </a:r>
            <a:r>
              <a:rPr lang="en-US" sz="1400" b="0" i="0" u="none" strike="noStrike" cap="none" dirty="0">
                <a:solidFill>
                  <a:schemeClr val="dk1"/>
                </a:solidFill>
                <a:latin typeface="Calibri"/>
                <a:ea typeface="Calibri"/>
                <a:cs typeface="Calibri"/>
                <a:sym typeface="Calibri"/>
              </a:rPr>
              <a:t> area, </a:t>
            </a:r>
            <a:r>
              <a:rPr lang="en-US" sz="1400" b="0" i="0" u="none" strike="noStrike" cap="none" dirty="0" err="1">
                <a:solidFill>
                  <a:schemeClr val="dk1"/>
                </a:solidFill>
                <a:latin typeface="Calibri"/>
                <a:ea typeface="Calibri"/>
                <a:cs typeface="Calibri"/>
                <a:sym typeface="Calibri"/>
              </a:rPr>
              <a:t>Snaefellsnes</a:t>
            </a:r>
            <a:r>
              <a:rPr lang="en-US" sz="1400" b="0" i="0" u="none" strike="noStrike" cap="none" dirty="0">
                <a:solidFill>
                  <a:schemeClr val="dk1"/>
                </a:solidFill>
                <a:latin typeface="Calibri"/>
                <a:ea typeface="Calibri"/>
                <a:cs typeface="Calibri"/>
                <a:sym typeface="Calibri"/>
              </a:rPr>
              <a:t> Peninsula (NW Iceland). Bulletin of volcanology, 75(11), 1-16.</a:t>
            </a:r>
            <a:endParaRPr sz="700" b="0" i="0" u="none" strike="noStrike" cap="none" dirty="0">
              <a:solidFill>
                <a:schemeClr val="dk1"/>
              </a:solidFill>
              <a:latin typeface="Calibri"/>
              <a:ea typeface="Calibri"/>
              <a:cs typeface="Calibri"/>
              <a:sym typeface="Calibri"/>
            </a:endParaRPr>
          </a:p>
          <a:p>
            <a:pPr marL="0" marR="0" lvl="0" indent="88900" algn="just" rtl="0">
              <a:lnSpc>
                <a:spcPct val="100000"/>
              </a:lnSpc>
              <a:spcBef>
                <a:spcPts val="0"/>
              </a:spcBef>
              <a:spcAft>
                <a:spcPts val="0"/>
              </a:spcAft>
              <a:buClr>
                <a:schemeClr val="dk1"/>
              </a:buClr>
              <a:buSzPts val="1400"/>
              <a:buFont typeface="Arial"/>
              <a:buNone/>
            </a:pPr>
            <a:endParaRPr sz="1400" b="0" i="0" u="none" strike="noStrike" cap="none" dirty="0">
              <a:solidFill>
                <a:schemeClr val="dk1"/>
              </a:solidFill>
              <a:latin typeface="Calibri"/>
              <a:ea typeface="Calibri"/>
              <a:cs typeface="Calibri"/>
              <a:sym typeface="Calibri"/>
            </a:endParaRPr>
          </a:p>
        </p:txBody>
      </p:sp>
      <p:pic>
        <p:nvPicPr>
          <p:cNvPr id="271" name="Google Shape;271;p12"/>
          <p:cNvPicPr preferRelativeResize="0"/>
          <p:nvPr/>
        </p:nvPicPr>
        <p:blipFill rotWithShape="1">
          <a:blip r:embed="rId4">
            <a:alphaModFix/>
          </a:blip>
          <a:srcRect/>
          <a:stretch/>
        </p:blipFill>
        <p:spPr>
          <a:xfrm>
            <a:off x="11712693" y="9108"/>
            <a:ext cx="466368" cy="715916"/>
          </a:xfrm>
          <a:prstGeom prst="rect">
            <a:avLst/>
          </a:prstGeom>
          <a:noFill/>
          <a:ln>
            <a:noFill/>
          </a:ln>
        </p:spPr>
      </p:pic>
      <p:sp>
        <p:nvSpPr>
          <p:cNvPr id="2" name="CasellaDiTesto 1">
            <a:extLst>
              <a:ext uri="{FF2B5EF4-FFF2-40B4-BE49-F238E27FC236}">
                <a16:creationId xmlns:a16="http://schemas.microsoft.com/office/drawing/2014/main" id="{1A2F8D29-79DC-82B3-098A-32AD602D415D}"/>
              </a:ext>
            </a:extLst>
          </p:cNvPr>
          <p:cNvSpPr txBox="1"/>
          <p:nvPr/>
        </p:nvSpPr>
        <p:spPr>
          <a:xfrm>
            <a:off x="11759381" y="6550223"/>
            <a:ext cx="501445" cy="307777"/>
          </a:xfrm>
          <a:prstGeom prst="rect">
            <a:avLst/>
          </a:prstGeom>
          <a:noFill/>
        </p:spPr>
        <p:txBody>
          <a:bodyPr wrap="square" rtlCol="0">
            <a:spAutoFit/>
          </a:bodyPr>
          <a:lstStyle/>
          <a:p>
            <a:pPr algn="ctr"/>
            <a:r>
              <a:rPr lang="it-IT" dirty="0">
                <a:latin typeface="Calibri" panose="020F0502020204030204" pitchFamily="34" charset="0"/>
                <a:ea typeface="Calibri" panose="020F0502020204030204" pitchFamily="34" charset="0"/>
                <a:cs typeface="Calibri" panose="020F0502020204030204" pitchFamily="34" charset="0"/>
              </a:rPr>
              <a:t>12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2" descr="logo-bicocca-verde"/>
          <p:cNvPicPr preferRelativeResize="0"/>
          <p:nvPr/>
        </p:nvPicPr>
        <p:blipFill rotWithShape="1">
          <a:blip r:embed="rId3">
            <a:alphaModFix/>
          </a:blip>
          <a:srcRect/>
          <a:stretch/>
        </p:blipFill>
        <p:spPr>
          <a:xfrm>
            <a:off x="-1" y="0"/>
            <a:ext cx="681001" cy="730284"/>
          </a:xfrm>
          <a:prstGeom prst="rect">
            <a:avLst/>
          </a:prstGeom>
          <a:noFill/>
          <a:ln w="9525" cap="flat" cmpd="sng">
            <a:solidFill>
              <a:schemeClr val="dk1"/>
            </a:solidFill>
            <a:prstDash val="solid"/>
            <a:miter lim="800000"/>
            <a:headEnd type="none" w="sm" len="sm"/>
            <a:tailEnd type="none" w="sm" len="sm"/>
          </a:ln>
        </p:spPr>
      </p:pic>
      <p:cxnSp>
        <p:nvCxnSpPr>
          <p:cNvPr id="107" name="Google Shape;107;p2"/>
          <p:cNvCxnSpPr/>
          <p:nvPr/>
        </p:nvCxnSpPr>
        <p:spPr>
          <a:xfrm>
            <a:off x="0" y="730284"/>
            <a:ext cx="12164407" cy="0"/>
          </a:xfrm>
          <a:prstGeom prst="straightConnector1">
            <a:avLst/>
          </a:prstGeom>
          <a:noFill/>
          <a:ln w="9525" cap="flat" cmpd="sng">
            <a:solidFill>
              <a:schemeClr val="dk1"/>
            </a:solidFill>
            <a:prstDash val="solid"/>
            <a:miter lim="800000"/>
            <a:headEnd type="none" w="sm" len="sm"/>
            <a:tailEnd type="none" w="sm" len="sm"/>
          </a:ln>
        </p:spPr>
      </p:cxnSp>
      <p:sp>
        <p:nvSpPr>
          <p:cNvPr id="108" name="Google Shape;108;p2"/>
          <p:cNvSpPr txBox="1"/>
          <p:nvPr/>
        </p:nvSpPr>
        <p:spPr>
          <a:xfrm>
            <a:off x="3336707" y="89138"/>
            <a:ext cx="5518586"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1" u="none" strike="noStrike" cap="none">
                <a:solidFill>
                  <a:schemeClr val="dk1"/>
                </a:solidFill>
                <a:latin typeface="Calibri"/>
                <a:ea typeface="Calibri"/>
                <a:cs typeface="Calibri"/>
                <a:sym typeface="Calibri"/>
              </a:rPr>
              <a:t>Geological Setting</a:t>
            </a:r>
            <a:endParaRPr sz="1400" b="0" i="0" u="none" strike="noStrike" cap="none">
              <a:solidFill>
                <a:srgbClr val="000000"/>
              </a:solidFill>
              <a:latin typeface="Arial"/>
              <a:ea typeface="Arial"/>
              <a:cs typeface="Arial"/>
              <a:sym typeface="Arial"/>
            </a:endParaRPr>
          </a:p>
        </p:txBody>
      </p:sp>
      <p:sp>
        <p:nvSpPr>
          <p:cNvPr id="109" name="Google Shape;109;p2"/>
          <p:cNvSpPr/>
          <p:nvPr/>
        </p:nvSpPr>
        <p:spPr>
          <a:xfrm>
            <a:off x="675697" y="948962"/>
            <a:ext cx="4149000" cy="50779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Reykjanes Peninsula (SW Iceland)</a:t>
            </a:r>
            <a:endParaRPr sz="1400" b="1" i="0" u="none" strike="noStrike" cap="none">
              <a:solidFill>
                <a:srgbClr val="000000"/>
              </a:solidFill>
              <a:latin typeface="Arial"/>
              <a:ea typeface="Arial"/>
              <a:cs typeface="Arial"/>
              <a:sym typeface="Arial"/>
            </a:endParaRPr>
          </a:p>
        </p:txBody>
      </p:sp>
      <p:sp>
        <p:nvSpPr>
          <p:cNvPr id="110" name="Google Shape;110;p2"/>
          <p:cNvSpPr/>
          <p:nvPr/>
        </p:nvSpPr>
        <p:spPr>
          <a:xfrm>
            <a:off x="5050087" y="1155536"/>
            <a:ext cx="818236" cy="221093"/>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1" name="Google Shape;111;p2"/>
          <p:cNvPicPr preferRelativeResize="0"/>
          <p:nvPr/>
        </p:nvPicPr>
        <p:blipFill rotWithShape="1">
          <a:blip r:embed="rId4">
            <a:alphaModFix/>
          </a:blip>
          <a:srcRect/>
          <a:stretch/>
        </p:blipFill>
        <p:spPr>
          <a:xfrm>
            <a:off x="11712693" y="9108"/>
            <a:ext cx="466368" cy="715916"/>
          </a:xfrm>
          <a:prstGeom prst="rect">
            <a:avLst/>
          </a:prstGeom>
          <a:noFill/>
          <a:ln>
            <a:noFill/>
          </a:ln>
        </p:spPr>
      </p:pic>
      <p:sp>
        <p:nvSpPr>
          <p:cNvPr id="112" name="Google Shape;112;p2"/>
          <p:cNvSpPr/>
          <p:nvPr/>
        </p:nvSpPr>
        <p:spPr>
          <a:xfrm>
            <a:off x="6305184" y="880718"/>
            <a:ext cx="521112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Younger Stampar eruption, </a:t>
            </a:r>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1210-1240 AD </a:t>
            </a:r>
            <a:r>
              <a:rPr lang="en-US" sz="1800" b="0" i="0" u="none" strike="noStrike" cap="none">
                <a:solidFill>
                  <a:schemeClr val="dk1"/>
                </a:solidFill>
                <a:latin typeface="Calibri"/>
                <a:ea typeface="Calibri"/>
                <a:cs typeface="Calibri"/>
                <a:sym typeface="Calibri"/>
              </a:rPr>
              <a:t>(</a:t>
            </a:r>
            <a:r>
              <a:rPr lang="en-US" sz="1800" b="0" i="0" u="none" strike="noStrike" cap="none">
                <a:solidFill>
                  <a:srgbClr val="0000FF"/>
                </a:solidFill>
                <a:latin typeface="Calibri"/>
                <a:ea typeface="Calibri"/>
                <a:cs typeface="Calibri"/>
                <a:sym typeface="Calibri"/>
              </a:rPr>
              <a:t>Saemundsson et al., 2016</a:t>
            </a:r>
            <a:r>
              <a:rPr lang="en-US" sz="18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113" name="Google Shape;113;p2" descr="Immagine che contiene mappa&#10;&#10;Descrizione generata automaticamente"/>
          <p:cNvPicPr preferRelativeResize="0"/>
          <p:nvPr/>
        </p:nvPicPr>
        <p:blipFill rotWithShape="1">
          <a:blip r:embed="rId5">
            <a:alphaModFix/>
          </a:blip>
          <a:srcRect/>
          <a:stretch/>
        </p:blipFill>
        <p:spPr>
          <a:xfrm>
            <a:off x="5872927" y="1444028"/>
            <a:ext cx="6285628" cy="4462161"/>
          </a:xfrm>
          <a:prstGeom prst="rect">
            <a:avLst/>
          </a:prstGeom>
          <a:noFill/>
          <a:ln>
            <a:noFill/>
          </a:ln>
        </p:spPr>
      </p:pic>
      <p:pic>
        <p:nvPicPr>
          <p:cNvPr id="114" name="Google Shape;114;p2" descr="Immagine che contiene mappa&#10;&#10;Descrizione generata automaticamente"/>
          <p:cNvPicPr preferRelativeResize="0"/>
          <p:nvPr/>
        </p:nvPicPr>
        <p:blipFill rotWithShape="1">
          <a:blip r:embed="rId6">
            <a:alphaModFix/>
          </a:blip>
          <a:srcRect/>
          <a:stretch/>
        </p:blipFill>
        <p:spPr>
          <a:xfrm>
            <a:off x="193684" y="1710608"/>
            <a:ext cx="5265521" cy="3929000"/>
          </a:xfrm>
          <a:prstGeom prst="rect">
            <a:avLst/>
          </a:prstGeom>
          <a:noFill/>
          <a:ln>
            <a:noFill/>
          </a:ln>
        </p:spPr>
      </p:pic>
      <p:sp>
        <p:nvSpPr>
          <p:cNvPr id="115" name="Google Shape;115;p2"/>
          <p:cNvSpPr txBox="1"/>
          <p:nvPr/>
        </p:nvSpPr>
        <p:spPr>
          <a:xfrm>
            <a:off x="193673" y="5973575"/>
            <a:ext cx="11802900" cy="6156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Before the volcanic activity in 2021 and 2022 at Fagradalsfjall, the latest volcanic episode took place between 700 and 1240 AD (</a:t>
            </a:r>
            <a:r>
              <a:rPr lang="en-US" sz="1700" b="0" i="0" u="none" strike="noStrike" cap="none">
                <a:solidFill>
                  <a:srgbClr val="0000FF"/>
                </a:solidFill>
                <a:latin typeface="Calibri"/>
                <a:ea typeface="Calibri"/>
                <a:cs typeface="Calibri"/>
                <a:sym typeface="Calibri"/>
              </a:rPr>
              <a:t>Saemundsson et al., 2016, 2020</a:t>
            </a:r>
            <a:r>
              <a:rPr lang="en-US" sz="1700" b="0" i="0" u="none" strike="noStrike" cap="none">
                <a:solidFill>
                  <a:srgbClr val="000000"/>
                </a:solidFill>
                <a:latin typeface="Calibri"/>
                <a:ea typeface="Calibri"/>
                <a:cs typeface="Calibri"/>
                <a:sym typeface="Calibri"/>
              </a:rPr>
              <a:t>).</a:t>
            </a:r>
            <a:endParaRPr sz="1700" b="0" i="0" u="none" strike="noStrike" cap="none">
              <a:solidFill>
                <a:srgbClr val="000000"/>
              </a:solidFill>
              <a:latin typeface="Calibri"/>
              <a:ea typeface="Calibri"/>
              <a:cs typeface="Calibri"/>
              <a:sym typeface="Calibri"/>
            </a:endParaRPr>
          </a:p>
        </p:txBody>
      </p:sp>
      <p:sp>
        <p:nvSpPr>
          <p:cNvPr id="2" name="CasellaDiTesto 1">
            <a:extLst>
              <a:ext uri="{FF2B5EF4-FFF2-40B4-BE49-F238E27FC236}">
                <a16:creationId xmlns:a16="http://schemas.microsoft.com/office/drawing/2014/main" id="{FD745EAD-648B-0742-F890-4D0CCC74FD45}"/>
              </a:ext>
            </a:extLst>
          </p:cNvPr>
          <p:cNvSpPr txBox="1"/>
          <p:nvPr/>
        </p:nvSpPr>
        <p:spPr>
          <a:xfrm>
            <a:off x="11798709" y="6550223"/>
            <a:ext cx="501445" cy="307777"/>
          </a:xfrm>
          <a:prstGeom prst="rect">
            <a:avLst/>
          </a:prstGeom>
          <a:noFill/>
        </p:spPr>
        <p:txBody>
          <a:bodyPr wrap="square" rtlCol="0">
            <a:spAutoFit/>
          </a:bodyPr>
          <a:lstStyle/>
          <a:p>
            <a:pPr algn="ctr"/>
            <a:r>
              <a:rPr lang="it-IT" dirty="0">
                <a:latin typeface="Calibri" panose="020F0502020204030204" pitchFamily="34" charset="0"/>
                <a:ea typeface="Calibri" panose="020F0502020204030204" pitchFamily="34" charset="0"/>
                <a:cs typeface="Calibri" panose="020F0502020204030204" pitchFamily="34" charset="0"/>
              </a:rPr>
              <a:t>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3" descr="logo-bicocca-verde"/>
          <p:cNvPicPr preferRelativeResize="0"/>
          <p:nvPr/>
        </p:nvPicPr>
        <p:blipFill rotWithShape="1">
          <a:blip r:embed="rId3">
            <a:alphaModFix/>
          </a:blip>
          <a:srcRect/>
          <a:stretch/>
        </p:blipFill>
        <p:spPr>
          <a:xfrm>
            <a:off x="-1" y="0"/>
            <a:ext cx="681001" cy="730284"/>
          </a:xfrm>
          <a:prstGeom prst="rect">
            <a:avLst/>
          </a:prstGeom>
          <a:noFill/>
          <a:ln w="9525" cap="flat" cmpd="sng">
            <a:solidFill>
              <a:schemeClr val="dk1"/>
            </a:solidFill>
            <a:prstDash val="solid"/>
            <a:miter lim="800000"/>
            <a:headEnd type="none" w="sm" len="sm"/>
            <a:tailEnd type="none" w="sm" len="sm"/>
          </a:ln>
        </p:spPr>
      </p:pic>
      <p:cxnSp>
        <p:nvCxnSpPr>
          <p:cNvPr id="122" name="Google Shape;122;p3"/>
          <p:cNvCxnSpPr/>
          <p:nvPr/>
        </p:nvCxnSpPr>
        <p:spPr>
          <a:xfrm>
            <a:off x="0" y="730284"/>
            <a:ext cx="12164407" cy="0"/>
          </a:xfrm>
          <a:prstGeom prst="straightConnector1">
            <a:avLst/>
          </a:prstGeom>
          <a:noFill/>
          <a:ln w="9525" cap="flat" cmpd="sng">
            <a:solidFill>
              <a:schemeClr val="dk1"/>
            </a:solidFill>
            <a:prstDash val="solid"/>
            <a:miter lim="800000"/>
            <a:headEnd type="none" w="sm" len="sm"/>
            <a:tailEnd type="none" w="sm" len="sm"/>
          </a:ln>
        </p:spPr>
      </p:cxnSp>
      <p:sp>
        <p:nvSpPr>
          <p:cNvPr id="123" name="Google Shape;123;p3"/>
          <p:cNvSpPr txBox="1"/>
          <p:nvPr/>
        </p:nvSpPr>
        <p:spPr>
          <a:xfrm>
            <a:off x="3336707" y="89138"/>
            <a:ext cx="5518586"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1" u="none" strike="noStrike" cap="none">
                <a:solidFill>
                  <a:schemeClr val="dk1"/>
                </a:solidFill>
                <a:latin typeface="Calibri"/>
                <a:ea typeface="Calibri"/>
                <a:cs typeface="Calibri"/>
                <a:sym typeface="Calibri"/>
              </a:rPr>
              <a:t>Research Goals and Methodology</a:t>
            </a:r>
            <a:endParaRPr sz="1400" b="0" i="0" u="none" strike="noStrike" cap="none">
              <a:solidFill>
                <a:srgbClr val="000000"/>
              </a:solidFill>
              <a:latin typeface="Arial"/>
              <a:ea typeface="Arial"/>
              <a:cs typeface="Arial"/>
              <a:sym typeface="Arial"/>
            </a:endParaRPr>
          </a:p>
        </p:txBody>
      </p:sp>
      <p:pic>
        <p:nvPicPr>
          <p:cNvPr id="124" name="Google Shape;124;p3"/>
          <p:cNvPicPr preferRelativeResize="0"/>
          <p:nvPr/>
        </p:nvPicPr>
        <p:blipFill rotWithShape="1">
          <a:blip r:embed="rId4">
            <a:alphaModFix/>
          </a:blip>
          <a:srcRect/>
          <a:stretch/>
        </p:blipFill>
        <p:spPr>
          <a:xfrm>
            <a:off x="11712693" y="9108"/>
            <a:ext cx="466368" cy="715916"/>
          </a:xfrm>
          <a:prstGeom prst="rect">
            <a:avLst/>
          </a:prstGeom>
          <a:noFill/>
          <a:ln>
            <a:noFill/>
          </a:ln>
        </p:spPr>
      </p:pic>
      <p:sp>
        <p:nvSpPr>
          <p:cNvPr id="125" name="Google Shape;125;p3"/>
          <p:cNvSpPr txBox="1"/>
          <p:nvPr/>
        </p:nvSpPr>
        <p:spPr>
          <a:xfrm>
            <a:off x="480794" y="1155299"/>
            <a:ext cx="6877800" cy="1869300"/>
          </a:xfrm>
          <a:prstGeom prst="rect">
            <a:avLst/>
          </a:prstGeom>
          <a:solidFill>
            <a:srgbClr val="D5DBE5"/>
          </a:solidFill>
          <a:ln w="28575" cap="flat" cmpd="sng">
            <a:solidFill>
              <a:schemeClr val="dk2"/>
            </a:solidFill>
            <a:prstDash val="solid"/>
            <a:round/>
            <a:headEnd type="none" w="sm" len="sm"/>
            <a:tailEnd type="none" w="sm" len="sm"/>
          </a:ln>
        </p:spPr>
        <p:txBody>
          <a:bodyPr spcFirstLastPara="1" wrap="square" lIns="180000" tIns="72000" rIns="180000" bIns="720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1" i="0" u="sng" strike="noStrike" cap="none" dirty="0">
                <a:solidFill>
                  <a:schemeClr val="dk1"/>
                </a:solidFill>
                <a:latin typeface="Calibri"/>
                <a:ea typeface="Calibri"/>
                <a:cs typeface="Calibri"/>
                <a:sym typeface="Calibri"/>
              </a:rPr>
              <a:t>Goals</a:t>
            </a:r>
            <a:endParaRPr dirty="0"/>
          </a:p>
          <a:p>
            <a:pPr marL="285750" marR="0" lvl="0" indent="-285750" algn="just" rtl="0">
              <a:lnSpc>
                <a:spcPct val="100000"/>
              </a:lnSpc>
              <a:spcBef>
                <a:spcPts val="0"/>
              </a:spcBef>
              <a:spcAft>
                <a:spcPts val="0"/>
              </a:spcAft>
              <a:buClr>
                <a:srgbClr val="000000"/>
              </a:buClr>
              <a:buSzPts val="2000"/>
              <a:buFont typeface="Arial"/>
              <a:buChar char="•"/>
            </a:pPr>
            <a:r>
              <a:rPr lang="en-US" sz="1800" b="0" i="0" u="none" strike="noStrike" cap="none" dirty="0">
                <a:solidFill>
                  <a:schemeClr val="dk1"/>
                </a:solidFill>
                <a:latin typeface="Calibri"/>
                <a:ea typeface="Calibri"/>
                <a:cs typeface="Calibri"/>
                <a:sym typeface="Calibri"/>
              </a:rPr>
              <a:t>Understanding what caused the </a:t>
            </a:r>
            <a:r>
              <a:rPr lang="en-US" sz="1800" b="1" i="0" u="none" strike="noStrike" cap="none" dirty="0">
                <a:solidFill>
                  <a:schemeClr val="dk1"/>
                </a:solidFill>
                <a:latin typeface="Calibri"/>
                <a:ea typeface="Calibri"/>
                <a:cs typeface="Calibri"/>
                <a:sym typeface="Calibri"/>
              </a:rPr>
              <a:t>arrest</a:t>
            </a:r>
            <a:r>
              <a:rPr lang="en-US" sz="1800" b="0" i="0" u="none" strike="noStrike" cap="none" dirty="0">
                <a:solidFill>
                  <a:schemeClr val="dk1"/>
                </a:solidFill>
                <a:latin typeface="Calibri"/>
                <a:ea typeface="Calibri"/>
                <a:cs typeface="Calibri"/>
                <a:sym typeface="Calibri"/>
              </a:rPr>
              <a:t> of one dike, located 30 m away from a </a:t>
            </a:r>
            <a:r>
              <a:rPr lang="en-US" sz="1800" b="1" i="0" u="none" strike="noStrike" cap="none" dirty="0">
                <a:solidFill>
                  <a:schemeClr val="dk1"/>
                </a:solidFill>
                <a:latin typeface="Calibri"/>
                <a:ea typeface="Calibri"/>
                <a:cs typeface="Calibri"/>
                <a:sym typeface="Calibri"/>
              </a:rPr>
              <a:t>feeder dike</a:t>
            </a:r>
            <a:r>
              <a:rPr lang="en-US" sz="1800" b="0" i="0" u="none" strike="noStrike" cap="none" dirty="0">
                <a:solidFill>
                  <a:schemeClr val="dk1"/>
                </a:solidFill>
                <a:latin typeface="Calibri"/>
                <a:ea typeface="Calibri"/>
                <a:cs typeface="Calibri"/>
                <a:sym typeface="Calibri"/>
              </a:rPr>
              <a:t>;</a:t>
            </a:r>
            <a:endParaRPr sz="1800" b="0" i="0" u="none" strike="noStrike" cap="none" dirty="0">
              <a:solidFill>
                <a:srgbClr val="000000"/>
              </a:solidFill>
              <a:latin typeface="Calibri"/>
              <a:ea typeface="Calibri"/>
              <a:cs typeface="Calibri"/>
              <a:sym typeface="Calibri"/>
            </a:endParaRPr>
          </a:p>
          <a:p>
            <a:pPr marL="285750" marR="0" lvl="0" indent="-285750" algn="just" rtl="0">
              <a:lnSpc>
                <a:spcPct val="100000"/>
              </a:lnSpc>
              <a:spcBef>
                <a:spcPts val="0"/>
              </a:spcBef>
              <a:spcAft>
                <a:spcPts val="0"/>
              </a:spcAft>
              <a:buClr>
                <a:srgbClr val="000000"/>
              </a:buClr>
              <a:buSzPts val="2000"/>
              <a:buFont typeface="Arial"/>
              <a:buChar char="•"/>
            </a:pPr>
            <a:r>
              <a:rPr lang="en-US" sz="1800" b="0" i="0" u="none" strike="noStrike" cap="none" dirty="0">
                <a:solidFill>
                  <a:schemeClr val="dk1"/>
                </a:solidFill>
                <a:latin typeface="Calibri"/>
                <a:ea typeface="Calibri"/>
                <a:cs typeface="Calibri"/>
                <a:sym typeface="Calibri"/>
              </a:rPr>
              <a:t>Understanding </a:t>
            </a:r>
            <a:r>
              <a:rPr lang="en-US" sz="1800" b="1" dirty="0">
                <a:solidFill>
                  <a:schemeClr val="dk1"/>
                </a:solidFill>
                <a:latin typeface="Calibri"/>
                <a:ea typeface="Calibri"/>
                <a:cs typeface="Calibri"/>
                <a:sym typeface="Calibri"/>
              </a:rPr>
              <a:t>the absence of </a:t>
            </a:r>
            <a:r>
              <a:rPr lang="en-US" sz="1800" b="1" i="0" u="none" strike="noStrike" cap="none" dirty="0">
                <a:solidFill>
                  <a:schemeClr val="dk1"/>
                </a:solidFill>
                <a:latin typeface="Calibri"/>
                <a:ea typeface="Calibri"/>
                <a:cs typeface="Calibri"/>
                <a:sym typeface="Calibri"/>
              </a:rPr>
              <a:t>faults or </a:t>
            </a:r>
            <a:r>
              <a:rPr lang="en-US" sz="1800" b="1" dirty="0">
                <a:solidFill>
                  <a:schemeClr val="dk1"/>
                </a:solidFill>
                <a:latin typeface="Calibri"/>
                <a:ea typeface="Calibri"/>
                <a:cs typeface="Calibri"/>
                <a:sym typeface="Calibri"/>
              </a:rPr>
              <a:t>tension</a:t>
            </a:r>
            <a:r>
              <a:rPr lang="en-US" sz="1800" b="1" i="0" u="none" strike="noStrike" cap="none" dirty="0">
                <a:solidFill>
                  <a:schemeClr val="dk1"/>
                </a:solidFill>
                <a:latin typeface="Calibri"/>
                <a:ea typeface="Calibri"/>
                <a:cs typeface="Calibri"/>
                <a:sym typeface="Calibri"/>
              </a:rPr>
              <a:t> fractures </a:t>
            </a:r>
            <a:r>
              <a:rPr lang="en-US" sz="1800" b="0" i="0" u="none" strike="noStrike" cap="none" dirty="0">
                <a:solidFill>
                  <a:schemeClr val="dk1"/>
                </a:solidFill>
                <a:latin typeface="Calibri"/>
                <a:ea typeface="Calibri"/>
                <a:cs typeface="Calibri"/>
                <a:sym typeface="Calibri"/>
              </a:rPr>
              <a:t>at the surface, even if the dike arrested at a very shallow depth (5 m below the surface).</a:t>
            </a:r>
            <a:endParaRPr sz="1800" b="0" i="0" u="none" strike="noStrike" cap="none" dirty="0">
              <a:solidFill>
                <a:srgbClr val="000000"/>
              </a:solidFill>
              <a:latin typeface="Calibri"/>
              <a:ea typeface="Calibri"/>
              <a:cs typeface="Calibri"/>
              <a:sym typeface="Calibri"/>
            </a:endParaRPr>
          </a:p>
        </p:txBody>
      </p:sp>
      <p:pic>
        <p:nvPicPr>
          <p:cNvPr id="126" name="Google Shape;126;p3" descr="Immagine che contiene natura, aria aperta, roccia&#10;&#10;Descrizione generata automaticamente"/>
          <p:cNvPicPr preferRelativeResize="0"/>
          <p:nvPr/>
        </p:nvPicPr>
        <p:blipFill rotWithShape="1">
          <a:blip r:embed="rId5">
            <a:alphaModFix/>
          </a:blip>
          <a:srcRect r="50073"/>
          <a:stretch/>
        </p:blipFill>
        <p:spPr>
          <a:xfrm>
            <a:off x="8203692" y="1125302"/>
            <a:ext cx="3373792" cy="2529840"/>
          </a:xfrm>
          <a:prstGeom prst="rect">
            <a:avLst/>
          </a:prstGeom>
          <a:noFill/>
          <a:ln>
            <a:noFill/>
          </a:ln>
        </p:spPr>
      </p:pic>
      <p:pic>
        <p:nvPicPr>
          <p:cNvPr id="127" name="Google Shape;127;p3" descr="Immagine che contiene natura, aria aperta, roccia&#10;&#10;Descrizione generata automaticamente"/>
          <p:cNvPicPr preferRelativeResize="0"/>
          <p:nvPr/>
        </p:nvPicPr>
        <p:blipFill rotWithShape="1">
          <a:blip r:embed="rId5">
            <a:alphaModFix/>
          </a:blip>
          <a:srcRect l="50073"/>
          <a:stretch/>
        </p:blipFill>
        <p:spPr>
          <a:xfrm>
            <a:off x="8203692" y="4050160"/>
            <a:ext cx="3373792" cy="2529840"/>
          </a:xfrm>
          <a:prstGeom prst="rect">
            <a:avLst/>
          </a:prstGeom>
          <a:noFill/>
          <a:ln>
            <a:noFill/>
          </a:ln>
        </p:spPr>
      </p:pic>
      <p:sp>
        <p:nvSpPr>
          <p:cNvPr id="128" name="Google Shape;128;p3"/>
          <p:cNvSpPr txBox="1"/>
          <p:nvPr/>
        </p:nvSpPr>
        <p:spPr>
          <a:xfrm>
            <a:off x="9241659" y="826076"/>
            <a:ext cx="1297858"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rgbClr val="000000"/>
                </a:solidFill>
                <a:latin typeface="Calibri"/>
                <a:ea typeface="Calibri"/>
                <a:cs typeface="Calibri"/>
                <a:sym typeface="Calibri"/>
              </a:rPr>
              <a:t>Feeder dike</a:t>
            </a:r>
            <a:endParaRPr/>
          </a:p>
        </p:txBody>
      </p:sp>
      <p:sp>
        <p:nvSpPr>
          <p:cNvPr id="129" name="Google Shape;129;p3"/>
          <p:cNvSpPr txBox="1"/>
          <p:nvPr/>
        </p:nvSpPr>
        <p:spPr>
          <a:xfrm>
            <a:off x="9088927" y="3758229"/>
            <a:ext cx="1603322"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rgbClr val="000000"/>
                </a:solidFill>
                <a:latin typeface="Calibri"/>
                <a:ea typeface="Calibri"/>
                <a:cs typeface="Calibri"/>
                <a:sym typeface="Calibri"/>
              </a:rPr>
              <a:t>Arrested dike</a:t>
            </a:r>
            <a:endParaRPr/>
          </a:p>
        </p:txBody>
      </p:sp>
      <p:sp>
        <p:nvSpPr>
          <p:cNvPr id="130" name="Google Shape;130;p3"/>
          <p:cNvSpPr txBox="1"/>
          <p:nvPr/>
        </p:nvSpPr>
        <p:spPr>
          <a:xfrm>
            <a:off x="549476" y="3519255"/>
            <a:ext cx="6877800" cy="27399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300"/>
              </a:spcBef>
              <a:spcAft>
                <a:spcPts val="0"/>
              </a:spcAft>
              <a:buClr>
                <a:srgbClr val="000000"/>
              </a:buClr>
              <a:buSzPts val="1600"/>
              <a:buFont typeface="Arial"/>
              <a:buNone/>
            </a:pPr>
            <a:r>
              <a:rPr lang="en-US" sz="1800" b="1" i="0" u="sng" strike="noStrike" cap="none" dirty="0">
                <a:solidFill>
                  <a:srgbClr val="000000"/>
                </a:solidFill>
                <a:latin typeface="Calibri"/>
                <a:ea typeface="Calibri"/>
                <a:cs typeface="Calibri"/>
                <a:sym typeface="Calibri"/>
              </a:rPr>
              <a:t>Methodology</a:t>
            </a:r>
            <a:endParaRPr sz="1800" b="0" i="0" u="none" strike="noStrike" cap="none" dirty="0">
              <a:solidFill>
                <a:srgbClr val="000000"/>
              </a:solidFill>
              <a:latin typeface="Calibri"/>
              <a:ea typeface="Calibri"/>
              <a:cs typeface="Calibri"/>
              <a:sym typeface="Calibri"/>
            </a:endParaRPr>
          </a:p>
          <a:p>
            <a:pPr marL="285750" marR="0" lvl="0" indent="-285750" algn="just" rtl="0">
              <a:lnSpc>
                <a:spcPct val="100000"/>
              </a:lnSpc>
              <a:spcBef>
                <a:spcPts val="300"/>
              </a:spcBef>
              <a:spcAft>
                <a:spcPts val="0"/>
              </a:spcAft>
              <a:buClr>
                <a:srgbClr val="000000"/>
              </a:buClr>
              <a:buSzPts val="1800"/>
              <a:buFont typeface="Arial"/>
              <a:buChar char="•"/>
            </a:pPr>
            <a:r>
              <a:rPr lang="en-US" sz="1800" b="0" i="0" u="none" strike="noStrike" cap="none" dirty="0">
                <a:solidFill>
                  <a:srgbClr val="000000"/>
                </a:solidFill>
                <a:latin typeface="Calibri"/>
                <a:ea typeface="Calibri"/>
                <a:cs typeface="Calibri"/>
                <a:sym typeface="Calibri"/>
              </a:rPr>
              <a:t>Remote sensing from </a:t>
            </a:r>
            <a:r>
              <a:rPr lang="en-US" sz="1800" b="1" i="0" u="none" strike="noStrike" cap="none" dirty="0">
                <a:solidFill>
                  <a:srgbClr val="000000"/>
                </a:solidFill>
                <a:latin typeface="Calibri"/>
                <a:ea typeface="Calibri"/>
                <a:cs typeface="Calibri"/>
                <a:sym typeface="Calibri"/>
              </a:rPr>
              <a:t>aerial photos</a:t>
            </a:r>
            <a:r>
              <a:rPr lang="en-US" sz="1800" b="0" i="0" u="none" strike="noStrike" cap="none" dirty="0">
                <a:solidFill>
                  <a:srgbClr val="000000"/>
                </a:solidFill>
                <a:latin typeface="Calibri"/>
                <a:ea typeface="Calibri"/>
                <a:cs typeface="Calibri"/>
                <a:sym typeface="Calibri"/>
              </a:rPr>
              <a:t> (source: National Land Survey of Iceland </a:t>
            </a:r>
            <a:r>
              <a:rPr lang="en-US" sz="1800" b="0" i="0" u="sng" strike="noStrike" cap="none" dirty="0">
                <a:solidFill>
                  <a:srgbClr val="0000FF"/>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https://www.lmi.is/</a:t>
            </a:r>
            <a:r>
              <a:rPr lang="en-US" sz="1800" b="0" i="0" u="none" strike="noStrike" cap="none" dirty="0">
                <a:solidFill>
                  <a:schemeClr val="dk1"/>
                </a:solidFill>
                <a:latin typeface="Calibri"/>
                <a:ea typeface="Calibri"/>
                <a:cs typeface="Calibri"/>
                <a:sym typeface="Calibri"/>
              </a:rPr>
              <a:t>), to collect structural data along the </a:t>
            </a:r>
            <a:r>
              <a:rPr lang="en-US" sz="1800" b="0" i="0" u="none" strike="noStrike" cap="none" dirty="0" err="1">
                <a:solidFill>
                  <a:schemeClr val="dk1"/>
                </a:solidFill>
                <a:latin typeface="Calibri"/>
                <a:ea typeface="Calibri"/>
                <a:cs typeface="Calibri"/>
                <a:sym typeface="Calibri"/>
              </a:rPr>
              <a:t>Stampar</a:t>
            </a:r>
            <a:r>
              <a:rPr lang="en-US" sz="1800" b="0" i="0" u="none" strike="noStrike" cap="none" dirty="0">
                <a:solidFill>
                  <a:schemeClr val="dk1"/>
                </a:solidFill>
                <a:latin typeface="Calibri"/>
                <a:ea typeface="Calibri"/>
                <a:cs typeface="Calibri"/>
                <a:sym typeface="Calibri"/>
              </a:rPr>
              <a:t> crater rows</a:t>
            </a:r>
            <a:r>
              <a:rPr lang="en-US" sz="1800" b="0" i="0" strike="noStrike" cap="none" dirty="0">
                <a:solidFill>
                  <a:schemeClr val="dk1"/>
                </a:solidFill>
                <a:latin typeface="Calibri"/>
                <a:ea typeface="Calibri"/>
                <a:cs typeface="Calibri"/>
                <a:sym typeface="Calibri"/>
              </a:rPr>
              <a:t>;</a:t>
            </a:r>
            <a:endParaRPr sz="1800" b="0" i="0" strike="noStrike" cap="none" dirty="0">
              <a:solidFill>
                <a:srgbClr val="000000"/>
              </a:solidFill>
              <a:latin typeface="Calibri"/>
              <a:ea typeface="Calibri"/>
              <a:cs typeface="Calibri"/>
              <a:sym typeface="Calibri"/>
            </a:endParaRPr>
          </a:p>
          <a:p>
            <a:pPr marL="285750" marR="0" lvl="0" indent="-285750" algn="just" rtl="0">
              <a:lnSpc>
                <a:spcPct val="100000"/>
              </a:lnSpc>
              <a:spcBef>
                <a:spcPts val="300"/>
              </a:spcBef>
              <a:spcAft>
                <a:spcPts val="0"/>
              </a:spcAft>
              <a:buClr>
                <a:srgbClr val="000000"/>
              </a:buClr>
              <a:buSzPts val="1800"/>
              <a:buFont typeface="Arial"/>
              <a:buChar char="•"/>
            </a:pPr>
            <a:r>
              <a:rPr lang="en-US" sz="1800" b="0" i="0" u="none" strike="noStrike" cap="none" dirty="0">
                <a:solidFill>
                  <a:srgbClr val="000000"/>
                </a:solidFill>
                <a:latin typeface="Calibri"/>
                <a:ea typeface="Calibri"/>
                <a:cs typeface="Calibri"/>
                <a:sym typeface="Calibri"/>
              </a:rPr>
              <a:t>UAV-</a:t>
            </a:r>
            <a:r>
              <a:rPr lang="en-US" sz="1800" b="0" i="0" u="none" strike="noStrike" cap="none" dirty="0" err="1">
                <a:solidFill>
                  <a:srgbClr val="000000"/>
                </a:solidFill>
                <a:latin typeface="Calibri"/>
                <a:ea typeface="Calibri"/>
                <a:cs typeface="Calibri"/>
                <a:sym typeface="Calibri"/>
              </a:rPr>
              <a:t>SfM</a:t>
            </a:r>
            <a:r>
              <a:rPr lang="en-US" sz="1800" b="0" i="0" u="none" strike="noStrike" cap="none" dirty="0">
                <a:solidFill>
                  <a:srgbClr val="000000"/>
                </a:solidFill>
                <a:latin typeface="Calibri"/>
                <a:ea typeface="Calibri"/>
                <a:cs typeface="Calibri"/>
                <a:sym typeface="Calibri"/>
              </a:rPr>
              <a:t> to reconstruct the </a:t>
            </a:r>
            <a:r>
              <a:rPr lang="en-US" sz="1800" b="1" i="0" u="none" strike="noStrike" cap="none" dirty="0">
                <a:solidFill>
                  <a:srgbClr val="000000"/>
                </a:solidFill>
                <a:latin typeface="Calibri"/>
                <a:ea typeface="Calibri"/>
                <a:cs typeface="Calibri"/>
                <a:sym typeface="Calibri"/>
              </a:rPr>
              <a:t>3D model</a:t>
            </a:r>
            <a:r>
              <a:rPr lang="en-US" sz="1800" b="0" i="0" u="none" strike="noStrike" cap="none" dirty="0">
                <a:solidFill>
                  <a:srgbClr val="000000"/>
                </a:solidFill>
                <a:latin typeface="Calibri"/>
                <a:ea typeface="Calibri"/>
                <a:cs typeface="Calibri"/>
                <a:sym typeface="Calibri"/>
              </a:rPr>
              <a:t> of the dikes outcrop (1120 </a:t>
            </a:r>
            <a:r>
              <a:rPr lang="en-US" sz="1800" b="0" i="0" u="none" strike="noStrike" cap="none" dirty="0">
                <a:solidFill>
                  <a:schemeClr val="dk1"/>
                </a:solidFill>
                <a:latin typeface="Calibri"/>
                <a:ea typeface="Calibri"/>
                <a:cs typeface="Calibri"/>
                <a:sym typeface="Calibri"/>
              </a:rPr>
              <a:t>drone-collected pictures, Model resolution: 8 mm/pixel)</a:t>
            </a:r>
            <a:r>
              <a:rPr lang="en-US" sz="1800" dirty="0">
                <a:solidFill>
                  <a:schemeClr val="dk1"/>
                </a:solidFill>
                <a:latin typeface="Calibri"/>
                <a:ea typeface="Calibri"/>
                <a:cs typeface="Calibri"/>
                <a:sym typeface="Calibri"/>
              </a:rPr>
              <a:t>;</a:t>
            </a:r>
            <a:endParaRPr dirty="0"/>
          </a:p>
          <a:p>
            <a:pPr marL="285750" marR="0" lvl="0" indent="-285750" algn="just" rtl="0">
              <a:lnSpc>
                <a:spcPct val="100000"/>
              </a:lnSpc>
              <a:spcBef>
                <a:spcPts val="300"/>
              </a:spcBef>
              <a:spcAft>
                <a:spcPts val="0"/>
              </a:spcAft>
              <a:buClr>
                <a:srgbClr val="000000"/>
              </a:buClr>
              <a:buSzPts val="1800"/>
              <a:buFont typeface="Arial"/>
              <a:buChar char="•"/>
            </a:pPr>
            <a:r>
              <a:rPr lang="en-US" sz="1800" b="1" i="0" u="none" strike="noStrike" cap="none" dirty="0">
                <a:solidFill>
                  <a:srgbClr val="000000"/>
                </a:solidFill>
                <a:latin typeface="Calibri"/>
                <a:ea typeface="Calibri"/>
                <a:cs typeface="Calibri"/>
                <a:sym typeface="Calibri"/>
              </a:rPr>
              <a:t>Field</a:t>
            </a:r>
            <a:r>
              <a:rPr lang="en-US" sz="1800" b="0" i="0" u="none" strike="noStrike" cap="none" dirty="0">
                <a:solidFill>
                  <a:srgbClr val="000000"/>
                </a:solidFill>
                <a:latin typeface="Calibri"/>
                <a:ea typeface="Calibri"/>
                <a:cs typeface="Calibri"/>
                <a:sym typeface="Calibri"/>
              </a:rPr>
              <a:t> analysis;</a:t>
            </a:r>
            <a:endParaRPr sz="1800" b="0" i="0" u="none" strike="noStrike" cap="none" dirty="0">
              <a:solidFill>
                <a:schemeClr val="dk1"/>
              </a:solidFill>
              <a:latin typeface="Calibri"/>
              <a:ea typeface="Calibri"/>
              <a:cs typeface="Calibri"/>
              <a:sym typeface="Calibri"/>
            </a:endParaRPr>
          </a:p>
          <a:p>
            <a:pPr marL="285750" marR="0" lvl="0" indent="-285750" algn="just" rtl="0">
              <a:lnSpc>
                <a:spcPct val="100000"/>
              </a:lnSpc>
              <a:spcBef>
                <a:spcPts val="300"/>
              </a:spcBef>
              <a:spcAft>
                <a:spcPts val="0"/>
              </a:spcAft>
              <a:buClr>
                <a:srgbClr val="000000"/>
              </a:buClr>
              <a:buSzPts val="1800"/>
              <a:buFont typeface="Arial"/>
              <a:buChar char="•"/>
            </a:pPr>
            <a:r>
              <a:rPr lang="en-US" sz="1800" b="1" i="0" u="none" strike="noStrike" cap="none" dirty="0">
                <a:solidFill>
                  <a:srgbClr val="000000"/>
                </a:solidFill>
                <a:latin typeface="Calibri"/>
                <a:ea typeface="Calibri"/>
                <a:cs typeface="Calibri"/>
                <a:sym typeface="Calibri"/>
              </a:rPr>
              <a:t>Finite Element Method (FEM) modelling </a:t>
            </a:r>
            <a:r>
              <a:rPr lang="en-US" sz="1800" b="0" i="0" u="none" strike="noStrike" cap="none" dirty="0">
                <a:solidFill>
                  <a:srgbClr val="000000"/>
                </a:solidFill>
                <a:latin typeface="Calibri"/>
                <a:ea typeface="Calibri"/>
                <a:cs typeface="Calibri"/>
                <a:sym typeface="Calibri"/>
              </a:rPr>
              <a:t>through COMSOL Multiphysics®.</a:t>
            </a:r>
            <a:endParaRPr sz="1800" b="0" i="0" u="none" strike="noStrike" cap="none" dirty="0">
              <a:solidFill>
                <a:srgbClr val="000000"/>
              </a:solidFill>
              <a:latin typeface="Calibri"/>
              <a:ea typeface="Calibri"/>
              <a:cs typeface="Calibri"/>
              <a:sym typeface="Calibri"/>
            </a:endParaRPr>
          </a:p>
        </p:txBody>
      </p:sp>
      <p:sp>
        <p:nvSpPr>
          <p:cNvPr id="2" name="CasellaDiTesto 1">
            <a:extLst>
              <a:ext uri="{FF2B5EF4-FFF2-40B4-BE49-F238E27FC236}">
                <a16:creationId xmlns:a16="http://schemas.microsoft.com/office/drawing/2014/main" id="{4B8D2316-AE6A-8794-AD0C-DECE92BD01D1}"/>
              </a:ext>
            </a:extLst>
          </p:cNvPr>
          <p:cNvSpPr txBox="1"/>
          <p:nvPr/>
        </p:nvSpPr>
        <p:spPr>
          <a:xfrm>
            <a:off x="11798709" y="6550223"/>
            <a:ext cx="501445" cy="307777"/>
          </a:xfrm>
          <a:prstGeom prst="rect">
            <a:avLst/>
          </a:prstGeom>
          <a:noFill/>
        </p:spPr>
        <p:txBody>
          <a:bodyPr wrap="square" rtlCol="0">
            <a:spAutoFit/>
          </a:bodyPr>
          <a:lstStyle/>
          <a:p>
            <a:pPr algn="ctr"/>
            <a:r>
              <a:rPr lang="it-IT" dirty="0">
                <a:latin typeface="Calibri" panose="020F0502020204030204" pitchFamily="34" charset="0"/>
                <a:ea typeface="Calibri" panose="020F0502020204030204" pitchFamily="34" charset="0"/>
                <a:cs typeface="Calibri" panose="020F0502020204030204" pitchFamily="34" charset="0"/>
              </a:rPr>
              <a:t>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6" descr="logo-bicocca-verde"/>
          <p:cNvPicPr preferRelativeResize="0"/>
          <p:nvPr/>
        </p:nvPicPr>
        <p:blipFill rotWithShape="1">
          <a:blip r:embed="rId3">
            <a:alphaModFix/>
          </a:blip>
          <a:srcRect/>
          <a:stretch/>
        </p:blipFill>
        <p:spPr>
          <a:xfrm>
            <a:off x="-1" y="0"/>
            <a:ext cx="681001" cy="730284"/>
          </a:xfrm>
          <a:prstGeom prst="rect">
            <a:avLst/>
          </a:prstGeom>
          <a:noFill/>
          <a:ln w="9525" cap="flat" cmpd="sng">
            <a:solidFill>
              <a:schemeClr val="dk1"/>
            </a:solidFill>
            <a:prstDash val="solid"/>
            <a:miter lim="800000"/>
            <a:headEnd type="none" w="sm" len="sm"/>
            <a:tailEnd type="none" w="sm" len="sm"/>
          </a:ln>
        </p:spPr>
      </p:pic>
      <p:cxnSp>
        <p:nvCxnSpPr>
          <p:cNvPr id="137" name="Google Shape;137;p6"/>
          <p:cNvCxnSpPr/>
          <p:nvPr/>
        </p:nvCxnSpPr>
        <p:spPr>
          <a:xfrm>
            <a:off x="0" y="730284"/>
            <a:ext cx="12164407" cy="0"/>
          </a:xfrm>
          <a:prstGeom prst="straightConnector1">
            <a:avLst/>
          </a:prstGeom>
          <a:noFill/>
          <a:ln w="9525" cap="flat" cmpd="sng">
            <a:solidFill>
              <a:schemeClr val="dk1"/>
            </a:solidFill>
            <a:prstDash val="solid"/>
            <a:miter lim="800000"/>
            <a:headEnd type="none" w="sm" len="sm"/>
            <a:tailEnd type="none" w="sm" len="sm"/>
          </a:ln>
        </p:spPr>
      </p:cxnSp>
      <p:sp>
        <p:nvSpPr>
          <p:cNvPr id="138" name="Google Shape;138;p6"/>
          <p:cNvSpPr txBox="1"/>
          <p:nvPr/>
        </p:nvSpPr>
        <p:spPr>
          <a:xfrm>
            <a:off x="2987637" y="89138"/>
            <a:ext cx="6216726"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1" u="none" strike="noStrike" cap="none">
                <a:solidFill>
                  <a:schemeClr val="dk1"/>
                </a:solidFill>
                <a:latin typeface="Calibri"/>
                <a:ea typeface="Calibri"/>
                <a:cs typeface="Calibri"/>
                <a:sym typeface="Calibri"/>
              </a:rPr>
              <a:t>Results: structural data</a:t>
            </a:r>
            <a:endParaRPr sz="1400" b="0" i="0" u="none" strike="noStrike" cap="none">
              <a:solidFill>
                <a:srgbClr val="000000"/>
              </a:solidFill>
              <a:latin typeface="Arial"/>
              <a:ea typeface="Arial"/>
              <a:cs typeface="Arial"/>
              <a:sym typeface="Arial"/>
            </a:endParaRPr>
          </a:p>
        </p:txBody>
      </p:sp>
      <p:pic>
        <p:nvPicPr>
          <p:cNvPr id="139" name="Google Shape;139;p6"/>
          <p:cNvPicPr preferRelativeResize="0"/>
          <p:nvPr/>
        </p:nvPicPr>
        <p:blipFill rotWithShape="1">
          <a:blip r:embed="rId4">
            <a:alphaModFix/>
          </a:blip>
          <a:srcRect/>
          <a:stretch/>
        </p:blipFill>
        <p:spPr>
          <a:xfrm>
            <a:off x="11712693" y="9108"/>
            <a:ext cx="466368" cy="715916"/>
          </a:xfrm>
          <a:prstGeom prst="rect">
            <a:avLst/>
          </a:prstGeom>
          <a:noFill/>
          <a:ln>
            <a:noFill/>
          </a:ln>
        </p:spPr>
      </p:pic>
      <p:pic>
        <p:nvPicPr>
          <p:cNvPr id="140" name="Google Shape;140;p6" descr="Immagine che contiene mappa&#10;&#10;Descrizione generata automaticamente"/>
          <p:cNvPicPr preferRelativeResize="0"/>
          <p:nvPr/>
        </p:nvPicPr>
        <p:blipFill rotWithShape="1">
          <a:blip r:embed="rId5">
            <a:alphaModFix/>
          </a:blip>
          <a:srcRect/>
          <a:stretch/>
        </p:blipFill>
        <p:spPr>
          <a:xfrm>
            <a:off x="349611" y="1036427"/>
            <a:ext cx="3815696" cy="3992753"/>
          </a:xfrm>
          <a:prstGeom prst="rect">
            <a:avLst/>
          </a:prstGeom>
          <a:noFill/>
          <a:ln>
            <a:noFill/>
          </a:ln>
        </p:spPr>
      </p:pic>
      <p:pic>
        <p:nvPicPr>
          <p:cNvPr id="141" name="Google Shape;141;p6" descr="Immagine che contiene mappa&#10;&#10;Descrizione generata automaticamente"/>
          <p:cNvPicPr preferRelativeResize="0"/>
          <p:nvPr/>
        </p:nvPicPr>
        <p:blipFill rotWithShape="1">
          <a:blip r:embed="rId6">
            <a:alphaModFix/>
          </a:blip>
          <a:srcRect/>
          <a:stretch/>
        </p:blipFill>
        <p:spPr>
          <a:xfrm>
            <a:off x="4238914" y="1117441"/>
            <a:ext cx="3635573" cy="3850695"/>
          </a:xfrm>
          <a:prstGeom prst="rect">
            <a:avLst/>
          </a:prstGeom>
          <a:noFill/>
          <a:ln>
            <a:noFill/>
          </a:ln>
        </p:spPr>
      </p:pic>
      <p:pic>
        <p:nvPicPr>
          <p:cNvPr id="142" name="Google Shape;142;p6" descr="Immagine che contiene grafico, grafico a torta&#10;&#10;Descrizione generata automaticamente"/>
          <p:cNvPicPr preferRelativeResize="0"/>
          <p:nvPr/>
        </p:nvPicPr>
        <p:blipFill rotWithShape="1">
          <a:blip r:embed="rId7">
            <a:alphaModFix/>
          </a:blip>
          <a:srcRect l="51307"/>
          <a:stretch/>
        </p:blipFill>
        <p:spPr>
          <a:xfrm>
            <a:off x="4203312" y="5072305"/>
            <a:ext cx="1488111" cy="1570307"/>
          </a:xfrm>
          <a:prstGeom prst="rect">
            <a:avLst/>
          </a:prstGeom>
          <a:noFill/>
          <a:ln>
            <a:noFill/>
          </a:ln>
        </p:spPr>
      </p:pic>
      <p:pic>
        <p:nvPicPr>
          <p:cNvPr id="143" name="Google Shape;143;p6" descr="Immagine che contiene grafico, grafico a torta&#10;&#10;Descrizione generata automaticamente"/>
          <p:cNvPicPr preferRelativeResize="0"/>
          <p:nvPr/>
        </p:nvPicPr>
        <p:blipFill rotWithShape="1">
          <a:blip r:embed="rId7">
            <a:alphaModFix/>
          </a:blip>
          <a:srcRect r="51307"/>
          <a:stretch/>
        </p:blipFill>
        <p:spPr>
          <a:xfrm>
            <a:off x="434111" y="5072305"/>
            <a:ext cx="1488111" cy="1570307"/>
          </a:xfrm>
          <a:prstGeom prst="rect">
            <a:avLst/>
          </a:prstGeom>
          <a:noFill/>
          <a:ln>
            <a:noFill/>
          </a:ln>
        </p:spPr>
      </p:pic>
      <p:sp>
        <p:nvSpPr>
          <p:cNvPr id="144" name="Google Shape;144;p6"/>
          <p:cNvSpPr txBox="1"/>
          <p:nvPr/>
        </p:nvSpPr>
        <p:spPr>
          <a:xfrm>
            <a:off x="8106447" y="1275050"/>
            <a:ext cx="3735942" cy="5493771"/>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Calibri"/>
                <a:ea typeface="Calibri"/>
                <a:cs typeface="Calibri"/>
                <a:sym typeface="Calibri"/>
              </a:rPr>
              <a:t>All vents belonging to the </a:t>
            </a:r>
            <a:r>
              <a:rPr lang="en-US" sz="1800" b="1" i="0" u="none" strike="noStrike" cap="none" dirty="0">
                <a:solidFill>
                  <a:srgbClr val="000000"/>
                </a:solidFill>
                <a:latin typeface="Calibri"/>
                <a:ea typeface="Calibri"/>
                <a:cs typeface="Calibri"/>
                <a:sym typeface="Calibri"/>
              </a:rPr>
              <a:t>Older</a:t>
            </a:r>
            <a:r>
              <a:rPr lang="en-US" sz="1800" b="0" i="0" u="none" strike="noStrike" cap="none" dirty="0">
                <a:solidFill>
                  <a:srgbClr val="000000"/>
                </a:solidFill>
                <a:latin typeface="Calibri"/>
                <a:ea typeface="Calibri"/>
                <a:cs typeface="Calibri"/>
                <a:sym typeface="Calibri"/>
              </a:rPr>
              <a:t> and the </a:t>
            </a:r>
            <a:r>
              <a:rPr lang="en-US" sz="1800" b="1" i="0" u="none" strike="noStrike" cap="none" dirty="0">
                <a:solidFill>
                  <a:srgbClr val="000000"/>
                </a:solidFill>
                <a:latin typeface="Calibri"/>
                <a:ea typeface="Calibri"/>
                <a:cs typeface="Calibri"/>
                <a:sym typeface="Calibri"/>
              </a:rPr>
              <a:t>Younger </a:t>
            </a:r>
            <a:r>
              <a:rPr lang="en-US" sz="1800" b="1" i="0" u="none" strike="noStrike" cap="none" dirty="0" err="1">
                <a:solidFill>
                  <a:srgbClr val="000000"/>
                </a:solidFill>
                <a:latin typeface="Calibri"/>
                <a:ea typeface="Calibri"/>
                <a:cs typeface="Calibri"/>
                <a:sym typeface="Calibri"/>
              </a:rPr>
              <a:t>Stampar</a:t>
            </a:r>
            <a:r>
              <a:rPr lang="en-US" sz="1800" b="1" i="0" u="none" strike="noStrike" cap="none" dirty="0">
                <a:solidFill>
                  <a:srgbClr val="000000"/>
                </a:solidFill>
                <a:latin typeface="Calibri"/>
                <a:ea typeface="Calibri"/>
                <a:cs typeface="Calibri"/>
                <a:sym typeface="Calibri"/>
              </a:rPr>
              <a:t> crater rows </a:t>
            </a:r>
            <a:r>
              <a:rPr lang="en-US" sz="1800" b="0" i="0" u="none" strike="noStrike" cap="none" dirty="0">
                <a:solidFill>
                  <a:srgbClr val="000000"/>
                </a:solidFill>
                <a:latin typeface="Calibri"/>
                <a:ea typeface="Calibri"/>
                <a:cs typeface="Calibri"/>
                <a:sym typeface="Calibri"/>
              </a:rPr>
              <a:t>were identified;</a:t>
            </a:r>
            <a:endParaRPr dirty="0"/>
          </a:p>
          <a:p>
            <a:pPr marL="285750" marR="0" lvl="0" indent="-171450" algn="just"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a:p>
            <a:pPr marL="285750" marR="0" lvl="0" indent="-285750" algn="just"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Calibri"/>
                <a:ea typeface="Calibri"/>
                <a:cs typeface="Calibri"/>
                <a:sym typeface="Calibri"/>
              </a:rPr>
              <a:t>Based on the elongation of the cones (</a:t>
            </a:r>
            <a:r>
              <a:rPr lang="en-US" sz="1800" b="0" i="0" u="none" strike="noStrike" cap="none" dirty="0" err="1">
                <a:solidFill>
                  <a:srgbClr val="0000FF"/>
                </a:solidFill>
                <a:latin typeface="Calibri"/>
                <a:ea typeface="Calibri"/>
                <a:cs typeface="Calibri"/>
                <a:sym typeface="Calibri"/>
              </a:rPr>
              <a:t>Tibaldi</a:t>
            </a:r>
            <a:r>
              <a:rPr lang="en-US" sz="1800" b="0" i="0" u="none" strike="noStrike" cap="none" dirty="0">
                <a:solidFill>
                  <a:srgbClr val="0000FF"/>
                </a:solidFill>
                <a:latin typeface="Calibri"/>
                <a:ea typeface="Calibri"/>
                <a:cs typeface="Calibri"/>
                <a:sym typeface="Calibri"/>
              </a:rPr>
              <a:t> et al., 2013</a:t>
            </a:r>
            <a:r>
              <a:rPr lang="en-US" sz="1800" b="0" i="0" u="none" strike="noStrike" cap="none" dirty="0">
                <a:solidFill>
                  <a:srgbClr val="000000"/>
                </a:solidFill>
                <a:latin typeface="Calibri"/>
                <a:ea typeface="Calibri"/>
                <a:cs typeface="Calibri"/>
                <a:sym typeface="Calibri"/>
              </a:rPr>
              <a:t>), </a:t>
            </a:r>
            <a:r>
              <a:rPr lang="en-US" sz="1800" b="1" i="0" u="none" strike="noStrike" cap="none" dirty="0">
                <a:solidFill>
                  <a:srgbClr val="000000"/>
                </a:solidFill>
                <a:latin typeface="Calibri"/>
                <a:ea typeface="Calibri"/>
                <a:cs typeface="Calibri"/>
                <a:sym typeface="Calibri"/>
              </a:rPr>
              <a:t>23 eruptive fissures </a:t>
            </a:r>
            <a:r>
              <a:rPr lang="en-US" sz="1800" b="0" i="0" u="none" strike="noStrike" cap="none" dirty="0">
                <a:solidFill>
                  <a:srgbClr val="000000"/>
                </a:solidFill>
                <a:latin typeface="Calibri"/>
                <a:ea typeface="Calibri"/>
                <a:cs typeface="Calibri"/>
                <a:sym typeface="Calibri"/>
              </a:rPr>
              <a:t>were identified for the Older </a:t>
            </a:r>
            <a:r>
              <a:rPr lang="en-US" sz="1800" b="0" i="0" u="none" strike="noStrike" cap="none" dirty="0" err="1">
                <a:solidFill>
                  <a:srgbClr val="000000"/>
                </a:solidFill>
                <a:latin typeface="Calibri"/>
                <a:ea typeface="Calibri"/>
                <a:cs typeface="Calibri"/>
                <a:sym typeface="Calibri"/>
              </a:rPr>
              <a:t>Stampar</a:t>
            </a:r>
            <a:r>
              <a:rPr lang="en-US" sz="1800" b="0" i="0" u="none" strike="noStrike" cap="none" dirty="0">
                <a:solidFill>
                  <a:srgbClr val="000000"/>
                </a:solidFill>
                <a:latin typeface="Calibri"/>
                <a:ea typeface="Calibri"/>
                <a:cs typeface="Calibri"/>
                <a:sym typeface="Calibri"/>
              </a:rPr>
              <a:t>, and </a:t>
            </a:r>
            <a:r>
              <a:rPr lang="en-US" sz="1800" b="1" i="0" u="none" strike="noStrike" cap="none" dirty="0">
                <a:solidFill>
                  <a:srgbClr val="000000"/>
                </a:solidFill>
                <a:latin typeface="Calibri"/>
                <a:ea typeface="Calibri"/>
                <a:cs typeface="Calibri"/>
                <a:sym typeface="Calibri"/>
              </a:rPr>
              <a:t>49</a:t>
            </a:r>
            <a:r>
              <a:rPr lang="en-US" sz="1800" b="0" i="0" u="none" strike="noStrike" cap="none" dirty="0">
                <a:solidFill>
                  <a:srgbClr val="000000"/>
                </a:solidFill>
                <a:latin typeface="Calibri"/>
                <a:ea typeface="Calibri"/>
                <a:cs typeface="Calibri"/>
                <a:sym typeface="Calibri"/>
              </a:rPr>
              <a:t> for the Younger </a:t>
            </a:r>
            <a:r>
              <a:rPr lang="en-US" sz="1800" b="0" i="0" u="none" strike="noStrike" cap="none" dirty="0" err="1">
                <a:solidFill>
                  <a:srgbClr val="000000"/>
                </a:solidFill>
                <a:latin typeface="Calibri"/>
                <a:ea typeface="Calibri"/>
                <a:cs typeface="Calibri"/>
                <a:sym typeface="Calibri"/>
              </a:rPr>
              <a:t>Stampar</a:t>
            </a:r>
            <a:r>
              <a:rPr lang="en-US" sz="1800" b="0" i="0" u="none" strike="noStrike" cap="none" dirty="0">
                <a:solidFill>
                  <a:srgbClr val="000000"/>
                </a:solidFill>
                <a:latin typeface="Calibri"/>
                <a:ea typeface="Calibri"/>
                <a:cs typeface="Calibri"/>
                <a:sym typeface="Calibri"/>
              </a:rPr>
              <a:t> crater row;</a:t>
            </a:r>
            <a:endParaRPr dirty="0"/>
          </a:p>
          <a:p>
            <a:pPr marL="285750" marR="0" lvl="0" indent="-171450" algn="just"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a:p>
            <a:pPr marL="285750" marR="0" lvl="0" indent="-285750" algn="just"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Calibri"/>
                <a:ea typeface="Calibri"/>
                <a:cs typeface="Calibri"/>
                <a:sym typeface="Calibri"/>
              </a:rPr>
              <a:t>Both crater rows present a general </a:t>
            </a:r>
            <a:r>
              <a:rPr lang="en-US" sz="1800" b="1" i="0" u="none" strike="noStrike" cap="none" dirty="0">
                <a:solidFill>
                  <a:srgbClr val="000000"/>
                </a:solidFill>
                <a:latin typeface="Calibri"/>
                <a:ea typeface="Calibri"/>
                <a:cs typeface="Calibri"/>
                <a:sym typeface="Calibri"/>
              </a:rPr>
              <a:t>NE-trending alignment</a:t>
            </a:r>
            <a:r>
              <a:rPr lang="en-US" sz="1800" b="0" i="0" u="none" strike="noStrike" cap="none" dirty="0">
                <a:solidFill>
                  <a:srgbClr val="000000"/>
                </a:solidFill>
                <a:latin typeface="Calibri"/>
                <a:ea typeface="Calibri"/>
                <a:cs typeface="Calibri"/>
                <a:sym typeface="Calibri"/>
              </a:rPr>
              <a:t>;</a:t>
            </a:r>
            <a:endParaRPr dirty="0"/>
          </a:p>
          <a:p>
            <a:pPr marL="0" marR="0" lvl="0" indent="0" algn="just" rtl="0">
              <a:lnSpc>
                <a:spcPct val="100000"/>
              </a:lnSpc>
              <a:spcBef>
                <a:spcPts val="0"/>
              </a:spcBef>
              <a:spcAft>
                <a:spcPts val="0"/>
              </a:spcAft>
              <a:buNone/>
            </a:pPr>
            <a:endParaRPr sz="1800" b="0" i="0" u="none" strike="noStrike" cap="none" dirty="0">
              <a:solidFill>
                <a:srgbClr val="000000"/>
              </a:solidFill>
              <a:latin typeface="Calibri"/>
              <a:ea typeface="Calibri"/>
              <a:cs typeface="Calibri"/>
              <a:sym typeface="Calibri"/>
            </a:endParaRPr>
          </a:p>
          <a:p>
            <a:pPr marL="285750" marR="0" lvl="0" indent="-285750" algn="just"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Calibri"/>
                <a:ea typeface="Calibri"/>
                <a:cs typeface="Calibri"/>
                <a:sym typeface="Calibri"/>
              </a:rPr>
              <a:t>Apart from the eruptive fissure itself, </a:t>
            </a:r>
            <a:r>
              <a:rPr lang="en-US" sz="1800" b="1" i="0" u="none" strike="noStrike" cap="none" dirty="0">
                <a:solidFill>
                  <a:srgbClr val="000000"/>
                </a:solidFill>
                <a:latin typeface="Calibri"/>
                <a:ea typeface="Calibri"/>
                <a:cs typeface="Calibri"/>
                <a:sym typeface="Calibri"/>
              </a:rPr>
              <a:t>no tension fractures or normal faults are visible at the surface</a:t>
            </a:r>
            <a:r>
              <a:rPr lang="en-US" sz="1800" b="0" i="0" u="none" strike="noStrike" cap="none" dirty="0">
                <a:solidFill>
                  <a:srgbClr val="000000"/>
                </a:solidFill>
                <a:latin typeface="Calibri"/>
                <a:ea typeface="Calibri"/>
                <a:cs typeface="Calibri"/>
                <a:sym typeface="Calibri"/>
              </a:rPr>
              <a:t>, as can be observed in the 3D model.</a:t>
            </a:r>
            <a:endParaRPr dirty="0"/>
          </a:p>
          <a:p>
            <a:pPr marL="285750" marR="0" lvl="0" indent="-184150" algn="just"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100" b="0" i="0" u="none" strike="noStrike" cap="none" dirty="0">
              <a:solidFill>
                <a:srgbClr val="000000"/>
              </a:solidFill>
              <a:latin typeface="Arial"/>
              <a:ea typeface="Arial"/>
              <a:cs typeface="Arial"/>
              <a:sym typeface="Arial"/>
            </a:endParaRPr>
          </a:p>
        </p:txBody>
      </p:sp>
      <p:sp>
        <p:nvSpPr>
          <p:cNvPr id="145" name="Google Shape;145;p6"/>
          <p:cNvSpPr txBox="1"/>
          <p:nvPr/>
        </p:nvSpPr>
        <p:spPr>
          <a:xfrm>
            <a:off x="2024825" y="5391961"/>
            <a:ext cx="1488111" cy="930994"/>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400" b="0" i="0" u="none" strike="noStrike" cap="none">
                <a:solidFill>
                  <a:schemeClr val="dk1"/>
                </a:solidFill>
                <a:latin typeface="Calibri"/>
                <a:ea typeface="Calibri"/>
                <a:cs typeface="Calibri"/>
                <a:sym typeface="Calibri"/>
              </a:rPr>
              <a:t>Range: N21°E -N51°E</a:t>
            </a:r>
            <a:endParaRPr/>
          </a:p>
          <a:p>
            <a:pPr marL="0" marR="0" lvl="0" indent="0" algn="ctr" rtl="0">
              <a:lnSpc>
                <a:spcPct val="100000"/>
              </a:lnSpc>
              <a:spcBef>
                <a:spcPts val="0"/>
              </a:spcBef>
              <a:spcAft>
                <a:spcPts val="0"/>
              </a:spcAft>
              <a:buClr>
                <a:srgbClr val="000000"/>
              </a:buClr>
              <a:buSzPts val="1800"/>
              <a:buFont typeface="Arial"/>
              <a:buNone/>
            </a:pPr>
            <a:endParaRPr sz="14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400" b="0" i="0" u="none" strike="noStrike" cap="none">
                <a:solidFill>
                  <a:schemeClr val="dk1"/>
                </a:solidFill>
                <a:latin typeface="Calibri"/>
                <a:ea typeface="Calibri"/>
                <a:cs typeface="Calibri"/>
                <a:sym typeface="Calibri"/>
              </a:rPr>
              <a:t>Av. strike: N33.2°E</a:t>
            </a:r>
            <a:endParaRPr sz="1100" b="0" i="0" u="none" strike="noStrike" cap="none">
              <a:solidFill>
                <a:srgbClr val="000000"/>
              </a:solidFill>
              <a:latin typeface="Calibri"/>
              <a:ea typeface="Calibri"/>
              <a:cs typeface="Calibri"/>
              <a:sym typeface="Calibri"/>
            </a:endParaRPr>
          </a:p>
        </p:txBody>
      </p:sp>
      <p:sp>
        <p:nvSpPr>
          <p:cNvPr id="146" name="Google Shape;146;p6"/>
          <p:cNvSpPr txBox="1"/>
          <p:nvPr/>
        </p:nvSpPr>
        <p:spPr>
          <a:xfrm>
            <a:off x="3229897" y="744186"/>
            <a:ext cx="5732206"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Stampar crater rows</a:t>
            </a:r>
            <a:endParaRPr sz="1800" b="1" i="0" u="none" strike="noStrike" cap="none">
              <a:solidFill>
                <a:srgbClr val="000000"/>
              </a:solidFill>
              <a:latin typeface="Calibri"/>
              <a:ea typeface="Calibri"/>
              <a:cs typeface="Calibri"/>
              <a:sym typeface="Calibri"/>
            </a:endParaRPr>
          </a:p>
        </p:txBody>
      </p:sp>
      <p:sp>
        <p:nvSpPr>
          <p:cNvPr id="147" name="Google Shape;147;p6"/>
          <p:cNvSpPr txBox="1"/>
          <p:nvPr/>
        </p:nvSpPr>
        <p:spPr>
          <a:xfrm>
            <a:off x="6006898" y="5391961"/>
            <a:ext cx="1488111" cy="930994"/>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400" b="0" i="0" u="none" strike="noStrike" cap="none">
                <a:solidFill>
                  <a:schemeClr val="dk1"/>
                </a:solidFill>
                <a:latin typeface="Calibri"/>
                <a:ea typeface="Calibri"/>
                <a:cs typeface="Calibri"/>
                <a:sym typeface="Calibri"/>
              </a:rPr>
              <a:t>Range: N23°E -N50°E</a:t>
            </a:r>
            <a:endParaRPr/>
          </a:p>
          <a:p>
            <a:pPr marL="0" marR="0" lvl="0" indent="0" algn="ctr" rtl="0">
              <a:lnSpc>
                <a:spcPct val="100000"/>
              </a:lnSpc>
              <a:spcBef>
                <a:spcPts val="0"/>
              </a:spcBef>
              <a:spcAft>
                <a:spcPts val="0"/>
              </a:spcAft>
              <a:buClr>
                <a:srgbClr val="000000"/>
              </a:buClr>
              <a:buSzPts val="1800"/>
              <a:buFont typeface="Arial"/>
              <a:buNone/>
            </a:pPr>
            <a:endParaRPr sz="14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400" b="0" i="0" u="none" strike="noStrike" cap="none">
                <a:solidFill>
                  <a:schemeClr val="dk1"/>
                </a:solidFill>
                <a:latin typeface="Calibri"/>
                <a:ea typeface="Calibri"/>
                <a:cs typeface="Calibri"/>
                <a:sym typeface="Calibri"/>
              </a:rPr>
              <a:t>Av. strike: N38.8°E</a:t>
            </a:r>
            <a:endParaRPr sz="1100" b="0" i="0" u="none" strike="noStrike" cap="none">
              <a:solidFill>
                <a:srgbClr val="000000"/>
              </a:solidFill>
              <a:latin typeface="Calibri"/>
              <a:ea typeface="Calibri"/>
              <a:cs typeface="Calibri"/>
              <a:sym typeface="Calibri"/>
            </a:endParaRPr>
          </a:p>
        </p:txBody>
      </p:sp>
      <p:sp>
        <p:nvSpPr>
          <p:cNvPr id="2" name="CasellaDiTesto 1">
            <a:extLst>
              <a:ext uri="{FF2B5EF4-FFF2-40B4-BE49-F238E27FC236}">
                <a16:creationId xmlns:a16="http://schemas.microsoft.com/office/drawing/2014/main" id="{315F5E01-63B6-C8E9-C9CC-5185F86AB168}"/>
              </a:ext>
            </a:extLst>
          </p:cNvPr>
          <p:cNvSpPr txBox="1"/>
          <p:nvPr/>
        </p:nvSpPr>
        <p:spPr>
          <a:xfrm>
            <a:off x="11798709" y="6550223"/>
            <a:ext cx="501445" cy="307777"/>
          </a:xfrm>
          <a:prstGeom prst="rect">
            <a:avLst/>
          </a:prstGeom>
          <a:noFill/>
        </p:spPr>
        <p:txBody>
          <a:bodyPr wrap="square" rtlCol="0">
            <a:spAutoFit/>
          </a:bodyPr>
          <a:lstStyle/>
          <a:p>
            <a:pPr algn="ctr"/>
            <a:r>
              <a:rPr lang="it-IT" dirty="0">
                <a:latin typeface="Calibri" panose="020F0502020204030204" pitchFamily="34" charset="0"/>
                <a:ea typeface="Calibri" panose="020F0502020204030204" pitchFamily="34" charset="0"/>
                <a:cs typeface="Calibri" panose="020F0502020204030204" pitchFamily="34" charset="0"/>
              </a:rPr>
              <a:t>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4" descr="logo-bicocca-verde"/>
          <p:cNvPicPr preferRelativeResize="0"/>
          <p:nvPr/>
        </p:nvPicPr>
        <p:blipFill rotWithShape="1">
          <a:blip r:embed="rId3">
            <a:alphaModFix/>
          </a:blip>
          <a:srcRect/>
          <a:stretch/>
        </p:blipFill>
        <p:spPr>
          <a:xfrm>
            <a:off x="-1" y="0"/>
            <a:ext cx="681001" cy="730284"/>
          </a:xfrm>
          <a:prstGeom prst="rect">
            <a:avLst/>
          </a:prstGeom>
          <a:noFill/>
          <a:ln w="9525" cap="flat" cmpd="sng">
            <a:solidFill>
              <a:schemeClr val="dk1"/>
            </a:solidFill>
            <a:prstDash val="solid"/>
            <a:miter lim="800000"/>
            <a:headEnd type="none" w="sm" len="sm"/>
            <a:tailEnd type="none" w="sm" len="sm"/>
          </a:ln>
        </p:spPr>
      </p:pic>
      <p:cxnSp>
        <p:nvCxnSpPr>
          <p:cNvPr id="154" name="Google Shape;154;p4"/>
          <p:cNvCxnSpPr/>
          <p:nvPr/>
        </p:nvCxnSpPr>
        <p:spPr>
          <a:xfrm>
            <a:off x="0" y="730284"/>
            <a:ext cx="12164407" cy="0"/>
          </a:xfrm>
          <a:prstGeom prst="straightConnector1">
            <a:avLst/>
          </a:prstGeom>
          <a:noFill/>
          <a:ln w="9525" cap="flat" cmpd="sng">
            <a:solidFill>
              <a:schemeClr val="dk1"/>
            </a:solidFill>
            <a:prstDash val="solid"/>
            <a:miter lim="800000"/>
            <a:headEnd type="none" w="sm" len="sm"/>
            <a:tailEnd type="none" w="sm" len="sm"/>
          </a:ln>
        </p:spPr>
      </p:cxnSp>
      <p:sp>
        <p:nvSpPr>
          <p:cNvPr id="155" name="Google Shape;155;p4"/>
          <p:cNvSpPr txBox="1"/>
          <p:nvPr/>
        </p:nvSpPr>
        <p:spPr>
          <a:xfrm>
            <a:off x="2987637" y="89138"/>
            <a:ext cx="6216726"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1" u="none" strike="noStrike" cap="none">
                <a:solidFill>
                  <a:schemeClr val="dk1"/>
                </a:solidFill>
                <a:latin typeface="Calibri"/>
                <a:ea typeface="Calibri"/>
                <a:cs typeface="Calibri"/>
                <a:sym typeface="Calibri"/>
              </a:rPr>
              <a:t>Results: structural data</a:t>
            </a:r>
            <a:endParaRPr sz="1400" b="0" i="0" u="none" strike="noStrike" cap="none">
              <a:solidFill>
                <a:srgbClr val="000000"/>
              </a:solidFill>
              <a:latin typeface="Arial"/>
              <a:ea typeface="Arial"/>
              <a:cs typeface="Arial"/>
              <a:sym typeface="Arial"/>
            </a:endParaRPr>
          </a:p>
        </p:txBody>
      </p:sp>
      <p:pic>
        <p:nvPicPr>
          <p:cNvPr id="156" name="Google Shape;156;p4"/>
          <p:cNvPicPr preferRelativeResize="0"/>
          <p:nvPr/>
        </p:nvPicPr>
        <p:blipFill rotWithShape="1">
          <a:blip r:embed="rId4">
            <a:alphaModFix/>
          </a:blip>
          <a:srcRect/>
          <a:stretch/>
        </p:blipFill>
        <p:spPr>
          <a:xfrm>
            <a:off x="11712693" y="9108"/>
            <a:ext cx="466368" cy="715916"/>
          </a:xfrm>
          <a:prstGeom prst="rect">
            <a:avLst/>
          </a:prstGeom>
          <a:noFill/>
          <a:ln>
            <a:noFill/>
          </a:ln>
        </p:spPr>
      </p:pic>
      <p:sp>
        <p:nvSpPr>
          <p:cNvPr id="157" name="Google Shape;157;p4"/>
          <p:cNvSpPr txBox="1"/>
          <p:nvPr/>
        </p:nvSpPr>
        <p:spPr>
          <a:xfrm>
            <a:off x="3229897" y="730307"/>
            <a:ext cx="5732206"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Studied outcrop and dikes</a:t>
            </a:r>
            <a:endParaRPr sz="1800" b="1" i="0" u="none" strike="noStrike" cap="none">
              <a:solidFill>
                <a:srgbClr val="000000"/>
              </a:solidFill>
              <a:latin typeface="Calibri"/>
              <a:ea typeface="Calibri"/>
              <a:cs typeface="Calibri"/>
              <a:sym typeface="Calibri"/>
            </a:endParaRPr>
          </a:p>
        </p:txBody>
      </p:sp>
      <p:sp>
        <p:nvSpPr>
          <p:cNvPr id="158" name="Google Shape;158;p4"/>
          <p:cNvSpPr txBox="1"/>
          <p:nvPr/>
        </p:nvSpPr>
        <p:spPr>
          <a:xfrm>
            <a:off x="8696171" y="1077315"/>
            <a:ext cx="3135600" cy="203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sng" strike="noStrike" cap="none" dirty="0">
                <a:solidFill>
                  <a:srgbClr val="000000"/>
                </a:solidFill>
                <a:latin typeface="Calibri"/>
                <a:ea typeface="Calibri"/>
                <a:cs typeface="Calibri"/>
                <a:sym typeface="Calibri"/>
              </a:rPr>
              <a:t>Feeder dike</a:t>
            </a:r>
            <a:endParaRPr dirty="0"/>
          </a:p>
          <a:p>
            <a:pPr marL="285750" marR="0" lvl="0" indent="-285750" algn="l" rtl="0">
              <a:lnSpc>
                <a:spcPct val="100000"/>
              </a:lnSpc>
              <a:spcBef>
                <a:spcPts val="0"/>
              </a:spcBef>
              <a:spcAft>
                <a:spcPts val="0"/>
              </a:spcAft>
              <a:buClr>
                <a:srgbClr val="000000"/>
              </a:buClr>
              <a:buSzPts val="1600"/>
              <a:buFont typeface="Arial"/>
              <a:buChar char="•"/>
            </a:pPr>
            <a:r>
              <a:rPr lang="en-US" sz="1800" b="1" i="0" u="none" strike="noStrike" cap="none" dirty="0">
                <a:solidFill>
                  <a:srgbClr val="000000"/>
                </a:solidFill>
                <a:latin typeface="Calibri"/>
                <a:ea typeface="Calibri"/>
                <a:cs typeface="Calibri"/>
                <a:sym typeface="Calibri"/>
              </a:rPr>
              <a:t>Max. thickness: 0.6 m </a:t>
            </a:r>
            <a:r>
              <a:rPr lang="en-US" sz="1800" b="0" i="0" u="none" strike="noStrike" cap="none" dirty="0">
                <a:solidFill>
                  <a:srgbClr val="000000"/>
                </a:solidFill>
                <a:latin typeface="Calibri"/>
                <a:ea typeface="Calibri"/>
                <a:cs typeface="Calibri"/>
                <a:sym typeface="Calibri"/>
              </a:rPr>
              <a:t>(at the base);</a:t>
            </a:r>
            <a:endParaRPr sz="18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600"/>
              <a:buFont typeface="Arial"/>
              <a:buChar char="•"/>
            </a:pPr>
            <a:r>
              <a:rPr lang="en-US" sz="1800" b="1" i="0" u="none" strike="noStrike" cap="none" dirty="0">
                <a:solidFill>
                  <a:srgbClr val="000000"/>
                </a:solidFill>
                <a:latin typeface="Calibri"/>
                <a:ea typeface="Calibri"/>
                <a:cs typeface="Calibri"/>
                <a:sym typeface="Calibri"/>
              </a:rPr>
              <a:t>Thickness decreases approaching the tip</a:t>
            </a:r>
            <a:r>
              <a:rPr lang="en-US" sz="1800" i="0" u="none" strike="noStrike" cap="none" dirty="0">
                <a:solidFill>
                  <a:srgbClr val="000000"/>
                </a:solidFill>
                <a:latin typeface="Calibri"/>
                <a:ea typeface="Calibri"/>
                <a:cs typeface="Calibri"/>
                <a:sym typeface="Calibri"/>
              </a:rPr>
              <a:t>;</a:t>
            </a:r>
            <a:endParaRPr sz="18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600"/>
              <a:buFont typeface="Arial"/>
              <a:buChar char="•"/>
            </a:pPr>
            <a:r>
              <a:rPr lang="en-US" sz="1800" b="0" i="0" u="none" strike="noStrike" cap="none" dirty="0">
                <a:solidFill>
                  <a:srgbClr val="000000"/>
                </a:solidFill>
                <a:latin typeface="Calibri"/>
                <a:ea typeface="Calibri"/>
                <a:cs typeface="Calibri"/>
                <a:sym typeface="Calibri"/>
              </a:rPr>
              <a:t>The </a:t>
            </a:r>
            <a:r>
              <a:rPr lang="en-US" sz="1800" b="0" i="0"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segment </a:t>
            </a:r>
            <a:r>
              <a:rPr lang="en-US" sz="1800" b="0" i="0" u="none" strike="noStrike" cap="none" dirty="0">
                <a:solidFill>
                  <a:srgbClr val="000000"/>
                </a:solidFill>
                <a:latin typeface="Calibri"/>
                <a:ea typeface="Calibri"/>
                <a:cs typeface="Calibri"/>
                <a:sym typeface="Calibri"/>
              </a:rPr>
              <a:t>is always </a:t>
            </a:r>
            <a:r>
              <a:rPr lang="en-US" sz="1800" b="1" i="0" u="none" strike="noStrike" cap="none" dirty="0">
                <a:solidFill>
                  <a:srgbClr val="000000"/>
                </a:solidFill>
                <a:latin typeface="Calibri"/>
                <a:ea typeface="Calibri"/>
                <a:cs typeface="Calibri"/>
                <a:sym typeface="Calibri"/>
              </a:rPr>
              <a:t>vertical or subvertical.</a:t>
            </a:r>
            <a:endParaRPr sz="1600" b="0" i="0" u="none" strike="noStrike" cap="none" dirty="0">
              <a:solidFill>
                <a:srgbClr val="000000"/>
              </a:solidFill>
              <a:latin typeface="Calibri"/>
              <a:ea typeface="Calibri"/>
              <a:cs typeface="Calibri"/>
              <a:sym typeface="Calibri"/>
            </a:endParaRPr>
          </a:p>
        </p:txBody>
      </p:sp>
      <p:sp>
        <p:nvSpPr>
          <p:cNvPr id="159" name="Google Shape;159;p4"/>
          <p:cNvSpPr txBox="1"/>
          <p:nvPr/>
        </p:nvSpPr>
        <p:spPr>
          <a:xfrm>
            <a:off x="8755037" y="3491652"/>
            <a:ext cx="2939100" cy="23088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1800" b="1" i="0" u="sng" strike="noStrike" cap="none" dirty="0">
                <a:solidFill>
                  <a:srgbClr val="000000"/>
                </a:solidFill>
                <a:latin typeface="Calibri"/>
                <a:ea typeface="Calibri"/>
                <a:cs typeface="Calibri"/>
                <a:sym typeface="Calibri"/>
              </a:rPr>
              <a:t>Arrested dike</a:t>
            </a:r>
            <a:endParaRPr dirty="0"/>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a:p>
            <a:pPr marL="285750" marR="0" lvl="0" indent="-285750" algn="just" rtl="0">
              <a:lnSpc>
                <a:spcPct val="100000"/>
              </a:lnSpc>
              <a:spcBef>
                <a:spcPts val="0"/>
              </a:spcBef>
              <a:spcAft>
                <a:spcPts val="0"/>
              </a:spcAft>
              <a:buClr>
                <a:srgbClr val="000000"/>
              </a:buClr>
              <a:buSzPts val="1600"/>
              <a:buFont typeface="Arial"/>
              <a:buChar char="•"/>
            </a:pPr>
            <a:r>
              <a:rPr lang="en-US" sz="1800" b="1" i="0" u="none" strike="noStrike" cap="none" dirty="0">
                <a:solidFill>
                  <a:srgbClr val="000000"/>
                </a:solidFill>
                <a:latin typeface="Calibri"/>
                <a:ea typeface="Calibri"/>
                <a:cs typeface="Calibri"/>
                <a:sym typeface="Calibri"/>
              </a:rPr>
              <a:t>Max. thickness: 0.3 m </a:t>
            </a:r>
            <a:r>
              <a:rPr lang="en-US" sz="1800" b="0" i="0" u="none" strike="noStrike" cap="none" dirty="0">
                <a:solidFill>
                  <a:srgbClr val="000000"/>
                </a:solidFill>
                <a:latin typeface="Calibri"/>
                <a:ea typeface="Calibri"/>
                <a:cs typeface="Calibri"/>
                <a:sym typeface="Calibri"/>
              </a:rPr>
              <a:t>(at the base)</a:t>
            </a:r>
            <a:r>
              <a:rPr lang="en-US" sz="1800" dirty="0">
                <a:latin typeface="Calibri"/>
                <a:ea typeface="Calibri"/>
                <a:cs typeface="Calibri"/>
                <a:sym typeface="Calibri"/>
              </a:rPr>
              <a:t>;</a:t>
            </a:r>
            <a:endParaRPr sz="1800" b="0" i="0" u="none" strike="noStrike" cap="none" dirty="0">
              <a:solidFill>
                <a:srgbClr val="000000"/>
              </a:solidFill>
              <a:latin typeface="Calibri"/>
              <a:ea typeface="Calibri"/>
              <a:cs typeface="Calibri"/>
              <a:sym typeface="Calibri"/>
            </a:endParaRPr>
          </a:p>
          <a:p>
            <a:pPr marL="285750" marR="0" lvl="0" indent="-285750" algn="just" rtl="0">
              <a:lnSpc>
                <a:spcPct val="100000"/>
              </a:lnSpc>
              <a:spcBef>
                <a:spcPts val="0"/>
              </a:spcBef>
              <a:spcAft>
                <a:spcPts val="0"/>
              </a:spcAft>
              <a:buClr>
                <a:srgbClr val="000000"/>
              </a:buClr>
              <a:buSzPts val="1600"/>
              <a:buFont typeface="Arial"/>
              <a:buChar char="•"/>
            </a:pPr>
            <a:r>
              <a:rPr lang="en-US" sz="1800" b="0" i="0" u="none" strike="noStrike" cap="none" dirty="0">
                <a:solidFill>
                  <a:srgbClr val="000000"/>
                </a:solidFill>
                <a:latin typeface="Calibri"/>
                <a:ea typeface="Calibri"/>
                <a:cs typeface="Calibri"/>
                <a:sym typeface="Calibri"/>
              </a:rPr>
              <a:t>The </a:t>
            </a:r>
            <a:r>
              <a:rPr lang="en-US" sz="1800" dirty="0">
                <a:latin typeface="Calibri"/>
                <a:ea typeface="Calibri"/>
                <a:cs typeface="Calibri"/>
                <a:sym typeface="Calibri"/>
              </a:rPr>
              <a:t>dike</a:t>
            </a:r>
            <a:r>
              <a:rPr lang="en-US" sz="1800" b="0" i="0" u="none" strike="noStrike" cap="none" dirty="0">
                <a:solidFill>
                  <a:srgbClr val="000000"/>
                </a:solidFill>
                <a:latin typeface="Calibri"/>
                <a:ea typeface="Calibri"/>
                <a:cs typeface="Calibri"/>
                <a:sym typeface="Calibri"/>
              </a:rPr>
              <a:t> is </a:t>
            </a:r>
            <a:r>
              <a:rPr lang="en-US" sz="1800" b="1" i="0" u="none" strike="noStrike" cap="none" dirty="0">
                <a:solidFill>
                  <a:srgbClr val="000000"/>
                </a:solidFill>
                <a:latin typeface="Calibri"/>
                <a:ea typeface="Calibri"/>
                <a:cs typeface="Calibri"/>
                <a:sym typeface="Calibri"/>
              </a:rPr>
              <a:t>vertical up to the last 2 m </a:t>
            </a:r>
            <a:r>
              <a:rPr lang="en-US" sz="1800" b="0" i="0" u="none" strike="noStrike" cap="none" dirty="0">
                <a:solidFill>
                  <a:srgbClr val="000000"/>
                </a:solidFill>
                <a:latin typeface="Calibri"/>
                <a:ea typeface="Calibri"/>
                <a:cs typeface="Calibri"/>
                <a:sym typeface="Calibri"/>
              </a:rPr>
              <a:t>at the top, </a:t>
            </a:r>
            <a:r>
              <a:rPr lang="en-US" sz="1800" b="1" i="0" u="none" strike="noStrike" cap="none" dirty="0">
                <a:solidFill>
                  <a:srgbClr val="000000"/>
                </a:solidFill>
                <a:latin typeface="Calibri"/>
                <a:ea typeface="Calibri"/>
                <a:cs typeface="Calibri"/>
                <a:sym typeface="Calibri"/>
              </a:rPr>
              <a:t>where it starts deflecting</a:t>
            </a:r>
            <a:r>
              <a:rPr lang="en-US" sz="1800" b="0" i="0" u="none" strike="noStrike" cap="none" dirty="0">
                <a:solidFill>
                  <a:srgbClr val="000000"/>
                </a:solidFill>
                <a:latin typeface="Calibri"/>
                <a:ea typeface="Calibri"/>
                <a:cs typeface="Calibri"/>
                <a:sym typeface="Calibri"/>
              </a:rPr>
              <a:t>, up to 70° at the tip</a:t>
            </a:r>
            <a:r>
              <a:rPr lang="en-US" sz="1800" dirty="0">
                <a:latin typeface="Calibri"/>
                <a:ea typeface="Calibri"/>
                <a:cs typeface="Calibri"/>
                <a:sym typeface="Calibri"/>
              </a:rPr>
              <a:t>.</a:t>
            </a:r>
            <a:endParaRPr sz="1800" b="0" i="0" u="none" strike="noStrike" cap="none" dirty="0">
              <a:solidFill>
                <a:srgbClr val="000000"/>
              </a:solidFill>
              <a:latin typeface="Calibri"/>
              <a:ea typeface="Calibri"/>
              <a:cs typeface="Calibri"/>
              <a:sym typeface="Calibri"/>
            </a:endParaRPr>
          </a:p>
        </p:txBody>
      </p:sp>
      <p:grpSp>
        <p:nvGrpSpPr>
          <p:cNvPr id="161" name="Google Shape;161;p4"/>
          <p:cNvGrpSpPr/>
          <p:nvPr/>
        </p:nvGrpSpPr>
        <p:grpSpPr>
          <a:xfrm>
            <a:off x="340499" y="5135123"/>
            <a:ext cx="1568688" cy="1540967"/>
            <a:chOff x="340499" y="5135123"/>
            <a:chExt cx="1568688" cy="1540967"/>
          </a:xfrm>
        </p:grpSpPr>
        <p:pic>
          <p:nvPicPr>
            <p:cNvPr id="162" name="Google Shape;162;p4"/>
            <p:cNvPicPr preferRelativeResize="0"/>
            <p:nvPr/>
          </p:nvPicPr>
          <p:blipFill rotWithShape="1">
            <a:blip r:embed="rId5">
              <a:alphaModFix/>
            </a:blip>
            <a:srcRect l="75223" t="41653" b="39313"/>
            <a:stretch/>
          </p:blipFill>
          <p:spPr>
            <a:xfrm>
              <a:off x="340499" y="5135123"/>
              <a:ext cx="1568688" cy="1540967"/>
            </a:xfrm>
            <a:prstGeom prst="rect">
              <a:avLst/>
            </a:prstGeom>
            <a:noFill/>
            <a:ln>
              <a:noFill/>
            </a:ln>
          </p:spPr>
        </p:pic>
        <p:sp>
          <p:nvSpPr>
            <p:cNvPr id="163" name="Google Shape;163;p4"/>
            <p:cNvSpPr/>
            <p:nvPr/>
          </p:nvSpPr>
          <p:spPr>
            <a:xfrm>
              <a:off x="1467059" y="5135123"/>
              <a:ext cx="378491" cy="321132"/>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164" name="Google Shape;164;p4"/>
          <p:cNvGrpSpPr/>
          <p:nvPr/>
        </p:nvGrpSpPr>
        <p:grpSpPr>
          <a:xfrm>
            <a:off x="4876081" y="5067896"/>
            <a:ext cx="1568688" cy="1700965"/>
            <a:chOff x="1845550" y="5037752"/>
            <a:chExt cx="1568688" cy="1700965"/>
          </a:xfrm>
        </p:grpSpPr>
        <p:pic>
          <p:nvPicPr>
            <p:cNvPr id="165" name="Google Shape;165;p4"/>
            <p:cNvPicPr preferRelativeResize="0"/>
            <p:nvPr/>
          </p:nvPicPr>
          <p:blipFill rotWithShape="1">
            <a:blip r:embed="rId5">
              <a:alphaModFix/>
            </a:blip>
            <a:srcRect l="50817" t="41089" r="25456" b="38792"/>
            <a:stretch/>
          </p:blipFill>
          <p:spPr>
            <a:xfrm>
              <a:off x="1845550" y="5037752"/>
              <a:ext cx="1568688" cy="1700965"/>
            </a:xfrm>
            <a:prstGeom prst="rect">
              <a:avLst/>
            </a:prstGeom>
            <a:noFill/>
            <a:ln>
              <a:noFill/>
            </a:ln>
          </p:spPr>
        </p:pic>
        <p:sp>
          <p:nvSpPr>
            <p:cNvPr id="166" name="Google Shape;166;p4"/>
            <p:cNvSpPr/>
            <p:nvPr/>
          </p:nvSpPr>
          <p:spPr>
            <a:xfrm>
              <a:off x="3035747" y="5107419"/>
              <a:ext cx="378491" cy="348836"/>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67" name="Google Shape;167;p4"/>
          <p:cNvSpPr txBox="1"/>
          <p:nvPr/>
        </p:nvSpPr>
        <p:spPr>
          <a:xfrm>
            <a:off x="2024825" y="5391961"/>
            <a:ext cx="1488111" cy="930994"/>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400" b="0" i="0" u="none" strike="noStrike" cap="none">
                <a:solidFill>
                  <a:schemeClr val="dk1"/>
                </a:solidFill>
                <a:latin typeface="Calibri"/>
                <a:ea typeface="Calibri"/>
                <a:cs typeface="Calibri"/>
                <a:sym typeface="Calibri"/>
              </a:rPr>
              <a:t>Range: N27°E –N47°E</a:t>
            </a:r>
            <a:endParaRPr/>
          </a:p>
          <a:p>
            <a:pPr marL="0" marR="0" lvl="0" indent="0" algn="ctr" rtl="0">
              <a:lnSpc>
                <a:spcPct val="100000"/>
              </a:lnSpc>
              <a:spcBef>
                <a:spcPts val="0"/>
              </a:spcBef>
              <a:spcAft>
                <a:spcPts val="0"/>
              </a:spcAft>
              <a:buClr>
                <a:srgbClr val="000000"/>
              </a:buClr>
              <a:buSzPts val="1800"/>
              <a:buFont typeface="Arial"/>
              <a:buNone/>
            </a:pPr>
            <a:endParaRPr sz="14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400" b="0" i="0" u="none" strike="noStrike" cap="none">
                <a:solidFill>
                  <a:schemeClr val="dk1"/>
                </a:solidFill>
                <a:latin typeface="Calibri"/>
                <a:ea typeface="Calibri"/>
                <a:cs typeface="Calibri"/>
                <a:sym typeface="Calibri"/>
              </a:rPr>
              <a:t>Av. strike: N36.2°E</a:t>
            </a:r>
            <a:endParaRPr sz="1100" b="0" i="0" u="none" strike="noStrike" cap="none">
              <a:solidFill>
                <a:srgbClr val="000000"/>
              </a:solidFill>
              <a:latin typeface="Calibri"/>
              <a:ea typeface="Calibri"/>
              <a:cs typeface="Calibri"/>
              <a:sym typeface="Calibri"/>
            </a:endParaRPr>
          </a:p>
        </p:txBody>
      </p:sp>
      <p:sp>
        <p:nvSpPr>
          <p:cNvPr id="168" name="Google Shape;168;p4"/>
          <p:cNvSpPr txBox="1"/>
          <p:nvPr/>
        </p:nvSpPr>
        <p:spPr>
          <a:xfrm>
            <a:off x="6444769" y="5372497"/>
            <a:ext cx="1488111" cy="930994"/>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400" b="0" i="0" u="none" strike="noStrike" cap="none">
                <a:solidFill>
                  <a:schemeClr val="dk1"/>
                </a:solidFill>
                <a:latin typeface="Calibri"/>
                <a:ea typeface="Calibri"/>
                <a:cs typeface="Calibri"/>
                <a:sym typeface="Calibri"/>
              </a:rPr>
              <a:t>Range: N18°E –N47°E</a:t>
            </a:r>
            <a:endParaRPr/>
          </a:p>
          <a:p>
            <a:pPr marL="0" marR="0" lvl="0" indent="0" algn="ctr" rtl="0">
              <a:lnSpc>
                <a:spcPct val="100000"/>
              </a:lnSpc>
              <a:spcBef>
                <a:spcPts val="0"/>
              </a:spcBef>
              <a:spcAft>
                <a:spcPts val="0"/>
              </a:spcAft>
              <a:buClr>
                <a:srgbClr val="000000"/>
              </a:buClr>
              <a:buSzPts val="1800"/>
              <a:buFont typeface="Arial"/>
              <a:buNone/>
            </a:pPr>
            <a:endParaRPr sz="14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400" b="0" i="0" u="none" strike="noStrike" cap="none">
                <a:solidFill>
                  <a:schemeClr val="dk1"/>
                </a:solidFill>
                <a:latin typeface="Calibri"/>
                <a:ea typeface="Calibri"/>
                <a:cs typeface="Calibri"/>
                <a:sym typeface="Calibri"/>
              </a:rPr>
              <a:t>Av. strike: N32.2°E</a:t>
            </a:r>
            <a:endParaRPr sz="1100" b="0" i="0" u="none" strike="noStrike" cap="none">
              <a:solidFill>
                <a:srgbClr val="000000"/>
              </a:solidFill>
              <a:latin typeface="Calibri"/>
              <a:ea typeface="Calibri"/>
              <a:cs typeface="Calibri"/>
              <a:sym typeface="Calibri"/>
            </a:endParaRPr>
          </a:p>
        </p:txBody>
      </p:sp>
      <p:pic>
        <p:nvPicPr>
          <p:cNvPr id="3" name="Immagine 2" descr="Immagine che contiene testo, aria aperta, persone, folla&#10;&#10;Descrizione generata automaticamente">
            <a:extLst>
              <a:ext uri="{FF2B5EF4-FFF2-40B4-BE49-F238E27FC236}">
                <a16:creationId xmlns:a16="http://schemas.microsoft.com/office/drawing/2014/main" id="{415FA220-2840-54D5-8899-F46FFF551F3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7079" y="1157940"/>
            <a:ext cx="7355801" cy="3527590"/>
          </a:xfrm>
          <a:prstGeom prst="rect">
            <a:avLst/>
          </a:prstGeom>
        </p:spPr>
      </p:pic>
      <p:sp>
        <p:nvSpPr>
          <p:cNvPr id="2" name="CasellaDiTesto 1">
            <a:extLst>
              <a:ext uri="{FF2B5EF4-FFF2-40B4-BE49-F238E27FC236}">
                <a16:creationId xmlns:a16="http://schemas.microsoft.com/office/drawing/2014/main" id="{40B8D22D-CD9D-9F42-59DE-3E1A291E1CD1}"/>
              </a:ext>
            </a:extLst>
          </p:cNvPr>
          <p:cNvSpPr txBox="1"/>
          <p:nvPr/>
        </p:nvSpPr>
        <p:spPr>
          <a:xfrm>
            <a:off x="11798709" y="6550223"/>
            <a:ext cx="501445" cy="307777"/>
          </a:xfrm>
          <a:prstGeom prst="rect">
            <a:avLst/>
          </a:prstGeom>
          <a:noFill/>
        </p:spPr>
        <p:txBody>
          <a:bodyPr wrap="square" rtlCol="0">
            <a:spAutoFit/>
          </a:bodyPr>
          <a:lstStyle/>
          <a:p>
            <a:pPr algn="ctr"/>
            <a:r>
              <a:rPr lang="it-IT" dirty="0">
                <a:latin typeface="Calibri" panose="020F0502020204030204" pitchFamily="34" charset="0"/>
                <a:ea typeface="Calibri" panose="020F0502020204030204" pitchFamily="34" charset="0"/>
                <a:cs typeface="Calibri" panose="020F0502020204030204" pitchFamily="34" charset="0"/>
              </a:rPr>
              <a:t>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5" descr="logo-bicocca-verde"/>
          <p:cNvPicPr preferRelativeResize="0"/>
          <p:nvPr/>
        </p:nvPicPr>
        <p:blipFill rotWithShape="1">
          <a:blip r:embed="rId3">
            <a:alphaModFix/>
          </a:blip>
          <a:srcRect/>
          <a:stretch/>
        </p:blipFill>
        <p:spPr>
          <a:xfrm>
            <a:off x="-1" y="0"/>
            <a:ext cx="681001" cy="730284"/>
          </a:xfrm>
          <a:prstGeom prst="rect">
            <a:avLst/>
          </a:prstGeom>
          <a:noFill/>
          <a:ln w="9525" cap="flat" cmpd="sng">
            <a:solidFill>
              <a:schemeClr val="dk1"/>
            </a:solidFill>
            <a:prstDash val="solid"/>
            <a:miter lim="800000"/>
            <a:headEnd type="none" w="sm" len="sm"/>
            <a:tailEnd type="none" w="sm" len="sm"/>
          </a:ln>
        </p:spPr>
      </p:pic>
      <p:cxnSp>
        <p:nvCxnSpPr>
          <p:cNvPr id="175" name="Google Shape;175;p25"/>
          <p:cNvCxnSpPr/>
          <p:nvPr/>
        </p:nvCxnSpPr>
        <p:spPr>
          <a:xfrm>
            <a:off x="0" y="730284"/>
            <a:ext cx="12164407" cy="0"/>
          </a:xfrm>
          <a:prstGeom prst="straightConnector1">
            <a:avLst/>
          </a:prstGeom>
          <a:noFill/>
          <a:ln w="9525" cap="flat" cmpd="sng">
            <a:solidFill>
              <a:schemeClr val="dk1"/>
            </a:solidFill>
            <a:prstDash val="solid"/>
            <a:miter lim="800000"/>
            <a:headEnd type="none" w="sm" len="sm"/>
            <a:tailEnd type="none" w="sm" len="sm"/>
          </a:ln>
        </p:spPr>
      </p:cxnSp>
      <p:sp>
        <p:nvSpPr>
          <p:cNvPr id="176" name="Google Shape;176;p25"/>
          <p:cNvSpPr txBox="1"/>
          <p:nvPr/>
        </p:nvSpPr>
        <p:spPr>
          <a:xfrm>
            <a:off x="2987637" y="89138"/>
            <a:ext cx="621672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1" u="none" strike="noStrike" cap="none">
                <a:solidFill>
                  <a:schemeClr val="dk1"/>
                </a:solidFill>
                <a:latin typeface="Calibri"/>
                <a:ea typeface="Calibri"/>
                <a:cs typeface="Calibri"/>
                <a:sym typeface="Calibri"/>
              </a:rPr>
              <a:t>Methodology: numerical models</a:t>
            </a:r>
            <a:endParaRPr sz="1400" b="0" i="0" u="none" strike="noStrike" cap="none">
              <a:solidFill>
                <a:srgbClr val="000000"/>
              </a:solidFill>
              <a:latin typeface="Arial"/>
              <a:ea typeface="Arial"/>
              <a:cs typeface="Arial"/>
              <a:sym typeface="Arial"/>
            </a:endParaRPr>
          </a:p>
        </p:txBody>
      </p:sp>
      <p:pic>
        <p:nvPicPr>
          <p:cNvPr id="177" name="Google Shape;177;p25"/>
          <p:cNvPicPr preferRelativeResize="0"/>
          <p:nvPr/>
        </p:nvPicPr>
        <p:blipFill rotWithShape="1">
          <a:blip r:embed="rId4">
            <a:alphaModFix/>
          </a:blip>
          <a:srcRect/>
          <a:stretch/>
        </p:blipFill>
        <p:spPr>
          <a:xfrm>
            <a:off x="11712693" y="9108"/>
            <a:ext cx="466368" cy="715916"/>
          </a:xfrm>
          <a:prstGeom prst="rect">
            <a:avLst/>
          </a:prstGeom>
          <a:noFill/>
          <a:ln>
            <a:noFill/>
          </a:ln>
        </p:spPr>
      </p:pic>
      <p:sp>
        <p:nvSpPr>
          <p:cNvPr id="178" name="Google Shape;178;p25"/>
          <p:cNvSpPr txBox="1"/>
          <p:nvPr/>
        </p:nvSpPr>
        <p:spPr>
          <a:xfrm>
            <a:off x="281171" y="901840"/>
            <a:ext cx="11629800" cy="3277780"/>
          </a:xfrm>
          <a:prstGeom prst="rect">
            <a:avLst/>
          </a:prstGeom>
          <a:noFill/>
          <a:ln>
            <a:noFill/>
          </a:ln>
        </p:spPr>
        <p:txBody>
          <a:bodyPr spcFirstLastPara="1" wrap="square" lIns="91425" tIns="45700" rIns="91425" bIns="45700" anchor="t" anchorCtr="0">
            <a:spAutoFit/>
          </a:bodyPr>
          <a:lstStyle/>
          <a:p>
            <a:pPr marL="285750" indent="-285750" algn="just">
              <a:buSzPts val="1700"/>
              <a:buFont typeface="Arial"/>
              <a:buChar char="•"/>
            </a:pPr>
            <a:r>
              <a:rPr lang="en-US" sz="1700" b="0" i="0" u="none" strike="noStrike" cap="none" dirty="0">
                <a:solidFill>
                  <a:srgbClr val="000000"/>
                </a:solidFill>
                <a:latin typeface="Calibri"/>
                <a:ea typeface="Calibri"/>
                <a:cs typeface="Calibri"/>
                <a:sym typeface="Calibri"/>
              </a:rPr>
              <a:t>We ran numerical models using </a:t>
            </a:r>
            <a:r>
              <a:rPr lang="en-US" sz="1700" b="1" i="0" u="none" strike="noStrike" cap="none" dirty="0">
                <a:solidFill>
                  <a:srgbClr val="000000"/>
                </a:solidFill>
                <a:latin typeface="Calibri"/>
                <a:ea typeface="Calibri"/>
                <a:cs typeface="Calibri"/>
                <a:sym typeface="Calibri"/>
              </a:rPr>
              <a:t>FEM software COMSOL Multiphysics ® (v. 5.6);</a:t>
            </a:r>
            <a:endParaRPr sz="1700" i="0" u="none" strike="noStrike" cap="none" dirty="0">
              <a:solidFill>
                <a:srgbClr val="000000"/>
              </a:solidFill>
              <a:latin typeface="Calibri"/>
              <a:ea typeface="Calibri"/>
              <a:cs typeface="Calibri"/>
              <a:sym typeface="Calibri"/>
            </a:endParaRPr>
          </a:p>
          <a:p>
            <a:pPr marL="285750" marR="0" lvl="0" indent="-285750" algn="just" rtl="0">
              <a:lnSpc>
                <a:spcPct val="100000"/>
              </a:lnSpc>
              <a:spcBef>
                <a:spcPts val="600"/>
              </a:spcBef>
              <a:spcAft>
                <a:spcPts val="0"/>
              </a:spcAft>
              <a:buClr>
                <a:srgbClr val="000000"/>
              </a:buClr>
              <a:buSzPts val="1700"/>
              <a:buFont typeface="Arial"/>
              <a:buChar char="•"/>
            </a:pPr>
            <a:r>
              <a:rPr lang="en-US" sz="1700" b="0" i="0" u="none" strike="noStrike" cap="none" dirty="0">
                <a:solidFill>
                  <a:srgbClr val="000000"/>
                </a:solidFill>
                <a:latin typeface="Calibri"/>
                <a:ea typeface="Calibri"/>
                <a:cs typeface="Calibri"/>
                <a:sym typeface="Calibri"/>
              </a:rPr>
              <a:t>We discretized model by a very fine triangular meshing, with a minimum element quality of 0.4534 m and 1100 boundary triangular elements;</a:t>
            </a:r>
            <a:endParaRPr dirty="0"/>
          </a:p>
          <a:p>
            <a:pPr marL="285750" lvl="0" indent="-285750" algn="just">
              <a:spcBef>
                <a:spcPts val="600"/>
              </a:spcBef>
              <a:buSzPts val="1700"/>
              <a:buFont typeface="Arial"/>
              <a:buChar char="•"/>
            </a:pPr>
            <a:r>
              <a:rPr lang="en-US" sz="1700" dirty="0">
                <a:solidFill>
                  <a:schemeClr val="dk1"/>
                </a:solidFill>
                <a:latin typeface="Calibri"/>
                <a:ea typeface="Calibri"/>
                <a:cs typeface="Calibri"/>
                <a:sym typeface="Calibri"/>
              </a:rPr>
              <a:t>We</a:t>
            </a:r>
            <a:r>
              <a:rPr lang="en-US" sz="1700" b="1" i="0" u="none" strike="noStrike" cap="none" dirty="0">
                <a:solidFill>
                  <a:schemeClr val="dk1"/>
                </a:solidFill>
                <a:latin typeface="Calibri"/>
                <a:ea typeface="Calibri"/>
                <a:cs typeface="Calibri"/>
                <a:sym typeface="Calibri"/>
              </a:rPr>
              <a:t> </a:t>
            </a:r>
            <a:r>
              <a:rPr lang="en-US" sz="1700" b="0" i="0" u="none" strike="noStrike" cap="none" dirty="0">
                <a:solidFill>
                  <a:schemeClr val="dk1"/>
                </a:solidFill>
                <a:latin typeface="Calibri"/>
                <a:ea typeface="Calibri"/>
                <a:cs typeface="Calibri"/>
                <a:sym typeface="Calibri"/>
              </a:rPr>
              <a:t>modeled a </a:t>
            </a:r>
            <a:r>
              <a:rPr lang="en-US" sz="1700" b="1" i="0" u="none" strike="noStrike" cap="none" dirty="0">
                <a:solidFill>
                  <a:schemeClr val="dk1"/>
                </a:solidFill>
                <a:latin typeface="Calibri"/>
                <a:ea typeface="Calibri"/>
                <a:cs typeface="Calibri"/>
                <a:sym typeface="Calibri"/>
              </a:rPr>
              <a:t>basaltic dike </a:t>
            </a:r>
            <a:r>
              <a:rPr lang="en-US" sz="1700" b="0" i="0" u="none" strike="noStrike" cap="none" dirty="0">
                <a:solidFill>
                  <a:schemeClr val="dk1"/>
                </a:solidFill>
                <a:latin typeface="Calibri"/>
                <a:ea typeface="Calibri"/>
                <a:cs typeface="Calibri"/>
                <a:sym typeface="Calibri"/>
              </a:rPr>
              <a:t>as a </a:t>
            </a:r>
            <a:r>
              <a:rPr lang="en-US" sz="1700" b="1" i="0" u="none" strike="noStrike" cap="none" dirty="0">
                <a:solidFill>
                  <a:schemeClr val="dk1"/>
                </a:solidFill>
                <a:latin typeface="Calibri"/>
                <a:ea typeface="Calibri"/>
                <a:cs typeface="Calibri"/>
                <a:sym typeface="Calibri"/>
              </a:rPr>
              <a:t>cavity</a:t>
            </a:r>
            <a:r>
              <a:rPr lang="en-US" sz="1700" b="0" i="0" u="none" strike="noStrike" cap="none" dirty="0">
                <a:solidFill>
                  <a:schemeClr val="dk1"/>
                </a:solidFill>
                <a:latin typeface="Calibri"/>
                <a:ea typeface="Calibri"/>
                <a:cs typeface="Calibri"/>
                <a:sym typeface="Calibri"/>
              </a:rPr>
              <a:t> with an internal </a:t>
            </a:r>
            <a:r>
              <a:rPr lang="en-US" sz="1700" b="1" i="0" u="none" strike="noStrike" cap="none" dirty="0">
                <a:solidFill>
                  <a:schemeClr val="dk1"/>
                </a:solidFill>
                <a:latin typeface="Calibri"/>
                <a:ea typeface="Calibri"/>
                <a:cs typeface="Calibri"/>
                <a:sym typeface="Calibri"/>
              </a:rPr>
              <a:t>overpressure</a:t>
            </a:r>
            <a:r>
              <a:rPr lang="en-US" sz="1700" b="0" i="0" u="none" strike="noStrike" cap="none" dirty="0">
                <a:solidFill>
                  <a:schemeClr val="dk1"/>
                </a:solidFill>
                <a:latin typeface="Calibri"/>
                <a:ea typeface="Calibri"/>
                <a:cs typeface="Calibri"/>
                <a:sym typeface="Calibri"/>
              </a:rPr>
              <a:t> (P</a:t>
            </a:r>
            <a:r>
              <a:rPr lang="en-US" sz="1700" b="0" i="0" u="none" strike="noStrike" cap="none" baseline="-25000" dirty="0">
                <a:solidFill>
                  <a:schemeClr val="dk1"/>
                </a:solidFill>
                <a:latin typeface="Calibri"/>
                <a:ea typeface="Calibri"/>
                <a:cs typeface="Calibri"/>
                <a:sym typeface="Calibri"/>
              </a:rPr>
              <a:t>0</a:t>
            </a:r>
            <a:r>
              <a:rPr lang="en-US" sz="1700" b="0" i="0" u="none" strike="noStrike" cap="none" dirty="0">
                <a:solidFill>
                  <a:schemeClr val="dk1"/>
                </a:solidFill>
                <a:latin typeface="Calibri"/>
                <a:ea typeface="Calibri"/>
                <a:cs typeface="Calibri"/>
                <a:sym typeface="Calibri"/>
              </a:rPr>
              <a:t>) in an </a:t>
            </a:r>
            <a:r>
              <a:rPr lang="en-US" sz="1700" b="0" i="0" u="none" strike="noStrike" cap="none" dirty="0">
                <a:solidFill>
                  <a:srgbClr val="000000"/>
                </a:solidFill>
                <a:latin typeface="Calibri"/>
                <a:ea typeface="Calibri"/>
                <a:cs typeface="Calibri"/>
                <a:sym typeface="Calibri"/>
              </a:rPr>
              <a:t>elastic </a:t>
            </a:r>
            <a:r>
              <a:rPr lang="en-US" sz="1700" b="0" i="0" u="none" strike="noStrike" cap="none" dirty="0">
                <a:solidFill>
                  <a:schemeClr val="dk1"/>
                </a:solidFill>
                <a:latin typeface="Calibri"/>
                <a:ea typeface="Calibri"/>
                <a:cs typeface="Calibri"/>
                <a:sym typeface="Calibri"/>
              </a:rPr>
              <a:t>l</a:t>
            </a:r>
            <a:r>
              <a:rPr lang="en-US" sz="1700" b="0" i="0" u="none" strike="noStrike" cap="none" dirty="0">
                <a:solidFill>
                  <a:srgbClr val="000000"/>
                </a:solidFill>
                <a:latin typeface="Calibri"/>
                <a:ea typeface="Calibri"/>
                <a:cs typeface="Calibri"/>
                <a:sym typeface="Calibri"/>
              </a:rPr>
              <a:t>ayered medium, based on our observations </a:t>
            </a:r>
            <a:r>
              <a:rPr lang="en-US" sz="1700" dirty="0">
                <a:latin typeface="Calibri"/>
                <a:ea typeface="Calibri"/>
                <a:cs typeface="Calibri"/>
                <a:sym typeface="Calibri"/>
              </a:rPr>
              <a:t>in the field</a:t>
            </a:r>
            <a:r>
              <a:rPr lang="en-US" sz="1700" b="0" i="0" u="none" strike="noStrike" cap="none" dirty="0">
                <a:solidFill>
                  <a:srgbClr val="000000"/>
                </a:solidFill>
                <a:latin typeface="Calibri"/>
                <a:ea typeface="Calibri"/>
                <a:cs typeface="Calibri"/>
                <a:sym typeface="Calibri"/>
              </a:rPr>
              <a:t>:</a:t>
            </a:r>
            <a:endParaRPr sz="1700" b="0" i="0" u="none" strike="noStrike" cap="none" dirty="0">
              <a:solidFill>
                <a:srgbClr val="000000"/>
              </a:solidFill>
              <a:latin typeface="Calibri"/>
              <a:ea typeface="Calibri"/>
              <a:cs typeface="Calibri"/>
              <a:sym typeface="Calibri"/>
            </a:endParaRPr>
          </a:p>
          <a:p>
            <a:pPr marL="0" marR="0" lvl="3" indent="0" algn="just" rtl="0">
              <a:lnSpc>
                <a:spcPct val="100000"/>
              </a:lnSpc>
              <a:spcBef>
                <a:spcPts val="0"/>
              </a:spcBef>
              <a:spcAft>
                <a:spcPts val="0"/>
              </a:spcAft>
              <a:buNone/>
            </a:pPr>
            <a:r>
              <a:rPr lang="en-US" sz="1700" b="0" i="0" u="none" strike="noStrike" cap="none" dirty="0">
                <a:solidFill>
                  <a:srgbClr val="000000"/>
                </a:solidFill>
                <a:latin typeface="Calibri"/>
                <a:ea typeface="Calibri"/>
                <a:cs typeface="Calibri"/>
                <a:sym typeface="Calibri"/>
              </a:rPr>
              <a:t>	</a:t>
            </a:r>
            <a:r>
              <a:rPr lang="en-US" sz="1700" b="1" i="0" u="none" strike="noStrike" cap="none" dirty="0">
                <a:solidFill>
                  <a:srgbClr val="000000"/>
                </a:solidFill>
                <a:latin typeface="Calibri"/>
                <a:ea typeface="Calibri"/>
                <a:cs typeface="Calibri"/>
                <a:sym typeface="Calibri"/>
              </a:rPr>
              <a:t>Poisson’s ratio (ν)</a:t>
            </a:r>
            <a:r>
              <a:rPr lang="en-US" sz="1700" b="0" i="0" u="none" strike="noStrike" cap="none" dirty="0">
                <a:solidFill>
                  <a:srgbClr val="000000"/>
                </a:solidFill>
                <a:latin typeface="Calibri"/>
                <a:ea typeface="Calibri"/>
                <a:cs typeface="Calibri"/>
                <a:sym typeface="Calibri"/>
              </a:rPr>
              <a:t> = 0.25 </a:t>
            </a:r>
          </a:p>
          <a:p>
            <a:pPr marL="0" marR="0" lvl="3" indent="0" algn="just" rtl="0">
              <a:lnSpc>
                <a:spcPct val="100000"/>
              </a:lnSpc>
              <a:spcBef>
                <a:spcPts val="0"/>
              </a:spcBef>
              <a:spcAft>
                <a:spcPts val="0"/>
              </a:spcAft>
              <a:buNone/>
            </a:pPr>
            <a:r>
              <a:rPr lang="en-US" sz="1700" dirty="0">
                <a:latin typeface="Calibri"/>
                <a:ea typeface="Calibri"/>
                <a:cs typeface="Calibri"/>
                <a:sym typeface="Calibri"/>
              </a:rPr>
              <a:t>                   </a:t>
            </a:r>
            <a:r>
              <a:rPr lang="en-US" sz="1700" b="1" i="0" u="none" strike="noStrike" cap="none" dirty="0">
                <a:solidFill>
                  <a:srgbClr val="000000"/>
                </a:solidFill>
                <a:latin typeface="Calibri"/>
                <a:ea typeface="Calibri"/>
                <a:cs typeface="Calibri"/>
                <a:sym typeface="Calibri"/>
              </a:rPr>
              <a:t>Density (ρ)</a:t>
            </a:r>
            <a:r>
              <a:rPr lang="en-US" sz="1700" b="0" i="0" u="none" strike="noStrike" cap="none" dirty="0">
                <a:solidFill>
                  <a:srgbClr val="000000"/>
                </a:solidFill>
                <a:latin typeface="Calibri"/>
                <a:ea typeface="Calibri"/>
                <a:cs typeface="Calibri"/>
                <a:sym typeface="Calibri"/>
              </a:rPr>
              <a:t>: Lavas=2600 kg m</a:t>
            </a:r>
            <a:r>
              <a:rPr lang="en-US" sz="1700" b="0" i="0" u="none" strike="noStrike" cap="none" baseline="30000" dirty="0">
                <a:solidFill>
                  <a:srgbClr val="000000"/>
                </a:solidFill>
                <a:latin typeface="Calibri"/>
                <a:ea typeface="Calibri"/>
                <a:cs typeface="Calibri"/>
                <a:sym typeface="Calibri"/>
              </a:rPr>
              <a:t>-3</a:t>
            </a:r>
            <a:r>
              <a:rPr lang="en-US" sz="1700" b="0" i="0" u="none" strike="noStrike" cap="none" dirty="0">
                <a:solidFill>
                  <a:srgbClr val="000000"/>
                </a:solidFill>
                <a:latin typeface="Calibri"/>
                <a:ea typeface="Calibri"/>
                <a:cs typeface="Calibri"/>
                <a:sym typeface="Calibri"/>
              </a:rPr>
              <a:t>, and Tuff=2000 kg m</a:t>
            </a:r>
            <a:r>
              <a:rPr lang="en-US" sz="1700" b="0" i="0" u="none" strike="noStrike" cap="none" baseline="30000" dirty="0">
                <a:solidFill>
                  <a:srgbClr val="000000"/>
                </a:solidFill>
                <a:latin typeface="Calibri"/>
                <a:ea typeface="Calibri"/>
                <a:cs typeface="Calibri"/>
                <a:sym typeface="Calibri"/>
              </a:rPr>
              <a:t>-3</a:t>
            </a:r>
            <a:endParaRPr dirty="0"/>
          </a:p>
          <a:p>
            <a:pPr marL="0" marR="0" lvl="3" indent="0" algn="just" rtl="0">
              <a:lnSpc>
                <a:spcPct val="100000"/>
              </a:lnSpc>
              <a:spcBef>
                <a:spcPts val="0"/>
              </a:spcBef>
              <a:spcAft>
                <a:spcPts val="0"/>
              </a:spcAft>
              <a:buNone/>
            </a:pPr>
            <a:r>
              <a:rPr lang="en-US" sz="1700" b="0" i="0" u="none" strike="noStrike" cap="none" dirty="0">
                <a:solidFill>
                  <a:srgbClr val="000000"/>
                </a:solidFill>
                <a:latin typeface="Calibri"/>
                <a:ea typeface="Calibri"/>
                <a:cs typeface="Calibri"/>
                <a:sym typeface="Calibri"/>
              </a:rPr>
              <a:t>	</a:t>
            </a:r>
            <a:r>
              <a:rPr lang="en-US" sz="1700" b="1" i="0" u="none" strike="noStrike" cap="none" dirty="0">
                <a:solidFill>
                  <a:srgbClr val="000000"/>
                </a:solidFill>
                <a:latin typeface="Calibri"/>
                <a:ea typeface="Calibri"/>
                <a:cs typeface="Calibri"/>
                <a:sym typeface="Calibri"/>
              </a:rPr>
              <a:t>Young’s modulus (E) </a:t>
            </a:r>
            <a:r>
              <a:rPr lang="en-US" sz="1700" b="0" i="0" u="none" strike="noStrike" cap="none" dirty="0">
                <a:solidFill>
                  <a:srgbClr val="000000"/>
                </a:solidFill>
                <a:latin typeface="Calibri"/>
                <a:ea typeface="Calibri"/>
                <a:cs typeface="Calibri"/>
                <a:sym typeface="Calibri"/>
              </a:rPr>
              <a:t>based on typical values </a:t>
            </a:r>
            <a:r>
              <a:rPr lang="en-US" sz="1700" dirty="0">
                <a:latin typeface="Calibri"/>
                <a:ea typeface="Calibri"/>
                <a:cs typeface="Calibri"/>
                <a:sym typeface="Calibri"/>
              </a:rPr>
              <a:t>from</a:t>
            </a:r>
            <a:r>
              <a:rPr lang="en-US" sz="1700" b="0" i="0" u="none" strike="noStrike" cap="none" dirty="0">
                <a:solidFill>
                  <a:srgbClr val="000000"/>
                </a:solidFill>
                <a:latin typeface="Calibri"/>
                <a:ea typeface="Calibri"/>
                <a:cs typeface="Calibri"/>
                <a:sym typeface="Calibri"/>
              </a:rPr>
              <a:t> the literature (</a:t>
            </a:r>
            <a:r>
              <a:rPr lang="en-US" sz="1700" b="0" i="0" u="none" strike="noStrike" cap="none" dirty="0">
                <a:solidFill>
                  <a:srgbClr val="0000FF"/>
                </a:solidFill>
                <a:latin typeface="Calibri"/>
                <a:ea typeface="Calibri"/>
                <a:cs typeface="Calibri"/>
                <a:sym typeface="Calibri"/>
              </a:rPr>
              <a:t>Gudmundsson et al., 2011, 2020</a:t>
            </a:r>
            <a:r>
              <a:rPr lang="en-US" sz="1700" b="0" i="0" u="none" strike="noStrike" cap="none" dirty="0">
                <a:solidFill>
                  <a:srgbClr val="000000"/>
                </a:solidFill>
                <a:latin typeface="Calibri"/>
                <a:ea typeface="Calibri"/>
                <a:cs typeface="Calibri"/>
                <a:sym typeface="Calibri"/>
              </a:rPr>
              <a:t>);</a:t>
            </a:r>
            <a:endParaRPr sz="1700" b="0" i="0" u="none" strike="noStrike" cap="none" dirty="0">
              <a:solidFill>
                <a:srgbClr val="000000"/>
              </a:solidFill>
              <a:latin typeface="Calibri"/>
              <a:ea typeface="Calibri"/>
              <a:cs typeface="Calibri"/>
              <a:sym typeface="Calibri"/>
            </a:endParaRPr>
          </a:p>
          <a:p>
            <a:pPr marL="285750" marR="0" lvl="3" indent="-285750" algn="just" rtl="0">
              <a:lnSpc>
                <a:spcPct val="100000"/>
              </a:lnSpc>
              <a:spcBef>
                <a:spcPts val="600"/>
              </a:spcBef>
              <a:spcAft>
                <a:spcPts val="0"/>
              </a:spcAft>
              <a:buClr>
                <a:srgbClr val="000000"/>
              </a:buClr>
              <a:buSzPts val="1700"/>
              <a:buFont typeface="Arial"/>
              <a:buChar char="•"/>
            </a:pPr>
            <a:r>
              <a:rPr lang="en-US" sz="1700" dirty="0">
                <a:latin typeface="Calibri"/>
                <a:ea typeface="Calibri"/>
                <a:cs typeface="Calibri"/>
                <a:sym typeface="Calibri"/>
              </a:rPr>
              <a:t>We </a:t>
            </a:r>
            <a:r>
              <a:rPr lang="en-US" sz="1700" b="0" i="0" u="none" strike="noStrike" cap="none" dirty="0">
                <a:solidFill>
                  <a:srgbClr val="000000"/>
                </a:solidFill>
                <a:latin typeface="Calibri"/>
                <a:ea typeface="Calibri"/>
                <a:cs typeface="Calibri"/>
                <a:sym typeface="Calibri"/>
              </a:rPr>
              <a:t>fastened all models in the two bottom corners to avoid rigid-body rotation and translation;</a:t>
            </a:r>
            <a:endParaRPr dirty="0"/>
          </a:p>
          <a:p>
            <a:pPr marL="285750" marR="0" lvl="3" indent="-285750" algn="just" rtl="0">
              <a:lnSpc>
                <a:spcPct val="100000"/>
              </a:lnSpc>
              <a:spcBef>
                <a:spcPts val="600"/>
              </a:spcBef>
              <a:spcAft>
                <a:spcPts val="0"/>
              </a:spcAft>
              <a:buClr>
                <a:srgbClr val="000000"/>
              </a:buClr>
              <a:buSzPts val="1700"/>
              <a:buFont typeface="Arial"/>
              <a:buChar char="•"/>
            </a:pPr>
            <a:r>
              <a:rPr lang="en-US" sz="1700" b="0" i="0" u="none" strike="noStrike" cap="none" dirty="0">
                <a:solidFill>
                  <a:srgbClr val="000000"/>
                </a:solidFill>
                <a:latin typeface="Calibri"/>
                <a:ea typeface="Calibri"/>
                <a:cs typeface="Calibri"/>
                <a:sym typeface="Calibri"/>
              </a:rPr>
              <a:t>We plotted the </a:t>
            </a:r>
            <a:r>
              <a:rPr lang="en-US" sz="1700" b="1" i="0" u="none" strike="noStrike" cap="none" dirty="0">
                <a:solidFill>
                  <a:srgbClr val="000000"/>
                </a:solidFill>
                <a:latin typeface="Calibri"/>
                <a:ea typeface="Calibri"/>
                <a:cs typeface="Calibri"/>
                <a:sym typeface="Calibri"/>
              </a:rPr>
              <a:t>tensile stress values (σ</a:t>
            </a:r>
            <a:r>
              <a:rPr lang="en-US" sz="1700" b="1" i="0" u="none" strike="noStrike" cap="none" baseline="-25000" dirty="0">
                <a:solidFill>
                  <a:srgbClr val="000000"/>
                </a:solidFill>
                <a:latin typeface="Calibri"/>
                <a:ea typeface="Calibri"/>
                <a:cs typeface="Calibri"/>
                <a:sym typeface="Calibri"/>
              </a:rPr>
              <a:t>3</a:t>
            </a:r>
            <a:r>
              <a:rPr lang="en-US" sz="1700" b="1" i="0" u="none" strike="noStrike" cap="none" dirty="0">
                <a:solidFill>
                  <a:srgbClr val="000000"/>
                </a:solidFill>
                <a:latin typeface="Calibri"/>
                <a:ea typeface="Calibri"/>
                <a:cs typeface="Calibri"/>
                <a:sym typeface="Calibri"/>
              </a:rPr>
              <a:t>)</a:t>
            </a:r>
            <a:r>
              <a:rPr lang="en-US" sz="1700" b="0" i="0" u="none" strike="noStrike" cap="none" dirty="0">
                <a:solidFill>
                  <a:srgbClr val="000000"/>
                </a:solidFill>
                <a:latin typeface="Calibri"/>
                <a:ea typeface="Calibri"/>
                <a:cs typeface="Calibri"/>
                <a:sym typeface="Calibri"/>
              </a:rPr>
              <a:t>, the </a:t>
            </a:r>
            <a:r>
              <a:rPr lang="en-US" sz="1700" b="1" i="0" u="none" strike="noStrike" cap="none" dirty="0">
                <a:solidFill>
                  <a:srgbClr val="000000"/>
                </a:solidFill>
                <a:latin typeface="Calibri"/>
                <a:ea typeface="Calibri"/>
                <a:cs typeface="Calibri"/>
                <a:sym typeface="Calibri"/>
              </a:rPr>
              <a:t>shear stress (τ)</a:t>
            </a:r>
            <a:r>
              <a:rPr lang="en-US" sz="1700" b="0" i="0" u="none" strike="noStrike" cap="none" dirty="0">
                <a:solidFill>
                  <a:srgbClr val="000000"/>
                </a:solidFill>
                <a:latin typeface="Calibri"/>
                <a:ea typeface="Calibri"/>
                <a:cs typeface="Calibri"/>
                <a:sym typeface="Calibri"/>
              </a:rPr>
              <a:t>, and we produced </a:t>
            </a:r>
            <a:r>
              <a:rPr lang="en-US" sz="1700" i="0" u="none" strike="noStrike" cap="none" dirty="0">
                <a:solidFill>
                  <a:srgbClr val="000000"/>
                </a:solidFill>
                <a:latin typeface="Calibri"/>
                <a:ea typeface="Calibri"/>
                <a:cs typeface="Calibri"/>
                <a:sym typeface="Calibri"/>
              </a:rPr>
              <a:t>1D graphs of </a:t>
            </a:r>
            <a:r>
              <a:rPr lang="en-US" sz="1700" b="1" i="0" u="none" strike="noStrike" cap="none" dirty="0">
                <a:solidFill>
                  <a:srgbClr val="000000"/>
                </a:solidFill>
                <a:latin typeface="Calibri"/>
                <a:ea typeface="Calibri"/>
                <a:cs typeface="Calibri"/>
                <a:sym typeface="Calibri"/>
              </a:rPr>
              <a:t>tensile and von Mises stresses at the surface</a:t>
            </a:r>
            <a:r>
              <a:rPr lang="en-US" sz="1700" b="0" i="0" u="none" strike="noStrike" cap="none" dirty="0">
                <a:solidFill>
                  <a:srgbClr val="000000"/>
                </a:solidFill>
                <a:latin typeface="Calibri"/>
                <a:ea typeface="Calibri"/>
                <a:cs typeface="Calibri"/>
                <a:sym typeface="Calibri"/>
              </a:rPr>
              <a:t>.</a:t>
            </a:r>
            <a:endParaRPr sz="1700" b="0" i="0" u="none" strike="noStrike" cap="none" dirty="0">
              <a:solidFill>
                <a:srgbClr val="000000"/>
              </a:solidFill>
              <a:latin typeface="Calibri"/>
              <a:ea typeface="Calibri"/>
              <a:cs typeface="Calibri"/>
              <a:sym typeface="Calibri"/>
            </a:endParaRPr>
          </a:p>
        </p:txBody>
      </p:sp>
      <p:grpSp>
        <p:nvGrpSpPr>
          <p:cNvPr id="179" name="Google Shape;179;p25"/>
          <p:cNvGrpSpPr/>
          <p:nvPr/>
        </p:nvGrpSpPr>
        <p:grpSpPr>
          <a:xfrm>
            <a:off x="167149" y="4482297"/>
            <a:ext cx="11857703" cy="2197828"/>
            <a:chOff x="192679" y="3929888"/>
            <a:chExt cx="11857703" cy="2197828"/>
          </a:xfrm>
        </p:grpSpPr>
        <p:pic>
          <p:nvPicPr>
            <p:cNvPr id="180" name="Google Shape;180;p25" descr="Immagine che contiene diagramma&#10;&#10;Descrizione generata automaticamente"/>
            <p:cNvPicPr preferRelativeResize="0"/>
            <p:nvPr/>
          </p:nvPicPr>
          <p:blipFill rotWithShape="1">
            <a:blip r:embed="rId5">
              <a:alphaModFix/>
            </a:blip>
            <a:srcRect/>
            <a:stretch/>
          </p:blipFill>
          <p:spPr>
            <a:xfrm>
              <a:off x="192679" y="3929888"/>
              <a:ext cx="11857703" cy="2197828"/>
            </a:xfrm>
            <a:prstGeom prst="rect">
              <a:avLst/>
            </a:prstGeom>
            <a:noFill/>
            <a:ln>
              <a:noFill/>
            </a:ln>
          </p:spPr>
        </p:pic>
        <p:sp>
          <p:nvSpPr>
            <p:cNvPr id="181" name="Google Shape;181;p25"/>
            <p:cNvSpPr txBox="1"/>
            <p:nvPr/>
          </p:nvSpPr>
          <p:spPr>
            <a:xfrm>
              <a:off x="8735960" y="4012137"/>
              <a:ext cx="50144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alibri"/>
                  <a:ea typeface="Calibri"/>
                  <a:cs typeface="Calibri"/>
                  <a:sym typeface="Calibri"/>
                </a:rPr>
                <a:t>2 m</a:t>
              </a:r>
              <a:endParaRPr/>
            </a:p>
          </p:txBody>
        </p:sp>
        <p:sp>
          <p:nvSpPr>
            <p:cNvPr id="182" name="Google Shape;182;p25"/>
            <p:cNvSpPr txBox="1"/>
            <p:nvPr/>
          </p:nvSpPr>
          <p:spPr>
            <a:xfrm>
              <a:off x="8735960" y="4264411"/>
              <a:ext cx="60959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alibri"/>
                  <a:ea typeface="Calibri"/>
                  <a:cs typeface="Calibri"/>
                  <a:sym typeface="Calibri"/>
                </a:rPr>
                <a:t>2.6 m</a:t>
              </a:r>
              <a:endParaRPr/>
            </a:p>
          </p:txBody>
        </p:sp>
        <p:sp>
          <p:nvSpPr>
            <p:cNvPr id="183" name="Google Shape;183;p25"/>
            <p:cNvSpPr txBox="1"/>
            <p:nvPr/>
          </p:nvSpPr>
          <p:spPr>
            <a:xfrm>
              <a:off x="9187631" y="4366537"/>
              <a:ext cx="74431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alibri"/>
                  <a:ea typeface="Calibri"/>
                  <a:cs typeface="Calibri"/>
                  <a:sym typeface="Calibri"/>
                </a:rPr>
                <a:t>0.4 m</a:t>
              </a:r>
              <a:endParaRPr/>
            </a:p>
          </p:txBody>
        </p:sp>
        <p:sp>
          <p:nvSpPr>
            <p:cNvPr id="184" name="Google Shape;184;p25"/>
            <p:cNvSpPr txBox="1"/>
            <p:nvPr/>
          </p:nvSpPr>
          <p:spPr>
            <a:xfrm>
              <a:off x="8735959" y="4567048"/>
              <a:ext cx="60959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alibri"/>
                  <a:ea typeface="Calibri"/>
                  <a:cs typeface="Calibri"/>
                  <a:sym typeface="Calibri"/>
                </a:rPr>
                <a:t>10 m</a:t>
              </a:r>
              <a:endParaRPr/>
            </a:p>
          </p:txBody>
        </p:sp>
      </p:grpSp>
      <p:sp>
        <p:nvSpPr>
          <p:cNvPr id="2" name="CasellaDiTesto 1">
            <a:extLst>
              <a:ext uri="{FF2B5EF4-FFF2-40B4-BE49-F238E27FC236}">
                <a16:creationId xmlns:a16="http://schemas.microsoft.com/office/drawing/2014/main" id="{6778E043-0C1D-E92D-2D55-075EC2BB5C4E}"/>
              </a:ext>
            </a:extLst>
          </p:cNvPr>
          <p:cNvSpPr txBox="1"/>
          <p:nvPr/>
        </p:nvSpPr>
        <p:spPr>
          <a:xfrm>
            <a:off x="11798709" y="6550223"/>
            <a:ext cx="501445" cy="307777"/>
          </a:xfrm>
          <a:prstGeom prst="rect">
            <a:avLst/>
          </a:prstGeom>
          <a:noFill/>
        </p:spPr>
        <p:txBody>
          <a:bodyPr wrap="square" rtlCol="0">
            <a:spAutoFit/>
          </a:bodyPr>
          <a:lstStyle/>
          <a:p>
            <a:pPr algn="ctr"/>
            <a:r>
              <a:rPr lang="it-IT" dirty="0">
                <a:latin typeface="Calibri" panose="020F0502020204030204" pitchFamily="34" charset="0"/>
                <a:ea typeface="Calibri" panose="020F0502020204030204" pitchFamily="34" charset="0"/>
                <a:cs typeface="Calibri" panose="020F0502020204030204" pitchFamily="34" charset="0"/>
              </a:rPr>
              <a:t>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5" descr="logo-bicocca-verde"/>
          <p:cNvPicPr preferRelativeResize="0"/>
          <p:nvPr/>
        </p:nvPicPr>
        <p:blipFill rotWithShape="1">
          <a:blip r:embed="rId3">
            <a:alphaModFix/>
          </a:blip>
          <a:srcRect/>
          <a:stretch/>
        </p:blipFill>
        <p:spPr>
          <a:xfrm>
            <a:off x="-1" y="0"/>
            <a:ext cx="681001" cy="730284"/>
          </a:xfrm>
          <a:prstGeom prst="rect">
            <a:avLst/>
          </a:prstGeom>
          <a:noFill/>
          <a:ln w="9525" cap="flat" cmpd="sng">
            <a:solidFill>
              <a:schemeClr val="dk1"/>
            </a:solidFill>
            <a:prstDash val="solid"/>
            <a:miter lim="800000"/>
            <a:headEnd type="none" w="sm" len="sm"/>
            <a:tailEnd type="none" w="sm" len="sm"/>
          </a:ln>
        </p:spPr>
      </p:pic>
      <p:cxnSp>
        <p:nvCxnSpPr>
          <p:cNvPr id="191" name="Google Shape;191;p5"/>
          <p:cNvCxnSpPr/>
          <p:nvPr/>
        </p:nvCxnSpPr>
        <p:spPr>
          <a:xfrm>
            <a:off x="0" y="730284"/>
            <a:ext cx="12164407" cy="0"/>
          </a:xfrm>
          <a:prstGeom prst="straightConnector1">
            <a:avLst/>
          </a:prstGeom>
          <a:noFill/>
          <a:ln w="9525" cap="flat" cmpd="sng">
            <a:solidFill>
              <a:schemeClr val="dk1"/>
            </a:solidFill>
            <a:prstDash val="solid"/>
            <a:miter lim="800000"/>
            <a:headEnd type="none" w="sm" len="sm"/>
            <a:tailEnd type="none" w="sm" len="sm"/>
          </a:ln>
        </p:spPr>
      </p:cxnSp>
      <p:sp>
        <p:nvSpPr>
          <p:cNvPr id="192" name="Google Shape;192;p5"/>
          <p:cNvSpPr txBox="1"/>
          <p:nvPr/>
        </p:nvSpPr>
        <p:spPr>
          <a:xfrm>
            <a:off x="2987637" y="89138"/>
            <a:ext cx="621672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1" u="none" strike="noStrike" cap="none">
                <a:solidFill>
                  <a:schemeClr val="dk1"/>
                </a:solidFill>
                <a:latin typeface="Calibri"/>
                <a:ea typeface="Calibri"/>
                <a:cs typeface="Calibri"/>
                <a:sym typeface="Calibri"/>
              </a:rPr>
              <a:t>Methodology: numerical models</a:t>
            </a:r>
            <a:endParaRPr sz="1400" b="0" i="0" u="none" strike="noStrike" cap="none">
              <a:solidFill>
                <a:srgbClr val="000000"/>
              </a:solidFill>
              <a:latin typeface="Arial"/>
              <a:ea typeface="Arial"/>
              <a:cs typeface="Arial"/>
              <a:sym typeface="Arial"/>
            </a:endParaRPr>
          </a:p>
        </p:txBody>
      </p:sp>
      <p:pic>
        <p:nvPicPr>
          <p:cNvPr id="193" name="Google Shape;193;p5"/>
          <p:cNvPicPr preferRelativeResize="0"/>
          <p:nvPr/>
        </p:nvPicPr>
        <p:blipFill rotWithShape="1">
          <a:blip r:embed="rId4">
            <a:alphaModFix/>
          </a:blip>
          <a:srcRect/>
          <a:stretch/>
        </p:blipFill>
        <p:spPr>
          <a:xfrm>
            <a:off x="11712693" y="9108"/>
            <a:ext cx="466368" cy="715916"/>
          </a:xfrm>
          <a:prstGeom prst="rect">
            <a:avLst/>
          </a:prstGeom>
          <a:noFill/>
          <a:ln>
            <a:noFill/>
          </a:ln>
        </p:spPr>
      </p:pic>
      <p:grpSp>
        <p:nvGrpSpPr>
          <p:cNvPr id="194" name="Google Shape;194;p5"/>
          <p:cNvGrpSpPr/>
          <p:nvPr/>
        </p:nvGrpSpPr>
        <p:grpSpPr>
          <a:xfrm>
            <a:off x="167148" y="4492378"/>
            <a:ext cx="11857703" cy="2197828"/>
            <a:chOff x="192679" y="3929888"/>
            <a:chExt cx="11857703" cy="2197828"/>
          </a:xfrm>
        </p:grpSpPr>
        <p:pic>
          <p:nvPicPr>
            <p:cNvPr id="195" name="Google Shape;195;p5" descr="Immagine che contiene diagramma&#10;&#10;Descrizione generata automaticamente"/>
            <p:cNvPicPr preferRelativeResize="0"/>
            <p:nvPr/>
          </p:nvPicPr>
          <p:blipFill rotWithShape="1">
            <a:blip r:embed="rId5">
              <a:alphaModFix/>
            </a:blip>
            <a:srcRect/>
            <a:stretch/>
          </p:blipFill>
          <p:spPr>
            <a:xfrm>
              <a:off x="192679" y="3929888"/>
              <a:ext cx="11857703" cy="2197828"/>
            </a:xfrm>
            <a:prstGeom prst="rect">
              <a:avLst/>
            </a:prstGeom>
            <a:noFill/>
            <a:ln>
              <a:noFill/>
            </a:ln>
          </p:spPr>
        </p:pic>
        <p:sp>
          <p:nvSpPr>
            <p:cNvPr id="196" name="Google Shape;196;p5"/>
            <p:cNvSpPr txBox="1"/>
            <p:nvPr/>
          </p:nvSpPr>
          <p:spPr>
            <a:xfrm>
              <a:off x="8735960" y="4012137"/>
              <a:ext cx="50144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alibri"/>
                  <a:ea typeface="Calibri"/>
                  <a:cs typeface="Calibri"/>
                  <a:sym typeface="Calibri"/>
                </a:rPr>
                <a:t>2 m</a:t>
              </a:r>
              <a:endParaRPr/>
            </a:p>
          </p:txBody>
        </p:sp>
        <p:sp>
          <p:nvSpPr>
            <p:cNvPr id="197" name="Google Shape;197;p5"/>
            <p:cNvSpPr txBox="1"/>
            <p:nvPr/>
          </p:nvSpPr>
          <p:spPr>
            <a:xfrm>
              <a:off x="8735960" y="4264411"/>
              <a:ext cx="60959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alibri"/>
                  <a:ea typeface="Calibri"/>
                  <a:cs typeface="Calibri"/>
                  <a:sym typeface="Calibri"/>
                </a:rPr>
                <a:t>2.6 m</a:t>
              </a:r>
              <a:endParaRPr/>
            </a:p>
          </p:txBody>
        </p:sp>
        <p:sp>
          <p:nvSpPr>
            <p:cNvPr id="198" name="Google Shape;198;p5"/>
            <p:cNvSpPr txBox="1"/>
            <p:nvPr/>
          </p:nvSpPr>
          <p:spPr>
            <a:xfrm>
              <a:off x="9187631" y="4366537"/>
              <a:ext cx="74431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alibri"/>
                  <a:ea typeface="Calibri"/>
                  <a:cs typeface="Calibri"/>
                  <a:sym typeface="Calibri"/>
                </a:rPr>
                <a:t>0.4 m</a:t>
              </a:r>
              <a:endParaRPr/>
            </a:p>
          </p:txBody>
        </p:sp>
        <p:sp>
          <p:nvSpPr>
            <p:cNvPr id="199" name="Google Shape;199;p5"/>
            <p:cNvSpPr txBox="1"/>
            <p:nvPr/>
          </p:nvSpPr>
          <p:spPr>
            <a:xfrm>
              <a:off x="8735959" y="4567048"/>
              <a:ext cx="60959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alibri"/>
                  <a:ea typeface="Calibri"/>
                  <a:cs typeface="Calibri"/>
                  <a:sym typeface="Calibri"/>
                </a:rPr>
                <a:t>10 m</a:t>
              </a:r>
              <a:endParaRPr/>
            </a:p>
          </p:txBody>
        </p:sp>
      </p:grpSp>
      <p:sp>
        <p:nvSpPr>
          <p:cNvPr id="200" name="Google Shape;200;p5"/>
          <p:cNvSpPr txBox="1"/>
          <p:nvPr/>
        </p:nvSpPr>
        <p:spPr>
          <a:xfrm>
            <a:off x="266759" y="865833"/>
            <a:ext cx="11679000" cy="646500"/>
          </a:xfrm>
          <a:prstGeom prst="rect">
            <a:avLst/>
          </a:prstGeom>
          <a:solidFill>
            <a:srgbClr val="D8E2F3"/>
          </a:solidFill>
          <a:ln w="2857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dirty="0">
                <a:solidFill>
                  <a:srgbClr val="000000"/>
                </a:solidFill>
                <a:latin typeface="Calibri"/>
                <a:ea typeface="Calibri"/>
                <a:cs typeface="Calibri"/>
                <a:sym typeface="Calibri"/>
              </a:rPr>
              <a:t>We </a:t>
            </a:r>
            <a:r>
              <a:rPr lang="en-US" sz="1800" dirty="0">
                <a:latin typeface="Calibri"/>
                <a:ea typeface="Calibri"/>
                <a:cs typeface="Calibri"/>
                <a:sym typeface="Calibri"/>
              </a:rPr>
              <a:t>conducted </a:t>
            </a:r>
            <a:r>
              <a:rPr lang="en-US" sz="1800" b="1" i="0" u="sng" strike="noStrike" cap="none" dirty="0">
                <a:solidFill>
                  <a:srgbClr val="000000"/>
                </a:solidFill>
                <a:latin typeface="Calibri"/>
                <a:ea typeface="Calibri"/>
                <a:cs typeface="Calibri"/>
                <a:sym typeface="Calibri"/>
              </a:rPr>
              <a:t>sensitivity analyses</a:t>
            </a:r>
            <a:r>
              <a:rPr lang="en-US" sz="1800" b="0" i="0" u="sng" strike="noStrike" cap="none" dirty="0">
                <a:solidFill>
                  <a:srgbClr val="000000"/>
                </a:solidFill>
                <a:latin typeface="Calibri"/>
                <a:ea typeface="Calibri"/>
                <a:cs typeface="Calibri"/>
                <a:sym typeface="Calibri"/>
              </a:rPr>
              <a:t> </a:t>
            </a:r>
            <a:r>
              <a:rPr lang="en-US" sz="1800" b="0" i="0" u="none" strike="noStrike" cap="none" dirty="0">
                <a:solidFill>
                  <a:srgbClr val="000000"/>
                </a:solidFill>
                <a:latin typeface="Calibri"/>
                <a:ea typeface="Calibri"/>
                <a:cs typeface="Calibri"/>
                <a:sym typeface="Calibri"/>
              </a:rPr>
              <a:t>to investigate how the </a:t>
            </a:r>
            <a:r>
              <a:rPr lang="en-US" sz="1800" dirty="0">
                <a:latin typeface="Calibri"/>
                <a:ea typeface="Calibri"/>
                <a:cs typeface="Calibri"/>
                <a:sym typeface="Calibri"/>
              </a:rPr>
              <a:t>subsequent </a:t>
            </a:r>
            <a:r>
              <a:rPr lang="en-US" sz="1800" b="0" i="0" u="none" strike="noStrike" cap="none" dirty="0">
                <a:solidFill>
                  <a:srgbClr val="000000"/>
                </a:solidFill>
                <a:latin typeface="Calibri"/>
                <a:ea typeface="Calibri"/>
                <a:cs typeface="Calibri"/>
                <a:sym typeface="Calibri"/>
              </a:rPr>
              <a:t>parameters could affect the </a:t>
            </a:r>
            <a:r>
              <a:rPr lang="en-US" sz="1800" b="1" i="0" u="none" strike="noStrike" cap="none" dirty="0">
                <a:solidFill>
                  <a:srgbClr val="000000"/>
                </a:solidFill>
                <a:latin typeface="Calibri"/>
                <a:ea typeface="Calibri"/>
                <a:cs typeface="Calibri"/>
                <a:sym typeface="Calibri"/>
              </a:rPr>
              <a:t>arrest of the dike </a:t>
            </a:r>
            <a:r>
              <a:rPr lang="en-US" sz="1800" b="0" i="0" u="none" strike="noStrike" cap="none" dirty="0">
                <a:solidFill>
                  <a:srgbClr val="000000"/>
                </a:solidFill>
                <a:latin typeface="Calibri"/>
                <a:ea typeface="Calibri"/>
                <a:cs typeface="Calibri"/>
                <a:sym typeface="Calibri"/>
              </a:rPr>
              <a:t>and the </a:t>
            </a:r>
            <a:r>
              <a:rPr lang="en-US" sz="1800" b="1" i="0" u="none" strike="noStrike" cap="none" dirty="0">
                <a:solidFill>
                  <a:srgbClr val="000000"/>
                </a:solidFill>
                <a:latin typeface="Calibri"/>
                <a:ea typeface="Calibri"/>
                <a:cs typeface="Calibri"/>
                <a:sym typeface="Calibri"/>
              </a:rPr>
              <a:t>brittle deformation at the surface</a:t>
            </a:r>
            <a:endParaRPr sz="1800" b="1" i="0" u="none" strike="noStrike" cap="none" dirty="0">
              <a:solidFill>
                <a:srgbClr val="000000"/>
              </a:solidFill>
              <a:latin typeface="Calibri"/>
              <a:ea typeface="Calibri"/>
              <a:cs typeface="Calibri"/>
              <a:sym typeface="Calibri"/>
            </a:endParaRPr>
          </a:p>
        </p:txBody>
      </p:sp>
      <p:sp>
        <p:nvSpPr>
          <p:cNvPr id="201" name="Google Shape;201;p5"/>
          <p:cNvSpPr txBox="1"/>
          <p:nvPr/>
        </p:nvSpPr>
        <p:spPr>
          <a:xfrm>
            <a:off x="228687" y="1765800"/>
            <a:ext cx="4100100" cy="203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sng" strike="noStrike" cap="none" dirty="0">
                <a:solidFill>
                  <a:srgbClr val="000000"/>
                </a:solidFill>
                <a:latin typeface="Calibri"/>
                <a:ea typeface="Calibri"/>
                <a:cs typeface="Calibri"/>
                <a:sym typeface="Calibri"/>
              </a:rPr>
              <a:t>Setting I</a:t>
            </a:r>
            <a:endParaRPr dirty="0"/>
          </a:p>
          <a:p>
            <a:pPr marL="0" marR="0" lvl="0" indent="0" algn="ctr" rtl="0">
              <a:lnSpc>
                <a:spcPct val="100000"/>
              </a:lnSpc>
              <a:spcBef>
                <a:spcPts val="0"/>
              </a:spcBef>
              <a:spcAft>
                <a:spcPts val="0"/>
              </a:spcAft>
              <a:buNone/>
            </a:pPr>
            <a:endParaRPr sz="9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1800" b="0" i="0" u="none" strike="noStrike" cap="none" dirty="0">
                <a:solidFill>
                  <a:srgbClr val="000000"/>
                </a:solidFill>
                <a:latin typeface="Calibri"/>
                <a:ea typeface="Calibri"/>
                <a:cs typeface="Calibri"/>
                <a:sym typeface="Calibri"/>
              </a:rPr>
              <a:t>Investigating </a:t>
            </a:r>
            <a:r>
              <a:rPr lang="en-US" sz="1800" b="1" i="0" u="none" strike="noStrike" cap="none" dirty="0">
                <a:solidFill>
                  <a:srgbClr val="000000"/>
                </a:solidFill>
                <a:latin typeface="Calibri"/>
                <a:ea typeface="Calibri"/>
                <a:cs typeface="Calibri"/>
                <a:sym typeface="Calibri"/>
              </a:rPr>
              <a:t>dike propagation in the tuff </a:t>
            </a:r>
            <a:r>
              <a:rPr lang="en-US" sz="1800" b="0" i="0" u="none" strike="noStrike" cap="none" dirty="0">
                <a:solidFill>
                  <a:srgbClr val="000000"/>
                </a:solidFill>
                <a:latin typeface="Calibri"/>
                <a:ea typeface="Calibri"/>
                <a:cs typeface="Calibri"/>
                <a:sym typeface="Calibri"/>
              </a:rPr>
              <a:t>layer</a:t>
            </a:r>
            <a:endParaRPr dirty="0"/>
          </a:p>
          <a:p>
            <a:pPr marL="0" marR="0" lvl="0" indent="0" algn="l" rtl="0">
              <a:lnSpc>
                <a:spcPct val="100000"/>
              </a:lnSpc>
              <a:spcBef>
                <a:spcPts val="0"/>
              </a:spcBef>
              <a:spcAft>
                <a:spcPts val="0"/>
              </a:spcAft>
              <a:buNone/>
            </a:pPr>
            <a:endParaRPr sz="9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Calibri"/>
                <a:ea typeface="Calibri"/>
                <a:cs typeface="Calibri"/>
                <a:sym typeface="Calibri"/>
              </a:rPr>
              <a:t>three </a:t>
            </a:r>
            <a:r>
              <a:rPr lang="en-US" sz="1800" b="1" i="0" u="none" strike="noStrike" cap="none" dirty="0">
                <a:solidFill>
                  <a:srgbClr val="000000"/>
                </a:solidFill>
                <a:latin typeface="Calibri"/>
                <a:ea typeface="Calibri"/>
                <a:cs typeface="Calibri"/>
                <a:sym typeface="Calibri"/>
              </a:rPr>
              <a:t>depths </a:t>
            </a:r>
            <a:r>
              <a:rPr lang="en-US" sz="1800" b="0" i="0" u="none" strike="noStrike" cap="none" dirty="0">
                <a:solidFill>
                  <a:srgbClr val="000000"/>
                </a:solidFill>
                <a:latin typeface="Calibri"/>
                <a:ea typeface="Calibri"/>
                <a:cs typeface="Calibri"/>
                <a:sym typeface="Calibri"/>
              </a:rPr>
              <a:t>within the tuff</a:t>
            </a:r>
            <a:endParaRPr dirty="0"/>
          </a:p>
          <a:p>
            <a:pPr marL="285750" marR="0" lvl="0" indent="-285750" algn="l" rtl="0">
              <a:lnSpc>
                <a:spcPct val="100000"/>
              </a:lnSpc>
              <a:spcBef>
                <a:spcPts val="0"/>
              </a:spcBef>
              <a:spcAft>
                <a:spcPts val="0"/>
              </a:spcAft>
              <a:buClr>
                <a:srgbClr val="000000"/>
              </a:buClr>
              <a:buSzPts val="1800"/>
              <a:buFont typeface="Arial"/>
              <a:buChar char="-"/>
            </a:pPr>
            <a:r>
              <a:rPr lang="en-US" sz="1800" b="1" i="0" u="none" strike="noStrike" cap="none" dirty="0">
                <a:solidFill>
                  <a:schemeClr val="dk1"/>
                </a:solidFill>
                <a:latin typeface="Calibri"/>
                <a:ea typeface="Calibri"/>
                <a:cs typeface="Calibri"/>
                <a:sym typeface="Calibri"/>
              </a:rPr>
              <a:t>P</a:t>
            </a:r>
            <a:r>
              <a:rPr lang="en-US" sz="1800" b="1" i="0" u="none" strike="noStrike" cap="none" baseline="-25000" dirty="0">
                <a:solidFill>
                  <a:schemeClr val="dk1"/>
                </a:solidFill>
                <a:latin typeface="Calibri"/>
                <a:ea typeface="Calibri"/>
                <a:cs typeface="Calibri"/>
                <a:sym typeface="Calibri"/>
              </a:rPr>
              <a:t>0</a:t>
            </a:r>
            <a:r>
              <a:rPr lang="en-US" sz="1800" dirty="0">
                <a:latin typeface="Calibri"/>
                <a:ea typeface="Calibri"/>
                <a:cs typeface="Calibri"/>
                <a:sym typeface="Calibri"/>
              </a:rPr>
              <a:t>=</a:t>
            </a:r>
            <a:r>
              <a:rPr lang="en-US" sz="1800" b="0" i="0" u="none" strike="noStrike" cap="none" dirty="0">
                <a:solidFill>
                  <a:srgbClr val="000000"/>
                </a:solidFill>
                <a:latin typeface="Calibri"/>
                <a:ea typeface="Calibri"/>
                <a:cs typeface="Calibri"/>
                <a:sym typeface="Calibri"/>
              </a:rPr>
              <a:t>2-4 MPa</a:t>
            </a:r>
            <a:endParaRPr dirty="0"/>
          </a:p>
          <a:p>
            <a:pPr marL="285750" marR="0" lvl="0" indent="-285750" algn="l" rtl="0">
              <a:lnSpc>
                <a:spcPct val="100000"/>
              </a:lnSpc>
              <a:spcBef>
                <a:spcPts val="0"/>
              </a:spcBef>
              <a:spcAft>
                <a:spcPts val="0"/>
              </a:spcAft>
              <a:buClr>
                <a:srgbClr val="000000"/>
              </a:buClr>
              <a:buSzPts val="1800"/>
              <a:buFont typeface="Arial"/>
              <a:buChar char="-"/>
            </a:pPr>
            <a:r>
              <a:rPr lang="en-US" sz="1800" b="1" i="0" u="none" strike="noStrike" cap="none" dirty="0">
                <a:solidFill>
                  <a:srgbClr val="000000"/>
                </a:solidFill>
                <a:latin typeface="Calibri"/>
                <a:ea typeface="Calibri"/>
                <a:cs typeface="Calibri"/>
                <a:sym typeface="Calibri"/>
              </a:rPr>
              <a:t>extensional stress field </a:t>
            </a:r>
            <a:r>
              <a:rPr lang="en-US" sz="1800" b="0" i="0" u="none" strike="noStrike" cap="none" dirty="0">
                <a:solidFill>
                  <a:srgbClr val="000000"/>
                </a:solidFill>
                <a:latin typeface="Calibri"/>
                <a:ea typeface="Calibri"/>
                <a:cs typeface="Calibri"/>
                <a:sym typeface="Calibri"/>
              </a:rPr>
              <a:t>(1 MPa)</a:t>
            </a:r>
            <a:endParaRPr sz="1400" b="0" i="0" u="none" strike="noStrike" cap="none" dirty="0">
              <a:solidFill>
                <a:srgbClr val="000000"/>
              </a:solidFill>
              <a:latin typeface="Arial"/>
              <a:ea typeface="Arial"/>
              <a:cs typeface="Arial"/>
              <a:sym typeface="Arial"/>
            </a:endParaRPr>
          </a:p>
        </p:txBody>
      </p:sp>
      <p:sp>
        <p:nvSpPr>
          <p:cNvPr id="202" name="Google Shape;202;p5"/>
          <p:cNvSpPr txBox="1"/>
          <p:nvPr/>
        </p:nvSpPr>
        <p:spPr>
          <a:xfrm>
            <a:off x="4404848" y="1751245"/>
            <a:ext cx="3696900"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sng" strike="noStrike" cap="none" dirty="0">
                <a:solidFill>
                  <a:srgbClr val="000000"/>
                </a:solidFill>
                <a:latin typeface="Calibri"/>
                <a:ea typeface="Calibri"/>
                <a:cs typeface="Calibri"/>
                <a:sym typeface="Calibri"/>
              </a:rPr>
              <a:t>Setting II</a:t>
            </a:r>
            <a:endParaRPr dirty="0"/>
          </a:p>
          <a:p>
            <a:pPr marL="0" marR="0" lvl="0" indent="0" algn="ctr" rtl="0">
              <a:lnSpc>
                <a:spcPct val="100000"/>
              </a:lnSpc>
              <a:spcBef>
                <a:spcPts val="0"/>
              </a:spcBef>
              <a:spcAft>
                <a:spcPts val="0"/>
              </a:spcAft>
              <a:buNone/>
            </a:pPr>
            <a:endParaRPr sz="9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1800" b="0" i="0" u="none" strike="noStrike" cap="none" dirty="0">
                <a:solidFill>
                  <a:srgbClr val="000000"/>
                </a:solidFill>
                <a:latin typeface="Calibri"/>
                <a:ea typeface="Calibri"/>
                <a:cs typeface="Calibri"/>
                <a:sym typeface="Calibri"/>
              </a:rPr>
              <a:t>Exploring the </a:t>
            </a:r>
            <a:r>
              <a:rPr lang="en-US" sz="1800" b="1" i="0" u="none" strike="noStrike" cap="none" dirty="0">
                <a:solidFill>
                  <a:srgbClr val="000000"/>
                </a:solidFill>
                <a:latin typeface="Calibri"/>
                <a:ea typeface="Calibri"/>
                <a:cs typeface="Calibri"/>
                <a:sym typeface="Calibri"/>
              </a:rPr>
              <a:t>mechanical properties (stiffness)</a:t>
            </a:r>
            <a:r>
              <a:rPr lang="en-US" sz="1800" b="0" i="0" u="none" strike="noStrike" cap="none" dirty="0">
                <a:solidFill>
                  <a:srgbClr val="000000"/>
                </a:solidFill>
                <a:latin typeface="Calibri"/>
                <a:ea typeface="Calibri"/>
                <a:cs typeface="Calibri"/>
                <a:sym typeface="Calibri"/>
              </a:rPr>
              <a:t> </a:t>
            </a:r>
            <a:r>
              <a:rPr lang="en-US" sz="1800" i="0" u="none" strike="noStrike" cap="none" dirty="0">
                <a:solidFill>
                  <a:srgbClr val="000000"/>
                </a:solidFill>
                <a:latin typeface="Calibri"/>
                <a:ea typeface="Calibri"/>
                <a:cs typeface="Calibri"/>
                <a:sym typeface="Calibri"/>
              </a:rPr>
              <a:t>of the lava and tuff layers</a:t>
            </a:r>
            <a:endParaRPr dirty="0"/>
          </a:p>
          <a:p>
            <a:pPr marL="0" marR="0" lvl="0" indent="0" algn="l" rtl="0">
              <a:lnSpc>
                <a:spcPct val="100000"/>
              </a:lnSpc>
              <a:spcBef>
                <a:spcPts val="0"/>
              </a:spcBef>
              <a:spcAft>
                <a:spcPts val="0"/>
              </a:spcAft>
              <a:buNone/>
            </a:pPr>
            <a:endParaRPr sz="9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800"/>
              <a:buFont typeface="Arial"/>
              <a:buChar char="-"/>
            </a:pPr>
            <a:r>
              <a:rPr lang="en-US" sz="1800" dirty="0">
                <a:latin typeface="Calibri"/>
                <a:ea typeface="Calibri"/>
                <a:cs typeface="Calibri"/>
                <a:sym typeface="Calibri"/>
              </a:rPr>
              <a:t>E</a:t>
            </a:r>
            <a:r>
              <a:rPr lang="en-US" sz="1800" b="0" i="0"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 of </a:t>
            </a:r>
            <a:r>
              <a:rPr lang="en-US" sz="1800" b="0" i="0" u="none" strike="noStrike" cap="none" dirty="0">
                <a:solidFill>
                  <a:srgbClr val="000000"/>
                </a:solidFill>
                <a:latin typeface="Calibri"/>
                <a:ea typeface="Calibri"/>
                <a:cs typeface="Calibri"/>
                <a:sym typeface="Calibri"/>
              </a:rPr>
              <a:t>tuff </a:t>
            </a:r>
            <a:r>
              <a:rPr lang="en-US" sz="1800" dirty="0">
                <a:latin typeface="Calibri"/>
                <a:ea typeface="Calibri"/>
                <a:cs typeface="Calibri"/>
                <a:sym typeface="Calibri"/>
              </a:rPr>
              <a:t>= </a:t>
            </a:r>
            <a:r>
              <a:rPr lang="en-US" sz="1800" b="0" i="0" u="none" strike="noStrike" cap="none" dirty="0">
                <a:solidFill>
                  <a:srgbClr val="000000"/>
                </a:solidFill>
                <a:latin typeface="Calibri"/>
                <a:ea typeface="Calibri"/>
                <a:cs typeface="Calibri"/>
                <a:sym typeface="Calibri"/>
              </a:rPr>
              <a:t>1-3 </a:t>
            </a:r>
            <a:r>
              <a:rPr lang="en-US" sz="1800" b="0" i="0" u="none" strike="noStrike" cap="none" dirty="0" err="1">
                <a:solidFill>
                  <a:srgbClr val="000000"/>
                </a:solidFill>
                <a:latin typeface="Calibri"/>
                <a:ea typeface="Calibri"/>
                <a:cs typeface="Calibri"/>
                <a:sym typeface="Calibri"/>
              </a:rPr>
              <a:t>GPa</a:t>
            </a:r>
            <a:endParaRPr sz="18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800"/>
              <a:buFont typeface="Arial"/>
              <a:buChar char="-"/>
            </a:pPr>
            <a:r>
              <a:rPr lang="en-US" sz="1800" dirty="0">
                <a:latin typeface="Calibri"/>
                <a:ea typeface="Calibri"/>
                <a:cs typeface="Calibri"/>
                <a:sym typeface="Calibri"/>
              </a:rPr>
              <a:t>E</a:t>
            </a:r>
            <a:r>
              <a:rPr lang="en-US" sz="1800" b="0" i="0" u="none" strike="noStrike" cap="none" dirty="0">
                <a:solidFill>
                  <a:srgbClr val="000000"/>
                </a:solidFill>
                <a:latin typeface="Calibri"/>
                <a:ea typeface="Calibri"/>
                <a:cs typeface="Calibri"/>
                <a:sym typeface="Calibri"/>
              </a:rPr>
              <a:t> of lava layers </a:t>
            </a:r>
            <a:r>
              <a:rPr lang="en-US" sz="1800" dirty="0">
                <a:latin typeface="Calibri"/>
                <a:ea typeface="Calibri"/>
                <a:cs typeface="Calibri"/>
                <a:sym typeface="Calibri"/>
              </a:rPr>
              <a:t>=</a:t>
            </a:r>
            <a:r>
              <a:rPr lang="en-US" sz="1800" b="0" i="0" u="none" strike="noStrike" cap="none" dirty="0">
                <a:solidFill>
                  <a:srgbClr val="000000"/>
                </a:solidFill>
                <a:latin typeface="Calibri"/>
                <a:ea typeface="Calibri"/>
                <a:cs typeface="Calibri"/>
                <a:sym typeface="Calibri"/>
              </a:rPr>
              <a:t> 7-15 </a:t>
            </a:r>
            <a:r>
              <a:rPr lang="en-US" sz="1800" b="0" i="0" u="none" strike="noStrike" cap="none" dirty="0" err="1">
                <a:solidFill>
                  <a:srgbClr val="000000"/>
                </a:solidFill>
                <a:latin typeface="Calibri"/>
                <a:ea typeface="Calibri"/>
                <a:cs typeface="Calibri"/>
                <a:sym typeface="Calibri"/>
              </a:rPr>
              <a:t>GPa</a:t>
            </a:r>
            <a:endParaRPr sz="1400" b="0" i="0" u="none" strike="noStrike" cap="none" dirty="0">
              <a:solidFill>
                <a:srgbClr val="000000"/>
              </a:solidFill>
              <a:latin typeface="Arial"/>
              <a:ea typeface="Arial"/>
              <a:cs typeface="Arial"/>
              <a:sym typeface="Arial"/>
            </a:endParaRPr>
          </a:p>
        </p:txBody>
      </p:sp>
      <p:sp>
        <p:nvSpPr>
          <p:cNvPr id="203" name="Google Shape;203;p5"/>
          <p:cNvSpPr txBox="1"/>
          <p:nvPr/>
        </p:nvSpPr>
        <p:spPr>
          <a:xfrm>
            <a:off x="8248949" y="1746004"/>
            <a:ext cx="3696900" cy="2586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sng" strike="noStrike" cap="none" dirty="0">
                <a:solidFill>
                  <a:srgbClr val="000000"/>
                </a:solidFill>
                <a:latin typeface="Calibri"/>
                <a:ea typeface="Calibri"/>
                <a:cs typeface="Calibri"/>
                <a:sym typeface="Calibri"/>
              </a:rPr>
              <a:t>Setting III</a:t>
            </a:r>
            <a:endParaRPr dirty="0"/>
          </a:p>
          <a:p>
            <a:pPr marL="0" marR="0" lvl="0" indent="0" algn="just" rtl="0">
              <a:lnSpc>
                <a:spcPct val="100000"/>
              </a:lnSpc>
              <a:spcBef>
                <a:spcPts val="0"/>
              </a:spcBef>
              <a:spcAft>
                <a:spcPts val="0"/>
              </a:spcAft>
              <a:buNone/>
            </a:pPr>
            <a:endParaRPr sz="900" b="1" i="0" u="none" strike="noStrike" cap="none" dirty="0">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None/>
            </a:pPr>
            <a:r>
              <a:rPr lang="en-US" sz="1800" b="0" i="0" u="none" strike="noStrike" cap="none" dirty="0">
                <a:solidFill>
                  <a:srgbClr val="000000"/>
                </a:solidFill>
                <a:latin typeface="Calibri"/>
                <a:ea typeface="Calibri"/>
                <a:cs typeface="Calibri"/>
                <a:sym typeface="Calibri"/>
              </a:rPr>
              <a:t>Evaluating the influence of </a:t>
            </a:r>
            <a:r>
              <a:rPr lang="en-US" sz="1800" b="1" i="0" u="none" strike="noStrike" cap="none" dirty="0">
                <a:solidFill>
                  <a:srgbClr val="000000"/>
                </a:solidFill>
                <a:latin typeface="Calibri"/>
                <a:ea typeface="Calibri"/>
                <a:cs typeface="Calibri"/>
                <a:sym typeface="Calibri"/>
              </a:rPr>
              <a:t>compression </a:t>
            </a:r>
            <a:r>
              <a:rPr lang="en-US" sz="1800" i="0" u="none" strike="noStrike" cap="none" dirty="0">
                <a:solidFill>
                  <a:srgbClr val="000000"/>
                </a:solidFill>
                <a:latin typeface="Calibri"/>
                <a:ea typeface="Calibri"/>
                <a:cs typeface="Calibri"/>
                <a:sym typeface="Calibri"/>
              </a:rPr>
              <a:t>caused by the</a:t>
            </a:r>
            <a:r>
              <a:rPr lang="en-US" sz="1800" b="1" i="0" u="none" strike="noStrike" cap="none" dirty="0">
                <a:solidFill>
                  <a:srgbClr val="000000"/>
                </a:solidFill>
                <a:latin typeface="Calibri"/>
                <a:ea typeface="Calibri"/>
                <a:cs typeface="Calibri"/>
                <a:sym typeface="Calibri"/>
              </a:rPr>
              <a:t> previous dike intrusion </a:t>
            </a:r>
            <a:r>
              <a:rPr lang="en-US" sz="1800" i="0" u="none" strike="noStrike" cap="none" dirty="0">
                <a:solidFill>
                  <a:srgbClr val="000000"/>
                </a:solidFill>
                <a:latin typeface="Calibri"/>
                <a:ea typeface="Calibri"/>
                <a:cs typeface="Calibri"/>
                <a:sym typeface="Calibri"/>
              </a:rPr>
              <a:t>(feeder) </a:t>
            </a:r>
            <a:r>
              <a:rPr lang="en-US" sz="1800" b="0" i="0" u="none" strike="noStrike" cap="none" dirty="0">
                <a:solidFill>
                  <a:srgbClr val="000000"/>
                </a:solidFill>
                <a:latin typeface="Calibri"/>
                <a:ea typeface="Calibri"/>
                <a:cs typeface="Calibri"/>
                <a:sym typeface="Calibri"/>
              </a:rPr>
              <a:t>(</a:t>
            </a:r>
            <a:r>
              <a:rPr lang="en-US" sz="1800" b="0" i="0" u="none" strike="noStrike" cap="none" dirty="0">
                <a:solidFill>
                  <a:srgbClr val="0000FF"/>
                </a:solidFill>
                <a:latin typeface="Calibri"/>
                <a:ea typeface="Calibri"/>
                <a:cs typeface="Calibri"/>
                <a:sym typeface="Calibri"/>
              </a:rPr>
              <a:t>Gudmundsson, 2017</a:t>
            </a:r>
            <a:r>
              <a:rPr lang="en-US" sz="1800" b="0" i="0" u="none" strike="noStrike" cap="none" dirty="0">
                <a:solidFill>
                  <a:srgbClr val="000000"/>
                </a:solidFill>
                <a:latin typeface="Calibri"/>
                <a:ea typeface="Calibri"/>
                <a:cs typeface="Calibri"/>
                <a:sym typeface="Calibri"/>
              </a:rPr>
              <a:t>)</a:t>
            </a:r>
            <a:endParaRPr dirty="0"/>
          </a:p>
          <a:p>
            <a:pPr marL="0" marR="0" lvl="0" indent="0" algn="just" rtl="0">
              <a:lnSpc>
                <a:spcPct val="100000"/>
              </a:lnSpc>
              <a:spcBef>
                <a:spcPts val="0"/>
              </a:spcBef>
              <a:spcAft>
                <a:spcPts val="0"/>
              </a:spcAft>
              <a:buNone/>
            </a:pPr>
            <a:endParaRPr sz="900" b="0" i="0" u="none" strike="noStrike" cap="none" dirty="0">
              <a:solidFill>
                <a:srgbClr val="000000"/>
              </a:solidFill>
              <a:latin typeface="Calibri"/>
              <a:ea typeface="Calibri"/>
              <a:cs typeface="Calibri"/>
              <a:sym typeface="Calibri"/>
            </a:endParaRPr>
          </a:p>
          <a:p>
            <a:pPr marL="285750" marR="0" lvl="0" indent="-285750" algn="just" rtl="0">
              <a:lnSpc>
                <a:spcPct val="100000"/>
              </a:lnSpc>
              <a:spcBef>
                <a:spcPts val="0"/>
              </a:spcBef>
              <a:spcAft>
                <a:spcPts val="0"/>
              </a:spcAft>
              <a:buClr>
                <a:srgbClr val="000000"/>
              </a:buClr>
              <a:buSzPts val="1800"/>
              <a:buFont typeface="Arial"/>
              <a:buChar char="-"/>
            </a:pPr>
            <a:r>
              <a:rPr lang="en-US" sz="1800" b="0" i="0" u="none" strike="noStrike" cap="none" dirty="0">
                <a:solidFill>
                  <a:schemeClr val="dk1"/>
                </a:solidFill>
                <a:latin typeface="Calibri"/>
                <a:ea typeface="Calibri"/>
                <a:cs typeface="Calibri"/>
                <a:sym typeface="Calibri"/>
              </a:rPr>
              <a:t>P</a:t>
            </a:r>
            <a:r>
              <a:rPr lang="en-US" sz="1800" b="0" i="0" u="none" strike="noStrike" cap="none" baseline="-25000" dirty="0">
                <a:solidFill>
                  <a:schemeClr val="dk1"/>
                </a:solidFill>
                <a:latin typeface="Calibri"/>
                <a:ea typeface="Calibri"/>
                <a:cs typeface="Calibri"/>
                <a:sym typeface="Calibri"/>
              </a:rPr>
              <a:t>0</a:t>
            </a:r>
            <a:r>
              <a:rPr lang="en-US" sz="1800" dirty="0">
                <a:latin typeface="Calibri"/>
                <a:ea typeface="Calibri"/>
                <a:cs typeface="Calibri"/>
                <a:sym typeface="Calibri"/>
              </a:rPr>
              <a:t>=</a:t>
            </a:r>
            <a:r>
              <a:rPr lang="en-US" sz="1800" b="0" i="0" u="none" strike="noStrike" cap="none" dirty="0">
                <a:solidFill>
                  <a:srgbClr val="000000"/>
                </a:solidFill>
                <a:latin typeface="Calibri"/>
                <a:ea typeface="Calibri"/>
                <a:cs typeface="Calibri"/>
                <a:sym typeface="Calibri"/>
              </a:rPr>
              <a:t>2-4 MPa</a:t>
            </a:r>
            <a:endParaRPr dirty="0"/>
          </a:p>
          <a:p>
            <a:pPr marL="285750" marR="0" lvl="0" indent="-285750" algn="just"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Calibri"/>
                <a:ea typeface="Calibri"/>
                <a:cs typeface="Calibri"/>
                <a:sym typeface="Calibri"/>
              </a:rPr>
              <a:t>compressional stress field </a:t>
            </a:r>
            <a:r>
              <a:rPr lang="en-US" sz="1800" dirty="0">
                <a:latin typeface="Calibri"/>
                <a:ea typeface="Calibri"/>
                <a:cs typeface="Calibri"/>
                <a:sym typeface="Calibri"/>
              </a:rPr>
              <a:t>(</a:t>
            </a:r>
            <a:r>
              <a:rPr lang="en-US" sz="1800" b="0" i="0"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2</a:t>
            </a:r>
            <a:r>
              <a:rPr lang="en-US" sz="1800" dirty="0">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a:t>
            </a:r>
            <a:r>
              <a:rPr lang="en-US" sz="1800" b="0" i="0"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4 MPa</a:t>
            </a:r>
            <a:r>
              <a:rPr lang="en-US" sz="1800" b="0" i="0" u="none" strike="noStrike" cap="none" dirty="0">
                <a:solidFill>
                  <a:srgbClr val="000000"/>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2" name="CasellaDiTesto 1">
            <a:extLst>
              <a:ext uri="{FF2B5EF4-FFF2-40B4-BE49-F238E27FC236}">
                <a16:creationId xmlns:a16="http://schemas.microsoft.com/office/drawing/2014/main" id="{3B7AE473-F623-B36C-E935-B82BBC8922EC}"/>
              </a:ext>
            </a:extLst>
          </p:cNvPr>
          <p:cNvSpPr txBox="1"/>
          <p:nvPr/>
        </p:nvSpPr>
        <p:spPr>
          <a:xfrm>
            <a:off x="11798709" y="6550223"/>
            <a:ext cx="501445" cy="307777"/>
          </a:xfrm>
          <a:prstGeom prst="rect">
            <a:avLst/>
          </a:prstGeom>
          <a:noFill/>
        </p:spPr>
        <p:txBody>
          <a:bodyPr wrap="square" rtlCol="0">
            <a:spAutoFit/>
          </a:bodyPr>
          <a:lstStyle/>
          <a:p>
            <a:pPr algn="ctr"/>
            <a:r>
              <a:rPr lang="it-IT" dirty="0">
                <a:latin typeface="Calibri" panose="020F0502020204030204" pitchFamily="34" charset="0"/>
                <a:ea typeface="Calibri" panose="020F0502020204030204" pitchFamily="34" charset="0"/>
                <a:cs typeface="Calibri" panose="020F0502020204030204" pitchFamily="34" charset="0"/>
              </a:rPr>
              <a:t>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10" descr="logo-bicocca-verde"/>
          <p:cNvPicPr preferRelativeResize="0"/>
          <p:nvPr/>
        </p:nvPicPr>
        <p:blipFill rotWithShape="1">
          <a:blip r:embed="rId3">
            <a:alphaModFix/>
          </a:blip>
          <a:srcRect/>
          <a:stretch/>
        </p:blipFill>
        <p:spPr>
          <a:xfrm>
            <a:off x="-1" y="0"/>
            <a:ext cx="681001" cy="730284"/>
          </a:xfrm>
          <a:prstGeom prst="rect">
            <a:avLst/>
          </a:prstGeom>
          <a:noFill/>
          <a:ln w="9525" cap="flat" cmpd="sng">
            <a:solidFill>
              <a:schemeClr val="dk1"/>
            </a:solidFill>
            <a:prstDash val="solid"/>
            <a:miter lim="800000"/>
            <a:headEnd type="none" w="sm" len="sm"/>
            <a:tailEnd type="none" w="sm" len="sm"/>
          </a:ln>
        </p:spPr>
      </p:pic>
      <p:cxnSp>
        <p:nvCxnSpPr>
          <p:cNvPr id="210" name="Google Shape;210;p10"/>
          <p:cNvCxnSpPr/>
          <p:nvPr/>
        </p:nvCxnSpPr>
        <p:spPr>
          <a:xfrm>
            <a:off x="0" y="730284"/>
            <a:ext cx="12164407" cy="0"/>
          </a:xfrm>
          <a:prstGeom prst="straightConnector1">
            <a:avLst/>
          </a:prstGeom>
          <a:noFill/>
          <a:ln w="9525" cap="flat" cmpd="sng">
            <a:solidFill>
              <a:schemeClr val="dk1"/>
            </a:solidFill>
            <a:prstDash val="solid"/>
            <a:miter lim="800000"/>
            <a:headEnd type="none" w="sm" len="sm"/>
            <a:tailEnd type="none" w="sm" len="sm"/>
          </a:ln>
        </p:spPr>
      </p:cxnSp>
      <p:sp>
        <p:nvSpPr>
          <p:cNvPr id="211" name="Google Shape;211;p10"/>
          <p:cNvSpPr txBox="1"/>
          <p:nvPr/>
        </p:nvSpPr>
        <p:spPr>
          <a:xfrm>
            <a:off x="2987637" y="89138"/>
            <a:ext cx="621672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1" u="none" strike="noStrike" cap="none">
                <a:solidFill>
                  <a:schemeClr val="dk1"/>
                </a:solidFill>
                <a:latin typeface="Calibri"/>
                <a:ea typeface="Calibri"/>
                <a:cs typeface="Calibri"/>
                <a:sym typeface="Calibri"/>
              </a:rPr>
              <a:t>Results: numerical models</a:t>
            </a:r>
            <a:endParaRPr sz="1400" b="0" i="0" u="none" strike="noStrike" cap="none">
              <a:solidFill>
                <a:srgbClr val="000000"/>
              </a:solidFill>
              <a:latin typeface="Arial"/>
              <a:ea typeface="Arial"/>
              <a:cs typeface="Arial"/>
              <a:sym typeface="Arial"/>
            </a:endParaRPr>
          </a:p>
        </p:txBody>
      </p:sp>
      <p:pic>
        <p:nvPicPr>
          <p:cNvPr id="212" name="Google Shape;212;p10"/>
          <p:cNvPicPr preferRelativeResize="0"/>
          <p:nvPr/>
        </p:nvPicPr>
        <p:blipFill rotWithShape="1">
          <a:blip r:embed="rId4">
            <a:alphaModFix/>
          </a:blip>
          <a:srcRect/>
          <a:stretch/>
        </p:blipFill>
        <p:spPr>
          <a:xfrm>
            <a:off x="11712693" y="9108"/>
            <a:ext cx="466368" cy="715916"/>
          </a:xfrm>
          <a:prstGeom prst="rect">
            <a:avLst/>
          </a:prstGeom>
          <a:noFill/>
          <a:ln>
            <a:noFill/>
          </a:ln>
        </p:spPr>
      </p:pic>
      <p:grpSp>
        <p:nvGrpSpPr>
          <p:cNvPr id="214" name="Google Shape;214;p10"/>
          <p:cNvGrpSpPr>
            <a:grpSpLocks noChangeAspect="1"/>
          </p:cNvGrpSpPr>
          <p:nvPr/>
        </p:nvGrpSpPr>
        <p:grpSpPr>
          <a:xfrm>
            <a:off x="1158947" y="848211"/>
            <a:ext cx="9874107" cy="4037651"/>
            <a:chOff x="410875" y="993057"/>
            <a:chExt cx="7237502" cy="2959509"/>
          </a:xfrm>
        </p:grpSpPr>
        <p:pic>
          <p:nvPicPr>
            <p:cNvPr id="215" name="Google Shape;215;p10" descr="Immagine che contiene diagramma&#10;&#10;Descrizione generata automaticamente"/>
            <p:cNvPicPr preferRelativeResize="0"/>
            <p:nvPr/>
          </p:nvPicPr>
          <p:blipFill rotWithShape="1">
            <a:blip r:embed="rId5">
              <a:alphaModFix/>
            </a:blip>
            <a:srcRect b="50825"/>
            <a:stretch/>
          </p:blipFill>
          <p:spPr>
            <a:xfrm>
              <a:off x="410875" y="1141480"/>
              <a:ext cx="3556176" cy="2811086"/>
            </a:xfrm>
            <a:prstGeom prst="rect">
              <a:avLst/>
            </a:prstGeom>
            <a:noFill/>
            <a:ln>
              <a:noFill/>
            </a:ln>
          </p:spPr>
        </p:pic>
        <p:pic>
          <p:nvPicPr>
            <p:cNvPr id="216" name="Google Shape;216;p10" descr="Immagine che contiene diagramma&#10;&#10;Descrizione generata automaticamente"/>
            <p:cNvPicPr preferRelativeResize="0"/>
            <p:nvPr/>
          </p:nvPicPr>
          <p:blipFill rotWithShape="1">
            <a:blip r:embed="rId5">
              <a:alphaModFix/>
            </a:blip>
            <a:srcRect t="49014"/>
            <a:stretch/>
          </p:blipFill>
          <p:spPr>
            <a:xfrm>
              <a:off x="4037427" y="993057"/>
              <a:ext cx="3610950" cy="2959509"/>
            </a:xfrm>
            <a:prstGeom prst="rect">
              <a:avLst/>
            </a:prstGeom>
            <a:noFill/>
            <a:ln>
              <a:noFill/>
            </a:ln>
          </p:spPr>
        </p:pic>
      </p:grpSp>
      <p:sp>
        <p:nvSpPr>
          <p:cNvPr id="218" name="Google Shape;218;p10"/>
          <p:cNvSpPr txBox="1"/>
          <p:nvPr/>
        </p:nvSpPr>
        <p:spPr>
          <a:xfrm>
            <a:off x="616635" y="5070160"/>
            <a:ext cx="10958731" cy="15234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700" b="0" i="0" u="none" strike="noStrike" cap="none" dirty="0">
                <a:solidFill>
                  <a:srgbClr val="000000"/>
                </a:solidFill>
                <a:latin typeface="Calibri"/>
                <a:ea typeface="Calibri"/>
                <a:cs typeface="Calibri"/>
                <a:sym typeface="Calibri"/>
              </a:rPr>
              <a:t>All the models </a:t>
            </a:r>
            <a:r>
              <a:rPr lang="en-US" sz="1700" dirty="0">
                <a:latin typeface="Calibri"/>
                <a:ea typeface="Calibri"/>
                <a:cs typeface="Calibri"/>
                <a:sym typeface="Calibri"/>
              </a:rPr>
              <a:t>are subject to </a:t>
            </a:r>
            <a:r>
              <a:rPr lang="en-US" sz="1700" b="0" i="0" u="none" strike="noStrike" cap="none" dirty="0">
                <a:solidFill>
                  <a:srgbClr val="000000"/>
                </a:solidFill>
                <a:latin typeface="Calibri"/>
                <a:ea typeface="Calibri"/>
                <a:cs typeface="Calibri"/>
                <a:sym typeface="Calibri"/>
              </a:rPr>
              <a:t>an extensional stress field of 1 M</a:t>
            </a:r>
            <a:r>
              <a:rPr lang="en-US" sz="1700" dirty="0">
                <a:latin typeface="Calibri"/>
                <a:ea typeface="Calibri"/>
                <a:cs typeface="Calibri"/>
                <a:sym typeface="Calibri"/>
              </a:rPr>
              <a:t>P</a:t>
            </a:r>
            <a:r>
              <a:rPr lang="en-US" sz="1700" b="0" i="0" u="none" strike="noStrike" cap="none" dirty="0">
                <a:solidFill>
                  <a:srgbClr val="000000"/>
                </a:solidFill>
                <a:latin typeface="Calibri"/>
                <a:ea typeface="Calibri"/>
                <a:cs typeface="Calibri"/>
                <a:sym typeface="Calibri"/>
              </a:rPr>
              <a:t>a</a:t>
            </a:r>
            <a:endParaRPr dirty="0"/>
          </a:p>
          <a:p>
            <a:pPr marL="285750" marR="0" lvl="0" indent="-23495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700"/>
              <a:buFont typeface="Arial"/>
              <a:buChar char="•"/>
            </a:pPr>
            <a:r>
              <a:rPr lang="en-US" sz="1700" b="0" i="0" u="none" strike="noStrike" cap="none" dirty="0">
                <a:solidFill>
                  <a:srgbClr val="000000"/>
                </a:solidFill>
                <a:latin typeface="Calibri"/>
                <a:ea typeface="Calibri"/>
                <a:cs typeface="Calibri"/>
                <a:sym typeface="Calibri"/>
              </a:rPr>
              <a:t>Regardless of </a:t>
            </a:r>
            <a:r>
              <a:rPr lang="en-US" sz="1700" dirty="0">
                <a:latin typeface="Calibri"/>
                <a:ea typeface="Calibri"/>
                <a:cs typeface="Calibri"/>
                <a:sym typeface="Calibri"/>
              </a:rPr>
              <a:t>dike </a:t>
            </a:r>
            <a:r>
              <a:rPr lang="en-US" sz="1700" b="0" i="0" u="none" strike="noStrike" cap="none" dirty="0">
                <a:solidFill>
                  <a:srgbClr val="000000"/>
                </a:solidFill>
                <a:latin typeface="Calibri"/>
                <a:ea typeface="Calibri"/>
                <a:cs typeface="Calibri"/>
                <a:sym typeface="Calibri"/>
              </a:rPr>
              <a:t>overpressure, σ</a:t>
            </a:r>
            <a:r>
              <a:rPr lang="en-US" sz="1700" b="0" i="0" u="none" strike="noStrike" cap="none" baseline="-25000" dirty="0">
                <a:solidFill>
                  <a:srgbClr val="000000"/>
                </a:solidFill>
                <a:latin typeface="Calibri"/>
                <a:ea typeface="Calibri"/>
                <a:cs typeface="Calibri"/>
                <a:sym typeface="Calibri"/>
              </a:rPr>
              <a:t>1</a:t>
            </a:r>
            <a:r>
              <a:rPr lang="en-US" sz="1700" b="0" i="0" u="none" strike="noStrike" cap="none" dirty="0">
                <a:solidFill>
                  <a:srgbClr val="000000"/>
                </a:solidFill>
                <a:latin typeface="Calibri"/>
                <a:ea typeface="Calibri"/>
                <a:cs typeface="Calibri"/>
                <a:sym typeface="Calibri"/>
              </a:rPr>
              <a:t> is vertical and σ</a:t>
            </a:r>
            <a:r>
              <a:rPr lang="en-US" sz="1700" b="0" i="0" u="none" strike="noStrike" cap="none" baseline="-25000" dirty="0">
                <a:solidFill>
                  <a:srgbClr val="000000"/>
                </a:solidFill>
                <a:latin typeface="Calibri"/>
                <a:ea typeface="Calibri"/>
                <a:cs typeface="Calibri"/>
                <a:sym typeface="Calibri"/>
              </a:rPr>
              <a:t>3</a:t>
            </a:r>
            <a:r>
              <a:rPr lang="en-US" sz="1700" b="0" i="0" u="none" strike="noStrike" cap="none" dirty="0">
                <a:solidFill>
                  <a:srgbClr val="000000"/>
                </a:solidFill>
                <a:latin typeface="Calibri"/>
                <a:ea typeface="Calibri"/>
                <a:cs typeface="Calibri"/>
                <a:sym typeface="Calibri"/>
              </a:rPr>
              <a:t> is horizontal at the dike tip: </a:t>
            </a:r>
            <a:r>
              <a:rPr lang="en-US" sz="1700" b="1" i="0" u="none" strike="noStrike" cap="none" dirty="0">
                <a:solidFill>
                  <a:srgbClr val="000000"/>
                </a:solidFill>
                <a:latin typeface="Calibri"/>
                <a:ea typeface="Calibri"/>
                <a:cs typeface="Calibri"/>
                <a:sym typeface="Calibri"/>
              </a:rPr>
              <a:t>no stress rotation occurs</a:t>
            </a:r>
            <a:r>
              <a:rPr lang="en-US" sz="1700" dirty="0">
                <a:latin typeface="Calibri"/>
                <a:ea typeface="Calibri"/>
                <a:cs typeface="Calibri"/>
                <a:sym typeface="Calibri"/>
              </a:rPr>
              <a:t>;</a:t>
            </a:r>
            <a:endParaRPr dirty="0"/>
          </a:p>
          <a:p>
            <a:pPr marL="285750" marR="0" lvl="0" indent="-285750" algn="l" rtl="0">
              <a:lnSpc>
                <a:spcPct val="100000"/>
              </a:lnSpc>
              <a:spcBef>
                <a:spcPts val="0"/>
              </a:spcBef>
              <a:spcAft>
                <a:spcPts val="0"/>
              </a:spcAft>
              <a:buClr>
                <a:srgbClr val="000000"/>
              </a:buClr>
              <a:buSzPts val="1700"/>
              <a:buFont typeface="Arial"/>
              <a:buChar char="•"/>
            </a:pPr>
            <a:r>
              <a:rPr lang="en-US" sz="1700" dirty="0">
                <a:latin typeface="Calibri"/>
                <a:ea typeface="Calibri"/>
                <a:cs typeface="Calibri"/>
                <a:sym typeface="Calibri"/>
              </a:rPr>
              <a:t>While i</a:t>
            </a:r>
            <a:r>
              <a:rPr lang="en-US" sz="1700" b="0" i="0" u="none" strike="noStrike" cap="none" dirty="0">
                <a:solidFill>
                  <a:srgbClr val="000000"/>
                </a:solidFill>
                <a:latin typeface="Calibri"/>
                <a:ea typeface="Calibri"/>
                <a:cs typeface="Calibri"/>
                <a:sym typeface="Calibri"/>
              </a:rPr>
              <a:t>ncreasing the </a:t>
            </a:r>
            <a:r>
              <a:rPr lang="en-US" sz="1700" b="1" i="0" u="none" strike="noStrike" cap="none" dirty="0">
                <a:solidFill>
                  <a:srgbClr val="000000"/>
                </a:solidFill>
                <a:latin typeface="Calibri"/>
                <a:ea typeface="Calibri"/>
                <a:cs typeface="Calibri"/>
                <a:sym typeface="Calibri"/>
              </a:rPr>
              <a:t>overpressure</a:t>
            </a:r>
            <a:r>
              <a:rPr lang="en-US" sz="1700" b="0" i="0" u="none" strike="noStrike" cap="none" dirty="0">
                <a:solidFill>
                  <a:srgbClr val="000000"/>
                </a:solidFill>
                <a:latin typeface="Calibri"/>
                <a:ea typeface="Calibri"/>
                <a:cs typeface="Calibri"/>
                <a:sym typeface="Calibri"/>
              </a:rPr>
              <a:t>, the magnitude of stresses at the tip of the dike and at the surface increases;</a:t>
            </a:r>
            <a:endParaRPr dirty="0"/>
          </a:p>
          <a:p>
            <a:pPr marL="285750" marR="0" lvl="0" indent="-285750" algn="l" rtl="0">
              <a:lnSpc>
                <a:spcPct val="100000"/>
              </a:lnSpc>
              <a:spcBef>
                <a:spcPts val="0"/>
              </a:spcBef>
              <a:spcAft>
                <a:spcPts val="0"/>
              </a:spcAft>
              <a:buClr>
                <a:srgbClr val="000000"/>
              </a:buClr>
              <a:buSzPts val="1700"/>
              <a:buFont typeface="Arial"/>
              <a:buChar char="•"/>
            </a:pPr>
            <a:r>
              <a:rPr lang="en-US" sz="17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While the dike moves closer to the </a:t>
            </a:r>
            <a:r>
              <a:rPr lang="en-US" sz="1700" b="1"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lava/tuff contact</a:t>
            </a:r>
            <a:r>
              <a:rPr lang="en-US" sz="17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 the concentration of </a:t>
            </a:r>
            <a:r>
              <a:rPr lang="en-US" sz="1700" b="1"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tensile stress decreases at the dike tip and increases in the stiffer lava layers.</a:t>
            </a:r>
          </a:p>
        </p:txBody>
      </p:sp>
      <p:sp>
        <p:nvSpPr>
          <p:cNvPr id="2" name="CasellaDiTesto 1">
            <a:extLst>
              <a:ext uri="{FF2B5EF4-FFF2-40B4-BE49-F238E27FC236}">
                <a16:creationId xmlns:a16="http://schemas.microsoft.com/office/drawing/2014/main" id="{0591123C-D189-30E7-0ED2-E8F8192946C2}"/>
              </a:ext>
            </a:extLst>
          </p:cNvPr>
          <p:cNvSpPr txBox="1"/>
          <p:nvPr/>
        </p:nvSpPr>
        <p:spPr>
          <a:xfrm>
            <a:off x="11798709" y="6550223"/>
            <a:ext cx="501445" cy="307777"/>
          </a:xfrm>
          <a:prstGeom prst="rect">
            <a:avLst/>
          </a:prstGeom>
          <a:noFill/>
        </p:spPr>
        <p:txBody>
          <a:bodyPr wrap="square" rtlCol="0">
            <a:spAutoFit/>
          </a:bodyPr>
          <a:lstStyle/>
          <a:p>
            <a:pPr algn="ctr"/>
            <a:r>
              <a:rPr lang="it-IT" dirty="0">
                <a:latin typeface="Calibri" panose="020F0502020204030204" pitchFamily="34" charset="0"/>
                <a:ea typeface="Calibri" panose="020F0502020204030204" pitchFamily="34" charset="0"/>
                <a:cs typeface="Calibri" panose="020F0502020204030204" pitchFamily="34" charset="0"/>
              </a:rPr>
              <a:t>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31" descr="logo-bicocca-verde"/>
          <p:cNvPicPr preferRelativeResize="0"/>
          <p:nvPr/>
        </p:nvPicPr>
        <p:blipFill rotWithShape="1">
          <a:blip r:embed="rId3">
            <a:alphaModFix/>
          </a:blip>
          <a:srcRect/>
          <a:stretch/>
        </p:blipFill>
        <p:spPr>
          <a:xfrm>
            <a:off x="-1" y="0"/>
            <a:ext cx="681001" cy="730284"/>
          </a:xfrm>
          <a:prstGeom prst="rect">
            <a:avLst/>
          </a:prstGeom>
          <a:noFill/>
          <a:ln w="9525" cap="flat" cmpd="sng">
            <a:solidFill>
              <a:schemeClr val="dk1"/>
            </a:solidFill>
            <a:prstDash val="solid"/>
            <a:miter lim="800000"/>
            <a:headEnd type="none" w="sm" len="sm"/>
            <a:tailEnd type="none" w="sm" len="sm"/>
          </a:ln>
        </p:spPr>
      </p:pic>
      <p:cxnSp>
        <p:nvCxnSpPr>
          <p:cNvPr id="229" name="Google Shape;229;p31"/>
          <p:cNvCxnSpPr/>
          <p:nvPr/>
        </p:nvCxnSpPr>
        <p:spPr>
          <a:xfrm>
            <a:off x="0" y="730284"/>
            <a:ext cx="12164407" cy="0"/>
          </a:xfrm>
          <a:prstGeom prst="straightConnector1">
            <a:avLst/>
          </a:prstGeom>
          <a:noFill/>
          <a:ln w="9525" cap="flat" cmpd="sng">
            <a:solidFill>
              <a:schemeClr val="dk1"/>
            </a:solidFill>
            <a:prstDash val="solid"/>
            <a:miter lim="800000"/>
            <a:headEnd type="none" w="sm" len="sm"/>
            <a:tailEnd type="none" w="sm" len="sm"/>
          </a:ln>
        </p:spPr>
      </p:cxnSp>
      <p:sp>
        <p:nvSpPr>
          <p:cNvPr id="230" name="Google Shape;230;p31"/>
          <p:cNvSpPr txBox="1"/>
          <p:nvPr/>
        </p:nvSpPr>
        <p:spPr>
          <a:xfrm>
            <a:off x="2987637" y="89138"/>
            <a:ext cx="621672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1" u="none" strike="noStrike" cap="none">
                <a:solidFill>
                  <a:schemeClr val="dk1"/>
                </a:solidFill>
                <a:latin typeface="Calibri"/>
                <a:ea typeface="Calibri"/>
                <a:cs typeface="Calibri"/>
                <a:sym typeface="Calibri"/>
              </a:rPr>
              <a:t>Results: numerical models</a:t>
            </a:r>
            <a:endParaRPr sz="1400" b="0" i="0" u="none" strike="noStrike" cap="none">
              <a:solidFill>
                <a:srgbClr val="000000"/>
              </a:solidFill>
              <a:latin typeface="Arial"/>
              <a:ea typeface="Arial"/>
              <a:cs typeface="Arial"/>
              <a:sym typeface="Arial"/>
            </a:endParaRPr>
          </a:p>
        </p:txBody>
      </p:sp>
      <p:pic>
        <p:nvPicPr>
          <p:cNvPr id="231" name="Google Shape;231;p31"/>
          <p:cNvPicPr preferRelativeResize="0"/>
          <p:nvPr/>
        </p:nvPicPr>
        <p:blipFill rotWithShape="1">
          <a:blip r:embed="rId4">
            <a:alphaModFix/>
          </a:blip>
          <a:srcRect/>
          <a:stretch/>
        </p:blipFill>
        <p:spPr>
          <a:xfrm>
            <a:off x="11712693" y="9108"/>
            <a:ext cx="466368" cy="715916"/>
          </a:xfrm>
          <a:prstGeom prst="rect">
            <a:avLst/>
          </a:prstGeom>
          <a:noFill/>
          <a:ln>
            <a:noFill/>
          </a:ln>
        </p:spPr>
      </p:pic>
      <p:pic>
        <p:nvPicPr>
          <p:cNvPr id="232" name="Google Shape;232;p31"/>
          <p:cNvPicPr preferRelativeResize="0">
            <a:picLocks noChangeAspect="1"/>
          </p:cNvPicPr>
          <p:nvPr/>
        </p:nvPicPr>
        <p:blipFill rotWithShape="1">
          <a:blip r:embed="rId5">
            <a:alphaModFix/>
          </a:blip>
          <a:srcRect/>
          <a:stretch/>
        </p:blipFill>
        <p:spPr>
          <a:xfrm>
            <a:off x="8283005" y="1102477"/>
            <a:ext cx="3465546" cy="781599"/>
          </a:xfrm>
          <a:prstGeom prst="rect">
            <a:avLst/>
          </a:prstGeom>
          <a:noFill/>
          <a:ln>
            <a:noFill/>
          </a:ln>
        </p:spPr>
      </p:pic>
      <p:sp>
        <p:nvSpPr>
          <p:cNvPr id="234" name="Google Shape;234;p31"/>
          <p:cNvSpPr txBox="1"/>
          <p:nvPr/>
        </p:nvSpPr>
        <p:spPr>
          <a:xfrm>
            <a:off x="8137537" y="3867837"/>
            <a:ext cx="3696900" cy="2185173"/>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00000"/>
              </a:lnSpc>
              <a:spcBef>
                <a:spcPts val="0"/>
              </a:spcBef>
              <a:spcAft>
                <a:spcPts val="0"/>
              </a:spcAft>
              <a:buClr>
                <a:srgbClr val="000000"/>
              </a:buClr>
              <a:buSzPts val="1700"/>
              <a:buFont typeface="Arial"/>
              <a:buChar char="•"/>
            </a:pPr>
            <a:r>
              <a:rPr lang="en-US" sz="1700" b="0" i="0" u="none" strike="noStrike" cap="none" dirty="0">
                <a:solidFill>
                  <a:srgbClr val="000000"/>
                </a:solidFill>
                <a:latin typeface="Calibri"/>
                <a:ea typeface="Calibri"/>
                <a:cs typeface="Calibri"/>
                <a:sym typeface="Calibri"/>
              </a:rPr>
              <a:t>A </a:t>
            </a:r>
            <a:r>
              <a:rPr lang="en-US" sz="1700" b="1" i="0" u="none" strike="noStrike" cap="none" dirty="0">
                <a:solidFill>
                  <a:srgbClr val="000000"/>
                </a:solidFill>
                <a:latin typeface="Calibri"/>
                <a:ea typeface="Calibri"/>
                <a:cs typeface="Calibri"/>
                <a:sym typeface="Calibri"/>
              </a:rPr>
              <a:t>decrease of tensile stress </a:t>
            </a:r>
            <a:r>
              <a:rPr lang="en-US" sz="1700" b="0" i="0" u="none" strike="noStrike" cap="none" dirty="0">
                <a:solidFill>
                  <a:srgbClr val="000000"/>
                </a:solidFill>
                <a:latin typeface="Calibri"/>
                <a:ea typeface="Calibri"/>
                <a:cs typeface="Calibri"/>
                <a:sym typeface="Calibri"/>
              </a:rPr>
              <a:t>at the tip of the dike is observed</a:t>
            </a:r>
            <a:r>
              <a:rPr lang="en-US" sz="1700" i="0" u="none" strike="noStrike" cap="none" dirty="0">
                <a:solidFill>
                  <a:srgbClr val="000000"/>
                </a:solidFill>
                <a:latin typeface="Calibri"/>
                <a:ea typeface="Calibri"/>
                <a:cs typeface="Calibri"/>
                <a:sym typeface="Calibri"/>
              </a:rPr>
              <a:t>;</a:t>
            </a:r>
            <a:endParaRPr dirty="0"/>
          </a:p>
          <a:p>
            <a:pPr marL="285750" marR="0" lvl="0" indent="-177800" algn="just" rtl="0">
              <a:lnSpc>
                <a:spcPct val="100000"/>
              </a:lnSpc>
              <a:spcBef>
                <a:spcPts val="0"/>
              </a:spcBef>
              <a:spcAft>
                <a:spcPts val="0"/>
              </a:spcAft>
              <a:buClr>
                <a:srgbClr val="000000"/>
              </a:buClr>
              <a:buSzPts val="1700"/>
              <a:buFont typeface="Arial"/>
              <a:buNone/>
            </a:pPr>
            <a:endParaRPr sz="1700" b="1" i="0" u="none" strike="noStrike" cap="none" dirty="0">
              <a:solidFill>
                <a:srgbClr val="000000"/>
              </a:solidFill>
              <a:latin typeface="Calibri"/>
              <a:ea typeface="Calibri"/>
              <a:cs typeface="Calibri"/>
              <a:sym typeface="Calibri"/>
            </a:endParaRPr>
          </a:p>
          <a:p>
            <a:pPr marL="285750" marR="0" lvl="0" indent="-285750" algn="just" rtl="0">
              <a:lnSpc>
                <a:spcPct val="100000"/>
              </a:lnSpc>
              <a:spcBef>
                <a:spcPts val="0"/>
              </a:spcBef>
              <a:spcAft>
                <a:spcPts val="0"/>
              </a:spcAft>
              <a:buClr>
                <a:srgbClr val="000000"/>
              </a:buClr>
              <a:buSzPts val="1700"/>
              <a:buFont typeface="Arial"/>
              <a:buChar char="•"/>
            </a:pPr>
            <a:r>
              <a:rPr lang="en-US" sz="1700" b="0" i="0" u="none" strike="noStrike" cap="none" dirty="0">
                <a:solidFill>
                  <a:srgbClr val="000000"/>
                </a:solidFill>
                <a:latin typeface="Calibri"/>
                <a:ea typeface="Calibri"/>
                <a:cs typeface="Calibri"/>
                <a:sym typeface="Calibri"/>
              </a:rPr>
              <a:t>Whenever </a:t>
            </a:r>
            <a:r>
              <a:rPr lang="en-US" sz="1700" b="1" i="0" u="none" strike="noStrike" cap="none" dirty="0">
                <a:solidFill>
                  <a:srgbClr val="000000"/>
                </a:solidFill>
                <a:latin typeface="Calibri"/>
                <a:ea typeface="Calibri"/>
                <a:cs typeface="Calibri"/>
                <a:sym typeface="Calibri"/>
              </a:rPr>
              <a:t>compression is equal to or greater than the dike overpressure</a:t>
            </a:r>
            <a:r>
              <a:rPr lang="en-US" sz="1700" b="0" i="0" u="none" strike="noStrike" cap="none" dirty="0">
                <a:solidFill>
                  <a:srgbClr val="000000"/>
                </a:solidFill>
                <a:latin typeface="Calibri"/>
                <a:ea typeface="Calibri"/>
                <a:cs typeface="Calibri"/>
                <a:sym typeface="Calibri"/>
              </a:rPr>
              <a:t>, the dike is likely to be arrested also because of a </a:t>
            </a:r>
            <a:r>
              <a:rPr lang="en-US" sz="1700" b="1" i="0" u="none" strike="noStrike" cap="none" dirty="0">
                <a:solidFill>
                  <a:srgbClr val="000000"/>
                </a:solidFill>
                <a:latin typeface="Calibri"/>
                <a:ea typeface="Calibri"/>
                <a:cs typeface="Calibri"/>
                <a:sym typeface="Calibri"/>
              </a:rPr>
              <a:t>90° rotation of σ</a:t>
            </a:r>
            <a:r>
              <a:rPr lang="en-US" sz="1700" b="1" i="0" u="none" strike="noStrike" cap="none" baseline="-25000" dirty="0">
                <a:solidFill>
                  <a:srgbClr val="000000"/>
                </a:solidFill>
                <a:latin typeface="Calibri"/>
                <a:ea typeface="Calibri"/>
                <a:cs typeface="Calibri"/>
                <a:sym typeface="Calibri"/>
              </a:rPr>
              <a:t>1</a:t>
            </a:r>
            <a:r>
              <a:rPr lang="en-US" sz="1700" b="1" i="0" u="none" strike="noStrike" cap="none" dirty="0">
                <a:solidFill>
                  <a:srgbClr val="000000"/>
                </a:solidFill>
                <a:latin typeface="Calibri"/>
                <a:ea typeface="Calibri"/>
                <a:cs typeface="Calibri"/>
                <a:sym typeface="Calibri"/>
              </a:rPr>
              <a:t> and σ</a:t>
            </a:r>
            <a:r>
              <a:rPr lang="en-US" sz="1700" b="1" i="0" u="none" strike="noStrike" cap="none" baseline="-25000" dirty="0">
                <a:solidFill>
                  <a:srgbClr val="000000"/>
                </a:solidFill>
                <a:latin typeface="Calibri"/>
                <a:ea typeface="Calibri"/>
                <a:cs typeface="Calibri"/>
                <a:sym typeface="Calibri"/>
              </a:rPr>
              <a:t>3</a:t>
            </a:r>
            <a:r>
              <a:rPr lang="en-US" sz="1700" b="1" i="0" u="none" strike="noStrike" cap="none" dirty="0">
                <a:solidFill>
                  <a:srgbClr val="000000"/>
                </a:solidFill>
                <a:latin typeface="Calibri"/>
                <a:ea typeface="Calibri"/>
                <a:cs typeface="Calibri"/>
                <a:sym typeface="Calibri"/>
              </a:rPr>
              <a:t>.</a:t>
            </a:r>
            <a:endParaRPr sz="1700" b="1" i="0" u="none" strike="noStrike" cap="none" dirty="0">
              <a:solidFill>
                <a:srgbClr val="000000"/>
              </a:solidFill>
              <a:latin typeface="Calibri"/>
              <a:ea typeface="Calibri"/>
              <a:cs typeface="Calibri"/>
              <a:sym typeface="Calibri"/>
            </a:endParaRPr>
          </a:p>
        </p:txBody>
      </p:sp>
      <p:pic>
        <p:nvPicPr>
          <p:cNvPr id="235" name="Google Shape;235;p31" descr="Immagine che contiene testo, schermo&#10;&#10;Descrizione generata automaticamente"/>
          <p:cNvPicPr preferRelativeResize="0"/>
          <p:nvPr/>
        </p:nvPicPr>
        <p:blipFill rotWithShape="1">
          <a:blip r:embed="rId6">
            <a:alphaModFix/>
          </a:blip>
          <a:srcRect/>
          <a:stretch/>
        </p:blipFill>
        <p:spPr>
          <a:xfrm>
            <a:off x="87592" y="874450"/>
            <a:ext cx="7837689" cy="5804465"/>
          </a:xfrm>
          <a:prstGeom prst="rect">
            <a:avLst/>
          </a:prstGeom>
          <a:noFill/>
          <a:ln>
            <a:noFill/>
          </a:ln>
        </p:spPr>
      </p:pic>
      <p:sp>
        <p:nvSpPr>
          <p:cNvPr id="236" name="Google Shape;236;p31"/>
          <p:cNvSpPr txBox="1"/>
          <p:nvPr/>
        </p:nvSpPr>
        <p:spPr>
          <a:xfrm>
            <a:off x="8209050" y="2398090"/>
            <a:ext cx="3625415" cy="113873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1700" b="0" i="0" u="none" strike="noStrike" cap="none" dirty="0">
                <a:solidFill>
                  <a:srgbClr val="000000"/>
                </a:solidFill>
                <a:latin typeface="Calibri"/>
                <a:ea typeface="Calibri"/>
                <a:cs typeface="Calibri"/>
                <a:sym typeface="Calibri"/>
              </a:rPr>
              <a:t>Evaluating the influence of </a:t>
            </a:r>
            <a:r>
              <a:rPr lang="en-US" sz="1700" b="1" i="0" u="none" strike="noStrike" cap="none" dirty="0">
                <a:solidFill>
                  <a:srgbClr val="000000"/>
                </a:solidFill>
                <a:latin typeface="Calibri"/>
                <a:ea typeface="Calibri"/>
                <a:cs typeface="Calibri"/>
                <a:sym typeface="Calibri"/>
              </a:rPr>
              <a:t>compression</a:t>
            </a:r>
            <a:r>
              <a:rPr lang="en-US" sz="1700" b="0" i="0" u="none" strike="noStrike" cap="none" dirty="0">
                <a:solidFill>
                  <a:srgbClr val="000000"/>
                </a:solidFill>
                <a:latin typeface="Calibri"/>
                <a:ea typeface="Calibri"/>
                <a:cs typeface="Calibri"/>
                <a:sym typeface="Calibri"/>
              </a:rPr>
              <a:t> caused by the </a:t>
            </a:r>
            <a:r>
              <a:rPr lang="en-US" sz="1700" b="1" i="0" u="none" strike="noStrike" cap="none" dirty="0">
                <a:solidFill>
                  <a:srgbClr val="000000"/>
                </a:solidFill>
                <a:latin typeface="Calibri"/>
                <a:ea typeface="Calibri"/>
                <a:cs typeface="Calibri"/>
                <a:sym typeface="Calibri"/>
              </a:rPr>
              <a:t>previous dike intrusion</a:t>
            </a:r>
            <a:r>
              <a:rPr lang="en-US" sz="1700" b="0" i="0" u="none" strike="noStrike" cap="none" dirty="0">
                <a:solidFill>
                  <a:srgbClr val="000000"/>
                </a:solidFill>
                <a:latin typeface="Calibri"/>
                <a:ea typeface="Calibri"/>
                <a:cs typeface="Calibri"/>
                <a:sym typeface="Calibri"/>
              </a:rPr>
              <a:t> (feeder) (</a:t>
            </a:r>
            <a:r>
              <a:rPr lang="en-US" sz="1700" b="0" i="0" u="none" strike="noStrike" cap="none" dirty="0">
                <a:solidFill>
                  <a:srgbClr val="0000FF"/>
                </a:solidFill>
                <a:latin typeface="Calibri"/>
                <a:ea typeface="Calibri"/>
                <a:cs typeface="Calibri"/>
                <a:sym typeface="Calibri"/>
              </a:rPr>
              <a:t>Gudmundsson, 2017</a:t>
            </a:r>
            <a:r>
              <a:rPr lang="en-US" sz="1700" b="0" i="0" u="none" strike="noStrike" cap="none" dirty="0">
                <a:solidFill>
                  <a:srgbClr val="000000"/>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2" name="CasellaDiTesto 1">
            <a:extLst>
              <a:ext uri="{FF2B5EF4-FFF2-40B4-BE49-F238E27FC236}">
                <a16:creationId xmlns:a16="http://schemas.microsoft.com/office/drawing/2014/main" id="{B8D0722D-24E7-D967-DADE-EC73E8016AF5}"/>
              </a:ext>
            </a:extLst>
          </p:cNvPr>
          <p:cNvSpPr txBox="1"/>
          <p:nvPr/>
        </p:nvSpPr>
        <p:spPr>
          <a:xfrm>
            <a:off x="11798709" y="6550223"/>
            <a:ext cx="501445" cy="307777"/>
          </a:xfrm>
          <a:prstGeom prst="rect">
            <a:avLst/>
          </a:prstGeom>
          <a:noFill/>
        </p:spPr>
        <p:txBody>
          <a:bodyPr wrap="square" rtlCol="0">
            <a:spAutoFit/>
          </a:bodyPr>
          <a:lstStyle/>
          <a:p>
            <a:pPr algn="ctr"/>
            <a:r>
              <a:rPr lang="it-IT" dirty="0">
                <a:latin typeface="Calibri" panose="020F0502020204030204" pitchFamily="34" charset="0"/>
                <a:ea typeface="Calibri" panose="020F0502020204030204" pitchFamily="34" charset="0"/>
                <a:cs typeface="Calibri" panose="020F0502020204030204" pitchFamily="34" charset="0"/>
              </a:rPr>
              <a:t>9</a:t>
            </a:r>
          </a:p>
        </p:txBody>
      </p:sp>
    </p:spTree>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TotalTime>
  <Words>1914</Words>
  <Application>Microsoft Office PowerPoint</Application>
  <PresentationFormat>Widescreen</PresentationFormat>
  <Paragraphs>153</Paragraphs>
  <Slides>12</Slides>
  <Notes>12</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12</vt:i4>
      </vt:variant>
    </vt:vector>
  </HeadingPairs>
  <TitlesOfParts>
    <vt:vector size="15" baseType="lpstr">
      <vt:lpstr>Arial</vt:lpstr>
      <vt:lpstr>Calibri</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elenarusso177@gmail.com</dc:creator>
  <cp:lastModifiedBy>n.corti3@campus.unimib.it</cp:lastModifiedBy>
  <cp:revision>11</cp:revision>
  <dcterms:created xsi:type="dcterms:W3CDTF">2020-04-19T09:11:18Z</dcterms:created>
  <dcterms:modified xsi:type="dcterms:W3CDTF">2023-04-22T13:29:39Z</dcterms:modified>
</cp:coreProperties>
</file>