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  <p:sldMasterId id="2147483723" r:id="rId2"/>
    <p:sldMasterId id="2147483747" r:id="rId3"/>
  </p:sldMasterIdLst>
  <p:notesMasterIdLst>
    <p:notesMasterId r:id="rId17"/>
  </p:notesMasterIdLst>
  <p:handoutMasterIdLst>
    <p:handoutMasterId r:id="rId18"/>
  </p:handoutMasterIdLst>
  <p:sldIdLst>
    <p:sldId id="270" r:id="rId4"/>
    <p:sldId id="271" r:id="rId5"/>
    <p:sldId id="564" r:id="rId6"/>
    <p:sldId id="575" r:id="rId7"/>
    <p:sldId id="289" r:id="rId8"/>
    <p:sldId id="285" r:id="rId9"/>
    <p:sldId id="290" r:id="rId10"/>
    <p:sldId id="278" r:id="rId11"/>
    <p:sldId id="292" r:id="rId12"/>
    <p:sldId id="287" r:id="rId13"/>
    <p:sldId id="295" r:id="rId14"/>
    <p:sldId id="570" r:id="rId15"/>
    <p:sldId id="294" r:id="rId16"/>
  </p:sldIdLst>
  <p:sldSz cx="9144000" cy="6858000" type="screen4x3"/>
  <p:notesSz cx="6718300" cy="9867900"/>
  <p:embeddedFontLst>
    <p:embeddedFont>
      <p:font typeface="Arial Bold" panose="020B0704020202020204" pitchFamily="3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  <p:embeddedFont>
      <p:font typeface="Effra" panose="020B0604020202020204" charset="0"/>
      <p:regular r:id="rId25"/>
      <p:bold r:id="rId26"/>
      <p:italic r:id="rId27"/>
      <p:boldItalic r:id="rId28"/>
    </p:embeddedFont>
    <p:embeddedFont>
      <p:font typeface="Effra Bold" panose="020B0604020202020204" charset="0"/>
      <p:bold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AF35"/>
    <a:srgbClr val="000000"/>
    <a:srgbClr val="FEF6E2"/>
    <a:srgbClr val="FEF5DE"/>
    <a:srgbClr val="FDE6AB"/>
    <a:srgbClr val="D799A1"/>
    <a:srgbClr val="BF0071"/>
    <a:srgbClr val="F3F3F3"/>
    <a:srgbClr val="F0F0F0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93" autoAdjust="0"/>
    <p:restoredTop sz="94901" autoAdjust="0"/>
  </p:normalViewPr>
  <p:slideViewPr>
    <p:cSldViewPr showGuides="1">
      <p:cViewPr varScale="1">
        <p:scale>
          <a:sx n="62" d="100"/>
          <a:sy n="62" d="100"/>
        </p:scale>
        <p:origin x="1604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850"/>
    </p:cViewPr>
  </p:sorterViewPr>
  <p:notesViewPr>
    <p:cSldViewPr showGuides="1">
      <p:cViewPr varScale="1">
        <p:scale>
          <a:sx n="112" d="100"/>
          <a:sy n="112" d="100"/>
        </p:scale>
        <p:origin x="5190" y="96"/>
      </p:cViewPr>
      <p:guideLst>
        <p:guide orient="horz" pos="3108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3763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7888"/>
            <a:ext cx="5375275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3763" y="739775"/>
            <a:ext cx="4933950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89586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3763" y="739775"/>
            <a:ext cx="4933950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42261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753493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A27E9C74-361A-4239-A9D6-0564BA05590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709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13745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30EC5A-1644-019A-B11E-E46753A99D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11C86F-0DB7-8DEC-D32E-7EECF06B2BE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9FBFD4-B415-1C44-FB12-E82F471DD26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59D9222-1A7F-47EB-AF1F-0DBE26EF733A}" type="slidenum">
              <a:t>11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2840"/>
            <a:ext cx="828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26" y="6345352"/>
            <a:ext cx="676275" cy="252000"/>
          </a:xfrm>
        </p:spPr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24800" y="2322040"/>
            <a:ext cx="3888000" cy="39513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581327" y="2322040"/>
            <a:ext cx="3888000" cy="39513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 on up to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00192" y="2214000"/>
            <a:ext cx="2592288" cy="4383352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00192" y="2214000"/>
            <a:ext cx="2592288" cy="4383352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6300192" y="2214000"/>
            <a:ext cx="2592288" cy="438335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title style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6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3290392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95128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picture. Visit www.reading.ac.uk/imagebank for more.</a:t>
            </a:r>
          </a:p>
        </p:txBody>
      </p:sp>
      <p:pic>
        <p:nvPicPr>
          <p:cNvPr id="1026" name="Picture 2" descr="About the NOAA emblem and logo | National Oceanic and ...">
            <a:extLst>
              <a:ext uri="{FF2B5EF4-FFF2-40B4-BE49-F238E27FC236}">
                <a16:creationId xmlns:a16="http://schemas.microsoft.com/office/drawing/2014/main" id="{285A97B2-90BE-06FB-4241-5E788A5995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09191"/>
            <a:ext cx="757915" cy="7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006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2840"/>
            <a:ext cx="828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24800" y="2322040"/>
            <a:ext cx="3888000" cy="3951304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581327" y="2322040"/>
            <a:ext cx="3888000" cy="3951304"/>
          </a:xfrm>
        </p:spPr>
        <p:txBody>
          <a:bodyPr/>
          <a:lstStyle>
            <a:lvl1pPr>
              <a:buClrTx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6" y="634535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4888907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0768"/>
            <a:ext cx="828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6" y="6343280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24800" y="2319968"/>
            <a:ext cx="8280000" cy="3951304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707940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4800" y="2322040"/>
            <a:ext cx="8280000" cy="396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26" y="6345352"/>
            <a:ext cx="676275" cy="252000"/>
          </a:xfrm>
        </p:spPr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2840"/>
            <a:ext cx="828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1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pic>
        <p:nvPicPr>
          <p:cNvPr id="15" name="Picture 4" descr="Background image of spiralling trails of light." title="Swirling ligh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2"/>
            <a:ext cx="2858344" cy="805551"/>
          </a:xfrm>
          <a:solidFill>
            <a:srgbClr val="FDE6AB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200">
                <a:solidFill>
                  <a:sysClr val="windowText" lastClr="000000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09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Copyright University of Reading</a:t>
            </a:r>
          </a:p>
        </p:txBody>
      </p:sp>
      <p:sp>
        <p:nvSpPr>
          <p:cNvPr id="1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6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4327188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644977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Image and subtitle (Off-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640960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862558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Image and sidebar (off-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>
            <a:lvl1pPr>
              <a:buClrTx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300192" y="2214000"/>
            <a:ext cx="2592288" cy="4383352"/>
          </a:xfrm>
        </p:spPr>
        <p:txBody>
          <a:bodyPr/>
          <a:lstStyle>
            <a:lvl1pPr>
              <a:buClrTx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98473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475225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40" y="188640"/>
            <a:ext cx="8280000" cy="828000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Effra" panose="020B060402020202020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8309264" cy="4905240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Effra" panose="020B0604020202020204" charset="0"/>
                <a:cs typeface="Calibri" panose="020F0502020204030204" pitchFamily="34" charset="0"/>
              </a:defRPr>
            </a:lvl1pPr>
            <a:lvl2pPr>
              <a:defRPr>
                <a:latin typeface="Effra" panose="020B0604020202020204" charset="0"/>
                <a:cs typeface="Calibri" panose="020F0502020204030204" pitchFamily="34" charset="0"/>
              </a:defRPr>
            </a:lvl2pPr>
            <a:lvl3pPr>
              <a:defRPr>
                <a:latin typeface="Effra" panose="020B0604020202020204" charset="0"/>
                <a:cs typeface="Calibri" panose="020F0502020204030204" pitchFamily="34" charset="0"/>
              </a:defRPr>
            </a:lvl3pPr>
            <a:lvl4pPr>
              <a:defRPr>
                <a:latin typeface="Effra" panose="020B0604020202020204" charset="0"/>
                <a:cs typeface="Calibri" panose="020F0502020204030204" pitchFamily="34" charset="0"/>
              </a:defRPr>
            </a:lvl4pPr>
            <a:lvl5pPr>
              <a:defRPr>
                <a:latin typeface="Effra" panose="020B060402020202020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4596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title style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6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3290392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95128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picture. Visit www.reading.ac.uk/imagebank for more.</a:t>
            </a:r>
          </a:p>
        </p:txBody>
      </p:sp>
      <p:pic>
        <p:nvPicPr>
          <p:cNvPr id="1026" name="Picture 2" descr="About the NOAA emblem and logo | National Oceanic and ...">
            <a:extLst>
              <a:ext uri="{FF2B5EF4-FFF2-40B4-BE49-F238E27FC236}">
                <a16:creationId xmlns:a16="http://schemas.microsoft.com/office/drawing/2014/main" id="{285A97B2-90BE-06FB-4241-5E788A5995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09191"/>
            <a:ext cx="757915" cy="7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336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2840"/>
            <a:ext cx="828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24800" y="2322040"/>
            <a:ext cx="3888000" cy="3951304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581327" y="2322040"/>
            <a:ext cx="3888000" cy="3951304"/>
          </a:xfrm>
        </p:spPr>
        <p:txBody>
          <a:bodyPr/>
          <a:lstStyle>
            <a:lvl1pPr>
              <a:buClrTx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6" y="634535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2" name="Picture 53" descr="Device-black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1" y="437938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788348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0768"/>
            <a:ext cx="828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6" y="6343280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0" name="Picture 53" descr="Device-black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1" y="437938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24800" y="2319968"/>
            <a:ext cx="8280000" cy="3951304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332074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1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pic>
        <p:nvPicPr>
          <p:cNvPr id="15" name="Picture 4" descr="Background image of spiralling trails of light." title="Swirling ligh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2"/>
            <a:ext cx="2858344" cy="805551"/>
          </a:xfrm>
          <a:solidFill>
            <a:srgbClr val="FDE6AB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200">
                <a:solidFill>
                  <a:sysClr val="windowText" lastClr="000000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09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Copyright University of Reading</a:t>
            </a:r>
          </a:p>
        </p:txBody>
      </p:sp>
      <p:sp>
        <p:nvSpPr>
          <p:cNvPr id="1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6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21" name="Picture 53" descr="Device-black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1" y="437938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91300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2840"/>
            <a:ext cx="8280000" cy="828000"/>
          </a:xfrm>
        </p:spPr>
        <p:txBody>
          <a:bodyPr/>
          <a:lstStyle>
            <a:lvl1pPr>
              <a:defRPr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4800" y="2322040"/>
            <a:ext cx="8280000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26" y="6345352"/>
            <a:ext cx="67627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9" name="Picture 55" descr="White version of the University of Reading's logo." title="University of Reading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1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252706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Image and subtitle (Off-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640960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080010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Image and sidebar (off-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>
            <a:lvl1pPr>
              <a:buClrTx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300192" y="2214000"/>
            <a:ext cx="2592288" cy="4383352"/>
          </a:xfrm>
        </p:spPr>
        <p:txBody>
          <a:bodyPr/>
          <a:lstStyle>
            <a:lvl1pPr>
              <a:buClrTx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1661909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126268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40" y="188640"/>
            <a:ext cx="8280000" cy="82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8309264" cy="490524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8401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2840"/>
            <a:ext cx="8280000" cy="828000"/>
          </a:xfrm>
        </p:spPr>
        <p:txBody>
          <a:bodyPr/>
          <a:lstStyle>
            <a:lvl1pPr>
              <a:defRPr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26" y="6345352"/>
            <a:ext cx="67627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24800" y="2322040"/>
            <a:ext cx="3888000" cy="395505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581327" y="2322040"/>
            <a:ext cx="3888000" cy="395505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1" name="Picture 55" descr="White version of the University of Reading's logo." title="University of Reading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1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6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2"/>
            <a:ext cx="2858344" cy="805551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09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Copyright University of Reading</a:t>
            </a:r>
          </a:p>
        </p:txBody>
      </p:sp>
      <p:pic>
        <p:nvPicPr>
          <p:cNvPr id="18" name="Picture 55" descr="White version of the University of Reading's logo." title="University of Reading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1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4" descr="Background image of spiralling trails of light." title="Swirling light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on up to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on up to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Picture 55" descr="Colour version of the University of Reading's logo." title="University of Reading logo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1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34284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add title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32204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6" y="634535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698" r:id="rId3"/>
    <p:sldLayoutId id="2147483700" r:id="rId4"/>
    <p:sldLayoutId id="2147483696" r:id="rId5"/>
    <p:sldLayoutId id="2147483701" r:id="rId6"/>
    <p:sldLayoutId id="2147483702" r:id="rId7"/>
    <p:sldLayoutId id="2147483708" r:id="rId8"/>
    <p:sldLayoutId id="2147483713" r:id="rId9"/>
    <p:sldLayoutId id="2147483709" r:id="rId10"/>
    <p:sldLayoutId id="2147483710" r:id="rId11"/>
    <p:sldLayoutId id="2147483711" r:id="rId12"/>
    <p:sldLayoutId id="2147483712" r:id="rId13"/>
    <p:sldLayoutId id="2147483714" r:id="rId14"/>
    <p:sldLayoutId id="2147483715" r:id="rId15"/>
    <p:sldLayoutId id="2147483716" r:id="rId16"/>
    <p:sldLayoutId id="2147483717" r:id="rId17"/>
  </p:sldLayoutIdLst>
  <p:transition>
    <p:fade/>
  </p:transition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cap="none" baseline="0">
          <a:solidFill>
            <a:schemeClr val="accent1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37012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title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34932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Picture 2" descr="About the NOAA emblem and logo | National Oceanic and ...">
            <a:extLst>
              <a:ext uri="{FF2B5EF4-FFF2-40B4-BE49-F238E27FC236}">
                <a16:creationId xmlns:a16="http://schemas.microsoft.com/office/drawing/2014/main" id="{0A46D091-7C15-9BDD-4C92-E273AE76F6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937" y="116632"/>
            <a:ext cx="657725" cy="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05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30" r:id="rId3"/>
    <p:sldLayoutId id="2147483732" r:id="rId4"/>
    <p:sldLayoutId id="2147483738" r:id="rId5"/>
    <p:sldLayoutId id="2147483742" r:id="rId6"/>
    <p:sldLayoutId id="2147483745" r:id="rId7"/>
    <p:sldLayoutId id="2147483746" r:id="rId8"/>
    <p:sldLayoutId id="2147483756" r:id="rId9"/>
  </p:sldLayoutIdLst>
  <p:transition>
    <p:fade/>
  </p:transition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cap="none" baseline="0">
          <a:solidFill>
            <a:schemeClr val="tx2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37012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title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34932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96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</p:sldLayoutIdLst>
  <p:transition>
    <p:fade/>
  </p:transition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cap="none" baseline="0">
          <a:solidFill>
            <a:schemeClr val="tx2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375918"/>
            <a:ext cx="7460045" cy="1279428"/>
          </a:xfrm>
        </p:spPr>
        <p:txBody>
          <a:bodyPr/>
          <a:lstStyle/>
          <a:p>
            <a:pPr algn="ctr"/>
            <a:r>
              <a:rPr lang="en-GB" sz="3300" cap="none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Global climate simulations of boundary-layer winds with a higher order parametrization scheme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941168"/>
            <a:ext cx="8280000" cy="2132856"/>
          </a:xfrm>
        </p:spPr>
        <p:txBody>
          <a:bodyPr/>
          <a:lstStyle/>
          <a:p>
            <a:pPr algn="ctr">
              <a:lnSpc>
                <a:spcPts val="3000"/>
              </a:lnSpc>
              <a:spcBef>
                <a:spcPts val="0"/>
              </a:spcBef>
            </a:pPr>
            <a:r>
              <a:rPr lang="en-GB" sz="25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Emanuele S. Gentile*, Ming Zhao*, </a:t>
            </a:r>
          </a:p>
          <a:p>
            <a:pPr algn="ctr">
              <a:lnSpc>
                <a:spcPts val="3000"/>
              </a:lnSpc>
              <a:spcBef>
                <a:spcPts val="0"/>
              </a:spcBef>
            </a:pPr>
            <a:r>
              <a:rPr lang="en-GB" sz="25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Vince Larson**, Colin </a:t>
            </a:r>
            <a:r>
              <a:rPr lang="en-GB" sz="25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Zarzycki</a:t>
            </a:r>
            <a:r>
              <a:rPr lang="en-GB" sz="25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***</a:t>
            </a:r>
          </a:p>
          <a:p>
            <a:pPr algn="ctr"/>
            <a:r>
              <a:rPr lang="en-GB" sz="19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Princeton University GFDL/NOAA*, University of Wisconsin–Milwaukee**, Penn State University ***</a:t>
            </a:r>
          </a:p>
          <a:p>
            <a:pPr algn="ctr"/>
            <a:r>
              <a:rPr lang="en-GB" sz="25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26 April 2023, Vienna, EGU23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8281D15-0BF3-8AC4-F8FC-A2789E3781C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pic>
        <p:nvPicPr>
          <p:cNvPr id="1032" name="Picture 8" descr="Aeolus (son of Hippotes) - Wikipedia">
            <a:extLst>
              <a:ext uri="{FF2B5EF4-FFF2-40B4-BE49-F238E27FC236}">
                <a16:creationId xmlns:a16="http://schemas.microsoft.com/office/drawing/2014/main" id="{6B49A65F-6F87-40E8-41B1-0720440FE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5"/>
          <a:stretch/>
        </p:blipFill>
        <p:spPr bwMode="auto">
          <a:xfrm>
            <a:off x="0" y="1772816"/>
            <a:ext cx="914400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8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picture containing text, colorful, porcelain&#10;&#10;Description automatically generated">
            <a:extLst>
              <a:ext uri="{FF2B5EF4-FFF2-40B4-BE49-F238E27FC236}">
                <a16:creationId xmlns:a16="http://schemas.microsoft.com/office/drawing/2014/main" id="{AF422C00-AD47-3EA5-9499-202054FF3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977889"/>
            <a:ext cx="3194130" cy="26145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69566B8-E51C-EF61-C74A-B57C5DA3B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213" y="1027925"/>
            <a:ext cx="3194130" cy="25614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8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04C3F23F-222B-273E-0F41-BA475EA22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696" y="3570177"/>
            <a:ext cx="3194130" cy="26145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9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518DB417-99D6-093A-0D77-A1C7FFB7DB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450"/>
          <a:stretch/>
        </p:blipFill>
        <p:spPr>
          <a:xfrm>
            <a:off x="5965213" y="3791867"/>
            <a:ext cx="3266277" cy="23936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37">
            <a:extLst>
              <a:ext uri="{FF2B5EF4-FFF2-40B4-BE49-F238E27FC236}">
                <a16:creationId xmlns:a16="http://schemas.microsoft.com/office/drawing/2014/main" id="{4B06D22A-D034-970F-0396-CBD281493F57}"/>
              </a:ext>
            </a:extLst>
          </p:cNvPr>
          <p:cNvSpPr txBox="1"/>
          <p:nvPr/>
        </p:nvSpPr>
        <p:spPr>
          <a:xfrm>
            <a:off x="4775831" y="1009526"/>
            <a:ext cx="504745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b="1" dirty="0">
                <a:solidFill>
                  <a:srgbClr val="000000"/>
                </a:solidFill>
                <a:latin typeface="Calibri"/>
              </a:rPr>
              <a:t>AM4</a:t>
            </a:r>
          </a:p>
        </p:txBody>
      </p:sp>
      <p:sp>
        <p:nvSpPr>
          <p:cNvPr id="10" name="TextBox 37">
            <a:extLst>
              <a:ext uri="{FF2B5EF4-FFF2-40B4-BE49-F238E27FC236}">
                <a16:creationId xmlns:a16="http://schemas.microsoft.com/office/drawing/2014/main" id="{ED897CD2-8C99-FEA1-C9FD-8379AB815423}"/>
              </a:ext>
            </a:extLst>
          </p:cNvPr>
          <p:cNvSpPr txBox="1"/>
          <p:nvPr/>
        </p:nvSpPr>
        <p:spPr>
          <a:xfrm>
            <a:off x="6957675" y="1015994"/>
            <a:ext cx="1120341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b="1" dirty="0">
                <a:solidFill>
                  <a:srgbClr val="000000"/>
                </a:solidFill>
                <a:latin typeface="Calibri"/>
              </a:rPr>
              <a:t>AM4-CLUBB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F9C4D56E-9E03-C88B-6A58-3B7FCB65899A}"/>
              </a:ext>
            </a:extLst>
          </p:cNvPr>
          <p:cNvSpPr txBox="1"/>
          <p:nvPr/>
        </p:nvSpPr>
        <p:spPr>
          <a:xfrm>
            <a:off x="4235643" y="3638961"/>
            <a:ext cx="1564127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b="1" dirty="0">
                <a:solidFill>
                  <a:srgbClr val="000000"/>
                </a:solidFill>
                <a:latin typeface="Calibri"/>
              </a:rPr>
              <a:t>AM4-CLUBB – AM4 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1AEE67CB-DC8B-4FFE-66E8-4584750A42A3}"/>
              </a:ext>
            </a:extLst>
          </p:cNvPr>
          <p:cNvSpPr txBox="1"/>
          <p:nvPr/>
        </p:nvSpPr>
        <p:spPr>
          <a:xfrm>
            <a:off x="6206791" y="3609737"/>
            <a:ext cx="2783123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b="1" dirty="0">
                <a:solidFill>
                  <a:srgbClr val="000000"/>
                </a:solidFill>
                <a:latin typeface="Calibri"/>
              </a:rPr>
              <a:t>AM4-CLUBB_DM – AM4-CLUBB_PM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676E90-FC08-812D-4EF2-098E38639E55}"/>
              </a:ext>
            </a:extLst>
          </p:cNvPr>
          <p:cNvSpPr txBox="1"/>
          <p:nvPr/>
        </p:nvSpPr>
        <p:spPr>
          <a:xfrm>
            <a:off x="156826" y="116632"/>
            <a:ext cx="8231598" cy="6540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800" b="1" dirty="0">
                <a:solidFill>
                  <a:schemeClr val="accent5">
                    <a:lumMod val="50000"/>
                  </a:schemeClr>
                </a:solidFill>
                <a:latin typeface="Effra" panose="020B0604020202020204" charset="0"/>
                <a:ea typeface="+mj-ea"/>
                <a:cs typeface="Calibri" panose="020F0502020204030204" pitchFamily="34" charset="0"/>
              </a:rPr>
              <a:t>WIND TURNING ANGLE AS METRIC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5">
                <a:extLst>
                  <a:ext uri="{FF2B5EF4-FFF2-40B4-BE49-F238E27FC236}">
                    <a16:creationId xmlns:a16="http://schemas.microsoft.com/office/drawing/2014/main" id="{D801F25B-981B-297C-207F-050C86E174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8110" y="977889"/>
                <a:ext cx="3420957" cy="5919913"/>
              </a:xfrm>
            </p:spPr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sz="1800" dirty="0"/>
                  <a:t>CLUBB_DM reduces the AM4 wind turning angle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sz="1800" dirty="0"/>
                  <a:t> 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sz="1800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sz="1800" dirty="0"/>
                  <a:t>CLUBB_PM enhances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sz="1800" dirty="0"/>
                  <a:t>, though not as much as to yield back original AM4 values</a:t>
                </a:r>
              </a:p>
              <a:p>
                <a:pPr marL="0" indent="0">
                  <a:buNone/>
                </a:pPr>
                <a:endParaRPr lang="en-GB" sz="1800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sz="1800" dirty="0"/>
                  <a:t>Simple model for wind turning 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800">
                        <a:latin typeface="Cambria Math" panose="02040503050406030204" pitchFamily="18" charset="0"/>
                      </a:rPr>
                      <m:t>= </m:t>
                    </m:r>
                    <m:func>
                      <m:func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8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80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en-GB" sz="18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18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𝑓h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GB" sz="18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bar>
                                      <m:barPr>
                                        <m:pos m:val="top"/>
                                        <m:ctrlPr>
                                          <a:rPr lang="en-GB" sz="18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arPr>
                                      <m:e>
                                        <m:r>
                                          <a:rPr lang="en-GB" sz="1800" i="1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</m:bar>
                                  </m:e>
                                </m:d>
                              </m:num>
                              <m:den>
                                <m:sSup>
                                  <m:sSupPr>
                                    <m:ctrlPr>
                                      <a:rPr lang="en-GB" sz="18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GB" sz="18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800" i="1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GB" sz="180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GB" sz="18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func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800" dirty="0"/>
                  <a:t> consistent with results</a:t>
                </a:r>
              </a:p>
              <a:p>
                <a:pPr marL="0" indent="0">
                  <a:buNone/>
                </a:pPr>
                <a:endParaRPr lang="en-GB" sz="1800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sz="1800" dirty="0"/>
                  <a:t>Smaller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sz="1800" dirty="0"/>
                  <a:t> in CLUBB_DM suggests deeper BL, and cross-isobaric flow, given larger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GB" sz="1800" dirty="0"/>
                  <a:t> and likely leads to stronger mass flux, explaining the MSLP biases</a:t>
                </a:r>
              </a:p>
              <a:p>
                <a:pPr marL="0" indent="0">
                  <a:buNone/>
                </a:pPr>
                <a:endParaRPr lang="en-GB" sz="1800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sz="1800" dirty="0"/>
                  <a:t>Similar reasoning for CLUBB_PM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sz="1800" dirty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sz="1800" dirty="0"/>
              </a:p>
            </p:txBody>
          </p:sp>
        </mc:Choice>
        <mc:Fallback>
          <p:sp>
            <p:nvSpPr>
              <p:cNvPr id="14" name="Content Placeholder 5">
                <a:extLst>
                  <a:ext uri="{FF2B5EF4-FFF2-40B4-BE49-F238E27FC236}">
                    <a16:creationId xmlns:a16="http://schemas.microsoft.com/office/drawing/2014/main" id="{D801F25B-981B-297C-207F-050C86E174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110" y="977889"/>
                <a:ext cx="3420957" cy="5919913"/>
              </a:xfrm>
              <a:blipFill>
                <a:blip r:embed="rId6"/>
                <a:stretch>
                  <a:fillRect l="-3922" t="-1440" r="-32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screen shot of a map&#10;&#10;Description automatically generated with low confidence">
            <a:extLst>
              <a:ext uri="{FF2B5EF4-FFF2-40B4-BE49-F238E27FC236}">
                <a16:creationId xmlns:a16="http://schemas.microsoft.com/office/drawing/2014/main" id="{9A6ECECB-679C-480E-D172-5D8C6E8D07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439"/>
          <a:stretch>
            <a:fillRect/>
          </a:stretch>
        </p:blipFill>
        <p:spPr>
          <a:xfrm rot="20463703">
            <a:off x="5562742" y="759235"/>
            <a:ext cx="2937622" cy="18518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3" descr="A picture containing radar chart&#10;&#10;Description automatically generated">
            <a:extLst>
              <a:ext uri="{FF2B5EF4-FFF2-40B4-BE49-F238E27FC236}">
                <a16:creationId xmlns:a16="http://schemas.microsoft.com/office/drawing/2014/main" id="{5B37EE9D-86CF-8EB7-83A4-AD13C2E56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433095">
            <a:off x="6136944" y="2136675"/>
            <a:ext cx="1809807" cy="25544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4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884024B0-8941-7078-4B15-5AAD2557F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78455">
            <a:off x="5455211" y="3845859"/>
            <a:ext cx="3277418" cy="218494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E5EE9E-12F6-89B4-C20D-9ED8E174D09F}"/>
              </a:ext>
            </a:extLst>
          </p:cNvPr>
          <p:cNvSpPr txBox="1"/>
          <p:nvPr/>
        </p:nvSpPr>
        <p:spPr>
          <a:xfrm>
            <a:off x="156826" y="165737"/>
            <a:ext cx="8231598" cy="6540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800" b="1" dirty="0">
                <a:solidFill>
                  <a:schemeClr val="accent5">
                    <a:lumMod val="50000"/>
                  </a:schemeClr>
                </a:solidFill>
                <a:latin typeface="Effra" panose="020B0604020202020204" charset="0"/>
                <a:ea typeface="+mj-ea"/>
                <a:cs typeface="Calibri" panose="020F0502020204030204" pitchFamily="34" charset="0"/>
              </a:rPr>
              <a:t>CONCLUSIONS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198E3B8-3A3A-86B6-8840-70C661CC1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143" y="887722"/>
            <a:ext cx="5608403" cy="5865147"/>
          </a:xfrm>
        </p:spPr>
        <p:txBody>
          <a:bodyPr/>
          <a:lstStyle/>
          <a:p>
            <a:pPr marL="0" indent="0">
              <a:buNone/>
            </a:pPr>
            <a:endParaRPr lang="en-GB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/>
              <a:t>CLUBB_DM overestimates 10-m wind speed simulating an overly-diffusive boundary-layer.</a:t>
            </a:r>
          </a:p>
          <a:p>
            <a:pPr marL="0" indent="0">
              <a:buNone/>
            </a:pPr>
            <a:endParaRPr lang="en-GB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/>
              <a:t>CLUBB_PM reduces the 10-m wind speed of CLUBB_DM, simulating a shallower and less turbulent boundary layer, and flips the impact on MSLP.</a:t>
            </a:r>
          </a:p>
          <a:p>
            <a:pPr marL="0" indent="0">
              <a:buNone/>
            </a:pPr>
            <a:endParaRPr lang="en-GB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/>
              <a:t>Wind turning  turns out a more representative metric than surface stress to assess the friction felt by the boundary-layer flow on change of parametrization.</a:t>
            </a:r>
          </a:p>
          <a:p>
            <a:pPr marL="0" indent="0">
              <a:buNone/>
            </a:pPr>
            <a:endParaRPr lang="en-GB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/>
              <a:t>Thanks to its higher number of </a:t>
            </a:r>
            <a:r>
              <a:rPr lang="en-GB" sz="1800" dirty="0" err="1"/>
              <a:t>tunable</a:t>
            </a:r>
            <a:r>
              <a:rPr lang="en-GB" sz="1800" dirty="0"/>
              <a:t> parameters, CLUBB_PM  seems more promising than CLUBB_DM to "decouple" the momentum processes that control the surface stress and those throughout the boundary layer, which also control the wind turning angle, thus decoupling wind-speed and MSLP bias.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800" dirty="0"/>
          </a:p>
          <a:p>
            <a:pPr>
              <a:buFont typeface="Wingdings" panose="05000000000000000000" pitchFamily="2" charset="2"/>
              <a:buChar char="§"/>
            </a:pPr>
            <a:endParaRPr lang="en-GB" sz="1800" dirty="0"/>
          </a:p>
          <a:p>
            <a:pPr>
              <a:buFont typeface="Wingdings" panose="05000000000000000000" pitchFamily="2" charset="2"/>
              <a:buChar char="§"/>
            </a:pPr>
            <a:endParaRPr lang="en-GB" sz="1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586A5-777D-76F2-24A5-1FCB6F40B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55" y="2204864"/>
            <a:ext cx="8280000" cy="828000"/>
          </a:xfrm>
        </p:spPr>
        <p:txBody>
          <a:bodyPr/>
          <a:lstStyle/>
          <a:p>
            <a:pPr algn="ctr"/>
            <a:r>
              <a:rPr lang="en-GB" dirty="0"/>
              <a:t>THANKS!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D818DF-B6E8-58F5-DF82-C1B09463094F}"/>
              </a:ext>
            </a:extLst>
          </p:cNvPr>
          <p:cNvSpPr txBox="1"/>
          <p:nvPr/>
        </p:nvSpPr>
        <p:spPr>
          <a:xfrm>
            <a:off x="1043610" y="4077072"/>
            <a:ext cx="3100529" cy="369332"/>
          </a:xfrm>
          <a:prstGeom prst="rect">
            <a:avLst/>
          </a:prstGeom>
          <a:solidFill>
            <a:srgbClr val="FEF5DE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800" dirty="0"/>
              <a:t>Emanuele.Gentile@noaa.gov</a:t>
            </a:r>
          </a:p>
        </p:txBody>
      </p:sp>
      <p:pic>
        <p:nvPicPr>
          <p:cNvPr id="1026" name="Picture 2" descr="Linkedin - Free social media icons">
            <a:extLst>
              <a:ext uri="{FF2B5EF4-FFF2-40B4-BE49-F238E27FC236}">
                <a16:creationId xmlns:a16="http://schemas.microsoft.com/office/drawing/2014/main" id="{64287457-8927-7352-5DBD-A69168EB1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77072"/>
            <a:ext cx="288032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2E4C362-B07A-4B18-B921-6AE77EBCA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855" y="4046002"/>
            <a:ext cx="369332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993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3">
            <a:extLst>
              <a:ext uri="{FF2B5EF4-FFF2-40B4-BE49-F238E27FC236}">
                <a16:creationId xmlns:a16="http://schemas.microsoft.com/office/drawing/2014/main" id="{465C527B-5FDF-86CE-D837-AF0EB8389310}"/>
              </a:ext>
            </a:extLst>
          </p:cNvPr>
          <p:cNvSpPr/>
          <p:nvPr/>
        </p:nvSpPr>
        <p:spPr>
          <a:xfrm>
            <a:off x="4004633" y="3233657"/>
            <a:ext cx="4910403" cy="147414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121190"/>
              <a:gd name="f8" fmla="+- 0 0 -360"/>
              <a:gd name="f9" fmla="+- 0 0 -90"/>
              <a:gd name="f10" fmla="+- 0 0 -180"/>
              <a:gd name="f11" fmla="+- 0 0 -270"/>
              <a:gd name="f12" fmla="abs f3"/>
              <a:gd name="f13" fmla="abs f4"/>
              <a:gd name="f14" fmla="abs f5"/>
              <a:gd name="f15" fmla="*/ 5 f7 1"/>
              <a:gd name="f16" fmla="*/ f8 f0 1"/>
              <a:gd name="f17" fmla="*/ f9 f0 1"/>
              <a:gd name="f18" fmla="*/ f10 f0 1"/>
              <a:gd name="f19" fmla="*/ f11 f0 1"/>
              <a:gd name="f20" fmla="?: f12 f3 1"/>
              <a:gd name="f21" fmla="?: f13 f4 1"/>
              <a:gd name="f22" fmla="?: f14 f5 1"/>
              <a:gd name="f23" fmla="*/ f16 1 f2"/>
              <a:gd name="f24" fmla="*/ f17 1 f2"/>
              <a:gd name="f25" fmla="*/ f18 1 f2"/>
              <a:gd name="f26" fmla="*/ f19 1 f2"/>
              <a:gd name="f27" fmla="*/ f20 1 21600"/>
              <a:gd name="f28" fmla="*/ f21 1 21600"/>
              <a:gd name="f29" fmla="*/ 21600 f20 1"/>
              <a:gd name="f30" fmla="*/ 21600 f21 1"/>
              <a:gd name="f31" fmla="+- f23 0 f1"/>
              <a:gd name="f32" fmla="+- f24 0 f1"/>
              <a:gd name="f33" fmla="+- f25 0 f1"/>
              <a:gd name="f34" fmla="+- f26 0 f1"/>
              <a:gd name="f35" fmla="min f28 f27"/>
              <a:gd name="f36" fmla="*/ f29 1 f22"/>
              <a:gd name="f37" fmla="*/ f30 1 f22"/>
              <a:gd name="f38" fmla="val f36"/>
              <a:gd name="f39" fmla="val f37"/>
              <a:gd name="f40" fmla="*/ f6 f35 1"/>
              <a:gd name="f41" fmla="+- f39 0 f6"/>
              <a:gd name="f42" fmla="+- f38 0 f6"/>
              <a:gd name="f43" fmla="*/ f39 f35 1"/>
              <a:gd name="f44" fmla="*/ f38 f35 1"/>
              <a:gd name="f45" fmla="*/ f41 1 2"/>
              <a:gd name="f46" fmla="*/ f42 1 2"/>
              <a:gd name="f47" fmla="min f42 f41"/>
              <a:gd name="f48" fmla="*/ 100000 f42 1"/>
              <a:gd name="f49" fmla="+- f6 f45 0"/>
              <a:gd name="f50" fmla="+- f6 f46 0"/>
              <a:gd name="f51" fmla="*/ f48 1 f47"/>
              <a:gd name="f52" fmla="*/ f47 f7 1"/>
              <a:gd name="f53" fmla="*/ f52 1 200000"/>
              <a:gd name="f54" fmla="*/ f52 1 100000"/>
              <a:gd name="f55" fmla="*/ f15 1 f51"/>
              <a:gd name="f56" fmla="*/ f41 f50 1"/>
              <a:gd name="f57" fmla="*/ f50 f35 1"/>
              <a:gd name="f58" fmla="*/ f49 f35 1"/>
              <a:gd name="f59" fmla="+- f38 0 f53"/>
              <a:gd name="f60" fmla="+- f38 0 f54"/>
              <a:gd name="f61" fmla="+- 1 f55 0"/>
              <a:gd name="f62" fmla="*/ f56 1 f54"/>
              <a:gd name="f63" fmla="*/ f54 f35 1"/>
              <a:gd name="f64" fmla="*/ f53 f35 1"/>
              <a:gd name="f65" fmla="*/ f60 1 2"/>
              <a:gd name="f66" fmla="*/ f61 1 12"/>
              <a:gd name="f67" fmla="+- f39 0 f62"/>
              <a:gd name="f68" fmla="*/ f60 f35 1"/>
              <a:gd name="f69" fmla="*/ f59 f35 1"/>
              <a:gd name="f70" fmla="*/ f62 f35 1"/>
              <a:gd name="f71" fmla="+- f38 0 f65"/>
              <a:gd name="f72" fmla="*/ f66 f42 1"/>
              <a:gd name="f73" fmla="*/ f66 f41 1"/>
              <a:gd name="f74" fmla="*/ f67 f35 1"/>
              <a:gd name="f75" fmla="*/ f65 f35 1"/>
              <a:gd name="f76" fmla="+- f38 0 f72"/>
              <a:gd name="f77" fmla="+- f39 0 f73"/>
              <a:gd name="f78" fmla="*/ f72 f35 1"/>
              <a:gd name="f79" fmla="*/ f73 f35 1"/>
              <a:gd name="f80" fmla="*/ f71 f35 1"/>
              <a:gd name="f81" fmla="*/ f76 f35 1"/>
              <a:gd name="f82" fmla="*/ f7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57" y="f74"/>
              </a:cxn>
              <a:cxn ang="f31">
                <a:pos x="f80" y="f40"/>
              </a:cxn>
              <a:cxn ang="f32">
                <a:pos x="f69" y="f58"/>
              </a:cxn>
              <a:cxn ang="f33">
                <a:pos x="f75" y="f43"/>
              </a:cxn>
              <a:cxn ang="f33">
                <a:pos x="f57" y="f70"/>
              </a:cxn>
              <a:cxn ang="f34">
                <a:pos x="f64" y="f58"/>
              </a:cxn>
            </a:cxnLst>
            <a:rect l="f78" t="f79" r="f81" b="f82"/>
            <a:pathLst>
              <a:path>
                <a:moveTo>
                  <a:pt x="f40" y="f43"/>
                </a:moveTo>
                <a:lnTo>
                  <a:pt x="f63" y="f40"/>
                </a:lnTo>
                <a:lnTo>
                  <a:pt x="f44" y="f40"/>
                </a:lnTo>
                <a:lnTo>
                  <a:pt x="f68" y="f43"/>
                </a:lnTo>
                <a:close/>
              </a:path>
            </a:pathLst>
          </a:custGeom>
          <a:solidFill>
            <a:srgbClr val="9DC3E6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Parallelogram 4">
            <a:extLst>
              <a:ext uri="{FF2B5EF4-FFF2-40B4-BE49-F238E27FC236}">
                <a16:creationId xmlns:a16="http://schemas.microsoft.com/office/drawing/2014/main" id="{088EC523-CD90-C88E-C866-9EFFB3E5EC1D}"/>
              </a:ext>
            </a:extLst>
          </p:cNvPr>
          <p:cNvSpPr/>
          <p:nvPr/>
        </p:nvSpPr>
        <p:spPr>
          <a:xfrm>
            <a:off x="4277485" y="1956183"/>
            <a:ext cx="4802534" cy="137176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121190"/>
              <a:gd name="f8" fmla="+- 0 0 -360"/>
              <a:gd name="f9" fmla="+- 0 0 -90"/>
              <a:gd name="f10" fmla="+- 0 0 -180"/>
              <a:gd name="f11" fmla="+- 0 0 -270"/>
              <a:gd name="f12" fmla="abs f3"/>
              <a:gd name="f13" fmla="abs f4"/>
              <a:gd name="f14" fmla="abs f5"/>
              <a:gd name="f15" fmla="*/ 5 f7 1"/>
              <a:gd name="f16" fmla="*/ f8 f0 1"/>
              <a:gd name="f17" fmla="*/ f9 f0 1"/>
              <a:gd name="f18" fmla="*/ f10 f0 1"/>
              <a:gd name="f19" fmla="*/ f11 f0 1"/>
              <a:gd name="f20" fmla="?: f12 f3 1"/>
              <a:gd name="f21" fmla="?: f13 f4 1"/>
              <a:gd name="f22" fmla="?: f14 f5 1"/>
              <a:gd name="f23" fmla="*/ f16 1 f2"/>
              <a:gd name="f24" fmla="*/ f17 1 f2"/>
              <a:gd name="f25" fmla="*/ f18 1 f2"/>
              <a:gd name="f26" fmla="*/ f19 1 f2"/>
              <a:gd name="f27" fmla="*/ f20 1 21600"/>
              <a:gd name="f28" fmla="*/ f21 1 21600"/>
              <a:gd name="f29" fmla="*/ 21600 f20 1"/>
              <a:gd name="f30" fmla="*/ 21600 f21 1"/>
              <a:gd name="f31" fmla="+- f23 0 f1"/>
              <a:gd name="f32" fmla="+- f24 0 f1"/>
              <a:gd name="f33" fmla="+- f25 0 f1"/>
              <a:gd name="f34" fmla="+- f26 0 f1"/>
              <a:gd name="f35" fmla="min f28 f27"/>
              <a:gd name="f36" fmla="*/ f29 1 f22"/>
              <a:gd name="f37" fmla="*/ f30 1 f22"/>
              <a:gd name="f38" fmla="val f36"/>
              <a:gd name="f39" fmla="val f37"/>
              <a:gd name="f40" fmla="*/ f6 f35 1"/>
              <a:gd name="f41" fmla="+- f39 0 f6"/>
              <a:gd name="f42" fmla="+- f38 0 f6"/>
              <a:gd name="f43" fmla="*/ f39 f35 1"/>
              <a:gd name="f44" fmla="*/ f38 f35 1"/>
              <a:gd name="f45" fmla="*/ f41 1 2"/>
              <a:gd name="f46" fmla="*/ f42 1 2"/>
              <a:gd name="f47" fmla="min f42 f41"/>
              <a:gd name="f48" fmla="*/ 100000 f42 1"/>
              <a:gd name="f49" fmla="+- f6 f45 0"/>
              <a:gd name="f50" fmla="+- f6 f46 0"/>
              <a:gd name="f51" fmla="*/ f48 1 f47"/>
              <a:gd name="f52" fmla="*/ f47 f7 1"/>
              <a:gd name="f53" fmla="*/ f52 1 200000"/>
              <a:gd name="f54" fmla="*/ f52 1 100000"/>
              <a:gd name="f55" fmla="*/ f15 1 f51"/>
              <a:gd name="f56" fmla="*/ f41 f50 1"/>
              <a:gd name="f57" fmla="*/ f50 f35 1"/>
              <a:gd name="f58" fmla="*/ f49 f35 1"/>
              <a:gd name="f59" fmla="+- f38 0 f53"/>
              <a:gd name="f60" fmla="+- f38 0 f54"/>
              <a:gd name="f61" fmla="+- 1 f55 0"/>
              <a:gd name="f62" fmla="*/ f56 1 f54"/>
              <a:gd name="f63" fmla="*/ f54 f35 1"/>
              <a:gd name="f64" fmla="*/ f53 f35 1"/>
              <a:gd name="f65" fmla="*/ f60 1 2"/>
              <a:gd name="f66" fmla="*/ f61 1 12"/>
              <a:gd name="f67" fmla="+- f39 0 f62"/>
              <a:gd name="f68" fmla="*/ f60 f35 1"/>
              <a:gd name="f69" fmla="*/ f59 f35 1"/>
              <a:gd name="f70" fmla="*/ f62 f35 1"/>
              <a:gd name="f71" fmla="+- f38 0 f65"/>
              <a:gd name="f72" fmla="*/ f66 f42 1"/>
              <a:gd name="f73" fmla="*/ f66 f41 1"/>
              <a:gd name="f74" fmla="*/ f67 f35 1"/>
              <a:gd name="f75" fmla="*/ f65 f35 1"/>
              <a:gd name="f76" fmla="+- f38 0 f72"/>
              <a:gd name="f77" fmla="+- f39 0 f73"/>
              <a:gd name="f78" fmla="*/ f72 f35 1"/>
              <a:gd name="f79" fmla="*/ f73 f35 1"/>
              <a:gd name="f80" fmla="*/ f71 f35 1"/>
              <a:gd name="f81" fmla="*/ f76 f35 1"/>
              <a:gd name="f82" fmla="*/ f7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57" y="f74"/>
              </a:cxn>
              <a:cxn ang="f31">
                <a:pos x="f80" y="f40"/>
              </a:cxn>
              <a:cxn ang="f32">
                <a:pos x="f69" y="f58"/>
              </a:cxn>
              <a:cxn ang="f33">
                <a:pos x="f75" y="f43"/>
              </a:cxn>
              <a:cxn ang="f33">
                <a:pos x="f57" y="f70"/>
              </a:cxn>
              <a:cxn ang="f34">
                <a:pos x="f64" y="f58"/>
              </a:cxn>
            </a:cxnLst>
            <a:rect l="f78" t="f79" r="f81" b="f82"/>
            <a:pathLst>
              <a:path>
                <a:moveTo>
                  <a:pt x="f40" y="f43"/>
                </a:moveTo>
                <a:lnTo>
                  <a:pt x="f63" y="f40"/>
                </a:lnTo>
                <a:lnTo>
                  <a:pt x="f44" y="f40"/>
                </a:lnTo>
                <a:lnTo>
                  <a:pt x="f68" y="f43"/>
                </a:lnTo>
                <a:close/>
              </a:path>
            </a:pathLst>
          </a:custGeom>
          <a:solidFill>
            <a:srgbClr val="9DC3E6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4" name="Straight Arrow Connector 6">
            <a:extLst>
              <a:ext uri="{FF2B5EF4-FFF2-40B4-BE49-F238E27FC236}">
                <a16:creationId xmlns:a16="http://schemas.microsoft.com/office/drawing/2014/main" id="{EF42504D-E8C4-62CB-644D-308C7F67DF19}"/>
              </a:ext>
            </a:extLst>
          </p:cNvPr>
          <p:cNvCxnSpPr/>
          <p:nvPr/>
        </p:nvCxnSpPr>
        <p:spPr>
          <a:xfrm flipV="1">
            <a:off x="5578077" y="3406581"/>
            <a:ext cx="934849" cy="896958"/>
          </a:xfrm>
          <a:prstGeom prst="straightConnector1">
            <a:avLst/>
          </a:prstGeom>
          <a:noFill/>
          <a:ln w="76196" cap="flat">
            <a:solidFill>
              <a:srgbClr val="000000"/>
            </a:solidFill>
            <a:prstDash val="solid"/>
            <a:miter/>
            <a:tailEnd type="arrow"/>
          </a:ln>
        </p:spPr>
      </p:cxnSp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id="{03215EB6-7C8B-038E-25AC-7BB472666C1A}"/>
              </a:ext>
            </a:extLst>
          </p:cNvPr>
          <p:cNvCxnSpPr/>
          <p:nvPr/>
        </p:nvCxnSpPr>
        <p:spPr>
          <a:xfrm flipV="1">
            <a:off x="5587096" y="2802453"/>
            <a:ext cx="0" cy="1461837"/>
          </a:xfrm>
          <a:prstGeom prst="straightConnector1">
            <a:avLst/>
          </a:prstGeom>
          <a:noFill/>
          <a:ln w="57150" cap="flat">
            <a:solidFill>
              <a:srgbClr val="4472C4"/>
            </a:solidFill>
            <a:custDash>
              <a:ds d="300000" sp="300000"/>
            </a:custDash>
            <a:miter/>
          </a:ln>
        </p:spPr>
      </p:cxnSp>
      <p:cxnSp>
        <p:nvCxnSpPr>
          <p:cNvPr id="6" name="Straight Arrow Connector 10">
            <a:extLst>
              <a:ext uri="{FF2B5EF4-FFF2-40B4-BE49-F238E27FC236}">
                <a16:creationId xmlns:a16="http://schemas.microsoft.com/office/drawing/2014/main" id="{A8A9DCC0-89AF-FDB6-DCAD-3AA85AB078D5}"/>
              </a:ext>
            </a:extLst>
          </p:cNvPr>
          <p:cNvCxnSpPr/>
          <p:nvPr/>
        </p:nvCxnSpPr>
        <p:spPr>
          <a:xfrm flipV="1">
            <a:off x="5596114" y="2626333"/>
            <a:ext cx="1833617" cy="238823"/>
          </a:xfrm>
          <a:prstGeom prst="straightConnector1">
            <a:avLst/>
          </a:prstGeom>
          <a:noFill/>
          <a:ln w="76196" cap="flat">
            <a:solidFill>
              <a:srgbClr val="000000"/>
            </a:solidFill>
            <a:prstDash val="solid"/>
            <a:miter/>
            <a:tailEnd type="arrow"/>
          </a:ln>
        </p:spPr>
      </p:cxnSp>
      <p:cxnSp>
        <p:nvCxnSpPr>
          <p:cNvPr id="7" name="Straight Arrow Connector 15">
            <a:extLst>
              <a:ext uri="{FF2B5EF4-FFF2-40B4-BE49-F238E27FC236}">
                <a16:creationId xmlns:a16="http://schemas.microsoft.com/office/drawing/2014/main" id="{624789C9-871D-075D-49E8-AE6453B021D6}"/>
              </a:ext>
            </a:extLst>
          </p:cNvPr>
          <p:cNvCxnSpPr/>
          <p:nvPr/>
        </p:nvCxnSpPr>
        <p:spPr>
          <a:xfrm flipV="1">
            <a:off x="5587096" y="4057487"/>
            <a:ext cx="1833617" cy="238830"/>
          </a:xfrm>
          <a:prstGeom prst="straightConnector1">
            <a:avLst/>
          </a:prstGeom>
          <a:noFill/>
          <a:ln w="76196" cap="flat">
            <a:solidFill>
              <a:srgbClr val="000000"/>
            </a:solidFill>
            <a:prstDash val="solid"/>
            <a:miter/>
            <a:tailEnd type="arrow"/>
          </a:ln>
        </p:spPr>
      </p:cxnSp>
      <p:sp>
        <p:nvSpPr>
          <p:cNvPr id="8" name="TextBox 17">
            <a:extLst>
              <a:ext uri="{FF2B5EF4-FFF2-40B4-BE49-F238E27FC236}">
                <a16:creationId xmlns:a16="http://schemas.microsoft.com/office/drawing/2014/main" id="{96DAE0AA-D3F8-9096-7C4D-CB57556C0280}"/>
              </a:ext>
            </a:extLst>
          </p:cNvPr>
          <p:cNvSpPr txBox="1"/>
          <p:nvPr/>
        </p:nvSpPr>
        <p:spPr>
          <a:xfrm>
            <a:off x="7982109" y="2022670"/>
            <a:ext cx="593752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b="1">
                <a:solidFill>
                  <a:srgbClr val="000000"/>
                </a:solidFill>
                <a:latin typeface="Calibri"/>
              </a:rPr>
              <a:t>BL top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B81A13E1-F4E9-622E-1C26-366C9758600F}"/>
              </a:ext>
            </a:extLst>
          </p:cNvPr>
          <p:cNvSpPr txBox="1"/>
          <p:nvPr/>
        </p:nvSpPr>
        <p:spPr>
          <a:xfrm>
            <a:off x="7903865" y="3233656"/>
            <a:ext cx="672300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b="1">
                <a:solidFill>
                  <a:srgbClr val="000000"/>
                </a:solidFill>
                <a:latin typeface="Calibri"/>
              </a:rPr>
              <a:t>Surface</a:t>
            </a:r>
          </a:p>
        </p:txBody>
      </p:sp>
      <p:pic>
        <p:nvPicPr>
          <p:cNvPr id="10" name="Ink 19">
            <a:extLst>
              <a:ext uri="{FF2B5EF4-FFF2-40B4-BE49-F238E27FC236}">
                <a16:creationId xmlns:a16="http://schemas.microsoft.com/office/drawing/2014/main" id="{60C56B33-8C84-BD27-1EC1-BB3C9289A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929" y="3968848"/>
            <a:ext cx="325350" cy="1989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nk 20">
            <a:extLst>
              <a:ext uri="{FF2B5EF4-FFF2-40B4-BE49-F238E27FC236}">
                <a16:creationId xmlns:a16="http://schemas.microsoft.com/office/drawing/2014/main" id="{6DB85DF4-1496-573E-46F5-1B6C30D62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280" y="3858166"/>
            <a:ext cx="197373" cy="11609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521F2CCD-1D46-4F4D-8DBC-4C80A27128E6}"/>
              </a:ext>
            </a:extLst>
          </p:cNvPr>
          <p:cNvSpPr txBox="1"/>
          <p:nvPr/>
        </p:nvSpPr>
        <p:spPr>
          <a:xfrm>
            <a:off x="88098" y="798018"/>
            <a:ext cx="3841436" cy="47320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625" b="1">
                <a:solidFill>
                  <a:srgbClr val="4472C4"/>
                </a:solidFill>
                <a:latin typeface="Calibri"/>
              </a:rPr>
              <a:t>ANGLE OF WIND TURNING</a:t>
            </a:r>
          </a:p>
        </p:txBody>
      </p:sp>
      <p:cxnSp>
        <p:nvCxnSpPr>
          <p:cNvPr id="13" name="Straight Connector 8">
            <a:extLst>
              <a:ext uri="{FF2B5EF4-FFF2-40B4-BE49-F238E27FC236}">
                <a16:creationId xmlns:a16="http://schemas.microsoft.com/office/drawing/2014/main" id="{8AA761DC-E2D7-5388-8364-734F3930268B}"/>
              </a:ext>
            </a:extLst>
          </p:cNvPr>
          <p:cNvCxnSpPr/>
          <p:nvPr/>
        </p:nvCxnSpPr>
        <p:spPr>
          <a:xfrm flipV="1">
            <a:off x="7399453" y="2547698"/>
            <a:ext cx="7989" cy="1465466"/>
          </a:xfrm>
          <a:prstGeom prst="straightConnector1">
            <a:avLst/>
          </a:prstGeom>
          <a:noFill/>
          <a:ln w="57150" cap="flat">
            <a:solidFill>
              <a:srgbClr val="4472C4"/>
            </a:solidFill>
            <a:custDash>
              <a:ds d="300000" sp="300000"/>
            </a:custDash>
            <a:miter/>
          </a:ln>
        </p:spPr>
      </p:cxnSp>
      <p:sp>
        <p:nvSpPr>
          <p:cNvPr id="14" name="TextBox 26">
            <a:extLst>
              <a:ext uri="{FF2B5EF4-FFF2-40B4-BE49-F238E27FC236}">
                <a16:creationId xmlns:a16="http://schemas.microsoft.com/office/drawing/2014/main" id="{94B8329E-9D0F-8875-F3B5-A460605B503D}"/>
              </a:ext>
            </a:extLst>
          </p:cNvPr>
          <p:cNvSpPr txBox="1"/>
          <p:nvPr/>
        </p:nvSpPr>
        <p:spPr>
          <a:xfrm rot="21219217">
            <a:off x="5843418" y="2465678"/>
            <a:ext cx="1093889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>
                <a:solidFill>
                  <a:srgbClr val="FFFFFF"/>
                </a:solidFill>
                <a:latin typeface="Calibri"/>
              </a:rPr>
              <a:t>Bl TOP WIND </a:t>
            </a:r>
          </a:p>
        </p:txBody>
      </p:sp>
      <p:sp>
        <p:nvSpPr>
          <p:cNvPr id="15" name="TextBox 27">
            <a:extLst>
              <a:ext uri="{FF2B5EF4-FFF2-40B4-BE49-F238E27FC236}">
                <a16:creationId xmlns:a16="http://schemas.microsoft.com/office/drawing/2014/main" id="{47B834D7-F318-0D9C-40BA-9B188AC44B17}"/>
              </a:ext>
            </a:extLst>
          </p:cNvPr>
          <p:cNvSpPr txBox="1"/>
          <p:nvPr/>
        </p:nvSpPr>
        <p:spPr>
          <a:xfrm rot="18981931">
            <a:off x="5428238" y="3642963"/>
            <a:ext cx="1039387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>
                <a:solidFill>
                  <a:srgbClr val="FFFFFF"/>
                </a:solidFill>
                <a:latin typeface="Calibri"/>
              </a:rPr>
              <a:t>SURF. WIND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30">
                <a:extLst>
                  <a:ext uri="{FF2B5EF4-FFF2-40B4-BE49-F238E27FC236}">
                    <a16:creationId xmlns:a16="http://schemas.microsoft.com/office/drawing/2014/main" id="{2D02EF10-D486-DBD7-3959-FCCEEE7F892B}"/>
                  </a:ext>
                </a:extLst>
              </p:cNvPr>
              <p:cNvSpPr txBox="1"/>
              <p:nvPr/>
            </p:nvSpPr>
            <p:spPr>
              <a:xfrm>
                <a:off x="194596" y="1341445"/>
                <a:ext cx="3917906" cy="438389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68580" tIns="34290" rIns="68580" bIns="34290" anchor="t" anchorCtr="0" compatLnSpc="1">
                <a:spAutoFit/>
              </a:bodyPr>
              <a:lstStyle/>
              <a:p>
                <a:pPr marL="214313" indent="-214313" defTabSz="685800" fontAlgn="auto"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350" dirty="0">
                  <a:solidFill>
                    <a:srgbClr val="000000"/>
                  </a:solidFill>
                  <a:latin typeface="Calibri"/>
                </a:endParaRPr>
              </a:p>
              <a:p>
                <a:pPr marL="214313" indent="-214313" defTabSz="685800" fontAlgn="auto"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350" dirty="0">
                    <a:solidFill>
                      <a:srgbClr val="000000"/>
                    </a:solidFill>
                    <a:latin typeface="Calibri"/>
                  </a:rPr>
                  <a:t>Wind turning angle </a:t>
                </a:r>
                <a:r>
                  <a:rPr lang="el-GR" sz="1350" dirty="0">
                    <a:solidFill>
                      <a:srgbClr val="000000"/>
                    </a:solidFill>
                    <a:latin typeface="Calibri"/>
                  </a:rPr>
                  <a:t>α</a:t>
                </a:r>
                <a:r>
                  <a:rPr lang="en-GB" sz="1350" dirty="0">
                    <a:solidFill>
                      <a:srgbClr val="000000"/>
                    </a:solidFill>
                    <a:latin typeface="Calibri"/>
                  </a:rPr>
                  <a:t> relates with a single scalar value the boundary-layer turbulence to cross-isobaric flow, the latter being important for cyclone development and the large-scale flow</a:t>
                </a:r>
              </a:p>
              <a:p>
                <a:pPr marL="214313" indent="-214313" defTabSz="685800" fontAlgn="auto"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350" dirty="0">
                  <a:solidFill>
                    <a:srgbClr val="000000"/>
                  </a:solidFill>
                  <a:latin typeface="Calibri"/>
                </a:endParaRPr>
              </a:p>
              <a:p>
                <a:pPr marL="214313" indent="-214313" defTabSz="685800" fontAlgn="auto"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350" dirty="0">
                    <a:solidFill>
                      <a:srgbClr val="000000"/>
                    </a:solidFill>
                    <a:latin typeface="Calibri"/>
                  </a:rPr>
                  <a:t>Simple theoretical model for </a:t>
                </a:r>
                <a:r>
                  <a:rPr lang="el-GR" sz="1350" dirty="0">
                    <a:solidFill>
                      <a:srgbClr val="000000"/>
                    </a:solidFill>
                    <a:latin typeface="Calibri"/>
                  </a:rPr>
                  <a:t>α</a:t>
                </a:r>
                <a:r>
                  <a:rPr lang="en-GB" sz="1350" dirty="0">
                    <a:solidFill>
                      <a:srgbClr val="000000"/>
                    </a:solidFill>
                    <a:latin typeface="Calibri"/>
                  </a:rPr>
                  <a:t> derived by </a:t>
                </a:r>
                <a:r>
                  <a:rPr lang="en-GB" sz="1350" dirty="0" err="1">
                    <a:solidFill>
                      <a:srgbClr val="000000"/>
                    </a:solidFill>
                    <a:latin typeface="Calibri"/>
                  </a:rPr>
                  <a:t>Svensson</a:t>
                </a:r>
                <a:r>
                  <a:rPr lang="en-GB" sz="1350" dirty="0">
                    <a:solidFill>
                      <a:srgbClr val="000000"/>
                    </a:solidFill>
                    <a:latin typeface="Calibri"/>
                  </a:rPr>
                  <a:t> and </a:t>
                </a:r>
                <a:r>
                  <a:rPr lang="en-GB" sz="1350" dirty="0" err="1">
                    <a:solidFill>
                      <a:srgbClr val="000000"/>
                    </a:solidFill>
                    <a:latin typeface="Calibri"/>
                  </a:rPr>
                  <a:t>Holtslag</a:t>
                </a:r>
                <a:r>
                  <a:rPr lang="en-GB" sz="1350" dirty="0">
                    <a:solidFill>
                      <a:srgbClr val="000000"/>
                    </a:solidFill>
                    <a:latin typeface="Calibri"/>
                  </a:rPr>
                  <a:t> (2009) :</a:t>
                </a:r>
              </a:p>
              <a:p>
                <a:pPr marL="557213" lvl="1" indent="-214313" defTabSz="685800" fontAlgn="auto"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350" dirty="0">
                  <a:solidFill>
                    <a:srgbClr val="000000"/>
                  </a:solidFill>
                  <a:latin typeface="Calibri"/>
                </a:endParaRPr>
              </a:p>
              <a:p>
                <a:pPr marL="557213" lvl="1" indent="-214313">
                  <a:buSzPct val="100000"/>
                  <a:buFont typeface="Arial" pitchFamily="34"/>
                  <a:buChar char="•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 xmlns:m="http://schemas.openxmlformats.org/officeDocument/2006/math">
                    <m:r>
                      <a:rPr lang="en-GB" sz="135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350">
                        <a:latin typeface="Cambria Math" panose="02040503050406030204" pitchFamily="18" charset="0"/>
                      </a:rPr>
                      <m:t>= </m:t>
                    </m:r>
                    <m:func>
                      <m:funcPr>
                        <m:ctrlPr>
                          <a:rPr lang="en-GB" sz="135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135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350"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35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en-GB" sz="135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135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1350" i="1">
                                    <a:latin typeface="Cambria Math" panose="02040503050406030204" pitchFamily="18" charset="0"/>
                                  </a:rPr>
                                  <m:t>𝑓h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GB" sz="135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bar>
                                      <m:barPr>
                                        <m:pos m:val="top"/>
                                        <m:ctrlPr>
                                          <a:rPr lang="en-GB" sz="135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arPr>
                                      <m:e>
                                        <m:r>
                                          <a:rPr lang="en-GB" sz="1350" i="1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</m:bar>
                                  </m:e>
                                </m:d>
                              </m:num>
                              <m:den>
                                <m:sSup>
                                  <m:sSupPr>
                                    <m:ctrlPr>
                                      <a:rPr lang="en-GB" sz="135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GB" sz="135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350" i="1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GB" sz="135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GB" sz="135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GB" sz="1350" dirty="0">
                  <a:solidFill>
                    <a:srgbClr val="000000"/>
                  </a:solidFill>
                  <a:latin typeface="Calibri"/>
                </a:endParaRPr>
              </a:p>
              <a:p>
                <a:pPr marL="214313" indent="-214313" defTabSz="685800" fontAlgn="auto"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350" dirty="0">
                  <a:solidFill>
                    <a:srgbClr val="000000"/>
                  </a:solidFill>
                  <a:latin typeface="Calibri"/>
                </a:endParaRPr>
              </a:p>
              <a:p>
                <a:pPr marL="214313" indent="-214313" defTabSz="685800" fontAlgn="auto"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350" dirty="0">
                    <a:solidFill>
                      <a:srgbClr val="000000"/>
                    </a:solidFill>
                    <a:latin typeface="Calibri"/>
                  </a:rPr>
                  <a:t>Larger (smaller) Coriolis parameter </a:t>
                </a:r>
                <a14:m>
                  <m:oMath xmlns:m="http://schemas.openxmlformats.org/officeDocument/2006/math">
                    <m:r>
                      <a:rPr lang="en-GB" sz="135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GB" sz="1350" dirty="0">
                    <a:solidFill>
                      <a:srgbClr val="000000"/>
                    </a:solidFill>
                    <a:latin typeface="Calibri"/>
                  </a:rPr>
                  <a:t>, boundary layer height </a:t>
                </a:r>
                <a14:m>
                  <m:oMath xmlns:m="http://schemas.openxmlformats.org/officeDocument/2006/math">
                    <m:r>
                      <a:rPr lang="en-GB" sz="1350" i="1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sz="1350" dirty="0">
                    <a:solidFill>
                      <a:srgbClr val="000000"/>
                    </a:solidFill>
                    <a:latin typeface="Calibri"/>
                  </a:rPr>
                  <a:t>, or cross-isobaric flow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sz="135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bar>
                          <m:barPr>
                            <m:pos m:val="top"/>
                            <m:ctrlPr>
                              <a:rPr lang="en-GB" sz="135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GB" sz="135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bar>
                      </m:e>
                    </m:d>
                  </m:oMath>
                </a14:m>
                <a:r>
                  <a:rPr lang="en-GB" sz="1350" dirty="0">
                    <a:solidFill>
                      <a:srgbClr val="000000"/>
                    </a:solidFill>
                    <a:latin typeface="Calibri"/>
                  </a:rPr>
                  <a:t> decrease (increase) </a:t>
                </a:r>
                <a14:m>
                  <m:oMath xmlns:m="http://schemas.openxmlformats.org/officeDocument/2006/math">
                    <m:r>
                      <a:rPr lang="en-GB" sz="135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GB" sz="1350" dirty="0">
                  <a:solidFill>
                    <a:srgbClr val="000000"/>
                  </a:solidFill>
                  <a:latin typeface="Calibri"/>
                </a:endParaRPr>
              </a:p>
              <a:p>
                <a:pPr marL="214313" indent="-214313" defTabSz="685800" fontAlgn="auto"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350" dirty="0">
                  <a:solidFill>
                    <a:srgbClr val="000000"/>
                  </a:solidFill>
                  <a:latin typeface="Calibri"/>
                </a:endParaRPr>
              </a:p>
              <a:p>
                <a:pPr marL="214313" indent="-214313" defTabSz="685800" fontAlgn="auto"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350" dirty="0">
                    <a:solidFill>
                      <a:srgbClr val="000000"/>
                    </a:solidFill>
                    <a:latin typeface="Calibri"/>
                  </a:rPr>
                  <a:t>Larger (smaller)  surface stress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35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GB" sz="135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35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GB" sz="135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e>
                      <m:sup>
                        <m:r>
                          <a:rPr lang="en-GB" sz="135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350" dirty="0">
                    <a:solidFill>
                      <a:srgbClr val="000000"/>
                    </a:solidFill>
                    <a:latin typeface="Calibri"/>
                  </a:rPr>
                  <a:t> increases (decreases) </a:t>
                </a:r>
                <a14:m>
                  <m:oMath xmlns:m="http://schemas.openxmlformats.org/officeDocument/2006/math">
                    <m:r>
                      <a:rPr lang="en-GB" sz="135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GB" sz="1350" dirty="0">
                  <a:solidFill>
                    <a:srgbClr val="000000"/>
                  </a:solidFill>
                  <a:latin typeface="Calibri"/>
                </a:endParaRPr>
              </a:p>
              <a:p>
                <a:pPr marL="214313" indent="-214313" defTabSz="685800" fontAlgn="auto"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350" dirty="0">
                  <a:solidFill>
                    <a:srgbClr val="000000"/>
                  </a:solidFill>
                  <a:latin typeface="Calibri"/>
                </a:endParaRPr>
              </a:p>
              <a:p>
                <a:pPr marL="214313" indent="-214313" defTabSz="685800" fontAlgn="auto"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350" dirty="0">
                    <a:solidFill>
                      <a:srgbClr val="000000"/>
                    </a:solidFill>
                    <a:latin typeface="Calibri"/>
                  </a:rPr>
                  <a:t>Generally positive in NH, and negative in the SH</a:t>
                </a:r>
              </a:p>
              <a:p>
                <a:pPr marL="214313" indent="-214313" defTabSz="685800" fontAlgn="auto"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350" dirty="0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6" name="TextBox 30">
                <a:extLst>
                  <a:ext uri="{FF2B5EF4-FFF2-40B4-BE49-F238E27FC236}">
                    <a16:creationId xmlns:a16="http://schemas.microsoft.com/office/drawing/2014/main" id="{2D02EF10-D486-DBD7-3959-FCCEEE7F8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596" y="1341445"/>
                <a:ext cx="3917906" cy="4383892"/>
              </a:xfrm>
              <a:prstGeom prst="rect">
                <a:avLst/>
              </a:prstGeom>
              <a:blipFill>
                <a:blip r:embed="rId4"/>
                <a:stretch>
                  <a:fillRect l="-778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32">
            <a:extLst>
              <a:ext uri="{FF2B5EF4-FFF2-40B4-BE49-F238E27FC236}">
                <a16:creationId xmlns:a16="http://schemas.microsoft.com/office/drawing/2014/main" id="{CB001473-A301-7C17-6D8D-925E4AC62FC1}"/>
              </a:ext>
            </a:extLst>
          </p:cNvPr>
          <p:cNvCxnSpPr>
            <a:endCxn id="10" idx="1"/>
          </p:cNvCxnSpPr>
          <p:nvPr/>
        </p:nvCxnSpPr>
        <p:spPr>
          <a:xfrm flipH="1" flipV="1">
            <a:off x="5947930" y="4068344"/>
            <a:ext cx="1149689" cy="1382936"/>
          </a:xfrm>
          <a:prstGeom prst="straightConnector1">
            <a:avLst/>
          </a:prstGeom>
          <a:noFill/>
          <a:ln w="6345" cap="flat">
            <a:solidFill>
              <a:srgbClr val="000000"/>
            </a:solidFill>
            <a:prstDash val="solid"/>
            <a:miter/>
            <a:tailEnd type="arrow"/>
          </a:ln>
        </p:spPr>
      </p:cxnSp>
      <p:sp>
        <p:nvSpPr>
          <p:cNvPr id="18" name="TextBox 33">
            <a:extLst>
              <a:ext uri="{FF2B5EF4-FFF2-40B4-BE49-F238E27FC236}">
                <a16:creationId xmlns:a16="http://schemas.microsoft.com/office/drawing/2014/main" id="{72F47222-466D-2831-76C9-6419C13CB86C}"/>
              </a:ext>
            </a:extLst>
          </p:cNvPr>
          <p:cNvSpPr txBox="1"/>
          <p:nvPr/>
        </p:nvSpPr>
        <p:spPr>
          <a:xfrm>
            <a:off x="6371967" y="5437330"/>
            <a:ext cx="1696618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>
                <a:solidFill>
                  <a:srgbClr val="000000"/>
                </a:solidFill>
                <a:latin typeface="Calibri"/>
              </a:rPr>
              <a:t>Angle of wind turning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7E9F8AC-234B-F612-4141-0BDD46690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32" y="-94681"/>
            <a:ext cx="8280000" cy="828000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Effra" panose="020B0604020202020204" charset="0"/>
              </a:rPr>
              <a:t>Background: the GFDL climate model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222A05-4C15-2D10-C449-DE814A7112F7}"/>
              </a:ext>
            </a:extLst>
          </p:cNvPr>
          <p:cNvGrpSpPr/>
          <p:nvPr/>
        </p:nvGrpSpPr>
        <p:grpSpPr>
          <a:xfrm>
            <a:off x="3849633" y="928046"/>
            <a:ext cx="4844261" cy="5269014"/>
            <a:chOff x="5277193" y="611636"/>
            <a:chExt cx="6601581" cy="5890981"/>
          </a:xfrm>
        </p:grpSpPr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BBAAE9AC-A59B-B29B-AC6C-5D23B12D7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3743" t="25481" r="12260" b="40339"/>
            <a:stretch>
              <a:fillRect/>
            </a:stretch>
          </p:blipFill>
          <p:spPr>
            <a:xfrm>
              <a:off x="5277193" y="891512"/>
              <a:ext cx="6587430" cy="253580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114356C6-10D0-3CDB-8E2A-7DCE213896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3167" t="51259" r="22454" b="15259"/>
            <a:stretch/>
          </p:blipFill>
          <p:spPr>
            <a:xfrm>
              <a:off x="5277194" y="4206459"/>
              <a:ext cx="4736966" cy="2296158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C2DC16-B2BC-740F-3185-22D7E328BCC2}"/>
                </a:ext>
              </a:extLst>
            </p:cNvPr>
            <p:cNvSpPr txBox="1"/>
            <p:nvPr/>
          </p:nvSpPr>
          <p:spPr>
            <a:xfrm>
              <a:off x="7379729" y="3625303"/>
              <a:ext cx="1845314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Zonal wind-speed</a:t>
              </a:r>
            </a:p>
          </p:txBody>
        </p:sp>
        <p:sp>
          <p:nvSpPr>
            <p:cNvPr id="10" name="TextBox 17">
              <a:extLst>
                <a:ext uri="{FF2B5EF4-FFF2-40B4-BE49-F238E27FC236}">
                  <a16:creationId xmlns:a16="http://schemas.microsoft.com/office/drawing/2014/main" id="{7F9EB2A2-28EC-9A07-3D52-6BE2756E7BDE}"/>
                </a:ext>
              </a:extLst>
            </p:cNvPr>
            <p:cNvSpPr txBox="1"/>
            <p:nvPr/>
          </p:nvSpPr>
          <p:spPr>
            <a:xfrm>
              <a:off x="9460299" y="611636"/>
              <a:ext cx="2404283" cy="41291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6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Zhao et al. (2022)</a:t>
              </a:r>
            </a:p>
          </p:txBody>
        </p:sp>
        <p:cxnSp>
          <p:nvCxnSpPr>
            <p:cNvPr id="11" name="Straight Arrow Connector 19">
              <a:extLst>
                <a:ext uri="{FF2B5EF4-FFF2-40B4-BE49-F238E27FC236}">
                  <a16:creationId xmlns:a16="http://schemas.microsoft.com/office/drawing/2014/main" id="{0078D31B-91CE-10DF-490D-269BEBF659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60298" y="4931667"/>
              <a:ext cx="673831" cy="74259"/>
            </a:xfrm>
            <a:prstGeom prst="straightConnector1">
              <a:avLst/>
            </a:prstGeom>
            <a:noFill/>
            <a:ln w="6345" cap="flat">
              <a:solidFill>
                <a:srgbClr val="4472C4"/>
              </a:solidFill>
              <a:prstDash val="solid"/>
              <a:miter/>
              <a:tailEnd type="arrow"/>
            </a:ln>
          </p:spPr>
        </p:cxnSp>
        <p:sp>
          <p:nvSpPr>
            <p:cNvPr id="12" name="TextBox 21">
              <a:extLst>
                <a:ext uri="{FF2B5EF4-FFF2-40B4-BE49-F238E27FC236}">
                  <a16:creationId xmlns:a16="http://schemas.microsoft.com/office/drawing/2014/main" id="{4B302576-175A-6DEF-156F-F2307EFD43CD}"/>
                </a:ext>
              </a:extLst>
            </p:cNvPr>
            <p:cNvSpPr txBox="1"/>
            <p:nvPr/>
          </p:nvSpPr>
          <p:spPr>
            <a:xfrm>
              <a:off x="10028353" y="4144993"/>
              <a:ext cx="1850421" cy="172186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3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AM4 annual mean 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3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stress well constrained also 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3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in tropics, equator and southern ocean </a:t>
              </a:r>
            </a:p>
          </p:txBody>
        </p:sp>
      </p:grp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DD895303-B1F3-787B-D939-3B65E029A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755" y="1092320"/>
            <a:ext cx="3361218" cy="537740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800" dirty="0"/>
              <a:t>Operational GFDL atmospheric climate model AM4 is a robust model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/>
              <a:t>Typical General Circulation Model biases such as equatorward displacement of midlatitude westerlies does not occur  </a:t>
            </a:r>
          </a:p>
          <a:p>
            <a:pPr marL="0" indent="0">
              <a:buNone/>
            </a:pPr>
            <a:endParaRPr lang="en-GB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/>
              <a:t>Annual mean stress is in good agreement with CMIP5 spread and reanalysis but seasonal biases exist in AM4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/>
              <a:t>Part of AM4 biases are likely linked to modelling of  momentum transport in boundary layer </a:t>
            </a:r>
          </a:p>
        </p:txBody>
      </p:sp>
    </p:spTree>
    <p:extLst>
      <p:ext uri="{BB962C8B-B14F-4D97-AF65-F5344CB8AC3E}">
        <p14:creationId xmlns:p14="http://schemas.microsoft.com/office/powerpoint/2010/main" val="2487313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D5F91-698A-EA9C-ECA5-BB205B2E2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48" y="44802"/>
            <a:ext cx="8280000" cy="828000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Research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11D14-1A28-41C1-ED10-0505B4B1C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3808" y="1772816"/>
            <a:ext cx="6048672" cy="37444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500" kern="1200" dirty="0">
                <a:latin typeface="+mn-lt"/>
                <a:cs typeface="+mn-cs"/>
              </a:rPr>
              <a:t>What is the impact of parametrizing the boundary-layer and cloud turbulence with a higher order scheme in global climate model GFDL-AM4 simulations of boundary-layer winds?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2500" kern="1200" dirty="0">
              <a:latin typeface="+mn-lt"/>
              <a:cs typeface="+mn-cs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500" kern="1200" dirty="0">
                <a:latin typeface="+mn-lt"/>
                <a:cs typeface="+mn-cs"/>
              </a:rPr>
              <a:t>Cloud Layers Unified By Binormals (CLUBB) has been selected as the higher-order parametrization scheme </a:t>
            </a:r>
          </a:p>
          <a:p>
            <a:pPr algn="l">
              <a:buFont typeface="Wingdings" panose="05000000000000000000" pitchFamily="2" charset="2"/>
              <a:buChar char="§"/>
            </a:pPr>
            <a:endParaRPr lang="en-GB" sz="2500" kern="1200" dirty="0">
              <a:latin typeface="+mn-lt"/>
              <a:cs typeface="+mn-cs"/>
            </a:endParaRPr>
          </a:p>
          <a:p>
            <a:pPr algn="l"/>
            <a:endParaRPr lang="en-GB" sz="2500" kern="1200" dirty="0">
              <a:latin typeface="+mn-lt"/>
              <a:cs typeface="+mn-cs"/>
            </a:endParaRPr>
          </a:p>
          <a:p>
            <a:pPr algn="l">
              <a:buFont typeface="Wingdings" panose="05000000000000000000" pitchFamily="2" charset="2"/>
              <a:buChar char="§"/>
            </a:pPr>
            <a:endParaRPr lang="en-GB" sz="2000" kern="1200" dirty="0">
              <a:latin typeface="+mn-lt"/>
              <a:cs typeface="+mn-cs"/>
            </a:endParaRPr>
          </a:p>
        </p:txBody>
      </p:sp>
      <p:sp>
        <p:nvSpPr>
          <p:cNvPr id="5" name="Action Button: Help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6719536-1035-BEE8-9725-75F9821F9B80}"/>
              </a:ext>
            </a:extLst>
          </p:cNvPr>
          <p:cNvSpPr/>
          <p:nvPr/>
        </p:nvSpPr>
        <p:spPr>
          <a:xfrm>
            <a:off x="683568" y="2592381"/>
            <a:ext cx="1800200" cy="1512168"/>
          </a:xfrm>
          <a:prstGeom prst="actionButtonHelp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8828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FD2B2-0506-E0FC-DC4D-F0B9D516E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40" y="116632"/>
            <a:ext cx="8280000" cy="622295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CLUBB Parametrization</a:t>
            </a:r>
          </a:p>
        </p:txBody>
      </p:sp>
      <p:sp>
        <p:nvSpPr>
          <p:cNvPr id="5" name="Google Shape;215;p29">
            <a:extLst>
              <a:ext uri="{FF2B5EF4-FFF2-40B4-BE49-F238E27FC236}">
                <a16:creationId xmlns:a16="http://schemas.microsoft.com/office/drawing/2014/main" id="{4FB068E0-9637-A9BE-F321-26F467DF9C75}"/>
              </a:ext>
            </a:extLst>
          </p:cNvPr>
          <p:cNvSpPr/>
          <p:nvPr/>
        </p:nvSpPr>
        <p:spPr>
          <a:xfrm>
            <a:off x="2730567" y="3319099"/>
            <a:ext cx="3198808" cy="320040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101598" cap="rnd">
            <a:solidFill>
              <a:srgbClr val="4472C4"/>
            </a:solidFill>
            <a:prstDash val="solid"/>
            <a:miter/>
          </a:ln>
        </p:spPr>
        <p:txBody>
          <a:bodyPr vert="horz" wrap="square" lIns="91421" tIns="45701" rIns="91421" bIns="45701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9" name="Google Shape;220;p29">
            <a:extLst>
              <a:ext uri="{FF2B5EF4-FFF2-40B4-BE49-F238E27FC236}">
                <a16:creationId xmlns:a16="http://schemas.microsoft.com/office/drawing/2014/main" id="{5B0EF9F7-14E3-3AEC-3B08-C4CF43FB5455}"/>
              </a:ext>
            </a:extLst>
          </p:cNvPr>
          <p:cNvCxnSpPr/>
          <p:nvPr/>
        </p:nvCxnSpPr>
        <p:spPr>
          <a:xfrm rot="10800009" flipH="1">
            <a:off x="3122547" y="3594895"/>
            <a:ext cx="266703" cy="273049"/>
          </a:xfrm>
          <a:prstGeom prst="straightConnector1">
            <a:avLst/>
          </a:prstGeom>
          <a:noFill/>
          <a:ln w="101598" cap="rnd">
            <a:solidFill>
              <a:srgbClr val="4472C4"/>
            </a:solidFill>
            <a:prstDash val="solid"/>
            <a:miter/>
            <a:tailEnd type="arrow"/>
          </a:ln>
        </p:spPr>
      </p:cxnSp>
      <p:cxnSp>
        <p:nvCxnSpPr>
          <p:cNvPr id="10" name="Google Shape;221;p29">
            <a:extLst>
              <a:ext uri="{FF2B5EF4-FFF2-40B4-BE49-F238E27FC236}">
                <a16:creationId xmlns:a16="http://schemas.microsoft.com/office/drawing/2014/main" id="{4558A411-6DCE-D4B2-BE1D-3F064E31F848}"/>
              </a:ext>
            </a:extLst>
          </p:cNvPr>
          <p:cNvCxnSpPr>
            <a:cxnSpLocks/>
          </p:cNvCxnSpPr>
          <p:nvPr/>
        </p:nvCxnSpPr>
        <p:spPr>
          <a:xfrm>
            <a:off x="5929375" y="4723709"/>
            <a:ext cx="20128" cy="440788"/>
          </a:xfrm>
          <a:prstGeom prst="straightConnector1">
            <a:avLst/>
          </a:prstGeom>
          <a:noFill/>
          <a:ln w="101598" cap="rnd">
            <a:solidFill>
              <a:srgbClr val="4472C4"/>
            </a:solidFill>
            <a:prstDash val="solid"/>
            <a:miter/>
            <a:tailEnd type="arrow"/>
          </a:ln>
        </p:spPr>
      </p:cxnSp>
      <p:cxnSp>
        <p:nvCxnSpPr>
          <p:cNvPr id="11" name="Google Shape;222;p29">
            <a:extLst>
              <a:ext uri="{FF2B5EF4-FFF2-40B4-BE49-F238E27FC236}">
                <a16:creationId xmlns:a16="http://schemas.microsoft.com/office/drawing/2014/main" id="{3C05A020-6EE1-8676-64AD-671B3C004201}"/>
              </a:ext>
            </a:extLst>
          </p:cNvPr>
          <p:cNvCxnSpPr/>
          <p:nvPr/>
        </p:nvCxnSpPr>
        <p:spPr>
          <a:xfrm rot="10799991">
            <a:off x="2912247" y="5871698"/>
            <a:ext cx="334963" cy="193679"/>
          </a:xfrm>
          <a:prstGeom prst="straightConnector1">
            <a:avLst/>
          </a:prstGeom>
          <a:noFill/>
          <a:ln w="101598" cap="rnd">
            <a:solidFill>
              <a:srgbClr val="4472C4"/>
            </a:solidFill>
            <a:prstDash val="solid"/>
            <a:miter/>
            <a:tailEnd type="arrow"/>
          </a:ln>
        </p:spPr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CC2AAE8-1C14-236D-6DFC-F9639F3FB773}"/>
              </a:ext>
            </a:extLst>
          </p:cNvPr>
          <p:cNvGrpSpPr/>
          <p:nvPr/>
        </p:nvGrpSpPr>
        <p:grpSpPr>
          <a:xfrm>
            <a:off x="4798907" y="5301022"/>
            <a:ext cx="2996699" cy="1284261"/>
            <a:chOff x="6171459" y="3740890"/>
            <a:chExt cx="3212347" cy="1403810"/>
          </a:xfrm>
        </p:grpSpPr>
        <p:sp>
          <p:nvSpPr>
            <p:cNvPr id="7" name="Google Shape;218;p29">
              <a:extLst>
                <a:ext uri="{FF2B5EF4-FFF2-40B4-BE49-F238E27FC236}">
                  <a16:creationId xmlns:a16="http://schemas.microsoft.com/office/drawing/2014/main" id="{35A7644C-CDC3-713F-99C7-F51FC26DE0DF}"/>
                </a:ext>
              </a:extLst>
            </p:cNvPr>
            <p:cNvSpPr txBox="1"/>
            <p:nvPr/>
          </p:nvSpPr>
          <p:spPr>
            <a:xfrm>
              <a:off x="6171459" y="3740890"/>
              <a:ext cx="3212347" cy="1403810"/>
            </a:xfrm>
            <a:prstGeom prst="rect">
              <a:avLst/>
            </a:prstGeom>
            <a:solidFill>
              <a:srgbClr val="FFFFFF"/>
            </a:solidFill>
            <a:ln w="38103" cap="rnd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21" tIns="45701" rIns="91421" bIns="45701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600" b="1" i="0" u="none" strike="noStrike" kern="1200" cap="none" spc="0" baseline="0" dirty="0">
                  <a:solidFill>
                    <a:srgbClr val="A5A5A5"/>
                  </a:solidFill>
                  <a:uFillTx/>
                  <a:latin typeface="Open Sans"/>
                  <a:ea typeface="Open Sans"/>
                  <a:cs typeface="Open Sans"/>
                </a:rPr>
                <a:t>Select PDF from given functional form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600" b="1" i="0" u="none" strike="noStrike" kern="1200" cap="none" spc="0" baseline="0" dirty="0">
                  <a:solidFill>
                    <a:srgbClr val="A5A5A5"/>
                  </a:solidFill>
                  <a:uFillTx/>
                  <a:latin typeface="Open Sans"/>
                  <a:ea typeface="Open Sans"/>
                  <a:cs typeface="Open Sans"/>
                </a:rPr>
                <a:t>to match 10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600" b="1" i="0" u="none" strike="noStrike" kern="1200" cap="none" spc="0" baseline="0" dirty="0">
                  <a:solidFill>
                    <a:srgbClr val="A5A5A5"/>
                  </a:solidFill>
                  <a:uFillTx/>
                  <a:latin typeface="Open Sans"/>
                  <a:ea typeface="Open Sans"/>
                  <a:cs typeface="Open Sans"/>
                </a:rPr>
                <a:t>moments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endParaRP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endParaRPr>
            </a:p>
          </p:txBody>
        </p:sp>
        <p:pic>
          <p:nvPicPr>
            <p:cNvPr id="12" name="Google Shape;223;p29">
              <a:extLst>
                <a:ext uri="{FF2B5EF4-FFF2-40B4-BE49-F238E27FC236}">
                  <a16:creationId xmlns:a16="http://schemas.microsoft.com/office/drawing/2014/main" id="{3FA0B3FC-7E0D-A090-EF7C-0F305961E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023965" y="4054186"/>
              <a:ext cx="2316167" cy="1006470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13" name="Google Shape;224;p29">
            <a:extLst>
              <a:ext uri="{FF2B5EF4-FFF2-40B4-BE49-F238E27FC236}">
                <a16:creationId xmlns:a16="http://schemas.microsoft.com/office/drawing/2014/main" id="{21FDBFE0-BD64-397C-A681-9BB9396980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5618" y="4670290"/>
            <a:ext cx="676269" cy="3750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Google Shape;227;p29">
            <a:extLst>
              <a:ext uri="{FF2B5EF4-FFF2-40B4-BE49-F238E27FC236}">
                <a16:creationId xmlns:a16="http://schemas.microsoft.com/office/drawing/2014/main" id="{830F466D-60F1-8099-1C1B-B429247E44AE}"/>
              </a:ext>
            </a:extLst>
          </p:cNvPr>
          <p:cNvSpPr txBox="1"/>
          <p:nvPr/>
        </p:nvSpPr>
        <p:spPr>
          <a:xfrm>
            <a:off x="441656" y="6191537"/>
            <a:ext cx="3581403" cy="3968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 err="1">
                <a:uFillTx/>
                <a:latin typeface="Open Sans"/>
                <a:ea typeface="Open Sans"/>
                <a:cs typeface="Open Sans"/>
              </a:rPr>
              <a:t>Golaz</a:t>
            </a:r>
            <a:r>
              <a:rPr lang="en-US" sz="1800" b="0" i="0" u="none" strike="noStrike" kern="1200" cap="none" spc="0" baseline="0" dirty="0">
                <a:uFillTx/>
                <a:latin typeface="Open Sans"/>
                <a:ea typeface="Open Sans"/>
                <a:cs typeface="Open Sans"/>
              </a:rPr>
              <a:t> et al. (2002)</a:t>
            </a:r>
          </a:p>
        </p:txBody>
      </p:sp>
      <p:sp>
        <p:nvSpPr>
          <p:cNvPr id="17" name="Google Shape;228;p29">
            <a:extLst>
              <a:ext uri="{FF2B5EF4-FFF2-40B4-BE49-F238E27FC236}">
                <a16:creationId xmlns:a16="http://schemas.microsoft.com/office/drawing/2014/main" id="{D2BB834F-F125-9FFF-83B2-65B061D23074}"/>
              </a:ext>
            </a:extLst>
          </p:cNvPr>
          <p:cNvSpPr txBox="1"/>
          <p:nvPr/>
        </p:nvSpPr>
        <p:spPr>
          <a:xfrm>
            <a:off x="5785195" y="3842626"/>
            <a:ext cx="2996699" cy="6682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91421" rIns="91421" bIns="91421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rgbClr val="7F6000"/>
                </a:solidFill>
                <a:uFillTx/>
                <a:latin typeface="Open Sans"/>
                <a:ea typeface="Open Sans"/>
                <a:cs typeface="Open Sans"/>
              </a:rPr>
              <a:t>Close dissipation, pressure terms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F6CF050-72F5-1C94-8F8B-44174F982EE8}"/>
              </a:ext>
            </a:extLst>
          </p:cNvPr>
          <p:cNvGrpSpPr/>
          <p:nvPr/>
        </p:nvGrpSpPr>
        <p:grpSpPr>
          <a:xfrm>
            <a:off x="2164907" y="2884837"/>
            <a:ext cx="4509616" cy="655100"/>
            <a:chOff x="3199704" y="1608499"/>
            <a:chExt cx="4509616" cy="819873"/>
          </a:xfrm>
        </p:grpSpPr>
        <p:sp>
          <p:nvSpPr>
            <p:cNvPr id="6" name="Google Shape;217;p29">
              <a:extLst>
                <a:ext uri="{FF2B5EF4-FFF2-40B4-BE49-F238E27FC236}">
                  <a16:creationId xmlns:a16="http://schemas.microsoft.com/office/drawing/2014/main" id="{D438086E-6FEA-07E4-6ACF-A42376010FD8}"/>
                </a:ext>
              </a:extLst>
            </p:cNvPr>
            <p:cNvSpPr txBox="1"/>
            <p:nvPr/>
          </p:nvSpPr>
          <p:spPr>
            <a:xfrm>
              <a:off x="3199704" y="1608499"/>
              <a:ext cx="4495803" cy="791118"/>
            </a:xfrm>
            <a:prstGeom prst="rect">
              <a:avLst/>
            </a:prstGeom>
            <a:solidFill>
              <a:srgbClr val="FFFFFF"/>
            </a:solidFill>
            <a:ln w="38103" cap="rnd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21" tIns="45701" rIns="91421" bIns="45701" anchor="t" anchorCtr="0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1" i="0" u="none" strike="noStrike" kern="1200" cap="none" spc="0" baseline="0" dirty="0">
                  <a:solidFill>
                    <a:srgbClr val="A5A5A5"/>
                  </a:solidFill>
                  <a:uFillTx/>
                  <a:latin typeface="Open Sans"/>
                  <a:ea typeface="Open Sans"/>
                  <a:cs typeface="Open Sans"/>
                </a:rPr>
                <a:t>Advance 10 prognostic equations</a:t>
              </a:r>
              <a:endParaRPr lang="en-US" sz="1600" b="0" i="0" u="none" strike="noStrike" kern="1200" cap="none" spc="0" baseline="0" dirty="0">
                <a:solidFill>
                  <a:srgbClr val="A5A5A5"/>
                </a:solidFill>
                <a:uFillTx/>
                <a:latin typeface="Open Sans"/>
                <a:ea typeface="Open Sans"/>
                <a:cs typeface="Open Sans"/>
              </a:endParaRP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endParaRP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endParaRPr>
            </a:p>
          </p:txBody>
        </p:sp>
        <p:pic>
          <p:nvPicPr>
            <p:cNvPr id="18" name="Google Shape;229;p29">
              <a:extLst>
                <a:ext uri="{FF2B5EF4-FFF2-40B4-BE49-F238E27FC236}">
                  <a16:creationId xmlns:a16="http://schemas.microsoft.com/office/drawing/2014/main" id="{99E63837-A8CA-C4E6-926A-58ECFAA0D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213517" y="1987321"/>
              <a:ext cx="4495803" cy="441051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9E8EFBF-8CEA-FB8D-ACAF-DF2F7442CEF3}"/>
              </a:ext>
            </a:extLst>
          </p:cNvPr>
          <p:cNvGrpSpPr/>
          <p:nvPr/>
        </p:nvGrpSpPr>
        <p:grpSpPr>
          <a:xfrm>
            <a:off x="527532" y="4377263"/>
            <a:ext cx="3294987" cy="1336171"/>
            <a:chOff x="1352467" y="3817087"/>
            <a:chExt cx="3294987" cy="1336171"/>
          </a:xfrm>
        </p:grpSpPr>
        <p:sp>
          <p:nvSpPr>
            <p:cNvPr id="8" name="Google Shape;219;p29">
              <a:extLst>
                <a:ext uri="{FF2B5EF4-FFF2-40B4-BE49-F238E27FC236}">
                  <a16:creationId xmlns:a16="http://schemas.microsoft.com/office/drawing/2014/main" id="{27FDDFEE-1EA4-E46A-5071-7D726BB437EF}"/>
                </a:ext>
              </a:extLst>
            </p:cNvPr>
            <p:cNvSpPr txBox="1"/>
            <p:nvPr/>
          </p:nvSpPr>
          <p:spPr>
            <a:xfrm>
              <a:off x="1352467" y="3817087"/>
              <a:ext cx="3294987" cy="1284260"/>
            </a:xfrm>
            <a:prstGeom prst="rect">
              <a:avLst/>
            </a:prstGeom>
            <a:solidFill>
              <a:srgbClr val="FFFFFF"/>
            </a:solidFill>
            <a:ln w="38103" cap="rnd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21" tIns="45701" rIns="91421" bIns="45701" anchor="t" anchorCtr="0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600" b="1" i="0" u="none" strike="noStrike" kern="1200" cap="none" spc="0" baseline="0" dirty="0">
                  <a:solidFill>
                    <a:srgbClr val="A5A5A5"/>
                  </a:solidFill>
                  <a:uFillTx/>
                  <a:latin typeface="Open Sans"/>
                  <a:ea typeface="Open Sans"/>
                  <a:cs typeface="Open Sans"/>
                </a:rPr>
                <a:t>Use PDF to close higher-order moments, buoyancy terms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endParaRP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endParaRP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endParaRPr>
            </a:p>
          </p:txBody>
        </p:sp>
        <p:pic>
          <p:nvPicPr>
            <p:cNvPr id="19" name="Google Shape;230;p29">
              <a:extLst>
                <a:ext uri="{FF2B5EF4-FFF2-40B4-BE49-F238E27FC236}">
                  <a16:creationId xmlns:a16="http://schemas.microsoft.com/office/drawing/2014/main" id="{32393939-273A-EC07-9045-F4922AC26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467468" y="4279412"/>
              <a:ext cx="2996699" cy="873846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20" name="Google Shape;231;p29">
            <a:extLst>
              <a:ext uri="{FF2B5EF4-FFF2-40B4-BE49-F238E27FC236}">
                <a16:creationId xmlns:a16="http://schemas.microsoft.com/office/drawing/2014/main" id="{46686760-E555-A82E-8855-D25813C5CDC5}"/>
              </a:ext>
            </a:extLst>
          </p:cNvPr>
          <p:cNvSpPr txBox="1">
            <a:spLocks/>
          </p:cNvSpPr>
          <p:nvPr/>
        </p:nvSpPr>
        <p:spPr bwMode="auto">
          <a:xfrm>
            <a:off x="6954485" y="976677"/>
            <a:ext cx="1529807" cy="1423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2400" baseline="0">
                <a:solidFill>
                  <a:schemeClr val="tx2"/>
                </a:solidFill>
                <a:latin typeface="Effra" panose="020B0604020202020204" charset="0"/>
                <a:ea typeface="+mn-ea"/>
                <a:cs typeface="Calibri" panose="020F0502020204030204" pitchFamily="34" charset="0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400" baseline="0">
                <a:solidFill>
                  <a:schemeClr val="tx2"/>
                </a:solidFill>
                <a:latin typeface="Effra" panose="020B0604020202020204" charset="0"/>
                <a:cs typeface="Calibri" panose="020F0502020204030204" pitchFamily="34" charset="0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400" baseline="0">
                <a:solidFill>
                  <a:schemeClr val="tx2"/>
                </a:solidFill>
                <a:latin typeface="Effra" panose="020B0604020202020204" charset="0"/>
                <a:cs typeface="Calibri" panose="020F0502020204030204" pitchFamily="34" charset="0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400" baseline="0">
                <a:solidFill>
                  <a:schemeClr val="tx2"/>
                </a:solidFill>
                <a:latin typeface="Effra" panose="020B0604020202020204" charset="0"/>
                <a:cs typeface="Calibri" panose="020F0502020204030204" pitchFamily="34" charset="0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400" baseline="0">
                <a:solidFill>
                  <a:schemeClr val="tx2"/>
                </a:solidFill>
                <a:latin typeface="Effra" panose="020B060402020202020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GB" sz="1400" kern="0" dirty="0">
                <a:solidFill>
                  <a:srgbClr val="FF0000"/>
                </a:solidFill>
              </a:rPr>
              <a:t>red = host prognosed; </a:t>
            </a:r>
          </a:p>
          <a:p>
            <a:pPr marL="0" indent="0">
              <a:buFont typeface="Arial" charset="0"/>
              <a:buNone/>
            </a:pPr>
            <a:r>
              <a:rPr lang="en-GB" sz="1400" kern="0" dirty="0">
                <a:solidFill>
                  <a:srgbClr val="0000FF"/>
                </a:solidFill>
              </a:rPr>
              <a:t>blue = CLUBB prognosed</a:t>
            </a:r>
          </a:p>
          <a:p>
            <a:pPr marL="0" indent="0">
              <a:buFont typeface="Arial" charset="0"/>
              <a:buNone/>
            </a:pPr>
            <a:r>
              <a:rPr lang="en-GB" sz="1400" kern="0" dirty="0">
                <a:solidFill>
                  <a:srgbClr val="38761D"/>
                </a:solidFill>
              </a:rPr>
              <a:t>green = CLUBB integrated</a:t>
            </a:r>
          </a:p>
        </p:txBody>
      </p:sp>
      <p:cxnSp>
        <p:nvCxnSpPr>
          <p:cNvPr id="23" name="Straight Arrow Connector 9">
            <a:extLst>
              <a:ext uri="{FF2B5EF4-FFF2-40B4-BE49-F238E27FC236}">
                <a16:creationId xmlns:a16="http://schemas.microsoft.com/office/drawing/2014/main" id="{D91DBCC5-AA6A-6E31-4865-7F3CA4509AFB}"/>
              </a:ext>
            </a:extLst>
          </p:cNvPr>
          <p:cNvCxnSpPr>
            <a:cxnSpLocks/>
          </p:cNvCxnSpPr>
          <p:nvPr/>
        </p:nvCxnSpPr>
        <p:spPr>
          <a:xfrm>
            <a:off x="4412807" y="2367227"/>
            <a:ext cx="10120" cy="517610"/>
          </a:xfrm>
          <a:prstGeom prst="straightConnector1">
            <a:avLst/>
          </a:prstGeom>
          <a:noFill/>
          <a:ln w="76196" cap="flat">
            <a:solidFill>
              <a:srgbClr val="4472C4"/>
            </a:solidFill>
            <a:prstDash val="solid"/>
            <a:miter/>
            <a:tailEnd type="arrow"/>
          </a:ln>
        </p:spPr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79B2143-EE31-B816-22AD-27677D9FD10A}"/>
              </a:ext>
            </a:extLst>
          </p:cNvPr>
          <p:cNvGrpSpPr/>
          <p:nvPr/>
        </p:nvGrpSpPr>
        <p:grpSpPr>
          <a:xfrm>
            <a:off x="1963285" y="958137"/>
            <a:ext cx="4886972" cy="1439983"/>
            <a:chOff x="2146255" y="982984"/>
            <a:chExt cx="4899503" cy="143998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A60F7C6-2A52-6BBD-ADF7-0C416E3A0E9F}"/>
                </a:ext>
              </a:extLst>
            </p:cNvPr>
            <p:cNvGrpSpPr/>
            <p:nvPr/>
          </p:nvGrpSpPr>
          <p:grpSpPr>
            <a:xfrm>
              <a:off x="2146255" y="982984"/>
              <a:ext cx="4899503" cy="1439983"/>
              <a:chOff x="1170928" y="1190986"/>
              <a:chExt cx="4899503" cy="1439983"/>
            </a:xfrm>
          </p:grpSpPr>
          <p:sp>
            <p:nvSpPr>
              <p:cNvPr id="21" name="Rectangle 5">
                <a:extLst>
                  <a:ext uri="{FF2B5EF4-FFF2-40B4-BE49-F238E27FC236}">
                    <a16:creationId xmlns:a16="http://schemas.microsoft.com/office/drawing/2014/main" id="{FEACC9C9-D22F-4C0F-C86C-0FB074923C52}"/>
                  </a:ext>
                </a:extLst>
              </p:cNvPr>
              <p:cNvSpPr/>
              <p:nvPr/>
            </p:nvSpPr>
            <p:spPr>
              <a:xfrm>
                <a:off x="1364425" y="1207848"/>
                <a:ext cx="4512510" cy="1423121"/>
              </a:xfrm>
              <a:prstGeom prst="rect">
                <a:avLst/>
              </a:prstGeom>
              <a:solidFill>
                <a:schemeClr val="bg1"/>
              </a:solidFill>
              <a:ln w="3810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B0E81FB3-C920-4E09-B197-B987B7855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5655" t="44898" r="51274" b="35006"/>
              <a:stretch/>
            </p:blipFill>
            <p:spPr>
              <a:xfrm>
                <a:off x="1557652" y="1528067"/>
                <a:ext cx="2040961" cy="1072009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C8D88CDA-895E-A455-E113-4CDDAC71105B}"/>
                  </a:ext>
                </a:extLst>
              </p:cNvPr>
              <p:cNvSpPr txBox="1"/>
              <p:nvPr/>
            </p:nvSpPr>
            <p:spPr>
              <a:xfrm>
                <a:off x="1170928" y="1190986"/>
                <a:ext cx="4899503" cy="353943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700" b="1" dirty="0">
                    <a:solidFill>
                      <a:srgbClr val="A5A5A5"/>
                    </a:solidFill>
                    <a:latin typeface="Open Sans"/>
                    <a:ea typeface="Open Sans"/>
                    <a:cs typeface="Open Sans"/>
                  </a:rPr>
                  <a:t>P</a:t>
                </a:r>
                <a:r>
                  <a:rPr lang="en-GB" sz="1700" b="1" i="0" u="none" strike="noStrike" kern="1200" cap="none" spc="0" baseline="0" dirty="0">
                    <a:solidFill>
                      <a:srgbClr val="A5A5A5"/>
                    </a:solidFill>
                    <a:uFillTx/>
                    <a:latin typeface="Open Sans"/>
                    <a:ea typeface="Open Sans"/>
                    <a:cs typeface="Open Sans"/>
                  </a:rPr>
                  <a:t>rimary grid-mean equations</a:t>
                </a:r>
              </a:p>
            </p:txBody>
          </p:sp>
        </p:grp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CD2CB23D-DEE3-F9A5-A78D-BC2CFDCD49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396" t="64299" r="55160" b="17693"/>
            <a:stretch/>
          </p:blipFill>
          <p:spPr>
            <a:xfrm>
              <a:off x="4621210" y="1320066"/>
              <a:ext cx="1968954" cy="1072008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1E070F86-2A08-7D59-3312-E7EA2107B91F}"/>
              </a:ext>
            </a:extLst>
          </p:cNvPr>
          <p:cNvSpPr/>
          <p:nvPr/>
        </p:nvSpPr>
        <p:spPr>
          <a:xfrm>
            <a:off x="444179" y="2559123"/>
            <a:ext cx="8040113" cy="4110051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A467B5A-14CF-EAC4-0F32-40482EBEDAB5}"/>
              </a:ext>
            </a:extLst>
          </p:cNvPr>
          <p:cNvSpPr txBox="1"/>
          <p:nvPr/>
        </p:nvSpPr>
        <p:spPr>
          <a:xfrm>
            <a:off x="7458867" y="2612629"/>
            <a:ext cx="909223" cy="369332"/>
          </a:xfrm>
          <a:prstGeom prst="rect">
            <a:avLst/>
          </a:prstGeom>
          <a:solidFill>
            <a:srgbClr val="FEF5DE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800" b="1" dirty="0">
                <a:solidFill>
                  <a:schemeClr val="accent1"/>
                </a:solidFill>
              </a:rPr>
              <a:t>CLUBB</a:t>
            </a:r>
          </a:p>
        </p:txBody>
      </p:sp>
    </p:spTree>
    <p:extLst>
      <p:ext uri="{BB962C8B-B14F-4D97-AF65-F5344CB8AC3E}">
        <p14:creationId xmlns:p14="http://schemas.microsoft.com/office/powerpoint/2010/main" val="2053324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5;p29">
            <a:extLst>
              <a:ext uri="{FF2B5EF4-FFF2-40B4-BE49-F238E27FC236}">
                <a16:creationId xmlns:a16="http://schemas.microsoft.com/office/drawing/2014/main" id="{EA30A8F3-A319-5045-65BD-13DCFB1239EC}"/>
              </a:ext>
            </a:extLst>
          </p:cNvPr>
          <p:cNvSpPr/>
          <p:nvPr/>
        </p:nvSpPr>
        <p:spPr>
          <a:xfrm>
            <a:off x="3707904" y="1628800"/>
            <a:ext cx="4536009" cy="441816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101598" cap="rnd">
            <a:solidFill>
              <a:srgbClr val="4472C4"/>
            </a:solidFill>
            <a:prstDash val="solid"/>
            <a:miter/>
          </a:ln>
        </p:spPr>
        <p:txBody>
          <a:bodyPr vert="horz" wrap="square" lIns="68566" tIns="34276" rIns="68566" bIns="34276" anchor="ctr" anchorCtr="0" compatLnSpc="1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BB0DB8E3-2D68-0607-DB40-2E3466A7FF5C}"/>
              </a:ext>
            </a:extLst>
          </p:cNvPr>
          <p:cNvSpPr/>
          <p:nvPr/>
        </p:nvSpPr>
        <p:spPr>
          <a:xfrm>
            <a:off x="4972046" y="1293468"/>
            <a:ext cx="2007723" cy="552574"/>
          </a:xfrm>
          <a:prstGeom prst="rect">
            <a:avLst/>
          </a:pr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125">
                <a:solidFill>
                  <a:srgbClr val="FFFFFF"/>
                </a:solidFill>
                <a:latin typeface="Calibri"/>
              </a:rPr>
              <a:t>ATMOSPHERIC DYNAMICS 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7B4C6E48-D389-8934-27DA-9677A59FF098}"/>
              </a:ext>
            </a:extLst>
          </p:cNvPr>
          <p:cNvSpPr/>
          <p:nvPr/>
        </p:nvSpPr>
        <p:spPr>
          <a:xfrm>
            <a:off x="6969504" y="2466704"/>
            <a:ext cx="1825359" cy="428404"/>
          </a:xfrm>
          <a:prstGeom prst="rect">
            <a:avLst/>
          </a:pr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125">
                <a:solidFill>
                  <a:srgbClr val="FFFFFF"/>
                </a:solidFill>
                <a:latin typeface="Calibri"/>
              </a:rPr>
              <a:t>RADIATION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7C4E29D1-958E-88A7-4AE0-38803BA6B77A}"/>
              </a:ext>
            </a:extLst>
          </p:cNvPr>
          <p:cNvSpPr/>
          <p:nvPr/>
        </p:nvSpPr>
        <p:spPr>
          <a:xfrm>
            <a:off x="5129305" y="5664506"/>
            <a:ext cx="2007723" cy="624013"/>
          </a:xfrm>
          <a:prstGeom prst="rect">
            <a:avLst/>
          </a:pr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125">
                <a:solidFill>
                  <a:srgbClr val="FFFFFF"/>
                </a:solidFill>
                <a:latin typeface="Calibri"/>
              </a:rPr>
              <a:t>COUPLING WITH THE SURFACE </a:t>
            </a:r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2ACEFCCC-472F-4060-5AAA-AE84C07C56CB}"/>
              </a:ext>
            </a:extLst>
          </p:cNvPr>
          <p:cNvSpPr/>
          <p:nvPr/>
        </p:nvSpPr>
        <p:spPr>
          <a:xfrm>
            <a:off x="6878651" y="3922063"/>
            <a:ext cx="1825360" cy="1149639"/>
          </a:xfrm>
          <a:prstGeom prst="rect">
            <a:avLst/>
          </a:pr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>
                <a:solidFill>
                  <a:srgbClr val="FFFFFF"/>
                </a:solidFill>
                <a:latin typeface="Calibri"/>
              </a:rPr>
              <a:t>VERTICAL DIFFUSION OF MOMENTUM, HEAT, MOISTURE, AND TRACERS BASED ON LOCK SCHEME</a:t>
            </a: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0F76FB16-FE85-03DA-16C8-29F0AAD2359F}"/>
              </a:ext>
            </a:extLst>
          </p:cNvPr>
          <p:cNvSpPr/>
          <p:nvPr/>
        </p:nvSpPr>
        <p:spPr>
          <a:xfrm>
            <a:off x="3180517" y="4677055"/>
            <a:ext cx="2049074" cy="624013"/>
          </a:xfrm>
          <a:prstGeom prst="rect">
            <a:avLst/>
          </a:pr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>
                <a:solidFill>
                  <a:srgbClr val="FFFFFF"/>
                </a:solidFill>
                <a:latin typeface="Calibri"/>
              </a:rPr>
              <a:t>UPWARD DIFFUSION OF HEAT AND MOISTURE</a:t>
            </a:r>
          </a:p>
        </p:txBody>
      </p:sp>
      <p:sp>
        <p:nvSpPr>
          <p:cNvPr id="8" name="Rectangle 24">
            <a:extLst>
              <a:ext uri="{FF2B5EF4-FFF2-40B4-BE49-F238E27FC236}">
                <a16:creationId xmlns:a16="http://schemas.microsoft.com/office/drawing/2014/main" id="{B62487C4-D63D-B3BC-F520-8CEEA0F455CD}"/>
              </a:ext>
            </a:extLst>
          </p:cNvPr>
          <p:cNvSpPr/>
          <p:nvPr/>
        </p:nvSpPr>
        <p:spPr>
          <a:xfrm>
            <a:off x="2842730" y="3580946"/>
            <a:ext cx="1976839" cy="563743"/>
          </a:xfrm>
          <a:prstGeom prst="rect">
            <a:avLst/>
          </a:pr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>
                <a:solidFill>
                  <a:srgbClr val="FFFFFF"/>
                </a:solidFill>
                <a:latin typeface="Calibri"/>
              </a:rPr>
              <a:t>SHALLOW AND DEEP CONVECTION</a:t>
            </a:r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58B773EE-AACF-B019-33F4-AE2470488E0A}"/>
              </a:ext>
            </a:extLst>
          </p:cNvPr>
          <p:cNvSpPr/>
          <p:nvPr/>
        </p:nvSpPr>
        <p:spPr>
          <a:xfrm>
            <a:off x="2865832" y="2725852"/>
            <a:ext cx="1964904" cy="446633"/>
          </a:xfrm>
          <a:prstGeom prst="rect">
            <a:avLst/>
          </a:pr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>
                <a:solidFill>
                  <a:srgbClr val="FFFFFF"/>
                </a:solidFill>
                <a:latin typeface="Calibri"/>
              </a:rPr>
              <a:t>CLOUD MACROPHYSICS</a:t>
            </a:r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E92D9231-85A7-46CC-3637-1A766F771DA3}"/>
              </a:ext>
            </a:extLst>
          </p:cNvPr>
          <p:cNvSpPr/>
          <p:nvPr/>
        </p:nvSpPr>
        <p:spPr>
          <a:xfrm>
            <a:off x="3293598" y="1905111"/>
            <a:ext cx="1911106" cy="428163"/>
          </a:xfrm>
          <a:prstGeom prst="rect">
            <a:avLst/>
          </a:pr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>
                <a:solidFill>
                  <a:srgbClr val="FFFFFF"/>
                </a:solidFill>
                <a:latin typeface="Calibri"/>
              </a:rPr>
              <a:t>CLOUD  MICROPHYSICS</a:t>
            </a:r>
          </a:p>
        </p:txBody>
      </p:sp>
      <p:sp>
        <p:nvSpPr>
          <p:cNvPr id="11" name="TextBox 44">
            <a:extLst>
              <a:ext uri="{FF2B5EF4-FFF2-40B4-BE49-F238E27FC236}">
                <a16:creationId xmlns:a16="http://schemas.microsoft.com/office/drawing/2014/main" id="{1B9C34F1-0B47-FDAF-052D-58F06D348762}"/>
              </a:ext>
            </a:extLst>
          </p:cNvPr>
          <p:cNvSpPr txBox="1"/>
          <p:nvPr/>
        </p:nvSpPr>
        <p:spPr>
          <a:xfrm>
            <a:off x="5077112" y="166064"/>
            <a:ext cx="2791144" cy="6540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800" b="1" dirty="0">
                <a:solidFill>
                  <a:srgbClr val="7EAF35"/>
                </a:solidFill>
                <a:latin typeface="Effra" panose="020B0604020202020204" charset="0"/>
                <a:ea typeface="+mj-ea"/>
                <a:cs typeface="Calibri" panose="020F0502020204030204" pitchFamily="34" charset="0"/>
              </a:rPr>
              <a:t>with CLUBB</a:t>
            </a:r>
          </a:p>
        </p:txBody>
      </p:sp>
      <p:sp>
        <p:nvSpPr>
          <p:cNvPr id="13" name="Arrow: Down 23">
            <a:extLst>
              <a:ext uri="{FF2B5EF4-FFF2-40B4-BE49-F238E27FC236}">
                <a16:creationId xmlns:a16="http://schemas.microsoft.com/office/drawing/2014/main" id="{219329E9-608C-ABBB-1DD1-C42B042EF40B}"/>
              </a:ext>
            </a:extLst>
          </p:cNvPr>
          <p:cNvSpPr/>
          <p:nvPr/>
        </p:nvSpPr>
        <p:spPr>
          <a:xfrm rot="18495715">
            <a:off x="7349224" y="2069317"/>
            <a:ext cx="419582" cy="355531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pin 0 f1 10800"/>
              <a:gd name="f15" fmla="pin 0 f0 21600"/>
              <a:gd name="f16" fmla="*/ f10 f2 1"/>
              <a:gd name="f17" fmla="*/ f11 f2 1"/>
              <a:gd name="f18" fmla="val f14"/>
              <a:gd name="f19" fmla="val f15"/>
              <a:gd name="f20" fmla="+- 21600 0 f14"/>
              <a:gd name="f21" fmla="*/ f14 f12 1"/>
              <a:gd name="f22" fmla="*/ f15 f13 1"/>
              <a:gd name="f23" fmla="*/ 0 f13 1"/>
              <a:gd name="f24" fmla="*/ 0 f12 1"/>
              <a:gd name="f25" fmla="*/ f16 1 f4"/>
              <a:gd name="f26" fmla="*/ 21600 f12 1"/>
              <a:gd name="f27" fmla="*/ f17 1 f4"/>
              <a:gd name="f28" fmla="+- 21600 0 f19"/>
              <a:gd name="f29" fmla="*/ f18 f12 1"/>
              <a:gd name="f30" fmla="*/ f20 f12 1"/>
              <a:gd name="f31" fmla="*/ f19 f13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3 1"/>
            </a:gdLst>
            <a:ahLst>
              <a:ahXY gdRefX="f1" minX="f7" maxX="f9" gdRefY="f0" minY="f7" maxY="f8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4" y="f31"/>
              </a:cxn>
              <a:cxn ang="f33">
                <a:pos x="f26" y="f31"/>
              </a:cxn>
            </a:cxnLst>
            <a:rect l="f29" t="f23" r="f30" b="f37"/>
            <a:pathLst>
              <a:path w="21600" h="21600">
                <a:moveTo>
                  <a:pt x="f18" y="f7"/>
                </a:moveTo>
                <a:lnTo>
                  <a:pt x="f18" y="f19"/>
                </a:lnTo>
                <a:lnTo>
                  <a:pt x="f7" y="f19"/>
                </a:lnTo>
                <a:lnTo>
                  <a:pt x="f9" y="f8"/>
                </a:lnTo>
                <a:lnTo>
                  <a:pt x="f8" y="f19"/>
                </a:lnTo>
                <a:lnTo>
                  <a:pt x="f20" y="f19"/>
                </a:lnTo>
                <a:lnTo>
                  <a:pt x="f20" y="f7"/>
                </a:lnTo>
                <a:close/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Arrow: Down 24">
            <a:extLst>
              <a:ext uri="{FF2B5EF4-FFF2-40B4-BE49-F238E27FC236}">
                <a16:creationId xmlns:a16="http://schemas.microsoft.com/office/drawing/2014/main" id="{2EF06744-DCC7-5ED1-466F-1A02E8D8572F}"/>
              </a:ext>
            </a:extLst>
          </p:cNvPr>
          <p:cNvSpPr/>
          <p:nvPr/>
        </p:nvSpPr>
        <p:spPr>
          <a:xfrm rot="21388629">
            <a:off x="8016314" y="3263241"/>
            <a:ext cx="399644" cy="373269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pin 0 f1 10800"/>
              <a:gd name="f15" fmla="pin 0 f0 21600"/>
              <a:gd name="f16" fmla="*/ f10 f2 1"/>
              <a:gd name="f17" fmla="*/ f11 f2 1"/>
              <a:gd name="f18" fmla="val f14"/>
              <a:gd name="f19" fmla="val f15"/>
              <a:gd name="f20" fmla="+- 21600 0 f14"/>
              <a:gd name="f21" fmla="*/ f14 f12 1"/>
              <a:gd name="f22" fmla="*/ f15 f13 1"/>
              <a:gd name="f23" fmla="*/ 0 f13 1"/>
              <a:gd name="f24" fmla="*/ 0 f12 1"/>
              <a:gd name="f25" fmla="*/ f16 1 f4"/>
              <a:gd name="f26" fmla="*/ 21600 f12 1"/>
              <a:gd name="f27" fmla="*/ f17 1 f4"/>
              <a:gd name="f28" fmla="+- 21600 0 f19"/>
              <a:gd name="f29" fmla="*/ f18 f12 1"/>
              <a:gd name="f30" fmla="*/ f20 f12 1"/>
              <a:gd name="f31" fmla="*/ f19 f13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3 1"/>
            </a:gdLst>
            <a:ahLst>
              <a:ahXY gdRefX="f1" minX="f7" maxX="f9" gdRefY="f0" minY="f7" maxY="f8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4" y="f31"/>
              </a:cxn>
              <a:cxn ang="f33">
                <a:pos x="f26" y="f31"/>
              </a:cxn>
            </a:cxnLst>
            <a:rect l="f29" t="f23" r="f30" b="f37"/>
            <a:pathLst>
              <a:path w="21600" h="21600">
                <a:moveTo>
                  <a:pt x="f18" y="f7"/>
                </a:moveTo>
                <a:lnTo>
                  <a:pt x="f18" y="f19"/>
                </a:lnTo>
                <a:lnTo>
                  <a:pt x="f7" y="f19"/>
                </a:lnTo>
                <a:lnTo>
                  <a:pt x="f9" y="f8"/>
                </a:lnTo>
                <a:lnTo>
                  <a:pt x="f8" y="f19"/>
                </a:lnTo>
                <a:lnTo>
                  <a:pt x="f20" y="f19"/>
                </a:lnTo>
                <a:lnTo>
                  <a:pt x="f20" y="f7"/>
                </a:lnTo>
                <a:close/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Arrow: Down 25">
            <a:extLst>
              <a:ext uri="{FF2B5EF4-FFF2-40B4-BE49-F238E27FC236}">
                <a16:creationId xmlns:a16="http://schemas.microsoft.com/office/drawing/2014/main" id="{8DA0F916-C6B4-45A3-5ABA-7F004ECDD2A0}"/>
              </a:ext>
            </a:extLst>
          </p:cNvPr>
          <p:cNvSpPr/>
          <p:nvPr/>
        </p:nvSpPr>
        <p:spPr>
          <a:xfrm rot="3143269">
            <a:off x="7312942" y="5300687"/>
            <a:ext cx="419582" cy="355532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pin 0 f1 10800"/>
              <a:gd name="f15" fmla="pin 0 f0 21600"/>
              <a:gd name="f16" fmla="*/ f10 f2 1"/>
              <a:gd name="f17" fmla="*/ f11 f2 1"/>
              <a:gd name="f18" fmla="val f14"/>
              <a:gd name="f19" fmla="val f15"/>
              <a:gd name="f20" fmla="+- 21600 0 f14"/>
              <a:gd name="f21" fmla="*/ f14 f12 1"/>
              <a:gd name="f22" fmla="*/ f15 f13 1"/>
              <a:gd name="f23" fmla="*/ 0 f13 1"/>
              <a:gd name="f24" fmla="*/ 0 f12 1"/>
              <a:gd name="f25" fmla="*/ f16 1 f4"/>
              <a:gd name="f26" fmla="*/ 21600 f12 1"/>
              <a:gd name="f27" fmla="*/ f17 1 f4"/>
              <a:gd name="f28" fmla="+- 21600 0 f19"/>
              <a:gd name="f29" fmla="*/ f18 f12 1"/>
              <a:gd name="f30" fmla="*/ f20 f12 1"/>
              <a:gd name="f31" fmla="*/ f19 f13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3 1"/>
            </a:gdLst>
            <a:ahLst>
              <a:ahXY gdRefX="f1" minX="f7" maxX="f9" gdRefY="f0" minY="f7" maxY="f8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4" y="f31"/>
              </a:cxn>
              <a:cxn ang="f33">
                <a:pos x="f26" y="f31"/>
              </a:cxn>
            </a:cxnLst>
            <a:rect l="f29" t="f23" r="f30" b="f37"/>
            <a:pathLst>
              <a:path w="21600" h="21600">
                <a:moveTo>
                  <a:pt x="f18" y="f7"/>
                </a:moveTo>
                <a:lnTo>
                  <a:pt x="f18" y="f19"/>
                </a:lnTo>
                <a:lnTo>
                  <a:pt x="f7" y="f19"/>
                </a:lnTo>
                <a:lnTo>
                  <a:pt x="f9" y="f8"/>
                </a:lnTo>
                <a:lnTo>
                  <a:pt x="f8" y="f19"/>
                </a:lnTo>
                <a:lnTo>
                  <a:pt x="f20" y="f19"/>
                </a:lnTo>
                <a:lnTo>
                  <a:pt x="f20" y="f7"/>
                </a:lnTo>
                <a:close/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Arrow: Down 26">
            <a:extLst>
              <a:ext uri="{FF2B5EF4-FFF2-40B4-BE49-F238E27FC236}">
                <a16:creationId xmlns:a16="http://schemas.microsoft.com/office/drawing/2014/main" id="{5FCF6DB9-FEC1-190F-93F7-EC59432596E2}"/>
              </a:ext>
            </a:extLst>
          </p:cNvPr>
          <p:cNvSpPr/>
          <p:nvPr/>
        </p:nvSpPr>
        <p:spPr>
          <a:xfrm rot="7213802">
            <a:off x="4408775" y="5404940"/>
            <a:ext cx="419583" cy="355533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pin 0 f1 10800"/>
              <a:gd name="f15" fmla="pin 0 f0 21600"/>
              <a:gd name="f16" fmla="*/ f10 f2 1"/>
              <a:gd name="f17" fmla="*/ f11 f2 1"/>
              <a:gd name="f18" fmla="val f14"/>
              <a:gd name="f19" fmla="val f15"/>
              <a:gd name="f20" fmla="+- 21600 0 f14"/>
              <a:gd name="f21" fmla="*/ f14 f12 1"/>
              <a:gd name="f22" fmla="*/ f15 f13 1"/>
              <a:gd name="f23" fmla="*/ 0 f13 1"/>
              <a:gd name="f24" fmla="*/ 0 f12 1"/>
              <a:gd name="f25" fmla="*/ f16 1 f4"/>
              <a:gd name="f26" fmla="*/ 21600 f12 1"/>
              <a:gd name="f27" fmla="*/ f17 1 f4"/>
              <a:gd name="f28" fmla="+- 21600 0 f19"/>
              <a:gd name="f29" fmla="*/ f18 f12 1"/>
              <a:gd name="f30" fmla="*/ f20 f12 1"/>
              <a:gd name="f31" fmla="*/ f19 f13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3 1"/>
            </a:gdLst>
            <a:ahLst>
              <a:ahXY gdRefX="f1" minX="f7" maxX="f9" gdRefY="f0" minY="f7" maxY="f8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4" y="f31"/>
              </a:cxn>
              <a:cxn ang="f33">
                <a:pos x="f26" y="f31"/>
              </a:cxn>
            </a:cxnLst>
            <a:rect l="f29" t="f23" r="f30" b="f37"/>
            <a:pathLst>
              <a:path w="21600" h="21600">
                <a:moveTo>
                  <a:pt x="f18" y="f7"/>
                </a:moveTo>
                <a:lnTo>
                  <a:pt x="f18" y="f19"/>
                </a:lnTo>
                <a:lnTo>
                  <a:pt x="f7" y="f19"/>
                </a:lnTo>
                <a:lnTo>
                  <a:pt x="f9" y="f8"/>
                </a:lnTo>
                <a:lnTo>
                  <a:pt x="f8" y="f19"/>
                </a:lnTo>
                <a:lnTo>
                  <a:pt x="f20" y="f19"/>
                </a:lnTo>
                <a:lnTo>
                  <a:pt x="f20" y="f7"/>
                </a:lnTo>
                <a:close/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Arrow: Down 27">
            <a:extLst>
              <a:ext uri="{FF2B5EF4-FFF2-40B4-BE49-F238E27FC236}">
                <a16:creationId xmlns:a16="http://schemas.microsoft.com/office/drawing/2014/main" id="{4AA6AB62-6D48-760B-6AE8-0DFA2311EEB8}"/>
              </a:ext>
            </a:extLst>
          </p:cNvPr>
          <p:cNvSpPr/>
          <p:nvPr/>
        </p:nvSpPr>
        <p:spPr>
          <a:xfrm rot="9748694">
            <a:off x="3586688" y="4202277"/>
            <a:ext cx="399645" cy="373269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pin 0 f1 10800"/>
              <a:gd name="f15" fmla="pin 0 f0 21600"/>
              <a:gd name="f16" fmla="*/ f10 f2 1"/>
              <a:gd name="f17" fmla="*/ f11 f2 1"/>
              <a:gd name="f18" fmla="val f14"/>
              <a:gd name="f19" fmla="val f15"/>
              <a:gd name="f20" fmla="+- 21600 0 f14"/>
              <a:gd name="f21" fmla="*/ f14 f12 1"/>
              <a:gd name="f22" fmla="*/ f15 f13 1"/>
              <a:gd name="f23" fmla="*/ 0 f13 1"/>
              <a:gd name="f24" fmla="*/ 0 f12 1"/>
              <a:gd name="f25" fmla="*/ f16 1 f4"/>
              <a:gd name="f26" fmla="*/ 21600 f12 1"/>
              <a:gd name="f27" fmla="*/ f17 1 f4"/>
              <a:gd name="f28" fmla="+- 21600 0 f19"/>
              <a:gd name="f29" fmla="*/ f18 f12 1"/>
              <a:gd name="f30" fmla="*/ f20 f12 1"/>
              <a:gd name="f31" fmla="*/ f19 f13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3 1"/>
            </a:gdLst>
            <a:ahLst>
              <a:ahXY gdRefX="f1" minX="f7" maxX="f9" gdRefY="f0" minY="f7" maxY="f8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4" y="f31"/>
              </a:cxn>
              <a:cxn ang="f33">
                <a:pos x="f26" y="f31"/>
              </a:cxn>
            </a:cxnLst>
            <a:rect l="f29" t="f23" r="f30" b="f37"/>
            <a:pathLst>
              <a:path w="21600" h="21600">
                <a:moveTo>
                  <a:pt x="f18" y="f7"/>
                </a:moveTo>
                <a:lnTo>
                  <a:pt x="f18" y="f19"/>
                </a:lnTo>
                <a:lnTo>
                  <a:pt x="f7" y="f19"/>
                </a:lnTo>
                <a:lnTo>
                  <a:pt x="f9" y="f8"/>
                </a:lnTo>
                <a:lnTo>
                  <a:pt x="f8" y="f19"/>
                </a:lnTo>
                <a:lnTo>
                  <a:pt x="f20" y="f19"/>
                </a:lnTo>
                <a:lnTo>
                  <a:pt x="f20" y="f7"/>
                </a:lnTo>
                <a:close/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Arrow: Down 28">
            <a:extLst>
              <a:ext uri="{FF2B5EF4-FFF2-40B4-BE49-F238E27FC236}">
                <a16:creationId xmlns:a16="http://schemas.microsoft.com/office/drawing/2014/main" id="{0D78A726-388C-E78F-98DE-B249FB78E810}"/>
              </a:ext>
            </a:extLst>
          </p:cNvPr>
          <p:cNvSpPr/>
          <p:nvPr/>
        </p:nvSpPr>
        <p:spPr>
          <a:xfrm rot="11102547">
            <a:off x="3553513" y="3195413"/>
            <a:ext cx="399644" cy="373268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pin 0 f1 10800"/>
              <a:gd name="f15" fmla="pin 0 f0 21600"/>
              <a:gd name="f16" fmla="*/ f10 f2 1"/>
              <a:gd name="f17" fmla="*/ f11 f2 1"/>
              <a:gd name="f18" fmla="val f14"/>
              <a:gd name="f19" fmla="val f15"/>
              <a:gd name="f20" fmla="+- 21600 0 f14"/>
              <a:gd name="f21" fmla="*/ f14 f12 1"/>
              <a:gd name="f22" fmla="*/ f15 f13 1"/>
              <a:gd name="f23" fmla="*/ 0 f13 1"/>
              <a:gd name="f24" fmla="*/ 0 f12 1"/>
              <a:gd name="f25" fmla="*/ f16 1 f4"/>
              <a:gd name="f26" fmla="*/ 21600 f12 1"/>
              <a:gd name="f27" fmla="*/ f17 1 f4"/>
              <a:gd name="f28" fmla="+- 21600 0 f19"/>
              <a:gd name="f29" fmla="*/ f18 f12 1"/>
              <a:gd name="f30" fmla="*/ f20 f12 1"/>
              <a:gd name="f31" fmla="*/ f19 f13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3 1"/>
            </a:gdLst>
            <a:ahLst>
              <a:ahXY gdRefX="f1" minX="f7" maxX="f9" gdRefY="f0" minY="f7" maxY="f8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4" y="f31"/>
              </a:cxn>
              <a:cxn ang="f33">
                <a:pos x="f26" y="f31"/>
              </a:cxn>
            </a:cxnLst>
            <a:rect l="f29" t="f23" r="f30" b="f37"/>
            <a:pathLst>
              <a:path w="21600" h="21600">
                <a:moveTo>
                  <a:pt x="f18" y="f7"/>
                </a:moveTo>
                <a:lnTo>
                  <a:pt x="f18" y="f19"/>
                </a:lnTo>
                <a:lnTo>
                  <a:pt x="f7" y="f19"/>
                </a:lnTo>
                <a:lnTo>
                  <a:pt x="f9" y="f8"/>
                </a:lnTo>
                <a:lnTo>
                  <a:pt x="f8" y="f19"/>
                </a:lnTo>
                <a:lnTo>
                  <a:pt x="f20" y="f19"/>
                </a:lnTo>
                <a:lnTo>
                  <a:pt x="f20" y="f7"/>
                </a:lnTo>
                <a:close/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Arrow: Down 29">
            <a:extLst>
              <a:ext uri="{FF2B5EF4-FFF2-40B4-BE49-F238E27FC236}">
                <a16:creationId xmlns:a16="http://schemas.microsoft.com/office/drawing/2014/main" id="{A13406B9-D4BE-7011-0FE5-D8F1762567DA}"/>
              </a:ext>
            </a:extLst>
          </p:cNvPr>
          <p:cNvSpPr/>
          <p:nvPr/>
        </p:nvSpPr>
        <p:spPr>
          <a:xfrm rot="12877171">
            <a:off x="3957688" y="2334670"/>
            <a:ext cx="399644" cy="373269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pin 0 f1 10800"/>
              <a:gd name="f15" fmla="pin 0 f0 21600"/>
              <a:gd name="f16" fmla="*/ f10 f2 1"/>
              <a:gd name="f17" fmla="*/ f11 f2 1"/>
              <a:gd name="f18" fmla="val f14"/>
              <a:gd name="f19" fmla="val f15"/>
              <a:gd name="f20" fmla="+- 21600 0 f14"/>
              <a:gd name="f21" fmla="*/ f14 f12 1"/>
              <a:gd name="f22" fmla="*/ f15 f13 1"/>
              <a:gd name="f23" fmla="*/ 0 f13 1"/>
              <a:gd name="f24" fmla="*/ 0 f12 1"/>
              <a:gd name="f25" fmla="*/ f16 1 f4"/>
              <a:gd name="f26" fmla="*/ 21600 f12 1"/>
              <a:gd name="f27" fmla="*/ f17 1 f4"/>
              <a:gd name="f28" fmla="+- 21600 0 f19"/>
              <a:gd name="f29" fmla="*/ f18 f12 1"/>
              <a:gd name="f30" fmla="*/ f20 f12 1"/>
              <a:gd name="f31" fmla="*/ f19 f13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3 1"/>
            </a:gdLst>
            <a:ahLst>
              <a:ahXY gdRefX="f1" minX="f7" maxX="f9" gdRefY="f0" minY="f7" maxY="f8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4" y="f31"/>
              </a:cxn>
              <a:cxn ang="f33">
                <a:pos x="f26" y="f31"/>
              </a:cxn>
            </a:cxnLst>
            <a:rect l="f29" t="f23" r="f30" b="f37"/>
            <a:pathLst>
              <a:path w="21600" h="21600">
                <a:moveTo>
                  <a:pt x="f18" y="f7"/>
                </a:moveTo>
                <a:lnTo>
                  <a:pt x="f18" y="f19"/>
                </a:lnTo>
                <a:lnTo>
                  <a:pt x="f7" y="f19"/>
                </a:lnTo>
                <a:lnTo>
                  <a:pt x="f9" y="f8"/>
                </a:lnTo>
                <a:lnTo>
                  <a:pt x="f8" y="f19"/>
                </a:lnTo>
                <a:lnTo>
                  <a:pt x="f20" y="f19"/>
                </a:lnTo>
                <a:lnTo>
                  <a:pt x="f20" y="f7"/>
                </a:lnTo>
                <a:close/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9B00E8AE-CCDA-3EE1-BD77-D45FB6DF48A6}"/>
              </a:ext>
            </a:extLst>
          </p:cNvPr>
          <p:cNvSpPr/>
          <p:nvPr/>
        </p:nvSpPr>
        <p:spPr>
          <a:xfrm>
            <a:off x="2888758" y="2696911"/>
            <a:ext cx="2004045" cy="444145"/>
          </a:xfrm>
          <a:prstGeom prst="rect">
            <a:avLst/>
          </a:prstGeom>
          <a:solidFill>
            <a:srgbClr val="92D05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dirty="0">
                <a:solidFill>
                  <a:srgbClr val="000000"/>
                </a:solidFill>
                <a:latin typeface="Calibri"/>
              </a:rPr>
              <a:t>CLUBB</a:t>
            </a:r>
          </a:p>
        </p:txBody>
      </p:sp>
      <p:sp>
        <p:nvSpPr>
          <p:cNvPr id="21" name="Rectangle 22">
            <a:extLst>
              <a:ext uri="{FF2B5EF4-FFF2-40B4-BE49-F238E27FC236}">
                <a16:creationId xmlns:a16="http://schemas.microsoft.com/office/drawing/2014/main" id="{43625110-BC94-9E15-B9C1-C2AC49AB457A}"/>
              </a:ext>
            </a:extLst>
          </p:cNvPr>
          <p:cNvSpPr/>
          <p:nvPr/>
        </p:nvSpPr>
        <p:spPr>
          <a:xfrm>
            <a:off x="6901150" y="3893305"/>
            <a:ext cx="1829906" cy="1149639"/>
          </a:xfrm>
          <a:prstGeom prst="rect">
            <a:avLst/>
          </a:prstGeom>
          <a:solidFill>
            <a:srgbClr val="92D05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dirty="0">
                <a:solidFill>
                  <a:srgbClr val="000000"/>
                </a:solidFill>
                <a:latin typeface="Calibri"/>
              </a:rPr>
              <a:t>VERTICAL DIFFUSION OF MOMENTUM, HEAT, MOISTURE, AND TRACERS BASED ON LOCK SCHEME</a:t>
            </a:r>
          </a:p>
        </p:txBody>
      </p:sp>
      <p:cxnSp>
        <p:nvCxnSpPr>
          <p:cNvPr id="22" name="Straight Connector 2">
            <a:extLst>
              <a:ext uri="{FF2B5EF4-FFF2-40B4-BE49-F238E27FC236}">
                <a16:creationId xmlns:a16="http://schemas.microsoft.com/office/drawing/2014/main" id="{97E52528-7174-5F81-829B-1FDE55CD8A63}"/>
              </a:ext>
            </a:extLst>
          </p:cNvPr>
          <p:cNvCxnSpPr>
            <a:cxnSpLocks/>
          </p:cNvCxnSpPr>
          <p:nvPr/>
        </p:nvCxnSpPr>
        <p:spPr>
          <a:xfrm>
            <a:off x="6885469" y="3944761"/>
            <a:ext cx="1825360" cy="1125683"/>
          </a:xfrm>
          <a:prstGeom prst="straightConnector1">
            <a:avLst/>
          </a:prstGeom>
          <a:noFill/>
          <a:ln w="38103" cap="flat">
            <a:solidFill>
              <a:srgbClr val="000000"/>
            </a:solidFill>
            <a:prstDash val="solid"/>
            <a:miter/>
          </a:ln>
        </p:spPr>
      </p:cxnSp>
      <p:sp>
        <p:nvSpPr>
          <p:cNvPr id="23" name="TextBox 41">
            <a:extLst>
              <a:ext uri="{FF2B5EF4-FFF2-40B4-BE49-F238E27FC236}">
                <a16:creationId xmlns:a16="http://schemas.microsoft.com/office/drawing/2014/main" id="{69266484-A7FE-7542-7FEC-9D80342B63A9}"/>
              </a:ext>
            </a:extLst>
          </p:cNvPr>
          <p:cNvSpPr txBox="1"/>
          <p:nvPr/>
        </p:nvSpPr>
        <p:spPr>
          <a:xfrm>
            <a:off x="6281545" y="3385859"/>
            <a:ext cx="1643654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b="1" i="1" dirty="0">
                <a:solidFill>
                  <a:srgbClr val="000000"/>
                </a:solidFill>
                <a:latin typeface="Effra (body)"/>
              </a:rPr>
              <a:t>Set </a:t>
            </a:r>
            <a:r>
              <a:rPr lang="en-GB" sz="1200" b="1" i="1" dirty="0">
                <a:latin typeface="Effra (body)"/>
              </a:rPr>
              <a:t>eddy diffusivities to zero</a:t>
            </a:r>
          </a:p>
        </p:txBody>
      </p:sp>
      <p:grpSp>
        <p:nvGrpSpPr>
          <p:cNvPr id="24" name="Group 49">
            <a:extLst>
              <a:ext uri="{FF2B5EF4-FFF2-40B4-BE49-F238E27FC236}">
                <a16:creationId xmlns:a16="http://schemas.microsoft.com/office/drawing/2014/main" id="{6CA944DD-4DAF-60D1-D4B8-FBD0C93DBAAB}"/>
              </a:ext>
            </a:extLst>
          </p:cNvPr>
          <p:cNvGrpSpPr/>
          <p:nvPr/>
        </p:nvGrpSpPr>
        <p:grpSpPr>
          <a:xfrm>
            <a:off x="299684" y="1755444"/>
            <a:ext cx="2488757" cy="2993051"/>
            <a:chOff x="96090" y="1372989"/>
            <a:chExt cx="3018011" cy="3457081"/>
          </a:xfrm>
        </p:grpSpPr>
        <p:pic>
          <p:nvPicPr>
            <p:cNvPr id="25" name="Picture 48">
              <a:extLst>
                <a:ext uri="{FF2B5EF4-FFF2-40B4-BE49-F238E27FC236}">
                  <a16:creationId xmlns:a16="http://schemas.microsoft.com/office/drawing/2014/main" id="{B1A0B9CD-522A-BCBB-4853-ECC4E835D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0232" t="67115" r="22268" b="7600"/>
            <a:stretch>
              <a:fillRect/>
            </a:stretch>
          </p:blipFill>
          <p:spPr>
            <a:xfrm>
              <a:off x="96090" y="3191267"/>
              <a:ext cx="2926637" cy="163438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6" name="Picture 43">
              <a:extLst>
                <a:ext uri="{FF2B5EF4-FFF2-40B4-BE49-F238E27FC236}">
                  <a16:creationId xmlns:a16="http://schemas.microsoft.com/office/drawing/2014/main" id="{E56F275E-15BE-783D-3904-E1B23926E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8115" t="62644" r="62698" b="29571"/>
            <a:stretch>
              <a:fillRect/>
            </a:stretch>
          </p:blipFill>
          <p:spPr>
            <a:xfrm>
              <a:off x="743132" y="1952362"/>
              <a:ext cx="1307582" cy="623328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27" name="Rectangle 31">
              <a:extLst>
                <a:ext uri="{FF2B5EF4-FFF2-40B4-BE49-F238E27FC236}">
                  <a16:creationId xmlns:a16="http://schemas.microsoft.com/office/drawing/2014/main" id="{F50B51AB-2E78-FDF0-B2D6-E0C72B72FB0E}"/>
                </a:ext>
              </a:extLst>
            </p:cNvPr>
            <p:cNvSpPr/>
            <p:nvPr/>
          </p:nvSpPr>
          <p:spPr>
            <a:xfrm>
              <a:off x="108173" y="1395017"/>
              <a:ext cx="2926637" cy="3435053"/>
            </a:xfrm>
            <a:prstGeom prst="rect">
              <a:avLst/>
            </a:prstGeom>
            <a:noFill/>
            <a:ln w="12701" cap="flat">
              <a:solidFill>
                <a:srgbClr val="2F528F"/>
              </a:solidFill>
              <a:prstDash val="solid"/>
              <a:miter/>
            </a:ln>
          </p:spPr>
          <p:txBody>
            <a:bodyPr vert="horz" wrap="square" lIns="68580" tIns="34290" rIns="68580" bIns="34290" anchor="ctr" anchorCtr="1" compatLnSpc="1">
              <a:no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35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8" name="TextBox 32">
              <a:extLst>
                <a:ext uri="{FF2B5EF4-FFF2-40B4-BE49-F238E27FC236}">
                  <a16:creationId xmlns:a16="http://schemas.microsoft.com/office/drawing/2014/main" id="{D607B14A-3AAE-FCD9-9C75-EBAE23DE2CA2}"/>
                </a:ext>
              </a:extLst>
            </p:cNvPr>
            <p:cNvSpPr txBox="1"/>
            <p:nvPr/>
          </p:nvSpPr>
          <p:spPr>
            <a:xfrm>
              <a:off x="232225" y="1744935"/>
              <a:ext cx="2597820" cy="25328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0" compatLnSpc="1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975" b="1" dirty="0">
                  <a:solidFill>
                    <a:srgbClr val="000000"/>
                  </a:solidFill>
                  <a:latin typeface="Calibri"/>
                </a:rPr>
                <a:t>CLUBB_DM DIAGNOSTIC MOMENTUM</a:t>
              </a:r>
            </a:p>
          </p:txBody>
        </p:sp>
        <p:sp>
          <p:nvSpPr>
            <p:cNvPr id="29" name="TextBox 33">
              <a:extLst>
                <a:ext uri="{FF2B5EF4-FFF2-40B4-BE49-F238E27FC236}">
                  <a16:creationId xmlns:a16="http://schemas.microsoft.com/office/drawing/2014/main" id="{58995262-DAA0-25FD-41F7-C932056479D6}"/>
                </a:ext>
              </a:extLst>
            </p:cNvPr>
            <p:cNvSpPr txBox="1"/>
            <p:nvPr/>
          </p:nvSpPr>
          <p:spPr>
            <a:xfrm>
              <a:off x="1176421" y="1372989"/>
              <a:ext cx="817317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0" compatLnSpc="1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350" b="1">
                  <a:solidFill>
                    <a:srgbClr val="000000"/>
                  </a:solidFill>
                  <a:latin typeface="Calibri"/>
                </a:rPr>
                <a:t>CLUBB</a:t>
              </a:r>
            </a:p>
          </p:txBody>
        </p:sp>
        <p:sp>
          <p:nvSpPr>
            <p:cNvPr id="30" name="TextBox 34">
              <a:extLst>
                <a:ext uri="{FF2B5EF4-FFF2-40B4-BE49-F238E27FC236}">
                  <a16:creationId xmlns:a16="http://schemas.microsoft.com/office/drawing/2014/main" id="{2C3A0E52-F537-31CD-752E-2E03FED888BA}"/>
                </a:ext>
              </a:extLst>
            </p:cNvPr>
            <p:cNvSpPr txBox="1"/>
            <p:nvPr/>
          </p:nvSpPr>
          <p:spPr>
            <a:xfrm>
              <a:off x="225703" y="2870017"/>
              <a:ext cx="2888398" cy="29238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0" compatLnSpc="1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975" b="1" dirty="0">
                  <a:solidFill>
                    <a:srgbClr val="000000"/>
                  </a:solidFill>
                  <a:latin typeface="Calibri"/>
                </a:rPr>
                <a:t>CLUBB_PM PROGNOSTIC MOMENTUM</a:t>
              </a:r>
            </a:p>
          </p:txBody>
        </p:sp>
        <p:pic>
          <p:nvPicPr>
            <p:cNvPr id="31" name="Picture 45">
              <a:extLst>
                <a:ext uri="{FF2B5EF4-FFF2-40B4-BE49-F238E27FC236}">
                  <a16:creationId xmlns:a16="http://schemas.microsoft.com/office/drawing/2014/main" id="{4F265D03-071C-70A4-3869-740FA762E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9799" t="66162" r="63433" b="29954"/>
            <a:stretch>
              <a:fillRect/>
            </a:stretch>
          </p:blipFill>
          <p:spPr>
            <a:xfrm>
              <a:off x="998890" y="2377888"/>
              <a:ext cx="975811" cy="314965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32" name="Arrow: Right 50">
            <a:extLst>
              <a:ext uri="{FF2B5EF4-FFF2-40B4-BE49-F238E27FC236}">
                <a16:creationId xmlns:a16="http://schemas.microsoft.com/office/drawing/2014/main" id="{A0BEA6C3-12A0-72FB-8278-8DC137FB3D94}"/>
              </a:ext>
            </a:extLst>
          </p:cNvPr>
          <p:cNvSpPr/>
          <p:nvPr/>
        </p:nvSpPr>
        <p:spPr>
          <a:xfrm>
            <a:off x="2652163" y="2798007"/>
            <a:ext cx="305373" cy="293113"/>
          </a:xfrm>
          <a:custGeom>
            <a:avLst>
              <a:gd name="f0" fmla="val 11726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92D05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33" name="Straight Arrow Connector 53">
            <a:extLst>
              <a:ext uri="{FF2B5EF4-FFF2-40B4-BE49-F238E27FC236}">
                <a16:creationId xmlns:a16="http://schemas.microsoft.com/office/drawing/2014/main" id="{17AB8BF7-E06A-DEAD-D455-26E620EA85F7}"/>
              </a:ext>
            </a:extLst>
          </p:cNvPr>
          <p:cNvCxnSpPr>
            <a:cxnSpLocks/>
          </p:cNvCxnSpPr>
          <p:nvPr/>
        </p:nvCxnSpPr>
        <p:spPr>
          <a:xfrm>
            <a:off x="1516351" y="4663867"/>
            <a:ext cx="0" cy="573562"/>
          </a:xfrm>
          <a:prstGeom prst="straightConnector1">
            <a:avLst/>
          </a:prstGeom>
          <a:noFill/>
          <a:ln w="6345" cap="flat">
            <a:solidFill>
              <a:schemeClr val="tx1"/>
            </a:solidFill>
            <a:prstDash val="solid"/>
            <a:miter/>
            <a:tailEnd type="arrow"/>
          </a:ln>
        </p:spPr>
      </p:cxnSp>
      <p:sp>
        <p:nvSpPr>
          <p:cNvPr id="34" name="TextBox 60">
            <a:extLst>
              <a:ext uri="{FF2B5EF4-FFF2-40B4-BE49-F238E27FC236}">
                <a16:creationId xmlns:a16="http://schemas.microsoft.com/office/drawing/2014/main" id="{18255670-F9FA-7593-3E25-6B5714231B47}"/>
              </a:ext>
            </a:extLst>
          </p:cNvPr>
          <p:cNvSpPr txBox="1"/>
          <p:nvPr/>
        </p:nvSpPr>
        <p:spPr>
          <a:xfrm>
            <a:off x="654877" y="5199137"/>
            <a:ext cx="1885254" cy="11079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i="1" dirty="0">
                <a:solidFill>
                  <a:srgbClr val="000000"/>
                </a:solidFill>
                <a:latin typeface="Effra (body)"/>
              </a:rPr>
              <a:t>Prognostic momentum offers more flexibility in tuning the parameters compared to  diagnostic momentum</a:t>
            </a:r>
          </a:p>
        </p:txBody>
      </p:sp>
      <p:sp>
        <p:nvSpPr>
          <p:cNvPr id="35" name="Rectangle 23">
            <a:extLst>
              <a:ext uri="{FF2B5EF4-FFF2-40B4-BE49-F238E27FC236}">
                <a16:creationId xmlns:a16="http://schemas.microsoft.com/office/drawing/2014/main" id="{0037D349-99FA-7418-89A5-D400EE799256}"/>
              </a:ext>
            </a:extLst>
          </p:cNvPr>
          <p:cNvSpPr/>
          <p:nvPr/>
        </p:nvSpPr>
        <p:spPr>
          <a:xfrm>
            <a:off x="3203427" y="4663867"/>
            <a:ext cx="2049074" cy="624013"/>
          </a:xfrm>
          <a:prstGeom prst="rect">
            <a:avLst/>
          </a:prstGeom>
          <a:solidFill>
            <a:srgbClr val="92D05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dirty="0">
                <a:latin typeface="Calibri"/>
              </a:rPr>
              <a:t>UPWARD DIFFUSION OF HEAT AND MOISTURE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E04C1DA-20E6-3136-51F5-8DA4E514BE50}"/>
              </a:ext>
            </a:extLst>
          </p:cNvPr>
          <p:cNvCxnSpPr>
            <a:cxnSpLocks/>
          </p:cNvCxnSpPr>
          <p:nvPr/>
        </p:nvCxnSpPr>
        <p:spPr>
          <a:xfrm>
            <a:off x="3524070" y="5231463"/>
            <a:ext cx="0" cy="3658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8084F78-B306-1588-EF45-050A250A5B3A}"/>
              </a:ext>
            </a:extLst>
          </p:cNvPr>
          <p:cNvSpPr txBox="1"/>
          <p:nvPr/>
        </p:nvSpPr>
        <p:spPr>
          <a:xfrm>
            <a:off x="2752074" y="5582706"/>
            <a:ext cx="1616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i="1" dirty="0"/>
              <a:t>Only for first model</a:t>
            </a:r>
          </a:p>
          <a:p>
            <a:pPr algn="ctr"/>
            <a:r>
              <a:rPr lang="en-GB" sz="1200" b="1" i="1" dirty="0"/>
              <a:t>level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4265414-7B3E-D6AD-E0A4-D3AAB2F8ED2A}"/>
              </a:ext>
            </a:extLst>
          </p:cNvPr>
          <p:cNvSpPr txBox="1"/>
          <p:nvPr/>
        </p:nvSpPr>
        <p:spPr>
          <a:xfrm>
            <a:off x="112417" y="177906"/>
            <a:ext cx="4996881" cy="954107"/>
          </a:xfrm>
          <a:prstGeom prst="rect">
            <a:avLst/>
          </a:prstGeom>
          <a:solidFill>
            <a:srgbClr val="FEF5DE"/>
          </a:solidFill>
        </p:spPr>
        <p:txBody>
          <a:bodyPr wrap="none" rtlCol="0">
            <a:spAutoFit/>
          </a:bodyPr>
          <a:lstStyle/>
          <a:p>
            <a:r>
              <a:rPr lang="en-GB" sz="3800" b="1" dirty="0">
                <a:solidFill>
                  <a:schemeClr val="accent5">
                    <a:lumMod val="50000"/>
                  </a:schemeClr>
                </a:solidFill>
                <a:latin typeface="Effra" panose="020B0604020202020204" charset="0"/>
                <a:ea typeface="+mj-ea"/>
                <a:cs typeface="Calibri" panose="020F0502020204030204" pitchFamily="34" charset="0"/>
              </a:rPr>
              <a:t>The GFDL-AM4 model</a:t>
            </a:r>
          </a:p>
          <a:p>
            <a:pPr algn="l"/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32" grpId="0" animBg="1"/>
      <p:bldP spid="34" grpId="0"/>
      <p:bldP spid="35" grpId="0" animBg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C9C45CD-0CE4-A8FA-6B97-34F1CC78B2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222"/>
          <a:stretch>
            <a:fillRect/>
          </a:stretch>
        </p:blipFill>
        <p:spPr>
          <a:xfrm>
            <a:off x="672570" y="2810458"/>
            <a:ext cx="3876843" cy="22599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5" descr="A screen shot of a map&#10;&#10;Description automatically generated with low confidence">
            <a:extLst>
              <a:ext uri="{FF2B5EF4-FFF2-40B4-BE49-F238E27FC236}">
                <a16:creationId xmlns:a16="http://schemas.microsoft.com/office/drawing/2014/main" id="{830B0934-7CFB-EAD6-1AF0-C852ED02F9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439"/>
          <a:stretch>
            <a:fillRect/>
          </a:stretch>
        </p:blipFill>
        <p:spPr>
          <a:xfrm>
            <a:off x="4260689" y="620688"/>
            <a:ext cx="3818848" cy="22167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7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1AD24F54-BC0D-AC6E-83B5-B558204FF2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439"/>
          <a:stretch>
            <a:fillRect/>
          </a:stretch>
        </p:blipFill>
        <p:spPr>
          <a:xfrm>
            <a:off x="846376" y="620688"/>
            <a:ext cx="3802731" cy="22073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AB982D57-BC60-4F5A-2DBD-AA0CE9516B93}"/>
              </a:ext>
            </a:extLst>
          </p:cNvPr>
          <p:cNvSpPr txBox="1"/>
          <p:nvPr/>
        </p:nvSpPr>
        <p:spPr>
          <a:xfrm>
            <a:off x="156826" y="156778"/>
            <a:ext cx="8231598" cy="6540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800" b="1" dirty="0">
                <a:solidFill>
                  <a:schemeClr val="accent5">
                    <a:lumMod val="50000"/>
                  </a:schemeClr>
                </a:solidFill>
                <a:latin typeface="Effra" panose="020B0604020202020204" charset="0"/>
                <a:ea typeface="+mj-ea"/>
                <a:cs typeface="Calibri" panose="020F0502020204030204" pitchFamily="34" charset="0"/>
              </a:rPr>
              <a:t>AM4 VS AM4_CLUBB_DM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F5ECD526-4CC0-4E4A-81DB-65FD3992386F}"/>
              </a:ext>
            </a:extLst>
          </p:cNvPr>
          <p:cNvSpPr txBox="1"/>
          <p:nvPr/>
        </p:nvSpPr>
        <p:spPr>
          <a:xfrm>
            <a:off x="2557286" y="779335"/>
            <a:ext cx="562140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b="1" dirty="0">
                <a:solidFill>
                  <a:srgbClr val="000000"/>
                </a:solidFill>
                <a:latin typeface="Calibri"/>
              </a:rPr>
              <a:t>AM4 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98F24E5A-5BAA-3C71-6820-C72277CDAA7A}"/>
              </a:ext>
            </a:extLst>
          </p:cNvPr>
          <p:cNvSpPr txBox="1"/>
          <p:nvPr/>
        </p:nvSpPr>
        <p:spPr>
          <a:xfrm>
            <a:off x="5580112" y="764704"/>
            <a:ext cx="138389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b="1" dirty="0">
                <a:solidFill>
                  <a:srgbClr val="000000"/>
                </a:solidFill>
                <a:latin typeface="Calibri"/>
              </a:rPr>
              <a:t>AM4-CLUBB_DM 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5D8CB9AA-B8CD-8919-0F96-6CA879F7F008}"/>
              </a:ext>
            </a:extLst>
          </p:cNvPr>
          <p:cNvSpPr txBox="1"/>
          <p:nvPr/>
        </p:nvSpPr>
        <p:spPr>
          <a:xfrm>
            <a:off x="1752353" y="2969311"/>
            <a:ext cx="1944961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b="1" dirty="0">
                <a:solidFill>
                  <a:srgbClr val="000000"/>
                </a:solidFill>
                <a:latin typeface="Calibri"/>
              </a:rPr>
              <a:t>AM4-CLUBB_DM – AM4 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CE9D871F-0B58-F12F-B3CD-981D2CE2852A}"/>
              </a:ext>
            </a:extLst>
          </p:cNvPr>
          <p:cNvSpPr txBox="1"/>
          <p:nvPr/>
        </p:nvSpPr>
        <p:spPr>
          <a:xfrm>
            <a:off x="1822213" y="2708920"/>
            <a:ext cx="1944961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dirty="0">
                <a:solidFill>
                  <a:srgbClr val="000000"/>
                </a:solidFill>
                <a:latin typeface="Calibri"/>
              </a:rPr>
              <a:t>10-m Wind speed [m/s]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735CE38A-5FD6-5F1F-024D-9099E2528880}"/>
              </a:ext>
            </a:extLst>
          </p:cNvPr>
          <p:cNvSpPr txBox="1"/>
          <p:nvPr/>
        </p:nvSpPr>
        <p:spPr>
          <a:xfrm>
            <a:off x="5387536" y="2708920"/>
            <a:ext cx="1944961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dirty="0">
                <a:solidFill>
                  <a:srgbClr val="000000"/>
                </a:solidFill>
                <a:latin typeface="Calibri"/>
              </a:rPr>
              <a:t>10-m Wind speed [m/s]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9EEA7BE3-17B0-C6C0-31AC-9F525468C5AC}"/>
              </a:ext>
            </a:extLst>
          </p:cNvPr>
          <p:cNvSpPr txBox="1"/>
          <p:nvPr/>
        </p:nvSpPr>
        <p:spPr>
          <a:xfrm>
            <a:off x="1766182" y="4997914"/>
            <a:ext cx="1944961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dirty="0">
                <a:solidFill>
                  <a:srgbClr val="000000"/>
                </a:solidFill>
                <a:latin typeface="Calibri"/>
              </a:rPr>
              <a:t>10-m Wind speed [m/s]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A8E962EA-26C8-6DDA-7A25-2CC5B670A739}"/>
              </a:ext>
            </a:extLst>
          </p:cNvPr>
          <p:cNvSpPr txBox="1"/>
          <p:nvPr/>
        </p:nvSpPr>
        <p:spPr>
          <a:xfrm>
            <a:off x="5338985" y="2949467"/>
            <a:ext cx="1944961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b="1" dirty="0">
                <a:solidFill>
                  <a:srgbClr val="000000"/>
                </a:solidFill>
                <a:latin typeface="Calibri"/>
              </a:rPr>
              <a:t>AM4-CLUBB_DM – AM4 </a:t>
            </a:r>
          </a:p>
        </p:txBody>
      </p:sp>
      <p:pic>
        <p:nvPicPr>
          <p:cNvPr id="14" name="Picture 6" descr="A picture containing text, ceramic ware, porcelain&#10;&#10;Description automatically generated">
            <a:extLst>
              <a:ext uri="{FF2B5EF4-FFF2-40B4-BE49-F238E27FC236}">
                <a16:creationId xmlns:a16="http://schemas.microsoft.com/office/drawing/2014/main" id="{3A22252D-13BF-F2FC-C1F4-6C4A365748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241" b="6805"/>
          <a:stretch>
            <a:fillRect/>
          </a:stretch>
        </p:blipFill>
        <p:spPr>
          <a:xfrm>
            <a:off x="4160995" y="3148238"/>
            <a:ext cx="4018236" cy="190725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FE579E-B6C7-5C1D-11A3-6B6735BE7B7B}"/>
              </a:ext>
            </a:extLst>
          </p:cNvPr>
          <p:cNvSpPr txBox="1"/>
          <p:nvPr/>
        </p:nvSpPr>
        <p:spPr>
          <a:xfrm>
            <a:off x="5805125" y="5008071"/>
            <a:ext cx="1012683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dirty="0">
                <a:solidFill>
                  <a:srgbClr val="000000"/>
                </a:solidFill>
                <a:latin typeface="Calibri"/>
              </a:rPr>
              <a:t>MSLP [</a:t>
            </a:r>
            <a:r>
              <a:rPr lang="en-GB" sz="1350" dirty="0" err="1">
                <a:solidFill>
                  <a:srgbClr val="000000"/>
                </a:solidFill>
                <a:latin typeface="Calibri"/>
              </a:rPr>
              <a:t>hPa</a:t>
            </a:r>
            <a:r>
              <a:rPr lang="en-GB" sz="1350" dirty="0">
                <a:solidFill>
                  <a:srgbClr val="000000"/>
                </a:solidFill>
                <a:latin typeface="Calibri"/>
              </a:rPr>
              <a:t>]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A6EE9DED-FAD4-F98E-1F45-2B7314068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09" y="5282567"/>
            <a:ext cx="8671182" cy="151218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800" dirty="0"/>
              <a:t>CLUBB_DM mostly leads to more intense 10-m wind speeds over the globe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/>
              <a:t>Largest increases, by up to 4m/s, in the Southern Ocean and between 1 and 2m/s intensification in the midlatitudes and tropics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/>
              <a:t>CLUBB_DM impact on MSLP consistent with impact on 10-m wind speeds – explained by thermal wind relationship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B45F3402-6476-1DF5-5663-C4AF1383C2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723" b="6661"/>
          <a:stretch>
            <a:fillRect/>
          </a:stretch>
        </p:blipFill>
        <p:spPr>
          <a:xfrm>
            <a:off x="5821442" y="1244523"/>
            <a:ext cx="3323204" cy="21312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825FB60-457F-FC6E-0E2D-C71B80606E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514"/>
          <a:stretch>
            <a:fillRect/>
          </a:stretch>
        </p:blipFill>
        <p:spPr>
          <a:xfrm>
            <a:off x="5796136" y="3338410"/>
            <a:ext cx="3348510" cy="25224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5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B5C5F703-1B08-C1EE-11E3-0A4F92CB01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652"/>
          <a:stretch>
            <a:fillRect/>
          </a:stretch>
        </p:blipFill>
        <p:spPr>
          <a:xfrm>
            <a:off x="2840583" y="871526"/>
            <a:ext cx="3516213" cy="252243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FF6FD1B1-CB17-6F0E-A18C-C3BD03B33BCF}"/>
              </a:ext>
            </a:extLst>
          </p:cNvPr>
          <p:cNvSpPr txBox="1"/>
          <p:nvPr/>
        </p:nvSpPr>
        <p:spPr>
          <a:xfrm>
            <a:off x="1302382" y="1013932"/>
            <a:ext cx="52001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b="1">
                <a:solidFill>
                  <a:srgbClr val="000000"/>
                </a:solidFill>
                <a:latin typeface="Calibri"/>
              </a:rPr>
              <a:t>AM4 </a:t>
            </a: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05EF2E09-BEEC-6335-7B8E-71A4D4D36658}"/>
              </a:ext>
            </a:extLst>
          </p:cNvPr>
          <p:cNvSpPr txBox="1"/>
          <p:nvPr/>
        </p:nvSpPr>
        <p:spPr>
          <a:xfrm>
            <a:off x="4285938" y="1069623"/>
            <a:ext cx="1283761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b="1" dirty="0">
                <a:solidFill>
                  <a:srgbClr val="000000"/>
                </a:solidFill>
                <a:latin typeface="Calibri"/>
              </a:rPr>
              <a:t>AM4-CLUBB_DM </a:t>
            </a: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41224F90-3A10-EAD4-924A-831A6500298C}"/>
              </a:ext>
            </a:extLst>
          </p:cNvPr>
          <p:cNvSpPr txBox="1"/>
          <p:nvPr/>
        </p:nvSpPr>
        <p:spPr>
          <a:xfrm>
            <a:off x="6623890" y="1069622"/>
            <a:ext cx="1963578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b="1" dirty="0">
                <a:solidFill>
                  <a:srgbClr val="000000"/>
                </a:solidFill>
                <a:latin typeface="Calibri"/>
              </a:rPr>
              <a:t>AM4-CLUBB_DM – AM4 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8BCA20-DE32-0038-7C02-AC856814519A}"/>
              </a:ext>
            </a:extLst>
          </p:cNvPr>
          <p:cNvSpPr txBox="1"/>
          <p:nvPr/>
        </p:nvSpPr>
        <p:spPr>
          <a:xfrm>
            <a:off x="1085660" y="3300428"/>
            <a:ext cx="1496283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dirty="0">
                <a:solidFill>
                  <a:srgbClr val="000000"/>
                </a:solidFill>
                <a:latin typeface="Calibri"/>
              </a:rPr>
              <a:t>Surface stress [Pa]</a:t>
            </a: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B82C0B9F-FF68-4999-6F78-87B2816FEEFB}"/>
              </a:ext>
            </a:extLst>
          </p:cNvPr>
          <p:cNvSpPr txBox="1"/>
          <p:nvPr/>
        </p:nvSpPr>
        <p:spPr>
          <a:xfrm>
            <a:off x="4122882" y="3338410"/>
            <a:ext cx="1496283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dirty="0">
                <a:solidFill>
                  <a:srgbClr val="000000"/>
                </a:solidFill>
                <a:latin typeface="Calibri"/>
              </a:rPr>
              <a:t>Surface stress [Pa]</a:t>
            </a:r>
          </a:p>
        </p:txBody>
      </p:sp>
      <p:pic>
        <p:nvPicPr>
          <p:cNvPr id="11" name="Picture 12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23C7B021-04D3-D8F2-1CD8-F2808183DF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655" b="6203"/>
          <a:stretch/>
        </p:blipFill>
        <p:spPr>
          <a:xfrm>
            <a:off x="107504" y="1244523"/>
            <a:ext cx="3274100" cy="2167697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2" name="Group 22">
            <a:extLst>
              <a:ext uri="{FF2B5EF4-FFF2-40B4-BE49-F238E27FC236}">
                <a16:creationId xmlns:a16="http://schemas.microsoft.com/office/drawing/2014/main" id="{695A8BE3-2DF1-7BA4-DAB1-77F5E3EAA964}"/>
              </a:ext>
            </a:extLst>
          </p:cNvPr>
          <p:cNvGrpSpPr/>
          <p:nvPr/>
        </p:nvGrpSpPr>
        <p:grpSpPr>
          <a:xfrm>
            <a:off x="2817622" y="3701930"/>
            <a:ext cx="3516213" cy="2428931"/>
            <a:chOff x="3733814" y="3986657"/>
            <a:chExt cx="4688284" cy="2766360"/>
          </a:xfrm>
        </p:grpSpPr>
        <p:pic>
          <p:nvPicPr>
            <p:cNvPr id="13" name="Picture 6" descr="Map&#10;&#10;Description automatically generated">
              <a:extLst>
                <a:ext uri="{FF2B5EF4-FFF2-40B4-BE49-F238E27FC236}">
                  <a16:creationId xmlns:a16="http://schemas.microsoft.com/office/drawing/2014/main" id="{C390082D-704B-3E2B-6E2E-03BCCE13B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3839" b="7880"/>
            <a:stretch/>
          </p:blipFill>
          <p:spPr>
            <a:xfrm>
              <a:off x="3733814" y="3986657"/>
              <a:ext cx="4688284" cy="245442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05F7D7E1-01C3-86EB-D1C5-8B53055C5663}"/>
                </a:ext>
              </a:extLst>
            </p:cNvPr>
            <p:cNvSpPr txBox="1"/>
            <p:nvPr/>
          </p:nvSpPr>
          <p:spPr>
            <a:xfrm>
              <a:off x="5545049" y="6383686"/>
              <a:ext cx="1432871" cy="369331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0" compatLnSpc="1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350" dirty="0">
                  <a:solidFill>
                    <a:srgbClr val="000000"/>
                  </a:solidFill>
                  <a:latin typeface="Calibri"/>
                </a:rPr>
                <a:t>BL height [m]</a:t>
              </a:r>
            </a:p>
          </p:txBody>
        </p:sp>
      </p:grpSp>
      <p:pic>
        <p:nvPicPr>
          <p:cNvPr id="15" name="Picture 8" descr="Map&#10;&#10;Description automatically generated">
            <a:extLst>
              <a:ext uri="{FF2B5EF4-FFF2-40B4-BE49-F238E27FC236}">
                <a16:creationId xmlns:a16="http://schemas.microsoft.com/office/drawing/2014/main" id="{7F4C4C0C-35FD-4E4F-555C-36B57136D7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319" b="7880"/>
          <a:stretch/>
        </p:blipFill>
        <p:spPr>
          <a:xfrm>
            <a:off x="10070" y="3701930"/>
            <a:ext cx="3292028" cy="21421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TextBox 16">
            <a:extLst>
              <a:ext uri="{FF2B5EF4-FFF2-40B4-BE49-F238E27FC236}">
                <a16:creationId xmlns:a16="http://schemas.microsoft.com/office/drawing/2014/main" id="{6665EC5E-FB41-0BCB-2F76-F7ABEABD8822}"/>
              </a:ext>
            </a:extLst>
          </p:cNvPr>
          <p:cNvSpPr txBox="1"/>
          <p:nvPr/>
        </p:nvSpPr>
        <p:spPr>
          <a:xfrm>
            <a:off x="1062593" y="5806579"/>
            <a:ext cx="1519349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dirty="0">
                <a:solidFill>
                  <a:srgbClr val="000000"/>
                </a:solidFill>
                <a:latin typeface="Calibri"/>
              </a:rPr>
              <a:t>BL height [m]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91D621-E638-680B-578B-B7B692236A34}"/>
              </a:ext>
            </a:extLst>
          </p:cNvPr>
          <p:cNvSpPr txBox="1"/>
          <p:nvPr/>
        </p:nvSpPr>
        <p:spPr>
          <a:xfrm>
            <a:off x="6971569" y="5785851"/>
            <a:ext cx="1191362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dirty="0">
                <a:solidFill>
                  <a:srgbClr val="000000"/>
                </a:solidFill>
                <a:latin typeface="Calibri"/>
              </a:rPr>
              <a:t>BL height [m]</a:t>
            </a: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id="{AE7DFE58-03FD-FA8A-293D-888BB1F9DF69}"/>
              </a:ext>
            </a:extLst>
          </p:cNvPr>
          <p:cNvSpPr txBox="1"/>
          <p:nvPr/>
        </p:nvSpPr>
        <p:spPr>
          <a:xfrm>
            <a:off x="1391182" y="6210322"/>
            <a:ext cx="6617133" cy="484748"/>
          </a:xfrm>
          <a:prstGeom prst="rect">
            <a:avLst/>
          </a:prstGeom>
          <a:noFill/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i="1">
                <a:solidFill>
                  <a:srgbClr val="000000"/>
                </a:solidFill>
                <a:latin typeface="Calibri"/>
              </a:rPr>
              <a:t>Largest increase of BL height correlate with increases in surface stress suggesting CLUBB BL is more turbulent and diffusive  thus leading  stronger wind speed at the surface  </a:t>
            </a:r>
          </a:p>
        </p:txBody>
      </p:sp>
      <p:sp>
        <p:nvSpPr>
          <p:cNvPr id="20" name="Oval 34">
            <a:extLst>
              <a:ext uri="{FF2B5EF4-FFF2-40B4-BE49-F238E27FC236}">
                <a16:creationId xmlns:a16="http://schemas.microsoft.com/office/drawing/2014/main" id="{EBEFC50A-78DB-42EF-8B81-70F7CB87247A}"/>
              </a:ext>
            </a:extLst>
          </p:cNvPr>
          <p:cNvSpPr/>
          <p:nvPr/>
        </p:nvSpPr>
        <p:spPr>
          <a:xfrm>
            <a:off x="6360779" y="2550350"/>
            <a:ext cx="2226689" cy="22783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38103" cap="flat">
            <a:solidFill>
              <a:srgbClr val="C0000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Oval 35">
            <a:extLst>
              <a:ext uri="{FF2B5EF4-FFF2-40B4-BE49-F238E27FC236}">
                <a16:creationId xmlns:a16="http://schemas.microsoft.com/office/drawing/2014/main" id="{DD9D3210-95BA-3CC6-9534-9E6C4324F71C}"/>
              </a:ext>
            </a:extLst>
          </p:cNvPr>
          <p:cNvSpPr/>
          <p:nvPr/>
        </p:nvSpPr>
        <p:spPr>
          <a:xfrm>
            <a:off x="6340282" y="4989267"/>
            <a:ext cx="2210864" cy="33347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38103" cap="flat">
            <a:solidFill>
              <a:srgbClr val="C00000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6A3D2AE4-0FE2-94A8-90F8-D464713012B5}"/>
              </a:ext>
            </a:extLst>
          </p:cNvPr>
          <p:cNvSpPr txBox="1"/>
          <p:nvPr/>
        </p:nvSpPr>
        <p:spPr>
          <a:xfrm>
            <a:off x="6907071" y="3338410"/>
            <a:ext cx="1467187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dirty="0">
                <a:solidFill>
                  <a:srgbClr val="000000"/>
                </a:solidFill>
                <a:latin typeface="Calibri"/>
              </a:rPr>
              <a:t>Surface stress [Pa]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5FD2CD68-13F2-071B-EE78-96CE19D9C502}"/>
              </a:ext>
            </a:extLst>
          </p:cNvPr>
          <p:cNvSpPr txBox="1"/>
          <p:nvPr/>
        </p:nvSpPr>
        <p:spPr>
          <a:xfrm>
            <a:off x="156826" y="167928"/>
            <a:ext cx="8231598" cy="6540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800" b="1" dirty="0">
                <a:solidFill>
                  <a:schemeClr val="accent5">
                    <a:lumMod val="50000"/>
                  </a:schemeClr>
                </a:solidFill>
                <a:latin typeface="Effra" panose="020B0604020202020204" charset="0"/>
                <a:ea typeface="+mj-ea"/>
                <a:cs typeface="Calibri" panose="020F0502020204030204" pitchFamily="34" charset="0"/>
              </a:rPr>
              <a:t>AM4 VS AM4_CLUBB_DM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3" descr="A picture containing text&#10;&#10;Description automatically generated">
            <a:extLst>
              <a:ext uri="{FF2B5EF4-FFF2-40B4-BE49-F238E27FC236}">
                <a16:creationId xmlns:a16="http://schemas.microsoft.com/office/drawing/2014/main" id="{C662F875-19EA-BEC0-674B-615B84F9C6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302"/>
          <a:stretch>
            <a:fillRect/>
          </a:stretch>
        </p:blipFill>
        <p:spPr>
          <a:xfrm>
            <a:off x="865711" y="2708920"/>
            <a:ext cx="3876244" cy="23636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" name="Picture 61" descr="A picture containing text&#10;&#10;Description automatically generated">
            <a:extLst>
              <a:ext uri="{FF2B5EF4-FFF2-40B4-BE49-F238E27FC236}">
                <a16:creationId xmlns:a16="http://schemas.microsoft.com/office/drawing/2014/main" id="{0A1DA3EE-6FC0-56CF-6DAB-F5D84C8B55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851"/>
          <a:stretch>
            <a:fillRect/>
          </a:stretch>
        </p:blipFill>
        <p:spPr>
          <a:xfrm>
            <a:off x="767039" y="692696"/>
            <a:ext cx="3955097" cy="22804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34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19A6A9D8-DF2C-F748-D30E-8C44DB6006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151"/>
          <a:stretch>
            <a:fillRect/>
          </a:stretch>
        </p:blipFill>
        <p:spPr>
          <a:xfrm>
            <a:off x="4306041" y="2708920"/>
            <a:ext cx="3876244" cy="23636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36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9425E37B-6587-C6B4-FAF4-468EA577D2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151"/>
          <a:stretch>
            <a:fillRect/>
          </a:stretch>
        </p:blipFill>
        <p:spPr>
          <a:xfrm>
            <a:off x="4306041" y="692696"/>
            <a:ext cx="3876244" cy="225003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xtBox 37">
            <a:extLst>
              <a:ext uri="{FF2B5EF4-FFF2-40B4-BE49-F238E27FC236}">
                <a16:creationId xmlns:a16="http://schemas.microsoft.com/office/drawing/2014/main" id="{BA92B875-89F4-9E84-945C-FCBDF3088D3A}"/>
              </a:ext>
            </a:extLst>
          </p:cNvPr>
          <p:cNvSpPr txBox="1"/>
          <p:nvPr/>
        </p:nvSpPr>
        <p:spPr>
          <a:xfrm>
            <a:off x="3059832" y="775737"/>
            <a:ext cx="275620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b="1" dirty="0">
                <a:solidFill>
                  <a:srgbClr val="000000"/>
                </a:solidFill>
                <a:latin typeface="Calibri"/>
              </a:rPr>
              <a:t>AM4-CLUBB_PM – AM4-CLUBB_DM </a:t>
            </a:r>
          </a:p>
        </p:txBody>
      </p:sp>
      <p:sp>
        <p:nvSpPr>
          <p:cNvPr id="9" name="TextBox 41">
            <a:extLst>
              <a:ext uri="{FF2B5EF4-FFF2-40B4-BE49-F238E27FC236}">
                <a16:creationId xmlns:a16="http://schemas.microsoft.com/office/drawing/2014/main" id="{59719A39-CC8B-CA27-FBB9-E5C2AFF32DA7}"/>
              </a:ext>
            </a:extLst>
          </p:cNvPr>
          <p:cNvSpPr txBox="1"/>
          <p:nvPr/>
        </p:nvSpPr>
        <p:spPr>
          <a:xfrm>
            <a:off x="2430348" y="5013176"/>
            <a:ext cx="875881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dirty="0">
                <a:solidFill>
                  <a:srgbClr val="000000"/>
                </a:solidFill>
                <a:latin typeface="Calibri"/>
              </a:rPr>
              <a:t>Stress [Pa]</a:t>
            </a:r>
          </a:p>
        </p:txBody>
      </p:sp>
      <p:sp>
        <p:nvSpPr>
          <p:cNvPr id="10" name="TextBox 42">
            <a:extLst>
              <a:ext uri="{FF2B5EF4-FFF2-40B4-BE49-F238E27FC236}">
                <a16:creationId xmlns:a16="http://schemas.microsoft.com/office/drawing/2014/main" id="{66C6CECA-0C90-35D1-D47D-43F77A6E2597}"/>
              </a:ext>
            </a:extLst>
          </p:cNvPr>
          <p:cNvSpPr txBox="1"/>
          <p:nvPr/>
        </p:nvSpPr>
        <p:spPr>
          <a:xfrm>
            <a:off x="5887817" y="5013176"/>
            <a:ext cx="84542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dirty="0">
                <a:solidFill>
                  <a:srgbClr val="000000"/>
                </a:solidFill>
                <a:latin typeface="Calibri"/>
              </a:rPr>
              <a:t>MSLP [Pa]</a:t>
            </a:r>
          </a:p>
        </p:txBody>
      </p:sp>
      <p:sp>
        <p:nvSpPr>
          <p:cNvPr id="11" name="TextBox 43">
            <a:extLst>
              <a:ext uri="{FF2B5EF4-FFF2-40B4-BE49-F238E27FC236}">
                <a16:creationId xmlns:a16="http://schemas.microsoft.com/office/drawing/2014/main" id="{0BFA5E9C-20C7-54D8-CAD5-285587ED31CA}"/>
              </a:ext>
            </a:extLst>
          </p:cNvPr>
          <p:cNvSpPr txBox="1"/>
          <p:nvPr/>
        </p:nvSpPr>
        <p:spPr>
          <a:xfrm>
            <a:off x="1920788" y="2852936"/>
            <a:ext cx="176875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dirty="0">
                <a:solidFill>
                  <a:srgbClr val="000000"/>
                </a:solidFill>
                <a:latin typeface="Calibri"/>
              </a:rPr>
              <a:t>10-m wind speed [m/s]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D1AB685F-8447-E0F5-DB6E-C8CDD5443BDF}"/>
              </a:ext>
            </a:extLst>
          </p:cNvPr>
          <p:cNvSpPr txBox="1"/>
          <p:nvPr/>
        </p:nvSpPr>
        <p:spPr>
          <a:xfrm>
            <a:off x="5761667" y="2852936"/>
            <a:ext cx="1769042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dirty="0">
                <a:solidFill>
                  <a:srgbClr val="000000"/>
                </a:solidFill>
                <a:latin typeface="Calibri"/>
              </a:rPr>
              <a:t>BL height [m]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0006AFFF-821D-6AE6-3A24-BDAF9C0C6C3E}"/>
              </a:ext>
            </a:extLst>
          </p:cNvPr>
          <p:cNvSpPr txBox="1"/>
          <p:nvPr/>
        </p:nvSpPr>
        <p:spPr>
          <a:xfrm>
            <a:off x="88094" y="115334"/>
            <a:ext cx="8804386" cy="6540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800" b="1" dirty="0">
                <a:solidFill>
                  <a:schemeClr val="accent5">
                    <a:lumMod val="50000"/>
                  </a:schemeClr>
                </a:solidFill>
                <a:latin typeface="Effra" panose="020B0604020202020204" charset="0"/>
                <a:ea typeface="+mj-ea"/>
                <a:cs typeface="Calibri" panose="020F0502020204030204" pitchFamily="34" charset="0"/>
              </a:rPr>
              <a:t>AM4_CLUBB_DM VS AM4_CLUBB_PM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D08992B8-4B26-2693-F87B-7367334F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111" y="5229179"/>
            <a:ext cx="8641369" cy="151218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800" dirty="0"/>
              <a:t>CLUBB with prognostic momentum decreases 10-m wind speeds, e.g. up to 6m/s in the Southern Ocean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/>
              <a:t>Changes in 10-m wind speeds due to prognostic momentum flux correlate with impact on BL height, suggesting reduced BL diffusivity leading to reduced 10-m winds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/>
              <a:t>MSLP increases around the poles and decreases in the midlatitudes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picture containing radar chart&#10;&#10;Description automatically generated">
            <a:extLst>
              <a:ext uri="{FF2B5EF4-FFF2-40B4-BE49-F238E27FC236}">
                <a16:creationId xmlns:a16="http://schemas.microsoft.com/office/drawing/2014/main" id="{FCA85DE1-B607-B108-91BD-D83EC62DF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672" y="1556792"/>
            <a:ext cx="2748520" cy="41148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0" descr="Chart, radar chart&#10;&#10;Description automatically generated">
            <a:extLst>
              <a:ext uri="{FF2B5EF4-FFF2-40B4-BE49-F238E27FC236}">
                <a16:creationId xmlns:a16="http://schemas.microsoft.com/office/drawing/2014/main" id="{015ACC62-EF53-C5B5-E759-446D0DCFA4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30"/>
          <a:stretch/>
        </p:blipFill>
        <p:spPr>
          <a:xfrm>
            <a:off x="6236413" y="1556792"/>
            <a:ext cx="2690356" cy="41148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AF7CD4C9-BE2A-B7B9-0A49-F42EA305A0EA}"/>
              </a:ext>
            </a:extLst>
          </p:cNvPr>
          <p:cNvSpPr txBox="1"/>
          <p:nvPr/>
        </p:nvSpPr>
        <p:spPr>
          <a:xfrm>
            <a:off x="4090017" y="1418292"/>
            <a:ext cx="2492128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b="1" i="1" dirty="0">
                <a:solidFill>
                  <a:srgbClr val="000000"/>
                </a:solidFill>
                <a:latin typeface="Calibri"/>
              </a:rPr>
              <a:t>Southern Ocean  60S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65B1FF0F-1F1F-E484-9B2E-AB84EC864992}"/>
              </a:ext>
            </a:extLst>
          </p:cNvPr>
          <p:cNvSpPr txBox="1"/>
          <p:nvPr/>
        </p:nvSpPr>
        <p:spPr>
          <a:xfrm>
            <a:off x="7277685" y="1418292"/>
            <a:ext cx="1191015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b="1" i="1" dirty="0">
                <a:solidFill>
                  <a:srgbClr val="000000"/>
                </a:solidFill>
                <a:latin typeface="Calibri"/>
              </a:rPr>
              <a:t>Tropics 30N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747D58-928E-535D-2043-E548AE34A557}"/>
              </a:ext>
            </a:extLst>
          </p:cNvPr>
          <p:cNvSpPr txBox="1"/>
          <p:nvPr/>
        </p:nvSpPr>
        <p:spPr>
          <a:xfrm>
            <a:off x="156826" y="167928"/>
            <a:ext cx="8231598" cy="6540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800" b="1" dirty="0">
                <a:solidFill>
                  <a:schemeClr val="accent5">
                    <a:lumMod val="50000"/>
                  </a:schemeClr>
                </a:solidFill>
                <a:latin typeface="Effra" panose="020B0604020202020204" charset="0"/>
                <a:ea typeface="+mj-ea"/>
                <a:cs typeface="Calibri" panose="020F0502020204030204" pitchFamily="34" charset="0"/>
              </a:rPr>
              <a:t>WIND TENDENCIES COMPARISON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8AB3DCEE-1C0A-ACBC-92B3-707A5CB1C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054" y="980728"/>
            <a:ext cx="3113826" cy="587727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800" dirty="0"/>
              <a:t>AM4_CLUBB_DM presents larger momentum sink (through diffusion) but also larger source (through dynamics) than AM4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/>
              <a:t>The adding of CLUBB_DM to AM4 produces initially a small drag after the dynamics tendencies are computed  (no lock).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/>
              <a:t>According to the bulk transfer formula, over time CLUBB_DM drag catch up with AM4  values</a:t>
            </a:r>
          </a:p>
          <a:p>
            <a:pPr marL="0" indent="0">
              <a:buNone/>
            </a:pPr>
            <a:endParaRPr lang="en-GB" sz="1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/>
              <a:t>Because CLUBB_PM is not as diffusive as CLUBB_DM, drag does not reach AM4 values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UoR Theme">
  <a:themeElements>
    <a:clrScheme name="Custom 1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000000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22848 UOR PPT standard HT v6.potx" id="{CEFEA074-D3AB-4F5D-847D-E410D972E27D}" vid="{B30DEDDB-CD2F-4B41-B102-188A90ADC8C4}"/>
    </a:ext>
  </a:extLst>
</a:theme>
</file>

<file path=ppt/theme/theme2.xml><?xml version="1.0" encoding="utf-8"?>
<a:theme xmlns:a="http://schemas.openxmlformats.org/drawingml/2006/main" name="1_UoR Theme off-white background">
  <a:themeElements>
    <a:clrScheme name="UoR colours black hyperlink text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000000"/>
      </a:hlink>
      <a:folHlink>
        <a:srgbClr val="747478"/>
      </a:folHlink>
    </a:clrScheme>
    <a:fontScheme name="Custom 1">
      <a:majorFont>
        <a:latin typeface="Effra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solidFill>
          <a:srgbClr val="FEF5DE"/>
        </a:solidFill>
      </a:spPr>
      <a:bodyPr wrap="square" rtlCol="0">
        <a:spAutoFit/>
      </a:bodyPr>
      <a:lstStyle>
        <a:defPPr algn="l">
          <a:defRPr sz="1800" dirty="0" smtClean="0"/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22848 UOR PPT standard HT v6.potx" id="{CEFEA074-D3AB-4F5D-847D-E410D972E27D}" vid="{C9DC04A4-0CAC-4C88-9061-C3D883DD65DA}"/>
    </a:ext>
  </a:extLst>
</a:theme>
</file>

<file path=ppt/theme/theme3.xml><?xml version="1.0" encoding="utf-8"?>
<a:theme xmlns:a="http://schemas.openxmlformats.org/drawingml/2006/main" name="2_UoR Theme off-white background">
  <a:themeElements>
    <a:clrScheme name="UoR colours black hyperlink text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000000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solidFill>
          <a:srgbClr val="FEF5DE"/>
        </a:solidFill>
      </a:spPr>
      <a:bodyPr wrap="square" rtlCol="0">
        <a:spAutoFit/>
      </a:bodyPr>
      <a:lstStyle>
        <a:defPPr algn="l">
          <a:defRPr sz="1800" dirty="0" smtClean="0"/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22848 UOR PPT standard HT v6.potx" id="{CEFEA074-D3AB-4F5D-847D-E410D972E27D}" vid="{C9DC04A4-0CAC-4C88-9061-C3D883DD65D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UoR_PPT_standard_updated_Dec_2019</Template>
  <TotalTime>11916</TotalTime>
  <Words>1032</Words>
  <Application>Microsoft Office PowerPoint</Application>
  <PresentationFormat>On-screen Show (4:3)</PresentationFormat>
  <Paragraphs>149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Cambria Math</vt:lpstr>
      <vt:lpstr>Wingdings</vt:lpstr>
      <vt:lpstr>Effra Bold</vt:lpstr>
      <vt:lpstr>Arial Bold</vt:lpstr>
      <vt:lpstr>Effra</vt:lpstr>
      <vt:lpstr>Open Sans</vt:lpstr>
      <vt:lpstr>Calibri</vt:lpstr>
      <vt:lpstr>Effra (body)</vt:lpstr>
      <vt:lpstr>UoR Theme</vt:lpstr>
      <vt:lpstr>1_UoR Theme off-white background</vt:lpstr>
      <vt:lpstr>2_UoR Theme off-white background</vt:lpstr>
      <vt:lpstr>Global climate simulations of boundary-layer winds with a higher order parametrization scheme</vt:lpstr>
      <vt:lpstr>Background: the GFDL climate model</vt:lpstr>
      <vt:lpstr>Research question</vt:lpstr>
      <vt:lpstr>CLUBB Parametrization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  <vt:lpstr>PowerPoint Presentation</vt:lpstr>
    </vt:vector>
  </TitlesOfParts>
  <Company>University of Reading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</dc:creator>
  <cp:lastModifiedBy>emanuelesilvio.gentile@gmail.com</cp:lastModifiedBy>
  <cp:revision>61</cp:revision>
  <cp:lastPrinted>2006-09-19T14:59:33Z</cp:lastPrinted>
  <dcterms:created xsi:type="dcterms:W3CDTF">2020-10-08T08:05:57Z</dcterms:created>
  <dcterms:modified xsi:type="dcterms:W3CDTF">2023-04-22T00:19:56Z</dcterms:modified>
</cp:coreProperties>
</file>