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p:scale>
          <a:sx n="65" d="100"/>
          <a:sy n="65" d="100"/>
        </p:scale>
        <p:origin x="608" y="1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C47C1962-D6BA-40EF-A78E-2B40C1E68EC0}" type="datetimeFigureOut">
              <a:rPr lang="en-IN" smtClean="0"/>
              <a:t>27-04-2023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4A2AD1-984D-4F81-A77B-E65F957A7900}" type="slidenum">
              <a:rPr lang="en-IN" smtClean="0"/>
              <a:t>‹#›</a:t>
            </a:fld>
            <a:endParaRPr lang="en-IN"/>
          </a:p>
        </p:txBody>
      </p:sp>
    </p:spTree>
    <p:extLst>
      <p:ext uri="{BB962C8B-B14F-4D97-AF65-F5344CB8AC3E}">
        <p14:creationId xmlns:p14="http://schemas.microsoft.com/office/powerpoint/2010/main" val="335950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47C1962-D6BA-40EF-A78E-2B40C1E68EC0}" type="datetimeFigureOut">
              <a:rPr lang="en-IN" smtClean="0"/>
              <a:t>27-04-2023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4A2AD1-984D-4F81-A77B-E65F957A7900}" type="slidenum">
              <a:rPr lang="en-IN" smtClean="0"/>
              <a:t>‹#›</a:t>
            </a:fld>
            <a:endParaRPr lang="en-IN"/>
          </a:p>
        </p:txBody>
      </p:sp>
    </p:spTree>
    <p:extLst>
      <p:ext uri="{BB962C8B-B14F-4D97-AF65-F5344CB8AC3E}">
        <p14:creationId xmlns:p14="http://schemas.microsoft.com/office/powerpoint/2010/main" val="162421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47C1962-D6BA-40EF-A78E-2B40C1E68EC0}" type="datetimeFigureOut">
              <a:rPr lang="en-IN" smtClean="0"/>
              <a:t>27-04-2023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4A2AD1-984D-4F81-A77B-E65F957A7900}" type="slidenum">
              <a:rPr lang="en-IN" smtClean="0"/>
              <a:t>‹#›</a:t>
            </a:fld>
            <a:endParaRPr lang="en-IN"/>
          </a:p>
        </p:txBody>
      </p:sp>
    </p:spTree>
    <p:extLst>
      <p:ext uri="{BB962C8B-B14F-4D97-AF65-F5344CB8AC3E}">
        <p14:creationId xmlns:p14="http://schemas.microsoft.com/office/powerpoint/2010/main" val="241382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47C1962-D6BA-40EF-A78E-2B40C1E68EC0}" type="datetimeFigureOut">
              <a:rPr lang="en-IN" smtClean="0"/>
              <a:t>27-04-2023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4A2AD1-984D-4F81-A77B-E65F957A7900}" type="slidenum">
              <a:rPr lang="en-IN" smtClean="0"/>
              <a:t>‹#›</a:t>
            </a:fld>
            <a:endParaRPr lang="en-IN"/>
          </a:p>
        </p:txBody>
      </p:sp>
    </p:spTree>
    <p:extLst>
      <p:ext uri="{BB962C8B-B14F-4D97-AF65-F5344CB8AC3E}">
        <p14:creationId xmlns:p14="http://schemas.microsoft.com/office/powerpoint/2010/main" val="1288330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7C1962-D6BA-40EF-A78E-2B40C1E68EC0}" type="datetimeFigureOut">
              <a:rPr lang="en-IN" smtClean="0"/>
              <a:t>27-04-2023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4A2AD1-984D-4F81-A77B-E65F957A7900}" type="slidenum">
              <a:rPr lang="en-IN" smtClean="0"/>
              <a:t>‹#›</a:t>
            </a:fld>
            <a:endParaRPr lang="en-IN"/>
          </a:p>
        </p:txBody>
      </p:sp>
    </p:spTree>
    <p:extLst>
      <p:ext uri="{BB962C8B-B14F-4D97-AF65-F5344CB8AC3E}">
        <p14:creationId xmlns:p14="http://schemas.microsoft.com/office/powerpoint/2010/main" val="241231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C47C1962-D6BA-40EF-A78E-2B40C1E68EC0}" type="datetimeFigureOut">
              <a:rPr lang="en-IN" smtClean="0"/>
              <a:t>27-04-2023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4A2AD1-984D-4F81-A77B-E65F957A7900}" type="slidenum">
              <a:rPr lang="en-IN" smtClean="0"/>
              <a:t>‹#›</a:t>
            </a:fld>
            <a:endParaRPr lang="en-IN"/>
          </a:p>
        </p:txBody>
      </p:sp>
    </p:spTree>
    <p:extLst>
      <p:ext uri="{BB962C8B-B14F-4D97-AF65-F5344CB8AC3E}">
        <p14:creationId xmlns:p14="http://schemas.microsoft.com/office/powerpoint/2010/main" val="784563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47C1962-D6BA-40EF-A78E-2B40C1E68EC0}" type="datetimeFigureOut">
              <a:rPr lang="en-IN" smtClean="0"/>
              <a:t>27-04-2023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24A2AD1-984D-4F81-A77B-E65F957A7900}" type="slidenum">
              <a:rPr lang="en-IN" smtClean="0"/>
              <a:t>‹#›</a:t>
            </a:fld>
            <a:endParaRPr lang="en-IN"/>
          </a:p>
        </p:txBody>
      </p:sp>
    </p:spTree>
    <p:extLst>
      <p:ext uri="{BB962C8B-B14F-4D97-AF65-F5344CB8AC3E}">
        <p14:creationId xmlns:p14="http://schemas.microsoft.com/office/powerpoint/2010/main" val="214544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47C1962-D6BA-40EF-A78E-2B40C1E68EC0}" type="datetimeFigureOut">
              <a:rPr lang="en-IN" smtClean="0"/>
              <a:t>27-04-2023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24A2AD1-984D-4F81-A77B-E65F957A7900}" type="slidenum">
              <a:rPr lang="en-IN" smtClean="0"/>
              <a:t>‹#›</a:t>
            </a:fld>
            <a:endParaRPr lang="en-IN"/>
          </a:p>
        </p:txBody>
      </p:sp>
    </p:spTree>
    <p:extLst>
      <p:ext uri="{BB962C8B-B14F-4D97-AF65-F5344CB8AC3E}">
        <p14:creationId xmlns:p14="http://schemas.microsoft.com/office/powerpoint/2010/main" val="2588383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C1962-D6BA-40EF-A78E-2B40C1E68EC0}" type="datetimeFigureOut">
              <a:rPr lang="en-IN" smtClean="0"/>
              <a:t>27-04-2023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24A2AD1-984D-4F81-A77B-E65F957A7900}" type="slidenum">
              <a:rPr lang="en-IN" smtClean="0"/>
              <a:t>‹#›</a:t>
            </a:fld>
            <a:endParaRPr lang="en-IN"/>
          </a:p>
        </p:txBody>
      </p:sp>
    </p:spTree>
    <p:extLst>
      <p:ext uri="{BB962C8B-B14F-4D97-AF65-F5344CB8AC3E}">
        <p14:creationId xmlns:p14="http://schemas.microsoft.com/office/powerpoint/2010/main" val="3644967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1962-D6BA-40EF-A78E-2B40C1E68EC0}" type="datetimeFigureOut">
              <a:rPr lang="en-IN" smtClean="0"/>
              <a:t>27-04-2023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4A2AD1-984D-4F81-A77B-E65F957A7900}" type="slidenum">
              <a:rPr lang="en-IN" smtClean="0"/>
              <a:t>‹#›</a:t>
            </a:fld>
            <a:endParaRPr lang="en-IN"/>
          </a:p>
        </p:txBody>
      </p:sp>
    </p:spTree>
    <p:extLst>
      <p:ext uri="{BB962C8B-B14F-4D97-AF65-F5344CB8AC3E}">
        <p14:creationId xmlns:p14="http://schemas.microsoft.com/office/powerpoint/2010/main" val="3916474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1962-D6BA-40EF-A78E-2B40C1E68EC0}" type="datetimeFigureOut">
              <a:rPr lang="en-IN" smtClean="0"/>
              <a:t>27-04-2023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4A2AD1-984D-4F81-A77B-E65F957A7900}" type="slidenum">
              <a:rPr lang="en-IN" smtClean="0"/>
              <a:t>‹#›</a:t>
            </a:fld>
            <a:endParaRPr lang="en-IN"/>
          </a:p>
        </p:txBody>
      </p:sp>
    </p:spTree>
    <p:extLst>
      <p:ext uri="{BB962C8B-B14F-4D97-AF65-F5344CB8AC3E}">
        <p14:creationId xmlns:p14="http://schemas.microsoft.com/office/powerpoint/2010/main" val="357556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C1962-D6BA-40EF-A78E-2B40C1E68EC0}" type="datetimeFigureOut">
              <a:rPr lang="en-IN" smtClean="0"/>
              <a:t>27-04-2023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A2AD1-984D-4F81-A77B-E65F957A7900}" type="slidenum">
              <a:rPr lang="en-IN" smtClean="0"/>
              <a:t>‹#›</a:t>
            </a:fld>
            <a:endParaRPr lang="en-IN"/>
          </a:p>
        </p:txBody>
      </p:sp>
    </p:spTree>
    <p:extLst>
      <p:ext uri="{BB962C8B-B14F-4D97-AF65-F5344CB8AC3E}">
        <p14:creationId xmlns:p14="http://schemas.microsoft.com/office/powerpoint/2010/main" val="3033773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18" Type="http://schemas.openxmlformats.org/officeDocument/2006/relationships/hyperlink" Target="https://www.who.int/news-room/fact-sheets/detail/ambient-(outdoor)-air-quality-and-health"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960120" y="73152"/>
            <a:ext cx="10305288" cy="1415772"/>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ASSESSMENT OF IMPACT OF AIR POLLUTION USING DEEP LEARNING-BASED AIR QUALITY DATA MODEL</a:t>
            </a:r>
          </a:p>
          <a:p>
            <a:pPr algn="ctr"/>
            <a:r>
              <a:rPr lang="en-IN" sz="1200" b="1" i="1" dirty="0" smtClean="0">
                <a:latin typeface="Times New Roman" panose="02020603050405020304" pitchFamily="18" charset="0"/>
                <a:cs typeface="Times New Roman" panose="02020603050405020304" pitchFamily="18" charset="0"/>
              </a:rPr>
              <a:t>Remya Ravikumar</a:t>
            </a:r>
            <a:r>
              <a:rPr lang="en-IN" sz="1200" b="1" i="1" baseline="30000" dirty="0" smtClean="0">
                <a:latin typeface="Times New Roman" panose="02020603050405020304" pitchFamily="18" charset="0"/>
                <a:cs typeface="Times New Roman" panose="02020603050405020304" pitchFamily="18" charset="0"/>
              </a:rPr>
              <a:t>1,2</a:t>
            </a:r>
            <a:r>
              <a:rPr lang="en-IN" sz="1200" b="1" i="1" dirty="0" smtClean="0">
                <a:latin typeface="Times New Roman" panose="02020603050405020304" pitchFamily="18" charset="0"/>
                <a:cs typeface="Times New Roman" panose="02020603050405020304" pitchFamily="18" charset="0"/>
              </a:rPr>
              <a:t>, </a:t>
            </a:r>
            <a:r>
              <a:rPr lang="en-IN" sz="1200" b="1" i="1" dirty="0" err="1">
                <a:latin typeface="Times New Roman" panose="02020603050405020304" pitchFamily="18" charset="0"/>
                <a:cs typeface="Times New Roman" panose="02020603050405020304" pitchFamily="18" charset="0"/>
              </a:rPr>
              <a:t>Nagesh</a:t>
            </a:r>
            <a:r>
              <a:rPr lang="en-IN" sz="1200" b="1" i="1" dirty="0">
                <a:latin typeface="Times New Roman" panose="02020603050405020304" pitchFamily="18" charset="0"/>
                <a:cs typeface="Times New Roman" panose="02020603050405020304" pitchFamily="18" charset="0"/>
              </a:rPr>
              <a:t> Subbana</a:t>
            </a:r>
            <a:r>
              <a:rPr lang="en-IN" sz="1200" b="1" i="1" baseline="30000" dirty="0">
                <a:latin typeface="Times New Roman" panose="02020603050405020304" pitchFamily="18" charset="0"/>
                <a:cs typeface="Times New Roman" panose="02020603050405020304" pitchFamily="18" charset="0"/>
              </a:rPr>
              <a:t>1</a:t>
            </a:r>
            <a:r>
              <a:rPr lang="en-IN" sz="1200" b="1" i="1" dirty="0">
                <a:latin typeface="Times New Roman" panose="02020603050405020304" pitchFamily="18" charset="0"/>
                <a:cs typeface="Times New Roman" panose="02020603050405020304" pitchFamily="18" charset="0"/>
              </a:rPr>
              <a:t>, </a:t>
            </a:r>
            <a:r>
              <a:rPr lang="en-IN" sz="1200" b="1" i="1" dirty="0" err="1">
                <a:latin typeface="Times New Roman" panose="02020603050405020304" pitchFamily="18" charset="0"/>
                <a:cs typeface="Times New Roman" panose="02020603050405020304" pitchFamily="18" charset="0"/>
              </a:rPr>
              <a:t>Alka</a:t>
            </a:r>
            <a:r>
              <a:rPr lang="en-IN" sz="1200" b="1" i="1" dirty="0">
                <a:latin typeface="Times New Roman" panose="02020603050405020304" pitchFamily="18" charset="0"/>
                <a:cs typeface="Times New Roman" panose="02020603050405020304" pitchFamily="18" charset="0"/>
              </a:rPr>
              <a:t> Singh</a:t>
            </a:r>
            <a:r>
              <a:rPr lang="en-IN" sz="1200" b="1" i="1" baseline="30000" dirty="0">
                <a:latin typeface="Times New Roman" panose="02020603050405020304" pitchFamily="18" charset="0"/>
                <a:cs typeface="Times New Roman" panose="02020603050405020304" pitchFamily="18" charset="0"/>
              </a:rPr>
              <a:t>1</a:t>
            </a:r>
            <a:r>
              <a:rPr lang="en-IN" sz="1200" b="1" i="1" dirty="0">
                <a:latin typeface="Times New Roman" panose="02020603050405020304" pitchFamily="18" charset="0"/>
                <a:cs typeface="Times New Roman" panose="02020603050405020304" pitchFamily="18" charset="0"/>
              </a:rPr>
              <a:t>, </a:t>
            </a:r>
            <a:r>
              <a:rPr lang="en-IN" sz="1200" b="1" i="1" dirty="0" err="1" smtClean="0">
                <a:latin typeface="Times New Roman" panose="02020603050405020304" pitchFamily="18" charset="0"/>
                <a:cs typeface="Times New Roman" panose="02020603050405020304" pitchFamily="18" charset="0"/>
              </a:rPr>
              <a:t>Raian</a:t>
            </a:r>
            <a:r>
              <a:rPr lang="en-IN" sz="1200" b="1" i="1" dirty="0" smtClean="0">
                <a:latin typeface="Times New Roman" panose="02020603050405020304" pitchFamily="18" charset="0"/>
                <a:cs typeface="Times New Roman" panose="02020603050405020304" pitchFamily="18" charset="0"/>
              </a:rPr>
              <a:t> </a:t>
            </a:r>
            <a:r>
              <a:rPr lang="en-IN" sz="1200" b="1" i="1" dirty="0">
                <a:latin typeface="Times New Roman" panose="02020603050405020304" pitchFamily="18" charset="0"/>
                <a:cs typeface="Times New Roman" panose="02020603050405020304" pitchFamily="18" charset="0"/>
              </a:rPr>
              <a:t>Vargas </a:t>
            </a:r>
            <a:r>
              <a:rPr lang="en-IN" sz="1200" b="1" i="1" dirty="0" smtClean="0">
                <a:latin typeface="Times New Roman" panose="02020603050405020304" pitchFamily="18" charset="0"/>
                <a:cs typeface="Times New Roman" panose="02020603050405020304" pitchFamily="18" charset="0"/>
              </a:rPr>
              <a:t>Maretto</a:t>
            </a:r>
            <a:r>
              <a:rPr lang="en-IN" sz="1200" b="1" i="1" baseline="30000" dirty="0" smtClean="0">
                <a:latin typeface="Times New Roman" panose="02020603050405020304" pitchFamily="18" charset="0"/>
                <a:cs typeface="Times New Roman" panose="02020603050405020304" pitchFamily="18" charset="0"/>
              </a:rPr>
              <a:t>2</a:t>
            </a:r>
          </a:p>
          <a:p>
            <a:pPr algn="ctr"/>
            <a:r>
              <a:rPr lang="en-IN" sz="1000" baseline="30000" dirty="0">
                <a:latin typeface="Times New Roman" panose="02020603050405020304" pitchFamily="18" charset="0"/>
                <a:cs typeface="Times New Roman" panose="02020603050405020304" pitchFamily="18" charset="0"/>
              </a:rPr>
              <a:t>1</a:t>
            </a:r>
            <a:r>
              <a:rPr lang="en-IN" sz="1000" dirty="0">
                <a:latin typeface="Times New Roman" panose="02020603050405020304" pitchFamily="18" charset="0"/>
                <a:cs typeface="Times New Roman" panose="02020603050405020304" pitchFamily="18" charset="0"/>
              </a:rPr>
              <a:t>Center for Wireless Networks &amp; Applications (WNA)Amrita </a:t>
            </a:r>
            <a:r>
              <a:rPr lang="en-IN" sz="1000" dirty="0" err="1">
                <a:latin typeface="Times New Roman" panose="02020603050405020304" pitchFamily="18" charset="0"/>
                <a:cs typeface="Times New Roman" panose="02020603050405020304" pitchFamily="18" charset="0"/>
              </a:rPr>
              <a:t>Vishwa</a:t>
            </a:r>
            <a:r>
              <a:rPr lang="en-IN" sz="1000" dirty="0">
                <a:latin typeface="Times New Roman" panose="02020603050405020304" pitchFamily="18" charset="0"/>
                <a:cs typeface="Times New Roman" panose="02020603050405020304" pitchFamily="18" charset="0"/>
              </a:rPr>
              <a:t> </a:t>
            </a:r>
            <a:r>
              <a:rPr lang="en-IN" sz="1000" dirty="0" err="1">
                <a:latin typeface="Times New Roman" panose="02020603050405020304" pitchFamily="18" charset="0"/>
                <a:cs typeface="Times New Roman" panose="02020603050405020304" pitchFamily="18" charset="0"/>
              </a:rPr>
              <a:t>Vidyapeetham</a:t>
            </a:r>
            <a:r>
              <a:rPr lang="en-IN" sz="1000" dirty="0">
                <a:latin typeface="Times New Roman" panose="02020603050405020304" pitchFamily="18" charset="0"/>
                <a:cs typeface="Times New Roman" panose="02020603050405020304" pitchFamily="18" charset="0"/>
              </a:rPr>
              <a:t>, Amritapuri, India </a:t>
            </a:r>
            <a:endParaRPr lang="en-IN" sz="1000" dirty="0" smtClean="0">
              <a:latin typeface="Times New Roman" panose="02020603050405020304" pitchFamily="18" charset="0"/>
              <a:cs typeface="Times New Roman" panose="02020603050405020304" pitchFamily="18" charset="0"/>
            </a:endParaRPr>
          </a:p>
          <a:p>
            <a:pPr algn="ctr"/>
            <a:r>
              <a:rPr lang="en-IN" sz="1000" baseline="30000" dirty="0" smtClean="0">
                <a:latin typeface="Times New Roman" panose="02020603050405020304" pitchFamily="18" charset="0"/>
                <a:cs typeface="Times New Roman" panose="02020603050405020304" pitchFamily="18" charset="0"/>
              </a:rPr>
              <a:t>2</a:t>
            </a:r>
            <a:r>
              <a:rPr lang="en-IN" sz="1000" dirty="0" smtClean="0">
                <a:latin typeface="Times New Roman" panose="02020603050405020304" pitchFamily="18" charset="0"/>
                <a:cs typeface="Times New Roman" panose="02020603050405020304" pitchFamily="18" charset="0"/>
              </a:rPr>
              <a:t>Geo-Information </a:t>
            </a:r>
            <a:r>
              <a:rPr lang="en-IN" sz="1000" dirty="0">
                <a:latin typeface="Times New Roman" panose="02020603050405020304" pitchFamily="18" charset="0"/>
                <a:cs typeface="Times New Roman" panose="02020603050405020304" pitchFamily="18" charset="0"/>
              </a:rPr>
              <a:t>Science and Earth Observation, ITC, University of </a:t>
            </a:r>
            <a:r>
              <a:rPr lang="en-IN" sz="1000" dirty="0" err="1">
                <a:latin typeface="Times New Roman" panose="02020603050405020304" pitchFamily="18" charset="0"/>
                <a:cs typeface="Times New Roman" panose="02020603050405020304" pitchFamily="18" charset="0"/>
              </a:rPr>
              <a:t>Twente</a:t>
            </a:r>
            <a:r>
              <a:rPr lang="en-IN" sz="1000" dirty="0">
                <a:latin typeface="Times New Roman" panose="02020603050405020304" pitchFamily="18" charset="0"/>
                <a:cs typeface="Times New Roman" panose="02020603050405020304" pitchFamily="18" charset="0"/>
              </a:rPr>
              <a:t>, Netherlands</a:t>
            </a:r>
            <a:endParaRPr lang="en-IN" sz="1000" b="1" baseline="30000" dirty="0">
              <a:latin typeface="Times New Roman" panose="02020603050405020304" pitchFamily="18" charset="0"/>
              <a:cs typeface="Times New Roman" panose="02020603050405020304" pitchFamily="18" charset="0"/>
            </a:endParaRPr>
          </a:p>
          <a:p>
            <a:endParaRPr lang="en-IN" dirty="0"/>
          </a:p>
        </p:txBody>
      </p:sp>
      <p:pic>
        <p:nvPicPr>
          <p:cNvPr id="6" name="Picture 5">
            <a:extLst>
              <a:ext uri="{FF2B5EF4-FFF2-40B4-BE49-F238E27FC236}">
                <a16:creationId xmlns="" xmlns:a16="http://schemas.microsoft.com/office/drawing/2014/main" id="{D9F7BB65-C7D4-4471-BD70-3B4DFD7F32F5}"/>
              </a:ext>
            </a:extLst>
          </p:cNvPr>
          <p:cNvPicPr>
            <a:picLocks noChangeAspect="1"/>
          </p:cNvPicPr>
          <p:nvPr/>
        </p:nvPicPr>
        <p:blipFill rotWithShape="1">
          <a:blip r:embed="rId2">
            <a:extLst>
              <a:ext uri="{28A0092B-C50C-407E-A947-70E740481C1C}">
                <a14:useLocalDpi xmlns:a14="http://schemas.microsoft.com/office/drawing/2010/main" val="0"/>
              </a:ext>
            </a:extLst>
          </a:blip>
          <a:srcRect r="51016"/>
          <a:stretch/>
        </p:blipFill>
        <p:spPr bwMode="auto">
          <a:xfrm>
            <a:off x="127038" y="158314"/>
            <a:ext cx="899726" cy="411889"/>
          </a:xfrm>
          <a:prstGeom prst="rect">
            <a:avLst/>
          </a:prstGeom>
          <a:noFill/>
          <a:ln>
            <a:noFill/>
          </a:ln>
        </p:spPr>
      </p:pic>
      <p:pic>
        <p:nvPicPr>
          <p:cNvPr id="8" name="Picture 7"/>
          <p:cNvPicPr>
            <a:picLocks noChangeAspect="1"/>
          </p:cNvPicPr>
          <p:nvPr/>
        </p:nvPicPr>
        <p:blipFill>
          <a:blip r:embed="rId3"/>
          <a:stretch>
            <a:fillRect/>
          </a:stretch>
        </p:blipFill>
        <p:spPr>
          <a:xfrm>
            <a:off x="1026764" y="140160"/>
            <a:ext cx="499972" cy="476060"/>
          </a:xfrm>
          <a:prstGeom prst="rect">
            <a:avLst/>
          </a:prstGeom>
        </p:spPr>
      </p:pic>
      <p:pic>
        <p:nvPicPr>
          <p:cNvPr id="9" name="Picture 8"/>
          <p:cNvPicPr>
            <a:picLocks noChangeAspect="1"/>
          </p:cNvPicPr>
          <p:nvPr/>
        </p:nvPicPr>
        <p:blipFill>
          <a:blip r:embed="rId4"/>
          <a:stretch>
            <a:fillRect/>
          </a:stretch>
        </p:blipFill>
        <p:spPr>
          <a:xfrm>
            <a:off x="287799" y="671632"/>
            <a:ext cx="448531" cy="526161"/>
          </a:xfrm>
          <a:prstGeom prst="rect">
            <a:avLst/>
          </a:prstGeom>
        </p:spPr>
      </p:pic>
      <p:pic>
        <p:nvPicPr>
          <p:cNvPr id="11" name="Picture 10"/>
          <p:cNvPicPr>
            <a:picLocks noChangeAspect="1"/>
          </p:cNvPicPr>
          <p:nvPr/>
        </p:nvPicPr>
        <p:blipFill>
          <a:blip r:embed="rId5"/>
          <a:stretch>
            <a:fillRect/>
          </a:stretch>
        </p:blipFill>
        <p:spPr>
          <a:xfrm>
            <a:off x="10228302" y="499161"/>
            <a:ext cx="704454" cy="55840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43749" y="104960"/>
            <a:ext cx="974818" cy="974818"/>
          </a:xfrm>
          <a:prstGeom prst="rect">
            <a:avLst/>
          </a:prstGeom>
        </p:spPr>
      </p:pic>
      <p:cxnSp>
        <p:nvCxnSpPr>
          <p:cNvPr id="14" name="Straight Connector 13"/>
          <p:cNvCxnSpPr/>
          <p:nvPr/>
        </p:nvCxnSpPr>
        <p:spPr>
          <a:xfrm flipV="1">
            <a:off x="6590" y="1275068"/>
            <a:ext cx="12192000" cy="67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616" y="1291471"/>
            <a:ext cx="3811403" cy="1892826"/>
          </a:xfrm>
          <a:prstGeom prst="rect">
            <a:avLst/>
          </a:prstGeom>
          <a:noFill/>
        </p:spPr>
        <p:txBody>
          <a:bodyPr wrap="square" rtlCol="0">
            <a:spAutoFit/>
          </a:bodyPr>
          <a:lstStyle/>
          <a:p>
            <a:pPr algn="just"/>
            <a:r>
              <a:rPr lang="en-US" sz="1100" b="1" dirty="0" smtClean="0">
                <a:latin typeface="Times New Roman" panose="02020603050405020304" pitchFamily="18" charset="0"/>
                <a:cs typeface="Times New Roman" panose="02020603050405020304" pitchFamily="18" charset="0"/>
              </a:rPr>
              <a:t>Objective and Motivation</a:t>
            </a:r>
          </a:p>
          <a:p>
            <a:pPr algn="just"/>
            <a:r>
              <a:rPr lang="en-US" sz="1100" b="1" dirty="0" smtClean="0">
                <a:latin typeface="Times New Roman" panose="02020603050405020304" pitchFamily="18" charset="0"/>
                <a:cs typeface="Times New Roman" panose="02020603050405020304" pitchFamily="18" charset="0"/>
              </a:rPr>
              <a:t>Primary Objective:</a:t>
            </a:r>
            <a:endParaRPr lang="en-IN" sz="1100" b="1" dirty="0" smtClean="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n-US" sz="1100" dirty="0" smtClean="0">
                <a:latin typeface="Times New Roman" panose="02020603050405020304" pitchFamily="18" charset="0"/>
                <a:cs typeface="Times New Roman" panose="02020603050405020304" pitchFamily="18" charset="0"/>
              </a:rPr>
              <a:t>Create a deep learning model for a precise air </a:t>
            </a:r>
            <a:r>
              <a:rPr lang="en-US" sz="1100" dirty="0">
                <a:latin typeface="Times New Roman" panose="02020603050405020304" pitchFamily="18" charset="0"/>
                <a:cs typeface="Times New Roman" panose="02020603050405020304" pitchFamily="18" charset="0"/>
              </a:rPr>
              <a:t>quality </a:t>
            </a:r>
            <a:r>
              <a:rPr lang="en-US" sz="1100" dirty="0" smtClean="0">
                <a:latin typeface="Times New Roman" panose="02020603050405020304" pitchFamily="18" charset="0"/>
                <a:cs typeface="Times New Roman" panose="02020603050405020304" pitchFamily="18" charset="0"/>
              </a:rPr>
              <a:t>prediction</a:t>
            </a:r>
          </a:p>
          <a:p>
            <a:pPr algn="just"/>
            <a:r>
              <a:rPr lang="en-US" sz="1100" b="1" dirty="0" smtClean="0">
                <a:latin typeface="Times New Roman" panose="02020603050405020304" pitchFamily="18" charset="0"/>
                <a:cs typeface="Times New Roman" panose="02020603050405020304" pitchFamily="18" charset="0"/>
              </a:rPr>
              <a:t>Motivation:</a:t>
            </a:r>
          </a:p>
          <a:p>
            <a:pPr marL="171450" indent="-171450" algn="just">
              <a:buFont typeface="Arial" panose="020B0604020202020204" pitchFamily="34" charset="0"/>
              <a:buChar char="•"/>
            </a:pPr>
            <a:r>
              <a:rPr lang="en-US" sz="110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India </a:t>
            </a:r>
            <a:r>
              <a:rPr lang="en-US" sz="1100" dirty="0">
                <a:solidFill>
                  <a:schemeClr val="dk1"/>
                </a:solidFill>
                <a:latin typeface="Times New Roman" panose="02020603050405020304" pitchFamily="18" charset="0"/>
                <a:ea typeface="Times New Roman"/>
                <a:cs typeface="Times New Roman" panose="02020603050405020304" pitchFamily="18" charset="0"/>
                <a:sym typeface="Times New Roman"/>
              </a:rPr>
              <a:t>is ranked 5</a:t>
            </a:r>
            <a:r>
              <a:rPr lang="en-US" sz="1100" baseline="30000" dirty="0">
                <a:solidFill>
                  <a:schemeClr val="dk1"/>
                </a:solidFill>
                <a:latin typeface="Times New Roman" panose="02020603050405020304" pitchFamily="18" charset="0"/>
                <a:ea typeface="Times New Roman"/>
                <a:cs typeface="Times New Roman" panose="02020603050405020304" pitchFamily="18" charset="0"/>
                <a:sym typeface="Times New Roman"/>
              </a:rPr>
              <a:t>th</a:t>
            </a:r>
            <a:r>
              <a:rPr lang="en-US" sz="1100" dirty="0">
                <a:solidFill>
                  <a:schemeClr val="dk1"/>
                </a:solidFill>
                <a:latin typeface="Times New Roman" panose="02020603050405020304" pitchFamily="18" charset="0"/>
                <a:ea typeface="Times New Roman"/>
                <a:cs typeface="Times New Roman" panose="02020603050405020304" pitchFamily="18" charset="0"/>
                <a:sym typeface="Times New Roman"/>
              </a:rPr>
              <a:t> and 21/30 most polluted cities are located in India (WHO </a:t>
            </a:r>
            <a:r>
              <a:rPr lang="en-US" sz="1100" dirty="0" smtClean="0">
                <a:solidFill>
                  <a:schemeClr val="dk1"/>
                </a:solidFill>
                <a:latin typeface="Times New Roman" panose="02020603050405020304" pitchFamily="18" charset="0"/>
                <a:ea typeface="Times New Roman"/>
                <a:cs typeface="Times New Roman" panose="02020603050405020304" pitchFamily="18" charset="0"/>
                <a:sym typeface="Times New Roman"/>
              </a:rPr>
              <a:t>2019)</a:t>
            </a:r>
            <a:endParaRPr lang="en-US" sz="1100" dirty="0" smtClean="0">
              <a:latin typeface="Times New Roman" panose="02020603050405020304" pitchFamily="18" charset="0"/>
              <a:cs typeface="Times New Roman" panose="02020603050405020304" pitchFamily="18" charset="0"/>
              <a:sym typeface="Times New Roman"/>
            </a:endParaRPr>
          </a:p>
          <a:p>
            <a:pPr marL="171450" indent="-171450" algn="just">
              <a:buFont typeface="Arial" panose="020B0604020202020204" pitchFamily="34" charset="0"/>
              <a:buChar char="•"/>
            </a:pPr>
            <a:r>
              <a:rPr lang="en-US" sz="11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1.24 </a:t>
            </a:r>
            <a:r>
              <a:rPr lang="en-US" sz="1100" dirty="0">
                <a:solidFill>
                  <a:srgbClr val="000000"/>
                </a:solidFill>
                <a:latin typeface="Times New Roman" panose="02020603050405020304" pitchFamily="18" charset="0"/>
                <a:ea typeface="Times New Roman"/>
                <a:cs typeface="Times New Roman" panose="02020603050405020304" pitchFamily="18" charset="0"/>
                <a:sym typeface="Times New Roman"/>
              </a:rPr>
              <a:t>million premature deaths (Nair et al, 2021</a:t>
            </a:r>
            <a:r>
              <a:rPr lang="en-US" sz="11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were reported in the country just in the year 2017 alone.</a:t>
            </a:r>
            <a:endParaRPr lang="en-US" sz="1100" dirty="0">
              <a:latin typeface="Times New Roman" panose="02020603050405020304" pitchFamily="18" charset="0"/>
              <a:cs typeface="Times New Roman" panose="02020603050405020304" pitchFamily="18" charset="0"/>
            </a:endParaRPr>
          </a:p>
          <a:p>
            <a:endParaRPr lang="en-US" dirty="0" smtClean="0"/>
          </a:p>
        </p:txBody>
      </p:sp>
      <p:pic>
        <p:nvPicPr>
          <p:cNvPr id="17" name="Picture 16"/>
          <p:cNvPicPr>
            <a:picLocks noChangeAspect="1"/>
          </p:cNvPicPr>
          <p:nvPr/>
        </p:nvPicPr>
        <p:blipFill>
          <a:blip r:embed="rId7"/>
          <a:stretch>
            <a:fillRect/>
          </a:stretch>
        </p:blipFill>
        <p:spPr>
          <a:xfrm>
            <a:off x="245544" y="2914372"/>
            <a:ext cx="1491600" cy="1702071"/>
          </a:xfrm>
          <a:prstGeom prst="rect">
            <a:avLst/>
          </a:prstGeom>
        </p:spPr>
      </p:pic>
      <p:pic>
        <p:nvPicPr>
          <p:cNvPr id="18" name="Google Shape;214;g16ff0d97935_0_2"/>
          <p:cNvPicPr preferRelativeResize="0"/>
          <p:nvPr/>
        </p:nvPicPr>
        <p:blipFill rotWithShape="1">
          <a:blip r:embed="rId8">
            <a:alphaModFix/>
          </a:blip>
          <a:srcRect b="5285"/>
          <a:stretch/>
        </p:blipFill>
        <p:spPr>
          <a:xfrm>
            <a:off x="1844572" y="2955534"/>
            <a:ext cx="1668855" cy="1660909"/>
          </a:xfrm>
          <a:prstGeom prst="rect">
            <a:avLst/>
          </a:prstGeom>
          <a:noFill/>
          <a:ln w="9525" cap="flat" cmpd="sng">
            <a:solidFill>
              <a:schemeClr val="dk2"/>
            </a:solidFill>
            <a:prstDash val="solid"/>
            <a:round/>
            <a:headEnd type="none" w="sm" len="sm"/>
            <a:tailEnd type="none" w="sm" len="sm"/>
          </a:ln>
        </p:spPr>
      </p:pic>
      <p:sp>
        <p:nvSpPr>
          <p:cNvPr id="19" name="TextBox 18"/>
          <p:cNvSpPr txBox="1"/>
          <p:nvPr/>
        </p:nvSpPr>
        <p:spPr>
          <a:xfrm>
            <a:off x="-40939" y="4639531"/>
            <a:ext cx="3926222" cy="369332"/>
          </a:xfrm>
          <a:prstGeom prst="rect">
            <a:avLst/>
          </a:prstGeom>
          <a:noFill/>
        </p:spPr>
        <p:txBody>
          <a:bodyPr wrap="square" rtlCol="0">
            <a:spAutoFit/>
          </a:bodyPr>
          <a:lstStyle/>
          <a:p>
            <a:pPr algn="ctr"/>
            <a:r>
              <a:rPr lang="en-US" sz="900" i="1" dirty="0" smtClean="0">
                <a:latin typeface="Times New Roman" panose="02020603050405020304" pitchFamily="18" charset="0"/>
                <a:cs typeface="Times New Roman" panose="02020603050405020304" pitchFamily="18" charset="0"/>
              </a:rPr>
              <a:t>Fig1 : </a:t>
            </a:r>
            <a:r>
              <a:rPr lang="en-US" sz="900" i="1" dirty="0">
                <a:latin typeface="Times New Roman" panose="02020603050405020304" pitchFamily="18" charset="0"/>
                <a:cs typeface="Times New Roman" panose="02020603050405020304" pitchFamily="18" charset="0"/>
              </a:rPr>
              <a:t>a)Newspaper </a:t>
            </a:r>
            <a:r>
              <a:rPr lang="en-US" sz="900" i="1" dirty="0" smtClean="0">
                <a:latin typeface="Times New Roman" panose="02020603050405020304" pitchFamily="18" charset="0"/>
                <a:cs typeface="Times New Roman" panose="02020603050405020304" pitchFamily="18" charset="0"/>
              </a:rPr>
              <a:t>(Times </a:t>
            </a:r>
            <a:r>
              <a:rPr lang="en-US" sz="900" i="1" dirty="0">
                <a:latin typeface="Times New Roman" panose="02020603050405020304" pitchFamily="18" charset="0"/>
                <a:cs typeface="Times New Roman" panose="02020603050405020304" pitchFamily="18" charset="0"/>
              </a:rPr>
              <a:t>of India November 13, </a:t>
            </a:r>
            <a:r>
              <a:rPr lang="en-US" sz="900" i="1" dirty="0" smtClean="0">
                <a:latin typeface="Times New Roman" panose="02020603050405020304" pitchFamily="18" charset="0"/>
                <a:cs typeface="Times New Roman" panose="02020603050405020304" pitchFamily="18" charset="0"/>
              </a:rPr>
              <a:t>2021) </a:t>
            </a:r>
            <a:r>
              <a:rPr lang="en-US" sz="900" i="1" dirty="0" smtClean="0">
                <a:latin typeface="Times New Roman" panose="02020603050405020304" pitchFamily="18" charset="0"/>
                <a:cs typeface="Times New Roman" panose="02020603050405020304" pitchFamily="18" charset="0"/>
              </a:rPr>
              <a:t>clipping showing the air pollution levels effecting India, b) Study area considered in this project</a:t>
            </a:r>
            <a:endParaRPr lang="en-IN" sz="900" i="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82552" y="4920528"/>
            <a:ext cx="3776216" cy="769441"/>
          </a:xfrm>
          <a:prstGeom prst="rect">
            <a:avLst/>
          </a:prstGeom>
          <a:noFill/>
        </p:spPr>
        <p:txBody>
          <a:bodyPr wrap="square" rtlCol="0">
            <a:spAutoFit/>
          </a:bodyPr>
          <a:lstStyle/>
          <a:p>
            <a:pPr algn="just"/>
            <a:r>
              <a:rPr lang="en-US" sz="1100" b="1" dirty="0" smtClean="0">
                <a:latin typeface="Times New Roman" panose="02020603050405020304" pitchFamily="18" charset="0"/>
                <a:cs typeface="Times New Roman" panose="02020603050405020304" pitchFamily="18" charset="0"/>
              </a:rPr>
              <a:t>Study Area:</a:t>
            </a:r>
          </a:p>
          <a:p>
            <a:pPr marL="171450" indent="-171450" algn="just">
              <a:buFont typeface="Arial" panose="020B0604020202020204" pitchFamily="34" charset="0"/>
              <a:buChar char="•"/>
            </a:pPr>
            <a:r>
              <a:rPr lang="en-US" sz="1100" dirty="0" smtClean="0">
                <a:latin typeface="Times New Roman" panose="02020603050405020304" pitchFamily="18" charset="0"/>
                <a:cs typeface="Times New Roman" panose="02020603050405020304" pitchFamily="18" charset="0"/>
              </a:rPr>
              <a:t>The Study area is taken as the major cities in the indo-</a:t>
            </a:r>
            <a:r>
              <a:rPr lang="en-US" sz="1100" dirty="0" err="1" smtClean="0">
                <a:latin typeface="Times New Roman" panose="02020603050405020304" pitchFamily="18" charset="0"/>
                <a:cs typeface="Times New Roman" panose="02020603050405020304" pitchFamily="18" charset="0"/>
              </a:rPr>
              <a:t>gangetic</a:t>
            </a:r>
            <a:r>
              <a:rPr lang="en-US" sz="1100" dirty="0" smtClean="0">
                <a:latin typeface="Times New Roman" panose="02020603050405020304" pitchFamily="18" charset="0"/>
                <a:cs typeface="Times New Roman" panose="02020603050405020304" pitchFamily="18" charset="0"/>
              </a:rPr>
              <a:t> belt as shown in fig1b. All of these cities falls under the top 15 polluted cities of the world</a:t>
            </a:r>
            <a:r>
              <a:rPr lang="en-US" sz="1100" dirty="0" smtClean="0"/>
              <a:t>.</a:t>
            </a:r>
            <a:endParaRPr lang="en-IN" sz="1100" dirty="0"/>
          </a:p>
        </p:txBody>
      </p:sp>
      <p:pic>
        <p:nvPicPr>
          <p:cNvPr id="21" name="Picture 20"/>
          <p:cNvPicPr>
            <a:picLocks noChangeAspect="1"/>
          </p:cNvPicPr>
          <p:nvPr/>
        </p:nvPicPr>
        <p:blipFill>
          <a:blip r:embed="rId9"/>
          <a:stretch>
            <a:fillRect/>
          </a:stretch>
        </p:blipFill>
        <p:spPr>
          <a:xfrm>
            <a:off x="6074851" y="3029194"/>
            <a:ext cx="1678381" cy="1682069"/>
          </a:xfrm>
          <a:prstGeom prst="rect">
            <a:avLst/>
          </a:prstGeom>
        </p:spPr>
      </p:pic>
      <p:sp>
        <p:nvSpPr>
          <p:cNvPr id="27" name="TextBox 26"/>
          <p:cNvSpPr txBox="1"/>
          <p:nvPr/>
        </p:nvSpPr>
        <p:spPr>
          <a:xfrm>
            <a:off x="3875657" y="1289967"/>
            <a:ext cx="3962842" cy="577081"/>
          </a:xfrm>
          <a:prstGeom prst="rect">
            <a:avLst/>
          </a:prstGeom>
          <a:noFill/>
        </p:spPr>
        <p:txBody>
          <a:bodyPr wrap="square" rtlCol="0">
            <a:spAutoFit/>
          </a:bodyPr>
          <a:lstStyle/>
          <a:p>
            <a:pPr marL="171450" indent="-171450" algn="just">
              <a:buFont typeface="Arial" panose="020B0604020202020204" pitchFamily="34" charset="0"/>
              <a:buChar char="•"/>
            </a:pPr>
            <a:r>
              <a:rPr lang="en-US" sz="1050" dirty="0" smtClean="0">
                <a:latin typeface="Times New Roman" panose="02020603050405020304" pitchFamily="18" charset="0"/>
                <a:cs typeface="Times New Roman" panose="02020603050405020304" pitchFamily="18" charset="0"/>
              </a:rPr>
              <a:t>The ground sensor data is obtained from Central pollution control board (CPCB) for the same pollutants and was also used as input of our model</a:t>
            </a:r>
            <a:endParaRPr lang="en-IN" sz="1050" dirty="0">
              <a:latin typeface="Times New Roman" panose="02020603050405020304" pitchFamily="18" charset="0"/>
              <a:cs typeface="Times New Roman" panose="02020603050405020304" pitchFamily="18" charset="0"/>
            </a:endParaRPr>
          </a:p>
        </p:txBody>
      </p:sp>
      <p:pic>
        <p:nvPicPr>
          <p:cNvPr id="28" name="Picture 27"/>
          <p:cNvPicPr/>
          <p:nvPr/>
        </p:nvPicPr>
        <p:blipFill>
          <a:blip r:embed="rId10" cstate="print">
            <a:extLst>
              <a:ext uri="{28A0092B-C50C-407E-A947-70E740481C1C}">
                <a14:useLocalDpi xmlns:a14="http://schemas.microsoft.com/office/drawing/2010/main" val="0"/>
              </a:ext>
            </a:extLst>
          </a:blip>
          <a:stretch>
            <a:fillRect/>
          </a:stretch>
        </p:blipFill>
        <p:spPr>
          <a:xfrm>
            <a:off x="3970013" y="1820682"/>
            <a:ext cx="1826101" cy="1229866"/>
          </a:xfrm>
          <a:prstGeom prst="rect">
            <a:avLst/>
          </a:prstGeom>
        </p:spPr>
      </p:pic>
      <p:pic>
        <p:nvPicPr>
          <p:cNvPr id="29" name="Picture 28"/>
          <p:cNvPicPr/>
          <p:nvPr/>
        </p:nvPicPr>
        <p:blipFill>
          <a:blip r:embed="rId11" cstate="print">
            <a:extLst>
              <a:ext uri="{28A0092B-C50C-407E-A947-70E740481C1C}">
                <a14:useLocalDpi xmlns:a14="http://schemas.microsoft.com/office/drawing/2010/main" val="0"/>
              </a:ext>
            </a:extLst>
          </a:blip>
          <a:stretch>
            <a:fillRect/>
          </a:stretch>
        </p:blipFill>
        <p:spPr>
          <a:xfrm>
            <a:off x="5865094" y="1815048"/>
            <a:ext cx="1744051" cy="1212642"/>
          </a:xfrm>
          <a:prstGeom prst="rect">
            <a:avLst/>
          </a:prstGeom>
        </p:spPr>
      </p:pic>
      <p:pic>
        <p:nvPicPr>
          <p:cNvPr id="30" name="Picture 29"/>
          <p:cNvPicPr/>
          <p:nvPr/>
        </p:nvPicPr>
        <p:blipFill>
          <a:blip r:embed="rId12" cstate="print">
            <a:extLst>
              <a:ext uri="{28A0092B-C50C-407E-A947-70E740481C1C}">
                <a14:useLocalDpi xmlns:a14="http://schemas.microsoft.com/office/drawing/2010/main" val="0"/>
              </a:ext>
            </a:extLst>
          </a:blip>
          <a:stretch>
            <a:fillRect/>
          </a:stretch>
        </p:blipFill>
        <p:spPr>
          <a:xfrm>
            <a:off x="3951254" y="3050549"/>
            <a:ext cx="1844860" cy="1218476"/>
          </a:xfrm>
          <a:prstGeom prst="rect">
            <a:avLst/>
          </a:prstGeom>
        </p:spPr>
      </p:pic>
      <p:sp>
        <p:nvSpPr>
          <p:cNvPr id="31" name="TextBox 30"/>
          <p:cNvSpPr txBox="1"/>
          <p:nvPr/>
        </p:nvSpPr>
        <p:spPr>
          <a:xfrm>
            <a:off x="3822415" y="4284537"/>
            <a:ext cx="2562246" cy="507831"/>
          </a:xfrm>
          <a:prstGeom prst="rect">
            <a:avLst/>
          </a:prstGeom>
          <a:noFill/>
        </p:spPr>
        <p:txBody>
          <a:bodyPr wrap="square" rtlCol="0">
            <a:spAutoFit/>
          </a:bodyPr>
          <a:lstStyle/>
          <a:p>
            <a:pPr algn="ctr"/>
            <a:r>
              <a:rPr lang="en-US" sz="900" i="1" dirty="0" smtClean="0">
                <a:latin typeface="Times New Roman" panose="02020603050405020304" pitchFamily="18" charset="0"/>
                <a:cs typeface="Times New Roman" panose="02020603050405020304" pitchFamily="18" charset="0"/>
              </a:rPr>
              <a:t>Fig2 cyclic from left: a) CO concentration, b) NO2 concentration, c) SO2 concentration obtained from sentinel 5P, d) methodology flow chart</a:t>
            </a:r>
            <a:endParaRPr lang="en-IN" sz="900" i="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7867730" y="3518532"/>
            <a:ext cx="4324269" cy="1107996"/>
          </a:xfrm>
          <a:prstGeom prst="rect">
            <a:avLst/>
          </a:prstGeom>
          <a:noFill/>
        </p:spPr>
        <p:txBody>
          <a:bodyPr wrap="square" rtlCol="0">
            <a:spAutoFit/>
          </a:bodyPr>
          <a:lstStyle/>
          <a:p>
            <a:r>
              <a:rPr lang="en-IN" sz="1100" b="1" dirty="0">
                <a:latin typeface="Times New Roman" panose="02020603050405020304" pitchFamily="18" charset="0"/>
                <a:cs typeface="Times New Roman" panose="02020603050405020304" pitchFamily="18" charset="0"/>
              </a:rPr>
              <a:t>Conclusion:</a:t>
            </a:r>
          </a:p>
          <a:p>
            <a:pPr algn="just"/>
            <a:r>
              <a:rPr lang="en-IN" sz="1100" dirty="0">
                <a:latin typeface="Times New Roman" panose="02020603050405020304" pitchFamily="18" charset="0"/>
                <a:cs typeface="Times New Roman" panose="02020603050405020304" pitchFamily="18" charset="0"/>
              </a:rPr>
              <a:t>In this study, we developed a Long short term memory based neural network based air quality model. The model was able to correctly predict the pollutant concentration for the next 24 hours and the prediction was validated using the Convolution neural network (CNN) as well as with the previous observations. </a:t>
            </a:r>
            <a:endParaRPr lang="en-IN" dirty="0"/>
          </a:p>
        </p:txBody>
      </p:sp>
      <p:sp>
        <p:nvSpPr>
          <p:cNvPr id="40" name="TextBox 39"/>
          <p:cNvSpPr txBox="1"/>
          <p:nvPr/>
        </p:nvSpPr>
        <p:spPr>
          <a:xfrm>
            <a:off x="71038" y="5596582"/>
            <a:ext cx="3804619" cy="1446550"/>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Methodology:</a:t>
            </a:r>
          </a:p>
          <a:p>
            <a:pPr marL="171450" indent="-171450" algn="just">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The satellite data was taken is obtained from Sentinel 5P TROPOMI and with the help of google </a:t>
            </a:r>
            <a:r>
              <a:rPr lang="en-US" sz="1100" dirty="0" smtClean="0">
                <a:latin typeface="Times New Roman" panose="02020603050405020304" pitchFamily="18" charset="0"/>
                <a:cs typeface="Times New Roman" panose="02020603050405020304" pitchFamily="18" charset="0"/>
              </a:rPr>
              <a:t>earth engine. Fig2a-c </a:t>
            </a:r>
            <a:r>
              <a:rPr lang="en-US" sz="1100" dirty="0">
                <a:latin typeface="Times New Roman" panose="02020603050405020304" pitchFamily="18" charset="0"/>
                <a:cs typeface="Times New Roman" panose="02020603050405020304" pitchFamily="18" charset="0"/>
              </a:rPr>
              <a:t>shows the images obtained for CO, NO2, SO2 pollutant contents.</a:t>
            </a:r>
          </a:p>
          <a:p>
            <a:pPr marL="171450" indent="-171450" algn="just">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The pixel values corresponding to desired locations were extracted and used as input for our LSTM model.</a:t>
            </a:r>
          </a:p>
          <a:p>
            <a:pPr marL="171450" indent="-171450" algn="just">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3871524" y="4758672"/>
            <a:ext cx="3983785" cy="2308324"/>
          </a:xfrm>
          <a:prstGeom prst="rect">
            <a:avLst/>
          </a:prstGeom>
          <a:noFill/>
        </p:spPr>
        <p:txBody>
          <a:bodyPr wrap="square" rtlCol="0">
            <a:spAutoFit/>
          </a:bodyPr>
          <a:lstStyle/>
          <a:p>
            <a:r>
              <a:rPr lang="en-US" sz="1100" b="1" dirty="0">
                <a:latin typeface="Times New Roman" panose="02020603050405020304" pitchFamily="18" charset="0"/>
                <a:cs typeface="Times New Roman" panose="02020603050405020304" pitchFamily="18" charset="0"/>
              </a:rPr>
              <a:t>Result:</a:t>
            </a:r>
          </a:p>
          <a:p>
            <a:pPr marL="171450" indent="-171450" algn="just">
              <a:buFont typeface="Arial" panose="020B0604020202020204" pitchFamily="34" charset="0"/>
              <a:buChar char="•"/>
            </a:pPr>
            <a:r>
              <a:rPr lang="en-IN" sz="1100" dirty="0">
                <a:latin typeface="Times New Roman" panose="02020603050405020304" pitchFamily="18" charset="0"/>
                <a:cs typeface="Times New Roman" panose="02020603050405020304" pitchFamily="18" charset="0"/>
              </a:rPr>
              <a:t>The input for our LSTM model was the previous 24 hours pollutant concentration level of NO2, SO2, PM2.5 and CO and the output was the predicted sequence of the pollutants contents in the next 24 hours</a:t>
            </a:r>
            <a:r>
              <a:rPr lang="en-IN" sz="1100" dirty="0" smtClean="0">
                <a:latin typeface="Times New Roman" panose="02020603050405020304" pitchFamily="18" charset="0"/>
                <a:cs typeface="Times New Roman" panose="02020603050405020304" pitchFamily="18" charset="0"/>
              </a:rPr>
              <a:t>.</a:t>
            </a:r>
          </a:p>
          <a:p>
            <a:pPr marL="171450" indent="-171450" algn="just">
              <a:buFont typeface="Arial" panose="020B0604020202020204" pitchFamily="34" charset="0"/>
              <a:buChar char="•"/>
            </a:pPr>
            <a:r>
              <a:rPr lang="en-IN" sz="1100" dirty="0">
                <a:latin typeface="Times New Roman" panose="02020603050405020304" pitchFamily="18" charset="0"/>
                <a:cs typeface="Times New Roman" panose="02020603050405020304" pitchFamily="18" charset="0"/>
              </a:rPr>
              <a:t>The model was validated by to fitting it within the preceding 24 hours </a:t>
            </a:r>
            <a:r>
              <a:rPr lang="en-IN" sz="1100" dirty="0" smtClean="0">
                <a:latin typeface="Times New Roman" panose="02020603050405020304" pitchFamily="18" charset="0"/>
                <a:cs typeface="Times New Roman" panose="02020603050405020304" pitchFamily="18" charset="0"/>
              </a:rPr>
              <a:t>data</a:t>
            </a:r>
          </a:p>
          <a:p>
            <a:pPr marL="171450" indent="-171450" algn="just">
              <a:buFont typeface="Arial" panose="020B0604020202020204" pitchFamily="34" charset="0"/>
              <a:buChar char="•"/>
            </a:pPr>
            <a:r>
              <a:rPr lang="en-IN" sz="1100" dirty="0">
                <a:latin typeface="Times New Roman" panose="02020603050405020304" pitchFamily="18" charset="0"/>
                <a:cs typeface="Times New Roman" panose="02020603050405020304" pitchFamily="18" charset="0"/>
              </a:rPr>
              <a:t>Figure </a:t>
            </a:r>
            <a:r>
              <a:rPr lang="en-IN" sz="1100" dirty="0" smtClean="0">
                <a:latin typeface="Times New Roman" panose="02020603050405020304" pitchFamily="18" charset="0"/>
                <a:cs typeface="Times New Roman" panose="02020603050405020304" pitchFamily="18" charset="0"/>
              </a:rPr>
              <a:t>4d </a:t>
            </a:r>
            <a:r>
              <a:rPr lang="en-IN" sz="1100" dirty="0">
                <a:latin typeface="Times New Roman" panose="02020603050405020304" pitchFamily="18" charset="0"/>
                <a:cs typeface="Times New Roman" panose="02020603050405020304" pitchFamily="18" charset="0"/>
              </a:rPr>
              <a:t>shows the model loss as we can observe that the model has relatively less validation loss and training loss which implies that our model is correct</a:t>
            </a:r>
          </a:p>
          <a:p>
            <a:pPr marL="171450" indent="-171450" algn="just">
              <a:buFont typeface="Arial" panose="020B0604020202020204" pitchFamily="34" charset="0"/>
              <a:buChar char="•"/>
            </a:pPr>
            <a:r>
              <a:rPr lang="en-IN" sz="1100" dirty="0">
                <a:latin typeface="Times New Roman" panose="02020603050405020304" pitchFamily="18" charset="0"/>
                <a:cs typeface="Times New Roman" panose="02020603050405020304" pitchFamily="18" charset="0"/>
              </a:rPr>
              <a:t>Figure </a:t>
            </a:r>
            <a:r>
              <a:rPr lang="en-IN" sz="1100" dirty="0" smtClean="0">
                <a:latin typeface="Times New Roman" panose="02020603050405020304" pitchFamily="18" charset="0"/>
                <a:cs typeface="Times New Roman" panose="02020603050405020304" pitchFamily="18" charset="0"/>
              </a:rPr>
              <a:t>4f </a:t>
            </a:r>
            <a:r>
              <a:rPr lang="en-IN" sz="1100" dirty="0">
                <a:latin typeface="Times New Roman" panose="02020603050405020304" pitchFamily="18" charset="0"/>
                <a:cs typeface="Times New Roman" panose="02020603050405020304" pitchFamily="18" charset="0"/>
              </a:rPr>
              <a:t>shows the prediction for the next 24 hours, it follows the trend which has been observed in the previous dates</a:t>
            </a:r>
          </a:p>
          <a:p>
            <a:pPr marL="171450" indent="-171450" algn="just">
              <a:buFont typeface="Arial" panose="020B0604020202020204" pitchFamily="34" charset="0"/>
              <a:buChar char="•"/>
            </a:pPr>
            <a:endParaRPr lang="en-IN" sz="1200" dirty="0">
              <a:latin typeface="Times New Roman" panose="02020603050405020304" pitchFamily="18" charset="0"/>
              <a:cs typeface="Times New Roman" panose="02020603050405020304" pitchFamily="18" charset="0"/>
            </a:endParaRPr>
          </a:p>
        </p:txBody>
      </p:sp>
      <p:sp>
        <p:nvSpPr>
          <p:cNvPr id="42" name="TextBox 41"/>
          <p:cNvSpPr txBox="1"/>
          <p:nvPr/>
        </p:nvSpPr>
        <p:spPr>
          <a:xfrm>
            <a:off x="7838499" y="4566043"/>
            <a:ext cx="4353500" cy="938719"/>
          </a:xfrm>
          <a:prstGeom prst="rect">
            <a:avLst/>
          </a:prstGeom>
          <a:noFill/>
        </p:spPr>
        <p:txBody>
          <a:bodyPr wrap="square" rtlCol="0">
            <a:spAutoFit/>
          </a:bodyPr>
          <a:lstStyle/>
          <a:p>
            <a:pPr algn="just"/>
            <a:r>
              <a:rPr lang="en-IN" sz="1100" b="1" dirty="0" smtClean="0">
                <a:latin typeface="Times New Roman" panose="02020603050405020304" pitchFamily="18" charset="0"/>
                <a:cs typeface="Times New Roman" panose="02020603050405020304" pitchFamily="18" charset="0"/>
              </a:rPr>
              <a:t>Future Directions:</a:t>
            </a:r>
          </a:p>
          <a:p>
            <a:pPr marL="171450" indent="-171450" algn="just">
              <a:buFont typeface="Arial" panose="020B0604020202020204" pitchFamily="34" charset="0"/>
              <a:buChar char="•"/>
            </a:pPr>
            <a:r>
              <a:rPr lang="en-IN" sz="1100" dirty="0" smtClean="0">
                <a:latin typeface="Times New Roman" panose="02020603050405020304" pitchFamily="18" charset="0"/>
                <a:cs typeface="Times New Roman" panose="02020603050405020304" pitchFamily="18" charset="0"/>
              </a:rPr>
              <a:t>Incorporating meteorological parameters to increase accuracy.</a:t>
            </a:r>
          </a:p>
          <a:p>
            <a:pPr marL="171450" indent="-171450" algn="just">
              <a:buFont typeface="Arial" panose="020B0604020202020204" pitchFamily="34" charset="0"/>
              <a:buChar char="•"/>
            </a:pPr>
            <a:r>
              <a:rPr lang="en-US" sz="1100" dirty="0" smtClean="0">
                <a:latin typeface="Times New Roman" panose="02020603050405020304" pitchFamily="18" charset="0"/>
                <a:cs typeface="Times New Roman" panose="02020603050405020304" pitchFamily="18" charset="0"/>
              </a:rPr>
              <a:t>Introducing a graph neural network to get a better correlation between satellite and ground sensor data.</a:t>
            </a:r>
          </a:p>
          <a:p>
            <a:pPr marL="171450" indent="-171450" algn="just">
              <a:buFont typeface="Arial" panose="020B0604020202020204" pitchFamily="34" charset="0"/>
              <a:buChar char="•"/>
            </a:pPr>
            <a:r>
              <a:rPr lang="en-IN" sz="1100" dirty="0" smtClean="0">
                <a:latin typeface="Times New Roman" panose="02020603050405020304" pitchFamily="18" charset="0"/>
                <a:cs typeface="Times New Roman" panose="02020603050405020304" pitchFamily="18" charset="0"/>
              </a:rPr>
              <a:t>Analyse the </a:t>
            </a:r>
            <a:r>
              <a:rPr lang="en-IN" sz="1100" dirty="0">
                <a:latin typeface="Times New Roman" panose="02020603050405020304" pitchFamily="18" charset="0"/>
                <a:cs typeface="Times New Roman" panose="02020603050405020304" pitchFamily="18" charset="0"/>
              </a:rPr>
              <a:t>impact on health of the </a:t>
            </a:r>
            <a:r>
              <a:rPr lang="en-IN" sz="1100" dirty="0" smtClean="0">
                <a:latin typeface="Times New Roman" panose="02020603050405020304" pitchFamily="18" charset="0"/>
                <a:cs typeface="Times New Roman" panose="02020603050405020304" pitchFamily="18" charset="0"/>
              </a:rPr>
              <a:t>population due to air pollution.</a:t>
            </a:r>
            <a:endParaRPr lang="en-IN" dirty="0"/>
          </a:p>
        </p:txBody>
      </p:sp>
      <p:cxnSp>
        <p:nvCxnSpPr>
          <p:cNvPr id="48" name="Straight Connector 47"/>
          <p:cNvCxnSpPr/>
          <p:nvPr/>
        </p:nvCxnSpPr>
        <p:spPr>
          <a:xfrm>
            <a:off x="3875657" y="1291471"/>
            <a:ext cx="0" cy="5566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847138" y="1291470"/>
            <a:ext cx="0" cy="5566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2" name="Google Shape;333;g19d8339b202_0_28"/>
          <p:cNvPicPr/>
          <p:nvPr/>
        </p:nvPicPr>
        <p:blipFill>
          <a:blip r:embed="rId13">
            <a:alphaModFix/>
          </a:blip>
          <a:stretch>
            <a:fillRect/>
          </a:stretch>
        </p:blipFill>
        <p:spPr>
          <a:xfrm>
            <a:off x="7904585" y="1298893"/>
            <a:ext cx="1488316" cy="925064"/>
          </a:xfrm>
          <a:prstGeom prst="rect">
            <a:avLst/>
          </a:prstGeom>
          <a:noFill/>
          <a:ln>
            <a:noFill/>
          </a:ln>
        </p:spPr>
      </p:pic>
      <p:pic>
        <p:nvPicPr>
          <p:cNvPr id="53" name="Picture 52"/>
          <p:cNvPicPr/>
          <p:nvPr/>
        </p:nvPicPr>
        <p:blipFill>
          <a:blip r:embed="rId14" cstate="print">
            <a:extLst>
              <a:ext uri="{28A0092B-C50C-407E-A947-70E740481C1C}">
                <a14:useLocalDpi xmlns:a14="http://schemas.microsoft.com/office/drawing/2010/main" val="0"/>
              </a:ext>
            </a:extLst>
          </a:blip>
          <a:stretch>
            <a:fillRect/>
          </a:stretch>
        </p:blipFill>
        <p:spPr>
          <a:xfrm>
            <a:off x="9430990" y="1306872"/>
            <a:ext cx="1423623" cy="904912"/>
          </a:xfrm>
          <a:prstGeom prst="rect">
            <a:avLst/>
          </a:prstGeom>
        </p:spPr>
      </p:pic>
      <p:pic>
        <p:nvPicPr>
          <p:cNvPr id="54" name="Picture 53"/>
          <p:cNvPicPr/>
          <p:nvPr/>
        </p:nvPicPr>
        <p:blipFill>
          <a:blip r:embed="rId15" cstate="print">
            <a:extLst>
              <a:ext uri="{28A0092B-C50C-407E-A947-70E740481C1C}">
                <a14:useLocalDpi xmlns:a14="http://schemas.microsoft.com/office/drawing/2010/main" val="0"/>
              </a:ext>
            </a:extLst>
          </a:blip>
          <a:stretch>
            <a:fillRect/>
          </a:stretch>
        </p:blipFill>
        <p:spPr>
          <a:xfrm>
            <a:off x="8040153" y="2228828"/>
            <a:ext cx="1916374" cy="1018314"/>
          </a:xfrm>
          <a:prstGeom prst="rect">
            <a:avLst/>
          </a:prstGeom>
        </p:spPr>
      </p:pic>
      <p:pic>
        <p:nvPicPr>
          <p:cNvPr id="55" name="Picture 54"/>
          <p:cNvPicPr/>
          <p:nvPr/>
        </p:nvPicPr>
        <p:blipFill>
          <a:blip r:embed="rId16" cstate="print">
            <a:extLst>
              <a:ext uri="{28A0092B-C50C-407E-A947-70E740481C1C}">
                <a14:useLocalDpi xmlns:a14="http://schemas.microsoft.com/office/drawing/2010/main" val="0"/>
              </a:ext>
            </a:extLst>
          </a:blip>
          <a:stretch>
            <a:fillRect/>
          </a:stretch>
        </p:blipFill>
        <p:spPr>
          <a:xfrm>
            <a:off x="10026272" y="2185294"/>
            <a:ext cx="2038578" cy="1085666"/>
          </a:xfrm>
          <a:prstGeom prst="rect">
            <a:avLst/>
          </a:prstGeom>
        </p:spPr>
      </p:pic>
      <p:pic>
        <p:nvPicPr>
          <p:cNvPr id="56" name="Picture 55"/>
          <p:cNvPicPr/>
          <p:nvPr/>
        </p:nvPicPr>
        <p:blipFill>
          <a:blip r:embed="rId17" cstate="print">
            <a:extLst>
              <a:ext uri="{28A0092B-C50C-407E-A947-70E740481C1C}">
                <a14:useLocalDpi xmlns:a14="http://schemas.microsoft.com/office/drawing/2010/main" val="0"/>
              </a:ext>
            </a:extLst>
          </a:blip>
          <a:stretch>
            <a:fillRect/>
          </a:stretch>
        </p:blipFill>
        <p:spPr>
          <a:xfrm>
            <a:off x="10843127" y="1283416"/>
            <a:ext cx="1334448" cy="886575"/>
          </a:xfrm>
          <a:prstGeom prst="rect">
            <a:avLst/>
          </a:prstGeom>
        </p:spPr>
      </p:pic>
      <p:sp>
        <p:nvSpPr>
          <p:cNvPr id="57" name="TextBox 56"/>
          <p:cNvSpPr txBox="1"/>
          <p:nvPr/>
        </p:nvSpPr>
        <p:spPr>
          <a:xfrm>
            <a:off x="7821609" y="5479409"/>
            <a:ext cx="4370390" cy="1315745"/>
          </a:xfrm>
          <a:prstGeom prst="rect">
            <a:avLst/>
          </a:prstGeom>
          <a:noFill/>
        </p:spPr>
        <p:txBody>
          <a:bodyPr wrap="square" rtlCol="0">
            <a:spAutoFit/>
          </a:bodyPr>
          <a:lstStyle/>
          <a:p>
            <a:pPr algn="just"/>
            <a:r>
              <a:rPr lang="en-US" sz="1100" b="1" dirty="0" smtClean="0">
                <a:latin typeface="Times New Roman" panose="02020603050405020304" pitchFamily="18" charset="0"/>
                <a:cs typeface="Times New Roman" panose="02020603050405020304" pitchFamily="18" charset="0"/>
              </a:rPr>
              <a:t>Reference</a:t>
            </a:r>
            <a:r>
              <a:rPr lang="en-US" sz="1100" dirty="0" smtClean="0">
                <a:latin typeface="Times New Roman" panose="02020603050405020304" pitchFamily="18" charset="0"/>
                <a:cs typeface="Times New Roman" panose="02020603050405020304" pitchFamily="18" charset="0"/>
              </a:rPr>
              <a:t>:</a:t>
            </a:r>
          </a:p>
          <a:p>
            <a:pPr marL="171450" indent="-171450" algn="just">
              <a:buFont typeface="Arial" panose="020B0604020202020204" pitchFamily="34" charset="0"/>
              <a:buChar char="•"/>
            </a:pPr>
            <a:r>
              <a:rPr lang="en-IN" sz="1050" dirty="0" smtClean="0">
                <a:latin typeface="Times New Roman" panose="02020603050405020304" pitchFamily="18" charset="0"/>
                <a:cs typeface="Times New Roman" panose="02020603050405020304" pitchFamily="18" charset="0"/>
              </a:rPr>
              <a:t>WHO</a:t>
            </a:r>
            <a:r>
              <a:rPr lang="en-IN" sz="1050" dirty="0">
                <a:latin typeface="Times New Roman" panose="02020603050405020304" pitchFamily="18" charset="0"/>
                <a:cs typeface="Times New Roman" panose="02020603050405020304" pitchFamily="18" charset="0"/>
              </a:rPr>
              <a:t>, “Ambient (outdoor) air pollution,” Dec. 19, 2022. [Online]. </a:t>
            </a:r>
            <a:r>
              <a:rPr lang="en-IN" sz="1000" dirty="0">
                <a:latin typeface="Times New Roman" panose="02020603050405020304" pitchFamily="18" charset="0"/>
                <a:cs typeface="Times New Roman" panose="02020603050405020304" pitchFamily="18" charset="0"/>
              </a:rPr>
              <a:t>Available: </a:t>
            </a:r>
            <a:r>
              <a:rPr lang="en-IN" sz="1000" dirty="0">
                <a:latin typeface="Times New Roman" panose="02020603050405020304" pitchFamily="18" charset="0"/>
                <a:cs typeface="Times New Roman" panose="02020603050405020304" pitchFamily="18" charset="0"/>
                <a:hlinkClick r:id="rId18"/>
              </a:rPr>
              <a:t>https://www.who.int/news-room/fact-sheets/detail/ambient-(outdoor)-</a:t>
            </a:r>
            <a:r>
              <a:rPr lang="en-IN" sz="1000" dirty="0" smtClean="0">
                <a:latin typeface="Times New Roman" panose="02020603050405020304" pitchFamily="18" charset="0"/>
                <a:cs typeface="Times New Roman" panose="02020603050405020304" pitchFamily="18" charset="0"/>
                <a:hlinkClick r:id="rId18"/>
              </a:rPr>
              <a:t>air-quality-and-health</a:t>
            </a:r>
            <a:endParaRPr lang="en-IN" sz="1000" dirty="0" smtClean="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M. Nair, “Valuing burden of premature mortality attributable to air pollution in major million-plus non-attainment cities of India,” Sci. Rep., p. 15, 2021</a:t>
            </a:r>
            <a:r>
              <a:rPr lang="en-US" sz="1000" dirty="0" smtClean="0">
                <a:latin typeface="Times New Roman" panose="02020603050405020304" pitchFamily="18" charset="0"/>
                <a:cs typeface="Times New Roman" panose="02020603050405020304" pitchFamily="18" charset="0"/>
              </a:rPr>
              <a:t>.</a:t>
            </a:r>
          </a:p>
          <a:p>
            <a:pPr marL="171450" indent="-171450" algn="just">
              <a:buFont typeface="Arial" panose="020B0604020202020204" pitchFamily="34" charset="0"/>
              <a:buChar char="•"/>
            </a:pPr>
            <a:r>
              <a:rPr lang="en-US" sz="900" dirty="0" smtClean="0">
                <a:latin typeface="Times New Roman" panose="02020603050405020304" pitchFamily="18" charset="0"/>
                <a:cs typeface="Times New Roman" panose="02020603050405020304" pitchFamily="18" charset="0"/>
              </a:rPr>
              <a:t>Times of India Nov13,2022,https</a:t>
            </a:r>
            <a:r>
              <a:rPr lang="en-US" sz="900" dirty="0">
                <a:latin typeface="Times New Roman" panose="02020603050405020304" pitchFamily="18" charset="0"/>
                <a:cs typeface="Times New Roman" panose="02020603050405020304" pitchFamily="18" charset="0"/>
              </a:rPr>
              <a:t>://timesofindia.indiatimes.com/india/declare-two-day-lockdown-if-need-be-sc-to-centre-on-delhi-air-pollution/articleshow/87679619.cms</a:t>
            </a:r>
            <a:endParaRPr lang="en-US" sz="900" dirty="0" smtClean="0">
              <a:latin typeface="Times New Roman" panose="02020603050405020304" pitchFamily="18" charset="0"/>
              <a:cs typeface="Times New Roman" panose="02020603050405020304" pitchFamily="18" charset="0"/>
            </a:endParaRPr>
          </a:p>
        </p:txBody>
      </p:sp>
      <p:sp>
        <p:nvSpPr>
          <p:cNvPr id="58" name="TextBox 57"/>
          <p:cNvSpPr txBox="1"/>
          <p:nvPr/>
        </p:nvSpPr>
        <p:spPr>
          <a:xfrm>
            <a:off x="7862791" y="3197364"/>
            <a:ext cx="4333342" cy="369332"/>
          </a:xfrm>
          <a:prstGeom prst="rect">
            <a:avLst/>
          </a:prstGeom>
          <a:noFill/>
        </p:spPr>
        <p:txBody>
          <a:bodyPr wrap="square" rtlCol="0">
            <a:spAutoFit/>
          </a:bodyPr>
          <a:lstStyle/>
          <a:p>
            <a:pPr algn="ctr"/>
            <a:r>
              <a:rPr lang="en-US" sz="900" i="1" dirty="0" smtClean="0">
                <a:latin typeface="Times New Roman" panose="02020603050405020304" pitchFamily="18" charset="0"/>
                <a:cs typeface="Times New Roman" panose="02020603050405020304" pitchFamily="18" charset="0"/>
              </a:rPr>
              <a:t>Fig4 cyclic from left: a) PAC of NO2, b) LSTM estimator </a:t>
            </a:r>
            <a:r>
              <a:rPr lang="en-US" sz="900" i="1" dirty="0">
                <a:latin typeface="Times New Roman" panose="02020603050405020304" pitchFamily="18" charset="0"/>
                <a:cs typeface="Times New Roman" panose="02020603050405020304" pitchFamily="18" charset="0"/>
              </a:rPr>
              <a:t>with </a:t>
            </a:r>
            <a:r>
              <a:rPr lang="en-US" sz="900" i="1" dirty="0" smtClean="0">
                <a:latin typeface="Times New Roman" panose="02020603050405020304" pitchFamily="18" charset="0"/>
                <a:cs typeface="Times New Roman" panose="02020603050405020304" pitchFamily="18" charset="0"/>
              </a:rPr>
              <a:t>different combination </a:t>
            </a:r>
            <a:r>
              <a:rPr lang="en-US" sz="900" i="1" dirty="0">
                <a:latin typeface="Times New Roman" panose="02020603050405020304" pitchFamily="18" charset="0"/>
                <a:cs typeface="Times New Roman" panose="02020603050405020304" pitchFamily="18" charset="0"/>
              </a:rPr>
              <a:t>of parameters, </a:t>
            </a:r>
            <a:r>
              <a:rPr lang="en-US" sz="900" i="1" dirty="0" smtClean="0">
                <a:latin typeface="Times New Roman" panose="02020603050405020304" pitchFamily="18" charset="0"/>
                <a:cs typeface="Times New Roman" panose="02020603050405020304" pitchFamily="18" charset="0"/>
              </a:rPr>
              <a:t>c) Best LSTM, d) Model loss </a:t>
            </a:r>
            <a:r>
              <a:rPr lang="en-US" sz="900" i="1" dirty="0" smtClean="0">
                <a:latin typeface="Times New Roman" panose="02020603050405020304" pitchFamily="18" charset="0"/>
                <a:cs typeface="Times New Roman" panose="02020603050405020304" pitchFamily="18" charset="0"/>
              </a:rPr>
              <a:t>e) </a:t>
            </a:r>
            <a:r>
              <a:rPr lang="en-US" sz="900" i="1" dirty="0" smtClean="0">
                <a:latin typeface="Times New Roman" panose="02020603050405020304" pitchFamily="18" charset="0"/>
                <a:cs typeface="Times New Roman" panose="02020603050405020304" pitchFamily="18" charset="0"/>
              </a:rPr>
              <a:t>Prediction of NO2 conc. for the next 24 hours</a:t>
            </a:r>
            <a:endParaRPr lang="en-IN" sz="900" i="1" dirty="0">
              <a:latin typeface="Times New Roman" panose="02020603050405020304" pitchFamily="18" charset="0"/>
              <a:cs typeface="Times New Roman" panose="02020603050405020304" pitchFamily="18" charset="0"/>
            </a:endParaRPr>
          </a:p>
        </p:txBody>
      </p:sp>
      <p:cxnSp>
        <p:nvCxnSpPr>
          <p:cNvPr id="62" name="Straight Connector 61"/>
          <p:cNvCxnSpPr/>
          <p:nvPr/>
        </p:nvCxnSpPr>
        <p:spPr>
          <a:xfrm>
            <a:off x="0" y="4984572"/>
            <a:ext cx="38670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75657" y="4758672"/>
            <a:ext cx="3979652" cy="336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838499" y="5504762"/>
            <a:ext cx="4353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855309" y="4615240"/>
            <a:ext cx="43432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847138" y="3518532"/>
            <a:ext cx="4326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160845" y="2012901"/>
            <a:ext cx="45719" cy="2308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a</a:t>
            </a:r>
            <a:endParaRPr lang="en-IN" sz="900"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6056871" y="2017937"/>
            <a:ext cx="45719" cy="230832"/>
          </a:xfrm>
          <a:prstGeom prst="rect">
            <a:avLst/>
          </a:prstGeom>
          <a:noFill/>
        </p:spPr>
        <p:txBody>
          <a:bodyPr wrap="square" rtlCol="0">
            <a:spAutoFit/>
          </a:bodyPr>
          <a:lstStyle/>
          <a:p>
            <a:r>
              <a:rPr lang="en-US" sz="900" dirty="0" smtClean="0">
                <a:latin typeface="Times New Roman" panose="02020603050405020304" pitchFamily="18" charset="0"/>
                <a:cs typeface="Times New Roman" panose="02020603050405020304" pitchFamily="18" charset="0"/>
              </a:rPr>
              <a:t>b</a:t>
            </a:r>
            <a:endParaRPr lang="en-IN" sz="900"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4118416" y="3184743"/>
            <a:ext cx="45719" cy="230832"/>
          </a:xfrm>
          <a:prstGeom prst="rect">
            <a:avLst/>
          </a:prstGeom>
          <a:noFill/>
        </p:spPr>
        <p:txBody>
          <a:bodyPr wrap="square" rtlCol="0">
            <a:spAutoFit/>
          </a:bodyPr>
          <a:lstStyle/>
          <a:p>
            <a:r>
              <a:rPr lang="en-US" sz="900" dirty="0" smtClean="0">
                <a:latin typeface="Times New Roman" panose="02020603050405020304" pitchFamily="18" charset="0"/>
                <a:cs typeface="Times New Roman" panose="02020603050405020304" pitchFamily="18" charset="0"/>
              </a:rPr>
              <a:t>c</a:t>
            </a:r>
            <a:endParaRPr lang="en-IN" sz="9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5970129" y="3201758"/>
            <a:ext cx="45719" cy="230832"/>
          </a:xfrm>
          <a:prstGeom prst="rect">
            <a:avLst/>
          </a:prstGeom>
          <a:noFill/>
        </p:spPr>
        <p:txBody>
          <a:bodyPr wrap="square" rtlCol="0">
            <a:spAutoFit/>
          </a:bodyPr>
          <a:lstStyle/>
          <a:p>
            <a:r>
              <a:rPr lang="en-US" sz="900" dirty="0" smtClean="0">
                <a:latin typeface="Times New Roman" panose="02020603050405020304" pitchFamily="18" charset="0"/>
                <a:cs typeface="Times New Roman" panose="02020603050405020304" pitchFamily="18" charset="0"/>
              </a:rPr>
              <a:t>d</a:t>
            </a:r>
            <a:endParaRPr lang="en-IN" sz="900"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8042365" y="1957068"/>
            <a:ext cx="45719" cy="2308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a</a:t>
            </a:r>
            <a:endParaRPr lang="en-IN" sz="900"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9575721" y="1898539"/>
            <a:ext cx="45719" cy="230832"/>
          </a:xfrm>
          <a:prstGeom prst="rect">
            <a:avLst/>
          </a:prstGeom>
          <a:noFill/>
        </p:spPr>
        <p:txBody>
          <a:bodyPr wrap="square" rtlCol="0">
            <a:spAutoFit/>
          </a:bodyPr>
          <a:lstStyle/>
          <a:p>
            <a:r>
              <a:rPr lang="en-US" sz="900" dirty="0" smtClean="0">
                <a:latin typeface="Times New Roman" panose="02020603050405020304" pitchFamily="18" charset="0"/>
                <a:cs typeface="Times New Roman" panose="02020603050405020304" pitchFamily="18" charset="0"/>
              </a:rPr>
              <a:t>b</a:t>
            </a:r>
            <a:endParaRPr lang="en-IN" sz="900" dirty="0">
              <a:latin typeface="Times New Roman" panose="02020603050405020304" pitchFamily="18" charset="0"/>
              <a:cs typeface="Times New Roman" panose="02020603050405020304" pitchFamily="18" charset="0"/>
            </a:endParaRPr>
          </a:p>
        </p:txBody>
      </p:sp>
      <p:sp>
        <p:nvSpPr>
          <p:cNvPr id="50" name="TextBox 49"/>
          <p:cNvSpPr txBox="1"/>
          <p:nvPr/>
        </p:nvSpPr>
        <p:spPr>
          <a:xfrm>
            <a:off x="10940731" y="1853474"/>
            <a:ext cx="45719" cy="230832"/>
          </a:xfrm>
          <a:prstGeom prst="rect">
            <a:avLst/>
          </a:prstGeom>
          <a:noFill/>
        </p:spPr>
        <p:txBody>
          <a:bodyPr wrap="square" rtlCol="0">
            <a:spAutoFit/>
          </a:bodyPr>
          <a:lstStyle/>
          <a:p>
            <a:r>
              <a:rPr lang="en-US" sz="900" dirty="0" smtClean="0">
                <a:latin typeface="Times New Roman" panose="02020603050405020304" pitchFamily="18" charset="0"/>
                <a:cs typeface="Times New Roman" panose="02020603050405020304" pitchFamily="18" charset="0"/>
              </a:rPr>
              <a:t>c</a:t>
            </a:r>
            <a:endParaRPr lang="en-IN" sz="900" dirty="0">
              <a:latin typeface="Times New Roman" panose="02020603050405020304" pitchFamily="18" charset="0"/>
              <a:cs typeface="Times New Roman" panose="02020603050405020304" pitchFamily="18" charset="0"/>
            </a:endParaRPr>
          </a:p>
        </p:txBody>
      </p:sp>
      <p:sp>
        <p:nvSpPr>
          <p:cNvPr id="51" name="TextBox 50"/>
          <p:cNvSpPr txBox="1"/>
          <p:nvPr/>
        </p:nvSpPr>
        <p:spPr>
          <a:xfrm>
            <a:off x="8154768" y="2953856"/>
            <a:ext cx="45719" cy="230832"/>
          </a:xfrm>
          <a:prstGeom prst="rect">
            <a:avLst/>
          </a:prstGeom>
          <a:noFill/>
        </p:spPr>
        <p:txBody>
          <a:bodyPr wrap="square" rtlCol="0">
            <a:spAutoFit/>
          </a:bodyPr>
          <a:lstStyle/>
          <a:p>
            <a:r>
              <a:rPr lang="en-US" sz="900" dirty="0" smtClean="0">
                <a:latin typeface="Times New Roman" panose="02020603050405020304" pitchFamily="18" charset="0"/>
                <a:cs typeface="Times New Roman" panose="02020603050405020304" pitchFamily="18" charset="0"/>
              </a:rPr>
              <a:t>d</a:t>
            </a:r>
            <a:endParaRPr lang="en-IN" sz="900" dirty="0">
              <a:latin typeface="Times New Roman" panose="02020603050405020304" pitchFamily="18" charset="0"/>
              <a:cs typeface="Times New Roman" panose="02020603050405020304" pitchFamily="18" charset="0"/>
            </a:endParaRPr>
          </a:p>
        </p:txBody>
      </p:sp>
      <p:sp>
        <p:nvSpPr>
          <p:cNvPr id="59" name="TextBox 58"/>
          <p:cNvSpPr txBox="1"/>
          <p:nvPr/>
        </p:nvSpPr>
        <p:spPr>
          <a:xfrm>
            <a:off x="10314331" y="2920946"/>
            <a:ext cx="45719" cy="230832"/>
          </a:xfrm>
          <a:prstGeom prst="rect">
            <a:avLst/>
          </a:prstGeom>
          <a:noFill/>
        </p:spPr>
        <p:txBody>
          <a:bodyPr wrap="square" rtlCol="0">
            <a:spAutoFit/>
          </a:bodyPr>
          <a:lstStyle/>
          <a:p>
            <a:r>
              <a:rPr lang="en-US" sz="900" dirty="0" smtClean="0">
                <a:latin typeface="Times New Roman" panose="02020603050405020304" pitchFamily="18" charset="0"/>
                <a:cs typeface="Times New Roman" panose="02020603050405020304" pitchFamily="18" charset="0"/>
              </a:rPr>
              <a:t>e</a:t>
            </a:r>
            <a:endParaRPr lang="en-IN" sz="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035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608</Words>
  <Application>Microsoft Office PowerPoint</Application>
  <PresentationFormat>Widescreen</PresentationFormat>
  <Paragraphs>43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14</cp:revision>
  <dcterms:created xsi:type="dcterms:W3CDTF">2023-04-20T10:27:16Z</dcterms:created>
  <dcterms:modified xsi:type="dcterms:W3CDTF">2023-04-27T06:18:15Z</dcterms:modified>
</cp:coreProperties>
</file>