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57" r:id="rId5"/>
    <p:sldId id="269" r:id="rId6"/>
    <p:sldId id="263" r:id="rId7"/>
    <p:sldId id="262" r:id="rId8"/>
    <p:sldId id="264" r:id="rId9"/>
    <p:sldId id="265" r:id="rId10"/>
    <p:sldId id="270" r:id="rId11"/>
    <p:sldId id="271" r:id="rId12"/>
    <p:sldId id="268" r:id="rId13"/>
    <p:sldId id="266" r:id="rId14"/>
    <p:sldId id="267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22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39BF4A-E862-46C8-AC28-B48DA5D2A137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7A1D1B-AC60-4918-A682-A21D2A69C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401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9FDA4-85C8-409E-9D08-EC798488512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71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The vegetation productivity,</a:t>
            </a:r>
            <a:r>
              <a:rPr lang="en-US" baseline="0" dirty="0" smtClean="0"/>
              <a:t> known as gross primary productivity (GPP)  data is from Landsat satellite observation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It has 30m spatial resolution and 16-day temporal resolution which we converted to monthly.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9FDA4-85C8-409E-9D08-EC79848851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29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The vegetation productivity,</a:t>
            </a:r>
            <a:r>
              <a:rPr lang="en-US" baseline="0" dirty="0" smtClean="0"/>
              <a:t> known as gross primary productivity (GPP)  data is from Landsat satellite observation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It has 30m spatial resolution and 16-day temporal resolution which we converted to monthly.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9FDA4-85C8-409E-9D08-EC79848851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086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F6C67-D724-4BC6-9E5D-94D1BF8C5F13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80F7-7B15-473F-8BCD-76E8EA403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912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F6C67-D724-4BC6-9E5D-94D1BF8C5F13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80F7-7B15-473F-8BCD-76E8EA403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289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F6C67-D724-4BC6-9E5D-94D1BF8C5F13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80F7-7B15-473F-8BCD-76E8EA403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324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F6C67-D724-4BC6-9E5D-94D1BF8C5F13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80F7-7B15-473F-8BCD-76E8EA403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999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F6C67-D724-4BC6-9E5D-94D1BF8C5F13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80F7-7B15-473F-8BCD-76E8EA403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084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F6C67-D724-4BC6-9E5D-94D1BF8C5F13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80F7-7B15-473F-8BCD-76E8EA403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624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F6C67-D724-4BC6-9E5D-94D1BF8C5F13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80F7-7B15-473F-8BCD-76E8EA403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241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F6C67-D724-4BC6-9E5D-94D1BF8C5F13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80F7-7B15-473F-8BCD-76E8EA403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714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F6C67-D724-4BC6-9E5D-94D1BF8C5F13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80F7-7B15-473F-8BCD-76E8EA403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631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F6C67-D724-4BC6-9E5D-94D1BF8C5F13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80F7-7B15-473F-8BCD-76E8EA403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15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F6C67-D724-4BC6-9E5D-94D1BF8C5F13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80F7-7B15-473F-8BCD-76E8EA403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574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F6C67-D724-4BC6-9E5D-94D1BF8C5F13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080F7-7B15-473F-8BCD-76E8EA403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31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52A97FDF-41C2-4B4E-A05B-AC146433F01E}"/>
              </a:ext>
            </a:extLst>
          </p:cNvPr>
          <p:cNvSpPr txBox="1"/>
          <p:nvPr/>
        </p:nvSpPr>
        <p:spPr>
          <a:xfrm>
            <a:off x="3285814" y="3080193"/>
            <a:ext cx="5874970" cy="8079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Fira Math" panose="02000503000000000000" pitchFamily="50" charset="0"/>
                <a:cs typeface="Times New Roman" panose="02020603050405020304" pitchFamily="18" charset="0"/>
              </a:rPr>
              <a:t>Guta Wakbulcho 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Fira Math" panose="02000503000000000000" pitchFamily="50" charset="0"/>
                <a:cs typeface="Times New Roman" panose="02020603050405020304" pitchFamily="18" charset="0"/>
              </a:rPr>
              <a:t>Abeshu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Fira Math" panose="02000503000000000000" pitchFamily="50" charset="0"/>
                <a:cs typeface="Times New Roman" panose="02020603050405020304" pitchFamily="18" charset="0"/>
              </a:rPr>
              <a:t>&amp; Hong-Yi Li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Fira Math" panose="02000503000000000000" pitchFamily="50" charset="0"/>
              <a:cs typeface="Times New Roman" panose="02020603050405020304" pitchFamily="18" charset="0"/>
            </a:endParaRPr>
          </a:p>
          <a:p>
            <a:pPr algn="ctr">
              <a:spcAft>
                <a:spcPts val="300"/>
              </a:spcAf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Houston</a:t>
            </a:r>
          </a:p>
        </p:txBody>
      </p: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2E5E3A5F-98F8-432A-B8E0-2D0BB666F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1" y="5953066"/>
            <a:ext cx="2700972" cy="87642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512603" y="6460162"/>
            <a:ext cx="1537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450"/>
              </a:spcAft>
            </a:pP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Fira Math" panose="02000503000000000000" pitchFamily="50" charset="0"/>
                <a:cs typeface="Times New Roman" panose="02020603050405020304" pitchFamily="18" charset="0"/>
              </a:rPr>
              <a:t>April 27-2023</a:t>
            </a:r>
            <a:endParaRPr lang="en-US" b="1" dirty="0">
              <a:latin typeface="Times New Roman" panose="02020603050405020304" pitchFamily="18" charset="0"/>
              <a:ea typeface="Fira Math" panose="02000503000000000000" pitchFamily="50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7883" y="1046308"/>
            <a:ext cx="11370832" cy="1938992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 algn="ctr" defTabSz="342900">
              <a:spcBef>
                <a:spcPct val="0"/>
              </a:spcBef>
            </a:pPr>
            <a:r>
              <a:rPr lang="en-GB" sz="3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Fira Math" panose="02000503000000000000" pitchFamily="50" charset="0"/>
                <a:cs typeface="Arial" panose="020B0604020202020204" pitchFamily="34" charset="0"/>
              </a:rPr>
              <a:t>Lag in vegetation productivity response to water availability and atmospheric dryness at catchment scale</a:t>
            </a:r>
            <a:endParaRPr lang="en-US" sz="3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Fira Math" panose="02000503000000000000" pitchFamily="5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0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28" y="646545"/>
            <a:ext cx="9726736" cy="5853541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BC2137C2-0D0D-4AAB-8823-F8EAA2FC7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322424" cy="646545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342900"/>
            <a:r>
              <a:rPr lang="en-US" sz="3000" b="1" dirty="0" smtClean="0">
                <a:solidFill>
                  <a:srgbClr val="31B8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Narrow vs Wide GPP-Wetness and GPP-VPD Hysteresis</a:t>
            </a:r>
            <a:endParaRPr lang="en-US" sz="3000" b="1" dirty="0">
              <a:solidFill>
                <a:srgbClr val="31B8C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04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BC2137C2-0D0D-4AAB-8823-F8EAA2FC7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322424" cy="646545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342900"/>
            <a:r>
              <a:rPr lang="en-US" sz="3000" b="1" dirty="0" smtClean="0">
                <a:solidFill>
                  <a:srgbClr val="31B8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Factors controlling the Hysteresis size</a:t>
            </a:r>
            <a:endParaRPr lang="en-US" sz="3000" b="1" dirty="0">
              <a:solidFill>
                <a:srgbClr val="31B8C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46" y="646545"/>
            <a:ext cx="10817992" cy="554806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13862" y="6390946"/>
            <a:ext cx="2826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HLA : Hysteresis Loop Area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72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C2137C2-0D0D-4AAB-8823-F8EAA2FC7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322424" cy="646545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342900"/>
            <a:r>
              <a:rPr lang="en-US" sz="3000" b="1" dirty="0" smtClean="0">
                <a:solidFill>
                  <a:srgbClr val="31B8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en-US" sz="3000" b="1" dirty="0">
              <a:solidFill>
                <a:srgbClr val="31B8C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0186" y="1248795"/>
            <a:ext cx="9322014" cy="1579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GB" dirty="0">
                <a:latin typeface="Times New Roman" panose="02020603050405020304" pitchFamily="18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The annual scale relationships of </a:t>
            </a:r>
            <a:r>
              <a:rPr lang="en-GB" dirty="0">
                <a:latin typeface="Times New Roman" panose="02020603050405020304" pitchFamily="18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GPP-Wetness and GPP-VPD and Wetness-VPD are likely </a:t>
            </a:r>
            <a:r>
              <a:rPr lang="en-GB" dirty="0">
                <a:latin typeface="Times New Roman" panose="02020603050405020304" pitchFamily="18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driven by a few dominant months.</a:t>
            </a:r>
            <a:endParaRPr lang="en-GB" dirty="0">
              <a:latin typeface="Times New Roman" panose="02020603050405020304" pitchFamily="18" charset="0"/>
              <a:ea typeface="Yu Gothic Light" panose="020B0300000000000000" pitchFamily="34" charset="-128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GB" dirty="0" smtClean="0">
                <a:latin typeface="Times New Roman" panose="02020603050405020304" pitchFamily="18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Catchment long-term properties are responsible for the narrow/wide hysteresis</a:t>
            </a: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GB" dirty="0" smtClean="0">
                <a:latin typeface="Times New Roman" panose="02020603050405020304" pitchFamily="18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Catchment </a:t>
            </a:r>
            <a:r>
              <a:rPr lang="en-GB" dirty="0">
                <a:latin typeface="Times New Roman" panose="02020603050405020304" pitchFamily="18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water supply-productivity and water demand-productivity cause-effect relations occur within a maximum span of two months (i.e., ±1 month from GPP). </a:t>
            </a:r>
          </a:p>
        </p:txBody>
      </p:sp>
    </p:spTree>
    <p:extLst>
      <p:ext uri="{BB962C8B-B14F-4D97-AF65-F5344CB8AC3E}">
        <p14:creationId xmlns:p14="http://schemas.microsoft.com/office/powerpoint/2010/main" val="1283488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1851" y="710726"/>
            <a:ext cx="105081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Soil water storage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fluctuations have defining impact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the ecosystem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 and function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(Porporato &amp; Rodriguez-Iturbe,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2013).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Atmospheric dryness (vapor pressure deficit) and soil water storage are connected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 plant hydraulic transport systems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570216" y="2810259"/>
            <a:ext cx="3100946" cy="3645866"/>
            <a:chOff x="2615245" y="2581052"/>
            <a:chExt cx="3548161" cy="427694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46315" y="2686286"/>
              <a:ext cx="2016432" cy="417171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2615245" y="2686287"/>
              <a:ext cx="1573569" cy="4171713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4933181" y="2581052"/>
              <a:ext cx="1230225" cy="27370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615245" y="2638124"/>
              <a:ext cx="966796" cy="27370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761309" y="4801716"/>
              <a:ext cx="838298" cy="68425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endParaRPr lang="en-US" dirty="0" smtClean="0"/>
            </a:p>
            <a:p>
              <a:endParaRPr lang="en-US" dirty="0"/>
            </a:p>
            <a:p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952547" y="4809092"/>
              <a:ext cx="658865" cy="68425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endParaRPr lang="en-US" dirty="0" smtClean="0"/>
            </a:p>
            <a:p>
              <a:endParaRPr lang="en-US" dirty="0"/>
            </a:p>
            <a:p>
              <a:endParaRPr lang="en-US" dirty="0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6310" t="51099" r="87273" b="29984"/>
            <a:stretch/>
          </p:blipFill>
          <p:spPr>
            <a:xfrm>
              <a:off x="4052287" y="4615131"/>
              <a:ext cx="125604" cy="95753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6310" t="51099" r="87273" b="29984"/>
            <a:stretch/>
          </p:blipFill>
          <p:spPr>
            <a:xfrm>
              <a:off x="4147178" y="4622962"/>
              <a:ext cx="125604" cy="95753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/>
            <a:srcRect l="6310" t="51099" r="87273" b="29984"/>
            <a:stretch/>
          </p:blipFill>
          <p:spPr>
            <a:xfrm>
              <a:off x="4238688" y="4628408"/>
              <a:ext cx="125604" cy="957533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1382087" y="5482272"/>
            <a:ext cx="185717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Soil water storage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81049" y="2858910"/>
            <a:ext cx="199926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VPD at leaf surface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71162" y="4459737"/>
            <a:ext cx="316625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Plant hydraulic transport system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140982" y="6534357"/>
            <a:ext cx="19925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Fatichi et al., 2016</a:t>
            </a:r>
            <a:endParaRPr lang="en-US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BC2137C2-0D0D-4AAB-8823-F8EAA2FC7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610600" cy="646545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342900"/>
            <a:r>
              <a:rPr lang="en-US" sz="3000" b="1" dirty="0" smtClean="0">
                <a:solidFill>
                  <a:srgbClr val="31B8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US" sz="3000" b="1" dirty="0">
              <a:solidFill>
                <a:srgbClr val="31B8C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22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D8911-B433-634A-8462-B3CDA1BC7061}" type="slidenum">
              <a:rPr lang="en-US" smtClean="0"/>
              <a:t>3</a:t>
            </a:fld>
            <a:endParaRPr lang="en-US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BC2137C2-0D0D-4AAB-8823-F8EAA2FC7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610600" cy="646545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342900"/>
            <a:r>
              <a:rPr lang="en-US" sz="3000" b="1" dirty="0">
                <a:solidFill>
                  <a:srgbClr val="31B8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en-US" sz="3000" b="1" dirty="0" smtClean="0">
                <a:solidFill>
                  <a:srgbClr val="31B8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Hydrometreological data from CAMELS</a:t>
            </a:r>
            <a:endParaRPr lang="en-US" sz="3000" b="1" dirty="0">
              <a:solidFill>
                <a:srgbClr val="31B8C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145" y="533504"/>
            <a:ext cx="7605713" cy="613939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9294" y="3039782"/>
            <a:ext cx="32721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400" dirty="0" smtClean="0"/>
              <a:t>341 Catchments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52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D8911-B433-634A-8462-B3CDA1BC7061}" type="slidenum">
              <a:rPr lang="en-US" smtClean="0"/>
              <a:t>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28917" y="606347"/>
            <a:ext cx="112058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Vegetation productivity (Gross Primary Productivity,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GPP) is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sz="2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Landsat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1986-2014)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BC2137C2-0D0D-4AAB-8823-F8EAA2FC7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226768" cy="646545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342900"/>
            <a:r>
              <a:rPr lang="en-US" sz="3000" b="1" dirty="0">
                <a:solidFill>
                  <a:srgbClr val="31B8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- GPP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894" y="1048832"/>
            <a:ext cx="10760803" cy="577330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97350" y="6352143"/>
            <a:ext cx="41793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16-days interval and 30m spatial resolution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92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C2137C2-0D0D-4AAB-8823-F8EAA2FC7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322424" cy="646545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342900"/>
            <a:r>
              <a:rPr lang="en-US" sz="3000" b="1" dirty="0" smtClean="0">
                <a:solidFill>
                  <a:srgbClr val="31B8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GPP-VPD, GPP-Wetness and Wetness-VPD relationships</a:t>
            </a:r>
            <a:endParaRPr lang="en-US" sz="3000" b="1" dirty="0">
              <a:solidFill>
                <a:srgbClr val="31B8C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795ACF-C61F-1ACB-8DD4-72D4FECC0EE1}"/>
              </a:ext>
            </a:extLst>
          </p:cNvPr>
          <p:cNvSpPr txBox="1"/>
          <p:nvPr/>
        </p:nvSpPr>
        <p:spPr>
          <a:xfrm>
            <a:off x="209753" y="1139603"/>
            <a:ext cx="6764787" cy="35580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285750" indent="-285750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 sz="1600" b="1">
                <a:solidFill>
                  <a:srgbClr val="0000FF"/>
                </a:solidFill>
                <a:latin typeface="Garamond" panose="02020404030301010803" pitchFamily="18" charset="0"/>
                <a:ea typeface="Yu Gothic Light" panose="020B0300000000000000" pitchFamily="34" charset="-128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n-US" dirty="0" smtClean="0"/>
              <a:t>Within-Catchments : relationship for a given catchment on a monthly basis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883" y="695106"/>
            <a:ext cx="4334142" cy="6162894"/>
          </a:xfrm>
          <a:prstGeom prst="rect">
            <a:avLst/>
          </a:prstGeom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BC2137C2-0D0D-4AAB-8823-F8EAA2FC7246}"/>
              </a:ext>
            </a:extLst>
          </p:cNvPr>
          <p:cNvSpPr txBox="1">
            <a:spLocks/>
          </p:cNvSpPr>
          <p:nvPr/>
        </p:nvSpPr>
        <p:spPr>
          <a:xfrm>
            <a:off x="573520" y="1931692"/>
            <a:ext cx="6481704" cy="235397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indent="0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None/>
              <a:defRPr sz="1600" b="1">
                <a:solidFill>
                  <a:srgbClr val="0000FF"/>
                </a:solidFill>
                <a:latin typeface="Garamond" panose="02020404030301010803" pitchFamily="18" charset="0"/>
                <a:ea typeface="Yu Gothic Light" panose="020B0300000000000000" pitchFamily="34" charset="-128"/>
                <a:cs typeface="Arial" panose="020B0604020202020204" pitchFamily="34" charset="0"/>
              </a:defRPr>
            </a:lvl1pPr>
          </a:lstStyle>
          <a:p>
            <a:r>
              <a:rPr lang="en-GB" dirty="0"/>
              <a:t>Wetness-VPD</a:t>
            </a:r>
            <a:r>
              <a:rPr lang="en-GB" dirty="0" smtClean="0">
                <a:solidFill>
                  <a:schemeClr val="tx1"/>
                </a:solidFill>
              </a:rPr>
              <a:t> : </a:t>
            </a:r>
            <a:r>
              <a:rPr lang="en-GB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months with relatively high water demand (June-August), ~80% of the catchments showed a moderate to strong negative correlation. This was also true for ~73% of the catchments in September.  </a:t>
            </a:r>
          </a:p>
          <a:p>
            <a:r>
              <a:rPr lang="en-GB" dirty="0"/>
              <a:t>GPP-Wetness</a:t>
            </a:r>
            <a:r>
              <a:rPr lang="en-GB" dirty="0" smtClean="0">
                <a:solidFill>
                  <a:schemeClr val="tx1"/>
                </a:solidFill>
              </a:rPr>
              <a:t>: </a:t>
            </a:r>
            <a:r>
              <a:rPr lang="en-GB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than 60% of the catchments, there was a moderate to strong positive correlation between Wetness and GPP during the peak growing months (June-August). </a:t>
            </a:r>
          </a:p>
          <a:p>
            <a:r>
              <a:rPr lang="en-GB" dirty="0"/>
              <a:t>GPP and VPD </a:t>
            </a:r>
            <a:r>
              <a:rPr lang="en-GB" dirty="0" smtClean="0">
                <a:solidFill>
                  <a:schemeClr val="tx1"/>
                </a:solidFill>
              </a:rPr>
              <a:t>: </a:t>
            </a:r>
            <a:r>
              <a:rPr lang="en-GB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June - </a:t>
            </a:r>
            <a:r>
              <a:rPr lang="en-GB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September, more than 66% of the catchments showed a moderate to strong negative </a:t>
            </a:r>
            <a:r>
              <a:rPr lang="en-GB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correlation.</a:t>
            </a:r>
            <a:endParaRPr lang="en-US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C89584-1881-C790-504E-53A685B6D3F8}"/>
              </a:ext>
            </a:extLst>
          </p:cNvPr>
          <p:cNvSpPr txBox="1"/>
          <p:nvPr/>
        </p:nvSpPr>
        <p:spPr>
          <a:xfrm>
            <a:off x="399552" y="4721956"/>
            <a:ext cx="2675342" cy="68505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285750" indent="-285750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 sz="1600" b="1">
                <a:solidFill>
                  <a:srgbClr val="0000FF"/>
                </a:solidFill>
                <a:latin typeface="Garamond" panose="02020404030301010803" pitchFamily="18" charset="0"/>
                <a:ea typeface="Yu Gothic Light" panose="020B0300000000000000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z="1800" dirty="0" smtClean="0"/>
              <a:t>Cross-Correlation &amp; Granger Causality test</a:t>
            </a:r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853535" y="5570817"/>
            <a:ext cx="56740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srgbClr val="31B8C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-GPP-Wetness</a:t>
            </a:r>
            <a:r>
              <a:rPr lang="en-GB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r>
              <a:rPr lang="en-GB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0/1-lag </a:t>
            </a:r>
            <a:r>
              <a:rPr lang="en-GB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  <a:r>
              <a:rPr lang="en-GB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94% of catchments</a:t>
            </a:r>
            <a:endParaRPr lang="en-GB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400" dirty="0" smtClean="0">
                <a:solidFill>
                  <a:srgbClr val="31B8C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-GPP-VPD</a:t>
            </a:r>
            <a:r>
              <a:rPr lang="en-GB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0/1-lag 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87.5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en-GB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catchments</a:t>
            </a:r>
          </a:p>
          <a:p>
            <a:r>
              <a:rPr lang="en-GB" sz="1400" dirty="0" smtClean="0">
                <a:solidFill>
                  <a:srgbClr val="31B8C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-Granger </a:t>
            </a:r>
            <a:r>
              <a:rPr lang="en-GB" sz="1400" dirty="0">
                <a:solidFill>
                  <a:srgbClr val="31B8C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causality </a:t>
            </a:r>
            <a:r>
              <a:rPr lang="en-GB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test </a:t>
            </a:r>
            <a:r>
              <a:rPr lang="en-GB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statistically </a:t>
            </a:r>
            <a:r>
              <a:rPr lang="en-GB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significant </a:t>
            </a:r>
            <a:r>
              <a:rPr lang="en-GB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both Wetness and VPD</a:t>
            </a: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09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C2137C2-0D0D-4AAB-8823-F8EAA2FC7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322424" cy="646545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342900"/>
            <a:r>
              <a:rPr lang="en-US" sz="3000" b="1" dirty="0" smtClean="0">
                <a:solidFill>
                  <a:srgbClr val="31B8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GPP-VPD, GPP-Wetness and Wetness-VPD relationships</a:t>
            </a:r>
            <a:endParaRPr lang="en-US" sz="3000" b="1" dirty="0">
              <a:solidFill>
                <a:srgbClr val="31B8C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795ACF-C61F-1ACB-8DD4-72D4FECC0EE1}"/>
              </a:ext>
            </a:extLst>
          </p:cNvPr>
          <p:cNvSpPr txBox="1"/>
          <p:nvPr/>
        </p:nvSpPr>
        <p:spPr>
          <a:xfrm>
            <a:off x="75282" y="1076850"/>
            <a:ext cx="6764787" cy="61927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285750" indent="-285750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 sz="1600" b="1">
                <a:solidFill>
                  <a:srgbClr val="0000FF"/>
                </a:solidFill>
                <a:latin typeface="Garamond" panose="02020404030301010803" pitchFamily="18" charset="0"/>
                <a:ea typeface="Yu Gothic Light" panose="020B0300000000000000" pitchFamily="34" charset="-128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n-US" dirty="0" smtClean="0"/>
              <a:t>Between-Catchments : for a given vegetation type and a given month, GPP-Wetness, GPP-VPD and Wetness-VPD relationship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690" y="518898"/>
            <a:ext cx="3417734" cy="616086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2729" y="2261166"/>
            <a:ext cx="7184121" cy="2540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en-GB" sz="1600" b="1" dirty="0">
                <a:solidFill>
                  <a:srgbClr val="0000FF"/>
                </a:solidFill>
                <a:latin typeface="Garamond" panose="02020404030301010803" pitchFamily="18" charset="0"/>
                <a:ea typeface="Yu Gothic Light" panose="020B0300000000000000" pitchFamily="34" charset="-128"/>
                <a:cs typeface="Arial" panose="020B0604020202020204" pitchFamily="34" charset="0"/>
              </a:rPr>
              <a:t>GPP-Wetness: </a:t>
            </a:r>
            <a:r>
              <a:rPr lang="en-GB" sz="1600" dirty="0" smtClean="0">
                <a:latin typeface="Times New Roman" panose="02020603050405020304" pitchFamily="18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A </a:t>
            </a:r>
            <a:r>
              <a:rPr lang="en-GB" sz="1600" dirty="0">
                <a:latin typeface="Times New Roman" panose="02020603050405020304" pitchFamily="18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strong positive association </a:t>
            </a:r>
            <a:r>
              <a:rPr lang="en-GB" sz="1600" dirty="0" smtClean="0">
                <a:latin typeface="Times New Roman" panose="02020603050405020304" pitchFamily="18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between </a:t>
            </a:r>
            <a:r>
              <a:rPr lang="en-GB" sz="1600" dirty="0">
                <a:latin typeface="Times New Roman" panose="02020603050405020304" pitchFamily="18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GPP and Wetness was found in WSSL and GL </a:t>
            </a:r>
            <a:r>
              <a:rPr lang="en-GB" sz="1600" dirty="0" smtClean="0">
                <a:latin typeface="Times New Roman" panose="02020603050405020304" pitchFamily="18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catchments. The </a:t>
            </a:r>
            <a:r>
              <a:rPr lang="en-GB" sz="1600" dirty="0">
                <a:latin typeface="Times New Roman" panose="02020603050405020304" pitchFamily="18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relationship is moderate to strong and positive for CL/NVM and DBF, except during the summer months (</a:t>
            </a:r>
            <a:r>
              <a:rPr lang="en-GB" sz="1600" dirty="0" smtClean="0">
                <a:latin typeface="Times New Roman" panose="02020603050405020304" pitchFamily="18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June-August). Only </a:t>
            </a:r>
            <a:r>
              <a:rPr lang="en-GB" sz="1600" dirty="0">
                <a:latin typeface="Times New Roman" panose="02020603050405020304" pitchFamily="18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during the dormant months (October-March) was a moderate relationship </a:t>
            </a:r>
            <a:r>
              <a:rPr lang="en-GB" sz="1600" dirty="0" smtClean="0">
                <a:latin typeface="Times New Roman" panose="02020603050405020304" pitchFamily="18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detected </a:t>
            </a:r>
            <a:r>
              <a:rPr lang="en-GB" sz="1600" dirty="0">
                <a:latin typeface="Times New Roman" panose="02020603050405020304" pitchFamily="18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for EF (4 months) and MF (5 months</a:t>
            </a:r>
            <a:r>
              <a:rPr lang="en-GB" sz="1600" dirty="0" smtClean="0">
                <a:latin typeface="Times New Roman" panose="02020603050405020304" pitchFamily="18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)</a:t>
            </a:r>
            <a:endParaRPr lang="en-GB" sz="1600" dirty="0">
              <a:latin typeface="Times New Roman" panose="02020603050405020304" pitchFamily="18" charset="0"/>
              <a:ea typeface="Yu Gothic Light" panose="020B0300000000000000" pitchFamily="34" charset="-128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en-GB" sz="1600" b="1" dirty="0">
                <a:solidFill>
                  <a:srgbClr val="0000FF"/>
                </a:solidFill>
                <a:latin typeface="Garamond" panose="02020404030301010803" pitchFamily="18" charset="0"/>
                <a:ea typeface="Yu Gothic Light" panose="020B0300000000000000" pitchFamily="34" charset="-128"/>
                <a:cs typeface="Arial" panose="020B0604020202020204" pitchFamily="34" charset="0"/>
              </a:rPr>
              <a:t>GPP-VPD: </a:t>
            </a:r>
            <a:r>
              <a:rPr lang="en-GB" sz="1600" dirty="0" smtClean="0">
                <a:latin typeface="Times New Roman" panose="02020603050405020304" pitchFamily="18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showed </a:t>
            </a:r>
            <a:r>
              <a:rPr lang="en-GB" sz="1600" dirty="0">
                <a:latin typeface="Times New Roman" panose="02020603050405020304" pitchFamily="18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a moderate to strong positive relationship </a:t>
            </a:r>
            <a:r>
              <a:rPr lang="en-GB" sz="1600" dirty="0" smtClean="0">
                <a:latin typeface="Times New Roman" panose="02020603050405020304" pitchFamily="18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during </a:t>
            </a:r>
            <a:r>
              <a:rPr lang="en-GB" sz="1600" dirty="0">
                <a:latin typeface="Times New Roman" panose="02020603050405020304" pitchFamily="18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the dormant months (typically October – March) for all vegetation types except </a:t>
            </a:r>
            <a:r>
              <a:rPr lang="en-GB" sz="1600" dirty="0" smtClean="0">
                <a:latin typeface="Times New Roman" panose="02020603050405020304" pitchFamily="18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WSSL. </a:t>
            </a:r>
            <a:r>
              <a:rPr lang="en-GB" sz="1600" dirty="0">
                <a:latin typeface="Times New Roman" panose="02020603050405020304" pitchFamily="18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On the contrary, the relationship is moderate to strong and negative </a:t>
            </a:r>
            <a:r>
              <a:rPr lang="en-GB" sz="1600" dirty="0" smtClean="0">
                <a:latin typeface="Times New Roman" panose="02020603050405020304" pitchFamily="18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during </a:t>
            </a:r>
            <a:r>
              <a:rPr lang="en-GB" sz="1600" dirty="0">
                <a:latin typeface="Times New Roman" panose="02020603050405020304" pitchFamily="18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the peak growing season (June-August). </a:t>
            </a:r>
            <a:endParaRPr lang="en-US" sz="1600" dirty="0">
              <a:latin typeface="Times New Roman" panose="02020603050405020304" pitchFamily="18" charset="0"/>
              <a:ea typeface="Yu Gothic Light" panose="020B0300000000000000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02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6B74B45-6AE0-6D82-0AD6-778DDF165914}"/>
              </a:ext>
            </a:extLst>
          </p:cNvPr>
          <p:cNvSpPr txBox="1"/>
          <p:nvPr/>
        </p:nvSpPr>
        <p:spPr>
          <a:xfrm>
            <a:off x="0" y="-167583"/>
            <a:ext cx="9403976" cy="9233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342900">
              <a:lnSpc>
                <a:spcPct val="90000"/>
              </a:lnSpc>
              <a:spcBef>
                <a:spcPct val="0"/>
              </a:spcBef>
              <a:buNone/>
              <a:defRPr sz="3000" b="1">
                <a:solidFill>
                  <a:srgbClr val="31B8C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Plant response to Water available lag by 0-2 month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45" y="755747"/>
            <a:ext cx="9217490" cy="554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6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6B74B45-6AE0-6D82-0AD6-778DDF165914}"/>
              </a:ext>
            </a:extLst>
          </p:cNvPr>
          <p:cNvSpPr txBox="1"/>
          <p:nvPr/>
        </p:nvSpPr>
        <p:spPr>
          <a:xfrm>
            <a:off x="0" y="-167583"/>
            <a:ext cx="9403976" cy="9233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342900">
              <a:lnSpc>
                <a:spcPct val="90000"/>
              </a:lnSpc>
              <a:spcBef>
                <a:spcPct val="0"/>
              </a:spcBef>
              <a:buNone/>
              <a:defRPr sz="3000" b="1">
                <a:solidFill>
                  <a:srgbClr val="31B8C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Plant response to </a:t>
            </a:r>
            <a:r>
              <a:rPr lang="en-US" dirty="0" smtClean="0"/>
              <a:t>VPD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45" y="757410"/>
            <a:ext cx="9217490" cy="554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33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C2137C2-0D0D-4AAB-8823-F8EAA2FC7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322424" cy="646545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342900"/>
            <a:r>
              <a:rPr lang="en-US" sz="3000" b="1" dirty="0" smtClean="0">
                <a:solidFill>
                  <a:srgbClr val="31B8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Seasonality Strength and direction</a:t>
            </a:r>
            <a:endParaRPr lang="en-US" sz="3000" b="1" dirty="0">
              <a:solidFill>
                <a:srgbClr val="31B8C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7" y="646545"/>
            <a:ext cx="5031287" cy="28855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8" y="3865556"/>
            <a:ext cx="5000423" cy="29207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016" y="646544"/>
            <a:ext cx="5024200" cy="28855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221992-D026-4D14-B916-B8D8ED3556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1085" y="4829968"/>
            <a:ext cx="1676624" cy="161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01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4AFB18E485AE468C3B2CE421E15F26" ma:contentTypeVersion="15" ma:contentTypeDescription="Create a new document." ma:contentTypeScope="" ma:versionID="524c59e14461e24b6d17ab0aac405616">
  <xsd:schema xmlns:xsd="http://www.w3.org/2001/XMLSchema" xmlns:xs="http://www.w3.org/2001/XMLSchema" xmlns:p="http://schemas.microsoft.com/office/2006/metadata/properties" xmlns:ns3="6d6b4ca7-9cc9-498c-b99e-8f41f3ef48a8" xmlns:ns4="1bfc340a-60ef-4dd2-a2a6-6d3d437a764c" targetNamespace="http://schemas.microsoft.com/office/2006/metadata/properties" ma:root="true" ma:fieldsID="9672264f1786a1dce238119dd8a1ab6a" ns3:_="" ns4:_="">
    <xsd:import namespace="6d6b4ca7-9cc9-498c-b99e-8f41f3ef48a8"/>
    <xsd:import namespace="1bfc340a-60ef-4dd2-a2a6-6d3d437a764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6b4ca7-9cc9-498c-b99e-8f41f3ef48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fc340a-60ef-4dd2-a2a6-6d3d437a764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d6b4ca7-9cc9-498c-b99e-8f41f3ef48a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F6B2D0-763B-4812-8CDC-0D5AFB1248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6b4ca7-9cc9-498c-b99e-8f41f3ef48a8"/>
    <ds:schemaRef ds:uri="1bfc340a-60ef-4dd2-a2a6-6d3d437a76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6B47F59-F232-4378-B183-1DABA9316569}">
  <ds:schemaRefs>
    <ds:schemaRef ds:uri="http://schemas.microsoft.com/office/infopath/2007/PartnerControls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elements/1.1/"/>
    <ds:schemaRef ds:uri="http://schemas.openxmlformats.org/package/2006/metadata/core-properties"/>
    <ds:schemaRef ds:uri="6d6b4ca7-9cc9-498c-b99e-8f41f3ef48a8"/>
    <ds:schemaRef ds:uri="http://purl.org/dc/terms/"/>
    <ds:schemaRef ds:uri="1bfc340a-60ef-4dd2-a2a6-6d3d437a764c"/>
  </ds:schemaRefs>
</ds:datastoreItem>
</file>

<file path=customXml/itemProps3.xml><?xml version="1.0" encoding="utf-8"?>
<ds:datastoreItem xmlns:ds="http://schemas.openxmlformats.org/officeDocument/2006/customXml" ds:itemID="{818FEFFE-0AEE-4D38-98E3-ED9C17248E4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551</Words>
  <Application>Microsoft Office PowerPoint</Application>
  <PresentationFormat>Widescreen</PresentationFormat>
  <Paragraphs>50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Yu Gothic Light</vt:lpstr>
      <vt:lpstr>Arial</vt:lpstr>
      <vt:lpstr>Calibri</vt:lpstr>
      <vt:lpstr>Calibri Light</vt:lpstr>
      <vt:lpstr>Fira Math</vt:lpstr>
      <vt:lpstr>Garamond</vt:lpstr>
      <vt:lpstr>Times New Roman</vt:lpstr>
      <vt:lpstr>Wingdings</vt:lpstr>
      <vt:lpstr>Office Theme</vt:lpstr>
      <vt:lpstr>PowerPoint Presentation</vt:lpstr>
      <vt:lpstr>Introduction</vt:lpstr>
      <vt:lpstr>Data – Hydrometreological data from CAMELS</vt:lpstr>
      <vt:lpstr>Data - GPP</vt:lpstr>
      <vt:lpstr>GPP-VPD, GPP-Wetness and Wetness-VPD relationships</vt:lpstr>
      <vt:lpstr>GPP-VPD, GPP-Wetness and Wetness-VPD relationships</vt:lpstr>
      <vt:lpstr>PowerPoint Presentation</vt:lpstr>
      <vt:lpstr>PowerPoint Presentation</vt:lpstr>
      <vt:lpstr>Seasonality Strength and direction</vt:lpstr>
      <vt:lpstr>Narrow vs Wide GPP-Wetness and GPP-VPD Hysteresis</vt:lpstr>
      <vt:lpstr>Factors controlling the Hysteresis size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Abeshu, Guta W</dc:creator>
  <cp:lastModifiedBy>Abeshu, Guta W</cp:lastModifiedBy>
  <cp:revision>15</cp:revision>
  <dcterms:created xsi:type="dcterms:W3CDTF">2023-04-25T18:37:45Z</dcterms:created>
  <dcterms:modified xsi:type="dcterms:W3CDTF">2023-04-27T03:29:37Z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0x010100724AFB18E485AE468C3B2CE421E15F26</vt:lpwstr>
  </property>
</Properties>
</file>