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95" r:id="rId3"/>
    <p:sldId id="265" r:id="rId4"/>
    <p:sldId id="289" r:id="rId5"/>
    <p:sldId id="268" r:id="rId6"/>
    <p:sldId id="269" r:id="rId7"/>
    <p:sldId id="270" r:id="rId8"/>
    <p:sldId id="272" r:id="rId9"/>
    <p:sldId id="277" r:id="rId10"/>
    <p:sldId id="274" r:id="rId11"/>
    <p:sldId id="279" r:id="rId12"/>
    <p:sldId id="278" r:id="rId13"/>
    <p:sldId id="280" r:id="rId14"/>
    <p:sldId id="286" r:id="rId15"/>
    <p:sldId id="281" r:id="rId16"/>
    <p:sldId id="288" r:id="rId17"/>
    <p:sldId id="287" r:id="rId18"/>
    <p:sldId id="291" r:id="rId19"/>
    <p:sldId id="292" r:id="rId20"/>
    <p:sldId id="294" r:id="rId21"/>
    <p:sldId id="290" r:id="rId22"/>
    <p:sldId id="293" r:id="rId23"/>
    <p:sldId id="297" r:id="rId24"/>
    <p:sldId id="296" r:id="rId25"/>
    <p:sldId id="298" r:id="rId26"/>
    <p:sldId id="299" r:id="rId27"/>
    <p:sldId id="300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E34EA730-FD5F-4C8C-9429-660D161DF1BF}">
          <p14:sldIdLst>
            <p14:sldId id="295"/>
          </p14:sldIdLst>
        </p14:section>
        <p14:section name="Section 1" id="{595BA8EF-906D-4561-9423-1FD336FD690D}">
          <p14:sldIdLst>
            <p14:sldId id="265"/>
            <p14:sldId id="289"/>
          </p14:sldIdLst>
        </p14:section>
        <p14:section name="Section 2" id="{52D99DDA-E4FF-4F26-8FB4-1F7F79DC7ED3}">
          <p14:sldIdLst>
            <p14:sldId id="268"/>
            <p14:sldId id="269"/>
            <p14:sldId id="270"/>
          </p14:sldIdLst>
        </p14:section>
        <p14:section name="Section 3" id="{57E2A1A8-6E8A-4BE1-A7AB-F9C665FA3943}">
          <p14:sldIdLst>
            <p14:sldId id="272"/>
            <p14:sldId id="277"/>
          </p14:sldIdLst>
        </p14:section>
        <p14:section name="Section 4" id="{5EE13B0A-AA51-47B4-A905-827B65140D6A}">
          <p14:sldIdLst>
            <p14:sldId id="274"/>
            <p14:sldId id="279"/>
          </p14:sldIdLst>
        </p14:section>
        <p14:section name="Section 5" id="{EBA3764B-E6A4-4C16-ADA0-CF8FCB7AAAE5}">
          <p14:sldIdLst>
            <p14:sldId id="278"/>
            <p14:sldId id="280"/>
            <p14:sldId id="286"/>
            <p14:sldId id="281"/>
            <p14:sldId id="288"/>
          </p14:sldIdLst>
        </p14:section>
        <p14:section name="Section 6" id="{19F699E4-DB95-4841-8A2F-3AE1592AB8F1}">
          <p14:sldIdLst>
            <p14:sldId id="287"/>
            <p14:sldId id="291"/>
          </p14:sldIdLst>
        </p14:section>
        <p14:section name="Section 7" id="{75F8D85C-3267-476D-B364-13FC7766D500}">
          <p14:sldIdLst>
            <p14:sldId id="292"/>
            <p14:sldId id="294"/>
            <p14:sldId id="290"/>
            <p14:sldId id="293"/>
            <p14:sldId id="297"/>
            <p14:sldId id="296"/>
            <p14:sldId id="298"/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4472C4"/>
    <a:srgbClr val="DEE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513" autoAdjust="0"/>
  </p:normalViewPr>
  <p:slideViewPr>
    <p:cSldViewPr snapToGrid="0">
      <p:cViewPr>
        <p:scale>
          <a:sx n="66" d="100"/>
          <a:sy n="66" d="100"/>
        </p:scale>
        <p:origin x="5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EDB8C-9967-417F-99D7-1F3B52EACE3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40D92-A6CE-4FFE-83FC-E478A284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Size + webcam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7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80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6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2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5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3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S1 serves as the benchmark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correct for gauge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undercatch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and forcing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biases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changes in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solar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account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for spatial snow cover fraction variations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40D92-A6CE-4FFE-83FC-E478A284A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5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EC65-4B25-4336-BD47-1E65EA881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04CA8-52EA-4FF7-8DB0-53ECE6ED9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FA0FA-8238-48D9-A9AF-BFA5DEE3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36FFD-A1F9-43A5-AD15-42FB27A9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44C29-99F8-49A4-8424-CD35AB41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6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5316-3155-4B8D-9DF8-FA2E3906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13721-6B33-4F36-800E-229A144F6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0640A-F439-4D4A-88BA-1FB22281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41B23-6551-40B7-B21E-04757133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80D82-E850-4C5F-9689-0648C6BD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7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68EC9-D843-4BC4-9686-4CBCB2B57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F0213-F1C7-4984-86EB-F92212013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89EFF-E639-476F-9281-CC82B1F3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98178-224B-4392-B875-CD2767C6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BE262-E27A-4E7A-8223-00E7213B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F3F7-4C78-4BEB-B01B-F68078D37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C1077-E981-45AE-9B6B-423F2F9D2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12E12-93B7-48D7-9DB5-4B07A792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B5661-2189-4078-93AB-96FEBD94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D70A-DBB3-4060-B6AA-9D07F441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873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2C63-A603-4962-996F-68DB2184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D150-9A57-4A0F-B079-5766E3C87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2FE50-3D2D-4F56-AA57-11F87D34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0639F-9F9C-4A60-977A-A5C1A77D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1789-5C94-46BC-8E81-646DFAFE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574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8478-923B-458C-AC2F-A5DA2FF8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C1BB6-60B3-450C-9E33-94373A86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85752-AB29-41C4-899C-294F7C44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85A15-F4CA-42C1-88AC-36B015B1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7C8E-3468-47E9-8A64-F792E01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8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6908E-158D-4BC8-BBF2-355C1BF8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BD65A-D008-4223-BC4A-A3CCB67E5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85120-7BC5-4DBE-956B-C1FA826A3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49FF0-910E-44DE-AF71-1A430E82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D4A40-4F2D-4076-9C57-B450BDB4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F462B-64B7-47DC-AA68-7505DCDB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467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26E6-6F74-4611-965B-CA72A1B8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5BB9B-3B08-4936-A326-D3DBA4744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C2FE9-BB5D-48A0-8199-B31122A46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732AB-FA5A-45C3-9070-969DC2657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7057E-D9B0-4B95-832D-048FD5765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38385-D270-4DF8-A692-F14821C3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D408D-9D4E-4AB4-A607-C5796DE3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CF7F07-90B0-4566-AADB-F969CDD9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4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4A4E-15E5-42D4-8D32-2D10329CF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B1F7D5-9841-4B11-9350-BA3B58F63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D7731-83EF-402E-8BCB-13CE76BD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8637F-4CF4-4D50-99C0-6F663A18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024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DB491-0FA9-4A78-B3B6-6DF0A1A5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C904C-1D24-475D-94D3-C301A941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CEF7F-2D79-4ACB-8BCA-6F6144A7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261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C0F8-CE0C-40AB-8E54-CC3A496C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1F276-6B68-4B57-A5E4-C7924ED5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37FF6-01FD-4795-8500-CFF7A50C1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601DF-B481-4DF0-A5BE-9EBD4DE94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CB2AB-1573-4803-B290-FBB091C2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8BD42-D17D-422B-893A-1DA108D3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02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E1B79-76F4-41EF-9C5A-4A289C39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51346-B94F-4729-A1E4-A571639E4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0B2C7-6E9D-494A-ACDA-FF499F63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160E-495A-486E-B115-AB97FF2E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C660-1C6C-43B8-A2F8-00A209B7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41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6CFF-B72C-483A-9C09-974B85D8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BE14E-B648-44E7-96C8-3D2414FE7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34731-3DB2-417E-A519-A98B57B6B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CFCA1-5DDD-4641-8CCF-21EC6B3A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E9EC3-E6D4-4091-931C-817FFB0B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BD729-7CCE-4FF0-AE38-01849B84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5993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126E-56D9-4B3E-9B9E-2D535162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A7A28-46D1-4CFF-BEDC-8652CABFE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AB18E-79B9-445B-BBCA-820D0FDDC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0E57B-32C6-4DDB-A310-9AA8B6D81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3CDEF-022C-4FA3-A74F-C9DAC1A4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00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44587-6138-4E04-8D89-D7A3F6D38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E6466-E62B-4D98-9BE9-BDC3027B5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5C72-C5F4-44C2-A75D-D35213F0C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2484-59B0-44C3-9B98-96E7D8B19DF6}" type="datetimeFigureOut">
              <a:rPr lang="nl-NL" smtClean="0"/>
              <a:t>23-4-2023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17461-83FD-4F88-85DE-05F81ACB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2918B-5543-4919-ADBF-98B840E8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11855-F95F-4BAB-AA37-F40B137BBF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70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8032-906D-429F-8D75-3564D9DC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58C4A-24FA-43FF-8630-0DB181970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CF5A7-0ADF-45F6-AD2D-AE69E2D2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07404-EE60-431C-A749-A1EF9926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96C54-8FB3-4753-B794-D31CEA6F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7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F47B-10A4-4EDB-A448-29F7536A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9BE0-5A3A-4094-B9D5-DEDA8EC34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E7EC-975B-4957-8077-64BDF8AC4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75A00-C0BA-47BC-A7EE-CEF498FB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B63FB-D131-4E98-8977-B8AE4B06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7562E-A7CF-40E1-ACCF-275C9C23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8C36-B2C2-4754-950B-4613EEDE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28255-2E8A-4AB4-99BD-DE573FFF6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F6DF3-D1FF-405F-B36F-1156630CA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ED6C1-43F1-4A2F-A00D-462DC9177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3A946-2302-4361-94B2-41FCF3732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0577A-F59E-48B7-BBDC-93CCC73F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22311-D2E6-4B7B-9350-305DBB6A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6D555-D00C-431D-9313-2AAF893F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6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E508-6CD0-47E9-BEC2-F5A3EADD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4B283-6656-4845-A474-86497EB8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56BE6-1D71-43CA-948F-16A29EA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D6C11-A66A-467E-9D61-B0303084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9E75E-ED24-413B-89D4-537AA561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B242F-AB82-4D56-811C-62678F96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20932-084C-424B-B864-243725EF7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2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CF0E-E649-4362-B7E0-06FBE12E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C364D-00B2-44AD-ABB1-A88AEFD05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52E33-7EB4-4855-A91B-1DA29979F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3166C-74F0-4C01-B1A1-A38E6EB1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95CAB-979B-4A7E-B539-FA9C9CE3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0E09F-3A46-4A7C-81F7-4524D0F6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3894-3A6E-4D72-ADA4-D03CC7F0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46A8C-9FDF-4505-9011-635AC326A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DB552-DBC1-4AEC-9421-7B9F1803C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3C0E9-858E-4B39-87EC-8CA90190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3CBE9-970E-45BE-95B7-C0A0DB0A8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D3AB5-B86A-4A1A-8FDC-F20BAC46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BF13E-8FD9-47A3-86A4-E8534D89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79AE7-83CF-433A-99A2-E6A2BF61B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1BF72-58DC-4B4C-BD14-4A4431BDA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78675-6F1F-4BB0-B00B-11B24830718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9D7FA-A107-469C-9970-E0045A668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F95C7-8856-4D1A-993D-4001C5F77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38FF9-D58E-4DF8-9F02-D50C19C98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8C5CF-6313-4750-8534-55AEB0D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A2DF0-5DAE-4F8F-B9E8-7857D9D8E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21DE9-89A9-449E-8036-5CCE58624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Nova" panose="020B0602020104020203" pitchFamily="34" charset="0"/>
              </a:defRPr>
            </a:lvl1pPr>
          </a:lstStyle>
          <a:p>
            <a:fld id="{0F752484-59B0-44C3-9B98-96E7D8B19DF6}" type="datetimeFigureOut">
              <a:rPr lang="nl-NL" smtClean="0"/>
              <a:pPr/>
              <a:t>23-4-2023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5614-5F69-493F-AA18-0AEF011AA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Nova" panose="020B06020201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D9145-B5BC-4E46-B384-67AD1746B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Nova" panose="020B0602020104020203" pitchFamily="34" charset="0"/>
              </a:defRPr>
            </a:lvl1pPr>
          </a:lstStyle>
          <a:p>
            <a:fld id="{8C511855-F95F-4BAB-AA37-F40B137BBFC9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905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Nova" panose="020B0602020104020203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Nova" panose="020B0602020104020203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Nova" panose="020B0602020104020203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Nova" panose="020B0602020104020203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Nova" panose="020B0602020104020203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6.xml"/><Relationship Id="rId18" Type="http://schemas.openxmlformats.org/officeDocument/2006/relationships/slide" Target="slide18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11.xml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slide" Target="slide9.xm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slide" Target="slide7.xml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svg"/><Relationship Id="rId1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3.png"/><Relationship Id="rId18" Type="http://schemas.openxmlformats.org/officeDocument/2006/relationships/slide" Target="slide21.xm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10.pn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9.svg"/><Relationship Id="rId5" Type="http://schemas.openxmlformats.org/officeDocument/2006/relationships/image" Target="../media/image51.png"/><Relationship Id="rId15" Type="http://schemas.openxmlformats.org/officeDocument/2006/relationships/slide" Target="slide20.xml"/><Relationship Id="rId10" Type="http://schemas.openxmlformats.org/officeDocument/2006/relationships/image" Target="../media/image8.png"/><Relationship Id="rId19" Type="http://schemas.openxmlformats.org/officeDocument/2006/relationships/image" Target="../media/image25.png"/><Relationship Id="rId4" Type="http://schemas.openxmlformats.org/officeDocument/2006/relationships/image" Target="../media/image50.svg"/><Relationship Id="rId9" Type="http://schemas.openxmlformats.org/officeDocument/2006/relationships/image" Target="../media/image7.pn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3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9.svg"/><Relationship Id="rId5" Type="http://schemas.openxmlformats.org/officeDocument/2006/relationships/image" Target="../media/image59.png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58.svg"/><Relationship Id="rId9" Type="http://schemas.openxmlformats.org/officeDocument/2006/relationships/image" Target="../media/image7.png"/><Relationship Id="rId1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3.pn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9.svg"/><Relationship Id="rId5" Type="http://schemas.openxmlformats.org/officeDocument/2006/relationships/image" Target="../media/image63.png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60.svg"/><Relationship Id="rId9" Type="http://schemas.openxmlformats.org/officeDocument/2006/relationships/image" Target="../media/image7.png"/><Relationship Id="rId1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2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9.svg"/><Relationship Id="rId5" Type="http://schemas.openxmlformats.org/officeDocument/2006/relationships/image" Target="../media/image69.png"/><Relationship Id="rId1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68.svg"/><Relationship Id="rId9" Type="http://schemas.openxmlformats.org/officeDocument/2006/relationships/image" Target="../media/image7.png"/><Relationship Id="rId1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23.png"/><Relationship Id="rId18" Type="http://schemas.openxmlformats.org/officeDocument/2006/relationships/slide" Target="slide22.xml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12" Type="http://schemas.openxmlformats.org/officeDocument/2006/relationships/image" Target="../media/image10.pn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9.svg"/><Relationship Id="rId5" Type="http://schemas.openxmlformats.org/officeDocument/2006/relationships/image" Target="../media/image73.png"/><Relationship Id="rId15" Type="http://schemas.openxmlformats.org/officeDocument/2006/relationships/slide" Target="slide23.xml"/><Relationship Id="rId10" Type="http://schemas.openxmlformats.org/officeDocument/2006/relationships/image" Target="../media/image8.png"/><Relationship Id="rId19" Type="http://schemas.openxmlformats.org/officeDocument/2006/relationships/image" Target="../media/image25.png"/><Relationship Id="rId4" Type="http://schemas.openxmlformats.org/officeDocument/2006/relationships/image" Target="../media/image68.svg"/><Relationship Id="rId9" Type="http://schemas.openxmlformats.org/officeDocument/2006/relationships/image" Target="../media/image7.png"/><Relationship Id="rId1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9.sv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1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18" Type="http://schemas.openxmlformats.org/officeDocument/2006/relationships/image" Target="../media/image23.png"/><Relationship Id="rId3" Type="http://schemas.openxmlformats.org/officeDocument/2006/relationships/image" Target="../media/image14.svg"/><Relationship Id="rId21" Type="http://schemas.openxmlformats.org/officeDocument/2006/relationships/image" Target="../media/image26.sv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" Type="http://schemas.openxmlformats.org/officeDocument/2006/relationships/image" Target="../media/image13.png"/><Relationship Id="rId16" Type="http://schemas.openxmlformats.org/officeDocument/2006/relationships/image" Target="../media/image9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svg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19" Type="http://schemas.openxmlformats.org/officeDocument/2006/relationships/image" Target="../media/image24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54.svg"/><Relationship Id="rId7" Type="http://schemas.openxmlformats.org/officeDocument/2006/relationships/image" Target="../media/image8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slide" Target="slide26.xml"/><Relationship Id="rId18" Type="http://schemas.openxmlformats.org/officeDocument/2006/relationships/image" Target="../media/image32.svg"/><Relationship Id="rId3" Type="http://schemas.openxmlformats.org/officeDocument/2006/relationships/image" Target="../media/image14.svg"/><Relationship Id="rId21" Type="http://schemas.openxmlformats.org/officeDocument/2006/relationships/image" Target="../media/image34.svg"/><Relationship Id="rId7" Type="http://schemas.openxmlformats.org/officeDocument/2006/relationships/image" Target="../media/image8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26.svg"/><Relationship Id="rId2" Type="http://schemas.openxmlformats.org/officeDocument/2006/relationships/image" Target="../media/image13.png"/><Relationship Id="rId16" Type="http://schemas.openxmlformats.org/officeDocument/2006/relationships/slide" Target="slide27.xm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24" Type="http://schemas.openxmlformats.org/officeDocument/2006/relationships/image" Target="../media/image25.png"/><Relationship Id="rId5" Type="http://schemas.openxmlformats.org/officeDocument/2006/relationships/image" Target="../media/image16.svg"/><Relationship Id="rId15" Type="http://schemas.openxmlformats.org/officeDocument/2006/relationships/image" Target="../media/image30.svg"/><Relationship Id="rId23" Type="http://schemas.openxmlformats.org/officeDocument/2006/relationships/image" Target="../media/image24.svg"/><Relationship Id="rId10" Type="http://schemas.openxmlformats.org/officeDocument/2006/relationships/slide" Target="slide24.xml"/><Relationship Id="rId19" Type="http://schemas.openxmlformats.org/officeDocument/2006/relationships/slide" Target="slide25.xml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29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9.svg"/><Relationship Id="rId1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.svg"/><Relationship Id="rId18" Type="http://schemas.openxmlformats.org/officeDocument/2006/relationships/image" Target="../media/image26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17" Type="http://schemas.openxmlformats.org/officeDocument/2006/relationships/image" Target="../media/image25.png"/><Relationship Id="rId2" Type="http://schemas.openxmlformats.org/officeDocument/2006/relationships/image" Target="../media/image36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7.png"/><Relationship Id="rId5" Type="http://schemas.openxmlformats.org/officeDocument/2006/relationships/image" Target="../media/image39.png"/><Relationship Id="rId1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6.sv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48.png"/><Relationship Id="rId10" Type="http://schemas.openxmlformats.org/officeDocument/2006/relationships/image" Target="../media/image23.png"/><Relationship Id="rId4" Type="http://schemas.openxmlformats.org/officeDocument/2006/relationships/image" Target="../media/image4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9.sv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D562B043-5738-4A0F-B5AA-6800E80309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1132869"/>
                  </p:ext>
                </p:extLst>
              </p:nvPr>
            </p:nvGraphicFramePr>
            <p:xfrm>
              <a:off x="-292231" y="223139"/>
              <a:ext cx="12603637" cy="7075377"/>
            </p:xfrm>
            <a:graphic>
              <a:graphicData uri="http://schemas.microsoft.com/office/powerpoint/2016/summaryzoom">
                <psuz:summaryZm>
                  <psuz:summaryZmObj sectionId="{595BA8EF-906D-4561-9423-1FD336FD690D}">
                    <psuz:zmPr id="{EAC797FF-C878-4BC5-8541-6F9045F2A70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88391" y="1339930"/>
                          <a:ext cx="3781091" cy="2126863"/>
                        </a:xfrm>
                        <a:prstGeom prst="rect">
                          <a:avLst/>
                        </a:prstGeom>
                        <a:ln w="38100" cap="sq">
                          <a:solidFill>
                            <a:srgbClr val="000000"/>
                          </a:solidFill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52D99DDA-E4FF-4F26-8FB4-1F7F79DC7ED3}">
                    <psuz:zmPr id="{66F55D99-2A64-462E-99FA-FA608BEB3D4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11273" y="1339930"/>
                          <a:ext cx="3781091" cy="2126863"/>
                        </a:xfrm>
                        <a:prstGeom prst="rect">
                          <a:avLst/>
                        </a:prstGeom>
                        <a:ln w="38100" cap="sq">
                          <a:solidFill>
                            <a:srgbClr val="000000"/>
                          </a:solidFill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57E2A1A8-6E8A-4BE1-A7AB-F9C665FA3943}">
                    <psuz:zmPr id="{EBD7F373-6E16-47E8-AA8D-674546B2545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334155" y="1339930"/>
                          <a:ext cx="3781091" cy="2126863"/>
                        </a:xfrm>
                        <a:prstGeom prst="rect">
                          <a:avLst/>
                        </a:prstGeom>
                        <a:ln w="38100" cap="sq">
                          <a:solidFill>
                            <a:srgbClr val="000000"/>
                          </a:solidFill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5EE13B0A-AA51-47B4-A905-827B65140D6A}">
                    <psuz:zmPr id="{7E3CA4AB-B683-4BF0-AFA3-5B4ABBB3A18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88391" y="3608584"/>
                          <a:ext cx="3781091" cy="2126863"/>
                        </a:xfrm>
                        <a:prstGeom prst="rect">
                          <a:avLst/>
                        </a:prstGeom>
                        <a:ln w="38100" cap="sq">
                          <a:solidFill>
                            <a:srgbClr val="000000"/>
                          </a:solidFill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EBA3764B-E6A4-4C16-ADA0-CF8FCB7AAAE5}">
                    <psuz:zmPr id="{86FB5303-0616-4501-A495-77ED713BE44B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11273" y="3608584"/>
                          <a:ext cx="3781091" cy="2126863"/>
                        </a:xfrm>
                        <a:prstGeom prst="rect">
                          <a:avLst/>
                        </a:prstGeom>
                        <a:ln w="38100" cap="sq">
                          <a:solidFill>
                            <a:srgbClr val="000000"/>
                          </a:solidFill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uz:zmPr>
                  </psuz:summaryZmObj>
                  <psuz:summaryZmObj sectionId="{19F699E4-DB95-4841-8A2F-3AE1592AB8F1}">
                    <psuz:zmPr id="{AB1CB665-B125-4D80-A2AF-316D9DA063A4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334155" y="3608584"/>
                          <a:ext cx="3781091" cy="2126863"/>
                        </a:xfrm>
                        <a:prstGeom prst="rect">
                          <a:avLst/>
                        </a:prstGeom>
                        <a:ln w="38100" cap="sq">
                          <a:solidFill>
                            <a:srgbClr val="000000"/>
                          </a:solidFill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D562B043-5738-4A0F-B5AA-6800E80309A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92231" y="223139"/>
                <a:ext cx="12603637" cy="7075377"/>
                <a:chOff x="-292231" y="223139"/>
                <a:chExt cx="12603637" cy="7075377"/>
              </a:xfrm>
            </p:grpSpPr>
            <p:pic>
              <p:nvPicPr>
                <p:cNvPr id="2" name="Picture 2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6160" y="1563069"/>
                  <a:ext cx="3781091" cy="2126863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3" name="Picture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19042" y="1563069"/>
                  <a:ext cx="3781091" cy="2126863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" name="Picture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41924" y="1563069"/>
                  <a:ext cx="3781091" cy="2126863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6" name="Picture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6160" y="3831723"/>
                  <a:ext cx="3781091" cy="2126863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7" name="Picture 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19042" y="3831723"/>
                  <a:ext cx="3781091" cy="2126863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8" name="Picture 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1924" y="3831723"/>
                  <a:ext cx="3781091" cy="2126863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5EFA169-B2D0-40EC-9547-2DF20528906A}"/>
              </a:ext>
            </a:extLst>
          </p:cNvPr>
          <p:cNvSpPr txBox="1"/>
          <p:nvPr/>
        </p:nvSpPr>
        <p:spPr>
          <a:xfrm>
            <a:off x="348792" y="1084081"/>
            <a:ext cx="346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 err="1">
                <a:latin typeface="Gill Sans Nova" panose="020B0602020104020203" pitchFamily="34" charset="0"/>
              </a:rPr>
              <a:t>Graphical</a:t>
            </a:r>
            <a:r>
              <a:rPr lang="fr-CH" sz="2000" dirty="0">
                <a:latin typeface="Gill Sans Nova" panose="020B0602020104020203" pitchFamily="34" charset="0"/>
              </a:rPr>
              <a:t> abstract</a:t>
            </a:r>
            <a:endParaRPr lang="en-US" sz="2000" dirty="0">
              <a:latin typeface="Gill Sans Nova" panose="020B06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C3BBD-111F-4C01-88E7-7224392012AB}"/>
              </a:ext>
            </a:extLst>
          </p:cNvPr>
          <p:cNvSpPr txBox="1"/>
          <p:nvPr/>
        </p:nvSpPr>
        <p:spPr>
          <a:xfrm>
            <a:off x="4361468" y="1084081"/>
            <a:ext cx="346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>
                <a:latin typeface="Gill Sans Nova" panose="020B0602020104020203" pitchFamily="34" charset="0"/>
              </a:rPr>
              <a:t>Introduction</a:t>
            </a:r>
            <a:endParaRPr lang="en-US" sz="2000" dirty="0">
              <a:latin typeface="Gill Sans Nova" panose="020B06020201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71E09-0292-42DE-AD4B-73B7D1F67A5D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5B6684-F149-4109-9804-7D95BA1D8E2A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EBF32E-BF01-4405-B69C-BF7DD90EC9D7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87A1B9-0B83-44A7-86EC-47CB83472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19AFF90-B6F8-4B2F-8526-9EBAEDD64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6B73D1-E4AF-4298-B644-69BF23515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B81D6E-4E59-451C-B4FA-C5583C69E733}"/>
              </a:ext>
            </a:extLst>
          </p:cNvPr>
          <p:cNvSpPr txBox="1"/>
          <p:nvPr/>
        </p:nvSpPr>
        <p:spPr>
          <a:xfrm>
            <a:off x="8130037" y="1084081"/>
            <a:ext cx="346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 err="1">
                <a:latin typeface="Gill Sans Nova" panose="020B0602020104020203" pitchFamily="34" charset="0"/>
              </a:rPr>
              <a:t>Models</a:t>
            </a:r>
            <a:r>
              <a:rPr lang="fr-CH" sz="2000" dirty="0">
                <a:latin typeface="Gill Sans Nova" panose="020B0602020104020203" pitchFamily="34" charset="0"/>
              </a:rPr>
              <a:t> &amp; Data</a:t>
            </a:r>
            <a:endParaRPr lang="en-US" sz="2000" dirty="0">
              <a:latin typeface="Gill Sans Nova" panose="020B06020201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5673E-E7F5-42E3-9BA6-31F0336E0A6C}"/>
              </a:ext>
            </a:extLst>
          </p:cNvPr>
          <p:cNvSpPr txBox="1"/>
          <p:nvPr/>
        </p:nvSpPr>
        <p:spPr>
          <a:xfrm>
            <a:off x="292937" y="6075032"/>
            <a:ext cx="346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>
                <a:latin typeface="Gill Sans Nova" panose="020B0602020104020203" pitchFamily="34" charset="0"/>
              </a:rPr>
              <a:t>Methods</a:t>
            </a:r>
            <a:endParaRPr lang="en-US" sz="2000" dirty="0">
              <a:latin typeface="Gill Sans Nova" panose="020B06020201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ACC07A-EC04-412B-996D-3D477E9D862E}"/>
              </a:ext>
            </a:extLst>
          </p:cNvPr>
          <p:cNvSpPr txBox="1"/>
          <p:nvPr/>
        </p:nvSpPr>
        <p:spPr>
          <a:xfrm>
            <a:off x="4275055" y="6075032"/>
            <a:ext cx="346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 err="1">
                <a:latin typeface="Gill Sans Nova" panose="020B0602020104020203" pitchFamily="34" charset="0"/>
              </a:rPr>
              <a:t>Results</a:t>
            </a:r>
            <a:endParaRPr lang="en-US" sz="2000" dirty="0">
              <a:latin typeface="Gill Sans Nova" panose="020B06020201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BDC883-176C-43DF-A6E2-51903AFFA3AA}"/>
              </a:ext>
            </a:extLst>
          </p:cNvPr>
          <p:cNvSpPr txBox="1"/>
          <p:nvPr/>
        </p:nvSpPr>
        <p:spPr>
          <a:xfrm>
            <a:off x="8028494" y="6050164"/>
            <a:ext cx="346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>
                <a:latin typeface="Gill Sans Nova" panose="020B0602020104020203" pitchFamily="34" charset="0"/>
              </a:rPr>
              <a:t>Conclusion &amp; Outlook</a:t>
            </a:r>
            <a:endParaRPr lang="en-US" sz="2000" dirty="0">
              <a:latin typeface="Gill Sans Nova" panose="020B0602020104020203" pitchFamily="34" charset="0"/>
            </a:endParaRPr>
          </a:p>
        </p:txBody>
      </p:sp>
      <p:pic>
        <p:nvPicPr>
          <p:cNvPr id="26" name="Graphic 25" descr="Ice cream">
            <a:hlinkClick r:id="rId18" action="ppaction://hlinksldjump"/>
            <a:extLst>
              <a:ext uri="{FF2B5EF4-FFF2-40B4-BE49-F238E27FC236}">
                <a16:creationId xmlns:a16="http://schemas.microsoft.com/office/drawing/2014/main" id="{54A0007A-F6C8-43F9-93B9-7304CEC9EE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556476" y="6178741"/>
            <a:ext cx="704654" cy="7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8F07239-2312-4D68-9E4F-E4DC5F4F0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27692"/>
              </p:ext>
            </p:extLst>
          </p:nvPr>
        </p:nvGraphicFramePr>
        <p:xfrm>
          <a:off x="5786121" y="1047114"/>
          <a:ext cx="5979160" cy="4817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7919">
                  <a:extLst>
                    <a:ext uri="{9D8B030D-6E8A-4147-A177-3AD203B41FA5}">
                      <a16:colId xmlns:a16="http://schemas.microsoft.com/office/drawing/2014/main" val="716850767"/>
                    </a:ext>
                  </a:extLst>
                </a:gridCol>
                <a:gridCol w="2250271">
                  <a:extLst>
                    <a:ext uri="{9D8B030D-6E8A-4147-A177-3AD203B41FA5}">
                      <a16:colId xmlns:a16="http://schemas.microsoft.com/office/drawing/2014/main" val="2664588905"/>
                    </a:ext>
                  </a:extLst>
                </a:gridCol>
                <a:gridCol w="2590970">
                  <a:extLst>
                    <a:ext uri="{9D8B030D-6E8A-4147-A177-3AD203B41FA5}">
                      <a16:colId xmlns:a16="http://schemas.microsoft.com/office/drawing/2014/main" val="959518917"/>
                    </a:ext>
                  </a:extLst>
                </a:gridCol>
              </a:tblGrid>
              <a:tr h="441944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Setting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Accumulation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Ablation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233640"/>
                  </a:ext>
                </a:extLst>
              </a:tr>
              <a:tr h="1011719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S1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817294"/>
                  </a:ext>
                </a:extLst>
              </a:tr>
              <a:tr h="1064875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S2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529888"/>
                  </a:ext>
                </a:extLst>
              </a:tr>
              <a:tr h="1149603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S3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96020"/>
                  </a:ext>
                </a:extLst>
              </a:tr>
              <a:tr h="1149603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S4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74159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A7F20C8-5E71-476A-88FE-87604E58FBD7}"/>
              </a:ext>
            </a:extLst>
          </p:cNvPr>
          <p:cNvGrpSpPr>
            <a:grpSpLocks noChangeAspect="1"/>
          </p:cNvGrpSpPr>
          <p:nvPr/>
        </p:nvGrpSpPr>
        <p:grpSpPr>
          <a:xfrm>
            <a:off x="7707177" y="1498556"/>
            <a:ext cx="567468" cy="772691"/>
            <a:chOff x="5022024" y="-281130"/>
            <a:chExt cx="2605926" cy="3853300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33D1B5-5EF1-4B19-9D77-0B79D3BF4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5022024" y="1165173"/>
              <a:ext cx="2434881" cy="240699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810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1ACB6E-557D-40E5-9C99-1CAEECBFEE67}"/>
                </a:ext>
              </a:extLst>
            </p:cNvPr>
            <p:cNvSpPr/>
            <p:nvPr/>
          </p:nvSpPr>
          <p:spPr>
            <a:xfrm rot="343885">
              <a:off x="5260639" y="-281130"/>
              <a:ext cx="2367311" cy="2424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336550" contourW="31750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E2AE2C-3328-4896-BE21-B50275E266FB}"/>
              </a:ext>
            </a:extLst>
          </p:cNvPr>
          <p:cNvGrpSpPr/>
          <p:nvPr/>
        </p:nvGrpSpPr>
        <p:grpSpPr>
          <a:xfrm>
            <a:off x="7759073" y="2517461"/>
            <a:ext cx="493864" cy="731105"/>
            <a:chOff x="2785505" y="3156339"/>
            <a:chExt cx="692312" cy="9737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BF1012-C0E4-482B-A42D-3B1A60D283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246120"/>
              <a:ext cx="680716" cy="883920"/>
              <a:chOff x="5022024" y="-53130"/>
              <a:chExt cx="2570934" cy="3625300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1AEA4A1-CA6D-4203-B254-65618A7B8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0477AD0-D738-4A65-9DD5-3C8A929C7D1D}"/>
                  </a:ext>
                </a:extLst>
              </p:cNvPr>
              <p:cNvSpPr/>
              <p:nvPr/>
            </p:nvSpPr>
            <p:spPr>
              <a:xfrm rot="343885">
                <a:off x="5225647" y="-53130"/>
                <a:ext cx="2367311" cy="2424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E55227-1309-4A28-8898-E9881534F14C}"/>
                </a:ext>
              </a:extLst>
            </p:cNvPr>
            <p:cNvSpPr/>
            <p:nvPr/>
          </p:nvSpPr>
          <p:spPr>
            <a:xfrm rot="343885">
              <a:off x="2851015" y="3156339"/>
              <a:ext cx="626802" cy="5910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8AA55B-AFA2-489D-826E-AFBFAF28B9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" t="1284" r="1681" b="1665"/>
          <a:stretch/>
        </p:blipFill>
        <p:spPr>
          <a:xfrm>
            <a:off x="9356685" y="1578728"/>
            <a:ext cx="816608" cy="6614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EB720BE-1EA5-4896-80A7-EC965D12C5C9}"/>
              </a:ext>
            </a:extLst>
          </p:cNvPr>
          <p:cNvGrpSpPr/>
          <p:nvPr/>
        </p:nvGrpSpPr>
        <p:grpSpPr>
          <a:xfrm>
            <a:off x="10481719" y="1566657"/>
            <a:ext cx="999915" cy="661486"/>
            <a:chOff x="10461996" y="2126316"/>
            <a:chExt cx="999915" cy="6614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89845F4-906A-44CC-924D-C579C53D9061}"/>
                </a:ext>
              </a:extLst>
            </p:cNvPr>
            <p:cNvGrpSpPr/>
            <p:nvPr/>
          </p:nvGrpSpPr>
          <p:grpSpPr>
            <a:xfrm>
              <a:off x="10461996" y="2126316"/>
              <a:ext cx="999915" cy="661486"/>
              <a:chOff x="1102732" y="3998090"/>
              <a:chExt cx="881890" cy="496419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1151898-BDF0-4EF3-9281-C66025F3D4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7863C29-50C1-4546-A49F-8C4DDA4782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BDB3280-4F23-4573-87A8-A3D2D4B41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996" y="2457058"/>
              <a:ext cx="999915" cy="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A07457-E50F-4BDD-A339-8E4134F3A78E}"/>
              </a:ext>
            </a:extLst>
          </p:cNvPr>
          <p:cNvGrpSpPr/>
          <p:nvPr/>
        </p:nvGrpSpPr>
        <p:grpSpPr>
          <a:xfrm>
            <a:off x="7743979" y="3701003"/>
            <a:ext cx="493864" cy="731105"/>
            <a:chOff x="2785505" y="3156339"/>
            <a:chExt cx="692312" cy="97370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C62BC41-A2B0-4F33-8C50-949B00DE1C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246120"/>
              <a:ext cx="680716" cy="883920"/>
              <a:chOff x="5022024" y="-53130"/>
              <a:chExt cx="2570934" cy="3625300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692A6AC-628F-46A3-86A1-A77BF04F15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29647E1-979E-431E-91A3-FE30454DB0BD}"/>
                  </a:ext>
                </a:extLst>
              </p:cNvPr>
              <p:cNvSpPr/>
              <p:nvPr/>
            </p:nvSpPr>
            <p:spPr>
              <a:xfrm rot="343885">
                <a:off x="5225647" y="-53130"/>
                <a:ext cx="2367311" cy="2424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C159C9-4DC3-45D3-AFF6-624845CE393B}"/>
                </a:ext>
              </a:extLst>
            </p:cNvPr>
            <p:cNvSpPr/>
            <p:nvPr/>
          </p:nvSpPr>
          <p:spPr>
            <a:xfrm rot="343885">
              <a:off x="2851015" y="3156339"/>
              <a:ext cx="626802" cy="5910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955878-D896-4612-A41F-8E80D68256BC}"/>
              </a:ext>
            </a:extLst>
          </p:cNvPr>
          <p:cNvGrpSpPr/>
          <p:nvPr/>
        </p:nvGrpSpPr>
        <p:grpSpPr>
          <a:xfrm>
            <a:off x="7743979" y="4876166"/>
            <a:ext cx="493864" cy="731105"/>
            <a:chOff x="2785505" y="3156339"/>
            <a:chExt cx="692312" cy="97370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5747D53-D1AE-4271-9CD5-6CDCD6922D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246120"/>
              <a:ext cx="680716" cy="883920"/>
              <a:chOff x="5022024" y="-53130"/>
              <a:chExt cx="2570934" cy="3625300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B27D027-90E3-4A20-BAD4-F1F5A5573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08FB7A-EE78-4493-B293-CF8F0A93EF37}"/>
                  </a:ext>
                </a:extLst>
              </p:cNvPr>
              <p:cNvSpPr/>
              <p:nvPr/>
            </p:nvSpPr>
            <p:spPr>
              <a:xfrm rot="343885">
                <a:off x="5225647" y="-53130"/>
                <a:ext cx="2367311" cy="2424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E5F115-FE63-4DBF-9B69-B5C9A2A7EF35}"/>
                </a:ext>
              </a:extLst>
            </p:cNvPr>
            <p:cNvSpPr/>
            <p:nvPr/>
          </p:nvSpPr>
          <p:spPr>
            <a:xfrm rot="343885">
              <a:off x="2851015" y="3156339"/>
              <a:ext cx="626802" cy="5910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67FF20F-9BAE-4FD1-A2F6-2587306BE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" t="1284" r="1681" b="1665"/>
          <a:stretch/>
        </p:blipFill>
        <p:spPr>
          <a:xfrm>
            <a:off x="9356685" y="2537554"/>
            <a:ext cx="816608" cy="66148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EA9E9A-19CE-4398-981C-2991D61D5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" t="1284" r="1681" b="1665"/>
          <a:stretch/>
        </p:blipFill>
        <p:spPr>
          <a:xfrm>
            <a:off x="9356685" y="3648035"/>
            <a:ext cx="816608" cy="66148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9AC7FA6-932A-40FA-A977-827E5ACE4C9A}"/>
              </a:ext>
            </a:extLst>
          </p:cNvPr>
          <p:cNvGrpSpPr/>
          <p:nvPr/>
        </p:nvGrpSpPr>
        <p:grpSpPr>
          <a:xfrm>
            <a:off x="10469329" y="2604548"/>
            <a:ext cx="999915" cy="661486"/>
            <a:chOff x="10461996" y="2126316"/>
            <a:chExt cx="999915" cy="66148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E1923B-5207-4208-B29D-CBC94CDE15C1}"/>
                </a:ext>
              </a:extLst>
            </p:cNvPr>
            <p:cNvGrpSpPr/>
            <p:nvPr/>
          </p:nvGrpSpPr>
          <p:grpSpPr>
            <a:xfrm>
              <a:off x="10461996" y="2126316"/>
              <a:ext cx="999915" cy="661486"/>
              <a:chOff x="1102732" y="3998090"/>
              <a:chExt cx="881890" cy="496419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B0FF688-EC65-48A1-8D51-F912B4C4F5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C658A15-A94A-481D-862F-BFAF4DB9BF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3A225EE-F89A-4028-B6A1-83FA8FA85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996" y="2457058"/>
              <a:ext cx="999915" cy="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6C5BE98-517A-437A-83B3-79FC84434651}"/>
              </a:ext>
            </a:extLst>
          </p:cNvPr>
          <p:cNvGrpSpPr/>
          <p:nvPr/>
        </p:nvGrpSpPr>
        <p:grpSpPr>
          <a:xfrm>
            <a:off x="10491146" y="3658319"/>
            <a:ext cx="999915" cy="661486"/>
            <a:chOff x="10481719" y="4295363"/>
            <a:chExt cx="999915" cy="66148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0C4A027-FF83-4ACF-81B6-D7B86925A219}"/>
                </a:ext>
              </a:extLst>
            </p:cNvPr>
            <p:cNvGrpSpPr/>
            <p:nvPr/>
          </p:nvGrpSpPr>
          <p:grpSpPr>
            <a:xfrm>
              <a:off x="10481719" y="4295363"/>
              <a:ext cx="999915" cy="661486"/>
              <a:chOff x="1102732" y="3998090"/>
              <a:chExt cx="881890" cy="496419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733BFF4-BEF4-4D1D-98A1-66D5DEFCB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5044188-0C76-479A-A3AA-627E331C59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ECD7611-E6B9-49F2-9508-1AC62C03F990}"/>
                </a:ext>
              </a:extLst>
            </p:cNvPr>
            <p:cNvSpPr/>
            <p:nvPr/>
          </p:nvSpPr>
          <p:spPr>
            <a:xfrm rot="10312269">
              <a:off x="10497599" y="4342162"/>
              <a:ext cx="904892" cy="567887"/>
            </a:xfrm>
            <a:custGeom>
              <a:avLst/>
              <a:gdLst>
                <a:gd name="connsiteX0" fmla="*/ 0 w 1676400"/>
                <a:gd name="connsiteY0" fmla="*/ 472324 h 976139"/>
                <a:gd name="connsiteX1" fmla="*/ 609600 w 1676400"/>
                <a:gd name="connsiteY1" fmla="*/ 15124 h 976139"/>
                <a:gd name="connsiteX2" fmla="*/ 1051560 w 1676400"/>
                <a:gd name="connsiteY2" fmla="*/ 967624 h 976139"/>
                <a:gd name="connsiteX3" fmla="*/ 1676400 w 1676400"/>
                <a:gd name="connsiteY3" fmla="*/ 487564 h 97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976139">
                  <a:moveTo>
                    <a:pt x="0" y="472324"/>
                  </a:moveTo>
                  <a:cubicBezTo>
                    <a:pt x="217170" y="202449"/>
                    <a:pt x="434340" y="-67426"/>
                    <a:pt x="609600" y="15124"/>
                  </a:cubicBezTo>
                  <a:cubicBezTo>
                    <a:pt x="784860" y="97674"/>
                    <a:pt x="873760" y="888884"/>
                    <a:pt x="1051560" y="967624"/>
                  </a:cubicBezTo>
                  <a:cubicBezTo>
                    <a:pt x="1229360" y="1046364"/>
                    <a:pt x="1546860" y="554874"/>
                    <a:pt x="1676400" y="487564"/>
                  </a:cubicBezTo>
                </a:path>
              </a:pathLst>
            </a:cu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DDDE95D-17D7-4C3C-A38A-C8553EBF1951}"/>
              </a:ext>
            </a:extLst>
          </p:cNvPr>
          <p:cNvSpPr txBox="1"/>
          <p:nvPr/>
        </p:nvSpPr>
        <p:spPr>
          <a:xfrm>
            <a:off x="7211298" y="2243997"/>
            <a:ext cx="1636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No </a:t>
            </a:r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8DFBE3-61F1-48EA-A9B9-F6D3BAE18F92}"/>
              </a:ext>
            </a:extLst>
          </p:cNvPr>
          <p:cNvSpPr txBox="1"/>
          <p:nvPr/>
        </p:nvSpPr>
        <p:spPr>
          <a:xfrm>
            <a:off x="7279878" y="3280017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18E75C-B6B4-4003-B6F4-A8D1690C27A0}"/>
              </a:ext>
            </a:extLst>
          </p:cNvPr>
          <p:cNvSpPr txBox="1"/>
          <p:nvPr/>
        </p:nvSpPr>
        <p:spPr>
          <a:xfrm>
            <a:off x="7328153" y="4444783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2D7AAE-EA64-41F3-8B07-88042DEEB03F}"/>
              </a:ext>
            </a:extLst>
          </p:cNvPr>
          <p:cNvSpPr txBox="1"/>
          <p:nvPr/>
        </p:nvSpPr>
        <p:spPr>
          <a:xfrm>
            <a:off x="7328153" y="5634826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8110F1-68BF-483F-8117-D7318B3E420D}"/>
              </a:ext>
            </a:extLst>
          </p:cNvPr>
          <p:cNvSpPr txBox="1"/>
          <p:nvPr/>
        </p:nvSpPr>
        <p:spPr>
          <a:xfrm>
            <a:off x="9801807" y="2235683"/>
            <a:ext cx="137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uniform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661993-A6B0-4A75-B15C-7BCB842B8357}"/>
              </a:ext>
            </a:extLst>
          </p:cNvPr>
          <p:cNvSpPr txBox="1"/>
          <p:nvPr/>
        </p:nvSpPr>
        <p:spPr>
          <a:xfrm>
            <a:off x="9764989" y="3254168"/>
            <a:ext cx="137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uniform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7FC763-97B4-4F45-A4CE-53B2E0730623}"/>
              </a:ext>
            </a:extLst>
          </p:cNvPr>
          <p:cNvSpPr txBox="1"/>
          <p:nvPr/>
        </p:nvSpPr>
        <p:spPr>
          <a:xfrm>
            <a:off x="9716300" y="4385618"/>
            <a:ext cx="136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seasonal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4A25CBF-E661-4D43-A327-48781C618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65" t="9224" r="18254" b="13771"/>
          <a:stretch/>
        </p:blipFill>
        <p:spPr>
          <a:xfrm>
            <a:off x="9432244" y="4982237"/>
            <a:ext cx="816608" cy="65573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961F0CB-54F7-4AE4-95DF-E499EA01A63F}"/>
              </a:ext>
            </a:extLst>
          </p:cNvPr>
          <p:cNvGrpSpPr/>
          <p:nvPr/>
        </p:nvGrpSpPr>
        <p:grpSpPr>
          <a:xfrm>
            <a:off x="10507108" y="5026951"/>
            <a:ext cx="999915" cy="661486"/>
            <a:chOff x="10481719" y="4295363"/>
            <a:chExt cx="999915" cy="6614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56452DE-12B0-40BC-8A4E-4FD156C6074A}"/>
                </a:ext>
              </a:extLst>
            </p:cNvPr>
            <p:cNvGrpSpPr/>
            <p:nvPr/>
          </p:nvGrpSpPr>
          <p:grpSpPr>
            <a:xfrm>
              <a:off x="10481719" y="4295363"/>
              <a:ext cx="999915" cy="661486"/>
              <a:chOff x="1102732" y="3998090"/>
              <a:chExt cx="881890" cy="496419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385D7FE-A804-44FF-A478-28013D496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BFCAFBB-680D-4D6D-877C-91D0D9AFDF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6F9936-39A2-4C40-8E54-D5496C12C5F7}"/>
                </a:ext>
              </a:extLst>
            </p:cNvPr>
            <p:cNvSpPr/>
            <p:nvPr/>
          </p:nvSpPr>
          <p:spPr>
            <a:xfrm rot="10312269">
              <a:off x="10497599" y="4342162"/>
              <a:ext cx="904892" cy="567887"/>
            </a:xfrm>
            <a:custGeom>
              <a:avLst/>
              <a:gdLst>
                <a:gd name="connsiteX0" fmla="*/ 0 w 1676400"/>
                <a:gd name="connsiteY0" fmla="*/ 472324 h 976139"/>
                <a:gd name="connsiteX1" fmla="*/ 609600 w 1676400"/>
                <a:gd name="connsiteY1" fmla="*/ 15124 h 976139"/>
                <a:gd name="connsiteX2" fmla="*/ 1051560 w 1676400"/>
                <a:gd name="connsiteY2" fmla="*/ 967624 h 976139"/>
                <a:gd name="connsiteX3" fmla="*/ 1676400 w 1676400"/>
                <a:gd name="connsiteY3" fmla="*/ 487564 h 97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976139">
                  <a:moveTo>
                    <a:pt x="0" y="472324"/>
                  </a:moveTo>
                  <a:cubicBezTo>
                    <a:pt x="217170" y="202449"/>
                    <a:pt x="434340" y="-67426"/>
                    <a:pt x="609600" y="15124"/>
                  </a:cubicBezTo>
                  <a:cubicBezTo>
                    <a:pt x="784860" y="97674"/>
                    <a:pt x="873760" y="888884"/>
                    <a:pt x="1051560" y="967624"/>
                  </a:cubicBezTo>
                  <a:cubicBezTo>
                    <a:pt x="1229360" y="1046364"/>
                    <a:pt x="1546860" y="554874"/>
                    <a:pt x="1676400" y="487564"/>
                  </a:cubicBezTo>
                </a:path>
              </a:pathLst>
            </a:cu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9EC2F50-1BEB-4D52-BED4-71B239F1EC0F}"/>
              </a:ext>
            </a:extLst>
          </p:cNvPr>
          <p:cNvSpPr txBox="1"/>
          <p:nvPr/>
        </p:nvSpPr>
        <p:spPr>
          <a:xfrm>
            <a:off x="9744487" y="5710042"/>
            <a:ext cx="1494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Distributed, </a:t>
            </a:r>
            <a:r>
              <a:rPr lang="fr-CH" sz="1200" dirty="0" err="1">
                <a:latin typeface="Gill Sans Nova" panose="020B0602020104020203" pitchFamily="34" charset="0"/>
              </a:rPr>
              <a:t>seasonal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4"/>
            <a:ext cx="5122922" cy="475996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Methods (2/2)</a:t>
            </a:r>
          </a:p>
          <a:p>
            <a:endParaRPr lang="fr-CH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For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 setting: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500 calibration runs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ROPE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optimization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algorithm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(</a:t>
            </a:r>
            <a:r>
              <a:rPr lang="fr-CH" sz="12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Bardossy</a:t>
            </a:r>
            <a:r>
              <a:rPr lang="fr-CH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 et al., 2008)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within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SPOTPY </a:t>
            </a:r>
            <a:r>
              <a:rPr lang="fr-CH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(</a:t>
            </a:r>
            <a:r>
              <a:rPr lang="fr-CH" sz="12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Houska</a:t>
            </a:r>
            <a:r>
              <a:rPr lang="fr-CH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 et al., 2015)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over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period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1999-2008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Keep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10 runs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highest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KGE for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For calibration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use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only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at Jonschwil For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use: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Mogelsberg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Modeled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at snow stations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MODIS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upscaled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1km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For all setting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two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sensitive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soil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parameters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are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included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the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For S1+2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calibrate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static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while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for S3+4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calibrate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both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minimum and maximum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between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which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fluctuates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688D223-29E0-4B11-A6B3-84017E0842E1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7F58264-C33F-45A3-8CB3-B99DA89B7A53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3DA19F8-2CF4-4C38-854A-818F4DC609BD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43F23AF-22D2-4DF4-954A-E3F719203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F8C81A8C-904C-47C9-889A-EC9298869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5B76E3E-20FE-4ECB-9736-D9927FC42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89" name="Graphic 88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904602-E746-49B8-A8B8-05A061175B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90" name="Graphic 89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2A4515-9FF7-45BE-992C-AF46818739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91" name="Graphic 90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67F3DA-3115-4A85-B067-D03074B56F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0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4"/>
            <a:ext cx="5122922" cy="1645302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-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Applying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increases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KGE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No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significant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improvement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from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making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vary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time 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space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 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253D42F9-6F25-4AC0-8BDB-1291FC90C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21" t="8102" r="4048"/>
          <a:stretch/>
        </p:blipFill>
        <p:spPr>
          <a:xfrm>
            <a:off x="5967577" y="4025245"/>
            <a:ext cx="6196142" cy="2813901"/>
          </a:xfrm>
          <a:prstGeom prst="rect">
            <a:avLst/>
          </a:prstGeom>
        </p:spPr>
      </p:pic>
      <p:pic>
        <p:nvPicPr>
          <p:cNvPr id="87" name="Content Placeholder 4">
            <a:extLst>
              <a:ext uri="{FF2B5EF4-FFF2-40B4-BE49-F238E27FC236}">
                <a16:creationId xmlns:a16="http://schemas.microsoft.com/office/drawing/2014/main" id="{45A9458F-81E2-49F1-8525-F800DF393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128" y="3106255"/>
            <a:ext cx="5758476" cy="2741311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07E406F-81DD-4A07-A6FF-F21DA38BF1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158" t="6619" r="5012"/>
          <a:stretch/>
        </p:blipFill>
        <p:spPr>
          <a:xfrm>
            <a:off x="5911902" y="1115024"/>
            <a:ext cx="6151300" cy="28612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832BAE-5C9B-4C82-8066-1EFCD59A7500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342A7F-86EB-4F4D-AE1D-6798AFE1AA2F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CEB4A8-4C96-4E26-BCFB-671AF809F72B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30AA7C-9801-4BB6-A51E-3D6A90F1E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99666FE-B504-4CB5-AE08-3E8C0990C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11F50C-F601-4149-9E1A-57345E53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17" name="Graphic 16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55D857E-9779-4AF2-A3EE-3E9E068E9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5" name="Graphic 4" descr="Zoom in">
            <a:hlinkClick r:id="rId15" action="ppaction://hlinksldjump"/>
            <a:extLst>
              <a:ext uri="{FF2B5EF4-FFF2-40B4-BE49-F238E27FC236}">
                <a16:creationId xmlns:a16="http://schemas.microsoft.com/office/drawing/2014/main" id="{4F260B35-2B63-455F-9E29-062C034B8F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06136" y="1278048"/>
            <a:ext cx="488666" cy="488666"/>
          </a:xfrm>
          <a:prstGeom prst="rect">
            <a:avLst/>
          </a:prstGeom>
        </p:spPr>
      </p:pic>
      <p:pic>
        <p:nvPicPr>
          <p:cNvPr id="23" name="Graphic 22" descr="Zoom in">
            <a:hlinkClick r:id="rId18" action="ppaction://hlinksldjump"/>
            <a:extLst>
              <a:ext uri="{FF2B5EF4-FFF2-40B4-BE49-F238E27FC236}">
                <a16:creationId xmlns:a16="http://schemas.microsoft.com/office/drawing/2014/main" id="{B2C73B6B-C56C-470D-A9DF-B72884F166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11701" y="4120366"/>
            <a:ext cx="488666" cy="488666"/>
          </a:xfrm>
          <a:prstGeom prst="rect">
            <a:avLst/>
          </a:prstGeom>
        </p:spPr>
      </p:pic>
      <p:pic>
        <p:nvPicPr>
          <p:cNvPr id="24" name="Graphic 23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081885-CBE6-4F5F-9732-E216451CBB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5" name="Graphic 24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3C20F59-C96D-4F75-8EEB-AA04BA7297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2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39" y="1010434"/>
            <a:ext cx="5355645" cy="2254968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- Snow station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underestimation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(S4) at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highest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station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Schwägalp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Frequent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overestimation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performance at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other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604D63F-23FF-46B7-AE82-434BE1757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83430"/>
            <a:ext cx="6507079" cy="32535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39E25BD-38CE-4452-8DDB-C7FA5878B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" y="3592598"/>
            <a:ext cx="5987332" cy="24016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445A7DA-7C3F-481B-A58D-D60B52D831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768" t="6871" r="8928" b="3783"/>
          <a:stretch/>
        </p:blipFill>
        <p:spPr>
          <a:xfrm>
            <a:off x="6374558" y="3870028"/>
            <a:ext cx="5655766" cy="29618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C148E-9093-4960-85A2-74B3D165C9A4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774796-C58B-4247-95EB-5372AB3B2E01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BA0C82-D7FB-4875-8C73-A6479B46AA42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4A8EA6-4208-43A6-8779-2C78A6C81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EC05930-AA6A-4E45-B44C-056BA9975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C664A0-4633-4B41-ACB7-C7361F910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21" name="Graphic 20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E1BABC-8F7A-4893-85FC-F8C5A37F63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22" name="Graphic 21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22FF99-2899-4187-B12F-8F2BAAF2C2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3" name="Graphic 22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416166-03E0-4C3F-8EB0-15B1EA65BB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39" y="1010434"/>
            <a:ext cx="5355645" cy="2254968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- Snow station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underestimation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(S4) at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highest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station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Schwägalp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Frequent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overestimation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performance at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other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39E25BD-38CE-4452-8DDB-C7FA5878B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3592598"/>
            <a:ext cx="5987332" cy="24016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2B578A7-DE39-419B-A607-87B1AB275D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123" t="6015" r="7641" b="3535"/>
          <a:stretch/>
        </p:blipFill>
        <p:spPr>
          <a:xfrm>
            <a:off x="6353787" y="794919"/>
            <a:ext cx="5726062" cy="29685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3866CC4-0562-4BF7-B4A8-C36C1D6C50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482" t="5967" r="8048" b="1174"/>
          <a:stretch/>
        </p:blipFill>
        <p:spPr>
          <a:xfrm>
            <a:off x="6338528" y="3721333"/>
            <a:ext cx="5726062" cy="31105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E8F40-C785-4E0E-811B-4094EA0DC5AE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0B9147-A2EC-409D-9247-326B7EEA8298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012DCC-AE5E-48C4-B77B-F99C47D064BB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63BCBF-04A8-4189-95D5-65B822FB8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4DEEBAA-80F1-4F74-ABD8-73685C645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482436-F666-4327-B2FA-525A360AF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21" name="Graphic 20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4FB8629-DCE0-41D7-941C-9A72053F8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22" name="Graphic 21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CEEFAD-C217-43BE-BEE5-C9A6FCE08E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3" name="Graphic 22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6BE0E82-37DA-4B3C-B4EB-AB52087BD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60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4"/>
            <a:ext cx="5808870" cy="2418566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- MODIS snow cover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Despite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added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information by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overall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performance of S4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compared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S3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Particularly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spring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contains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many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false positives (i.e.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simulated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meltout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date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too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The opposite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case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when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performs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better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due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less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false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negatives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(i.e.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meltouts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are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correctly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prevented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279C51-4E16-49A4-A0FA-F0DDD9D0C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319" y="3528636"/>
            <a:ext cx="6210769" cy="23868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FBE306-FC5C-4046-8344-3C5A6428D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9834" y="991252"/>
            <a:ext cx="4895769" cy="34062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07B0789-6B3E-4D11-8BF4-408FE8046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9835" y="4409882"/>
            <a:ext cx="5442524" cy="24220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C31EAE4-32A4-4B1B-8FB8-3E22E6775F29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BE462F-0B5C-4261-9504-D46441754708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CE9254-FBA7-44CF-B07D-A67890466925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50C6A9-DAC8-40C7-AC68-3344506A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D21CEBF-5251-403C-87BA-03F55F255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DB5D97-E41F-4967-9434-F96B3D08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25" name="Graphic 24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4751436-A45D-4C00-A1DF-FF91C89192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26" name="Graphic 25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F8FECF-6104-4F49-9653-77416BB3A4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7" name="Graphic 26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8FE70CA-D72C-4619-8CAF-13DF9CA6F8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1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4"/>
            <a:ext cx="5808870" cy="2418566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- MODIS snow cover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evaluation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Despite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added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information by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overall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performance of S4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compared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S3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Particularly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spring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contains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many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false positives (i.e.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simulated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meltout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date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too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The opposite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case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when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performs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better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due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less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false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negatives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(i.e.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meltouts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are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correctly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prevented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279C51-4E16-49A4-A0FA-F0DDD9D0C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319" y="3528636"/>
            <a:ext cx="6210769" cy="238680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863CAB6-F5CD-4191-87D0-B3FF855E8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4310" y="3852777"/>
            <a:ext cx="5857256" cy="238680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255219-5867-4309-B0C6-FB73440A6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0214" y="1145535"/>
            <a:ext cx="5857256" cy="23868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DA97F9-204B-4662-975B-F8C7E47D00DE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931723-0B12-41BA-B341-DD065F7EABE0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7433C4-A57C-4060-B90B-FB958A509178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02530-A7ED-42EA-9F17-DB3D1D8EB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D48C25B-BF3F-4CD0-B33C-CC377FE2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A98458-6891-40BB-99F9-297E424F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21" name="Graphic 20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1EC0476-45BD-4608-B434-930891C652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4" name="Graphic 3" descr="Zoom in">
            <a:hlinkClick r:id="rId15" action="ppaction://hlinksldjump"/>
            <a:extLst>
              <a:ext uri="{FF2B5EF4-FFF2-40B4-BE49-F238E27FC236}">
                <a16:creationId xmlns:a16="http://schemas.microsoft.com/office/drawing/2014/main" id="{8D4F6E70-B80E-4D88-9B7A-A00BFFCE88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99101" y="3863104"/>
            <a:ext cx="357564" cy="357564"/>
          </a:xfrm>
          <a:prstGeom prst="rect">
            <a:avLst/>
          </a:prstGeom>
        </p:spPr>
      </p:pic>
      <p:pic>
        <p:nvPicPr>
          <p:cNvPr id="22" name="Graphic 21" descr="Zoom in">
            <a:hlinkClick r:id="rId18" action="ppaction://hlinksldjump"/>
            <a:extLst>
              <a:ext uri="{FF2B5EF4-FFF2-40B4-BE49-F238E27FC236}">
                <a16:creationId xmlns:a16="http://schemas.microsoft.com/office/drawing/2014/main" id="{63C973E4-D43C-4C01-9DF0-8C4C6CBAB1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657710" y="1145535"/>
            <a:ext cx="353856" cy="353856"/>
          </a:xfrm>
          <a:prstGeom prst="rect">
            <a:avLst/>
          </a:prstGeom>
        </p:spPr>
      </p:pic>
      <p:pic>
        <p:nvPicPr>
          <p:cNvPr id="23" name="Graphic 22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DFDC8F-F637-4837-9469-F640B77DE2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4" name="Graphic 23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05C31CA-182A-49A9-A4CA-E574519FAD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66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3"/>
            <a:ext cx="5122922" cy="449187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Preliminary conclusions</a:t>
            </a: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performed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streamflow-based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mass reconstruction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4 configurations of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increasing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complexity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Applying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 snow cover correction (S1-2)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improved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SWE and spatial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nearly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all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Going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from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temporally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constant to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seasonal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(S2-3)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only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lead to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significant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improvement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spatial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Including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spatial snow cover fraction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go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from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spatially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uniform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spatially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(S3-4)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surprisingly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lead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spatial snow cover performance,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except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early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.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SWE modeling performance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not change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significantly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638A2-3D41-492F-9E30-85D389337B79}"/>
              </a:ext>
            </a:extLst>
          </p:cNvPr>
          <p:cNvSpPr/>
          <p:nvPr/>
        </p:nvSpPr>
        <p:spPr>
          <a:xfrm>
            <a:off x="5944484" y="1010433"/>
            <a:ext cx="5122922" cy="449187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Next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steps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Assess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sensivity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Repeat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setting 4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MODIS snow cover fraction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Include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more snow-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dominated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catchments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Compare multi-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vs single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Explore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other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ways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of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translating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snow cover fraction information to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in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include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Vegetation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Snowpack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age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Shadow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E17732-E6B2-497A-B9BD-1EE112BFDD1C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B06F06-ECB1-4369-802C-174A08082AE8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76910-47DB-4F31-AAC0-43EF0EDCDEB3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07C4BD-90DD-4A4B-9C9B-66DE5ACA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8462AB7-6F4A-46BF-A72A-D1966B46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D1A4E2-B8DD-4848-BFA3-0411D76DB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23" name="Graphic 22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DC457BB-E0E8-4158-BC50-BFACBA92D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24" name="Graphic 23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F74D6D-8F7C-466D-817A-97D57B82E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5" name="Graphic 24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AD30CD3-6216-47CA-86C8-FE21AD7A4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3"/>
            <a:ext cx="11389360" cy="449187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References</a:t>
            </a: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Bárdossy</a:t>
            </a:r>
            <a:r>
              <a:rPr lang="en-US" dirty="0">
                <a:solidFill>
                  <a:schemeClr val="tx1"/>
                </a:solidFill>
                <a:latin typeface="Gill Sans Nova" panose="020B0602020104020203" pitchFamily="34" charset="0"/>
              </a:rPr>
              <a:t>, A. and S. K. Singh. 2008. Robust estimation of hydrological model parameters. Hydrology and Earth System Sciences 12, Nr. 6: 1273–1283. doi:10.5194/hess-12-1273-2008,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Houska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, Tobias,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Philipp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Kraft, Alejandro Chamorro-Chavez and Lutz Breuer. 2015.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SPOTting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Model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Parameters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a Ready-Made Python Package.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PLoS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ONE 10, Nr. 12: e0145180. doi:10.1371/journal.pone.0145180,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Schilperoort</a:t>
            </a:r>
            <a:r>
              <a:rPr lang="en-US" dirty="0">
                <a:solidFill>
                  <a:schemeClr val="tx1"/>
                </a:solidFill>
                <a:latin typeface="Gill Sans Nova" panose="020B0602020104020203" pitchFamily="34" charset="0"/>
              </a:rPr>
              <a:t>, B. (2023). </a:t>
            </a:r>
            <a:r>
              <a:rPr lang="en-US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pywflow</a:t>
            </a:r>
            <a:r>
              <a:rPr lang="en-US" dirty="0">
                <a:solidFill>
                  <a:schemeClr val="tx1"/>
                </a:solidFill>
                <a:latin typeface="Gill Sans Nova" panose="020B0602020104020203" pitchFamily="34" charset="0"/>
              </a:rPr>
              <a:t> (Version 0.1.0) github.com/eWaterCycle/</a:t>
            </a:r>
            <a:r>
              <a:rPr lang="en-US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pywflow</a:t>
            </a:r>
            <a:endParaRPr lang="en-US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Verseveld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, Willem J. van, Albrecht H.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Weerts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,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Martijn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Visser, Joost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Buitink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, Ruben O. Imhoff, Hélène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Boisgontier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, Laurène Bouaziz, et al. 2022.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Wflow_sbm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v0.6.1, a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spatially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model: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from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global data to local applications.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Geoscientific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Model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Development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Discussions 2022: 1–52. doi:10.5194/gmd-2022-182,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Thanks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to Tobias Jonas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from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SLF for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providing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the SWE data at the four snow stations.</a:t>
            </a: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E17732-E6B2-497A-B9BD-1EE112BFDD1C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B06F06-ECB1-4369-802C-174A08082AE8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76910-47DB-4F31-AAC0-43EF0EDCDEB3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07C4BD-90DD-4A4B-9C9B-66DE5ACA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8462AB7-6F4A-46BF-A72A-D1966B46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D1A4E2-B8DD-4848-BFA3-0411D76DB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10" name="Graphic 9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E8EF2A0-BE2A-4A41-A711-B2674D0E3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11" name="Graphic 10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26F16-29DD-495F-96D6-8CF4C260E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12" name="Graphic 11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5041FAC-061B-4D0F-BA28-0F9C528C55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83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3"/>
            <a:ext cx="6156960" cy="1240176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ROPE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optimization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algorithm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(</a:t>
            </a:r>
            <a:r>
              <a:rPr lang="fr-CH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Bardossy</a:t>
            </a:r>
            <a:r>
              <a:rPr lang="fr-CH" dirty="0">
                <a:solidFill>
                  <a:schemeClr val="tx1"/>
                </a:solidFill>
                <a:latin typeface="Gill Sans Nova" panose="020B0602020104020203" pitchFamily="34" charset="0"/>
              </a:rPr>
              <a:t> et al., 2008)</a:t>
            </a:r>
            <a:endParaRPr lang="fr-C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1"/>
                </a:solidFill>
              </a:rPr>
              <a:t>Latin hypercube for the first </a:t>
            </a:r>
            <a:r>
              <a:rPr lang="fr-CH" dirty="0" err="1">
                <a:solidFill>
                  <a:schemeClr val="tx1"/>
                </a:solidFill>
              </a:rPr>
              <a:t>half</a:t>
            </a:r>
            <a:r>
              <a:rPr lang="fr-CH" dirty="0">
                <a:solidFill>
                  <a:schemeClr val="tx1"/>
                </a:solidFill>
              </a:rPr>
              <a:t> of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chemeClr val="tx1"/>
                </a:solidFill>
              </a:rPr>
              <a:t>Keep</a:t>
            </a:r>
            <a:r>
              <a:rPr lang="fr-CH" dirty="0">
                <a:solidFill>
                  <a:schemeClr val="tx1"/>
                </a:solidFill>
              </a:rPr>
              <a:t> 20% best </a:t>
            </a:r>
            <a:r>
              <a:rPr lang="fr-CH" dirty="0" err="1">
                <a:solidFill>
                  <a:schemeClr val="tx1"/>
                </a:solidFill>
              </a:rPr>
              <a:t>results</a:t>
            </a:r>
            <a:r>
              <a:rPr lang="fr-CH" dirty="0">
                <a:solidFill>
                  <a:schemeClr val="tx1"/>
                </a:solidFill>
              </a:rPr>
              <a:t> and start latin hypercube for </a:t>
            </a:r>
            <a:r>
              <a:rPr lang="fr-CH" dirty="0" err="1">
                <a:solidFill>
                  <a:schemeClr val="tx1"/>
                </a:solidFill>
              </a:rPr>
              <a:t>next</a:t>
            </a:r>
            <a:r>
              <a:rPr lang="fr-CH" dirty="0">
                <a:solidFill>
                  <a:schemeClr val="tx1"/>
                </a:solidFill>
              </a:rPr>
              <a:t> 1/6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chemeClr val="tx1"/>
                </a:solidFill>
              </a:rPr>
              <a:t>Repeat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twice</a:t>
            </a:r>
            <a:r>
              <a:rPr lang="fr-CH" dirty="0">
                <a:solidFill>
                  <a:schemeClr val="tx1"/>
                </a:solidFill>
              </a:rPr>
              <a:t> for a total of 3 </a:t>
            </a:r>
            <a:r>
              <a:rPr lang="fr-CH" dirty="0" err="1">
                <a:solidFill>
                  <a:schemeClr val="tx1"/>
                </a:solidFill>
              </a:rPr>
              <a:t>resampling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subsets</a:t>
            </a:r>
            <a:endParaRPr lang="fr-CH" dirty="0">
              <a:solidFill>
                <a:schemeClr val="tx1"/>
              </a:solidFill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E17732-E6B2-497A-B9BD-1EE112BFDD1C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B06F06-ECB1-4369-802C-174A08082AE8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76910-47DB-4F31-AAC0-43EF0EDCDEB3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07C4BD-90DD-4A4B-9C9B-66DE5ACA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8462AB7-6F4A-46BF-A72A-D1966B46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D1A4E2-B8DD-4848-BFA3-0411D76DB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1A6A457-307A-4C98-955C-3F3BAE5F9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09" y="5111326"/>
            <a:ext cx="4919822" cy="174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62E4F-55D6-4201-927F-96B24E75D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377" y="2360275"/>
            <a:ext cx="4712225" cy="2666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7E36C9-EC44-4AE2-B5B2-B516F5EFB7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7443" y="7112755"/>
            <a:ext cx="2378735" cy="1564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DE667-C911-48EB-8F5B-A8106129A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8980" y="1084118"/>
            <a:ext cx="5340619" cy="5189277"/>
          </a:xfrm>
          <a:prstGeom prst="rect">
            <a:avLst/>
          </a:prstGeom>
        </p:spPr>
      </p:pic>
      <p:pic>
        <p:nvPicPr>
          <p:cNvPr id="13" name="Graphic 12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A627248-902D-47CD-8B32-E4E50F2C40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14" name="Graphic 13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FD35A-E923-4540-B005-32AFF71DD7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15" name="Graphic 14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D156164-00E1-42F7-AC29-C5479A041E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FB304-7B69-4433-BC20-03CF5F715E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673" y="1261800"/>
            <a:ext cx="7428653" cy="5095663"/>
          </a:xfrm>
          <a:prstGeom prst="rect">
            <a:avLst/>
          </a:prstGeom>
          <a:noFill/>
        </p:spPr>
      </p:pic>
      <p:pic>
        <p:nvPicPr>
          <p:cNvPr id="3" name="Graphic 2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F0EF9E2-8515-403C-8191-55018745B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0A0B69-1E9C-4FB1-9B07-BCC48F5F1424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A519CA-70D4-443A-83AB-9A4938D9BB53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2BB699-5F8C-4719-B82B-12F690AF48D6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B7113A-E902-4A2D-9184-5AB58423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10B5E42-C530-44C8-9BB4-BD94957E7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424DF4-E9D5-4B37-931A-C63D7E8D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11" name="Graphic 10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529A0C-301B-4EC3-B9A4-9F97D167B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ingle gear">
            <a:extLst>
              <a:ext uri="{FF2B5EF4-FFF2-40B4-BE49-F238E27FC236}">
                <a16:creationId xmlns:a16="http://schemas.microsoft.com/office/drawing/2014/main" id="{3D9BBC3E-989C-4FF4-943B-6392B72A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0755" y="-583989"/>
            <a:ext cx="237430" cy="23743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E20EF89-4DEF-4602-8A43-8CCF02F8C48B}"/>
              </a:ext>
            </a:extLst>
          </p:cNvPr>
          <p:cNvSpPr/>
          <p:nvPr/>
        </p:nvSpPr>
        <p:spPr>
          <a:xfrm>
            <a:off x="7176753" y="-1084272"/>
            <a:ext cx="1788250" cy="86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400" dirty="0">
                <a:solidFill>
                  <a:schemeClr val="tx1"/>
                </a:solidFill>
              </a:rPr>
              <a:t>Hydrological Model</a:t>
            </a:r>
          </a:p>
          <a:p>
            <a:r>
              <a:rPr lang="fr-CH" sz="1200" dirty="0">
                <a:solidFill>
                  <a:schemeClr val="tx1"/>
                </a:solidFill>
              </a:rPr>
              <a:t>        </a:t>
            </a:r>
            <a:r>
              <a:rPr lang="fr-CH" sz="1200" dirty="0" err="1">
                <a:solidFill>
                  <a:schemeClr val="tx1"/>
                </a:solidFill>
              </a:rPr>
              <a:t>Snowfall</a:t>
            </a:r>
            <a:r>
              <a:rPr lang="fr-CH" sz="1200" dirty="0">
                <a:solidFill>
                  <a:schemeClr val="tx1"/>
                </a:solidFill>
              </a:rPr>
              <a:t> correction</a:t>
            </a:r>
          </a:p>
          <a:p>
            <a:r>
              <a:rPr lang="fr-CH" sz="1200" dirty="0">
                <a:solidFill>
                  <a:schemeClr val="tx1"/>
                </a:solidFill>
              </a:rPr>
              <a:t>        2D </a:t>
            </a:r>
            <a:r>
              <a:rPr lang="fr-CH" sz="1200" dirty="0" err="1">
                <a:solidFill>
                  <a:schemeClr val="tx1"/>
                </a:solidFill>
              </a:rPr>
              <a:t>melt</a:t>
            </a:r>
            <a:r>
              <a:rPr lang="fr-CH" sz="1200" dirty="0">
                <a:solidFill>
                  <a:schemeClr val="tx1"/>
                </a:solidFill>
              </a:rPr>
              <a:t> factor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5" name="Graphic 54" descr="Gears">
            <a:extLst>
              <a:ext uri="{FF2B5EF4-FFF2-40B4-BE49-F238E27FC236}">
                <a16:creationId xmlns:a16="http://schemas.microsoft.com/office/drawing/2014/main" id="{09D2376B-5CCB-4A7B-8DEB-76D5EDB5E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7224" y="-579702"/>
            <a:ext cx="364573" cy="364573"/>
          </a:xfrm>
          <a:prstGeom prst="rect">
            <a:avLst/>
          </a:prstGeom>
        </p:spPr>
      </p:pic>
      <p:graphicFrame>
        <p:nvGraphicFramePr>
          <p:cNvPr id="129" name="Table 128">
            <a:extLst>
              <a:ext uri="{FF2B5EF4-FFF2-40B4-BE49-F238E27FC236}">
                <a16:creationId xmlns:a16="http://schemas.microsoft.com/office/drawing/2014/main" id="{BB82A2E1-CF40-4E46-B28B-4418533AD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73853"/>
              </p:ext>
            </p:extLst>
          </p:nvPr>
        </p:nvGraphicFramePr>
        <p:xfrm>
          <a:off x="6687224" y="1423749"/>
          <a:ext cx="4967645" cy="48499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453">
                  <a:extLst>
                    <a:ext uri="{9D8B030D-6E8A-4147-A177-3AD203B41FA5}">
                      <a16:colId xmlns:a16="http://schemas.microsoft.com/office/drawing/2014/main" val="716850767"/>
                    </a:ext>
                  </a:extLst>
                </a:gridCol>
                <a:gridCol w="1966578">
                  <a:extLst>
                    <a:ext uri="{9D8B030D-6E8A-4147-A177-3AD203B41FA5}">
                      <a16:colId xmlns:a16="http://schemas.microsoft.com/office/drawing/2014/main" val="2664588905"/>
                    </a:ext>
                  </a:extLst>
                </a:gridCol>
                <a:gridCol w="2250614">
                  <a:extLst>
                    <a:ext uri="{9D8B030D-6E8A-4147-A177-3AD203B41FA5}">
                      <a16:colId xmlns:a16="http://schemas.microsoft.com/office/drawing/2014/main" val="959518917"/>
                    </a:ext>
                  </a:extLst>
                </a:gridCol>
              </a:tblGrid>
              <a:tr h="444895"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latin typeface="Gill Sans Nova" panose="020B0602020104020203" pitchFamily="34" charset="0"/>
                        </a:rPr>
                        <a:t>Setting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latin typeface="Gill Sans Nova" panose="020B0602020104020203" pitchFamily="34" charset="0"/>
                        </a:rPr>
                        <a:t>Accumulation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 err="1">
                          <a:latin typeface="Gill Sans Nova" panose="020B0602020104020203" pitchFamily="34" charset="0"/>
                        </a:rPr>
                        <a:t>Melt</a:t>
                      </a:r>
                      <a:r>
                        <a:rPr lang="fr-CH" sz="1400" dirty="0">
                          <a:latin typeface="Gill Sans Nova" panose="020B0602020104020203" pitchFamily="34" charset="0"/>
                        </a:rPr>
                        <a:t> factor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233640"/>
                  </a:ext>
                </a:extLst>
              </a:tr>
              <a:tr h="1018474"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latin typeface="Gill Sans Nova" panose="020B0602020104020203" pitchFamily="34" charset="0"/>
                        </a:rPr>
                        <a:t>S1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817294"/>
                  </a:ext>
                </a:extLst>
              </a:tr>
              <a:tr h="1071984"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latin typeface="Gill Sans Nova" panose="020B0602020104020203" pitchFamily="34" charset="0"/>
                        </a:rPr>
                        <a:t>S2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529888"/>
                  </a:ext>
                </a:extLst>
              </a:tr>
              <a:tr h="1157278"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latin typeface="Gill Sans Nova" panose="020B0602020104020203" pitchFamily="34" charset="0"/>
                        </a:rPr>
                        <a:t>S3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96020"/>
                  </a:ext>
                </a:extLst>
              </a:tr>
              <a:tr h="1157278"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latin typeface="Gill Sans Nova" panose="020B0602020104020203" pitchFamily="34" charset="0"/>
                        </a:rPr>
                        <a:t>S4</a:t>
                      </a:r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741598"/>
                  </a:ext>
                </a:extLst>
              </a:tr>
            </a:tbl>
          </a:graphicData>
        </a:graphic>
      </p:graphicFrame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63B1DD8-8B45-4753-8A6E-8072CD173D56}"/>
              </a:ext>
            </a:extLst>
          </p:cNvPr>
          <p:cNvGrpSpPr>
            <a:grpSpLocks noChangeAspect="1"/>
          </p:cNvGrpSpPr>
          <p:nvPr/>
        </p:nvGrpSpPr>
        <p:grpSpPr>
          <a:xfrm>
            <a:off x="8154629" y="1919653"/>
            <a:ext cx="489845" cy="687100"/>
            <a:chOff x="5022024" y="-459998"/>
            <a:chExt cx="2647105" cy="4032168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273DBC8-9F32-4284-8B27-EE78ED6EF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5022024" y="1165173"/>
              <a:ext cx="2434881" cy="240699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810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63C19AC-BB1F-436F-879B-65133F2694FF}"/>
                </a:ext>
              </a:extLst>
            </p:cNvPr>
            <p:cNvSpPr/>
            <p:nvPr/>
          </p:nvSpPr>
          <p:spPr>
            <a:xfrm rot="343885">
              <a:off x="5301820" y="-459998"/>
              <a:ext cx="2367309" cy="2424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336550" contourW="31750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FD8087F-9259-4F17-8AA7-8EC47A7E3A44}"/>
              </a:ext>
            </a:extLst>
          </p:cNvPr>
          <p:cNvGrpSpPr/>
          <p:nvPr/>
        </p:nvGrpSpPr>
        <p:grpSpPr>
          <a:xfrm>
            <a:off x="8227160" y="3036291"/>
            <a:ext cx="434918" cy="702737"/>
            <a:chOff x="2785505" y="2967204"/>
            <a:chExt cx="717452" cy="116283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0D33E59A-C5D9-43AA-9950-3C02B77A98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082203"/>
              <a:ext cx="705857" cy="1047837"/>
              <a:chOff x="5022024" y="-725417"/>
              <a:chExt cx="2665890" cy="4297587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F50BB8A8-F105-4831-AA7D-1C42319388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28600D0-CB2A-4FF4-83DE-EDDB855D99AD}"/>
                  </a:ext>
                </a:extLst>
              </p:cNvPr>
              <p:cNvSpPr/>
              <p:nvPr/>
            </p:nvSpPr>
            <p:spPr>
              <a:xfrm rot="343885">
                <a:off x="5320606" y="-725417"/>
                <a:ext cx="2367308" cy="2424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9AB3477-D9B6-428F-8527-2023E60CE2A3}"/>
                </a:ext>
              </a:extLst>
            </p:cNvPr>
            <p:cNvSpPr/>
            <p:nvPr/>
          </p:nvSpPr>
          <p:spPr>
            <a:xfrm rot="343885">
              <a:off x="2876155" y="2967204"/>
              <a:ext cx="626802" cy="59103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37F2218D-4203-4411-BC5F-CD70F9AC83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0" t="1284" r="1681" b="1665"/>
          <a:stretch/>
        </p:blipFill>
        <p:spPr>
          <a:xfrm>
            <a:off x="9624117" y="1975756"/>
            <a:ext cx="763946" cy="618828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8E87333-D6B1-43EC-89F7-FA090979091A}"/>
              </a:ext>
            </a:extLst>
          </p:cNvPr>
          <p:cNvGrpSpPr/>
          <p:nvPr/>
        </p:nvGrpSpPr>
        <p:grpSpPr>
          <a:xfrm>
            <a:off x="10749625" y="1922300"/>
            <a:ext cx="999915" cy="661486"/>
            <a:chOff x="10461996" y="2126316"/>
            <a:chExt cx="999915" cy="661486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3928291E-D62C-4231-953F-1A43B0356B17}"/>
                </a:ext>
              </a:extLst>
            </p:cNvPr>
            <p:cNvGrpSpPr/>
            <p:nvPr/>
          </p:nvGrpSpPr>
          <p:grpSpPr>
            <a:xfrm>
              <a:off x="10461996" y="2126316"/>
              <a:ext cx="999915" cy="661486"/>
              <a:chOff x="1102732" y="3998090"/>
              <a:chExt cx="881890" cy="496419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9BAD0A5C-B41D-4EC0-B503-99AD9A738B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343747E-2293-4933-B835-23273F5264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1BC845C-DE07-41E1-8F48-1F65049A5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996" y="2457058"/>
              <a:ext cx="999915" cy="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C5C2C149-5027-4E71-946B-90E7A4C634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0" t="1284" r="1681" b="1665"/>
          <a:stretch/>
        </p:blipFill>
        <p:spPr>
          <a:xfrm>
            <a:off x="9660220" y="2985529"/>
            <a:ext cx="763946" cy="61882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B9B3ACF8-818D-49FF-8EC9-D4344F6FFA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0" t="1284" r="1681" b="1665"/>
          <a:stretch/>
        </p:blipFill>
        <p:spPr>
          <a:xfrm>
            <a:off x="9660220" y="4135491"/>
            <a:ext cx="763946" cy="618828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5B897F1-5CB3-4794-BF71-57898ADA7FBA}"/>
              </a:ext>
            </a:extLst>
          </p:cNvPr>
          <p:cNvGrpSpPr/>
          <p:nvPr/>
        </p:nvGrpSpPr>
        <p:grpSpPr>
          <a:xfrm>
            <a:off x="10738395" y="2983902"/>
            <a:ext cx="999915" cy="661486"/>
            <a:chOff x="10461996" y="2126316"/>
            <a:chExt cx="999915" cy="661486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628D3F18-A9A5-4358-91CD-17A8F6C08CE9}"/>
                </a:ext>
              </a:extLst>
            </p:cNvPr>
            <p:cNvGrpSpPr/>
            <p:nvPr/>
          </p:nvGrpSpPr>
          <p:grpSpPr>
            <a:xfrm>
              <a:off x="10461996" y="2126316"/>
              <a:ext cx="999915" cy="661486"/>
              <a:chOff x="1102732" y="3998090"/>
              <a:chExt cx="881890" cy="496419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A35F74AF-7D79-4D9D-B788-DD7138928A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01B5C02-995D-48DE-8616-C47F74C01D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710F972-8D0B-4BB5-AB79-CFB37074EC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996" y="2457058"/>
              <a:ext cx="999915" cy="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BC7A62-3B47-4649-96E7-CF302EE196A1}"/>
              </a:ext>
            </a:extLst>
          </p:cNvPr>
          <p:cNvGrpSpPr/>
          <p:nvPr/>
        </p:nvGrpSpPr>
        <p:grpSpPr>
          <a:xfrm>
            <a:off x="10767274" y="4153435"/>
            <a:ext cx="999915" cy="661486"/>
            <a:chOff x="10481719" y="4295363"/>
            <a:chExt cx="999915" cy="661486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37519D5-EB8B-48AA-9CF9-C7867E6469E1}"/>
                </a:ext>
              </a:extLst>
            </p:cNvPr>
            <p:cNvGrpSpPr/>
            <p:nvPr/>
          </p:nvGrpSpPr>
          <p:grpSpPr>
            <a:xfrm>
              <a:off x="10481719" y="4295363"/>
              <a:ext cx="999915" cy="661486"/>
              <a:chOff x="1102732" y="3998090"/>
              <a:chExt cx="881890" cy="496419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088607E-4371-40E5-B5C8-48B5EB044B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AED15E5-CC46-4683-AC71-BD61D4F6CA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39D5E49-C6FD-4FB6-999A-39635E65D287}"/>
                </a:ext>
              </a:extLst>
            </p:cNvPr>
            <p:cNvSpPr/>
            <p:nvPr/>
          </p:nvSpPr>
          <p:spPr>
            <a:xfrm rot="10312269">
              <a:off x="10497599" y="4342162"/>
              <a:ext cx="904892" cy="567887"/>
            </a:xfrm>
            <a:custGeom>
              <a:avLst/>
              <a:gdLst>
                <a:gd name="connsiteX0" fmla="*/ 0 w 1676400"/>
                <a:gd name="connsiteY0" fmla="*/ 472324 h 976139"/>
                <a:gd name="connsiteX1" fmla="*/ 609600 w 1676400"/>
                <a:gd name="connsiteY1" fmla="*/ 15124 h 976139"/>
                <a:gd name="connsiteX2" fmla="*/ 1051560 w 1676400"/>
                <a:gd name="connsiteY2" fmla="*/ 967624 h 976139"/>
                <a:gd name="connsiteX3" fmla="*/ 1676400 w 1676400"/>
                <a:gd name="connsiteY3" fmla="*/ 487564 h 97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976139">
                  <a:moveTo>
                    <a:pt x="0" y="472324"/>
                  </a:moveTo>
                  <a:cubicBezTo>
                    <a:pt x="217170" y="202449"/>
                    <a:pt x="434340" y="-67426"/>
                    <a:pt x="609600" y="15124"/>
                  </a:cubicBezTo>
                  <a:cubicBezTo>
                    <a:pt x="784860" y="97674"/>
                    <a:pt x="873760" y="888884"/>
                    <a:pt x="1051560" y="967624"/>
                  </a:cubicBezTo>
                  <a:cubicBezTo>
                    <a:pt x="1229360" y="1046364"/>
                    <a:pt x="1546860" y="554874"/>
                    <a:pt x="1676400" y="487564"/>
                  </a:cubicBezTo>
                </a:path>
              </a:pathLst>
            </a:cu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F5121A51-B31A-4FCD-BB65-58271872A597}"/>
              </a:ext>
            </a:extLst>
          </p:cNvPr>
          <p:cNvSpPr txBox="1"/>
          <p:nvPr/>
        </p:nvSpPr>
        <p:spPr>
          <a:xfrm>
            <a:off x="7645705" y="2636983"/>
            <a:ext cx="1636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No </a:t>
            </a:r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7F387AD-C678-49FB-94EF-394981CB4509}"/>
              </a:ext>
            </a:extLst>
          </p:cNvPr>
          <p:cNvSpPr txBox="1"/>
          <p:nvPr/>
        </p:nvSpPr>
        <p:spPr>
          <a:xfrm>
            <a:off x="7809331" y="3713021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A33C627-1B4A-4AD1-BDBD-47D3BC3F4D12}"/>
              </a:ext>
            </a:extLst>
          </p:cNvPr>
          <p:cNvSpPr txBox="1"/>
          <p:nvPr/>
        </p:nvSpPr>
        <p:spPr>
          <a:xfrm>
            <a:off x="7824511" y="4803777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E6D93B7-7810-477E-9EC7-D774B6F26900}"/>
              </a:ext>
            </a:extLst>
          </p:cNvPr>
          <p:cNvSpPr txBox="1"/>
          <p:nvPr/>
        </p:nvSpPr>
        <p:spPr>
          <a:xfrm>
            <a:off x="7832620" y="5941882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A22CC7A4-9024-4A18-BB51-41E82EC5F458}"/>
              </a:ext>
            </a:extLst>
          </p:cNvPr>
          <p:cNvSpPr txBox="1"/>
          <p:nvPr/>
        </p:nvSpPr>
        <p:spPr>
          <a:xfrm>
            <a:off x="10071082" y="2588158"/>
            <a:ext cx="137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uniform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9FBC303-D9FF-47E1-A9F6-AF757C1ABD1A}"/>
              </a:ext>
            </a:extLst>
          </p:cNvPr>
          <p:cNvSpPr txBox="1"/>
          <p:nvPr/>
        </p:nvSpPr>
        <p:spPr>
          <a:xfrm>
            <a:off x="10071082" y="3681876"/>
            <a:ext cx="137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uniform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B2C56BFC-F21F-4BA3-9499-F2C7D4CE3179}"/>
              </a:ext>
            </a:extLst>
          </p:cNvPr>
          <p:cNvSpPr txBox="1"/>
          <p:nvPr/>
        </p:nvSpPr>
        <p:spPr>
          <a:xfrm>
            <a:off x="10006090" y="4859788"/>
            <a:ext cx="136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seasonal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9CC1CF04-9235-4F81-81F0-F6A4E8CB9C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565" t="9224" r="18254" b="13771"/>
          <a:stretch/>
        </p:blipFill>
        <p:spPr>
          <a:xfrm>
            <a:off x="9660220" y="5309828"/>
            <a:ext cx="763946" cy="613445"/>
          </a:xfrm>
          <a:prstGeom prst="rect">
            <a:avLst/>
          </a:prstGeom>
        </p:spPr>
      </p:pic>
      <p:grpSp>
        <p:nvGrpSpPr>
          <p:cNvPr id="176" name="Group 175">
            <a:extLst>
              <a:ext uri="{FF2B5EF4-FFF2-40B4-BE49-F238E27FC236}">
                <a16:creationId xmlns:a16="http://schemas.microsoft.com/office/drawing/2014/main" id="{18A0C94E-5B0A-4031-B3EE-B429D8436E25}"/>
              </a:ext>
            </a:extLst>
          </p:cNvPr>
          <p:cNvGrpSpPr/>
          <p:nvPr/>
        </p:nvGrpSpPr>
        <p:grpSpPr>
          <a:xfrm>
            <a:off x="10781934" y="5317182"/>
            <a:ext cx="999915" cy="661486"/>
            <a:chOff x="10481719" y="4295363"/>
            <a:chExt cx="999915" cy="661486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1F79E7B7-61F8-4BE7-9E2F-E141E860BC65}"/>
                </a:ext>
              </a:extLst>
            </p:cNvPr>
            <p:cNvGrpSpPr/>
            <p:nvPr/>
          </p:nvGrpSpPr>
          <p:grpSpPr>
            <a:xfrm>
              <a:off x="10481719" y="4295363"/>
              <a:ext cx="999915" cy="661486"/>
              <a:chOff x="1102732" y="3998090"/>
              <a:chExt cx="881890" cy="496419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26E6ADA-EEBE-428B-AA30-CD5435CA2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3D52284B-550E-432E-B91E-34031A8E03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5FE4376-6AE3-4ACA-91FE-0CB88D575679}"/>
                </a:ext>
              </a:extLst>
            </p:cNvPr>
            <p:cNvSpPr/>
            <p:nvPr/>
          </p:nvSpPr>
          <p:spPr>
            <a:xfrm rot="10312269">
              <a:off x="10497599" y="4342162"/>
              <a:ext cx="904892" cy="567887"/>
            </a:xfrm>
            <a:custGeom>
              <a:avLst/>
              <a:gdLst>
                <a:gd name="connsiteX0" fmla="*/ 0 w 1676400"/>
                <a:gd name="connsiteY0" fmla="*/ 472324 h 976139"/>
                <a:gd name="connsiteX1" fmla="*/ 609600 w 1676400"/>
                <a:gd name="connsiteY1" fmla="*/ 15124 h 976139"/>
                <a:gd name="connsiteX2" fmla="*/ 1051560 w 1676400"/>
                <a:gd name="connsiteY2" fmla="*/ 967624 h 976139"/>
                <a:gd name="connsiteX3" fmla="*/ 1676400 w 1676400"/>
                <a:gd name="connsiteY3" fmla="*/ 487564 h 97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976139">
                  <a:moveTo>
                    <a:pt x="0" y="472324"/>
                  </a:moveTo>
                  <a:cubicBezTo>
                    <a:pt x="217170" y="202449"/>
                    <a:pt x="434340" y="-67426"/>
                    <a:pt x="609600" y="15124"/>
                  </a:cubicBezTo>
                  <a:cubicBezTo>
                    <a:pt x="784860" y="97674"/>
                    <a:pt x="873760" y="888884"/>
                    <a:pt x="1051560" y="967624"/>
                  </a:cubicBezTo>
                  <a:cubicBezTo>
                    <a:pt x="1229360" y="1046364"/>
                    <a:pt x="1546860" y="554874"/>
                    <a:pt x="1676400" y="487564"/>
                  </a:cubicBezTo>
                </a:path>
              </a:pathLst>
            </a:cu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D04CFD67-2FAE-43F9-AB14-9BD9AA48B857}"/>
              </a:ext>
            </a:extLst>
          </p:cNvPr>
          <p:cNvSpPr txBox="1"/>
          <p:nvPr/>
        </p:nvSpPr>
        <p:spPr>
          <a:xfrm>
            <a:off x="9973229" y="6044056"/>
            <a:ext cx="1494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Distributed, </a:t>
            </a:r>
            <a:r>
              <a:rPr lang="fr-CH" sz="1200" dirty="0" err="1">
                <a:latin typeface="Gill Sans Nova" panose="020B0602020104020203" pitchFamily="34" charset="0"/>
              </a:rPr>
              <a:t>seasonal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80F2FD2-E1DF-4E56-B2B4-4AD7ED3D207A}"/>
              </a:ext>
            </a:extLst>
          </p:cNvPr>
          <p:cNvSpPr/>
          <p:nvPr/>
        </p:nvSpPr>
        <p:spPr>
          <a:xfrm>
            <a:off x="1542559" y="1466689"/>
            <a:ext cx="1605105" cy="51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 err="1">
                <a:latin typeface="Gill Sans Nova" panose="020B0602020104020203" pitchFamily="34" charset="0"/>
              </a:rPr>
              <a:t>Temperature</a:t>
            </a:r>
            <a:r>
              <a:rPr lang="fr-CH" sz="1400" dirty="0">
                <a:latin typeface="Gill Sans Nova" panose="020B0602020104020203" pitchFamily="34" charset="0"/>
              </a:rPr>
              <a:t> + </a:t>
            </a:r>
            <a:r>
              <a:rPr lang="fr-CH" sz="1400" dirty="0" err="1">
                <a:latin typeface="Gill Sans Nova" panose="020B0602020104020203" pitchFamily="34" charset="0"/>
              </a:rPr>
              <a:t>Precipitation</a:t>
            </a:r>
            <a:endParaRPr lang="en-US" sz="1400" dirty="0">
              <a:latin typeface="Gill Sans Nova" panose="020B0602020104020203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9B21B4E-7AC8-421B-8596-5CF86A83CFB4}"/>
              </a:ext>
            </a:extLst>
          </p:cNvPr>
          <p:cNvSpPr/>
          <p:nvPr/>
        </p:nvSpPr>
        <p:spPr>
          <a:xfrm>
            <a:off x="1496353" y="2609900"/>
            <a:ext cx="1680166" cy="441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Hydrological Model</a:t>
            </a:r>
          </a:p>
          <a:p>
            <a:pPr algn="ctr"/>
            <a:r>
              <a:rPr lang="fr-CH" sz="1050" dirty="0">
                <a:solidFill>
                  <a:schemeClr val="tx1"/>
                </a:solidFill>
                <a:latin typeface="Gill Sans Nova" panose="020B0602020104020203" pitchFamily="34" charset="0"/>
              </a:rPr>
              <a:t>(1km </a:t>
            </a:r>
            <a:r>
              <a:rPr lang="fr-CH" sz="105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resolution</a:t>
            </a:r>
            <a:r>
              <a:rPr lang="fr-CH" sz="105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E5D602B-74B0-4A13-9858-5E0942BC897B}"/>
              </a:ext>
            </a:extLst>
          </p:cNvPr>
          <p:cNvCxnSpPr>
            <a:cxnSpLocks/>
          </p:cNvCxnSpPr>
          <p:nvPr/>
        </p:nvCxnSpPr>
        <p:spPr>
          <a:xfrm flipH="1">
            <a:off x="2629570" y="3484531"/>
            <a:ext cx="929295" cy="300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DBF56244-C61C-4E2C-B1F0-FCAF36DC9E3B}"/>
              </a:ext>
            </a:extLst>
          </p:cNvPr>
          <p:cNvCxnSpPr>
            <a:cxnSpLocks/>
          </p:cNvCxnSpPr>
          <p:nvPr/>
        </p:nvCxnSpPr>
        <p:spPr>
          <a:xfrm flipH="1" flipV="1">
            <a:off x="869574" y="3483534"/>
            <a:ext cx="955197" cy="299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E80817CD-641E-4945-B1D7-604FD92587FD}"/>
              </a:ext>
            </a:extLst>
          </p:cNvPr>
          <p:cNvCxnSpPr>
            <a:cxnSpLocks/>
          </p:cNvCxnSpPr>
          <p:nvPr/>
        </p:nvCxnSpPr>
        <p:spPr>
          <a:xfrm flipV="1">
            <a:off x="2639985" y="3784707"/>
            <a:ext cx="0" cy="204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3FC2441-882E-4B74-BB2C-6A3C434FC7EA}"/>
              </a:ext>
            </a:extLst>
          </p:cNvPr>
          <p:cNvCxnSpPr>
            <a:cxnSpLocks/>
          </p:cNvCxnSpPr>
          <p:nvPr/>
        </p:nvCxnSpPr>
        <p:spPr>
          <a:xfrm flipV="1">
            <a:off x="1823762" y="3784707"/>
            <a:ext cx="0" cy="204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2FD135E-3010-4C80-9291-B208E0D09CAA}"/>
              </a:ext>
            </a:extLst>
          </p:cNvPr>
          <p:cNvGrpSpPr/>
          <p:nvPr/>
        </p:nvGrpSpPr>
        <p:grpSpPr>
          <a:xfrm>
            <a:off x="1514617" y="1981655"/>
            <a:ext cx="2138768" cy="364573"/>
            <a:chOff x="5715354" y="1984747"/>
            <a:chExt cx="2138768" cy="364573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DD46C198-D7EE-463A-A423-930C35BFC018}"/>
                </a:ext>
              </a:extLst>
            </p:cNvPr>
            <p:cNvSpPr txBox="1"/>
            <p:nvPr/>
          </p:nvSpPr>
          <p:spPr>
            <a:xfrm>
              <a:off x="5973840" y="2028535"/>
              <a:ext cx="1880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i="1" dirty="0" err="1">
                  <a:latin typeface="Gill Sans Nova" panose="020B0602020104020203" pitchFamily="34" charset="0"/>
                </a:rPr>
                <a:t>Snowfall</a:t>
              </a:r>
              <a:r>
                <a:rPr lang="fr-CH" sz="1200" i="1" dirty="0">
                  <a:latin typeface="Gill Sans Nova" panose="020B0602020104020203" pitchFamily="34" charset="0"/>
                </a:rPr>
                <a:t> correction</a:t>
              </a:r>
              <a:endParaRPr lang="en-US" sz="1200" i="1" dirty="0">
                <a:latin typeface="Gill Sans Nova" panose="020B0602020104020203" pitchFamily="34" charset="0"/>
              </a:endParaRPr>
            </a:p>
          </p:txBody>
        </p:sp>
        <p:pic>
          <p:nvPicPr>
            <p:cNvPr id="190" name="Graphic 189" descr="Gears">
              <a:extLst>
                <a:ext uri="{FF2B5EF4-FFF2-40B4-BE49-F238E27FC236}">
                  <a16:creationId xmlns:a16="http://schemas.microsoft.com/office/drawing/2014/main" id="{FE8CECD9-A604-42A3-8A4D-4B0C20D59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5354" y="1984747"/>
              <a:ext cx="364573" cy="364573"/>
            </a:xfrm>
            <a:prstGeom prst="rect">
              <a:avLst/>
            </a:prstGeom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D1F354A-B9E9-4F2F-A034-7E947CDF4F75}"/>
              </a:ext>
            </a:extLst>
          </p:cNvPr>
          <p:cNvGrpSpPr/>
          <p:nvPr/>
        </p:nvGrpSpPr>
        <p:grpSpPr>
          <a:xfrm>
            <a:off x="1396858" y="3060853"/>
            <a:ext cx="2138768" cy="364573"/>
            <a:chOff x="5715354" y="1984747"/>
            <a:chExt cx="2138768" cy="364573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82E0C6E-48FD-4AD3-8758-E95C1438A6E2}"/>
                </a:ext>
              </a:extLst>
            </p:cNvPr>
            <p:cNvSpPr txBox="1"/>
            <p:nvPr/>
          </p:nvSpPr>
          <p:spPr>
            <a:xfrm>
              <a:off x="5973840" y="2028535"/>
              <a:ext cx="1880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i="1" dirty="0">
                  <a:latin typeface="Gill Sans Nova" panose="020B0602020104020203" pitchFamily="34" charset="0"/>
                </a:rPr>
                <a:t>2D </a:t>
              </a:r>
              <a:r>
                <a:rPr lang="fr-CH" sz="1200" i="1" dirty="0" err="1">
                  <a:latin typeface="Gill Sans Nova" panose="020B0602020104020203" pitchFamily="34" charset="0"/>
                </a:rPr>
                <a:t>melt</a:t>
              </a:r>
              <a:r>
                <a:rPr lang="fr-CH" sz="1200" i="1" dirty="0">
                  <a:latin typeface="Gill Sans Nova" panose="020B0602020104020203" pitchFamily="34" charset="0"/>
                </a:rPr>
                <a:t> factor </a:t>
              </a:r>
              <a:r>
                <a:rPr lang="fr-CH" sz="1200" i="1" dirty="0" err="1">
                  <a:latin typeface="Gill Sans Nova" panose="020B0602020104020203" pitchFamily="34" charset="0"/>
                </a:rPr>
                <a:t>adjustment</a:t>
              </a:r>
              <a:endParaRPr lang="en-US" sz="1200" i="1" dirty="0">
                <a:latin typeface="Gill Sans Nova" panose="020B0602020104020203" pitchFamily="34" charset="0"/>
              </a:endParaRPr>
            </a:p>
          </p:txBody>
        </p:sp>
        <p:pic>
          <p:nvPicPr>
            <p:cNvPr id="193" name="Graphic 192" descr="Gears">
              <a:extLst>
                <a:ext uri="{FF2B5EF4-FFF2-40B4-BE49-F238E27FC236}">
                  <a16:creationId xmlns:a16="http://schemas.microsoft.com/office/drawing/2014/main" id="{B532E6F8-CB3C-42C3-ACE2-69CF99794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15354" y="1984747"/>
              <a:ext cx="364573" cy="364573"/>
            </a:xfrm>
            <a:prstGeom prst="rect">
              <a:avLst/>
            </a:prstGeom>
          </p:spPr>
        </p:pic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3871718-29E1-4990-857D-418EDAF668ED}"/>
              </a:ext>
            </a:extLst>
          </p:cNvPr>
          <p:cNvGrpSpPr/>
          <p:nvPr/>
        </p:nvGrpSpPr>
        <p:grpSpPr>
          <a:xfrm>
            <a:off x="3902541" y="1707732"/>
            <a:ext cx="2123357" cy="1830996"/>
            <a:chOff x="8599918" y="1708858"/>
            <a:chExt cx="2331934" cy="207596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0B1320E4-57D5-48F7-BF44-1D6F998B7870}"/>
                </a:ext>
              </a:extLst>
            </p:cNvPr>
            <p:cNvGrpSpPr/>
            <p:nvPr/>
          </p:nvGrpSpPr>
          <p:grpSpPr>
            <a:xfrm>
              <a:off x="8871883" y="1984599"/>
              <a:ext cx="1784366" cy="1672659"/>
              <a:chOff x="8852239" y="2365941"/>
              <a:chExt cx="1784366" cy="1672659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0561C8DC-7D70-4000-9153-F9BBB2FAC8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52239" y="2365941"/>
                <a:ext cx="1174763" cy="1063061"/>
                <a:chOff x="9162962" y="5158141"/>
                <a:chExt cx="1799100" cy="1628032"/>
              </a:xfrm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210" name="Picture 209">
                  <a:extLst>
                    <a:ext uri="{FF2B5EF4-FFF2-40B4-BE49-F238E27FC236}">
                      <a16:creationId xmlns:a16="http://schemas.microsoft.com/office/drawing/2014/main" id="{36252D19-CAD6-47C9-A65A-FF0589EC8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</a:extLst>
                </a:blip>
                <a:srcRect l="11326" t="17406" r="13756" b="6619"/>
                <a:stretch/>
              </p:blipFill>
              <p:spPr>
                <a:xfrm rot="21405123">
                  <a:off x="9201846" y="5203532"/>
                  <a:ext cx="1710393" cy="1557001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  <a:effectLst>
                  <a:outerShdw blurRad="279400" dist="368300" dir="9300000" sx="86000" sy="86000" rotWithShape="0">
                    <a:prstClr val="black">
                      <a:alpha val="15000"/>
                    </a:prstClr>
                  </a:outerShdw>
                </a:effectLst>
                <a:scene3d>
                  <a:camera prst="isometricTopUp">
                    <a:rot lat="20103829" lon="18705639" rev="3441697"/>
                  </a:camera>
                  <a:lightRig rig="threePt" dir="t"/>
                </a:scene3d>
              </p:spPr>
            </p:pic>
            <p:pic>
              <p:nvPicPr>
                <p:cNvPr id="211" name="Picture 210">
                  <a:extLst>
                    <a:ext uri="{FF2B5EF4-FFF2-40B4-BE49-F238E27FC236}">
                      <a16:creationId xmlns:a16="http://schemas.microsoft.com/office/drawing/2014/main" id="{4DE60926-F5A9-4D71-9048-CC55A9FE75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1393372">
                  <a:off x="9162962" y="5158141"/>
                  <a:ext cx="1799100" cy="162803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  <a:scene3d>
                  <a:camera prst="isometricTopUp">
                    <a:rot lat="20099996" lon="18660000" rev="3432000"/>
                  </a:camera>
                  <a:lightRig rig="threePt" dir="t"/>
                </a:scene3d>
              </p:spPr>
            </p:pic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67B66211-6085-438A-A0E5-CDA3FDD7E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04639" y="2518340"/>
                <a:ext cx="1174763" cy="1063060"/>
                <a:chOff x="9162962" y="5158140"/>
                <a:chExt cx="1799100" cy="1628031"/>
              </a:xfrm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208" name="Picture 207">
                  <a:extLst>
                    <a:ext uri="{FF2B5EF4-FFF2-40B4-BE49-F238E27FC236}">
                      <a16:creationId xmlns:a16="http://schemas.microsoft.com/office/drawing/2014/main" id="{0234CD7B-0E78-49B2-ACBD-2FA1DA92F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</a:extLst>
                </a:blip>
                <a:srcRect l="11326" t="17406" r="13756" b="6619"/>
                <a:stretch/>
              </p:blipFill>
              <p:spPr>
                <a:xfrm rot="21405123">
                  <a:off x="9201846" y="5203532"/>
                  <a:ext cx="1710393" cy="1557001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  <a:effectLst>
                  <a:outerShdw blurRad="279400" dist="368300" dir="9300000" sx="86000" sy="86000" rotWithShape="0">
                    <a:prstClr val="black">
                      <a:alpha val="15000"/>
                    </a:prstClr>
                  </a:outerShdw>
                </a:effectLst>
                <a:scene3d>
                  <a:camera prst="isometricTopUp">
                    <a:rot lat="20103829" lon="18705639" rev="3441697"/>
                  </a:camera>
                  <a:lightRig rig="threePt" dir="t"/>
                </a:scene3d>
              </p:spPr>
            </p:pic>
            <p:pic>
              <p:nvPicPr>
                <p:cNvPr id="209" name="Picture 208">
                  <a:extLst>
                    <a:ext uri="{FF2B5EF4-FFF2-40B4-BE49-F238E27FC236}">
                      <a16:creationId xmlns:a16="http://schemas.microsoft.com/office/drawing/2014/main" id="{8AA8B2AC-AE96-4B4B-A544-251809C9D2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1393372">
                  <a:off x="9162962" y="5158140"/>
                  <a:ext cx="1799100" cy="162803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  <a:scene3d>
                  <a:camera prst="isometricTopUp">
                    <a:rot lat="20099996" lon="18660000" rev="3432000"/>
                  </a:camera>
                  <a:lightRig rig="threePt" dir="t"/>
                </a:scene3d>
              </p:spPr>
            </p:pic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46A1E5A-1EF5-4FF9-AA09-CD4486BF6C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157039" y="2670740"/>
                <a:ext cx="1174763" cy="1063060"/>
                <a:chOff x="9162962" y="5158140"/>
                <a:chExt cx="1799100" cy="1628031"/>
              </a:xfrm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206" name="Picture 205">
                  <a:extLst>
                    <a:ext uri="{FF2B5EF4-FFF2-40B4-BE49-F238E27FC236}">
                      <a16:creationId xmlns:a16="http://schemas.microsoft.com/office/drawing/2014/main" id="{18A5BA82-FF8F-4306-B9B8-85E2E1FF7D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</a:extLst>
                </a:blip>
                <a:srcRect l="11326" t="17406" r="13756" b="6619"/>
                <a:stretch/>
              </p:blipFill>
              <p:spPr>
                <a:xfrm rot="21405123">
                  <a:off x="9201846" y="5203532"/>
                  <a:ext cx="1710393" cy="1557001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  <a:effectLst>
                  <a:outerShdw blurRad="279400" dist="368300" dir="9300000" sx="86000" sy="86000" rotWithShape="0">
                    <a:prstClr val="black">
                      <a:alpha val="15000"/>
                    </a:prstClr>
                  </a:outerShdw>
                </a:effectLst>
                <a:scene3d>
                  <a:camera prst="isometricTopUp">
                    <a:rot lat="20103829" lon="18705639" rev="3441697"/>
                  </a:camera>
                  <a:lightRig rig="threePt" dir="t"/>
                </a:scene3d>
              </p:spPr>
            </p:pic>
            <p:pic>
              <p:nvPicPr>
                <p:cNvPr id="207" name="Picture 206">
                  <a:extLst>
                    <a:ext uri="{FF2B5EF4-FFF2-40B4-BE49-F238E27FC236}">
                      <a16:creationId xmlns:a16="http://schemas.microsoft.com/office/drawing/2014/main" id="{299786AB-E4BD-43F4-87CD-D37F69DECB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1393372">
                  <a:off x="9162962" y="5158140"/>
                  <a:ext cx="1799100" cy="162803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  <a:scene3d>
                  <a:camera prst="isometricTopUp">
                    <a:rot lat="20099996" lon="18660000" rev="3432000"/>
                  </a:camera>
                  <a:lightRig rig="threePt" dir="t"/>
                </a:scene3d>
              </p:spPr>
            </p:pic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95DCC3A7-F51F-41CC-A4A0-58AA7CB405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09439" y="2823140"/>
                <a:ext cx="1174763" cy="1063060"/>
                <a:chOff x="9162962" y="5158140"/>
                <a:chExt cx="1799100" cy="1628031"/>
              </a:xfrm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204" name="Picture 203">
                  <a:extLst>
                    <a:ext uri="{FF2B5EF4-FFF2-40B4-BE49-F238E27FC236}">
                      <a16:creationId xmlns:a16="http://schemas.microsoft.com/office/drawing/2014/main" id="{B1C8187C-5B11-49AA-B1CE-43D468D2A4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</a:extLst>
                </a:blip>
                <a:srcRect l="11326" t="17406" r="13756" b="6619"/>
                <a:stretch/>
              </p:blipFill>
              <p:spPr>
                <a:xfrm rot="21405123">
                  <a:off x="9201846" y="5203532"/>
                  <a:ext cx="1710393" cy="1557001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  <a:effectLst>
                  <a:outerShdw blurRad="279400" dist="368300" dir="9300000" sx="86000" sy="86000" rotWithShape="0">
                    <a:prstClr val="black">
                      <a:alpha val="15000"/>
                    </a:prstClr>
                  </a:outerShdw>
                </a:effectLst>
                <a:scene3d>
                  <a:camera prst="isometricTopUp">
                    <a:rot lat="20103829" lon="18705639" rev="3441697"/>
                  </a:camera>
                  <a:lightRig rig="threePt" dir="t"/>
                </a:scene3d>
              </p:spPr>
            </p:pic>
            <p:pic>
              <p:nvPicPr>
                <p:cNvPr id="205" name="Picture 204">
                  <a:extLst>
                    <a:ext uri="{FF2B5EF4-FFF2-40B4-BE49-F238E27FC236}">
                      <a16:creationId xmlns:a16="http://schemas.microsoft.com/office/drawing/2014/main" id="{F692164F-3875-4EAA-A201-A78FAA5ED5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1393372">
                  <a:off x="9162962" y="5158140"/>
                  <a:ext cx="1799100" cy="162803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  <a:scene3d>
                  <a:camera prst="isometricTopUp">
                    <a:rot lat="20099996" lon="18660000" rev="3432000"/>
                  </a:camera>
                  <a:lightRig rig="threePt" dir="t"/>
                </a:scene3d>
              </p:spPr>
            </p:pic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E5337BF-5913-4534-8F4B-BD18FDE502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461841" y="2975540"/>
                <a:ext cx="1174764" cy="1063060"/>
                <a:chOff x="9162963" y="5158140"/>
                <a:chExt cx="1799101" cy="1628031"/>
              </a:xfrm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</p:grpSpPr>
            <p:pic>
              <p:nvPicPr>
                <p:cNvPr id="202" name="Picture 201">
                  <a:extLst>
                    <a:ext uri="{FF2B5EF4-FFF2-40B4-BE49-F238E27FC236}">
                      <a16:creationId xmlns:a16="http://schemas.microsoft.com/office/drawing/2014/main" id="{CB440222-87B8-406B-9765-03B1D6A64B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Blur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</a:extLst>
                </a:blip>
                <a:srcRect l="11326" t="17406" r="13756" b="6619"/>
                <a:stretch/>
              </p:blipFill>
              <p:spPr>
                <a:xfrm rot="21405123">
                  <a:off x="9201846" y="5203532"/>
                  <a:ext cx="1710393" cy="1557001"/>
                </a:xfrm>
                <a:prstGeom prst="rect">
                  <a:avLst/>
                </a:prstGeom>
                <a:ln w="57150">
                  <a:solidFill>
                    <a:schemeClr val="tx1"/>
                  </a:solidFill>
                </a:ln>
                <a:effectLst>
                  <a:outerShdw blurRad="279400" dist="368300" dir="9300000" sx="86000" sy="86000" rotWithShape="0">
                    <a:prstClr val="black">
                      <a:alpha val="15000"/>
                    </a:prstClr>
                  </a:outerShdw>
                </a:effectLst>
                <a:scene3d>
                  <a:camera prst="isometricTopUp">
                    <a:rot lat="20103829" lon="18705639" rev="3441697"/>
                  </a:camera>
                  <a:lightRig rig="threePt" dir="t"/>
                </a:scene3d>
              </p:spPr>
            </p:pic>
            <p:pic>
              <p:nvPicPr>
                <p:cNvPr id="203" name="Picture 202">
                  <a:extLst>
                    <a:ext uri="{FF2B5EF4-FFF2-40B4-BE49-F238E27FC236}">
                      <a16:creationId xmlns:a16="http://schemas.microsoft.com/office/drawing/2014/main" id="{09013628-C074-479E-ABDA-174E7189F1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1393372">
                  <a:off x="9162963" y="5158140"/>
                  <a:ext cx="1799101" cy="162803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  <a:scene3d>
                  <a:camera prst="isometricTopUp">
                    <a:rot lat="20099996" lon="18660000" rev="3432000"/>
                  </a:camera>
                  <a:lightRig rig="threePt" dir="t"/>
                </a:scene3d>
              </p:spPr>
            </p:pic>
          </p:grpSp>
        </p:grp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EEB77EE-6E3C-4FD8-9118-7D04B464AD1B}"/>
                </a:ext>
              </a:extLst>
            </p:cNvPr>
            <p:cNvSpPr/>
            <p:nvPr/>
          </p:nvSpPr>
          <p:spPr>
            <a:xfrm>
              <a:off x="8599918" y="1708858"/>
              <a:ext cx="2331934" cy="2075962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fr-CH" sz="1200" dirty="0">
                  <a:latin typeface="Gill Sans Nova" panose="020B0602020104020203" pitchFamily="34" charset="0"/>
                </a:rPr>
                <a:t>Daily 30m snow cover </a:t>
              </a:r>
              <a:r>
                <a:rPr lang="fr-CH" sz="1200" dirty="0" err="1">
                  <a:latin typeface="Gill Sans Nova" panose="020B0602020104020203" pitchFamily="34" charset="0"/>
                </a:rPr>
                <a:t>maps</a:t>
              </a:r>
              <a:endParaRPr lang="en-US" sz="1200" dirty="0">
                <a:latin typeface="Gill Sans Nova" panose="020B0602020104020203" pitchFamily="34" charset="0"/>
              </a:endParaRPr>
            </a:p>
          </p:txBody>
        </p:sp>
      </p:grp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E69615DE-F1F3-4399-B84A-5033EBAF9844}"/>
              </a:ext>
            </a:extLst>
          </p:cNvPr>
          <p:cNvCxnSpPr>
            <a:cxnSpLocks/>
          </p:cNvCxnSpPr>
          <p:nvPr/>
        </p:nvCxnSpPr>
        <p:spPr>
          <a:xfrm flipH="1">
            <a:off x="3387697" y="3239216"/>
            <a:ext cx="52407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3" name="Left Brace 212">
            <a:extLst>
              <a:ext uri="{FF2B5EF4-FFF2-40B4-BE49-F238E27FC236}">
                <a16:creationId xmlns:a16="http://schemas.microsoft.com/office/drawing/2014/main" id="{9517D46D-C96C-4052-80F7-980F1C329E9F}"/>
              </a:ext>
            </a:extLst>
          </p:cNvPr>
          <p:cNvSpPr/>
          <p:nvPr/>
        </p:nvSpPr>
        <p:spPr>
          <a:xfrm>
            <a:off x="1193140" y="1423749"/>
            <a:ext cx="217435" cy="2003365"/>
          </a:xfrm>
          <a:prstGeom prst="leftBrace">
            <a:avLst>
              <a:gd name="adj1" fmla="val 66759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Nova" panose="020B0602020104020203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9468C367-8FC8-4E1C-A3C6-A3F261E1B245}"/>
              </a:ext>
            </a:extLst>
          </p:cNvPr>
          <p:cNvSpPr/>
          <p:nvPr/>
        </p:nvSpPr>
        <p:spPr>
          <a:xfrm>
            <a:off x="1231870" y="4912536"/>
            <a:ext cx="2068759" cy="441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observations</a:t>
            </a:r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693D8329-5CAC-4CD6-BD35-B2CA1E0D964B}"/>
              </a:ext>
            </a:extLst>
          </p:cNvPr>
          <p:cNvSpPr/>
          <p:nvPr/>
        </p:nvSpPr>
        <p:spPr>
          <a:xfrm>
            <a:off x="2059653" y="4507561"/>
            <a:ext cx="413194" cy="336589"/>
          </a:xfrm>
          <a:custGeom>
            <a:avLst/>
            <a:gdLst>
              <a:gd name="connsiteX0" fmla="*/ 337054 w 519969"/>
              <a:gd name="connsiteY0" fmla="*/ 0 h 922351"/>
              <a:gd name="connsiteX1" fmla="*/ 3099 w 519969"/>
              <a:gd name="connsiteY1" fmla="*/ 302150 h 922351"/>
              <a:gd name="connsiteX2" fmla="*/ 511983 w 519969"/>
              <a:gd name="connsiteY2" fmla="*/ 548640 h 922351"/>
              <a:gd name="connsiteX3" fmla="*/ 313200 w 519969"/>
              <a:gd name="connsiteY3" fmla="*/ 755374 h 922351"/>
              <a:gd name="connsiteX4" fmla="*/ 297297 w 519969"/>
              <a:gd name="connsiteY4" fmla="*/ 922351 h 922351"/>
              <a:gd name="connsiteX0" fmla="*/ 337054 w 520218"/>
              <a:gd name="connsiteY0" fmla="*/ 0 h 890546"/>
              <a:gd name="connsiteX1" fmla="*/ 3099 w 520218"/>
              <a:gd name="connsiteY1" fmla="*/ 302150 h 890546"/>
              <a:gd name="connsiteX2" fmla="*/ 511983 w 520218"/>
              <a:gd name="connsiteY2" fmla="*/ 548640 h 890546"/>
              <a:gd name="connsiteX3" fmla="*/ 313200 w 520218"/>
              <a:gd name="connsiteY3" fmla="*/ 755374 h 890546"/>
              <a:gd name="connsiteX4" fmla="*/ 249589 w 520218"/>
              <a:gd name="connsiteY4" fmla="*/ 890546 h 890546"/>
              <a:gd name="connsiteX0" fmla="*/ 337054 w 520218"/>
              <a:gd name="connsiteY0" fmla="*/ 0 h 890546"/>
              <a:gd name="connsiteX1" fmla="*/ 3099 w 520218"/>
              <a:gd name="connsiteY1" fmla="*/ 302150 h 890546"/>
              <a:gd name="connsiteX2" fmla="*/ 511983 w 520218"/>
              <a:gd name="connsiteY2" fmla="*/ 548640 h 890546"/>
              <a:gd name="connsiteX3" fmla="*/ 313200 w 520218"/>
              <a:gd name="connsiteY3" fmla="*/ 755374 h 890546"/>
              <a:gd name="connsiteX4" fmla="*/ 249589 w 520218"/>
              <a:gd name="connsiteY4" fmla="*/ 890546 h 890546"/>
              <a:gd name="connsiteX0" fmla="*/ 337054 w 520218"/>
              <a:gd name="connsiteY0" fmla="*/ 0 h 890546"/>
              <a:gd name="connsiteX1" fmla="*/ 3099 w 520218"/>
              <a:gd name="connsiteY1" fmla="*/ 302150 h 890546"/>
              <a:gd name="connsiteX2" fmla="*/ 511983 w 520218"/>
              <a:gd name="connsiteY2" fmla="*/ 548640 h 890546"/>
              <a:gd name="connsiteX3" fmla="*/ 313200 w 520218"/>
              <a:gd name="connsiteY3" fmla="*/ 755374 h 890546"/>
              <a:gd name="connsiteX4" fmla="*/ 249589 w 520218"/>
              <a:gd name="connsiteY4" fmla="*/ 890546 h 890546"/>
              <a:gd name="connsiteX0" fmla="*/ 321942 w 521009"/>
              <a:gd name="connsiteY0" fmla="*/ 0 h 874644"/>
              <a:gd name="connsiteX1" fmla="*/ 3890 w 521009"/>
              <a:gd name="connsiteY1" fmla="*/ 286248 h 874644"/>
              <a:gd name="connsiteX2" fmla="*/ 512774 w 521009"/>
              <a:gd name="connsiteY2" fmla="*/ 532738 h 874644"/>
              <a:gd name="connsiteX3" fmla="*/ 313991 w 521009"/>
              <a:gd name="connsiteY3" fmla="*/ 739472 h 874644"/>
              <a:gd name="connsiteX4" fmla="*/ 250380 w 521009"/>
              <a:gd name="connsiteY4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009" h="874644">
                <a:moveTo>
                  <a:pt x="321942" y="0"/>
                </a:moveTo>
                <a:cubicBezTo>
                  <a:pt x="140387" y="105355"/>
                  <a:pt x="-27915" y="197458"/>
                  <a:pt x="3890" y="286248"/>
                </a:cubicBezTo>
                <a:cubicBezTo>
                  <a:pt x="35695" y="375038"/>
                  <a:pt x="461091" y="457201"/>
                  <a:pt x="512774" y="532738"/>
                </a:cubicBezTo>
                <a:cubicBezTo>
                  <a:pt x="564457" y="608275"/>
                  <a:pt x="357723" y="682488"/>
                  <a:pt x="313991" y="739472"/>
                </a:cubicBezTo>
                <a:cubicBezTo>
                  <a:pt x="270259" y="796456"/>
                  <a:pt x="250379" y="811034"/>
                  <a:pt x="250380" y="874644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Nova" panose="020B0602020104020203" pitchFamily="34" charset="0"/>
            </a:endParaRPr>
          </a:p>
        </p:txBody>
      </p:sp>
      <p:sp>
        <p:nvSpPr>
          <p:cNvPr id="216" name="Arrow: Right 215">
            <a:extLst>
              <a:ext uri="{FF2B5EF4-FFF2-40B4-BE49-F238E27FC236}">
                <a16:creationId xmlns:a16="http://schemas.microsoft.com/office/drawing/2014/main" id="{A0782F9B-A6E4-4E1E-8626-FBAED92E4CAA}"/>
              </a:ext>
            </a:extLst>
          </p:cNvPr>
          <p:cNvSpPr/>
          <p:nvPr/>
        </p:nvSpPr>
        <p:spPr>
          <a:xfrm rot="5400000">
            <a:off x="2046627" y="5504637"/>
            <a:ext cx="441315" cy="1520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Nova" panose="020B0602020104020203" pitchFamily="34" charset="0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F4951A07-DE76-4971-B1E8-263170A4713F}"/>
              </a:ext>
            </a:extLst>
          </p:cNvPr>
          <p:cNvSpPr/>
          <p:nvPr/>
        </p:nvSpPr>
        <p:spPr>
          <a:xfrm>
            <a:off x="762776" y="5823399"/>
            <a:ext cx="2930370" cy="441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100 </a:t>
            </a:r>
            <a:r>
              <a:rPr lang="fr-CH" sz="1400" b="1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posterior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daily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snow mass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4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2571B51-7FFE-4B5C-ACE1-55B62AD13EBF}"/>
              </a:ext>
            </a:extLst>
          </p:cNvPr>
          <p:cNvSpPr/>
          <p:nvPr/>
        </p:nvSpPr>
        <p:spPr>
          <a:xfrm>
            <a:off x="4063603" y="5823399"/>
            <a:ext cx="1727325" cy="441315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Evaluation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against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b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</a:b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snow observations</a:t>
            </a:r>
          </a:p>
        </p:txBody>
      </p: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1D9D498C-D91A-46A5-86E4-6B3D7681C124}"/>
              </a:ext>
            </a:extLst>
          </p:cNvPr>
          <p:cNvCxnSpPr>
            <a:cxnSpLocks/>
            <a:stCxn id="217" idx="3"/>
            <a:endCxn id="218" idx="1"/>
          </p:cNvCxnSpPr>
          <p:nvPr/>
        </p:nvCxnSpPr>
        <p:spPr>
          <a:xfrm>
            <a:off x="3693146" y="6044057"/>
            <a:ext cx="370457" cy="0"/>
          </a:xfrm>
          <a:prstGeom prst="straightConnector1">
            <a:avLst/>
          </a:prstGeom>
          <a:ln w="12700"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B1380A3-94C1-4D0C-B566-85A3EF157D27}"/>
              </a:ext>
            </a:extLst>
          </p:cNvPr>
          <p:cNvSpPr/>
          <p:nvPr/>
        </p:nvSpPr>
        <p:spPr>
          <a:xfrm>
            <a:off x="762776" y="3994940"/>
            <a:ext cx="2796089" cy="441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10.000 </a:t>
            </a:r>
            <a:r>
              <a:rPr lang="fr-CH" sz="1400" b="1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prior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daily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snow mass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4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D2B6A764-599A-42BE-99B2-3983858F4431}"/>
              </a:ext>
            </a:extLst>
          </p:cNvPr>
          <p:cNvCxnSpPr>
            <a:cxnSpLocks/>
          </p:cNvCxnSpPr>
          <p:nvPr/>
        </p:nvCxnSpPr>
        <p:spPr>
          <a:xfrm flipH="1" flipV="1">
            <a:off x="2629571" y="4442989"/>
            <a:ext cx="10414" cy="469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5E97FB66-12BB-4A92-AEDF-7BAF697A8C5F}"/>
              </a:ext>
            </a:extLst>
          </p:cNvPr>
          <p:cNvCxnSpPr>
            <a:cxnSpLocks/>
          </p:cNvCxnSpPr>
          <p:nvPr/>
        </p:nvCxnSpPr>
        <p:spPr>
          <a:xfrm flipV="1">
            <a:off x="1813347" y="4442989"/>
            <a:ext cx="0" cy="469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4AB2AEE5-CDCA-405E-99BB-827DC6E93EB2}"/>
              </a:ext>
            </a:extLst>
          </p:cNvPr>
          <p:cNvSpPr txBox="1"/>
          <p:nvPr/>
        </p:nvSpPr>
        <p:spPr>
          <a:xfrm>
            <a:off x="2136586" y="224311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latin typeface="Gill Sans Nova" panose="020B0602020104020203" pitchFamily="34" charset="0"/>
              </a:rPr>
              <a:t>+</a:t>
            </a:r>
            <a:endParaRPr lang="en-US" dirty="0">
              <a:latin typeface="Gill Sans Nova" panose="020B0602020104020203" pitchFamily="34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E9CEE0F3-1516-4AC0-883A-5C28C74100B6}"/>
              </a:ext>
            </a:extLst>
          </p:cNvPr>
          <p:cNvGrpSpPr/>
          <p:nvPr/>
        </p:nvGrpSpPr>
        <p:grpSpPr>
          <a:xfrm>
            <a:off x="79320" y="2218479"/>
            <a:ext cx="1161919" cy="369332"/>
            <a:chOff x="9034204" y="3307531"/>
            <a:chExt cx="1161919" cy="369332"/>
          </a:xfrm>
        </p:grpSpPr>
        <p:pic>
          <p:nvPicPr>
            <p:cNvPr id="225" name="Graphic 224" descr="Repeat">
              <a:extLst>
                <a:ext uri="{FF2B5EF4-FFF2-40B4-BE49-F238E27FC236}">
                  <a16:creationId xmlns:a16="http://schemas.microsoft.com/office/drawing/2014/main" id="{2867286C-5496-4259-9881-C39F9BDC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34204" y="3354265"/>
              <a:ext cx="284388" cy="284388"/>
            </a:xfrm>
            <a:prstGeom prst="rect">
              <a:avLst/>
            </a:prstGeom>
          </p:spPr>
        </p:pic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1A1013F5-36DB-4E54-84CC-45FC31AF6E17}"/>
                </a:ext>
              </a:extLst>
            </p:cNvPr>
            <p:cNvSpPr txBox="1"/>
            <p:nvPr/>
          </p:nvSpPr>
          <p:spPr>
            <a:xfrm>
              <a:off x="9269266" y="3307531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Gill Sans Nova" panose="020B0602020104020203" pitchFamily="34" charset="0"/>
                </a:rPr>
                <a:t>10.000x</a:t>
              </a:r>
              <a:endParaRPr lang="en-US" dirty="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6628261A-20BC-4AFA-AD68-20B91D2C707B}"/>
              </a:ext>
            </a:extLst>
          </p:cNvPr>
          <p:cNvGrpSpPr/>
          <p:nvPr/>
        </p:nvGrpSpPr>
        <p:grpSpPr>
          <a:xfrm>
            <a:off x="8226036" y="4081062"/>
            <a:ext cx="434918" cy="702737"/>
            <a:chOff x="2785505" y="2967204"/>
            <a:chExt cx="717452" cy="1162836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B59FC3D-109C-4F00-8945-F96EBB9B71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082203"/>
              <a:ext cx="705857" cy="1047837"/>
              <a:chOff x="5022024" y="-725417"/>
              <a:chExt cx="2665890" cy="4297587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A1805098-1D12-47CF-B803-0548B9EA64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91CC8C55-4568-4C2B-9D47-142CE723740E}"/>
                  </a:ext>
                </a:extLst>
              </p:cNvPr>
              <p:cNvSpPr/>
              <p:nvPr/>
            </p:nvSpPr>
            <p:spPr>
              <a:xfrm rot="343885">
                <a:off x="5320606" y="-725417"/>
                <a:ext cx="2367308" cy="2424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4D2B6BD6-38CB-44F2-8F65-544E3C6AB3FD}"/>
                </a:ext>
              </a:extLst>
            </p:cNvPr>
            <p:cNvSpPr/>
            <p:nvPr/>
          </p:nvSpPr>
          <p:spPr>
            <a:xfrm rot="343885">
              <a:off x="2876155" y="2967204"/>
              <a:ext cx="626802" cy="59103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D2F408B3-A8F2-40A1-AE45-708B75E6EF8C}"/>
              </a:ext>
            </a:extLst>
          </p:cNvPr>
          <p:cNvGrpSpPr/>
          <p:nvPr/>
        </p:nvGrpSpPr>
        <p:grpSpPr>
          <a:xfrm>
            <a:off x="8242381" y="5176671"/>
            <a:ext cx="434918" cy="702737"/>
            <a:chOff x="2785505" y="2967204"/>
            <a:chExt cx="717452" cy="1162836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85AD4A50-B66B-4243-B9CE-0D9C6D8ADD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082203"/>
              <a:ext cx="705857" cy="1047837"/>
              <a:chOff x="5022024" y="-725417"/>
              <a:chExt cx="2665890" cy="4297587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A87BFCCB-0691-48F2-A9F4-EB602C37A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FA6BCC6B-4AFE-4645-BEE8-92C81BF5D528}"/>
                  </a:ext>
                </a:extLst>
              </p:cNvPr>
              <p:cNvSpPr/>
              <p:nvPr/>
            </p:nvSpPr>
            <p:spPr>
              <a:xfrm rot="343885">
                <a:off x="5320606" y="-725417"/>
                <a:ext cx="2367308" cy="2424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AD9A1F43-DF90-4177-ADBA-092548A512F9}"/>
                </a:ext>
              </a:extLst>
            </p:cNvPr>
            <p:cNvSpPr/>
            <p:nvPr/>
          </p:nvSpPr>
          <p:spPr>
            <a:xfrm rot="343885">
              <a:off x="2876155" y="2967204"/>
              <a:ext cx="626802" cy="59103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337DA5F-42C4-4EB8-A6CD-C98AC83D4CC8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6AEAEE0-202D-419F-A2E2-33CC562ADB52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DE2767-9647-4154-B036-1F44E1DFF954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53CA6E0-A9DF-42FF-AE48-0096025CC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267834-AE2C-49EE-B6BB-4E57772ED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A282FB44-FD94-411D-A3F7-2E331E097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9785405-3FA5-41DA-ADEA-88D9265E7F5D}"/>
              </a:ext>
            </a:extLst>
          </p:cNvPr>
          <p:cNvSpPr/>
          <p:nvPr/>
        </p:nvSpPr>
        <p:spPr>
          <a:xfrm>
            <a:off x="314382" y="6614689"/>
            <a:ext cx="202894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3" name="Graphic 252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F89C5E-13B6-41D7-BD88-AF97DA7C31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255" name="Graphic 254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9E1A7E-8B26-4A5F-A2BB-9EDC32A49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56" name="Graphic 255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D913866-A2C5-4852-8C68-1C25CB5FB7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CB35BF1-D4A3-4394-B654-56FB107E8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58" t="6619" r="5012"/>
          <a:stretch/>
        </p:blipFill>
        <p:spPr>
          <a:xfrm>
            <a:off x="52405" y="346646"/>
            <a:ext cx="12087190" cy="5622354"/>
          </a:xfrm>
          <a:prstGeom prst="rect">
            <a:avLst/>
          </a:prstGeom>
        </p:spPr>
      </p:pic>
      <p:pic>
        <p:nvPicPr>
          <p:cNvPr id="3" name="Graphic 2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48E1C81-BF10-4B32-BFAA-1A6BE988D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7" name="Graphic 6" descr="Zoom out">
            <a:hlinkClick r:id="rId6" action="ppaction://hlinksldjump"/>
            <a:extLst>
              <a:ext uri="{FF2B5EF4-FFF2-40B4-BE49-F238E27FC236}">
                <a16:creationId xmlns:a16="http://schemas.microsoft.com/office/drawing/2014/main" id="{3A5E9954-823C-42AD-8A5C-D73DDE9FD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3117" y="624526"/>
            <a:ext cx="699155" cy="6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6AC09F8-997E-428A-9EB0-F56FD161E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21" t="8102" r="4048"/>
          <a:stretch/>
        </p:blipFill>
        <p:spPr>
          <a:xfrm>
            <a:off x="63460" y="668344"/>
            <a:ext cx="11970212" cy="5436123"/>
          </a:xfrm>
          <a:prstGeom prst="rect">
            <a:avLst/>
          </a:prstGeom>
        </p:spPr>
      </p:pic>
      <p:pic>
        <p:nvPicPr>
          <p:cNvPr id="4" name="Graphic 3" descr="Zoom out">
            <a:hlinkClick r:id="rId4" action="ppaction://hlinksldjump"/>
            <a:extLst>
              <a:ext uri="{FF2B5EF4-FFF2-40B4-BE49-F238E27FC236}">
                <a16:creationId xmlns:a16="http://schemas.microsoft.com/office/drawing/2014/main" id="{EB42B893-D5E1-493D-A219-E069C96BF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4241" y="841343"/>
            <a:ext cx="751787" cy="7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01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9D1CC7F-1190-4587-A196-BF9BE4601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91" y="975853"/>
            <a:ext cx="12040540" cy="4906473"/>
          </a:xfrm>
          <a:prstGeom prst="rect">
            <a:avLst/>
          </a:prstGeom>
        </p:spPr>
      </p:pic>
      <p:pic>
        <p:nvPicPr>
          <p:cNvPr id="4" name="Graphic 3" descr="Zoom out">
            <a:hlinkClick r:id="rId4" action="ppaction://hlinksldjump"/>
            <a:extLst>
              <a:ext uri="{FF2B5EF4-FFF2-40B4-BE49-F238E27FC236}">
                <a16:creationId xmlns:a16="http://schemas.microsoft.com/office/drawing/2014/main" id="{34FB7014-C6F9-4ADE-BD1A-E465EA5E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030" y="518474"/>
            <a:ext cx="661447" cy="6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12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881423-E556-47F0-BA12-7888F3632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528" y="1064477"/>
            <a:ext cx="11671949" cy="4756275"/>
          </a:xfrm>
          <a:prstGeom prst="rect">
            <a:avLst/>
          </a:prstGeom>
        </p:spPr>
      </p:pic>
      <p:pic>
        <p:nvPicPr>
          <p:cNvPr id="4" name="Graphic 3" descr="Zoom out">
            <a:hlinkClick r:id="rId4" action="ppaction://hlinksldjump"/>
            <a:extLst>
              <a:ext uri="{FF2B5EF4-FFF2-40B4-BE49-F238E27FC236}">
                <a16:creationId xmlns:a16="http://schemas.microsoft.com/office/drawing/2014/main" id="{11835421-2849-4933-8434-C09BA603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5030" y="518474"/>
            <a:ext cx="661447" cy="6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04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6ABF06-3D53-41CB-85F4-3A31BB328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6417" r="6092" b="5005"/>
          <a:stretch/>
        </p:blipFill>
        <p:spPr>
          <a:xfrm>
            <a:off x="2491295" y="45805"/>
            <a:ext cx="7017634" cy="6766389"/>
          </a:xfrm>
          <a:prstGeom prst="rect">
            <a:avLst/>
          </a:prstGeom>
        </p:spPr>
      </p:pic>
      <p:pic>
        <p:nvPicPr>
          <p:cNvPr id="4" name="Graphic 3" descr="Zoom out">
            <a:hlinkClick r:id="rId3" action="ppaction://hlinksldjump"/>
            <a:extLst>
              <a:ext uri="{FF2B5EF4-FFF2-40B4-BE49-F238E27FC236}">
                <a16:creationId xmlns:a16="http://schemas.microsoft.com/office/drawing/2014/main" id="{4A3DE289-525B-4A86-85E4-C5A143767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8929" y="2767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77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5043F4-160F-4A96-B99D-004C5035E73F}"/>
              </a:ext>
            </a:extLst>
          </p:cNvPr>
          <p:cNvGrpSpPr>
            <a:grpSpLocks noChangeAspect="1"/>
          </p:cNvGrpSpPr>
          <p:nvPr/>
        </p:nvGrpSpPr>
        <p:grpSpPr>
          <a:xfrm>
            <a:off x="775700" y="487065"/>
            <a:ext cx="10107106" cy="5567226"/>
            <a:chOff x="7677013" y="766198"/>
            <a:chExt cx="4403549" cy="2425576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B178C088-8491-40D6-AA95-EC6AB1C87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2393"/>
            <a:stretch/>
          </p:blipFill>
          <p:spPr>
            <a:xfrm>
              <a:off x="7685512" y="766198"/>
              <a:ext cx="4395050" cy="1193835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9E6FAC6-B70B-4C9A-9F27-582C8ABA5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0882"/>
            <a:stretch/>
          </p:blipFill>
          <p:spPr>
            <a:xfrm>
              <a:off x="7677013" y="1960033"/>
              <a:ext cx="4395050" cy="1231741"/>
            </a:xfrm>
            <a:prstGeom prst="rect">
              <a:avLst/>
            </a:prstGeom>
          </p:spPr>
        </p:pic>
      </p:grpSp>
      <p:pic>
        <p:nvPicPr>
          <p:cNvPr id="6" name="Graphic 5" descr="Zoom out">
            <a:hlinkClick r:id="rId4" action="ppaction://hlinksldjump"/>
            <a:extLst>
              <a:ext uri="{FF2B5EF4-FFF2-40B4-BE49-F238E27FC236}">
                <a16:creationId xmlns:a16="http://schemas.microsoft.com/office/drawing/2014/main" id="{B0822F08-D8AD-44DB-B005-E0E7576E2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8929" y="2767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18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50A72D2-14FA-4E81-9129-2D29AB9B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59" y="1056253"/>
            <a:ext cx="11202890" cy="4745493"/>
          </a:xfrm>
          <a:prstGeom prst="rect">
            <a:avLst/>
          </a:prstGeom>
        </p:spPr>
      </p:pic>
      <p:pic>
        <p:nvPicPr>
          <p:cNvPr id="4" name="Graphic 3" descr="Zoom out">
            <a:hlinkClick r:id="rId4" action="ppaction://hlinksldjump"/>
            <a:extLst>
              <a:ext uri="{FF2B5EF4-FFF2-40B4-BE49-F238E27FC236}">
                <a16:creationId xmlns:a16="http://schemas.microsoft.com/office/drawing/2014/main" id="{4B80FCF6-5398-43AD-B791-928420310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8929" y="2767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3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1F4C6-42CB-4472-BA8E-A939F718C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6954" y="1312207"/>
            <a:ext cx="9152186" cy="4233586"/>
          </a:xfrm>
          <a:prstGeom prst="rect">
            <a:avLst/>
          </a:prstGeom>
        </p:spPr>
      </p:pic>
      <p:pic>
        <p:nvPicPr>
          <p:cNvPr id="4" name="Graphic 3" descr="Zoom out">
            <a:hlinkClick r:id="rId4" action="ppaction://hlinksldjump"/>
            <a:extLst>
              <a:ext uri="{FF2B5EF4-FFF2-40B4-BE49-F238E27FC236}">
                <a16:creationId xmlns:a16="http://schemas.microsoft.com/office/drawing/2014/main" id="{2BFD3370-8B4A-46A4-9786-D72C9A7A9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8929" y="2767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0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ingle gear">
            <a:extLst>
              <a:ext uri="{FF2B5EF4-FFF2-40B4-BE49-F238E27FC236}">
                <a16:creationId xmlns:a16="http://schemas.microsoft.com/office/drawing/2014/main" id="{3D9BBC3E-989C-4FF4-943B-6392B72A1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0755" y="-583989"/>
            <a:ext cx="237430" cy="23743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E20EF89-4DEF-4602-8A43-8CCF02F8C48B}"/>
              </a:ext>
            </a:extLst>
          </p:cNvPr>
          <p:cNvSpPr/>
          <p:nvPr/>
        </p:nvSpPr>
        <p:spPr>
          <a:xfrm>
            <a:off x="7176753" y="-1084272"/>
            <a:ext cx="1788250" cy="8659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400" dirty="0">
                <a:solidFill>
                  <a:schemeClr val="tx1"/>
                </a:solidFill>
              </a:rPr>
              <a:t>Hydrological Model</a:t>
            </a:r>
          </a:p>
          <a:p>
            <a:r>
              <a:rPr lang="fr-CH" sz="1200" dirty="0">
                <a:solidFill>
                  <a:schemeClr val="tx1"/>
                </a:solidFill>
              </a:rPr>
              <a:t>        </a:t>
            </a:r>
            <a:r>
              <a:rPr lang="fr-CH" sz="1200" dirty="0" err="1">
                <a:solidFill>
                  <a:schemeClr val="tx1"/>
                </a:solidFill>
              </a:rPr>
              <a:t>Snowfall</a:t>
            </a:r>
            <a:r>
              <a:rPr lang="fr-CH" sz="1200" dirty="0">
                <a:solidFill>
                  <a:schemeClr val="tx1"/>
                </a:solidFill>
              </a:rPr>
              <a:t> correction</a:t>
            </a:r>
          </a:p>
          <a:p>
            <a:r>
              <a:rPr lang="fr-CH" sz="1200" dirty="0">
                <a:solidFill>
                  <a:schemeClr val="tx1"/>
                </a:solidFill>
              </a:rPr>
              <a:t>        2D </a:t>
            </a:r>
            <a:r>
              <a:rPr lang="fr-CH" sz="1200" dirty="0" err="1">
                <a:solidFill>
                  <a:schemeClr val="tx1"/>
                </a:solidFill>
              </a:rPr>
              <a:t>melt</a:t>
            </a:r>
            <a:r>
              <a:rPr lang="fr-CH" sz="1200" dirty="0">
                <a:solidFill>
                  <a:schemeClr val="tx1"/>
                </a:solidFill>
              </a:rPr>
              <a:t> factor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5" name="Graphic 54" descr="Gears">
            <a:extLst>
              <a:ext uri="{FF2B5EF4-FFF2-40B4-BE49-F238E27FC236}">
                <a16:creationId xmlns:a16="http://schemas.microsoft.com/office/drawing/2014/main" id="{09D2376B-5CCB-4A7B-8DEB-76D5EDB5E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7224" y="-579702"/>
            <a:ext cx="364573" cy="364573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337DA5F-42C4-4EB8-A6CD-C98AC83D4CC8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6AEAEE0-202D-419F-A2E2-33CC562ADB52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DDE2767-9647-4154-B036-1F44E1DFF954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53CA6E0-A9DF-42FF-AE48-0096025CC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267834-AE2C-49EE-B6BB-4E57772ED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A282FB44-FD94-411D-A3F7-2E331E097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116" name="Picture 115">
            <a:hlinkClick r:id="rId10" action="ppaction://hlinksldjump"/>
            <a:extLst>
              <a:ext uri="{FF2B5EF4-FFF2-40B4-BE49-F238E27FC236}">
                <a16:creationId xmlns:a16="http://schemas.microsoft.com/office/drawing/2014/main" id="{D985DDC8-7AD7-457C-A545-20A78107B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6417" r="6092" b="5005"/>
          <a:stretch/>
        </p:blipFill>
        <p:spPr>
          <a:xfrm>
            <a:off x="4292745" y="1008634"/>
            <a:ext cx="2737891" cy="263986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D933C61E-AECC-4E27-9D1C-7F5C67B243A9}"/>
              </a:ext>
            </a:extLst>
          </p:cNvPr>
          <p:cNvSpPr txBox="1"/>
          <p:nvPr/>
        </p:nvSpPr>
        <p:spPr>
          <a:xfrm>
            <a:off x="107783" y="1319334"/>
            <a:ext cx="40603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Model &amp; Data: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Wflow_sbm</a:t>
            </a:r>
            <a:r>
              <a:rPr lang="fr-CH" sz="1200" dirty="0"/>
              <a:t> </a:t>
            </a:r>
            <a:r>
              <a:rPr lang="fr-CH" sz="1200" dirty="0" err="1"/>
              <a:t>hydrological</a:t>
            </a:r>
            <a:r>
              <a:rPr lang="fr-CH" sz="1200" dirty="0"/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Resampled</a:t>
            </a:r>
            <a:r>
              <a:rPr lang="fr-CH" sz="1200" dirty="0"/>
              <a:t> Landsat </a:t>
            </a:r>
            <a:r>
              <a:rPr lang="fr-CH" sz="1200" dirty="0" err="1"/>
              <a:t>daily</a:t>
            </a:r>
            <a:r>
              <a:rPr lang="fr-CH" sz="1200" dirty="0"/>
              <a:t> </a:t>
            </a:r>
            <a:r>
              <a:rPr lang="fr-CH" sz="1200" dirty="0" err="1"/>
              <a:t>synthetic</a:t>
            </a:r>
            <a:r>
              <a:rPr lang="fr-CH" sz="1200" dirty="0"/>
              <a:t> snow cover </a:t>
            </a:r>
            <a:r>
              <a:rPr lang="fr-CH" sz="1200" dirty="0" err="1"/>
              <a:t>maps</a:t>
            </a:r>
            <a:endParaRPr lang="fr-CH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/>
              <a:t>Thur-Jonschwil catchment in </a:t>
            </a:r>
            <a:r>
              <a:rPr lang="fr-CH" sz="1200" dirty="0" err="1"/>
              <a:t>Eastern</a:t>
            </a:r>
            <a:r>
              <a:rPr lang="fr-CH" sz="1200" dirty="0"/>
              <a:t> Switzerland </a:t>
            </a:r>
          </a:p>
          <a:p>
            <a:r>
              <a:rPr lang="fr-CH" sz="1200" dirty="0"/>
              <a:t>      (493 km</a:t>
            </a:r>
            <a:r>
              <a:rPr lang="fr-CH" sz="1200" baseline="30000" dirty="0"/>
              <a:t>2</a:t>
            </a:r>
            <a:r>
              <a:rPr lang="fr-CH" sz="1200" dirty="0"/>
              <a:t>) </a:t>
            </a:r>
            <a:r>
              <a:rPr lang="fr-CH" sz="1200" dirty="0" err="1"/>
              <a:t>with</a:t>
            </a:r>
            <a:r>
              <a:rPr lang="fr-CH" sz="1200" dirty="0"/>
              <a:t> 2 </a:t>
            </a:r>
            <a:r>
              <a:rPr lang="fr-CH" sz="1200" dirty="0" err="1"/>
              <a:t>discharge</a:t>
            </a:r>
            <a:r>
              <a:rPr lang="fr-CH" sz="1200" dirty="0"/>
              <a:t> and 4 snow </a:t>
            </a:r>
            <a:r>
              <a:rPr lang="fr-CH" sz="1200" dirty="0" err="1"/>
              <a:t>depth</a:t>
            </a:r>
            <a:r>
              <a:rPr lang="fr-CH" sz="1200" dirty="0"/>
              <a:t>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1200" dirty="0"/>
          </a:p>
          <a:p>
            <a:r>
              <a:rPr lang="fr-CH" sz="1400" dirty="0" err="1"/>
              <a:t>Methodology</a:t>
            </a:r>
            <a:r>
              <a:rPr lang="en-US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/>
              <a:t>Per setting 500 calibration runs </a:t>
            </a:r>
            <a:r>
              <a:rPr lang="fr-CH" sz="1200" dirty="0" err="1"/>
              <a:t>using</a:t>
            </a:r>
            <a:r>
              <a:rPr lang="fr-CH" sz="1200" dirty="0"/>
              <a:t> </a:t>
            </a:r>
            <a:r>
              <a:rPr lang="fr-CH" sz="1200" dirty="0" err="1"/>
              <a:t>only</a:t>
            </a:r>
            <a:r>
              <a:rPr lang="fr-CH" sz="1200" dirty="0"/>
              <a:t> </a:t>
            </a:r>
            <a:r>
              <a:rPr lang="fr-CH" sz="1200" dirty="0" err="1"/>
              <a:t>streamflow</a:t>
            </a:r>
            <a:r>
              <a:rPr lang="fr-CH" sz="1200" dirty="0"/>
              <a:t> observations at Jonschwil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/>
              <a:t>10 best runs are </a:t>
            </a:r>
            <a:r>
              <a:rPr lang="fr-CH" sz="1200" dirty="0" err="1"/>
              <a:t>kept</a:t>
            </a:r>
            <a:r>
              <a:rPr lang="fr-CH" sz="1200" dirty="0"/>
              <a:t> for </a:t>
            </a:r>
            <a:r>
              <a:rPr lang="fr-CH" sz="1200" dirty="0" err="1"/>
              <a:t>evaluation</a:t>
            </a:r>
            <a:r>
              <a:rPr lang="fr-CH" sz="1200" dirty="0"/>
              <a:t>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Mogelsberg</a:t>
            </a:r>
            <a:r>
              <a:rPr lang="fr-CH" sz="1200" dirty="0"/>
              <a:t> </a:t>
            </a:r>
            <a:r>
              <a:rPr lang="fr-CH" sz="1200" dirty="0" err="1"/>
              <a:t>streamflow</a:t>
            </a:r>
            <a:endParaRPr lang="fr-CH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200" dirty="0"/>
              <a:t>In-situ gap-</a:t>
            </a:r>
            <a:r>
              <a:rPr lang="fr-CH" sz="1200" dirty="0" err="1"/>
              <a:t>filled</a:t>
            </a:r>
            <a:r>
              <a:rPr lang="fr-CH" sz="1200" dirty="0"/>
              <a:t> snow </a:t>
            </a:r>
            <a:r>
              <a:rPr lang="fr-CH" sz="1200" dirty="0" err="1"/>
              <a:t>depth</a:t>
            </a:r>
            <a:r>
              <a:rPr lang="fr-CH" sz="1200" dirty="0"/>
              <a:t> to snow mass observations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200" dirty="0"/>
              <a:t>MODIS snow cover (500m)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/>
              <a:t>Setting 4: </a:t>
            </a:r>
          </a:p>
          <a:p>
            <a:pPr lvl="1"/>
            <a:r>
              <a:rPr lang="fr-CH" sz="1200" dirty="0"/>
              <a:t>Distributed </a:t>
            </a:r>
            <a:r>
              <a:rPr lang="fr-CH" sz="1200" dirty="0" err="1"/>
              <a:t>melt</a:t>
            </a:r>
            <a:r>
              <a:rPr lang="fr-CH" sz="1200" dirty="0"/>
              <a:t> factor = </a:t>
            </a:r>
          </a:p>
          <a:p>
            <a:r>
              <a:rPr lang="fr-CH" sz="1200" dirty="0"/>
              <a:t>          </a:t>
            </a:r>
            <a:r>
              <a:rPr lang="fr-CH" sz="1200" dirty="0" err="1"/>
              <a:t>uniform</a:t>
            </a:r>
            <a:r>
              <a:rPr lang="fr-CH" sz="1200" dirty="0"/>
              <a:t> </a:t>
            </a:r>
            <a:r>
              <a:rPr lang="fr-CH" sz="1200" dirty="0" err="1"/>
              <a:t>melt</a:t>
            </a:r>
            <a:r>
              <a:rPr lang="fr-CH" sz="1200" dirty="0"/>
              <a:t> factor * 1km </a:t>
            </a:r>
            <a:r>
              <a:rPr lang="fr-CH" sz="1200" dirty="0" err="1"/>
              <a:t>gridded</a:t>
            </a:r>
            <a:r>
              <a:rPr lang="fr-CH" sz="1200" dirty="0"/>
              <a:t> snow cover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1200" dirty="0"/>
          </a:p>
          <a:p>
            <a:r>
              <a:rPr lang="fr-CH" sz="1400" dirty="0" err="1"/>
              <a:t>Results</a:t>
            </a:r>
            <a:r>
              <a:rPr lang="fr-CH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Snowfall</a:t>
            </a:r>
            <a:r>
              <a:rPr lang="fr-CH" sz="1200" dirty="0"/>
              <a:t> correction </a:t>
            </a:r>
            <a:r>
              <a:rPr lang="fr-CH" sz="1200" dirty="0" err="1"/>
              <a:t>improves</a:t>
            </a:r>
            <a:r>
              <a:rPr lang="fr-CH" sz="1200" dirty="0"/>
              <a:t> all </a:t>
            </a:r>
            <a:r>
              <a:rPr lang="fr-CH" sz="1200" dirty="0" err="1"/>
              <a:t>results</a:t>
            </a:r>
            <a:endParaRPr lang="fr-CH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Replacing</a:t>
            </a:r>
            <a:r>
              <a:rPr lang="fr-CH" sz="1200" dirty="0"/>
              <a:t> </a:t>
            </a:r>
            <a:r>
              <a:rPr lang="fr-CH" sz="1200" dirty="0" err="1"/>
              <a:t>uniform</a:t>
            </a:r>
            <a:r>
              <a:rPr lang="fr-CH" sz="1200" dirty="0"/>
              <a:t> </a:t>
            </a:r>
            <a:r>
              <a:rPr lang="fr-CH" sz="1200" dirty="0" err="1"/>
              <a:t>with</a:t>
            </a:r>
            <a:r>
              <a:rPr lang="fr-CH" sz="1200" dirty="0"/>
              <a:t> </a:t>
            </a:r>
            <a:r>
              <a:rPr lang="fr-CH" sz="1200" dirty="0" err="1"/>
              <a:t>distributed</a:t>
            </a:r>
            <a:r>
              <a:rPr lang="fr-CH" sz="1200" dirty="0"/>
              <a:t> </a:t>
            </a:r>
            <a:r>
              <a:rPr lang="fr-CH" sz="1200" dirty="0" err="1"/>
              <a:t>melt</a:t>
            </a:r>
            <a:r>
              <a:rPr lang="fr-CH" sz="1200" dirty="0"/>
              <a:t> factor leads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Slightly</a:t>
            </a:r>
            <a:r>
              <a:rPr lang="fr-CH" sz="1200" dirty="0"/>
              <a:t> </a:t>
            </a:r>
            <a:r>
              <a:rPr lang="fr-CH" sz="1200" dirty="0" err="1"/>
              <a:t>improved</a:t>
            </a:r>
            <a:r>
              <a:rPr lang="fr-CH" sz="1200" dirty="0"/>
              <a:t> </a:t>
            </a:r>
            <a:r>
              <a:rPr lang="fr-CH" sz="1200" dirty="0" err="1"/>
              <a:t>streamflow</a:t>
            </a:r>
            <a:endParaRPr lang="fr-CH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Similar</a:t>
            </a:r>
            <a:r>
              <a:rPr lang="fr-CH" sz="1200" dirty="0"/>
              <a:t> snow mass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sz="1200" dirty="0" err="1"/>
              <a:t>Reduced</a:t>
            </a:r>
            <a:r>
              <a:rPr lang="fr-CH" sz="1200" dirty="0"/>
              <a:t> spatial snow cover performance, </a:t>
            </a:r>
            <a:r>
              <a:rPr lang="fr-CH" sz="1200" dirty="0" err="1"/>
              <a:t>except</a:t>
            </a:r>
            <a:r>
              <a:rPr lang="fr-CH" sz="1200" dirty="0"/>
              <a:t> in </a:t>
            </a:r>
            <a:r>
              <a:rPr lang="fr-CH" sz="1200" dirty="0" err="1"/>
              <a:t>early</a:t>
            </a:r>
            <a:r>
              <a:rPr lang="fr-CH" sz="1200" dirty="0"/>
              <a:t> </a:t>
            </a:r>
            <a:r>
              <a:rPr lang="fr-CH" sz="1200" dirty="0" err="1"/>
              <a:t>winter</a:t>
            </a:r>
            <a:endParaRPr lang="fr-CH" sz="12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1400" dirty="0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C1C0DCC7-559B-4631-A899-D92F8A4B30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9519" y="3747689"/>
            <a:ext cx="2966263" cy="2834624"/>
          </a:xfrm>
          <a:prstGeom prst="rect">
            <a:avLst/>
          </a:prstGeom>
        </p:spPr>
      </p:pic>
      <p:pic>
        <p:nvPicPr>
          <p:cNvPr id="120" name="Graphic 119">
            <a:hlinkClick r:id="rId13" action="ppaction://hlinksldjump"/>
            <a:extLst>
              <a:ext uri="{FF2B5EF4-FFF2-40B4-BE49-F238E27FC236}">
                <a16:creationId xmlns:a16="http://schemas.microsoft.com/office/drawing/2014/main" id="{5E9BBF93-8A2D-4450-8493-455F4CBF1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22343" y="3177685"/>
            <a:ext cx="4395050" cy="1861723"/>
          </a:xfrm>
          <a:prstGeom prst="rect">
            <a:avLst/>
          </a:prstGeom>
        </p:spPr>
      </p:pic>
      <p:pic>
        <p:nvPicPr>
          <p:cNvPr id="121" name="Graphic 120">
            <a:hlinkClick r:id="rId16" action="ppaction://hlinksldjump"/>
            <a:extLst>
              <a:ext uri="{FF2B5EF4-FFF2-40B4-BE49-F238E27FC236}">
                <a16:creationId xmlns:a16="http://schemas.microsoft.com/office/drawing/2014/main" id="{F47CD1F4-0198-451D-B071-D8044EA9CA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023837" y="4988524"/>
            <a:ext cx="3985058" cy="18433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C24E74-945E-44B5-89A6-DFAD147CC4FF}"/>
              </a:ext>
            </a:extLst>
          </p:cNvPr>
          <p:cNvGrpSpPr/>
          <p:nvPr/>
        </p:nvGrpSpPr>
        <p:grpSpPr>
          <a:xfrm>
            <a:off x="7677013" y="766198"/>
            <a:ext cx="4403549" cy="2425576"/>
            <a:chOff x="7677013" y="766198"/>
            <a:chExt cx="4403549" cy="2425576"/>
          </a:xfrm>
        </p:grpSpPr>
        <p:pic>
          <p:nvPicPr>
            <p:cNvPr id="119" name="Graphic 118">
              <a:hlinkClick r:id="rId19" action="ppaction://hlinksldjump"/>
              <a:extLst>
                <a:ext uri="{FF2B5EF4-FFF2-40B4-BE49-F238E27FC236}">
                  <a16:creationId xmlns:a16="http://schemas.microsoft.com/office/drawing/2014/main" id="{E8281758-419F-4592-BAE4-BD3E48D53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52393"/>
            <a:stretch/>
          </p:blipFill>
          <p:spPr>
            <a:xfrm>
              <a:off x="7685512" y="766198"/>
              <a:ext cx="4395050" cy="1193835"/>
            </a:xfrm>
            <a:prstGeom prst="rect">
              <a:avLst/>
            </a:prstGeom>
          </p:spPr>
        </p:pic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229D7313-9D8F-4FA8-B329-BDF1D7C27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t="50882"/>
            <a:stretch/>
          </p:blipFill>
          <p:spPr>
            <a:xfrm>
              <a:off x="7677013" y="1960033"/>
              <a:ext cx="4395050" cy="1231741"/>
            </a:xfrm>
            <a:prstGeom prst="rect">
              <a:avLst/>
            </a:prstGeom>
          </p:spPr>
        </p:pic>
      </p:grpSp>
      <p:pic>
        <p:nvPicPr>
          <p:cNvPr id="126" name="Graphic 125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71021FE-ED8F-42DF-B41D-AF3C22BCC6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127" name="Graphic 126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1608FB-6BF0-461F-AF3E-45B2904D3C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128" name="Graphic 127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2FD0F3-A1EF-47E3-95D4-403E75B78D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83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29159C-579C-4163-A266-A751EE8EE171}"/>
              </a:ext>
            </a:extLst>
          </p:cNvPr>
          <p:cNvSpPr/>
          <p:nvPr/>
        </p:nvSpPr>
        <p:spPr>
          <a:xfrm>
            <a:off x="497840" y="1082040"/>
            <a:ext cx="6167120" cy="475996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Motivation</a:t>
            </a:r>
            <a:endParaRPr lang="fr-CH" sz="2400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endParaRPr lang="fr-CH" sz="2400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By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tweaking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snow accumulation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configurations of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can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simulate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infinite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number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of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spatio-temporal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water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equivalent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(SWE) distributions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All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these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distributions lead to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different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response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after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having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been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routed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by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Comparison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against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observations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allows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us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determine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which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distributions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were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realistic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which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ones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should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discarded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This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finally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gives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us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posterior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ensemble of catchment-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wide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evolutions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winter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However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these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models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often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use simplifications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that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prevent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realistic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representation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of spatial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patterns,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which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leads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difficulties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 the SWE-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translation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AF9325-F0AE-499C-A423-7C55362E11E8}"/>
              </a:ext>
            </a:extLst>
          </p:cNvPr>
          <p:cNvSpPr/>
          <p:nvPr/>
        </p:nvSpPr>
        <p:spPr>
          <a:xfrm>
            <a:off x="8841856" y="1043975"/>
            <a:ext cx="1605105" cy="5168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 err="1">
                <a:latin typeface="Gill Sans Nova" panose="020B0602020104020203" pitchFamily="34" charset="0"/>
              </a:rPr>
              <a:t>Temperature</a:t>
            </a:r>
            <a:r>
              <a:rPr lang="fr-CH" sz="1400" dirty="0">
                <a:latin typeface="Gill Sans Nova" panose="020B0602020104020203" pitchFamily="34" charset="0"/>
              </a:rPr>
              <a:t> + </a:t>
            </a:r>
            <a:r>
              <a:rPr lang="fr-CH" sz="1400" dirty="0" err="1">
                <a:latin typeface="Gill Sans Nova" panose="020B0602020104020203" pitchFamily="34" charset="0"/>
              </a:rPr>
              <a:t>Precipitation</a:t>
            </a:r>
            <a:endParaRPr lang="en-US" sz="1400" dirty="0">
              <a:latin typeface="Gill Sans Nova" panose="020B06020201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086332-E829-42E4-BBF5-8D2308809CB1}"/>
              </a:ext>
            </a:extLst>
          </p:cNvPr>
          <p:cNvSpPr/>
          <p:nvPr/>
        </p:nvSpPr>
        <p:spPr>
          <a:xfrm>
            <a:off x="8795650" y="2187186"/>
            <a:ext cx="1680166" cy="441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Hydrological Model</a:t>
            </a:r>
          </a:p>
          <a:p>
            <a:pPr algn="ctr"/>
            <a:r>
              <a:rPr lang="fr-CH" sz="1050" dirty="0">
                <a:solidFill>
                  <a:schemeClr val="tx1"/>
                </a:solidFill>
                <a:latin typeface="Gill Sans Nova" panose="020B0602020104020203" pitchFamily="34" charset="0"/>
              </a:rPr>
              <a:t>(1km </a:t>
            </a:r>
            <a:r>
              <a:rPr lang="fr-CH" sz="105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resolution</a:t>
            </a:r>
            <a:r>
              <a:rPr lang="fr-CH" sz="105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F12FDD-648C-4F8C-86F8-5DFC71EE1B3C}"/>
              </a:ext>
            </a:extLst>
          </p:cNvPr>
          <p:cNvCxnSpPr>
            <a:cxnSpLocks/>
          </p:cNvCxnSpPr>
          <p:nvPr/>
        </p:nvCxnSpPr>
        <p:spPr>
          <a:xfrm flipH="1">
            <a:off x="9928867" y="3061817"/>
            <a:ext cx="929295" cy="300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054178-6EE3-4013-8C18-7960FCBC047E}"/>
              </a:ext>
            </a:extLst>
          </p:cNvPr>
          <p:cNvCxnSpPr>
            <a:cxnSpLocks/>
          </p:cNvCxnSpPr>
          <p:nvPr/>
        </p:nvCxnSpPr>
        <p:spPr>
          <a:xfrm flipH="1" flipV="1">
            <a:off x="8168871" y="3060820"/>
            <a:ext cx="955197" cy="299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A825BC-C85E-4530-902B-1587CA55EB57}"/>
              </a:ext>
            </a:extLst>
          </p:cNvPr>
          <p:cNvCxnSpPr>
            <a:cxnSpLocks/>
          </p:cNvCxnSpPr>
          <p:nvPr/>
        </p:nvCxnSpPr>
        <p:spPr>
          <a:xfrm flipV="1">
            <a:off x="9939282" y="3361993"/>
            <a:ext cx="0" cy="204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EABF5CE-71EB-43A0-B6E1-B961B5DB8399}"/>
              </a:ext>
            </a:extLst>
          </p:cNvPr>
          <p:cNvCxnSpPr>
            <a:cxnSpLocks/>
          </p:cNvCxnSpPr>
          <p:nvPr/>
        </p:nvCxnSpPr>
        <p:spPr>
          <a:xfrm flipV="1">
            <a:off x="9123059" y="3361993"/>
            <a:ext cx="0" cy="204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A75019-F4AA-421D-BFBC-B8C2C9374856}"/>
              </a:ext>
            </a:extLst>
          </p:cNvPr>
          <p:cNvGrpSpPr/>
          <p:nvPr/>
        </p:nvGrpSpPr>
        <p:grpSpPr>
          <a:xfrm>
            <a:off x="8813914" y="1558941"/>
            <a:ext cx="2138768" cy="364573"/>
            <a:chOff x="5715354" y="1984747"/>
            <a:chExt cx="2138768" cy="3645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624883-DA4F-407D-90D0-E94359F3CD1B}"/>
                </a:ext>
              </a:extLst>
            </p:cNvPr>
            <p:cNvSpPr txBox="1"/>
            <p:nvPr/>
          </p:nvSpPr>
          <p:spPr>
            <a:xfrm>
              <a:off x="5973840" y="2028535"/>
              <a:ext cx="1880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i="1" dirty="0" err="1">
                  <a:latin typeface="Gill Sans Nova" panose="020B0602020104020203" pitchFamily="34" charset="0"/>
                </a:rPr>
                <a:t>Snowfall</a:t>
              </a:r>
              <a:r>
                <a:rPr lang="fr-CH" sz="1200" i="1" dirty="0">
                  <a:latin typeface="Gill Sans Nova" panose="020B0602020104020203" pitchFamily="34" charset="0"/>
                </a:rPr>
                <a:t> correction</a:t>
              </a:r>
              <a:endParaRPr lang="en-US" sz="1200" i="1" dirty="0">
                <a:latin typeface="Gill Sans Nova" panose="020B0602020104020203" pitchFamily="34" charset="0"/>
              </a:endParaRPr>
            </a:p>
          </p:txBody>
        </p:sp>
        <p:pic>
          <p:nvPicPr>
            <p:cNvPr id="39" name="Graphic 38" descr="Gears">
              <a:extLst>
                <a:ext uri="{FF2B5EF4-FFF2-40B4-BE49-F238E27FC236}">
                  <a16:creationId xmlns:a16="http://schemas.microsoft.com/office/drawing/2014/main" id="{0178BF9C-DF60-4043-AAE4-33ABE194A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15354" y="1984747"/>
              <a:ext cx="364573" cy="36457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FE2FBBA-DF91-418D-A23F-A608793B8CBA}"/>
              </a:ext>
            </a:extLst>
          </p:cNvPr>
          <p:cNvGrpSpPr/>
          <p:nvPr/>
        </p:nvGrpSpPr>
        <p:grpSpPr>
          <a:xfrm>
            <a:off x="8696155" y="2638139"/>
            <a:ext cx="2138768" cy="364573"/>
            <a:chOff x="5715354" y="1984747"/>
            <a:chExt cx="2138768" cy="36457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DD6B93-E0AD-42FC-BAC3-7DC60E12D806}"/>
                </a:ext>
              </a:extLst>
            </p:cNvPr>
            <p:cNvSpPr txBox="1"/>
            <p:nvPr/>
          </p:nvSpPr>
          <p:spPr>
            <a:xfrm>
              <a:off x="5973840" y="2028535"/>
              <a:ext cx="1880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i="1" dirty="0">
                  <a:latin typeface="Gill Sans Nova" panose="020B0602020104020203" pitchFamily="34" charset="0"/>
                </a:rPr>
                <a:t>2D </a:t>
              </a:r>
              <a:r>
                <a:rPr lang="fr-CH" sz="1200" i="1" dirty="0" err="1">
                  <a:latin typeface="Gill Sans Nova" panose="020B0602020104020203" pitchFamily="34" charset="0"/>
                </a:rPr>
                <a:t>melt</a:t>
              </a:r>
              <a:r>
                <a:rPr lang="fr-CH" sz="1200" i="1" dirty="0">
                  <a:latin typeface="Gill Sans Nova" panose="020B0602020104020203" pitchFamily="34" charset="0"/>
                </a:rPr>
                <a:t> factor </a:t>
              </a:r>
              <a:r>
                <a:rPr lang="fr-CH" sz="1200" i="1" dirty="0" err="1">
                  <a:latin typeface="Gill Sans Nova" panose="020B0602020104020203" pitchFamily="34" charset="0"/>
                </a:rPr>
                <a:t>adjustment</a:t>
              </a:r>
              <a:endParaRPr lang="en-US" sz="1200" i="1" dirty="0">
                <a:latin typeface="Gill Sans Nova" panose="020B0602020104020203" pitchFamily="34" charset="0"/>
              </a:endParaRPr>
            </a:p>
          </p:txBody>
        </p:sp>
        <p:pic>
          <p:nvPicPr>
            <p:cNvPr id="42" name="Graphic 41" descr="Gears">
              <a:extLst>
                <a:ext uri="{FF2B5EF4-FFF2-40B4-BE49-F238E27FC236}">
                  <a16:creationId xmlns:a16="http://schemas.microsoft.com/office/drawing/2014/main" id="{0DEBBB07-E040-46A5-A737-44BFEE42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15354" y="1984747"/>
              <a:ext cx="364573" cy="364573"/>
            </a:xfrm>
            <a:prstGeom prst="rect">
              <a:avLst/>
            </a:prstGeom>
          </p:spPr>
        </p:pic>
      </p:grpSp>
      <p:sp>
        <p:nvSpPr>
          <p:cNvPr id="43" name="Left Brace 42">
            <a:extLst>
              <a:ext uri="{FF2B5EF4-FFF2-40B4-BE49-F238E27FC236}">
                <a16:creationId xmlns:a16="http://schemas.microsoft.com/office/drawing/2014/main" id="{0B7D826A-47BA-4A2E-ABF7-72038CE3DF5B}"/>
              </a:ext>
            </a:extLst>
          </p:cNvPr>
          <p:cNvSpPr/>
          <p:nvPr/>
        </p:nvSpPr>
        <p:spPr>
          <a:xfrm>
            <a:off x="8492437" y="1001035"/>
            <a:ext cx="217435" cy="2003365"/>
          </a:xfrm>
          <a:prstGeom prst="leftBrace">
            <a:avLst>
              <a:gd name="adj1" fmla="val 66759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Nova" panose="020B06020201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D08808-FE06-4A22-8D9A-5BACEA688E9C}"/>
              </a:ext>
            </a:extLst>
          </p:cNvPr>
          <p:cNvSpPr/>
          <p:nvPr/>
        </p:nvSpPr>
        <p:spPr>
          <a:xfrm>
            <a:off x="8531167" y="4489822"/>
            <a:ext cx="2068759" cy="441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observations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C3A72B7-D732-4933-A68E-F231FDB168AA}"/>
              </a:ext>
            </a:extLst>
          </p:cNvPr>
          <p:cNvSpPr/>
          <p:nvPr/>
        </p:nvSpPr>
        <p:spPr>
          <a:xfrm>
            <a:off x="9358950" y="4084847"/>
            <a:ext cx="413194" cy="336589"/>
          </a:xfrm>
          <a:custGeom>
            <a:avLst/>
            <a:gdLst>
              <a:gd name="connsiteX0" fmla="*/ 337054 w 519969"/>
              <a:gd name="connsiteY0" fmla="*/ 0 h 922351"/>
              <a:gd name="connsiteX1" fmla="*/ 3099 w 519969"/>
              <a:gd name="connsiteY1" fmla="*/ 302150 h 922351"/>
              <a:gd name="connsiteX2" fmla="*/ 511983 w 519969"/>
              <a:gd name="connsiteY2" fmla="*/ 548640 h 922351"/>
              <a:gd name="connsiteX3" fmla="*/ 313200 w 519969"/>
              <a:gd name="connsiteY3" fmla="*/ 755374 h 922351"/>
              <a:gd name="connsiteX4" fmla="*/ 297297 w 519969"/>
              <a:gd name="connsiteY4" fmla="*/ 922351 h 922351"/>
              <a:gd name="connsiteX0" fmla="*/ 337054 w 520218"/>
              <a:gd name="connsiteY0" fmla="*/ 0 h 890546"/>
              <a:gd name="connsiteX1" fmla="*/ 3099 w 520218"/>
              <a:gd name="connsiteY1" fmla="*/ 302150 h 890546"/>
              <a:gd name="connsiteX2" fmla="*/ 511983 w 520218"/>
              <a:gd name="connsiteY2" fmla="*/ 548640 h 890546"/>
              <a:gd name="connsiteX3" fmla="*/ 313200 w 520218"/>
              <a:gd name="connsiteY3" fmla="*/ 755374 h 890546"/>
              <a:gd name="connsiteX4" fmla="*/ 249589 w 520218"/>
              <a:gd name="connsiteY4" fmla="*/ 890546 h 890546"/>
              <a:gd name="connsiteX0" fmla="*/ 337054 w 520218"/>
              <a:gd name="connsiteY0" fmla="*/ 0 h 890546"/>
              <a:gd name="connsiteX1" fmla="*/ 3099 w 520218"/>
              <a:gd name="connsiteY1" fmla="*/ 302150 h 890546"/>
              <a:gd name="connsiteX2" fmla="*/ 511983 w 520218"/>
              <a:gd name="connsiteY2" fmla="*/ 548640 h 890546"/>
              <a:gd name="connsiteX3" fmla="*/ 313200 w 520218"/>
              <a:gd name="connsiteY3" fmla="*/ 755374 h 890546"/>
              <a:gd name="connsiteX4" fmla="*/ 249589 w 520218"/>
              <a:gd name="connsiteY4" fmla="*/ 890546 h 890546"/>
              <a:gd name="connsiteX0" fmla="*/ 337054 w 520218"/>
              <a:gd name="connsiteY0" fmla="*/ 0 h 890546"/>
              <a:gd name="connsiteX1" fmla="*/ 3099 w 520218"/>
              <a:gd name="connsiteY1" fmla="*/ 302150 h 890546"/>
              <a:gd name="connsiteX2" fmla="*/ 511983 w 520218"/>
              <a:gd name="connsiteY2" fmla="*/ 548640 h 890546"/>
              <a:gd name="connsiteX3" fmla="*/ 313200 w 520218"/>
              <a:gd name="connsiteY3" fmla="*/ 755374 h 890546"/>
              <a:gd name="connsiteX4" fmla="*/ 249589 w 520218"/>
              <a:gd name="connsiteY4" fmla="*/ 890546 h 890546"/>
              <a:gd name="connsiteX0" fmla="*/ 321942 w 521009"/>
              <a:gd name="connsiteY0" fmla="*/ 0 h 874644"/>
              <a:gd name="connsiteX1" fmla="*/ 3890 w 521009"/>
              <a:gd name="connsiteY1" fmla="*/ 286248 h 874644"/>
              <a:gd name="connsiteX2" fmla="*/ 512774 w 521009"/>
              <a:gd name="connsiteY2" fmla="*/ 532738 h 874644"/>
              <a:gd name="connsiteX3" fmla="*/ 313991 w 521009"/>
              <a:gd name="connsiteY3" fmla="*/ 739472 h 874644"/>
              <a:gd name="connsiteX4" fmla="*/ 250380 w 521009"/>
              <a:gd name="connsiteY4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009" h="874644">
                <a:moveTo>
                  <a:pt x="321942" y="0"/>
                </a:moveTo>
                <a:cubicBezTo>
                  <a:pt x="140387" y="105355"/>
                  <a:pt x="-27915" y="197458"/>
                  <a:pt x="3890" y="286248"/>
                </a:cubicBezTo>
                <a:cubicBezTo>
                  <a:pt x="35695" y="375038"/>
                  <a:pt x="461091" y="457201"/>
                  <a:pt x="512774" y="532738"/>
                </a:cubicBezTo>
                <a:cubicBezTo>
                  <a:pt x="564457" y="608275"/>
                  <a:pt x="357723" y="682488"/>
                  <a:pt x="313991" y="739472"/>
                </a:cubicBezTo>
                <a:cubicBezTo>
                  <a:pt x="270259" y="796456"/>
                  <a:pt x="250379" y="811034"/>
                  <a:pt x="250380" y="874644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Nova" panose="020B0602020104020203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9F92F03D-DFAE-40D8-BAFB-D69F86375F3E}"/>
              </a:ext>
            </a:extLst>
          </p:cNvPr>
          <p:cNvSpPr/>
          <p:nvPr/>
        </p:nvSpPr>
        <p:spPr>
          <a:xfrm rot="5400000">
            <a:off x="9345924" y="5081923"/>
            <a:ext cx="441315" cy="1520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Nova" panose="020B06020201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3156254-9B26-4B12-8949-B2BF14EF6D61}"/>
              </a:ext>
            </a:extLst>
          </p:cNvPr>
          <p:cNvSpPr/>
          <p:nvPr/>
        </p:nvSpPr>
        <p:spPr>
          <a:xfrm>
            <a:off x="8062073" y="5400685"/>
            <a:ext cx="2930370" cy="441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100 </a:t>
            </a:r>
            <a:r>
              <a:rPr lang="fr-CH" sz="1400" b="1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posterior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daily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snow mass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4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D7D1FB-A9D0-4BF0-B666-AEE0910D5AAB}"/>
              </a:ext>
            </a:extLst>
          </p:cNvPr>
          <p:cNvSpPr/>
          <p:nvPr/>
        </p:nvSpPr>
        <p:spPr>
          <a:xfrm>
            <a:off x="8062073" y="3572226"/>
            <a:ext cx="2796089" cy="441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10.000 </a:t>
            </a:r>
            <a:r>
              <a:rPr lang="fr-CH" sz="1400" b="1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prior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daily</a:t>
            </a:r>
            <a:r>
              <a:rPr lang="fr-CH" sz="1400" dirty="0">
                <a:solidFill>
                  <a:schemeClr val="tx1"/>
                </a:solidFill>
                <a:latin typeface="Gill Sans Nova" panose="020B0602020104020203" pitchFamily="34" charset="0"/>
              </a:rPr>
              <a:t> snow mass </a:t>
            </a:r>
            <a:r>
              <a:rPr lang="fr-CH" sz="14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4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1CF4FC1-4D4B-4054-8F25-3BAA9B92260A}"/>
              </a:ext>
            </a:extLst>
          </p:cNvPr>
          <p:cNvCxnSpPr>
            <a:cxnSpLocks/>
          </p:cNvCxnSpPr>
          <p:nvPr/>
        </p:nvCxnSpPr>
        <p:spPr>
          <a:xfrm flipH="1" flipV="1">
            <a:off x="9928868" y="4020275"/>
            <a:ext cx="10414" cy="469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20507EC-0410-4428-9361-00A698CAFF03}"/>
              </a:ext>
            </a:extLst>
          </p:cNvPr>
          <p:cNvCxnSpPr>
            <a:cxnSpLocks/>
          </p:cNvCxnSpPr>
          <p:nvPr/>
        </p:nvCxnSpPr>
        <p:spPr>
          <a:xfrm flipV="1">
            <a:off x="9112644" y="4020275"/>
            <a:ext cx="0" cy="469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7C5378A-E197-4BFD-9D92-024DE6ADBE3B}"/>
              </a:ext>
            </a:extLst>
          </p:cNvPr>
          <p:cNvSpPr txBox="1"/>
          <p:nvPr/>
        </p:nvSpPr>
        <p:spPr>
          <a:xfrm>
            <a:off x="9435883" y="182039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latin typeface="Gill Sans Nova" panose="020B0602020104020203" pitchFamily="34" charset="0"/>
              </a:rPr>
              <a:t>+</a:t>
            </a:r>
            <a:endParaRPr lang="en-US" dirty="0">
              <a:latin typeface="Gill Sans Nova" panose="020B060202010402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9E106B5-D073-4C57-98D5-19876135B6FA}"/>
              </a:ext>
            </a:extLst>
          </p:cNvPr>
          <p:cNvGrpSpPr/>
          <p:nvPr/>
        </p:nvGrpSpPr>
        <p:grpSpPr>
          <a:xfrm>
            <a:off x="7378617" y="1795765"/>
            <a:ext cx="1161919" cy="369332"/>
            <a:chOff x="9034204" y="3307531"/>
            <a:chExt cx="1161919" cy="369332"/>
          </a:xfrm>
        </p:grpSpPr>
        <p:pic>
          <p:nvPicPr>
            <p:cNvPr id="53" name="Graphic 52" descr="Repeat">
              <a:extLst>
                <a:ext uri="{FF2B5EF4-FFF2-40B4-BE49-F238E27FC236}">
                  <a16:creationId xmlns:a16="http://schemas.microsoft.com/office/drawing/2014/main" id="{663F9429-0EA7-4880-B079-99ED0A1A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34204" y="3354265"/>
              <a:ext cx="284388" cy="28438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14BB8F8-BDC8-4433-A128-F4CDA3FEE2D0}"/>
                </a:ext>
              </a:extLst>
            </p:cNvPr>
            <p:cNvSpPr txBox="1"/>
            <p:nvPr/>
          </p:nvSpPr>
          <p:spPr>
            <a:xfrm>
              <a:off x="9269266" y="3307531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Gill Sans Nova" panose="020B0602020104020203" pitchFamily="34" charset="0"/>
                </a:rPr>
                <a:t>10.000x</a:t>
              </a:r>
              <a:endParaRPr lang="en-US" dirty="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D592FE2-2CD7-4C79-AA73-57FD2A9E8D58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282F1AF-17B5-4F2D-BA16-B74F399DC06D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3A82547-3786-4BEE-8CFE-5E9715F4778C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617D7F0-61E3-4762-B5F3-639BC8EA8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F0A53B60-5936-44D9-B861-9738782DC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E9582F7-8162-4DAF-A0DC-7DA220A63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67" name="Graphic 66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8B6A4F1-2EB8-43EC-B1BC-222121E8DA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68" name="Graphic 67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BF98DF-07A2-46C1-B103-438B94112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69" name="Graphic 68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653825F-8053-4CC6-84FE-8CFE0603F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29159C-579C-4163-A266-A751EE8EE171}"/>
              </a:ext>
            </a:extLst>
          </p:cNvPr>
          <p:cNvSpPr/>
          <p:nvPr/>
        </p:nvSpPr>
        <p:spPr>
          <a:xfrm>
            <a:off x="497839" y="1082040"/>
            <a:ext cx="4736409" cy="475996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Problem</a:t>
            </a:r>
            <a:r>
              <a:rPr lang="fr-CH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 </a:t>
            </a:r>
            <a:r>
              <a:rPr lang="fr-CH" dirty="0" err="1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statement</a:t>
            </a:r>
            <a:endParaRPr lang="fr-CH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endParaRPr lang="fr-CH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In reality,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lower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snow cover fractions,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less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area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contributes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the snow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therefore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smoother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response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models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grid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cell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can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often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only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either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fully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covered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fully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depleted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Since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entire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grid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cell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area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contributing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the snow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until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all the snow has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disappeared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simulated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likely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too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abrupt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prevent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behaviour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remotely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sensed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can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inform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model on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subgrid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fraction and help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smooth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out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simulated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But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what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about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days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without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remotely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sensed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observations?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0085FB6B-9D93-47B5-B291-ACB239C9C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55685"/>
              </p:ext>
            </p:extLst>
          </p:nvPr>
        </p:nvGraphicFramePr>
        <p:xfrm>
          <a:off x="5369560" y="1244509"/>
          <a:ext cx="6822440" cy="4297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5383">
                  <a:extLst>
                    <a:ext uri="{9D8B030D-6E8A-4147-A177-3AD203B41FA5}">
                      <a16:colId xmlns:a16="http://schemas.microsoft.com/office/drawing/2014/main" val="716850767"/>
                    </a:ext>
                  </a:extLst>
                </a:gridCol>
                <a:gridCol w="2601485">
                  <a:extLst>
                    <a:ext uri="{9D8B030D-6E8A-4147-A177-3AD203B41FA5}">
                      <a16:colId xmlns:a16="http://schemas.microsoft.com/office/drawing/2014/main" val="2664588905"/>
                    </a:ext>
                  </a:extLst>
                </a:gridCol>
                <a:gridCol w="1855572">
                  <a:extLst>
                    <a:ext uri="{9D8B030D-6E8A-4147-A177-3AD203B41FA5}">
                      <a16:colId xmlns:a16="http://schemas.microsoft.com/office/drawing/2014/main" val="959518917"/>
                    </a:ext>
                  </a:extLst>
                </a:gridCol>
              </a:tblGrid>
              <a:tr h="396932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Snow water </a:t>
                      </a:r>
                      <a:r>
                        <a:rPr lang="fr-CH" sz="1600" dirty="0" err="1">
                          <a:latin typeface="Gill Sans Nova" panose="020B0602020104020203" pitchFamily="34" charset="0"/>
                        </a:rPr>
                        <a:t>equivalent</a:t>
                      </a:r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Snow </a:t>
                      </a:r>
                      <a:r>
                        <a:rPr lang="fr-CH" sz="1600" dirty="0" err="1">
                          <a:latin typeface="Gill Sans Nova" panose="020B0602020104020203" pitchFamily="34" charset="0"/>
                        </a:rPr>
                        <a:t>melt</a:t>
                      </a:r>
                      <a:r>
                        <a:rPr lang="fr-CH" sz="1600" dirty="0">
                          <a:latin typeface="Gill Sans Nova" panose="020B0602020104020203" pitchFamily="34" charset="0"/>
                        </a:rPr>
                        <a:t> </a:t>
                      </a:r>
                      <a:r>
                        <a:rPr lang="fr-CH" sz="1600" dirty="0" err="1">
                          <a:latin typeface="Gill Sans Nova" panose="020B0602020104020203" pitchFamily="34" charset="0"/>
                        </a:rPr>
                        <a:t>response</a:t>
                      </a:r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233640"/>
                  </a:ext>
                </a:extLst>
              </a:tr>
              <a:tr h="1166056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Reality</a:t>
                      </a:r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817294"/>
                  </a:ext>
                </a:extLst>
              </a:tr>
              <a:tr h="1227319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 Hydrological Model</a:t>
                      </a:r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529888"/>
                  </a:ext>
                </a:extLst>
              </a:tr>
              <a:tr h="1324974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Hydrological model </a:t>
                      </a:r>
                    </a:p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+ </a:t>
                      </a:r>
                    </a:p>
                    <a:p>
                      <a:pPr algn="ctr"/>
                      <a:r>
                        <a:rPr lang="fr-CH" sz="1600" dirty="0" err="1">
                          <a:latin typeface="Gill Sans Nova" panose="020B0602020104020203" pitchFamily="34" charset="0"/>
                        </a:rPr>
                        <a:t>Remotely</a:t>
                      </a:r>
                      <a:r>
                        <a:rPr lang="fr-CH" sz="1600" dirty="0">
                          <a:latin typeface="Gill Sans Nova" panose="020B0602020104020203" pitchFamily="34" charset="0"/>
                        </a:rPr>
                        <a:t> </a:t>
                      </a:r>
                      <a:r>
                        <a:rPr lang="fr-CH" sz="1600" dirty="0" err="1">
                          <a:latin typeface="Gill Sans Nova" panose="020B0602020104020203" pitchFamily="34" charset="0"/>
                        </a:rPr>
                        <a:t>sensed</a:t>
                      </a:r>
                      <a:r>
                        <a:rPr lang="fr-CH" sz="1600" dirty="0">
                          <a:latin typeface="Gill Sans Nova" panose="020B06020201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fr-CH" sz="1600" dirty="0">
                          <a:latin typeface="Gill Sans Nova" panose="020B0602020104020203" pitchFamily="34" charset="0"/>
                        </a:rPr>
                        <a:t>snow cover fraction</a:t>
                      </a:r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96020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BFE30F06-B49A-4884-B161-6260239854A2}"/>
              </a:ext>
            </a:extLst>
          </p:cNvPr>
          <p:cNvGrpSpPr>
            <a:grpSpLocks noChangeAspect="1"/>
          </p:cNvGrpSpPr>
          <p:nvPr/>
        </p:nvGrpSpPr>
        <p:grpSpPr>
          <a:xfrm>
            <a:off x="8427050" y="1911372"/>
            <a:ext cx="1461185" cy="913549"/>
            <a:chOff x="5602805" y="355009"/>
            <a:chExt cx="3906646" cy="2510795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5679EB-CABA-49BE-AA97-EE8EC2B5D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6199502" y="458807"/>
              <a:ext cx="2434881" cy="240699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683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0556B1-F393-468A-AF7C-BBD69E8C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5602805" y="355009"/>
              <a:ext cx="3906646" cy="2393903"/>
            </a:xfrm>
            <a:prstGeom prst="rect">
              <a:avLst/>
            </a:prstGeom>
            <a:effectLst>
              <a:softEdge rad="25400"/>
            </a:effectLst>
            <a:scene3d>
              <a:camera prst="orthographicFront">
                <a:rot lat="0" lon="21599991" rev="0"/>
              </a:camera>
              <a:lightRig rig="threePt" dir="t"/>
            </a:scene3d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A01FCA0-9055-4561-803B-C7CBF0A077A6}"/>
              </a:ext>
            </a:extLst>
          </p:cNvPr>
          <p:cNvGrpSpPr/>
          <p:nvPr/>
        </p:nvGrpSpPr>
        <p:grpSpPr>
          <a:xfrm>
            <a:off x="10518203" y="1997931"/>
            <a:ext cx="1543585" cy="661485"/>
            <a:chOff x="5154294" y="4079531"/>
            <a:chExt cx="1494478" cy="49641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F657BD-9E75-4138-A2A7-4187C97BC872}"/>
                </a:ext>
              </a:extLst>
            </p:cNvPr>
            <p:cNvGrpSpPr/>
            <p:nvPr/>
          </p:nvGrpSpPr>
          <p:grpSpPr>
            <a:xfrm>
              <a:off x="5156572" y="4079531"/>
              <a:ext cx="1492200" cy="496418"/>
              <a:chOff x="1102732" y="3998090"/>
              <a:chExt cx="1359313" cy="49641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AC282EA-513C-4C77-9820-B156E449C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8D66EF3-E9B5-4F82-9BAB-5811B4E00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1359313" cy="0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9D556E5-EF5A-416E-B53E-D4AFFC0A15F1}"/>
                </a:ext>
              </a:extLst>
            </p:cNvPr>
            <p:cNvSpPr/>
            <p:nvPr/>
          </p:nvSpPr>
          <p:spPr>
            <a:xfrm>
              <a:off x="5154294" y="4374693"/>
              <a:ext cx="1135232" cy="187806"/>
            </a:xfrm>
            <a:custGeom>
              <a:avLst/>
              <a:gdLst>
                <a:gd name="connsiteX0" fmla="*/ 0 w 1158240"/>
                <a:gd name="connsiteY0" fmla="*/ 232034 h 237260"/>
                <a:gd name="connsiteX1" fmla="*/ 142240 w 1158240"/>
                <a:gd name="connsiteY1" fmla="*/ 234574 h 237260"/>
                <a:gd name="connsiteX2" fmla="*/ 251460 w 1158240"/>
                <a:gd name="connsiteY2" fmla="*/ 199014 h 237260"/>
                <a:gd name="connsiteX3" fmla="*/ 327660 w 1158240"/>
                <a:gd name="connsiteY3" fmla="*/ 135514 h 237260"/>
                <a:gd name="connsiteX4" fmla="*/ 396240 w 1158240"/>
                <a:gd name="connsiteY4" fmla="*/ 49154 h 237260"/>
                <a:gd name="connsiteX5" fmla="*/ 485140 w 1158240"/>
                <a:gd name="connsiteY5" fmla="*/ 5974 h 237260"/>
                <a:gd name="connsiteX6" fmla="*/ 571500 w 1158240"/>
                <a:gd name="connsiteY6" fmla="*/ 894 h 237260"/>
                <a:gd name="connsiteX7" fmla="*/ 632460 w 1158240"/>
                <a:gd name="connsiteY7" fmla="*/ 11054 h 237260"/>
                <a:gd name="connsiteX8" fmla="*/ 668020 w 1158240"/>
                <a:gd name="connsiteY8" fmla="*/ 38994 h 237260"/>
                <a:gd name="connsiteX9" fmla="*/ 711200 w 1158240"/>
                <a:gd name="connsiteY9" fmla="*/ 89794 h 237260"/>
                <a:gd name="connsiteX10" fmla="*/ 774700 w 1158240"/>
                <a:gd name="connsiteY10" fmla="*/ 155834 h 237260"/>
                <a:gd name="connsiteX11" fmla="*/ 825500 w 1158240"/>
                <a:gd name="connsiteY11" fmla="*/ 193934 h 237260"/>
                <a:gd name="connsiteX12" fmla="*/ 962660 w 1158240"/>
                <a:gd name="connsiteY12" fmla="*/ 219334 h 237260"/>
                <a:gd name="connsiteX13" fmla="*/ 1074420 w 1158240"/>
                <a:gd name="connsiteY13" fmla="*/ 226954 h 237260"/>
                <a:gd name="connsiteX14" fmla="*/ 1158240 w 1158240"/>
                <a:gd name="connsiteY14" fmla="*/ 232034 h 237260"/>
                <a:gd name="connsiteX0" fmla="*/ 0 w 1161197"/>
                <a:gd name="connsiteY0" fmla="*/ 233582 h 237873"/>
                <a:gd name="connsiteX1" fmla="*/ 145197 w 1161197"/>
                <a:gd name="connsiteY1" fmla="*/ 234574 h 237873"/>
                <a:gd name="connsiteX2" fmla="*/ 254417 w 1161197"/>
                <a:gd name="connsiteY2" fmla="*/ 199014 h 237873"/>
                <a:gd name="connsiteX3" fmla="*/ 330617 w 1161197"/>
                <a:gd name="connsiteY3" fmla="*/ 135514 h 237873"/>
                <a:gd name="connsiteX4" fmla="*/ 399197 w 1161197"/>
                <a:gd name="connsiteY4" fmla="*/ 49154 h 237873"/>
                <a:gd name="connsiteX5" fmla="*/ 488097 w 1161197"/>
                <a:gd name="connsiteY5" fmla="*/ 5974 h 237873"/>
                <a:gd name="connsiteX6" fmla="*/ 574457 w 1161197"/>
                <a:gd name="connsiteY6" fmla="*/ 894 h 237873"/>
                <a:gd name="connsiteX7" fmla="*/ 635417 w 1161197"/>
                <a:gd name="connsiteY7" fmla="*/ 11054 h 237873"/>
                <a:gd name="connsiteX8" fmla="*/ 670977 w 1161197"/>
                <a:gd name="connsiteY8" fmla="*/ 38994 h 237873"/>
                <a:gd name="connsiteX9" fmla="*/ 714157 w 1161197"/>
                <a:gd name="connsiteY9" fmla="*/ 89794 h 237873"/>
                <a:gd name="connsiteX10" fmla="*/ 777657 w 1161197"/>
                <a:gd name="connsiteY10" fmla="*/ 155834 h 237873"/>
                <a:gd name="connsiteX11" fmla="*/ 828457 w 1161197"/>
                <a:gd name="connsiteY11" fmla="*/ 193934 h 237873"/>
                <a:gd name="connsiteX12" fmla="*/ 965617 w 1161197"/>
                <a:gd name="connsiteY12" fmla="*/ 219334 h 237873"/>
                <a:gd name="connsiteX13" fmla="*/ 1077377 w 1161197"/>
                <a:gd name="connsiteY13" fmla="*/ 226954 h 237873"/>
                <a:gd name="connsiteX14" fmla="*/ 1161197 w 1161197"/>
                <a:gd name="connsiteY14" fmla="*/ 232034 h 237873"/>
                <a:gd name="connsiteX0" fmla="*/ 0 w 1161197"/>
                <a:gd name="connsiteY0" fmla="*/ 233582 h 237084"/>
                <a:gd name="connsiteX1" fmla="*/ 145197 w 1161197"/>
                <a:gd name="connsiteY1" fmla="*/ 234574 h 237084"/>
                <a:gd name="connsiteX2" fmla="*/ 254417 w 1161197"/>
                <a:gd name="connsiteY2" fmla="*/ 199014 h 237084"/>
                <a:gd name="connsiteX3" fmla="*/ 330617 w 1161197"/>
                <a:gd name="connsiteY3" fmla="*/ 135514 h 237084"/>
                <a:gd name="connsiteX4" fmla="*/ 399197 w 1161197"/>
                <a:gd name="connsiteY4" fmla="*/ 49154 h 237084"/>
                <a:gd name="connsiteX5" fmla="*/ 488097 w 1161197"/>
                <a:gd name="connsiteY5" fmla="*/ 5974 h 237084"/>
                <a:gd name="connsiteX6" fmla="*/ 574457 w 1161197"/>
                <a:gd name="connsiteY6" fmla="*/ 894 h 237084"/>
                <a:gd name="connsiteX7" fmla="*/ 635417 w 1161197"/>
                <a:gd name="connsiteY7" fmla="*/ 11054 h 237084"/>
                <a:gd name="connsiteX8" fmla="*/ 670977 w 1161197"/>
                <a:gd name="connsiteY8" fmla="*/ 38994 h 237084"/>
                <a:gd name="connsiteX9" fmla="*/ 714157 w 1161197"/>
                <a:gd name="connsiteY9" fmla="*/ 89794 h 237084"/>
                <a:gd name="connsiteX10" fmla="*/ 777657 w 1161197"/>
                <a:gd name="connsiteY10" fmla="*/ 155834 h 237084"/>
                <a:gd name="connsiteX11" fmla="*/ 828457 w 1161197"/>
                <a:gd name="connsiteY11" fmla="*/ 193934 h 237084"/>
                <a:gd name="connsiteX12" fmla="*/ 965617 w 1161197"/>
                <a:gd name="connsiteY12" fmla="*/ 219334 h 237084"/>
                <a:gd name="connsiteX13" fmla="*/ 1077377 w 1161197"/>
                <a:gd name="connsiteY13" fmla="*/ 226954 h 237084"/>
                <a:gd name="connsiteX14" fmla="*/ 1161197 w 1161197"/>
                <a:gd name="connsiteY14" fmla="*/ 232034 h 237084"/>
                <a:gd name="connsiteX0" fmla="*/ 0 w 1159719"/>
                <a:gd name="connsiteY0" fmla="*/ 235130 h 237640"/>
                <a:gd name="connsiteX1" fmla="*/ 143719 w 1159719"/>
                <a:gd name="connsiteY1" fmla="*/ 234574 h 237640"/>
                <a:gd name="connsiteX2" fmla="*/ 252939 w 1159719"/>
                <a:gd name="connsiteY2" fmla="*/ 199014 h 237640"/>
                <a:gd name="connsiteX3" fmla="*/ 329139 w 1159719"/>
                <a:gd name="connsiteY3" fmla="*/ 135514 h 237640"/>
                <a:gd name="connsiteX4" fmla="*/ 397719 w 1159719"/>
                <a:gd name="connsiteY4" fmla="*/ 49154 h 237640"/>
                <a:gd name="connsiteX5" fmla="*/ 486619 w 1159719"/>
                <a:gd name="connsiteY5" fmla="*/ 5974 h 237640"/>
                <a:gd name="connsiteX6" fmla="*/ 572979 w 1159719"/>
                <a:gd name="connsiteY6" fmla="*/ 894 h 237640"/>
                <a:gd name="connsiteX7" fmla="*/ 633939 w 1159719"/>
                <a:gd name="connsiteY7" fmla="*/ 11054 h 237640"/>
                <a:gd name="connsiteX8" fmla="*/ 669499 w 1159719"/>
                <a:gd name="connsiteY8" fmla="*/ 38994 h 237640"/>
                <a:gd name="connsiteX9" fmla="*/ 712679 w 1159719"/>
                <a:gd name="connsiteY9" fmla="*/ 89794 h 237640"/>
                <a:gd name="connsiteX10" fmla="*/ 776179 w 1159719"/>
                <a:gd name="connsiteY10" fmla="*/ 155834 h 237640"/>
                <a:gd name="connsiteX11" fmla="*/ 826979 w 1159719"/>
                <a:gd name="connsiteY11" fmla="*/ 193934 h 237640"/>
                <a:gd name="connsiteX12" fmla="*/ 964139 w 1159719"/>
                <a:gd name="connsiteY12" fmla="*/ 219334 h 237640"/>
                <a:gd name="connsiteX13" fmla="*/ 1075899 w 1159719"/>
                <a:gd name="connsiteY13" fmla="*/ 226954 h 237640"/>
                <a:gd name="connsiteX14" fmla="*/ 1159719 w 1159719"/>
                <a:gd name="connsiteY14" fmla="*/ 232034 h 237640"/>
                <a:gd name="connsiteX0" fmla="*/ 0 w 1159719"/>
                <a:gd name="connsiteY0" fmla="*/ 235130 h 237255"/>
                <a:gd name="connsiteX1" fmla="*/ 143719 w 1159719"/>
                <a:gd name="connsiteY1" fmla="*/ 234574 h 237255"/>
                <a:gd name="connsiteX2" fmla="*/ 252939 w 1159719"/>
                <a:gd name="connsiteY2" fmla="*/ 199014 h 237255"/>
                <a:gd name="connsiteX3" fmla="*/ 329139 w 1159719"/>
                <a:gd name="connsiteY3" fmla="*/ 135514 h 237255"/>
                <a:gd name="connsiteX4" fmla="*/ 397719 w 1159719"/>
                <a:gd name="connsiteY4" fmla="*/ 49154 h 237255"/>
                <a:gd name="connsiteX5" fmla="*/ 486619 w 1159719"/>
                <a:gd name="connsiteY5" fmla="*/ 5974 h 237255"/>
                <a:gd name="connsiteX6" fmla="*/ 572979 w 1159719"/>
                <a:gd name="connsiteY6" fmla="*/ 894 h 237255"/>
                <a:gd name="connsiteX7" fmla="*/ 633939 w 1159719"/>
                <a:gd name="connsiteY7" fmla="*/ 11054 h 237255"/>
                <a:gd name="connsiteX8" fmla="*/ 669499 w 1159719"/>
                <a:gd name="connsiteY8" fmla="*/ 38994 h 237255"/>
                <a:gd name="connsiteX9" fmla="*/ 712679 w 1159719"/>
                <a:gd name="connsiteY9" fmla="*/ 89794 h 237255"/>
                <a:gd name="connsiteX10" fmla="*/ 776179 w 1159719"/>
                <a:gd name="connsiteY10" fmla="*/ 155834 h 237255"/>
                <a:gd name="connsiteX11" fmla="*/ 826979 w 1159719"/>
                <a:gd name="connsiteY11" fmla="*/ 193934 h 237255"/>
                <a:gd name="connsiteX12" fmla="*/ 964139 w 1159719"/>
                <a:gd name="connsiteY12" fmla="*/ 219334 h 237255"/>
                <a:gd name="connsiteX13" fmla="*/ 1075899 w 1159719"/>
                <a:gd name="connsiteY13" fmla="*/ 226954 h 237255"/>
                <a:gd name="connsiteX14" fmla="*/ 1159719 w 1159719"/>
                <a:gd name="connsiteY14" fmla="*/ 232034 h 237255"/>
                <a:gd name="connsiteX0" fmla="*/ 0 w 1159719"/>
                <a:gd name="connsiteY0" fmla="*/ 235130 h 236398"/>
                <a:gd name="connsiteX1" fmla="*/ 143719 w 1159719"/>
                <a:gd name="connsiteY1" fmla="*/ 230703 h 236398"/>
                <a:gd name="connsiteX2" fmla="*/ 252939 w 1159719"/>
                <a:gd name="connsiteY2" fmla="*/ 199014 h 236398"/>
                <a:gd name="connsiteX3" fmla="*/ 329139 w 1159719"/>
                <a:gd name="connsiteY3" fmla="*/ 135514 h 236398"/>
                <a:gd name="connsiteX4" fmla="*/ 397719 w 1159719"/>
                <a:gd name="connsiteY4" fmla="*/ 49154 h 236398"/>
                <a:gd name="connsiteX5" fmla="*/ 486619 w 1159719"/>
                <a:gd name="connsiteY5" fmla="*/ 5974 h 236398"/>
                <a:gd name="connsiteX6" fmla="*/ 572979 w 1159719"/>
                <a:gd name="connsiteY6" fmla="*/ 894 h 236398"/>
                <a:gd name="connsiteX7" fmla="*/ 633939 w 1159719"/>
                <a:gd name="connsiteY7" fmla="*/ 11054 h 236398"/>
                <a:gd name="connsiteX8" fmla="*/ 669499 w 1159719"/>
                <a:gd name="connsiteY8" fmla="*/ 38994 h 236398"/>
                <a:gd name="connsiteX9" fmla="*/ 712679 w 1159719"/>
                <a:gd name="connsiteY9" fmla="*/ 89794 h 236398"/>
                <a:gd name="connsiteX10" fmla="*/ 776179 w 1159719"/>
                <a:gd name="connsiteY10" fmla="*/ 155834 h 236398"/>
                <a:gd name="connsiteX11" fmla="*/ 826979 w 1159719"/>
                <a:gd name="connsiteY11" fmla="*/ 193934 h 236398"/>
                <a:gd name="connsiteX12" fmla="*/ 964139 w 1159719"/>
                <a:gd name="connsiteY12" fmla="*/ 219334 h 236398"/>
                <a:gd name="connsiteX13" fmla="*/ 1075899 w 1159719"/>
                <a:gd name="connsiteY13" fmla="*/ 226954 h 236398"/>
                <a:gd name="connsiteX14" fmla="*/ 1159719 w 1159719"/>
                <a:gd name="connsiteY14" fmla="*/ 232034 h 236398"/>
                <a:gd name="connsiteX0" fmla="*/ 0 w 1159719"/>
                <a:gd name="connsiteY0" fmla="*/ 235130 h 236398"/>
                <a:gd name="connsiteX1" fmla="*/ 143719 w 1159719"/>
                <a:gd name="connsiteY1" fmla="*/ 230703 h 236398"/>
                <a:gd name="connsiteX2" fmla="*/ 252939 w 1159719"/>
                <a:gd name="connsiteY2" fmla="*/ 199014 h 236398"/>
                <a:gd name="connsiteX3" fmla="*/ 329139 w 1159719"/>
                <a:gd name="connsiteY3" fmla="*/ 135514 h 236398"/>
                <a:gd name="connsiteX4" fmla="*/ 397719 w 1159719"/>
                <a:gd name="connsiteY4" fmla="*/ 49154 h 236398"/>
                <a:gd name="connsiteX5" fmla="*/ 486619 w 1159719"/>
                <a:gd name="connsiteY5" fmla="*/ 5974 h 236398"/>
                <a:gd name="connsiteX6" fmla="*/ 572979 w 1159719"/>
                <a:gd name="connsiteY6" fmla="*/ 894 h 236398"/>
                <a:gd name="connsiteX7" fmla="*/ 633939 w 1159719"/>
                <a:gd name="connsiteY7" fmla="*/ 11054 h 236398"/>
                <a:gd name="connsiteX8" fmla="*/ 669499 w 1159719"/>
                <a:gd name="connsiteY8" fmla="*/ 38994 h 236398"/>
                <a:gd name="connsiteX9" fmla="*/ 712679 w 1159719"/>
                <a:gd name="connsiteY9" fmla="*/ 89794 h 236398"/>
                <a:gd name="connsiteX10" fmla="*/ 776179 w 1159719"/>
                <a:gd name="connsiteY10" fmla="*/ 155834 h 236398"/>
                <a:gd name="connsiteX11" fmla="*/ 854574 w 1159719"/>
                <a:gd name="connsiteY11" fmla="*/ 175355 h 236398"/>
                <a:gd name="connsiteX12" fmla="*/ 964139 w 1159719"/>
                <a:gd name="connsiteY12" fmla="*/ 219334 h 236398"/>
                <a:gd name="connsiteX13" fmla="*/ 1075899 w 1159719"/>
                <a:gd name="connsiteY13" fmla="*/ 226954 h 236398"/>
                <a:gd name="connsiteX14" fmla="*/ 1159719 w 1159719"/>
                <a:gd name="connsiteY14" fmla="*/ 232034 h 236398"/>
                <a:gd name="connsiteX0" fmla="*/ 0 w 1159719"/>
                <a:gd name="connsiteY0" fmla="*/ 235130 h 236398"/>
                <a:gd name="connsiteX1" fmla="*/ 143719 w 1159719"/>
                <a:gd name="connsiteY1" fmla="*/ 230703 h 236398"/>
                <a:gd name="connsiteX2" fmla="*/ 252939 w 1159719"/>
                <a:gd name="connsiteY2" fmla="*/ 199014 h 236398"/>
                <a:gd name="connsiteX3" fmla="*/ 329139 w 1159719"/>
                <a:gd name="connsiteY3" fmla="*/ 135514 h 236398"/>
                <a:gd name="connsiteX4" fmla="*/ 397719 w 1159719"/>
                <a:gd name="connsiteY4" fmla="*/ 49154 h 236398"/>
                <a:gd name="connsiteX5" fmla="*/ 486619 w 1159719"/>
                <a:gd name="connsiteY5" fmla="*/ 5974 h 236398"/>
                <a:gd name="connsiteX6" fmla="*/ 572979 w 1159719"/>
                <a:gd name="connsiteY6" fmla="*/ 894 h 236398"/>
                <a:gd name="connsiteX7" fmla="*/ 633939 w 1159719"/>
                <a:gd name="connsiteY7" fmla="*/ 11054 h 236398"/>
                <a:gd name="connsiteX8" fmla="*/ 669499 w 1159719"/>
                <a:gd name="connsiteY8" fmla="*/ 38994 h 236398"/>
                <a:gd name="connsiteX9" fmla="*/ 712679 w 1159719"/>
                <a:gd name="connsiteY9" fmla="*/ 89794 h 236398"/>
                <a:gd name="connsiteX10" fmla="*/ 788005 w 1159719"/>
                <a:gd name="connsiteY10" fmla="*/ 145512 h 236398"/>
                <a:gd name="connsiteX11" fmla="*/ 854574 w 1159719"/>
                <a:gd name="connsiteY11" fmla="*/ 175355 h 236398"/>
                <a:gd name="connsiteX12" fmla="*/ 964139 w 1159719"/>
                <a:gd name="connsiteY12" fmla="*/ 219334 h 236398"/>
                <a:gd name="connsiteX13" fmla="*/ 1075899 w 1159719"/>
                <a:gd name="connsiteY13" fmla="*/ 226954 h 236398"/>
                <a:gd name="connsiteX14" fmla="*/ 1159719 w 1159719"/>
                <a:gd name="connsiteY14" fmla="*/ 232034 h 236398"/>
                <a:gd name="connsiteX0" fmla="*/ 0 w 1159719"/>
                <a:gd name="connsiteY0" fmla="*/ 235130 h 236398"/>
                <a:gd name="connsiteX1" fmla="*/ 143719 w 1159719"/>
                <a:gd name="connsiteY1" fmla="*/ 230703 h 236398"/>
                <a:gd name="connsiteX2" fmla="*/ 252939 w 1159719"/>
                <a:gd name="connsiteY2" fmla="*/ 199014 h 236398"/>
                <a:gd name="connsiteX3" fmla="*/ 329139 w 1159719"/>
                <a:gd name="connsiteY3" fmla="*/ 135514 h 236398"/>
                <a:gd name="connsiteX4" fmla="*/ 397719 w 1159719"/>
                <a:gd name="connsiteY4" fmla="*/ 49154 h 236398"/>
                <a:gd name="connsiteX5" fmla="*/ 486619 w 1159719"/>
                <a:gd name="connsiteY5" fmla="*/ 5974 h 236398"/>
                <a:gd name="connsiteX6" fmla="*/ 572979 w 1159719"/>
                <a:gd name="connsiteY6" fmla="*/ 894 h 236398"/>
                <a:gd name="connsiteX7" fmla="*/ 633939 w 1159719"/>
                <a:gd name="connsiteY7" fmla="*/ 11054 h 236398"/>
                <a:gd name="connsiteX8" fmla="*/ 669499 w 1159719"/>
                <a:gd name="connsiteY8" fmla="*/ 38994 h 236398"/>
                <a:gd name="connsiteX9" fmla="*/ 732389 w 1159719"/>
                <a:gd name="connsiteY9" fmla="*/ 87730 h 236398"/>
                <a:gd name="connsiteX10" fmla="*/ 788005 w 1159719"/>
                <a:gd name="connsiteY10" fmla="*/ 145512 h 236398"/>
                <a:gd name="connsiteX11" fmla="*/ 854574 w 1159719"/>
                <a:gd name="connsiteY11" fmla="*/ 175355 h 236398"/>
                <a:gd name="connsiteX12" fmla="*/ 964139 w 1159719"/>
                <a:gd name="connsiteY12" fmla="*/ 219334 h 236398"/>
                <a:gd name="connsiteX13" fmla="*/ 1075899 w 1159719"/>
                <a:gd name="connsiteY13" fmla="*/ 226954 h 236398"/>
                <a:gd name="connsiteX14" fmla="*/ 1159719 w 1159719"/>
                <a:gd name="connsiteY14" fmla="*/ 232034 h 236398"/>
                <a:gd name="connsiteX0" fmla="*/ 0 w 1159719"/>
                <a:gd name="connsiteY0" fmla="*/ 235130 h 236577"/>
                <a:gd name="connsiteX1" fmla="*/ 143719 w 1159719"/>
                <a:gd name="connsiteY1" fmla="*/ 230703 h 236577"/>
                <a:gd name="connsiteX2" fmla="*/ 252939 w 1159719"/>
                <a:gd name="connsiteY2" fmla="*/ 199014 h 236577"/>
                <a:gd name="connsiteX3" fmla="*/ 329139 w 1159719"/>
                <a:gd name="connsiteY3" fmla="*/ 135514 h 236577"/>
                <a:gd name="connsiteX4" fmla="*/ 397719 w 1159719"/>
                <a:gd name="connsiteY4" fmla="*/ 49154 h 236577"/>
                <a:gd name="connsiteX5" fmla="*/ 486619 w 1159719"/>
                <a:gd name="connsiteY5" fmla="*/ 5974 h 236577"/>
                <a:gd name="connsiteX6" fmla="*/ 572979 w 1159719"/>
                <a:gd name="connsiteY6" fmla="*/ 894 h 236577"/>
                <a:gd name="connsiteX7" fmla="*/ 633939 w 1159719"/>
                <a:gd name="connsiteY7" fmla="*/ 11054 h 236577"/>
                <a:gd name="connsiteX8" fmla="*/ 669499 w 1159719"/>
                <a:gd name="connsiteY8" fmla="*/ 38994 h 236577"/>
                <a:gd name="connsiteX9" fmla="*/ 732389 w 1159719"/>
                <a:gd name="connsiteY9" fmla="*/ 87730 h 236577"/>
                <a:gd name="connsiteX10" fmla="*/ 788005 w 1159719"/>
                <a:gd name="connsiteY10" fmla="*/ 145512 h 236577"/>
                <a:gd name="connsiteX11" fmla="*/ 854574 w 1159719"/>
                <a:gd name="connsiteY11" fmla="*/ 175355 h 236577"/>
                <a:gd name="connsiteX12" fmla="*/ 948371 w 1159719"/>
                <a:gd name="connsiteY12" fmla="*/ 213141 h 236577"/>
                <a:gd name="connsiteX13" fmla="*/ 1075899 w 1159719"/>
                <a:gd name="connsiteY13" fmla="*/ 226954 h 236577"/>
                <a:gd name="connsiteX14" fmla="*/ 1159719 w 1159719"/>
                <a:gd name="connsiteY14" fmla="*/ 232034 h 23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59719" h="236577">
                  <a:moveTo>
                    <a:pt x="0" y="235130"/>
                  </a:moveTo>
                  <a:cubicBezTo>
                    <a:pt x="51643" y="234507"/>
                    <a:pt x="101563" y="236722"/>
                    <a:pt x="143719" y="230703"/>
                  </a:cubicBezTo>
                  <a:cubicBezTo>
                    <a:pt x="185876" y="224684"/>
                    <a:pt x="222036" y="214879"/>
                    <a:pt x="252939" y="199014"/>
                  </a:cubicBezTo>
                  <a:cubicBezTo>
                    <a:pt x="283842" y="183149"/>
                    <a:pt x="305009" y="160491"/>
                    <a:pt x="329139" y="135514"/>
                  </a:cubicBezTo>
                  <a:cubicBezTo>
                    <a:pt x="353269" y="110537"/>
                    <a:pt x="371472" y="70744"/>
                    <a:pt x="397719" y="49154"/>
                  </a:cubicBezTo>
                  <a:cubicBezTo>
                    <a:pt x="423966" y="27564"/>
                    <a:pt x="457409" y="14017"/>
                    <a:pt x="486619" y="5974"/>
                  </a:cubicBezTo>
                  <a:cubicBezTo>
                    <a:pt x="515829" y="-2069"/>
                    <a:pt x="548426" y="47"/>
                    <a:pt x="572979" y="894"/>
                  </a:cubicBezTo>
                  <a:cubicBezTo>
                    <a:pt x="597532" y="1741"/>
                    <a:pt x="617852" y="4704"/>
                    <a:pt x="633939" y="11054"/>
                  </a:cubicBezTo>
                  <a:cubicBezTo>
                    <a:pt x="650026" y="17404"/>
                    <a:pt x="653091" y="26215"/>
                    <a:pt x="669499" y="38994"/>
                  </a:cubicBezTo>
                  <a:cubicBezTo>
                    <a:pt x="685907" y="51773"/>
                    <a:pt x="712638" y="69977"/>
                    <a:pt x="732389" y="87730"/>
                  </a:cubicBezTo>
                  <a:cubicBezTo>
                    <a:pt x="752140" y="105483"/>
                    <a:pt x="767641" y="130908"/>
                    <a:pt x="788005" y="145512"/>
                  </a:cubicBezTo>
                  <a:cubicBezTo>
                    <a:pt x="808369" y="160116"/>
                    <a:pt x="827846" y="164084"/>
                    <a:pt x="854574" y="175355"/>
                  </a:cubicBezTo>
                  <a:cubicBezTo>
                    <a:pt x="881302" y="186626"/>
                    <a:pt x="911484" y="204541"/>
                    <a:pt x="948371" y="213141"/>
                  </a:cubicBezTo>
                  <a:cubicBezTo>
                    <a:pt x="985258" y="221741"/>
                    <a:pt x="1040674" y="223805"/>
                    <a:pt x="1075899" y="226954"/>
                  </a:cubicBezTo>
                  <a:cubicBezTo>
                    <a:pt x="1111124" y="230103"/>
                    <a:pt x="1135166" y="243464"/>
                    <a:pt x="1159719" y="232034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ECD751-AF45-404C-AC04-FB8CA4DEA8A3}"/>
              </a:ext>
            </a:extLst>
          </p:cNvPr>
          <p:cNvGrpSpPr/>
          <p:nvPr/>
        </p:nvGrpSpPr>
        <p:grpSpPr>
          <a:xfrm>
            <a:off x="10540777" y="2922230"/>
            <a:ext cx="1209632" cy="947928"/>
            <a:chOff x="1102731" y="3699042"/>
            <a:chExt cx="971459" cy="79546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E662DF-5AD3-4FA7-BF08-5E480A10A40E}"/>
                </a:ext>
              </a:extLst>
            </p:cNvPr>
            <p:cNvCxnSpPr>
              <a:cxnSpLocks/>
            </p:cNvCxnSpPr>
            <p:nvPr/>
          </p:nvCxnSpPr>
          <p:spPr>
            <a:xfrm>
              <a:off x="1104901" y="3699042"/>
              <a:ext cx="0" cy="795466"/>
            </a:xfrm>
            <a:prstGeom prst="line">
              <a:avLst/>
            </a:prstGeom>
            <a:ln w="9525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528BC20-A6A0-4E07-9E28-D4B20C375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731" y="4494508"/>
              <a:ext cx="971459" cy="0"/>
            </a:xfrm>
            <a:prstGeom prst="line">
              <a:avLst/>
            </a:prstGeom>
            <a:ln w="9525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34775A-9D49-40BD-8364-9E4BC9B2D0C6}"/>
                </a:ext>
              </a:extLst>
            </p:cNvPr>
            <p:cNvSpPr/>
            <p:nvPr/>
          </p:nvSpPr>
          <p:spPr>
            <a:xfrm>
              <a:off x="1104902" y="3905665"/>
              <a:ext cx="446858" cy="576814"/>
            </a:xfrm>
            <a:custGeom>
              <a:avLst/>
              <a:gdLst>
                <a:gd name="connsiteX0" fmla="*/ 0 w 824865"/>
                <a:gd name="connsiteY0" fmla="*/ 290153 h 296688"/>
                <a:gd name="connsiteX1" fmla="*/ 308610 w 824865"/>
                <a:gd name="connsiteY1" fmla="*/ 288248 h 296688"/>
                <a:gd name="connsiteX2" fmla="*/ 373380 w 824865"/>
                <a:gd name="connsiteY2" fmla="*/ 250148 h 296688"/>
                <a:gd name="connsiteX3" fmla="*/ 401955 w 824865"/>
                <a:gd name="connsiteY3" fmla="*/ 111083 h 296688"/>
                <a:gd name="connsiteX4" fmla="*/ 415290 w 824865"/>
                <a:gd name="connsiteY4" fmla="*/ 31073 h 296688"/>
                <a:gd name="connsiteX5" fmla="*/ 461010 w 824865"/>
                <a:gd name="connsiteY5" fmla="*/ 593 h 296688"/>
                <a:gd name="connsiteX6" fmla="*/ 481965 w 824865"/>
                <a:gd name="connsiteY6" fmla="*/ 15833 h 296688"/>
                <a:gd name="connsiteX7" fmla="*/ 495300 w 824865"/>
                <a:gd name="connsiteY7" fmla="*/ 72983 h 296688"/>
                <a:gd name="connsiteX8" fmla="*/ 499110 w 824865"/>
                <a:gd name="connsiteY8" fmla="*/ 141563 h 296688"/>
                <a:gd name="connsiteX9" fmla="*/ 506730 w 824865"/>
                <a:gd name="connsiteY9" fmla="*/ 215858 h 296688"/>
                <a:gd name="connsiteX10" fmla="*/ 510540 w 824865"/>
                <a:gd name="connsiteY10" fmla="*/ 263483 h 296688"/>
                <a:gd name="connsiteX11" fmla="*/ 527685 w 824865"/>
                <a:gd name="connsiteY11" fmla="*/ 284438 h 296688"/>
                <a:gd name="connsiteX12" fmla="*/ 571500 w 824865"/>
                <a:gd name="connsiteY12" fmla="*/ 288248 h 296688"/>
                <a:gd name="connsiteX13" fmla="*/ 693420 w 824865"/>
                <a:gd name="connsiteY13" fmla="*/ 293963 h 296688"/>
                <a:gd name="connsiteX14" fmla="*/ 824865 w 824865"/>
                <a:gd name="connsiteY14" fmla="*/ 295868 h 29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865" h="296688">
                  <a:moveTo>
                    <a:pt x="0" y="290153"/>
                  </a:moveTo>
                  <a:cubicBezTo>
                    <a:pt x="123190" y="292534"/>
                    <a:pt x="246380" y="294915"/>
                    <a:pt x="308610" y="288248"/>
                  </a:cubicBezTo>
                  <a:cubicBezTo>
                    <a:pt x="370840" y="281581"/>
                    <a:pt x="357823" y="279675"/>
                    <a:pt x="373380" y="250148"/>
                  </a:cubicBezTo>
                  <a:cubicBezTo>
                    <a:pt x="388937" y="220621"/>
                    <a:pt x="394970" y="147595"/>
                    <a:pt x="401955" y="111083"/>
                  </a:cubicBezTo>
                  <a:cubicBezTo>
                    <a:pt x="408940" y="74570"/>
                    <a:pt x="405448" y="49488"/>
                    <a:pt x="415290" y="31073"/>
                  </a:cubicBezTo>
                  <a:cubicBezTo>
                    <a:pt x="425132" y="12658"/>
                    <a:pt x="449898" y="3133"/>
                    <a:pt x="461010" y="593"/>
                  </a:cubicBezTo>
                  <a:cubicBezTo>
                    <a:pt x="472122" y="-1947"/>
                    <a:pt x="476250" y="3768"/>
                    <a:pt x="481965" y="15833"/>
                  </a:cubicBezTo>
                  <a:cubicBezTo>
                    <a:pt x="487680" y="27898"/>
                    <a:pt x="492443" y="52028"/>
                    <a:pt x="495300" y="72983"/>
                  </a:cubicBezTo>
                  <a:cubicBezTo>
                    <a:pt x="498157" y="93938"/>
                    <a:pt x="497205" y="117751"/>
                    <a:pt x="499110" y="141563"/>
                  </a:cubicBezTo>
                  <a:cubicBezTo>
                    <a:pt x="501015" y="165375"/>
                    <a:pt x="504825" y="195538"/>
                    <a:pt x="506730" y="215858"/>
                  </a:cubicBezTo>
                  <a:cubicBezTo>
                    <a:pt x="508635" y="236178"/>
                    <a:pt x="507048" y="252053"/>
                    <a:pt x="510540" y="263483"/>
                  </a:cubicBezTo>
                  <a:cubicBezTo>
                    <a:pt x="514032" y="274913"/>
                    <a:pt x="517525" y="280311"/>
                    <a:pt x="527685" y="284438"/>
                  </a:cubicBezTo>
                  <a:cubicBezTo>
                    <a:pt x="537845" y="288565"/>
                    <a:pt x="543878" y="286661"/>
                    <a:pt x="571500" y="288248"/>
                  </a:cubicBezTo>
                  <a:cubicBezTo>
                    <a:pt x="599122" y="289835"/>
                    <a:pt x="651193" y="292693"/>
                    <a:pt x="693420" y="293963"/>
                  </a:cubicBezTo>
                  <a:cubicBezTo>
                    <a:pt x="735647" y="295233"/>
                    <a:pt x="802005" y="298090"/>
                    <a:pt x="824865" y="295868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6644E9-E056-4691-A664-7D6EC4C4C650}"/>
              </a:ext>
            </a:extLst>
          </p:cNvPr>
          <p:cNvGrpSpPr>
            <a:grpSpLocks noChangeAspect="1"/>
          </p:cNvGrpSpPr>
          <p:nvPr/>
        </p:nvGrpSpPr>
        <p:grpSpPr>
          <a:xfrm>
            <a:off x="8763556" y="3125389"/>
            <a:ext cx="748080" cy="961910"/>
            <a:chOff x="5022024" y="65553"/>
            <a:chExt cx="2511287" cy="3506617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1FD6DAB-C206-4868-B34C-D7371B59F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5022024" y="1165173"/>
              <a:ext cx="2434881" cy="240699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810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60A1B54-0C4F-4DCD-BE29-58AFFA39511A}"/>
                </a:ext>
              </a:extLst>
            </p:cNvPr>
            <p:cNvSpPr/>
            <p:nvPr/>
          </p:nvSpPr>
          <p:spPr>
            <a:xfrm rot="343885">
              <a:off x="5165998" y="65553"/>
              <a:ext cx="2367313" cy="2424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336550" contourW="31750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BDAF3A-D2CA-446C-9ED2-64BC3E0CD30C}"/>
              </a:ext>
            </a:extLst>
          </p:cNvPr>
          <p:cNvGrpSpPr>
            <a:grpSpLocks noChangeAspect="1"/>
          </p:cNvGrpSpPr>
          <p:nvPr/>
        </p:nvGrpSpPr>
        <p:grpSpPr>
          <a:xfrm>
            <a:off x="9044527" y="4986226"/>
            <a:ext cx="935787" cy="846807"/>
            <a:chOff x="9162962" y="5158140"/>
            <a:chExt cx="1799100" cy="1628031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3C1CD15-B573-467F-A02B-FE3A87FC5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9201846" y="5203532"/>
              <a:ext cx="1710393" cy="1557001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683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37D24A0-AE0C-46A5-B7DD-99BC53CBC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93372">
              <a:off x="9162962" y="5158140"/>
              <a:ext cx="1799100" cy="1628031"/>
            </a:xfrm>
            <a:prstGeom prst="rect">
              <a:avLst/>
            </a:prstGeom>
            <a:effectLst/>
            <a:scene3d>
              <a:camera prst="isometricTopUp">
                <a:rot lat="20099996" lon="18660000" rev="3432000"/>
              </a:camera>
              <a:lightRig rig="threePt" dir="t"/>
            </a:scene3d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0D6F13F-6478-46AF-9017-9BAC219403A2}"/>
              </a:ext>
            </a:extLst>
          </p:cNvPr>
          <p:cNvGrpSpPr/>
          <p:nvPr/>
        </p:nvGrpSpPr>
        <p:grpSpPr>
          <a:xfrm>
            <a:off x="10518203" y="4396485"/>
            <a:ext cx="1209632" cy="947928"/>
            <a:chOff x="1102731" y="3699042"/>
            <a:chExt cx="971459" cy="79546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30A05C3-FF26-41E4-A15B-9B82757E36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4901" y="3699042"/>
              <a:ext cx="0" cy="795466"/>
            </a:xfrm>
            <a:prstGeom prst="line">
              <a:avLst/>
            </a:prstGeom>
            <a:ln w="9525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BD14005-E313-4B18-A18D-3A121FFEDB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2731" y="4494508"/>
              <a:ext cx="971459" cy="0"/>
            </a:xfrm>
            <a:prstGeom prst="line">
              <a:avLst/>
            </a:prstGeom>
            <a:ln w="9525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5AB793-DD9F-407A-970E-315554229C81}"/>
                </a:ext>
              </a:extLst>
            </p:cNvPr>
            <p:cNvSpPr/>
            <p:nvPr/>
          </p:nvSpPr>
          <p:spPr>
            <a:xfrm>
              <a:off x="1104902" y="3905665"/>
              <a:ext cx="446858" cy="576814"/>
            </a:xfrm>
            <a:custGeom>
              <a:avLst/>
              <a:gdLst>
                <a:gd name="connsiteX0" fmla="*/ 0 w 824865"/>
                <a:gd name="connsiteY0" fmla="*/ 290153 h 296688"/>
                <a:gd name="connsiteX1" fmla="*/ 308610 w 824865"/>
                <a:gd name="connsiteY1" fmla="*/ 288248 h 296688"/>
                <a:gd name="connsiteX2" fmla="*/ 373380 w 824865"/>
                <a:gd name="connsiteY2" fmla="*/ 250148 h 296688"/>
                <a:gd name="connsiteX3" fmla="*/ 401955 w 824865"/>
                <a:gd name="connsiteY3" fmla="*/ 111083 h 296688"/>
                <a:gd name="connsiteX4" fmla="*/ 415290 w 824865"/>
                <a:gd name="connsiteY4" fmla="*/ 31073 h 296688"/>
                <a:gd name="connsiteX5" fmla="*/ 461010 w 824865"/>
                <a:gd name="connsiteY5" fmla="*/ 593 h 296688"/>
                <a:gd name="connsiteX6" fmla="*/ 481965 w 824865"/>
                <a:gd name="connsiteY6" fmla="*/ 15833 h 296688"/>
                <a:gd name="connsiteX7" fmla="*/ 495300 w 824865"/>
                <a:gd name="connsiteY7" fmla="*/ 72983 h 296688"/>
                <a:gd name="connsiteX8" fmla="*/ 499110 w 824865"/>
                <a:gd name="connsiteY8" fmla="*/ 141563 h 296688"/>
                <a:gd name="connsiteX9" fmla="*/ 506730 w 824865"/>
                <a:gd name="connsiteY9" fmla="*/ 215858 h 296688"/>
                <a:gd name="connsiteX10" fmla="*/ 510540 w 824865"/>
                <a:gd name="connsiteY10" fmla="*/ 263483 h 296688"/>
                <a:gd name="connsiteX11" fmla="*/ 527685 w 824865"/>
                <a:gd name="connsiteY11" fmla="*/ 284438 h 296688"/>
                <a:gd name="connsiteX12" fmla="*/ 571500 w 824865"/>
                <a:gd name="connsiteY12" fmla="*/ 288248 h 296688"/>
                <a:gd name="connsiteX13" fmla="*/ 693420 w 824865"/>
                <a:gd name="connsiteY13" fmla="*/ 293963 h 296688"/>
                <a:gd name="connsiteX14" fmla="*/ 824865 w 824865"/>
                <a:gd name="connsiteY14" fmla="*/ 295868 h 29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865" h="296688">
                  <a:moveTo>
                    <a:pt x="0" y="290153"/>
                  </a:moveTo>
                  <a:cubicBezTo>
                    <a:pt x="123190" y="292534"/>
                    <a:pt x="246380" y="294915"/>
                    <a:pt x="308610" y="288248"/>
                  </a:cubicBezTo>
                  <a:cubicBezTo>
                    <a:pt x="370840" y="281581"/>
                    <a:pt x="357823" y="279675"/>
                    <a:pt x="373380" y="250148"/>
                  </a:cubicBezTo>
                  <a:cubicBezTo>
                    <a:pt x="388937" y="220621"/>
                    <a:pt x="394970" y="147595"/>
                    <a:pt x="401955" y="111083"/>
                  </a:cubicBezTo>
                  <a:cubicBezTo>
                    <a:pt x="408940" y="74570"/>
                    <a:pt x="405448" y="49488"/>
                    <a:pt x="415290" y="31073"/>
                  </a:cubicBezTo>
                  <a:cubicBezTo>
                    <a:pt x="425132" y="12658"/>
                    <a:pt x="449898" y="3133"/>
                    <a:pt x="461010" y="593"/>
                  </a:cubicBezTo>
                  <a:cubicBezTo>
                    <a:pt x="472122" y="-1947"/>
                    <a:pt x="476250" y="3768"/>
                    <a:pt x="481965" y="15833"/>
                  </a:cubicBezTo>
                  <a:cubicBezTo>
                    <a:pt x="487680" y="27898"/>
                    <a:pt x="492443" y="52028"/>
                    <a:pt x="495300" y="72983"/>
                  </a:cubicBezTo>
                  <a:cubicBezTo>
                    <a:pt x="498157" y="93938"/>
                    <a:pt x="497205" y="117751"/>
                    <a:pt x="499110" y="141563"/>
                  </a:cubicBezTo>
                  <a:cubicBezTo>
                    <a:pt x="501015" y="165375"/>
                    <a:pt x="504825" y="195538"/>
                    <a:pt x="506730" y="215858"/>
                  </a:cubicBezTo>
                  <a:cubicBezTo>
                    <a:pt x="508635" y="236178"/>
                    <a:pt x="507048" y="252053"/>
                    <a:pt x="510540" y="263483"/>
                  </a:cubicBezTo>
                  <a:cubicBezTo>
                    <a:pt x="514032" y="274913"/>
                    <a:pt x="517525" y="280311"/>
                    <a:pt x="527685" y="284438"/>
                  </a:cubicBezTo>
                  <a:cubicBezTo>
                    <a:pt x="537845" y="288565"/>
                    <a:pt x="543878" y="286661"/>
                    <a:pt x="571500" y="288248"/>
                  </a:cubicBezTo>
                  <a:cubicBezTo>
                    <a:pt x="599122" y="289835"/>
                    <a:pt x="651193" y="292693"/>
                    <a:pt x="693420" y="293963"/>
                  </a:cubicBezTo>
                  <a:cubicBezTo>
                    <a:pt x="735647" y="295233"/>
                    <a:pt x="802005" y="298090"/>
                    <a:pt x="824865" y="295868"/>
                  </a:cubicBezTo>
                </a:path>
              </a:pathLst>
            </a:cu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ill Sans Nova" panose="020B0602020104020203" pitchFamily="34" charset="0"/>
              </a:endParaRPr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A452F96D-8F95-41C6-9CB0-355485A2AC9F}"/>
              </a:ext>
            </a:extLst>
          </p:cNvPr>
          <p:cNvSpPr/>
          <p:nvPr/>
        </p:nvSpPr>
        <p:spPr>
          <a:xfrm>
            <a:off x="10555366" y="5047180"/>
            <a:ext cx="1172535" cy="250254"/>
          </a:xfrm>
          <a:custGeom>
            <a:avLst/>
            <a:gdLst>
              <a:gd name="connsiteX0" fmla="*/ 0 w 1158240"/>
              <a:gd name="connsiteY0" fmla="*/ 232034 h 237260"/>
              <a:gd name="connsiteX1" fmla="*/ 142240 w 1158240"/>
              <a:gd name="connsiteY1" fmla="*/ 234574 h 237260"/>
              <a:gd name="connsiteX2" fmla="*/ 251460 w 1158240"/>
              <a:gd name="connsiteY2" fmla="*/ 199014 h 237260"/>
              <a:gd name="connsiteX3" fmla="*/ 327660 w 1158240"/>
              <a:gd name="connsiteY3" fmla="*/ 135514 h 237260"/>
              <a:gd name="connsiteX4" fmla="*/ 396240 w 1158240"/>
              <a:gd name="connsiteY4" fmla="*/ 49154 h 237260"/>
              <a:gd name="connsiteX5" fmla="*/ 485140 w 1158240"/>
              <a:gd name="connsiteY5" fmla="*/ 5974 h 237260"/>
              <a:gd name="connsiteX6" fmla="*/ 571500 w 1158240"/>
              <a:gd name="connsiteY6" fmla="*/ 894 h 237260"/>
              <a:gd name="connsiteX7" fmla="*/ 632460 w 1158240"/>
              <a:gd name="connsiteY7" fmla="*/ 11054 h 237260"/>
              <a:gd name="connsiteX8" fmla="*/ 668020 w 1158240"/>
              <a:gd name="connsiteY8" fmla="*/ 38994 h 237260"/>
              <a:gd name="connsiteX9" fmla="*/ 711200 w 1158240"/>
              <a:gd name="connsiteY9" fmla="*/ 89794 h 237260"/>
              <a:gd name="connsiteX10" fmla="*/ 774700 w 1158240"/>
              <a:gd name="connsiteY10" fmla="*/ 155834 h 237260"/>
              <a:gd name="connsiteX11" fmla="*/ 825500 w 1158240"/>
              <a:gd name="connsiteY11" fmla="*/ 193934 h 237260"/>
              <a:gd name="connsiteX12" fmla="*/ 962660 w 1158240"/>
              <a:gd name="connsiteY12" fmla="*/ 219334 h 237260"/>
              <a:gd name="connsiteX13" fmla="*/ 1074420 w 1158240"/>
              <a:gd name="connsiteY13" fmla="*/ 226954 h 237260"/>
              <a:gd name="connsiteX14" fmla="*/ 1158240 w 1158240"/>
              <a:gd name="connsiteY14" fmla="*/ 232034 h 237260"/>
              <a:gd name="connsiteX0" fmla="*/ 0 w 1161197"/>
              <a:gd name="connsiteY0" fmla="*/ 233582 h 237873"/>
              <a:gd name="connsiteX1" fmla="*/ 145197 w 1161197"/>
              <a:gd name="connsiteY1" fmla="*/ 234574 h 237873"/>
              <a:gd name="connsiteX2" fmla="*/ 254417 w 1161197"/>
              <a:gd name="connsiteY2" fmla="*/ 199014 h 237873"/>
              <a:gd name="connsiteX3" fmla="*/ 330617 w 1161197"/>
              <a:gd name="connsiteY3" fmla="*/ 135514 h 237873"/>
              <a:gd name="connsiteX4" fmla="*/ 399197 w 1161197"/>
              <a:gd name="connsiteY4" fmla="*/ 49154 h 237873"/>
              <a:gd name="connsiteX5" fmla="*/ 488097 w 1161197"/>
              <a:gd name="connsiteY5" fmla="*/ 5974 h 237873"/>
              <a:gd name="connsiteX6" fmla="*/ 574457 w 1161197"/>
              <a:gd name="connsiteY6" fmla="*/ 894 h 237873"/>
              <a:gd name="connsiteX7" fmla="*/ 635417 w 1161197"/>
              <a:gd name="connsiteY7" fmla="*/ 11054 h 237873"/>
              <a:gd name="connsiteX8" fmla="*/ 670977 w 1161197"/>
              <a:gd name="connsiteY8" fmla="*/ 38994 h 237873"/>
              <a:gd name="connsiteX9" fmla="*/ 714157 w 1161197"/>
              <a:gd name="connsiteY9" fmla="*/ 89794 h 237873"/>
              <a:gd name="connsiteX10" fmla="*/ 777657 w 1161197"/>
              <a:gd name="connsiteY10" fmla="*/ 155834 h 237873"/>
              <a:gd name="connsiteX11" fmla="*/ 828457 w 1161197"/>
              <a:gd name="connsiteY11" fmla="*/ 193934 h 237873"/>
              <a:gd name="connsiteX12" fmla="*/ 965617 w 1161197"/>
              <a:gd name="connsiteY12" fmla="*/ 219334 h 237873"/>
              <a:gd name="connsiteX13" fmla="*/ 1077377 w 1161197"/>
              <a:gd name="connsiteY13" fmla="*/ 226954 h 237873"/>
              <a:gd name="connsiteX14" fmla="*/ 1161197 w 1161197"/>
              <a:gd name="connsiteY14" fmla="*/ 232034 h 237873"/>
              <a:gd name="connsiteX0" fmla="*/ 0 w 1161197"/>
              <a:gd name="connsiteY0" fmla="*/ 233582 h 237084"/>
              <a:gd name="connsiteX1" fmla="*/ 145197 w 1161197"/>
              <a:gd name="connsiteY1" fmla="*/ 234574 h 237084"/>
              <a:gd name="connsiteX2" fmla="*/ 254417 w 1161197"/>
              <a:gd name="connsiteY2" fmla="*/ 199014 h 237084"/>
              <a:gd name="connsiteX3" fmla="*/ 330617 w 1161197"/>
              <a:gd name="connsiteY3" fmla="*/ 135514 h 237084"/>
              <a:gd name="connsiteX4" fmla="*/ 399197 w 1161197"/>
              <a:gd name="connsiteY4" fmla="*/ 49154 h 237084"/>
              <a:gd name="connsiteX5" fmla="*/ 488097 w 1161197"/>
              <a:gd name="connsiteY5" fmla="*/ 5974 h 237084"/>
              <a:gd name="connsiteX6" fmla="*/ 574457 w 1161197"/>
              <a:gd name="connsiteY6" fmla="*/ 894 h 237084"/>
              <a:gd name="connsiteX7" fmla="*/ 635417 w 1161197"/>
              <a:gd name="connsiteY7" fmla="*/ 11054 h 237084"/>
              <a:gd name="connsiteX8" fmla="*/ 670977 w 1161197"/>
              <a:gd name="connsiteY8" fmla="*/ 38994 h 237084"/>
              <a:gd name="connsiteX9" fmla="*/ 714157 w 1161197"/>
              <a:gd name="connsiteY9" fmla="*/ 89794 h 237084"/>
              <a:gd name="connsiteX10" fmla="*/ 777657 w 1161197"/>
              <a:gd name="connsiteY10" fmla="*/ 155834 h 237084"/>
              <a:gd name="connsiteX11" fmla="*/ 828457 w 1161197"/>
              <a:gd name="connsiteY11" fmla="*/ 193934 h 237084"/>
              <a:gd name="connsiteX12" fmla="*/ 965617 w 1161197"/>
              <a:gd name="connsiteY12" fmla="*/ 219334 h 237084"/>
              <a:gd name="connsiteX13" fmla="*/ 1077377 w 1161197"/>
              <a:gd name="connsiteY13" fmla="*/ 226954 h 237084"/>
              <a:gd name="connsiteX14" fmla="*/ 1161197 w 1161197"/>
              <a:gd name="connsiteY14" fmla="*/ 232034 h 237084"/>
              <a:gd name="connsiteX0" fmla="*/ 0 w 1159719"/>
              <a:gd name="connsiteY0" fmla="*/ 235130 h 237640"/>
              <a:gd name="connsiteX1" fmla="*/ 143719 w 1159719"/>
              <a:gd name="connsiteY1" fmla="*/ 234574 h 237640"/>
              <a:gd name="connsiteX2" fmla="*/ 252939 w 1159719"/>
              <a:gd name="connsiteY2" fmla="*/ 199014 h 237640"/>
              <a:gd name="connsiteX3" fmla="*/ 329139 w 1159719"/>
              <a:gd name="connsiteY3" fmla="*/ 135514 h 237640"/>
              <a:gd name="connsiteX4" fmla="*/ 397719 w 1159719"/>
              <a:gd name="connsiteY4" fmla="*/ 49154 h 237640"/>
              <a:gd name="connsiteX5" fmla="*/ 486619 w 1159719"/>
              <a:gd name="connsiteY5" fmla="*/ 5974 h 237640"/>
              <a:gd name="connsiteX6" fmla="*/ 572979 w 1159719"/>
              <a:gd name="connsiteY6" fmla="*/ 894 h 237640"/>
              <a:gd name="connsiteX7" fmla="*/ 633939 w 1159719"/>
              <a:gd name="connsiteY7" fmla="*/ 11054 h 237640"/>
              <a:gd name="connsiteX8" fmla="*/ 669499 w 1159719"/>
              <a:gd name="connsiteY8" fmla="*/ 38994 h 237640"/>
              <a:gd name="connsiteX9" fmla="*/ 712679 w 1159719"/>
              <a:gd name="connsiteY9" fmla="*/ 89794 h 237640"/>
              <a:gd name="connsiteX10" fmla="*/ 776179 w 1159719"/>
              <a:gd name="connsiteY10" fmla="*/ 155834 h 237640"/>
              <a:gd name="connsiteX11" fmla="*/ 826979 w 1159719"/>
              <a:gd name="connsiteY11" fmla="*/ 193934 h 237640"/>
              <a:gd name="connsiteX12" fmla="*/ 964139 w 1159719"/>
              <a:gd name="connsiteY12" fmla="*/ 219334 h 237640"/>
              <a:gd name="connsiteX13" fmla="*/ 1075899 w 1159719"/>
              <a:gd name="connsiteY13" fmla="*/ 226954 h 237640"/>
              <a:gd name="connsiteX14" fmla="*/ 1159719 w 1159719"/>
              <a:gd name="connsiteY14" fmla="*/ 232034 h 237640"/>
              <a:gd name="connsiteX0" fmla="*/ 0 w 1159719"/>
              <a:gd name="connsiteY0" fmla="*/ 235130 h 237255"/>
              <a:gd name="connsiteX1" fmla="*/ 143719 w 1159719"/>
              <a:gd name="connsiteY1" fmla="*/ 234574 h 237255"/>
              <a:gd name="connsiteX2" fmla="*/ 252939 w 1159719"/>
              <a:gd name="connsiteY2" fmla="*/ 199014 h 237255"/>
              <a:gd name="connsiteX3" fmla="*/ 329139 w 1159719"/>
              <a:gd name="connsiteY3" fmla="*/ 135514 h 237255"/>
              <a:gd name="connsiteX4" fmla="*/ 397719 w 1159719"/>
              <a:gd name="connsiteY4" fmla="*/ 49154 h 237255"/>
              <a:gd name="connsiteX5" fmla="*/ 486619 w 1159719"/>
              <a:gd name="connsiteY5" fmla="*/ 5974 h 237255"/>
              <a:gd name="connsiteX6" fmla="*/ 572979 w 1159719"/>
              <a:gd name="connsiteY6" fmla="*/ 894 h 237255"/>
              <a:gd name="connsiteX7" fmla="*/ 633939 w 1159719"/>
              <a:gd name="connsiteY7" fmla="*/ 11054 h 237255"/>
              <a:gd name="connsiteX8" fmla="*/ 669499 w 1159719"/>
              <a:gd name="connsiteY8" fmla="*/ 38994 h 237255"/>
              <a:gd name="connsiteX9" fmla="*/ 712679 w 1159719"/>
              <a:gd name="connsiteY9" fmla="*/ 89794 h 237255"/>
              <a:gd name="connsiteX10" fmla="*/ 776179 w 1159719"/>
              <a:gd name="connsiteY10" fmla="*/ 155834 h 237255"/>
              <a:gd name="connsiteX11" fmla="*/ 826979 w 1159719"/>
              <a:gd name="connsiteY11" fmla="*/ 193934 h 237255"/>
              <a:gd name="connsiteX12" fmla="*/ 964139 w 1159719"/>
              <a:gd name="connsiteY12" fmla="*/ 219334 h 237255"/>
              <a:gd name="connsiteX13" fmla="*/ 1075899 w 1159719"/>
              <a:gd name="connsiteY13" fmla="*/ 226954 h 237255"/>
              <a:gd name="connsiteX14" fmla="*/ 1159719 w 1159719"/>
              <a:gd name="connsiteY14" fmla="*/ 232034 h 237255"/>
              <a:gd name="connsiteX0" fmla="*/ 0 w 1159719"/>
              <a:gd name="connsiteY0" fmla="*/ 235130 h 236398"/>
              <a:gd name="connsiteX1" fmla="*/ 143719 w 1159719"/>
              <a:gd name="connsiteY1" fmla="*/ 230703 h 236398"/>
              <a:gd name="connsiteX2" fmla="*/ 252939 w 1159719"/>
              <a:gd name="connsiteY2" fmla="*/ 199014 h 236398"/>
              <a:gd name="connsiteX3" fmla="*/ 329139 w 1159719"/>
              <a:gd name="connsiteY3" fmla="*/ 135514 h 236398"/>
              <a:gd name="connsiteX4" fmla="*/ 397719 w 1159719"/>
              <a:gd name="connsiteY4" fmla="*/ 49154 h 236398"/>
              <a:gd name="connsiteX5" fmla="*/ 486619 w 1159719"/>
              <a:gd name="connsiteY5" fmla="*/ 5974 h 236398"/>
              <a:gd name="connsiteX6" fmla="*/ 572979 w 1159719"/>
              <a:gd name="connsiteY6" fmla="*/ 894 h 236398"/>
              <a:gd name="connsiteX7" fmla="*/ 633939 w 1159719"/>
              <a:gd name="connsiteY7" fmla="*/ 11054 h 236398"/>
              <a:gd name="connsiteX8" fmla="*/ 669499 w 1159719"/>
              <a:gd name="connsiteY8" fmla="*/ 38994 h 236398"/>
              <a:gd name="connsiteX9" fmla="*/ 712679 w 1159719"/>
              <a:gd name="connsiteY9" fmla="*/ 89794 h 236398"/>
              <a:gd name="connsiteX10" fmla="*/ 776179 w 1159719"/>
              <a:gd name="connsiteY10" fmla="*/ 155834 h 236398"/>
              <a:gd name="connsiteX11" fmla="*/ 826979 w 1159719"/>
              <a:gd name="connsiteY11" fmla="*/ 193934 h 236398"/>
              <a:gd name="connsiteX12" fmla="*/ 964139 w 1159719"/>
              <a:gd name="connsiteY12" fmla="*/ 219334 h 236398"/>
              <a:gd name="connsiteX13" fmla="*/ 1075899 w 1159719"/>
              <a:gd name="connsiteY13" fmla="*/ 226954 h 236398"/>
              <a:gd name="connsiteX14" fmla="*/ 1159719 w 1159719"/>
              <a:gd name="connsiteY14" fmla="*/ 232034 h 236398"/>
              <a:gd name="connsiteX0" fmla="*/ 0 w 1159719"/>
              <a:gd name="connsiteY0" fmla="*/ 235130 h 236398"/>
              <a:gd name="connsiteX1" fmla="*/ 143719 w 1159719"/>
              <a:gd name="connsiteY1" fmla="*/ 230703 h 236398"/>
              <a:gd name="connsiteX2" fmla="*/ 252939 w 1159719"/>
              <a:gd name="connsiteY2" fmla="*/ 199014 h 236398"/>
              <a:gd name="connsiteX3" fmla="*/ 329139 w 1159719"/>
              <a:gd name="connsiteY3" fmla="*/ 135514 h 236398"/>
              <a:gd name="connsiteX4" fmla="*/ 397719 w 1159719"/>
              <a:gd name="connsiteY4" fmla="*/ 49154 h 236398"/>
              <a:gd name="connsiteX5" fmla="*/ 486619 w 1159719"/>
              <a:gd name="connsiteY5" fmla="*/ 5974 h 236398"/>
              <a:gd name="connsiteX6" fmla="*/ 572979 w 1159719"/>
              <a:gd name="connsiteY6" fmla="*/ 894 h 236398"/>
              <a:gd name="connsiteX7" fmla="*/ 633939 w 1159719"/>
              <a:gd name="connsiteY7" fmla="*/ 11054 h 236398"/>
              <a:gd name="connsiteX8" fmla="*/ 669499 w 1159719"/>
              <a:gd name="connsiteY8" fmla="*/ 38994 h 236398"/>
              <a:gd name="connsiteX9" fmla="*/ 712679 w 1159719"/>
              <a:gd name="connsiteY9" fmla="*/ 89794 h 236398"/>
              <a:gd name="connsiteX10" fmla="*/ 776179 w 1159719"/>
              <a:gd name="connsiteY10" fmla="*/ 155834 h 236398"/>
              <a:gd name="connsiteX11" fmla="*/ 854574 w 1159719"/>
              <a:gd name="connsiteY11" fmla="*/ 175355 h 236398"/>
              <a:gd name="connsiteX12" fmla="*/ 964139 w 1159719"/>
              <a:gd name="connsiteY12" fmla="*/ 219334 h 236398"/>
              <a:gd name="connsiteX13" fmla="*/ 1075899 w 1159719"/>
              <a:gd name="connsiteY13" fmla="*/ 226954 h 236398"/>
              <a:gd name="connsiteX14" fmla="*/ 1159719 w 1159719"/>
              <a:gd name="connsiteY14" fmla="*/ 232034 h 236398"/>
              <a:gd name="connsiteX0" fmla="*/ 0 w 1159719"/>
              <a:gd name="connsiteY0" fmla="*/ 235130 h 236398"/>
              <a:gd name="connsiteX1" fmla="*/ 143719 w 1159719"/>
              <a:gd name="connsiteY1" fmla="*/ 230703 h 236398"/>
              <a:gd name="connsiteX2" fmla="*/ 252939 w 1159719"/>
              <a:gd name="connsiteY2" fmla="*/ 199014 h 236398"/>
              <a:gd name="connsiteX3" fmla="*/ 329139 w 1159719"/>
              <a:gd name="connsiteY3" fmla="*/ 135514 h 236398"/>
              <a:gd name="connsiteX4" fmla="*/ 397719 w 1159719"/>
              <a:gd name="connsiteY4" fmla="*/ 49154 h 236398"/>
              <a:gd name="connsiteX5" fmla="*/ 486619 w 1159719"/>
              <a:gd name="connsiteY5" fmla="*/ 5974 h 236398"/>
              <a:gd name="connsiteX6" fmla="*/ 572979 w 1159719"/>
              <a:gd name="connsiteY6" fmla="*/ 894 h 236398"/>
              <a:gd name="connsiteX7" fmla="*/ 633939 w 1159719"/>
              <a:gd name="connsiteY7" fmla="*/ 11054 h 236398"/>
              <a:gd name="connsiteX8" fmla="*/ 669499 w 1159719"/>
              <a:gd name="connsiteY8" fmla="*/ 38994 h 236398"/>
              <a:gd name="connsiteX9" fmla="*/ 712679 w 1159719"/>
              <a:gd name="connsiteY9" fmla="*/ 89794 h 236398"/>
              <a:gd name="connsiteX10" fmla="*/ 788005 w 1159719"/>
              <a:gd name="connsiteY10" fmla="*/ 145512 h 236398"/>
              <a:gd name="connsiteX11" fmla="*/ 854574 w 1159719"/>
              <a:gd name="connsiteY11" fmla="*/ 175355 h 236398"/>
              <a:gd name="connsiteX12" fmla="*/ 964139 w 1159719"/>
              <a:gd name="connsiteY12" fmla="*/ 219334 h 236398"/>
              <a:gd name="connsiteX13" fmla="*/ 1075899 w 1159719"/>
              <a:gd name="connsiteY13" fmla="*/ 226954 h 236398"/>
              <a:gd name="connsiteX14" fmla="*/ 1159719 w 1159719"/>
              <a:gd name="connsiteY14" fmla="*/ 232034 h 236398"/>
              <a:gd name="connsiteX0" fmla="*/ 0 w 1159719"/>
              <a:gd name="connsiteY0" fmla="*/ 235130 h 236398"/>
              <a:gd name="connsiteX1" fmla="*/ 143719 w 1159719"/>
              <a:gd name="connsiteY1" fmla="*/ 230703 h 236398"/>
              <a:gd name="connsiteX2" fmla="*/ 252939 w 1159719"/>
              <a:gd name="connsiteY2" fmla="*/ 199014 h 236398"/>
              <a:gd name="connsiteX3" fmla="*/ 329139 w 1159719"/>
              <a:gd name="connsiteY3" fmla="*/ 135514 h 236398"/>
              <a:gd name="connsiteX4" fmla="*/ 397719 w 1159719"/>
              <a:gd name="connsiteY4" fmla="*/ 49154 h 236398"/>
              <a:gd name="connsiteX5" fmla="*/ 486619 w 1159719"/>
              <a:gd name="connsiteY5" fmla="*/ 5974 h 236398"/>
              <a:gd name="connsiteX6" fmla="*/ 572979 w 1159719"/>
              <a:gd name="connsiteY6" fmla="*/ 894 h 236398"/>
              <a:gd name="connsiteX7" fmla="*/ 633939 w 1159719"/>
              <a:gd name="connsiteY7" fmla="*/ 11054 h 236398"/>
              <a:gd name="connsiteX8" fmla="*/ 669499 w 1159719"/>
              <a:gd name="connsiteY8" fmla="*/ 38994 h 236398"/>
              <a:gd name="connsiteX9" fmla="*/ 732389 w 1159719"/>
              <a:gd name="connsiteY9" fmla="*/ 87730 h 236398"/>
              <a:gd name="connsiteX10" fmla="*/ 788005 w 1159719"/>
              <a:gd name="connsiteY10" fmla="*/ 145512 h 236398"/>
              <a:gd name="connsiteX11" fmla="*/ 854574 w 1159719"/>
              <a:gd name="connsiteY11" fmla="*/ 175355 h 236398"/>
              <a:gd name="connsiteX12" fmla="*/ 964139 w 1159719"/>
              <a:gd name="connsiteY12" fmla="*/ 219334 h 236398"/>
              <a:gd name="connsiteX13" fmla="*/ 1075899 w 1159719"/>
              <a:gd name="connsiteY13" fmla="*/ 226954 h 236398"/>
              <a:gd name="connsiteX14" fmla="*/ 1159719 w 1159719"/>
              <a:gd name="connsiteY14" fmla="*/ 232034 h 236398"/>
              <a:gd name="connsiteX0" fmla="*/ 0 w 1159719"/>
              <a:gd name="connsiteY0" fmla="*/ 235130 h 236577"/>
              <a:gd name="connsiteX1" fmla="*/ 143719 w 1159719"/>
              <a:gd name="connsiteY1" fmla="*/ 230703 h 236577"/>
              <a:gd name="connsiteX2" fmla="*/ 252939 w 1159719"/>
              <a:gd name="connsiteY2" fmla="*/ 199014 h 236577"/>
              <a:gd name="connsiteX3" fmla="*/ 329139 w 1159719"/>
              <a:gd name="connsiteY3" fmla="*/ 135514 h 236577"/>
              <a:gd name="connsiteX4" fmla="*/ 397719 w 1159719"/>
              <a:gd name="connsiteY4" fmla="*/ 49154 h 236577"/>
              <a:gd name="connsiteX5" fmla="*/ 486619 w 1159719"/>
              <a:gd name="connsiteY5" fmla="*/ 5974 h 236577"/>
              <a:gd name="connsiteX6" fmla="*/ 572979 w 1159719"/>
              <a:gd name="connsiteY6" fmla="*/ 894 h 236577"/>
              <a:gd name="connsiteX7" fmla="*/ 633939 w 1159719"/>
              <a:gd name="connsiteY7" fmla="*/ 11054 h 236577"/>
              <a:gd name="connsiteX8" fmla="*/ 669499 w 1159719"/>
              <a:gd name="connsiteY8" fmla="*/ 38994 h 236577"/>
              <a:gd name="connsiteX9" fmla="*/ 732389 w 1159719"/>
              <a:gd name="connsiteY9" fmla="*/ 87730 h 236577"/>
              <a:gd name="connsiteX10" fmla="*/ 788005 w 1159719"/>
              <a:gd name="connsiteY10" fmla="*/ 145512 h 236577"/>
              <a:gd name="connsiteX11" fmla="*/ 854574 w 1159719"/>
              <a:gd name="connsiteY11" fmla="*/ 175355 h 236577"/>
              <a:gd name="connsiteX12" fmla="*/ 948371 w 1159719"/>
              <a:gd name="connsiteY12" fmla="*/ 213141 h 236577"/>
              <a:gd name="connsiteX13" fmla="*/ 1075899 w 1159719"/>
              <a:gd name="connsiteY13" fmla="*/ 226954 h 236577"/>
              <a:gd name="connsiteX14" fmla="*/ 1159719 w 1159719"/>
              <a:gd name="connsiteY14" fmla="*/ 232034 h 23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59719" h="236577">
                <a:moveTo>
                  <a:pt x="0" y="235130"/>
                </a:moveTo>
                <a:cubicBezTo>
                  <a:pt x="51643" y="234507"/>
                  <a:pt x="101563" y="236722"/>
                  <a:pt x="143719" y="230703"/>
                </a:cubicBezTo>
                <a:cubicBezTo>
                  <a:pt x="185876" y="224684"/>
                  <a:pt x="222036" y="214879"/>
                  <a:pt x="252939" y="199014"/>
                </a:cubicBezTo>
                <a:cubicBezTo>
                  <a:pt x="283842" y="183149"/>
                  <a:pt x="305009" y="160491"/>
                  <a:pt x="329139" y="135514"/>
                </a:cubicBezTo>
                <a:cubicBezTo>
                  <a:pt x="353269" y="110537"/>
                  <a:pt x="371472" y="70744"/>
                  <a:pt x="397719" y="49154"/>
                </a:cubicBezTo>
                <a:cubicBezTo>
                  <a:pt x="423966" y="27564"/>
                  <a:pt x="457409" y="14017"/>
                  <a:pt x="486619" y="5974"/>
                </a:cubicBezTo>
                <a:cubicBezTo>
                  <a:pt x="515829" y="-2069"/>
                  <a:pt x="548426" y="47"/>
                  <a:pt x="572979" y="894"/>
                </a:cubicBezTo>
                <a:cubicBezTo>
                  <a:pt x="597532" y="1741"/>
                  <a:pt x="617852" y="4704"/>
                  <a:pt x="633939" y="11054"/>
                </a:cubicBezTo>
                <a:cubicBezTo>
                  <a:pt x="650026" y="17404"/>
                  <a:pt x="653091" y="26215"/>
                  <a:pt x="669499" y="38994"/>
                </a:cubicBezTo>
                <a:cubicBezTo>
                  <a:pt x="685907" y="51773"/>
                  <a:pt x="712638" y="69977"/>
                  <a:pt x="732389" y="87730"/>
                </a:cubicBezTo>
                <a:cubicBezTo>
                  <a:pt x="752140" y="105483"/>
                  <a:pt x="767641" y="130908"/>
                  <a:pt x="788005" y="145512"/>
                </a:cubicBezTo>
                <a:cubicBezTo>
                  <a:pt x="808369" y="160116"/>
                  <a:pt x="827846" y="164084"/>
                  <a:pt x="854574" y="175355"/>
                </a:cubicBezTo>
                <a:cubicBezTo>
                  <a:pt x="881302" y="186626"/>
                  <a:pt x="911484" y="204541"/>
                  <a:pt x="948371" y="213141"/>
                </a:cubicBezTo>
                <a:cubicBezTo>
                  <a:pt x="985258" y="221741"/>
                  <a:pt x="1040674" y="223805"/>
                  <a:pt x="1075899" y="226954"/>
                </a:cubicBezTo>
                <a:cubicBezTo>
                  <a:pt x="1111124" y="230103"/>
                  <a:pt x="1135166" y="243464"/>
                  <a:pt x="1159719" y="232034"/>
                </a:cubicBez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ill Sans Nova" panose="020B0602020104020203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679C87D-729E-4417-98AF-71AF81913AFC}"/>
              </a:ext>
            </a:extLst>
          </p:cNvPr>
          <p:cNvCxnSpPr>
            <a:cxnSpLocks/>
          </p:cNvCxnSpPr>
          <p:nvPr/>
        </p:nvCxnSpPr>
        <p:spPr>
          <a:xfrm>
            <a:off x="10880748" y="4638342"/>
            <a:ext cx="250289" cy="415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684C4AB-3520-497A-A451-AA8708D14A4F}"/>
              </a:ext>
            </a:extLst>
          </p:cNvPr>
          <p:cNvSpPr txBox="1"/>
          <p:nvPr/>
        </p:nvSpPr>
        <p:spPr>
          <a:xfrm>
            <a:off x="8722729" y="4771511"/>
            <a:ext cx="36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dirty="0">
                <a:latin typeface="Gill Sans Nova" panose="020B0602020104020203" pitchFamily="34" charset="0"/>
              </a:rPr>
              <a:t>+</a:t>
            </a:r>
            <a:endParaRPr lang="en-US" sz="3600" dirty="0">
              <a:latin typeface="Gill Sans Nova" panose="020B0602020104020203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13D4304-491A-457C-A193-94FC7C6B593D}"/>
              </a:ext>
            </a:extLst>
          </p:cNvPr>
          <p:cNvGrpSpPr>
            <a:grpSpLocks noChangeAspect="1"/>
          </p:cNvGrpSpPr>
          <p:nvPr/>
        </p:nvGrpSpPr>
        <p:grpSpPr>
          <a:xfrm>
            <a:off x="8017903" y="4281922"/>
            <a:ext cx="748080" cy="961910"/>
            <a:chOff x="5022024" y="65553"/>
            <a:chExt cx="2511287" cy="3506617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F4FFCF8-4281-4940-839A-C88BE441B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5022024" y="1165173"/>
              <a:ext cx="2434881" cy="240699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810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0964B74-E1BC-4F90-AB97-234AFDB25824}"/>
                </a:ext>
              </a:extLst>
            </p:cNvPr>
            <p:cNvSpPr/>
            <p:nvPr/>
          </p:nvSpPr>
          <p:spPr>
            <a:xfrm rot="343885">
              <a:off x="5165998" y="65553"/>
              <a:ext cx="2367313" cy="2424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336550" contourW="31750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DFA7890-E819-4EE8-B0B6-C023800ECAC9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9ABF917-EEC4-47CF-AEE8-EA0AA98FF5AD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39B400E-CC8F-4DDF-9456-E35D711925EE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6FAAF63-48EA-43A7-9985-28E7DDDC3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F409AAD2-5CE1-4FE5-8342-B9CAE4361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992754B-707D-4887-ADE2-5A51D31E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75" name="Graphic 74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0EE7FB4-FDC2-4680-995A-4A1BC5B79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76" name="Graphic 75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C0F388-FE6A-4D55-A242-EFA62B34D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81" name="Graphic 80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3742A6-31E4-4306-B036-ED9E5C1FA2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D0D7AC-61AB-4D00-8462-9B695EA4ACBE}"/>
              </a:ext>
            </a:extLst>
          </p:cNvPr>
          <p:cNvGrpSpPr/>
          <p:nvPr/>
        </p:nvGrpSpPr>
        <p:grpSpPr>
          <a:xfrm>
            <a:off x="6434491" y="2141205"/>
            <a:ext cx="6014018" cy="2611755"/>
            <a:chOff x="6494429" y="1704325"/>
            <a:chExt cx="6014018" cy="26117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ABBF1EA-8FD8-4A42-99E2-7B00948D70A0}"/>
                </a:ext>
              </a:extLst>
            </p:cNvPr>
            <p:cNvGrpSpPr/>
            <p:nvPr/>
          </p:nvGrpSpPr>
          <p:grpSpPr>
            <a:xfrm>
              <a:off x="6494429" y="2853866"/>
              <a:ext cx="834913" cy="549316"/>
              <a:chOff x="199742" y="14637886"/>
              <a:chExt cx="6404868" cy="147881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8D8DEE9-CF98-46E2-B94B-973A5D77B0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9397" y="15015313"/>
                <a:ext cx="196968" cy="320901"/>
              </a:xfrm>
              <a:prstGeom prst="line">
                <a:avLst/>
              </a:prstGeom>
              <a:ln w="63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AF9725C-5730-44CC-A251-78270C1C9B58}"/>
                  </a:ext>
                </a:extLst>
              </p:cNvPr>
              <p:cNvGrpSpPr/>
              <p:nvPr/>
            </p:nvGrpSpPr>
            <p:grpSpPr>
              <a:xfrm>
                <a:off x="199742" y="14637886"/>
                <a:ext cx="6404868" cy="1478812"/>
                <a:chOff x="778023" y="15215278"/>
                <a:chExt cx="6404868" cy="1478812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E22F78D4-FA37-4E06-AF9B-B32A07FD2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33437" y="15633807"/>
                  <a:ext cx="204663" cy="36389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FD3A902E-1AE0-4C76-813C-826A07989F98}"/>
                    </a:ext>
                  </a:extLst>
                </p:cNvPr>
                <p:cNvGrpSpPr/>
                <p:nvPr/>
              </p:nvGrpSpPr>
              <p:grpSpPr>
                <a:xfrm>
                  <a:off x="778023" y="15215278"/>
                  <a:ext cx="6404868" cy="1478812"/>
                  <a:chOff x="782464" y="15244838"/>
                  <a:chExt cx="6404868" cy="1478812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3B999791-3DD1-4F6B-9A96-295BE9321C0C}"/>
                      </a:ext>
                    </a:extLst>
                  </p:cNvPr>
                  <p:cNvGrpSpPr/>
                  <p:nvPr/>
                </p:nvGrpSpPr>
                <p:grpSpPr>
                  <a:xfrm>
                    <a:off x="3927600" y="15361637"/>
                    <a:ext cx="800872" cy="654217"/>
                    <a:chOff x="819873" y="1493196"/>
                    <a:chExt cx="812788" cy="487075"/>
                  </a:xfrm>
                </p:grpSpPr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0331E313-A324-4FD2-9ED4-21BD223488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19873" y="1493196"/>
                      <a:ext cx="439859" cy="487075"/>
                    </a:xfrm>
                    <a:prstGeom prst="lin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E3D2F166-4DBC-45D6-92B8-9942E36F58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51961" y="1493196"/>
                      <a:ext cx="380700" cy="459874"/>
                    </a:xfrm>
                    <a:prstGeom prst="lin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15B68309-1A86-46D2-A81B-33386BAA84E1}"/>
                      </a:ext>
                    </a:extLst>
                  </p:cNvPr>
                  <p:cNvGrpSpPr/>
                  <p:nvPr/>
                </p:nvGrpSpPr>
                <p:grpSpPr>
                  <a:xfrm>
                    <a:off x="4728469" y="15306705"/>
                    <a:ext cx="800872" cy="654217"/>
                    <a:chOff x="819873" y="1493196"/>
                    <a:chExt cx="812788" cy="487075"/>
                  </a:xfrm>
                </p:grpSpPr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F008563C-D8FB-4635-BF95-4665582C03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19873" y="1493196"/>
                      <a:ext cx="439859" cy="487075"/>
                    </a:xfrm>
                    <a:prstGeom prst="lin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50954F8F-A6A4-4694-950A-6DAC3E402C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51961" y="1493196"/>
                      <a:ext cx="380700" cy="459874"/>
                    </a:xfrm>
                    <a:prstGeom prst="lin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39C9B0A7-630A-4925-AA72-B405B7AB46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27251" y="15686158"/>
                    <a:ext cx="1228961" cy="0"/>
                  </a:xfrm>
                  <a:prstGeom prst="lin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2A728AEF-E1D6-4A8F-86ED-3C3A163AF6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17988" y="15244838"/>
                    <a:ext cx="0" cy="786772"/>
                  </a:xfrm>
                  <a:prstGeom prst="lin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F48E8213-792A-4836-9983-11068147D56E}"/>
                      </a:ext>
                    </a:extLst>
                  </p:cNvPr>
                  <p:cNvSpPr txBox="1"/>
                  <p:nvPr/>
                </p:nvSpPr>
                <p:spPr>
                  <a:xfrm>
                    <a:off x="782464" y="16060799"/>
                    <a:ext cx="6404868" cy="66285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2140352"/>
                    <a:r>
                      <a:rPr lang="en-US" sz="1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1950</a:t>
                    </a:r>
                  </a:p>
                </p:txBody>
              </p:sp>
            </p:grp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9C9A15E-F87E-49BF-9A69-C4C20167DC4B}"/>
                </a:ext>
              </a:extLst>
            </p:cNvPr>
            <p:cNvGrpSpPr/>
            <p:nvPr/>
          </p:nvGrpSpPr>
          <p:grpSpPr>
            <a:xfrm>
              <a:off x="7126932" y="1704325"/>
              <a:ext cx="5381515" cy="2611755"/>
              <a:chOff x="7126932" y="1704325"/>
              <a:chExt cx="5381515" cy="2611755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5A0FEAD-F8AF-4397-AFCD-AA4DE9011161}"/>
                  </a:ext>
                </a:extLst>
              </p:cNvPr>
              <p:cNvGrpSpPr/>
              <p:nvPr/>
            </p:nvGrpSpPr>
            <p:grpSpPr>
              <a:xfrm>
                <a:off x="7126932" y="1704325"/>
                <a:ext cx="4336384" cy="2611755"/>
                <a:chOff x="2311375" y="1084445"/>
                <a:chExt cx="6559758" cy="3066137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035D297C-57EC-436D-B406-8DAB339370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28266" y="2707417"/>
                  <a:ext cx="6525390" cy="1443165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endParaRPr lang="fr-CH" sz="1400" b="1" dirty="0">
                    <a:solidFill>
                      <a:schemeClr val="tx1"/>
                    </a:solidFill>
                    <a:latin typeface="Gill Sans Nova" panose="020B0602020104020203" pitchFamily="34" charset="0"/>
                  </a:endParaRPr>
                </a:p>
                <a:p>
                  <a:pPr algn="ctr"/>
                  <a:endParaRPr lang="fr-CH" sz="1400" b="1" dirty="0">
                    <a:solidFill>
                      <a:schemeClr val="tx1"/>
                    </a:solidFill>
                    <a:latin typeface="Gill Sans Nova" panose="020B0602020104020203" pitchFamily="34" charset="0"/>
                  </a:endParaRPr>
                </a:p>
                <a:p>
                  <a:pPr algn="ctr"/>
                  <a:r>
                    <a:rPr lang="fr-CH" b="1" dirty="0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 </a:t>
                  </a:r>
                  <a:r>
                    <a:rPr lang="fr-CH" sz="2000" b="1" dirty="0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 </a:t>
                  </a:r>
                  <a:r>
                    <a:rPr lang="fr-CH" b="1" dirty="0" err="1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Synthetic</a:t>
                  </a:r>
                  <a:r>
                    <a:rPr lang="fr-CH" b="1" dirty="0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 </a:t>
                  </a:r>
                  <a:r>
                    <a:rPr lang="fr-CH" dirty="0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snow cover </a:t>
                  </a:r>
                  <a:r>
                    <a:rPr lang="fr-CH" dirty="0" err="1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maps</a:t>
                  </a:r>
                  <a:endParaRPr lang="fr-CH" b="1" dirty="0">
                    <a:solidFill>
                      <a:schemeClr val="tx1"/>
                    </a:solidFill>
                    <a:latin typeface="Gill Sans Nova" panose="020B0602020104020203" pitchFamily="34" charset="0"/>
                  </a:endParaRPr>
                </a:p>
                <a:p>
                  <a:endParaRPr lang="fr-CH" sz="1100" dirty="0">
                    <a:solidFill>
                      <a:schemeClr val="tx1"/>
                    </a:solidFill>
                    <a:latin typeface="Gill Sans Nova" panose="020B0602020104020203" pitchFamily="34" charset="0"/>
                  </a:endParaRPr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0BA9884C-2D24-48A1-9864-38591308A2E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11375" y="1084445"/>
                  <a:ext cx="6530410" cy="136911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fr-CH" b="1" dirty="0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Real </a:t>
                  </a:r>
                  <a:r>
                    <a:rPr lang="fr-CH" dirty="0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snow cover </a:t>
                  </a:r>
                  <a:r>
                    <a:rPr lang="fr-CH" dirty="0" err="1">
                      <a:solidFill>
                        <a:schemeClr val="tx1"/>
                      </a:solidFill>
                      <a:latin typeface="Gill Sans Nova" panose="020B0602020104020203" pitchFamily="34" charset="0"/>
                    </a:rPr>
                    <a:t>maps</a:t>
                  </a:r>
                  <a:endParaRPr lang="fr-CH" b="1" dirty="0">
                    <a:solidFill>
                      <a:schemeClr val="tx1"/>
                    </a:solidFill>
                    <a:latin typeface="Gill Sans Nova" panose="020B0602020104020203" pitchFamily="34" charset="0"/>
                  </a:endParaRPr>
                </a:p>
                <a:p>
                  <a:endParaRPr lang="fr-CH" sz="1100" dirty="0">
                    <a:solidFill>
                      <a:schemeClr val="tx1"/>
                    </a:solidFill>
                    <a:latin typeface="Gill Sans Nova" panose="020B0602020104020203" pitchFamily="34" charset="0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7331A11D-DAE0-42EB-9E42-3905DD6D9C5D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346991" y="1831318"/>
                  <a:ext cx="6343632" cy="584770"/>
                  <a:chOff x="2942306" y="2264727"/>
                  <a:chExt cx="5962354" cy="623614"/>
                </a:xfrm>
              </p:grpSpPr>
              <p:pic>
                <p:nvPicPr>
                  <p:cNvPr id="103" name="Picture 102">
                    <a:extLst>
                      <a:ext uri="{FF2B5EF4-FFF2-40B4-BE49-F238E27FC236}">
                        <a16:creationId xmlns:a16="http://schemas.microsoft.com/office/drawing/2014/main" id="{5D6AA2D1-38A7-4262-9882-7D3EC9AA2B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r="1768"/>
                  <a:stretch/>
                </p:blipFill>
                <p:spPr>
                  <a:xfrm>
                    <a:off x="5421331" y="2285140"/>
                    <a:ext cx="486431" cy="603201"/>
                  </a:xfrm>
                  <a:prstGeom prst="rect">
                    <a:avLst/>
                  </a:prstGeom>
                </p:spPr>
              </p:pic>
              <p:pic>
                <p:nvPicPr>
                  <p:cNvPr id="104" name="Picture 103">
                    <a:extLst>
                      <a:ext uri="{FF2B5EF4-FFF2-40B4-BE49-F238E27FC236}">
                        <a16:creationId xmlns:a16="http://schemas.microsoft.com/office/drawing/2014/main" id="{EC2C4F69-8EFB-42FD-9949-C0B4B0A819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2942306" y="2264727"/>
                    <a:ext cx="493433" cy="603201"/>
                  </a:xfrm>
                  <a:prstGeom prst="rect">
                    <a:avLst/>
                  </a:prstGeom>
                </p:spPr>
              </p:pic>
              <p:pic>
                <p:nvPicPr>
                  <p:cNvPr id="105" name="Picture 104">
                    <a:extLst>
                      <a:ext uri="{FF2B5EF4-FFF2-40B4-BE49-F238E27FC236}">
                        <a16:creationId xmlns:a16="http://schemas.microsoft.com/office/drawing/2014/main" id="{93FE812B-F30A-472F-BE6B-21611D8608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8411037" y="2285139"/>
                    <a:ext cx="493623" cy="60320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5E21A71-3B1C-4C71-AB2C-9D16E3F5287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345739" y="2176793"/>
                  <a:ext cx="6525394" cy="826671"/>
                  <a:chOff x="3194854" y="6056821"/>
                  <a:chExt cx="989287" cy="171810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F399AF5D-538B-479F-A025-AFB773C276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94854" y="6145831"/>
                    <a:ext cx="989287" cy="1850"/>
                  </a:xfrm>
                  <a:prstGeom prst="line">
                    <a:avLst/>
                  </a:prstGeom>
                  <a:ln w="9525"/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1B9583BC-EDE9-448E-8414-4BD1A86F9BD8}"/>
                      </a:ext>
                    </a:extLst>
                  </p:cNvPr>
                  <p:cNvGrpSpPr/>
                  <p:nvPr/>
                </p:nvGrpSpPr>
                <p:grpSpPr>
                  <a:xfrm>
                    <a:off x="3202305" y="6056821"/>
                    <a:ext cx="966828" cy="171810"/>
                    <a:chOff x="1511107" y="2692089"/>
                    <a:chExt cx="1227188" cy="178363"/>
                  </a:xfrm>
                  <a:effectLst/>
                </p:grpSpPr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B504C087-CB0D-4DFF-9A3E-63CC089705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1107" y="2692089"/>
                      <a:ext cx="199910" cy="168075"/>
                      <a:chOff x="1511107" y="2692089"/>
                      <a:chExt cx="199910" cy="168075"/>
                    </a:xfrm>
                  </p:grpSpPr>
                  <p:cxnSp>
                    <p:nvCxnSpPr>
                      <p:cNvPr id="100" name="Straight Connector 99">
                        <a:extLst>
                          <a:ext uri="{FF2B5EF4-FFF2-40B4-BE49-F238E27FC236}">
                            <a16:creationId xmlns:a16="http://schemas.microsoft.com/office/drawing/2014/main" id="{5186AEB1-1A66-4473-874C-A262AD888B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1110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Straight Connector 100">
                        <a:extLst>
                          <a:ext uri="{FF2B5EF4-FFF2-40B4-BE49-F238E27FC236}">
                            <a16:creationId xmlns:a16="http://schemas.microsoft.com/office/drawing/2014/main" id="{65940705-C38E-4D33-B153-AA2B808C37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2136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101">
                        <a:extLst>
                          <a:ext uri="{FF2B5EF4-FFF2-40B4-BE49-F238E27FC236}">
                            <a16:creationId xmlns:a16="http://schemas.microsoft.com/office/drawing/2014/main" id="{464EC700-791E-4151-8BEF-F74E14AC99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1101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" name="Group 86">
                      <a:extLst>
                        <a:ext uri="{FF2B5EF4-FFF2-40B4-BE49-F238E27FC236}">
                          <a16:creationId xmlns:a16="http://schemas.microsoft.com/office/drawing/2014/main" id="{BCB44D3A-1AF4-4B11-BE02-094043487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12046" y="2700477"/>
                      <a:ext cx="199910" cy="168075"/>
                      <a:chOff x="1511107" y="2692089"/>
                      <a:chExt cx="199910" cy="168075"/>
                    </a:xfrm>
                  </p:grpSpPr>
                  <p:cxnSp>
                    <p:nvCxnSpPr>
                      <p:cNvPr id="97" name="Straight Connector 96">
                        <a:extLst>
                          <a:ext uri="{FF2B5EF4-FFF2-40B4-BE49-F238E27FC236}">
                            <a16:creationId xmlns:a16="http://schemas.microsoft.com/office/drawing/2014/main" id="{1127E7E4-7584-4FD9-8289-90624A7B29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1110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Connector 97">
                        <a:extLst>
                          <a:ext uri="{FF2B5EF4-FFF2-40B4-BE49-F238E27FC236}">
                            <a16:creationId xmlns:a16="http://schemas.microsoft.com/office/drawing/2014/main" id="{921762E6-A721-4CD8-9BD5-A728B9D0E5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2136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Straight Connector 98">
                        <a:extLst>
                          <a:ext uri="{FF2B5EF4-FFF2-40B4-BE49-F238E27FC236}">
                            <a16:creationId xmlns:a16="http://schemas.microsoft.com/office/drawing/2014/main" id="{2172C856-A272-4513-9C5E-E4FA3B7BB8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1101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8" name="Group 87">
                      <a:extLst>
                        <a:ext uri="{FF2B5EF4-FFF2-40B4-BE49-F238E27FC236}">
                          <a16:creationId xmlns:a16="http://schemas.microsoft.com/office/drawing/2014/main" id="{5F1F18F4-AA26-4151-9CED-3D61279B67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27400" y="2700476"/>
                      <a:ext cx="199910" cy="168075"/>
                      <a:chOff x="1511107" y="2692089"/>
                      <a:chExt cx="199910" cy="168075"/>
                    </a:xfrm>
                  </p:grpSpPr>
                  <p:cxnSp>
                    <p:nvCxnSpPr>
                      <p:cNvPr id="94" name="Straight Connector 93">
                        <a:extLst>
                          <a:ext uri="{FF2B5EF4-FFF2-40B4-BE49-F238E27FC236}">
                            <a16:creationId xmlns:a16="http://schemas.microsoft.com/office/drawing/2014/main" id="{598FFA46-83C9-41E5-B6A4-6F3B48F8B8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1110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Straight Connector 94">
                        <a:extLst>
                          <a:ext uri="{FF2B5EF4-FFF2-40B4-BE49-F238E27FC236}">
                            <a16:creationId xmlns:a16="http://schemas.microsoft.com/office/drawing/2014/main" id="{FBDD760E-F6F8-46B2-A9D4-A2B8B14BBF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2136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>
                        <a:extLst>
                          <a:ext uri="{FF2B5EF4-FFF2-40B4-BE49-F238E27FC236}">
                            <a16:creationId xmlns:a16="http://schemas.microsoft.com/office/drawing/2014/main" id="{AC862004-772C-4116-9204-F6C759F547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1101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64DE0ADD-466F-4CF9-BBCE-A4330FCED3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33248" y="2702377"/>
                      <a:ext cx="199910" cy="168075"/>
                      <a:chOff x="1511107" y="2692089"/>
                      <a:chExt cx="199910" cy="168075"/>
                    </a:xfrm>
                  </p:grpSpPr>
                  <p:cxnSp>
                    <p:nvCxnSpPr>
                      <p:cNvPr id="91" name="Straight Connector 90">
                        <a:extLst>
                          <a:ext uri="{FF2B5EF4-FFF2-40B4-BE49-F238E27FC236}">
                            <a16:creationId xmlns:a16="http://schemas.microsoft.com/office/drawing/2014/main" id="{E2DCEC30-3EDC-4168-9A19-203B6F44F6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1110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Straight Connector 91">
                        <a:extLst>
                          <a:ext uri="{FF2B5EF4-FFF2-40B4-BE49-F238E27FC236}">
                            <a16:creationId xmlns:a16="http://schemas.microsoft.com/office/drawing/2014/main" id="{2BD502C5-F8E7-4DC3-890A-FB45B6BCEC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12136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Straight Connector 92">
                        <a:extLst>
                          <a:ext uri="{FF2B5EF4-FFF2-40B4-BE49-F238E27FC236}">
                            <a16:creationId xmlns:a16="http://schemas.microsoft.com/office/drawing/2014/main" id="{7C306883-7F9C-433D-B3BA-C7489DDCC8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11017" y="2692089"/>
                        <a:ext cx="0" cy="168075"/>
                      </a:xfrm>
                      <a:prstGeom prst="lin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0" name="Straight Connector 89">
                      <a:extLst>
                        <a:ext uri="{FF2B5EF4-FFF2-40B4-BE49-F238E27FC236}">
                          <a16:creationId xmlns:a16="http://schemas.microsoft.com/office/drawing/2014/main" id="{CAABA945-DE1A-450F-B850-FF6405B0A0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38295" y="2700456"/>
                      <a:ext cx="0" cy="168075"/>
                    </a:xfrm>
                    <a:prstGeom prst="line">
                      <a:avLst/>
                    </a:prstGeom>
                    <a:ln w="9525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BCA1D677-0CC0-470E-BAD5-1CD4571134CD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-1" t="819" r="2701" b="2210"/>
                <a:stretch/>
              </p:blipFill>
              <p:spPr>
                <a:xfrm>
                  <a:off x="2918216" y="2765333"/>
                  <a:ext cx="501349" cy="510751"/>
                </a:xfrm>
                <a:prstGeom prst="rect">
                  <a:avLst/>
                </a:prstGeom>
              </p:spPr>
            </p:pic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81BAEB3A-C793-4623-A91A-87AB1A2B8F0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501081" y="2728069"/>
                  <a:ext cx="4759524" cy="585278"/>
                  <a:chOff x="3938367" y="3174148"/>
                  <a:chExt cx="4508593" cy="622479"/>
                </a:xfrm>
              </p:grpSpPr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1EAE1B76-7E7D-4828-8F39-FDC3ACA4A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951" b="673"/>
                  <a:stretch/>
                </p:blipFill>
                <p:spPr>
                  <a:xfrm>
                    <a:off x="7971443" y="3176303"/>
                    <a:ext cx="475517" cy="582699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9DC9C530-2F99-476A-A3F1-D46E4C9077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6948657" y="3185764"/>
                    <a:ext cx="493434" cy="603724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>
                    <a:extLst>
                      <a:ext uri="{FF2B5EF4-FFF2-40B4-BE49-F238E27FC236}">
                        <a16:creationId xmlns:a16="http://schemas.microsoft.com/office/drawing/2014/main" id="{7DF7DE06-C828-49E2-908B-16E4798FA1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7460050" y="3183527"/>
                    <a:ext cx="493434" cy="603724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DCE591FE-1C70-496D-ACFB-458C0967EA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951111" y="3195092"/>
                    <a:ext cx="475518" cy="583430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62F9BBF1-CEA5-42F3-89C1-6510F68C34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-1" t="819" r="2701" b="2210"/>
                  <a:stretch/>
                </p:blipFill>
                <p:spPr>
                  <a:xfrm>
                    <a:off x="6441271" y="3199451"/>
                    <a:ext cx="477219" cy="582698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A5B8BA9D-AC9F-4F70-9EDE-C760D4970B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2674" t="1" r="3378" b="1212"/>
                  <a:stretch/>
                </p:blipFill>
                <p:spPr>
                  <a:xfrm>
                    <a:off x="3938367" y="3174148"/>
                    <a:ext cx="475517" cy="609615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>
                    <a:extLst>
                      <a:ext uri="{FF2B5EF4-FFF2-40B4-BE49-F238E27FC236}">
                        <a16:creationId xmlns:a16="http://schemas.microsoft.com/office/drawing/2014/main" id="{C22BD82F-B033-47D4-A639-F63BBD755A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898181" y="3185342"/>
                    <a:ext cx="475518" cy="583430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6F6F269C-8E1B-4645-95F9-CAB8A05015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2674" t="1" r="3378" b="1212"/>
                  <a:stretch/>
                </p:blipFill>
                <p:spPr>
                  <a:xfrm>
                    <a:off x="4396763" y="3187012"/>
                    <a:ext cx="475517" cy="60961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6CA1154-E05B-4765-86C1-87569D987447}"/>
                  </a:ext>
                </a:extLst>
              </p:cNvPr>
              <p:cNvGrpSpPr/>
              <p:nvPr/>
            </p:nvGrpSpPr>
            <p:grpSpPr>
              <a:xfrm rot="10800000">
                <a:off x="11467388" y="2860263"/>
                <a:ext cx="1041059" cy="522681"/>
                <a:chOff x="-2839911" y="14017549"/>
                <a:chExt cx="7986276" cy="1407109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901C841-431C-4115-B935-B143B0323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49397" y="15015313"/>
                  <a:ext cx="196968" cy="320901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34EF1A9C-0959-44CC-AC3C-56A04B247F9B}"/>
                    </a:ext>
                  </a:extLst>
                </p:cNvPr>
                <p:cNvGrpSpPr/>
                <p:nvPr/>
              </p:nvGrpSpPr>
              <p:grpSpPr>
                <a:xfrm>
                  <a:off x="-2839911" y="14017549"/>
                  <a:ext cx="7786530" cy="1407109"/>
                  <a:chOff x="-2261630" y="14594941"/>
                  <a:chExt cx="7786530" cy="1407109"/>
                </a:xfrm>
              </p:grpSpPr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497020CD-3493-41B2-93EB-A72D32B3CE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733437" y="15633807"/>
                    <a:ext cx="204663" cy="363893"/>
                  </a:xfrm>
                  <a:prstGeom prst="lin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ED75AD10-6BF6-41D0-9992-FB0E9C4425CF}"/>
                      </a:ext>
                    </a:extLst>
                  </p:cNvPr>
                  <p:cNvGrpSpPr/>
                  <p:nvPr/>
                </p:nvGrpSpPr>
                <p:grpSpPr>
                  <a:xfrm>
                    <a:off x="-2261630" y="14594941"/>
                    <a:ext cx="7786530" cy="1407109"/>
                    <a:chOff x="-2257189" y="14624501"/>
                    <a:chExt cx="7786530" cy="1407109"/>
                  </a:xfrm>
                </p:grpSpPr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7819B33C-7F51-4E82-A0CA-38106FB215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27600" y="15361637"/>
                      <a:ext cx="800872" cy="654217"/>
                      <a:chOff x="819873" y="1493196"/>
                      <a:chExt cx="812788" cy="487075"/>
                    </a:xfrm>
                  </p:grpSpPr>
                  <p:cxnSp>
                    <p:nvCxnSpPr>
                      <p:cNvPr id="111" name="Straight Connector 110">
                        <a:extLst>
                          <a:ext uri="{FF2B5EF4-FFF2-40B4-BE49-F238E27FC236}">
                            <a16:creationId xmlns:a16="http://schemas.microsoft.com/office/drawing/2014/main" id="{8E127137-34FD-4F6A-A4B4-CF07F24615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19873" y="1493196"/>
                        <a:ext cx="439859" cy="487075"/>
                      </a:xfrm>
                      <a:prstGeom prst="line">
                        <a:avLst/>
                      </a:prstGeom>
                      <a:ln w="6350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2" name="Straight Connector 111">
                        <a:extLst>
                          <a:ext uri="{FF2B5EF4-FFF2-40B4-BE49-F238E27FC236}">
                            <a16:creationId xmlns:a16="http://schemas.microsoft.com/office/drawing/2014/main" id="{C2187B4A-034B-4987-9646-61355D34DE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251961" y="1493196"/>
                        <a:ext cx="380700" cy="459874"/>
                      </a:xfrm>
                      <a:prstGeom prst="line">
                        <a:avLst/>
                      </a:prstGeom>
                      <a:ln w="6350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4" name="Group 63">
                      <a:extLst>
                        <a:ext uri="{FF2B5EF4-FFF2-40B4-BE49-F238E27FC236}">
                          <a16:creationId xmlns:a16="http://schemas.microsoft.com/office/drawing/2014/main" id="{36683CF0-2327-4573-8024-85CB91DE58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28469" y="15306705"/>
                      <a:ext cx="800872" cy="654217"/>
                      <a:chOff x="819873" y="1493196"/>
                      <a:chExt cx="812788" cy="487075"/>
                    </a:xfrm>
                  </p:grpSpPr>
                  <p:cxnSp>
                    <p:nvCxnSpPr>
                      <p:cNvPr id="109" name="Straight Connector 108">
                        <a:extLst>
                          <a:ext uri="{FF2B5EF4-FFF2-40B4-BE49-F238E27FC236}">
                            <a16:creationId xmlns:a16="http://schemas.microsoft.com/office/drawing/2014/main" id="{A696BE9F-9EB1-468B-A677-93FF92274E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19873" y="1493196"/>
                        <a:ext cx="439859" cy="487075"/>
                      </a:xfrm>
                      <a:prstGeom prst="line">
                        <a:avLst/>
                      </a:prstGeom>
                      <a:ln w="6350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0" name="Straight Connector 109">
                        <a:extLst>
                          <a:ext uri="{FF2B5EF4-FFF2-40B4-BE49-F238E27FC236}">
                            <a16:creationId xmlns:a16="http://schemas.microsoft.com/office/drawing/2014/main" id="{D515C252-A4DB-4818-A91C-856B94A9B8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251961" y="1493196"/>
                        <a:ext cx="380700" cy="459874"/>
                      </a:xfrm>
                      <a:prstGeom prst="line">
                        <a:avLst/>
                      </a:prstGeom>
                      <a:ln w="6350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06" name="Straight Connector 105">
                      <a:extLst>
                        <a:ext uri="{FF2B5EF4-FFF2-40B4-BE49-F238E27FC236}">
                          <a16:creationId xmlns:a16="http://schemas.microsoft.com/office/drawing/2014/main" id="{C6D7ED12-46DB-4B69-97E3-23934A8B29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27251" y="15686158"/>
                      <a:ext cx="1228961" cy="0"/>
                    </a:xfrm>
                    <a:prstGeom prst="lin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>
                      <a:extLst>
                        <a:ext uri="{FF2B5EF4-FFF2-40B4-BE49-F238E27FC236}">
                          <a16:creationId xmlns:a16="http://schemas.microsoft.com/office/drawing/2014/main" id="{911DAFA2-012C-4ED5-B386-65695CCFA6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517988" y="15244838"/>
                      <a:ext cx="0" cy="786772"/>
                    </a:xfrm>
                    <a:prstGeom prst="lin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37971720-8929-4F8A-A903-57897CD1E639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-2257189" y="14624501"/>
                      <a:ext cx="6404868" cy="662851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2140352"/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AB066DB-A0E4-4D43-8B4D-43F424200946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5F1F632-3106-4C5D-BA8D-F67AF1B7B67C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AA85D92-C56D-46F8-8212-1E3D302CA62D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FABFA222-EEB3-4E61-88EB-EB12AD9FE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2346C628-4292-46C6-8C1F-7EF3DDD0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426FB42-C7C7-46FB-BBD0-226C5466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C9A7277-4901-4634-AACF-C5AEF5946A7D}"/>
              </a:ext>
            </a:extLst>
          </p:cNvPr>
          <p:cNvSpPr/>
          <p:nvPr/>
        </p:nvSpPr>
        <p:spPr>
          <a:xfrm>
            <a:off x="497839" y="1082039"/>
            <a:ext cx="5897539" cy="5073227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 err="1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Proposal</a:t>
            </a:r>
            <a:r>
              <a:rPr lang="fr-CH" sz="1600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 </a:t>
            </a:r>
          </a:p>
          <a:p>
            <a:endParaRPr lang="fr-CH" sz="1600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Recently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multiple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studies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have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attempted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create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daily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time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series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of high-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resolution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by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downscaling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MODIS 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resampling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Landsat/Sentinel-2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imagery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Zakeri &amp; Mariéthoz (in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preparation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), have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developed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methodology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that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can run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independently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from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MODIS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imagery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has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potential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synthetize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before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2000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into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future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study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assess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added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benefit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of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these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inform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 on the per pixel snow cover fraction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consequently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per pixel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reduction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do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by running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streamflow-based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reconstruction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without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consequently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evaluating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results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in-situ observations and MODIS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study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carried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out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between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1999-2008 in the Thur-Jonschwil catchment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eastern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Switzerland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wflow_sbm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</a:t>
            </a:r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21" name="Graphic 120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475A36-0C80-4A68-9667-0023787708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122" name="Graphic 121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395EED-5421-453F-B93E-881C2B7E58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123" name="Graphic 122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6E89728-35A7-4F75-ADD7-6B45C6E4CD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34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2F945E4-5602-4204-B2E7-6A2611CC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223" y="1610790"/>
            <a:ext cx="6313266" cy="415960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16D5E75-F9B9-4B10-82B4-C09E7CDF2ACA}"/>
              </a:ext>
            </a:extLst>
          </p:cNvPr>
          <p:cNvSpPr/>
          <p:nvPr/>
        </p:nvSpPr>
        <p:spPr>
          <a:xfrm>
            <a:off x="345439" y="1010434"/>
            <a:ext cx="5194784" cy="475996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Hydrological Model</a:t>
            </a:r>
          </a:p>
          <a:p>
            <a:endParaRPr lang="fr-CH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Wflow_sbm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(</a:t>
            </a:r>
            <a:r>
              <a:rPr lang="nl-NL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van </a:t>
            </a:r>
            <a:r>
              <a:rPr lang="nl-NL" sz="12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Verseveld</a:t>
            </a:r>
            <a:r>
              <a:rPr lang="nl-NL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 et al., in review)</a:t>
            </a:r>
            <a:endParaRPr lang="fr-CH" sz="12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Snow module: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Gridded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version of HBV-96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Constant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uniform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degree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Liquid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water content +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refreezing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Partial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rain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/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snowfall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around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0</a:t>
            </a:r>
            <a:r>
              <a:rPr lang="fr-CH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 C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Lateral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gravitational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Julia source code run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within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python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wrapper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pywflow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Schilperoort</a:t>
            </a:r>
            <a:r>
              <a:rPr lang="en-US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, B. (2023). github.com/eWaterCycle/</a:t>
            </a:r>
            <a:r>
              <a:rPr lang="en-US" sz="12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pywflow</a:t>
            </a:r>
            <a:r>
              <a:rPr lang="en-US" sz="12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1</a:t>
            </a:r>
            <a:r>
              <a:rPr lang="en-US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km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use the station-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based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gridded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daily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TabsD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temperature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RhiresD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precipitation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products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of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MeteoSwiss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as forcing (2km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resolution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418B02-B6A0-4D84-9A11-AF141B64D0D6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4BF2545-7BE0-4074-BF7D-68027C770E4D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9133863-B875-43A7-B078-78A37FEF961D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C0FC82-DC20-495E-9D57-27F0372C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6BD3B9C-228F-4C6C-A184-E0C7C52FB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438FB8-E25D-45A8-B9F3-05DD443FC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44" name="Graphic 43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FBC0A9-7AEC-4B7D-A895-1B9484DE6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45" name="Graphic 44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758D6D-EA0C-4622-AAAF-1A6B0D12B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46" name="Graphic 45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F75EFFB-1057-4C49-9F55-3072311CC1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37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15411D-E1CD-42B8-A087-5F1DCF4A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05" y="1459834"/>
            <a:ext cx="5338475" cy="5338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470EA-BA43-46F4-8D4F-561CB8D2EC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5811" y="791715"/>
            <a:ext cx="1983251" cy="11015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889ED9-49A0-4F86-8A94-30F830B2DC5D}"/>
              </a:ext>
            </a:extLst>
          </p:cNvPr>
          <p:cNvCxnSpPr>
            <a:cxnSpLocks/>
          </p:cNvCxnSpPr>
          <p:nvPr/>
        </p:nvCxnSpPr>
        <p:spPr>
          <a:xfrm flipH="1">
            <a:off x="6041731" y="1002060"/>
            <a:ext cx="3669561" cy="1091195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76DC7F-296E-4876-BBCF-A325BEE27623}"/>
              </a:ext>
            </a:extLst>
          </p:cNvPr>
          <p:cNvCxnSpPr>
            <a:cxnSpLocks/>
          </p:cNvCxnSpPr>
          <p:nvPr/>
        </p:nvCxnSpPr>
        <p:spPr>
          <a:xfrm flipH="1">
            <a:off x="9356431" y="1159498"/>
            <a:ext cx="533571" cy="933757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2CE0D0-308E-410E-A624-4A04987972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1292" y="1002060"/>
            <a:ext cx="178107" cy="157438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67D-B039-40DB-BCED-A5E1E7CE1DB4}"/>
              </a:ext>
            </a:extLst>
          </p:cNvPr>
          <p:cNvSpPr/>
          <p:nvPr/>
        </p:nvSpPr>
        <p:spPr>
          <a:xfrm>
            <a:off x="345439" y="1010434"/>
            <a:ext cx="4826635" cy="475996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Test catchment</a:t>
            </a:r>
          </a:p>
          <a:p>
            <a:endParaRPr lang="fr-CH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Thur-Jonschwil in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Eastern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Switzerland (493 km</a:t>
            </a:r>
            <a:r>
              <a:rPr lang="fr-CH" sz="1600" baseline="30000" dirty="0">
                <a:solidFill>
                  <a:schemeClr val="tx1"/>
                </a:solidFill>
                <a:latin typeface="Gill Sans Nova" panose="020B0602020104020203" pitchFamily="34" charset="0"/>
              </a:rPr>
              <a:t>2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Intermittent snow cover at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lower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elevations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Mean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peak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of 650mm at Säntis (2502m)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Discharge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measurements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(BAFU)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Jonschwil (1966-2023)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Mogelsberg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(88 km</a:t>
            </a:r>
            <a:r>
              <a:rPr lang="fr-CH" sz="1600" baseline="30000" dirty="0">
                <a:solidFill>
                  <a:schemeClr val="tx1"/>
                </a:solidFill>
                <a:latin typeface="Gill Sans Nova" panose="020B0602020104020203" pitchFamily="34" charset="0"/>
              </a:rPr>
              <a:t>2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1972 –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Snow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depth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measurements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Schwägalp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(SLF, 1348m)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Wildhaus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MeteoSwiss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998m)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Mogelsberg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MeteoSwiss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780m)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St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Peterzell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(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MeteoSwiss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, 700m)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The</a:t>
            </a:r>
            <a:r>
              <a:rPr lang="en-US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depth data have been gap-filled and converted to SWE by SLF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15A55A-B068-4DD7-B2F0-4C22F74677C7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ADD7BC-453E-498A-9FC5-DADAC5E2D6DF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2F48D61-9F56-4B28-B55B-A1E3B334F4AA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0D67BD-C6DF-4642-B429-DBC784C3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CFF0422-14B1-478A-9A1D-3082DAAD9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114731-FCA0-4599-A8BA-2D4878C7E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pic>
        <p:nvPicPr>
          <p:cNvPr id="24" name="Graphic 23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D7D855-329B-435A-8F93-0CE6E840CB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25" name="Graphic 24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F86902-D510-4B49-A2B4-AC42613105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26" name="Graphic 25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1EF1569-F9E8-4F88-8F11-8D6724E6B3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13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9AECE90-01CD-4D58-922F-04A22F1DF8D4}"/>
              </a:ext>
            </a:extLst>
          </p:cNvPr>
          <p:cNvSpPr/>
          <p:nvPr/>
        </p:nvSpPr>
        <p:spPr>
          <a:xfrm>
            <a:off x="345440" y="1010434"/>
            <a:ext cx="5122922" cy="475996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H" dirty="0">
                <a:solidFill>
                  <a:sysClr val="windowText" lastClr="000000"/>
                </a:solidFill>
                <a:latin typeface="Gill Sans Nova" panose="020B0602020104020203" pitchFamily="34" charset="0"/>
              </a:rPr>
              <a:t>Methods (1/2)</a:t>
            </a:r>
          </a:p>
          <a:p>
            <a:endParaRPr lang="fr-CH" sz="1600" dirty="0">
              <a:solidFill>
                <a:sysClr val="windowText" lastClr="000000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4 model settings of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increasing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complexity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In S4, the snow cover fraction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calculated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for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each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1km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grid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cell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using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fraction of 30m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synthetic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binary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snow cover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maps</a:t>
            </a:r>
            <a:endParaRPr lang="fr-CH" sz="1600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This snow cover fraction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consequently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multiplied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by the basin-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wide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obtain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distributed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factor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Whenever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there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still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in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hydrological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model but the 1km snow cover fraction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zero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is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converted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to 100% to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accelerate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the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meltout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and </a:t>
            </a:r>
            <a:r>
              <a:rPr lang="fr-CH" sz="1600" dirty="0" err="1">
                <a:solidFill>
                  <a:schemeClr val="tx1"/>
                </a:solidFill>
                <a:latin typeface="Gill Sans Nova" panose="020B0602020104020203" pitchFamily="34" charset="0"/>
              </a:rPr>
              <a:t>prevent</a:t>
            </a:r>
            <a:r>
              <a:rPr lang="fr-CH" sz="1600" dirty="0">
                <a:solidFill>
                  <a:schemeClr val="tx1"/>
                </a:solidFill>
                <a:latin typeface="Gill Sans Nova" panose="020B0602020104020203" pitchFamily="34" charset="0"/>
              </a:rPr>
              <a:t> SWE persistance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dirty="0">
              <a:solidFill>
                <a:schemeClr val="tx1"/>
              </a:solidFill>
              <a:latin typeface="Gill Sans Nova" panose="020B06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Gill Sans Nova" panose="020B0602020104020203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82E765F-CE27-402D-B0A6-5584A6464AA9}"/>
              </a:ext>
            </a:extLst>
          </p:cNvPr>
          <p:cNvGrpSpPr/>
          <p:nvPr/>
        </p:nvGrpSpPr>
        <p:grpSpPr>
          <a:xfrm>
            <a:off x="1051440" y="26082"/>
            <a:ext cx="10824336" cy="972329"/>
            <a:chOff x="1051440" y="26082"/>
            <a:chExt cx="10824336" cy="97232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B940455-EC2A-44C0-89ED-AA3E3677278F}"/>
                </a:ext>
              </a:extLst>
            </p:cNvPr>
            <p:cNvSpPr/>
            <p:nvPr/>
          </p:nvSpPr>
          <p:spPr>
            <a:xfrm>
              <a:off x="1732534" y="26082"/>
              <a:ext cx="8586727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Streamflow-based snow mass reconstruction </a:t>
              </a:r>
              <a:b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</a:br>
              <a:r>
                <a:rPr lang="en-US" sz="1600" b="1" kern="0" dirty="0">
                  <a:solidFill>
                    <a:sysClr val="windowText" lastClr="000000"/>
                  </a:solidFill>
                  <a:latin typeface="Gill Sans Nova" panose="020B0602020104020203" pitchFamily="34" charset="0"/>
                  <a:ea typeface="DengXian Light" panose="02010600030101010101" pitchFamily="2" charset="-122"/>
                  <a:cs typeface="Times New Roman" panose="02020603050405020304" pitchFamily="18" charset="0"/>
                </a:rPr>
                <a:t>using spatial melt patterns from synthetic snow cover maps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72E7587-AE3B-4148-B7ED-AC3456776BC4}"/>
                </a:ext>
              </a:extLst>
            </p:cNvPr>
            <p:cNvSpPr/>
            <p:nvPr/>
          </p:nvSpPr>
          <p:spPr>
            <a:xfrm>
              <a:off x="3185434" y="582913"/>
              <a:ext cx="568092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 Wiersma (</a:t>
              </a:r>
              <a:r>
                <a:rPr lang="en-US" sz="1050" i="1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pau.wiersma@unil.ch)</a:t>
              </a:r>
              <a:r>
                <a:rPr lang="en-US" sz="1050" dirty="0">
                  <a:solidFill>
                    <a:srgbClr val="000000"/>
                  </a:solidFill>
                  <a:latin typeface="Gill Sans Nova" panose="020B0602020104020203" pitchFamily="34" charset="0"/>
                </a:rPr>
                <a:t>, Fatemeh Zakeri &amp; Grégoire Mariéthoz</a:t>
              </a:r>
            </a:p>
            <a:p>
              <a:pPr algn="ctr"/>
              <a:endParaRPr lang="en-US" sz="1050" dirty="0">
                <a:solidFill>
                  <a:srgbClr val="000000"/>
                </a:solidFill>
                <a:latin typeface="Gill Sans Nova" panose="020B0602020104020203" pitchFamily="34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742FD95-D5B1-4784-860D-3A25548F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440" y="234839"/>
              <a:ext cx="1362187" cy="510820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D4BCC781-51E3-49C5-90DE-E5280C80D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24194" y="251456"/>
              <a:ext cx="1834153" cy="47516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EDE1FE6-8F9B-4A73-9ADB-4E9B7ABF5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426" y="114959"/>
              <a:ext cx="553350" cy="774690"/>
            </a:xfrm>
            <a:prstGeom prst="rect">
              <a:avLst/>
            </a:prstGeom>
          </p:spPr>
        </p:pic>
      </p:grp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EE5EACCA-F25A-471D-9124-095DAB156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113733"/>
              </p:ext>
            </p:extLst>
          </p:nvPr>
        </p:nvGraphicFramePr>
        <p:xfrm>
          <a:off x="5786121" y="1047114"/>
          <a:ext cx="5979160" cy="4817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7919">
                  <a:extLst>
                    <a:ext uri="{9D8B030D-6E8A-4147-A177-3AD203B41FA5}">
                      <a16:colId xmlns:a16="http://schemas.microsoft.com/office/drawing/2014/main" val="716850767"/>
                    </a:ext>
                  </a:extLst>
                </a:gridCol>
                <a:gridCol w="2250271">
                  <a:extLst>
                    <a:ext uri="{9D8B030D-6E8A-4147-A177-3AD203B41FA5}">
                      <a16:colId xmlns:a16="http://schemas.microsoft.com/office/drawing/2014/main" val="2664588905"/>
                    </a:ext>
                  </a:extLst>
                </a:gridCol>
                <a:gridCol w="2590970">
                  <a:extLst>
                    <a:ext uri="{9D8B030D-6E8A-4147-A177-3AD203B41FA5}">
                      <a16:colId xmlns:a16="http://schemas.microsoft.com/office/drawing/2014/main" val="959518917"/>
                    </a:ext>
                  </a:extLst>
                </a:gridCol>
              </a:tblGrid>
              <a:tr h="441944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Setting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Accumulation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Ablation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233640"/>
                  </a:ext>
                </a:extLst>
              </a:tr>
              <a:tr h="1011719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S1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817294"/>
                  </a:ext>
                </a:extLst>
              </a:tr>
              <a:tr h="1064875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S2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529888"/>
                  </a:ext>
                </a:extLst>
              </a:tr>
              <a:tr h="1149603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S3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96020"/>
                  </a:ext>
                </a:extLst>
              </a:tr>
              <a:tr h="1149603">
                <a:tc>
                  <a:txBody>
                    <a:bodyPr/>
                    <a:lstStyle/>
                    <a:p>
                      <a:pPr algn="ctr"/>
                      <a:r>
                        <a:rPr lang="fr-CH" dirty="0">
                          <a:latin typeface="Gill Sans Nova" panose="020B0602020104020203" pitchFamily="34" charset="0"/>
                        </a:rPr>
                        <a:t>S4</a:t>
                      </a:r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Gill Sans Nova" panose="020B06020201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741598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48936DC-1711-4FBD-A3BB-391C6FB6C662}"/>
              </a:ext>
            </a:extLst>
          </p:cNvPr>
          <p:cNvGrpSpPr>
            <a:grpSpLocks noChangeAspect="1"/>
          </p:cNvGrpSpPr>
          <p:nvPr/>
        </p:nvGrpSpPr>
        <p:grpSpPr>
          <a:xfrm>
            <a:off x="7707177" y="1498556"/>
            <a:ext cx="567468" cy="772691"/>
            <a:chOff x="5022024" y="-281130"/>
            <a:chExt cx="2605926" cy="3853300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57565A1-967C-409A-8CB0-701E0458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11326" t="17406" r="13756" b="6619"/>
            <a:stretch/>
          </p:blipFill>
          <p:spPr>
            <a:xfrm rot="21405123">
              <a:off x="5022024" y="1165173"/>
              <a:ext cx="2434881" cy="240699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279400" dist="381000" dir="9300000" sx="86000" sy="86000" rotWithShape="0">
                <a:prstClr val="black">
                  <a:alpha val="15000"/>
                </a:prstClr>
              </a:outerShdw>
            </a:effectLst>
            <a:scene3d>
              <a:camera prst="isometricTopUp">
                <a:rot lat="20103829" lon="18705639" rev="3441697"/>
              </a:camera>
              <a:lightRig rig="threePt" dir="t"/>
            </a:scene3d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F32F4BD-8687-4169-AD09-30D64D275766}"/>
                </a:ext>
              </a:extLst>
            </p:cNvPr>
            <p:cNvSpPr/>
            <p:nvPr/>
          </p:nvSpPr>
          <p:spPr>
            <a:xfrm rot="343885">
              <a:off x="5260639" y="-281130"/>
              <a:ext cx="2367311" cy="2424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336550" contourW="31750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80E0153-8F75-49F8-B18E-FB3A12BBE81E}"/>
              </a:ext>
            </a:extLst>
          </p:cNvPr>
          <p:cNvGrpSpPr/>
          <p:nvPr/>
        </p:nvGrpSpPr>
        <p:grpSpPr>
          <a:xfrm>
            <a:off x="7759073" y="2517461"/>
            <a:ext cx="493864" cy="731105"/>
            <a:chOff x="2785505" y="3156339"/>
            <a:chExt cx="692312" cy="973701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B43B05D-BB67-49EB-A6D8-94C35DB74C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246120"/>
              <a:ext cx="680716" cy="883920"/>
              <a:chOff x="5022024" y="-53130"/>
              <a:chExt cx="2570934" cy="3625300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14E8846F-E009-482A-9217-71B3217AC8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A125C45-E7DC-483A-8AC1-A5AFDE1A8882}"/>
                  </a:ext>
                </a:extLst>
              </p:cNvPr>
              <p:cNvSpPr/>
              <p:nvPr/>
            </p:nvSpPr>
            <p:spPr>
              <a:xfrm rot="343885">
                <a:off x="5225647" y="-53130"/>
                <a:ext cx="2367311" cy="2424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B6EA0CA-102D-44D1-B64A-1E2C13FEF9C0}"/>
                </a:ext>
              </a:extLst>
            </p:cNvPr>
            <p:cNvSpPr/>
            <p:nvPr/>
          </p:nvSpPr>
          <p:spPr>
            <a:xfrm rot="343885">
              <a:off x="2851015" y="3156339"/>
              <a:ext cx="626802" cy="5910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B1E40C0E-1976-4470-9BFB-2291A2B40C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0" t="1284" r="1681" b="1665"/>
          <a:stretch/>
        </p:blipFill>
        <p:spPr>
          <a:xfrm>
            <a:off x="9356685" y="1578728"/>
            <a:ext cx="816608" cy="661486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C16134E-B6D8-4877-B39A-B59C810159B0}"/>
              </a:ext>
            </a:extLst>
          </p:cNvPr>
          <p:cNvGrpSpPr/>
          <p:nvPr/>
        </p:nvGrpSpPr>
        <p:grpSpPr>
          <a:xfrm>
            <a:off x="10481719" y="1566657"/>
            <a:ext cx="999915" cy="661486"/>
            <a:chOff x="10461996" y="2126316"/>
            <a:chExt cx="999915" cy="661486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F6BE965-4539-4385-8381-B8393282ED46}"/>
                </a:ext>
              </a:extLst>
            </p:cNvPr>
            <p:cNvGrpSpPr/>
            <p:nvPr/>
          </p:nvGrpSpPr>
          <p:grpSpPr>
            <a:xfrm>
              <a:off x="10461996" y="2126316"/>
              <a:ext cx="999915" cy="661486"/>
              <a:chOff x="1102732" y="3998090"/>
              <a:chExt cx="881890" cy="496419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E3DAF27-F7B9-4D8E-9A59-FCF43970F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5F96BB6-720F-4A8F-BD07-A1CF54EC42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AF8FB3F-B2EC-42E5-A96C-5B11492E7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996" y="2457058"/>
              <a:ext cx="999915" cy="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654F16C-49F1-4034-9D42-0FF8D1E92BB4}"/>
              </a:ext>
            </a:extLst>
          </p:cNvPr>
          <p:cNvGrpSpPr/>
          <p:nvPr/>
        </p:nvGrpSpPr>
        <p:grpSpPr>
          <a:xfrm>
            <a:off x="7743979" y="3701003"/>
            <a:ext cx="493864" cy="731105"/>
            <a:chOff x="2785505" y="3156339"/>
            <a:chExt cx="692312" cy="973701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B93EC8-5ADF-4F32-921F-E03EAC999B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246120"/>
              <a:ext cx="680716" cy="883920"/>
              <a:chOff x="5022024" y="-53130"/>
              <a:chExt cx="2570934" cy="3625300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38EC7894-AE85-4E5D-8A22-6F8C0DB49B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3A4C39D7-8581-4DB2-8D18-AD5EF0C1BFFB}"/>
                  </a:ext>
                </a:extLst>
              </p:cNvPr>
              <p:cNvSpPr/>
              <p:nvPr/>
            </p:nvSpPr>
            <p:spPr>
              <a:xfrm rot="343885">
                <a:off x="5225647" y="-53130"/>
                <a:ext cx="2367311" cy="2424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010EDD0-2AE1-4563-BD6D-9BD8884DE582}"/>
                </a:ext>
              </a:extLst>
            </p:cNvPr>
            <p:cNvSpPr/>
            <p:nvPr/>
          </p:nvSpPr>
          <p:spPr>
            <a:xfrm rot="343885">
              <a:off x="2851015" y="3156339"/>
              <a:ext cx="626802" cy="5910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FF29F5CE-0070-4417-8E4A-3E8507EFCCD2}"/>
              </a:ext>
            </a:extLst>
          </p:cNvPr>
          <p:cNvGrpSpPr/>
          <p:nvPr/>
        </p:nvGrpSpPr>
        <p:grpSpPr>
          <a:xfrm>
            <a:off x="7743979" y="4876166"/>
            <a:ext cx="493864" cy="731105"/>
            <a:chOff x="2785505" y="3156339"/>
            <a:chExt cx="692312" cy="973701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09FDBD7-0ECC-4DA9-AA18-E6811F61E1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5505" y="3246120"/>
              <a:ext cx="680716" cy="883920"/>
              <a:chOff x="5022024" y="-53130"/>
              <a:chExt cx="2570934" cy="3625300"/>
            </a:xfrm>
            <a:effectLst>
              <a:outerShdw blurRad="50800" dir="5400000" algn="ctr" rotWithShape="0">
                <a:srgbClr val="000000">
                  <a:alpha val="43137"/>
                </a:srgbClr>
              </a:outerShdw>
            </a:effectLst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43B63A09-5BA4-40C4-AB17-26C062EA4C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11326" t="17406" r="13756" b="6619"/>
              <a:stretch/>
            </p:blipFill>
            <p:spPr>
              <a:xfrm rot="21405123">
                <a:off x="5022024" y="1165173"/>
                <a:ext cx="2434881" cy="2406997"/>
              </a:xfrm>
              <a:prstGeom prst="rect">
                <a:avLst/>
              </a:prstGeom>
              <a:ln w="57150">
                <a:solidFill>
                  <a:srgbClr val="FFC000"/>
                </a:solidFill>
              </a:ln>
              <a:effectLst>
                <a:outerShdw blurRad="279400" dist="381000" dir="9300000" sx="86000" sy="86000" rotWithShape="0">
                  <a:prstClr val="black">
                    <a:alpha val="15000"/>
                  </a:prstClr>
                </a:outerShdw>
              </a:effectLst>
              <a:scene3d>
                <a:camera prst="isometricTopUp">
                  <a:rot lat="20103829" lon="18705639" rev="3441697"/>
                </a:camera>
                <a:lightRig rig="threePt" dir="t"/>
              </a:scene3d>
            </p:spPr>
          </p:pic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7D5DB15-244C-4425-870B-862B98C6D124}"/>
                  </a:ext>
                </a:extLst>
              </p:cNvPr>
              <p:cNvSpPr/>
              <p:nvPr/>
            </p:nvSpPr>
            <p:spPr>
              <a:xfrm rot="343885">
                <a:off x="5225647" y="-53130"/>
                <a:ext cx="2367311" cy="2424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  <a:effectLst>
                <a:softEdge rad="0"/>
              </a:effectLst>
              <a:scene3d>
                <a:camera prst="perspectiveRelaxedModerately" fov="0">
                  <a:rot lat="20020334" lon="18750620" rev="3987355"/>
                </a:camera>
                <a:lightRig rig="threePt" dir="t"/>
              </a:scene3d>
              <a:sp3d extrusionH="336550" contourW="3175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Gill Sans Nova" panose="020B0602020104020203" pitchFamily="34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8BD607A-8A72-4EF4-B98C-9A10950E9D0D}"/>
                </a:ext>
              </a:extLst>
            </p:cNvPr>
            <p:cNvSpPr/>
            <p:nvPr/>
          </p:nvSpPr>
          <p:spPr>
            <a:xfrm rot="343885">
              <a:off x="2851015" y="3156339"/>
              <a:ext cx="626802" cy="59104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softEdge rad="0"/>
            </a:effectLst>
            <a:scene3d>
              <a:camera prst="perspectiveRelaxedModerately" fov="0">
                <a:rot lat="20020334" lon="18750620" rev="3987355"/>
              </a:camera>
              <a:lightRig rig="threePt" dir="t"/>
            </a:scene3d>
            <a:sp3d extrusionH="101600" contourW="31750">
              <a:extrusionClr>
                <a:srgbClr val="0070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Gill Sans Nova" panose="020B0602020104020203" pitchFamily="34" charset="0"/>
              </a:endParaRPr>
            </a:p>
          </p:txBody>
        </p:sp>
      </p:grpSp>
      <p:pic>
        <p:nvPicPr>
          <p:cNvPr id="163" name="Picture 162">
            <a:extLst>
              <a:ext uri="{FF2B5EF4-FFF2-40B4-BE49-F238E27FC236}">
                <a16:creationId xmlns:a16="http://schemas.microsoft.com/office/drawing/2014/main" id="{ED83949A-ADE9-4819-8A52-32F5C6AEED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0" t="1284" r="1681" b="1665"/>
          <a:stretch/>
        </p:blipFill>
        <p:spPr>
          <a:xfrm>
            <a:off x="9356685" y="2537554"/>
            <a:ext cx="816608" cy="661486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D1894F2C-9C02-4FD1-9D14-B1BF988792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0" t="1284" r="1681" b="1665"/>
          <a:stretch/>
        </p:blipFill>
        <p:spPr>
          <a:xfrm>
            <a:off x="9356685" y="3648035"/>
            <a:ext cx="816608" cy="661486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FE740A3-3E38-4E0D-BD43-07B04EC5465E}"/>
              </a:ext>
            </a:extLst>
          </p:cNvPr>
          <p:cNvGrpSpPr/>
          <p:nvPr/>
        </p:nvGrpSpPr>
        <p:grpSpPr>
          <a:xfrm>
            <a:off x="10469329" y="2604548"/>
            <a:ext cx="999915" cy="661486"/>
            <a:chOff x="10461996" y="2126316"/>
            <a:chExt cx="999915" cy="661486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B97EEBC2-96D6-4E31-A0CC-85EBF02BE8F6}"/>
                </a:ext>
              </a:extLst>
            </p:cNvPr>
            <p:cNvGrpSpPr/>
            <p:nvPr/>
          </p:nvGrpSpPr>
          <p:grpSpPr>
            <a:xfrm>
              <a:off x="10461996" y="2126316"/>
              <a:ext cx="999915" cy="661486"/>
              <a:chOff x="1102732" y="3998090"/>
              <a:chExt cx="881890" cy="496419"/>
            </a:xfrm>
          </p:grpSpPr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9362934-B4C6-4C8D-8F87-05440AB0A1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22E3C13-F239-4AA0-801A-58C17EAE1E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245579B-FA76-4CA7-8703-C2498B8CD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1996" y="2457058"/>
              <a:ext cx="999915" cy="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610D6D0-FA8B-48D6-B6A2-D5C60D753085}"/>
              </a:ext>
            </a:extLst>
          </p:cNvPr>
          <p:cNvGrpSpPr/>
          <p:nvPr/>
        </p:nvGrpSpPr>
        <p:grpSpPr>
          <a:xfrm>
            <a:off x="10491146" y="3658319"/>
            <a:ext cx="999915" cy="661486"/>
            <a:chOff x="10481719" y="4295363"/>
            <a:chExt cx="999915" cy="661486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C21A5E06-6D8F-4A19-A3F4-BA8AFB677901}"/>
                </a:ext>
              </a:extLst>
            </p:cNvPr>
            <p:cNvGrpSpPr/>
            <p:nvPr/>
          </p:nvGrpSpPr>
          <p:grpSpPr>
            <a:xfrm>
              <a:off x="10481719" y="4295363"/>
              <a:ext cx="999915" cy="661486"/>
              <a:chOff x="1102732" y="3998090"/>
              <a:chExt cx="881890" cy="496419"/>
            </a:xfrm>
          </p:grpSpPr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CD720A15-B204-4C69-A60F-0CBE45649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0C02D62-73AD-491D-B9CD-5BA994525E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CA462E96-01B1-4F0A-A846-3E7D3E085100}"/>
                </a:ext>
              </a:extLst>
            </p:cNvPr>
            <p:cNvSpPr/>
            <p:nvPr/>
          </p:nvSpPr>
          <p:spPr>
            <a:xfrm rot="10312269">
              <a:off x="10497599" y="4342162"/>
              <a:ext cx="904892" cy="567887"/>
            </a:xfrm>
            <a:custGeom>
              <a:avLst/>
              <a:gdLst>
                <a:gd name="connsiteX0" fmla="*/ 0 w 1676400"/>
                <a:gd name="connsiteY0" fmla="*/ 472324 h 976139"/>
                <a:gd name="connsiteX1" fmla="*/ 609600 w 1676400"/>
                <a:gd name="connsiteY1" fmla="*/ 15124 h 976139"/>
                <a:gd name="connsiteX2" fmla="*/ 1051560 w 1676400"/>
                <a:gd name="connsiteY2" fmla="*/ 967624 h 976139"/>
                <a:gd name="connsiteX3" fmla="*/ 1676400 w 1676400"/>
                <a:gd name="connsiteY3" fmla="*/ 487564 h 97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976139">
                  <a:moveTo>
                    <a:pt x="0" y="472324"/>
                  </a:moveTo>
                  <a:cubicBezTo>
                    <a:pt x="217170" y="202449"/>
                    <a:pt x="434340" y="-67426"/>
                    <a:pt x="609600" y="15124"/>
                  </a:cubicBezTo>
                  <a:cubicBezTo>
                    <a:pt x="784860" y="97674"/>
                    <a:pt x="873760" y="888884"/>
                    <a:pt x="1051560" y="967624"/>
                  </a:cubicBezTo>
                  <a:cubicBezTo>
                    <a:pt x="1229360" y="1046364"/>
                    <a:pt x="1546860" y="554874"/>
                    <a:pt x="1676400" y="487564"/>
                  </a:cubicBezTo>
                </a:path>
              </a:pathLst>
            </a:cu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D713A60C-F799-4E52-B21F-5BDCBA9B8CF9}"/>
              </a:ext>
            </a:extLst>
          </p:cNvPr>
          <p:cNvSpPr txBox="1"/>
          <p:nvPr/>
        </p:nvSpPr>
        <p:spPr>
          <a:xfrm>
            <a:off x="7211298" y="2243997"/>
            <a:ext cx="1636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No </a:t>
            </a:r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43EDB7-B200-4EE1-91C2-B35374F50983}"/>
              </a:ext>
            </a:extLst>
          </p:cNvPr>
          <p:cNvSpPr txBox="1"/>
          <p:nvPr/>
        </p:nvSpPr>
        <p:spPr>
          <a:xfrm>
            <a:off x="7279878" y="3280017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F203A13-AEFB-4C8F-A763-9AD70D19DC8D}"/>
              </a:ext>
            </a:extLst>
          </p:cNvPr>
          <p:cNvSpPr txBox="1"/>
          <p:nvPr/>
        </p:nvSpPr>
        <p:spPr>
          <a:xfrm>
            <a:off x="7328153" y="4444783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2D6926E-3F47-468B-8DAA-5A74382C2502}"/>
              </a:ext>
            </a:extLst>
          </p:cNvPr>
          <p:cNvSpPr txBox="1"/>
          <p:nvPr/>
        </p:nvSpPr>
        <p:spPr>
          <a:xfrm>
            <a:off x="7328153" y="5634826"/>
            <a:ext cx="140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>
                <a:latin typeface="Gill Sans Nova" panose="020B0602020104020203" pitchFamily="34" charset="0"/>
              </a:rPr>
              <a:t>Snowfall</a:t>
            </a:r>
            <a:r>
              <a:rPr lang="fr-CH" sz="1200" dirty="0">
                <a:latin typeface="Gill Sans Nova" panose="020B0602020104020203" pitchFamily="34" charset="0"/>
              </a:rPr>
              <a:t> correction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0ACB70E-885D-44BE-BB22-5A964FB1229C}"/>
              </a:ext>
            </a:extLst>
          </p:cNvPr>
          <p:cNvSpPr txBox="1"/>
          <p:nvPr/>
        </p:nvSpPr>
        <p:spPr>
          <a:xfrm>
            <a:off x="9801807" y="2235683"/>
            <a:ext cx="137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uniform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ADB614F-BD07-425A-8DAB-ECEBDE2972C2}"/>
              </a:ext>
            </a:extLst>
          </p:cNvPr>
          <p:cNvSpPr txBox="1"/>
          <p:nvPr/>
        </p:nvSpPr>
        <p:spPr>
          <a:xfrm>
            <a:off x="9764989" y="3254168"/>
            <a:ext cx="137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uniform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CFBF3F1-BAA3-40ED-A8F7-E4EC5BDBA2A6}"/>
              </a:ext>
            </a:extLst>
          </p:cNvPr>
          <p:cNvSpPr txBox="1"/>
          <p:nvPr/>
        </p:nvSpPr>
        <p:spPr>
          <a:xfrm>
            <a:off x="9716300" y="4385618"/>
            <a:ext cx="1362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Constant, </a:t>
            </a:r>
            <a:r>
              <a:rPr lang="fr-CH" sz="1200" dirty="0" err="1">
                <a:latin typeface="Gill Sans Nova" panose="020B0602020104020203" pitchFamily="34" charset="0"/>
              </a:rPr>
              <a:t>seasonal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B281F7C7-2393-4D00-8CF2-DFB6F2478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65" t="9224" r="18254" b="13771"/>
          <a:stretch/>
        </p:blipFill>
        <p:spPr>
          <a:xfrm>
            <a:off x="9432244" y="4982237"/>
            <a:ext cx="816608" cy="655732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72825BA-4CA0-48B9-8BEF-15C8025DCD6D}"/>
              </a:ext>
            </a:extLst>
          </p:cNvPr>
          <p:cNvGrpSpPr/>
          <p:nvPr/>
        </p:nvGrpSpPr>
        <p:grpSpPr>
          <a:xfrm>
            <a:off x="10507108" y="5026951"/>
            <a:ext cx="999915" cy="661486"/>
            <a:chOff x="10481719" y="4295363"/>
            <a:chExt cx="999915" cy="661486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2FF052D-D9ED-4033-9FEA-CAAF6EF8C567}"/>
                </a:ext>
              </a:extLst>
            </p:cNvPr>
            <p:cNvGrpSpPr/>
            <p:nvPr/>
          </p:nvGrpSpPr>
          <p:grpSpPr>
            <a:xfrm>
              <a:off x="10481719" y="4295363"/>
              <a:ext cx="999915" cy="661486"/>
              <a:chOff x="1102732" y="3998090"/>
              <a:chExt cx="881890" cy="496419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88311EAB-D308-4729-99D1-16BBD1D6D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901" y="3998090"/>
                <a:ext cx="0" cy="496418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338C4D9-4B81-436A-A239-0052FC0699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2732" y="4494508"/>
                <a:ext cx="881890" cy="1"/>
              </a:xfrm>
              <a:prstGeom prst="line">
                <a:avLst/>
              </a:prstGeom>
              <a:ln w="9525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721B663-1B68-4740-9C36-482107CFAC1A}"/>
                </a:ext>
              </a:extLst>
            </p:cNvPr>
            <p:cNvSpPr/>
            <p:nvPr/>
          </p:nvSpPr>
          <p:spPr>
            <a:xfrm rot="10312269">
              <a:off x="10497599" y="4342162"/>
              <a:ext cx="904892" cy="567887"/>
            </a:xfrm>
            <a:custGeom>
              <a:avLst/>
              <a:gdLst>
                <a:gd name="connsiteX0" fmla="*/ 0 w 1676400"/>
                <a:gd name="connsiteY0" fmla="*/ 472324 h 976139"/>
                <a:gd name="connsiteX1" fmla="*/ 609600 w 1676400"/>
                <a:gd name="connsiteY1" fmla="*/ 15124 h 976139"/>
                <a:gd name="connsiteX2" fmla="*/ 1051560 w 1676400"/>
                <a:gd name="connsiteY2" fmla="*/ 967624 h 976139"/>
                <a:gd name="connsiteX3" fmla="*/ 1676400 w 1676400"/>
                <a:gd name="connsiteY3" fmla="*/ 487564 h 97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976139">
                  <a:moveTo>
                    <a:pt x="0" y="472324"/>
                  </a:moveTo>
                  <a:cubicBezTo>
                    <a:pt x="217170" y="202449"/>
                    <a:pt x="434340" y="-67426"/>
                    <a:pt x="609600" y="15124"/>
                  </a:cubicBezTo>
                  <a:cubicBezTo>
                    <a:pt x="784860" y="97674"/>
                    <a:pt x="873760" y="888884"/>
                    <a:pt x="1051560" y="967624"/>
                  </a:cubicBezTo>
                  <a:cubicBezTo>
                    <a:pt x="1229360" y="1046364"/>
                    <a:pt x="1546860" y="554874"/>
                    <a:pt x="1676400" y="487564"/>
                  </a:cubicBezTo>
                </a:path>
              </a:pathLst>
            </a:cu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1FA4B278-F18D-4BF6-8F2E-9008C311C3B9}"/>
              </a:ext>
            </a:extLst>
          </p:cNvPr>
          <p:cNvSpPr txBox="1"/>
          <p:nvPr/>
        </p:nvSpPr>
        <p:spPr>
          <a:xfrm>
            <a:off x="9744487" y="5710042"/>
            <a:ext cx="1494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latin typeface="Gill Sans Nova" panose="020B0602020104020203" pitchFamily="34" charset="0"/>
              </a:rPr>
              <a:t>Distributed, </a:t>
            </a:r>
            <a:r>
              <a:rPr lang="fr-CH" sz="1200" dirty="0" err="1">
                <a:latin typeface="Gill Sans Nova" panose="020B0602020104020203" pitchFamily="34" charset="0"/>
              </a:rPr>
              <a:t>seasonal</a:t>
            </a:r>
            <a:endParaRPr lang="en-US" sz="1200" dirty="0">
              <a:latin typeface="Gill Sans Nova" panose="020B0602020104020203" pitchFamily="34" charset="0"/>
            </a:endParaRPr>
          </a:p>
        </p:txBody>
      </p:sp>
      <p:pic>
        <p:nvPicPr>
          <p:cNvPr id="190" name="Graphic 189" descr="Home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24AAC-F2E5-4D45-BF27-CCEF0FCC6B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688" y="114959"/>
            <a:ext cx="369332" cy="369332"/>
          </a:xfrm>
          <a:prstGeom prst="rect">
            <a:avLst/>
          </a:prstGeom>
        </p:spPr>
      </p:pic>
      <p:pic>
        <p:nvPicPr>
          <p:cNvPr id="191" name="Graphic 190" descr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255A14-B872-4B19-AE72-3FEEDD1430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155" y="6468232"/>
            <a:ext cx="369333" cy="369333"/>
          </a:xfrm>
          <a:prstGeom prst="rect">
            <a:avLst/>
          </a:prstGeom>
        </p:spPr>
      </p:pic>
      <p:pic>
        <p:nvPicPr>
          <p:cNvPr id="192" name="Graphic 191" descr="Play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5B810BB-863B-4DAB-83B3-288B4EBF1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-56979" y="646050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0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Nova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2691</Words>
  <Application>Microsoft Office PowerPoint</Application>
  <PresentationFormat>Widescreen</PresentationFormat>
  <Paragraphs>323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DengXian Light</vt:lpstr>
      <vt:lpstr>Arial</vt:lpstr>
      <vt:lpstr>Calibri</vt:lpstr>
      <vt:lpstr>Calibri Light</vt:lpstr>
      <vt:lpstr>Gill Sans Nova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 Wiersma</dc:creator>
  <cp:lastModifiedBy>Pau Wiersma</cp:lastModifiedBy>
  <cp:revision>112</cp:revision>
  <dcterms:created xsi:type="dcterms:W3CDTF">2023-04-19T17:30:17Z</dcterms:created>
  <dcterms:modified xsi:type="dcterms:W3CDTF">2023-04-23T19:54:28Z</dcterms:modified>
</cp:coreProperties>
</file>