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0399950" cy="288004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CA4"/>
    <a:srgbClr val="1C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34" d="100"/>
          <a:sy n="34" d="100"/>
        </p:scale>
        <p:origin x="232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9994" y="4713405"/>
            <a:ext cx="37799963" cy="10026815"/>
          </a:xfrm>
        </p:spPr>
        <p:txBody>
          <a:bodyPr anchor="b"/>
          <a:lstStyle>
            <a:lvl1pPr algn="ctr">
              <a:defRPr sz="2480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9994" y="15126892"/>
            <a:ext cx="37799963" cy="6953434"/>
          </a:xfrm>
        </p:spPr>
        <p:txBody>
          <a:bodyPr/>
          <a:lstStyle>
            <a:lvl1pPr marL="0" indent="0" algn="ctr">
              <a:buNone/>
              <a:defRPr sz="9921"/>
            </a:lvl1pPr>
            <a:lvl2pPr marL="1890019" indent="0" algn="ctr">
              <a:buNone/>
              <a:defRPr sz="8268"/>
            </a:lvl2pPr>
            <a:lvl3pPr marL="3780038" indent="0" algn="ctr">
              <a:buNone/>
              <a:defRPr sz="7441"/>
            </a:lvl3pPr>
            <a:lvl4pPr marL="5670057" indent="0" algn="ctr">
              <a:buNone/>
              <a:defRPr sz="6614"/>
            </a:lvl4pPr>
            <a:lvl5pPr marL="7560076" indent="0" algn="ctr">
              <a:buNone/>
              <a:defRPr sz="6614"/>
            </a:lvl5pPr>
            <a:lvl6pPr marL="9450095" indent="0" algn="ctr">
              <a:buNone/>
              <a:defRPr sz="6614"/>
            </a:lvl6pPr>
            <a:lvl7pPr marL="11340114" indent="0" algn="ctr">
              <a:buNone/>
              <a:defRPr sz="6614"/>
            </a:lvl7pPr>
            <a:lvl8pPr marL="13230134" indent="0" algn="ctr">
              <a:buNone/>
              <a:defRPr sz="6614"/>
            </a:lvl8pPr>
            <a:lvl9pPr marL="15120153" indent="0" algn="ctr">
              <a:buNone/>
              <a:defRPr sz="661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1F2-4F57-44B3-A9DF-ECFDC303455B}" type="datetimeFigureOut">
              <a:rPr lang="en-AT" smtClean="0"/>
              <a:t>04/20/2023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149511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1F2-4F57-44B3-A9DF-ECFDC303455B}" type="datetimeFigureOut">
              <a:rPr lang="en-AT" smtClean="0"/>
              <a:t>04/20/2023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8857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7464" y="1533356"/>
            <a:ext cx="10867489" cy="2440702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4997" y="1533356"/>
            <a:ext cx="31972468" cy="2440702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1F2-4F57-44B3-A9DF-ECFDC303455B}" type="datetimeFigureOut">
              <a:rPr lang="en-AT" smtClean="0"/>
              <a:t>04/20/2023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3550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1F2-4F57-44B3-A9DF-ECFDC303455B}" type="datetimeFigureOut">
              <a:rPr lang="en-AT" smtClean="0"/>
              <a:t>04/20/2023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56097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747" y="7180110"/>
            <a:ext cx="43469957" cy="11980175"/>
          </a:xfrm>
        </p:spPr>
        <p:txBody>
          <a:bodyPr anchor="b"/>
          <a:lstStyle>
            <a:lvl1pPr>
              <a:defRPr sz="2480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747" y="19273622"/>
            <a:ext cx="43469957" cy="6300091"/>
          </a:xfrm>
        </p:spPr>
        <p:txBody>
          <a:bodyPr/>
          <a:lstStyle>
            <a:lvl1pPr marL="0" indent="0">
              <a:buNone/>
              <a:defRPr sz="9921">
                <a:solidFill>
                  <a:schemeClr val="tx1">
                    <a:tint val="75000"/>
                  </a:schemeClr>
                </a:solidFill>
              </a:defRPr>
            </a:lvl1pPr>
            <a:lvl2pPr marL="1890019" indent="0">
              <a:buNone/>
              <a:defRPr sz="8268">
                <a:solidFill>
                  <a:schemeClr val="tx1">
                    <a:tint val="75000"/>
                  </a:schemeClr>
                </a:solidFill>
              </a:defRPr>
            </a:lvl2pPr>
            <a:lvl3pPr marL="3780038" indent="0">
              <a:buNone/>
              <a:defRPr sz="7441">
                <a:solidFill>
                  <a:schemeClr val="tx1">
                    <a:tint val="75000"/>
                  </a:schemeClr>
                </a:solidFill>
              </a:defRPr>
            </a:lvl3pPr>
            <a:lvl4pPr marL="5670057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4pPr>
            <a:lvl5pPr marL="756007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5pPr>
            <a:lvl6pPr marL="9450095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6pPr>
            <a:lvl7pPr marL="11340114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7pPr>
            <a:lvl8pPr marL="13230134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8pPr>
            <a:lvl9pPr marL="15120153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1F2-4F57-44B3-A9DF-ECFDC303455B}" type="datetimeFigureOut">
              <a:rPr lang="en-AT" smtClean="0"/>
              <a:t>04/20/2023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2628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4996" y="7666780"/>
            <a:ext cx="21419979" cy="1827360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4975" y="7666780"/>
            <a:ext cx="21419979" cy="1827360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1F2-4F57-44B3-A9DF-ECFDC303455B}" type="datetimeFigureOut">
              <a:rPr lang="en-AT" smtClean="0"/>
              <a:t>04/20/2023</a:t>
            </a:fld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7259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1" y="1533358"/>
            <a:ext cx="43469957" cy="556675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563" y="7060106"/>
            <a:ext cx="21321539" cy="3460049"/>
          </a:xfrm>
        </p:spPr>
        <p:txBody>
          <a:bodyPr anchor="b"/>
          <a:lstStyle>
            <a:lvl1pPr marL="0" indent="0">
              <a:buNone/>
              <a:defRPr sz="9921" b="1"/>
            </a:lvl1pPr>
            <a:lvl2pPr marL="1890019" indent="0">
              <a:buNone/>
              <a:defRPr sz="8268" b="1"/>
            </a:lvl2pPr>
            <a:lvl3pPr marL="3780038" indent="0">
              <a:buNone/>
              <a:defRPr sz="7441" b="1"/>
            </a:lvl3pPr>
            <a:lvl4pPr marL="5670057" indent="0">
              <a:buNone/>
              <a:defRPr sz="6614" b="1"/>
            </a:lvl4pPr>
            <a:lvl5pPr marL="7560076" indent="0">
              <a:buNone/>
              <a:defRPr sz="6614" b="1"/>
            </a:lvl5pPr>
            <a:lvl6pPr marL="9450095" indent="0">
              <a:buNone/>
              <a:defRPr sz="6614" b="1"/>
            </a:lvl6pPr>
            <a:lvl7pPr marL="11340114" indent="0">
              <a:buNone/>
              <a:defRPr sz="6614" b="1"/>
            </a:lvl7pPr>
            <a:lvl8pPr marL="13230134" indent="0">
              <a:buNone/>
              <a:defRPr sz="6614" b="1"/>
            </a:lvl8pPr>
            <a:lvl9pPr marL="15120153" indent="0">
              <a:buNone/>
              <a:defRPr sz="661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563" y="10520155"/>
            <a:ext cx="21321539" cy="154735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4975" y="7060106"/>
            <a:ext cx="21426543" cy="3460049"/>
          </a:xfrm>
        </p:spPr>
        <p:txBody>
          <a:bodyPr anchor="b"/>
          <a:lstStyle>
            <a:lvl1pPr marL="0" indent="0">
              <a:buNone/>
              <a:defRPr sz="9921" b="1"/>
            </a:lvl1pPr>
            <a:lvl2pPr marL="1890019" indent="0">
              <a:buNone/>
              <a:defRPr sz="8268" b="1"/>
            </a:lvl2pPr>
            <a:lvl3pPr marL="3780038" indent="0">
              <a:buNone/>
              <a:defRPr sz="7441" b="1"/>
            </a:lvl3pPr>
            <a:lvl4pPr marL="5670057" indent="0">
              <a:buNone/>
              <a:defRPr sz="6614" b="1"/>
            </a:lvl4pPr>
            <a:lvl5pPr marL="7560076" indent="0">
              <a:buNone/>
              <a:defRPr sz="6614" b="1"/>
            </a:lvl5pPr>
            <a:lvl6pPr marL="9450095" indent="0">
              <a:buNone/>
              <a:defRPr sz="6614" b="1"/>
            </a:lvl6pPr>
            <a:lvl7pPr marL="11340114" indent="0">
              <a:buNone/>
              <a:defRPr sz="6614" b="1"/>
            </a:lvl7pPr>
            <a:lvl8pPr marL="13230134" indent="0">
              <a:buNone/>
              <a:defRPr sz="6614" b="1"/>
            </a:lvl8pPr>
            <a:lvl9pPr marL="15120153" indent="0">
              <a:buNone/>
              <a:defRPr sz="661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4975" y="10520155"/>
            <a:ext cx="21426543" cy="154735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1F2-4F57-44B3-A9DF-ECFDC303455B}" type="datetimeFigureOut">
              <a:rPr lang="en-AT" smtClean="0"/>
              <a:t>04/20/2023</a:t>
            </a:fld>
            <a:endParaRPr lang="en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46585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1F2-4F57-44B3-A9DF-ECFDC303455B}" type="datetimeFigureOut">
              <a:rPr lang="en-AT" smtClean="0"/>
              <a:t>04/20/2023</a:t>
            </a:fld>
            <a:endParaRPr lang="en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565384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1F2-4F57-44B3-A9DF-ECFDC303455B}" type="datetimeFigureOut">
              <a:rPr lang="en-AT" smtClean="0"/>
              <a:t>04/20/2023</a:t>
            </a:fld>
            <a:endParaRPr lang="en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88989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3" y="1920028"/>
            <a:ext cx="16255294" cy="6720099"/>
          </a:xfrm>
        </p:spPr>
        <p:txBody>
          <a:bodyPr anchor="b"/>
          <a:lstStyle>
            <a:lvl1pPr>
              <a:defRPr sz="1322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6543" y="4146730"/>
            <a:ext cx="25514975" cy="20466969"/>
          </a:xfrm>
        </p:spPr>
        <p:txBody>
          <a:bodyPr/>
          <a:lstStyle>
            <a:lvl1pPr>
              <a:defRPr sz="13228"/>
            </a:lvl1pPr>
            <a:lvl2pPr>
              <a:defRPr sz="11575"/>
            </a:lvl2pPr>
            <a:lvl3pPr>
              <a:defRPr sz="9921"/>
            </a:lvl3pPr>
            <a:lvl4pPr>
              <a:defRPr sz="8268"/>
            </a:lvl4pPr>
            <a:lvl5pPr>
              <a:defRPr sz="8268"/>
            </a:lvl5pPr>
            <a:lvl6pPr>
              <a:defRPr sz="8268"/>
            </a:lvl6pPr>
            <a:lvl7pPr>
              <a:defRPr sz="8268"/>
            </a:lvl7pPr>
            <a:lvl8pPr>
              <a:defRPr sz="8268"/>
            </a:lvl8pPr>
            <a:lvl9pPr>
              <a:defRPr sz="8268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563" y="8640127"/>
            <a:ext cx="16255294" cy="16006905"/>
          </a:xfrm>
        </p:spPr>
        <p:txBody>
          <a:bodyPr/>
          <a:lstStyle>
            <a:lvl1pPr marL="0" indent="0">
              <a:buNone/>
              <a:defRPr sz="6614"/>
            </a:lvl1pPr>
            <a:lvl2pPr marL="1890019" indent="0">
              <a:buNone/>
              <a:defRPr sz="5787"/>
            </a:lvl2pPr>
            <a:lvl3pPr marL="3780038" indent="0">
              <a:buNone/>
              <a:defRPr sz="4961"/>
            </a:lvl3pPr>
            <a:lvl4pPr marL="5670057" indent="0">
              <a:buNone/>
              <a:defRPr sz="4134"/>
            </a:lvl4pPr>
            <a:lvl5pPr marL="7560076" indent="0">
              <a:buNone/>
              <a:defRPr sz="4134"/>
            </a:lvl5pPr>
            <a:lvl6pPr marL="9450095" indent="0">
              <a:buNone/>
              <a:defRPr sz="4134"/>
            </a:lvl6pPr>
            <a:lvl7pPr marL="11340114" indent="0">
              <a:buNone/>
              <a:defRPr sz="4134"/>
            </a:lvl7pPr>
            <a:lvl8pPr marL="13230134" indent="0">
              <a:buNone/>
              <a:defRPr sz="4134"/>
            </a:lvl8pPr>
            <a:lvl9pPr marL="15120153" indent="0">
              <a:buNone/>
              <a:defRPr sz="413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1F2-4F57-44B3-A9DF-ECFDC303455B}" type="datetimeFigureOut">
              <a:rPr lang="en-AT" smtClean="0"/>
              <a:t>04/20/2023</a:t>
            </a:fld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4952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3" y="1920028"/>
            <a:ext cx="16255294" cy="6720099"/>
          </a:xfrm>
        </p:spPr>
        <p:txBody>
          <a:bodyPr anchor="b"/>
          <a:lstStyle>
            <a:lvl1pPr>
              <a:defRPr sz="1322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6543" y="4146730"/>
            <a:ext cx="25514975" cy="20466969"/>
          </a:xfrm>
        </p:spPr>
        <p:txBody>
          <a:bodyPr anchor="t"/>
          <a:lstStyle>
            <a:lvl1pPr marL="0" indent="0">
              <a:buNone/>
              <a:defRPr sz="13228"/>
            </a:lvl1pPr>
            <a:lvl2pPr marL="1890019" indent="0">
              <a:buNone/>
              <a:defRPr sz="11575"/>
            </a:lvl2pPr>
            <a:lvl3pPr marL="3780038" indent="0">
              <a:buNone/>
              <a:defRPr sz="9921"/>
            </a:lvl3pPr>
            <a:lvl4pPr marL="5670057" indent="0">
              <a:buNone/>
              <a:defRPr sz="8268"/>
            </a:lvl4pPr>
            <a:lvl5pPr marL="7560076" indent="0">
              <a:buNone/>
              <a:defRPr sz="8268"/>
            </a:lvl5pPr>
            <a:lvl6pPr marL="9450095" indent="0">
              <a:buNone/>
              <a:defRPr sz="8268"/>
            </a:lvl6pPr>
            <a:lvl7pPr marL="11340114" indent="0">
              <a:buNone/>
              <a:defRPr sz="8268"/>
            </a:lvl7pPr>
            <a:lvl8pPr marL="13230134" indent="0">
              <a:buNone/>
              <a:defRPr sz="8268"/>
            </a:lvl8pPr>
            <a:lvl9pPr marL="15120153" indent="0">
              <a:buNone/>
              <a:defRPr sz="8268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563" y="8640127"/>
            <a:ext cx="16255294" cy="16006905"/>
          </a:xfrm>
        </p:spPr>
        <p:txBody>
          <a:bodyPr/>
          <a:lstStyle>
            <a:lvl1pPr marL="0" indent="0">
              <a:buNone/>
              <a:defRPr sz="6614"/>
            </a:lvl1pPr>
            <a:lvl2pPr marL="1890019" indent="0">
              <a:buNone/>
              <a:defRPr sz="5787"/>
            </a:lvl2pPr>
            <a:lvl3pPr marL="3780038" indent="0">
              <a:buNone/>
              <a:defRPr sz="4961"/>
            </a:lvl3pPr>
            <a:lvl4pPr marL="5670057" indent="0">
              <a:buNone/>
              <a:defRPr sz="4134"/>
            </a:lvl4pPr>
            <a:lvl5pPr marL="7560076" indent="0">
              <a:buNone/>
              <a:defRPr sz="4134"/>
            </a:lvl5pPr>
            <a:lvl6pPr marL="9450095" indent="0">
              <a:buNone/>
              <a:defRPr sz="4134"/>
            </a:lvl6pPr>
            <a:lvl7pPr marL="11340114" indent="0">
              <a:buNone/>
              <a:defRPr sz="4134"/>
            </a:lvl7pPr>
            <a:lvl8pPr marL="13230134" indent="0">
              <a:buNone/>
              <a:defRPr sz="4134"/>
            </a:lvl8pPr>
            <a:lvl9pPr marL="15120153" indent="0">
              <a:buNone/>
              <a:defRPr sz="413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1F2-4F57-44B3-A9DF-ECFDC303455B}" type="datetimeFigureOut">
              <a:rPr lang="en-AT" smtClean="0"/>
              <a:t>04/20/2023</a:t>
            </a:fld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98337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4997" y="1533358"/>
            <a:ext cx="43469957" cy="556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997" y="7666780"/>
            <a:ext cx="43469957" cy="18273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4996" y="26693729"/>
            <a:ext cx="11339989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141F2-4F57-44B3-A9DF-ECFDC303455B}" type="datetimeFigureOut">
              <a:rPr lang="en-AT" smtClean="0"/>
              <a:t>04/20/2023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4984" y="26693729"/>
            <a:ext cx="17009983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4965" y="26693729"/>
            <a:ext cx="11339989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111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780038" rtl="0" eaLnBrk="1" latinLnBrk="0" hangingPunct="1">
        <a:lnSpc>
          <a:spcPct val="90000"/>
        </a:lnSpc>
        <a:spcBef>
          <a:spcPct val="0"/>
        </a:spcBef>
        <a:buNone/>
        <a:defRPr sz="181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10" indent="-945010" algn="l" defTabSz="3780038" rtl="0" eaLnBrk="1" latinLnBrk="0" hangingPunct="1">
        <a:lnSpc>
          <a:spcPct val="90000"/>
        </a:lnSpc>
        <a:spcBef>
          <a:spcPts val="4134"/>
        </a:spcBef>
        <a:buFont typeface="Arial" panose="020B0604020202020204" pitchFamily="34" charset="0"/>
        <a:buChar char="•"/>
        <a:defRPr sz="11575" kern="1200">
          <a:solidFill>
            <a:schemeClr val="tx1"/>
          </a:solidFill>
          <a:latin typeface="+mn-lt"/>
          <a:ea typeface="+mn-ea"/>
          <a:cs typeface="+mn-cs"/>
        </a:defRPr>
      </a:lvl1pPr>
      <a:lvl2pPr marL="2835029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2pPr>
      <a:lvl3pPr marL="4725048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8268" kern="1200">
          <a:solidFill>
            <a:schemeClr val="tx1"/>
          </a:solidFill>
          <a:latin typeface="+mn-lt"/>
          <a:ea typeface="+mn-ea"/>
          <a:cs typeface="+mn-cs"/>
        </a:defRPr>
      </a:lvl3pPr>
      <a:lvl4pPr marL="6615067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4pPr>
      <a:lvl5pPr marL="8505086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5pPr>
      <a:lvl6pPr marL="10395105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6pPr>
      <a:lvl7pPr marL="12285124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7pPr>
      <a:lvl8pPr marL="14175143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8pPr>
      <a:lvl9pPr marL="16065162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1pPr>
      <a:lvl2pPr marL="1890019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2pPr>
      <a:lvl3pPr marL="3780038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3pPr>
      <a:lvl4pPr marL="5670057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4pPr>
      <a:lvl5pPr marL="7560076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5pPr>
      <a:lvl6pPr marL="9450095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6pPr>
      <a:lvl7pPr marL="11340114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7pPr>
      <a:lvl8pPr marL="13230134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8pPr>
      <a:lvl9pPr marL="15120153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tiff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tiff"/><Relationship Id="rId21" Type="http://schemas.openxmlformats.org/officeDocument/2006/relationships/image" Target="../media/image19.png"/><Relationship Id="rId34" Type="http://schemas.openxmlformats.org/officeDocument/2006/relationships/image" Target="../media/image32.sv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sv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3.jpeg"/><Relationship Id="rId9" Type="http://schemas.openxmlformats.org/officeDocument/2006/relationships/image" Target="../media/image7.wmf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svg"/><Relationship Id="rId35" Type="http://schemas.openxmlformats.org/officeDocument/2006/relationships/image" Target="../media/image33.png"/><Relationship Id="rId8" Type="http://schemas.openxmlformats.org/officeDocument/2006/relationships/image" Target="../media/image6.png"/><Relationship Id="rId3" Type="http://schemas.openxmlformats.org/officeDocument/2006/relationships/image" Target="../media/image2.em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210" descr="Icon&#10;&#10;Description automatically generated with medium confidence">
            <a:extLst>
              <a:ext uri="{FF2B5EF4-FFF2-40B4-BE49-F238E27FC236}">
                <a16:creationId xmlns:a16="http://schemas.microsoft.com/office/drawing/2014/main" id="{64191F0D-7558-D2B7-CCFE-BDE71EB7E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2047" y="18128216"/>
            <a:ext cx="1719530" cy="85830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6ED3091-4E83-BD6F-B47B-F9C92A7AD032}"/>
              </a:ext>
            </a:extLst>
          </p:cNvPr>
          <p:cNvGrpSpPr>
            <a:grpSpLocks noChangeAspect="1"/>
          </p:cNvGrpSpPr>
          <p:nvPr/>
        </p:nvGrpSpPr>
        <p:grpSpPr>
          <a:xfrm>
            <a:off x="20201952" y="25935375"/>
            <a:ext cx="1781712" cy="1714090"/>
            <a:chOff x="40836900" y="8071421"/>
            <a:chExt cx="1657855" cy="1642412"/>
          </a:xfrm>
        </p:grpSpPr>
        <p:pic>
          <p:nvPicPr>
            <p:cNvPr id="6" name="Bild 20" descr="QR Code LDNDC&#10;">
              <a:extLst>
                <a:ext uri="{FF2B5EF4-FFF2-40B4-BE49-F238E27FC236}">
                  <a16:creationId xmlns:a16="http://schemas.microsoft.com/office/drawing/2014/main" id="{7C4CF117-9AE2-0679-7DBA-2219A0155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1749" y="8071421"/>
              <a:ext cx="1368153" cy="1368153"/>
            </a:xfrm>
            <a:prstGeom prst="rect">
              <a:avLst/>
            </a:prstGeom>
          </p:spPr>
        </p:pic>
        <p:sp>
          <p:nvSpPr>
            <p:cNvPr id="8" name="Textfeld 32">
              <a:extLst>
                <a:ext uri="{FF2B5EF4-FFF2-40B4-BE49-F238E27FC236}">
                  <a16:creationId xmlns:a16="http://schemas.microsoft.com/office/drawing/2014/main" id="{A9CFDD5F-2BAF-1B41-2B92-D82D2A31DE0E}"/>
                </a:ext>
              </a:extLst>
            </p:cNvPr>
            <p:cNvSpPr txBox="1"/>
            <p:nvPr/>
          </p:nvSpPr>
          <p:spPr>
            <a:xfrm>
              <a:off x="40836900" y="9439574"/>
              <a:ext cx="1657855" cy="274259"/>
            </a:xfrm>
            <a:prstGeom prst="rect">
              <a:avLst/>
            </a:prstGeom>
            <a:noFill/>
          </p:spPr>
          <p:txBody>
            <a:bodyPr wrap="square" lIns="91425" tIns="45713" rIns="91425" bIns="45713" rtlCol="0">
              <a:spAutoFit/>
            </a:bodyPr>
            <a:lstStyle/>
            <a:p>
              <a:pPr algn="ctr"/>
              <a:r>
                <a:rPr lang="de-DE" sz="2400" dirty="0">
                  <a:solidFill>
                    <a:srgbClr val="7F7F7F"/>
                  </a:solidFill>
                </a:rPr>
                <a:t>ldndc.imk-ifu.kit.edu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8CD8CDA-1822-B33D-55E3-0277D3028125}"/>
              </a:ext>
            </a:extLst>
          </p:cNvPr>
          <p:cNvGrpSpPr/>
          <p:nvPr/>
        </p:nvGrpSpPr>
        <p:grpSpPr>
          <a:xfrm>
            <a:off x="36149284" y="8230874"/>
            <a:ext cx="4855163" cy="4358613"/>
            <a:chOff x="26739323" y="11432370"/>
            <a:chExt cx="4855163" cy="4358613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288BF779-F577-00CC-4DF3-891AFBD1C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739323" y="11432370"/>
              <a:ext cx="4855163" cy="4358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6477CF-40C1-5CCE-53E3-BC72758AA8C1}"/>
                </a:ext>
              </a:extLst>
            </p:cNvPr>
            <p:cNvSpPr/>
            <p:nvPr/>
          </p:nvSpPr>
          <p:spPr bwMode="auto">
            <a:xfrm>
              <a:off x="28926158" y="12354749"/>
              <a:ext cx="548210" cy="974637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67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A75B77D-C095-6EAC-767B-3BF2A2EDBC5A}"/>
                </a:ext>
              </a:extLst>
            </p:cNvPr>
            <p:cNvSpPr/>
            <p:nvPr/>
          </p:nvSpPr>
          <p:spPr bwMode="auto">
            <a:xfrm rot="16569230">
              <a:off x="27906992" y="12046733"/>
              <a:ext cx="548210" cy="974637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67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C6F8689-ABF5-4B42-CDE8-A01127BF3464}"/>
                </a:ext>
              </a:extLst>
            </p:cNvPr>
            <p:cNvSpPr/>
            <p:nvPr/>
          </p:nvSpPr>
          <p:spPr bwMode="auto">
            <a:xfrm rot="4374580">
              <a:off x="29931851" y="12037093"/>
              <a:ext cx="548210" cy="974637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67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3B20F7A-6912-EB1A-4ECD-63D5748B8DF8}"/>
                </a:ext>
              </a:extLst>
            </p:cNvPr>
            <p:cNvSpPr/>
            <p:nvPr/>
          </p:nvSpPr>
          <p:spPr bwMode="auto">
            <a:xfrm rot="17912270">
              <a:off x="29278222" y="14590641"/>
              <a:ext cx="548210" cy="974637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67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51A2D62-A5F9-4A50-AE89-B245ABB76AF7}"/>
                </a:ext>
              </a:extLst>
            </p:cNvPr>
            <p:cNvSpPr/>
            <p:nvPr/>
          </p:nvSpPr>
          <p:spPr bwMode="auto">
            <a:xfrm>
              <a:off x="28691327" y="13503134"/>
              <a:ext cx="951154" cy="920059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67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5" name="Picture 1" descr="Machine generated alternative text:&#10;Tillering &#10;3 &#10;tillers &#10;formed &#10;Stem Extension &#10;Heading &#10;Ripening &#10;11 &#10;one &#10;shoot &#10;2 &#10;tillering &#10;begins &#10;4 &#10;leaf &#10;sheaths &#10;lengthen &#10;5 &#10;leaf &#10;sheaths &#10;strongly &#10;erected &#10;6 &#10;first node &#10;of stem &#10;visible &#10;7 &#10;second &#10;node &#10;visible &#10;1 &#10;8 &#10;last leaf &#10;just &#10;visible &#10;9 &#10;ligule of &#10;last leaf &#10;just visible &#10;10 &#10;In &#10;&quot;boot&quot; &#10;10.1 &#10;head &#10;visible &#10;IOS &#10;flowering &#10;(wheat) ">
            <a:extLst>
              <a:ext uri="{FF2B5EF4-FFF2-40B4-BE49-F238E27FC236}">
                <a16:creationId xmlns:a16="http://schemas.microsoft.com/office/drawing/2014/main" id="{ECAF4E59-10CA-3526-06D8-2301AAEE5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93" b="98276" l="993" r="99835">
                        <a14:foregroundMark x1="8602" y1="68448" x2="10670" y2="70172"/>
                        <a14:foregroundMark x1="9760" y1="63276" x2="10008" y2="68103"/>
                        <a14:foregroundMark x1="4053" y1="68103" x2="3639" y2="71552"/>
                        <a14:foregroundMark x1="1572" y1="69138" x2="2730" y2="70690"/>
                        <a14:foregroundMark x1="2812" y1="66552" x2="3474" y2="70000"/>
                        <a14:foregroundMark x1="72374" y1="34828" x2="74438" y2="66327"/>
                        <a14:foregroundMark x1="2647" y1="70862" x2="9264" y2="62931"/>
                        <a14:foregroundMark x1="9264" y1="62931" x2="26385" y2="70862"/>
                        <a14:foregroundMark x1="24235" y1="61724" x2="28205" y2="56207"/>
                        <a14:foregroundMark x1="33499" y1="55690" x2="35886" y2="62287"/>
                        <a14:foregroundMark x1="40199" y1="51724" x2="44417" y2="67241"/>
                        <a14:foregroundMark x1="56410" y1="43793" x2="58892" y2="73793"/>
                        <a14:foregroundMark x1="47477" y1="48103" x2="49793" y2="67241"/>
                        <a14:foregroundMark x1="48801" y1="46207" x2="50703" y2="57241"/>
                        <a14:foregroundMark x1="42018" y1="52414" x2="43093" y2="63103"/>
                        <a14:foregroundMark x1="36228" y1="87759" x2="35980" y2="95690"/>
                        <a14:foregroundMark x1="25889" y1="86034" x2="38296" y2="92241"/>
                        <a14:foregroundMark x1="3970" y1="84655" x2="18114" y2="86724"/>
                        <a14:foregroundMark x1="18114" y1="86724" x2="85939" y2="83793"/>
                        <a14:foregroundMark x1="85939" y1="83793" x2="87345" y2="83966"/>
                        <a14:foregroundMark x1="93797" y1="87931" x2="85525" y2="95517"/>
                        <a14:foregroundMark x1="85525" y1="95517" x2="42928" y2="95862"/>
                        <a14:foregroundMark x1="5873" y1="88621" x2="21175" y2="92586"/>
                        <a14:foregroundMark x1="95285" y1="82759" x2="95699" y2="95345"/>
                        <a14:foregroundMark x1="98594" y1="84655" x2="99835" y2="98448"/>
                        <a14:foregroundMark x1="1075" y1="65690" x2="2316" y2="66552"/>
                        <a14:foregroundMark x1="47560" y1="47069" x2="47395" y2="51724"/>
                        <a14:foregroundMark x1="87262" y1="17069" x2="87345" y2="26724"/>
                        <a14:foregroundMark x1="86518" y1="25345" x2="84946" y2="33276"/>
                        <a14:foregroundMark x1="83706" y1="44483" x2="80066" y2="51034"/>
                        <a14:foregroundMark x1="80976" y1="66724" x2="81803" y2="70172"/>
                        <a14:foregroundMark x1="31183" y1="68966" x2="34961" y2="64305"/>
                        <a14:foregroundMark x1="40364" y1="69483" x2="42266" y2="51897"/>
                        <a14:foregroundMark x1="42266" y1="51897" x2="40612" y2="55862"/>
                        <a14:foregroundMark x1="42680" y1="48966" x2="39950" y2="64310"/>
                        <a14:foregroundMark x1="39950" y1="64310" x2="40199" y2="66552"/>
                        <a14:foregroundMark x1="47229" y1="45862" x2="48222" y2="46897"/>
                        <a14:foregroundMark x1="54342" y1="38966" x2="55914" y2="43621"/>
                        <a14:foregroundMark x1="53763" y1="52586" x2="55583" y2="48793"/>
                        <a14:foregroundMark x1="61042" y1="37069" x2="64516" y2="47586"/>
                        <a14:foregroundMark x1="61373" y1="45517" x2="64764" y2="52931"/>
                        <a14:foregroundMark x1="58313" y1="55172" x2="59884" y2="60517"/>
                        <a14:foregroundMark x1="64930" y1="59310" x2="68073" y2="56552"/>
                        <a14:foregroundMark x1="66915" y1="55172" x2="63275" y2="70172"/>
                        <a14:foregroundMark x1="63275" y1="70172" x2="64351" y2="54655"/>
                        <a14:foregroundMark x1="64351" y1="54655" x2="61538" y2="38448"/>
                        <a14:foregroundMark x1="61538" y1="38448" x2="63606" y2="31207"/>
                        <a14:foregroundMark x1="72705" y1="51207" x2="69479" y2="39828"/>
                        <a14:foregroundMark x1="70389" y1="38448" x2="74194" y2="24483"/>
                        <a14:foregroundMark x1="74194" y1="24483" x2="75021" y2="23621"/>
                        <a14:foregroundMark x1="74855" y1="22931" x2="71960" y2="34483"/>
                        <a14:foregroundMark x1="78893" y1="33544" x2="80314" y2="34828"/>
                        <a14:foregroundMark x1="79322" y1="60345" x2="83127" y2="62931"/>
                        <a14:foregroundMark x1="78815" y1="44448" x2="83954" y2="43276"/>
                        <a14:foregroundMark x1="78900" y1="32628" x2="79735" y2="37069"/>
                        <a14:foregroundMark x1="80149" y1="37241" x2="80645" y2="31207"/>
                        <a14:foregroundMark x1="81555" y1="32586" x2="79239" y2="40000"/>
                        <a14:foregroundMark x1="15385" y1="60862" x2="17866" y2="64655"/>
                        <a14:foregroundMark x1="18280" y1="64655" x2="20182" y2="62931"/>
                        <a14:foregroundMark x1="22663" y1="60690" x2="24814" y2="61552"/>
                        <a14:foregroundMark x1="25641" y1="56034" x2="26303" y2="59483"/>
                        <a14:foregroundMark x1="32093" y1="54138" x2="33416" y2="57414"/>
                        <a14:foregroundMark x1="43093" y1="48793" x2="40943" y2="56379"/>
                        <a14:foregroundMark x1="3888" y1="64655" x2="3888" y2="68793"/>
                        <a14:foregroundMark x1="4467" y1="68621" x2="6038" y2="66897"/>
                        <a14:foregroundMark x1="11580" y1="61897" x2="11001" y2="64655"/>
                        <a14:foregroundMark x1="9512" y1="61897" x2="9926" y2="64655"/>
                        <a14:foregroundMark x1="26220" y1="58276" x2="26220" y2="62069"/>
                        <a14:foregroundMark x1="30190" y1="58276" x2="34243" y2="59310"/>
                        <a14:foregroundMark x1="89247" y1="57069" x2="89949" y2="59486"/>
                        <a14:foregroundMark x1="87841" y1="58966" x2="89949" y2="63244"/>
                        <a14:foregroundMark x1="68734" y1="44828" x2="70471" y2="65862"/>
                        <a14:foregroundMark x1="67659" y1="37586" x2="75682" y2="23103"/>
                        <a14:foregroundMark x1="75682" y1="23103" x2="75682" y2="23103"/>
                        <a14:foregroundMark x1="83623" y1="25517" x2="91481" y2="22586"/>
                        <a14:foregroundMark x1="87676" y1="16724" x2="87924" y2="21379"/>
                        <a14:foregroundMark x1="87758" y1="26034" x2="87676" y2="40517"/>
                        <a14:foregroundMark x1="89661" y1="36207" x2="90240" y2="45517"/>
                        <a14:foregroundMark x1="89661" y1="35690" x2="90074" y2="43793"/>
                        <a14:foregroundMark x1="90571" y1="36207" x2="90597" y2="36724"/>
                        <a14:foregroundMark x1="78412" y1="31034" x2="80066" y2="29310"/>
                        <a14:foregroundMark x1="78412" y1="29828" x2="80149" y2="29138"/>
                        <a14:foregroundMark x1="79322" y1="25690" x2="78329" y2="30690"/>
                        <a14:foregroundMark x1="79735" y1="24828" x2="78577" y2="29483"/>
                        <a14:foregroundMark x1="78825" y1="25517" x2="78329" y2="33448"/>
                        <a14:foregroundMark x1="99421" y1="35517" x2="99421" y2="35517"/>
                        <a14:foregroundMark x1="93300" y1="72069" x2="96361" y2="72241"/>
                        <a14:backgroundMark x1="36890" y1="61897" x2="37717" y2="71034"/>
                        <a14:backgroundMark x1="76786" y1="33031" x2="76510" y2="71724"/>
                        <a14:backgroundMark x1="92060" y1="45028" x2="92060" y2="69138"/>
                        <a14:backgroundMark x1="92060" y1="22414" x2="92060" y2="35878"/>
                        <a14:backgroundMark x1="91729" y1="36724" x2="91729" y2="46897"/>
                        <a14:backgroundMark x1="96030" y1="36379" x2="96774" y2="56034"/>
                        <a14:backgroundMark x1="96774" y1="56034" x2="94624" y2="60517"/>
                        <a14:backgroundMark x1="96663" y1="71268" x2="98677" y2="70862"/>
                        <a14:backgroundMark x1="94667" y1="68389" x2="94872" y2="57414"/>
                        <a14:backgroundMark x1="97981" y1="68577" x2="98677" y2="68966"/>
                        <a14:backgroundMark x1="95285" y1="67069" x2="97571" y2="68347"/>
                        <a14:backgroundMark x1="96443" y1="54655" x2="96609" y2="21897"/>
                        <a14:backgroundMark x1="96030" y1="17931" x2="93714" y2="58621"/>
                        <a14:backgroundMark x1="95947" y1="51379" x2="96030" y2="16379"/>
                        <a14:backgroundMark x1="96030" y1="16379" x2="94210" y2="11724"/>
                        <a14:backgroundMark x1="94872" y1="15172" x2="96857" y2="12414"/>
                        <a14:backgroundMark x1="96443" y1="10000" x2="94706" y2="17414"/>
                        <a14:backgroundMark x1="93052" y1="11724" x2="95947" y2="11724"/>
                        <a14:backgroundMark x1="95368" y1="10345" x2="99586" y2="16034"/>
                        <a14:backgroundMark x1="97022" y1="56552" x2="97932" y2="64655"/>
                        <a14:backgroundMark x1="99090" y1="65172" x2="97519" y2="51724"/>
                        <a14:backgroundMark x1="97601" y1="54483" x2="93797" y2="67069"/>
                        <a14:backgroundMark x1="93714" y1="67241" x2="97932" y2="60172"/>
                        <a14:backgroundMark x1="95782" y1="64655" x2="94757" y2="68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9851" y="17267077"/>
            <a:ext cx="6437342" cy="30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">
            <a:extLst>
              <a:ext uri="{FF2B5EF4-FFF2-40B4-BE49-F238E27FC236}">
                <a16:creationId xmlns:a16="http://schemas.microsoft.com/office/drawing/2014/main" id="{8E3B01ED-6FD2-0FCC-E5C2-D35D67D23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648" y="650607"/>
            <a:ext cx="48087604" cy="4309421"/>
          </a:xfrm>
          <a:prstGeom prst="round2DiagRect">
            <a:avLst>
              <a:gd name="adj1" fmla="val 43680"/>
              <a:gd name="adj2" fmla="val 0"/>
            </a:avLst>
          </a:prstGeom>
          <a:solidFill>
            <a:srgbClr val="FFFFFF"/>
          </a:solidFill>
          <a:ln w="31750" algn="ctr">
            <a:solidFill>
              <a:srgbClr val="8997B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500" b="1" i="0" u="none" strike="noStrike" cap="none" normalizeH="0" baseline="0" dirty="0">
                <a:ln>
                  <a:noFill/>
                </a:ln>
                <a:solidFill>
                  <a:srgbClr val="1C3773"/>
                </a:solidFill>
                <a:effectLst/>
                <a:latin typeface="+mj-lt"/>
              </a:rPr>
              <a:t>Using pseudo-global-warming storylines and process-based ecosystem models for impact assessment of extreme events on agricultural production</a:t>
            </a:r>
          </a:p>
        </p:txBody>
      </p:sp>
      <p:sp>
        <p:nvSpPr>
          <p:cNvPr id="25" name="AutoShape 3">
            <a:extLst>
              <a:ext uri="{FF2B5EF4-FFF2-40B4-BE49-F238E27FC236}">
                <a16:creationId xmlns:a16="http://schemas.microsoft.com/office/drawing/2014/main" id="{541E6E35-800E-4720-076C-733D58D4E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86" y="670124"/>
            <a:ext cx="48087604" cy="24230823"/>
          </a:xfrm>
          <a:prstGeom prst="round2DiagRect">
            <a:avLst>
              <a:gd name="adj1" fmla="val 7731"/>
              <a:gd name="adj2" fmla="val 0"/>
            </a:avLst>
          </a:prstGeom>
          <a:noFill/>
          <a:ln w="31750" algn="ctr">
            <a:solidFill>
              <a:srgbClr val="8997B6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9600" b="1" i="0" u="none" strike="noStrike" cap="none" normalizeH="0" baseline="0" dirty="0">
              <a:ln>
                <a:noFill/>
              </a:ln>
              <a:solidFill>
                <a:srgbClr val="8997B6"/>
              </a:solidFill>
              <a:effectLst/>
              <a:latin typeface="+mj-lt"/>
            </a:endParaRPr>
          </a:p>
        </p:txBody>
      </p: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AD4FE4E1-6D35-07E4-3689-02F4378062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3026" y="25588951"/>
            <a:ext cx="1608783" cy="2252296"/>
          </a:xfrm>
          <a:prstGeom prst="rect">
            <a:avLst/>
          </a:prstGeom>
        </p:spPr>
      </p:pic>
      <p:pic>
        <p:nvPicPr>
          <p:cNvPr id="29" name="Picture 28" descr="Logo&#10;&#10;Description automatically generated with medium confidence">
            <a:extLst>
              <a:ext uri="{FF2B5EF4-FFF2-40B4-BE49-F238E27FC236}">
                <a16:creationId xmlns:a16="http://schemas.microsoft.com/office/drawing/2014/main" id="{AAF27959-DE81-CBC5-ABC7-F6F9C31F98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8264" y="25637981"/>
            <a:ext cx="1690787" cy="2252296"/>
          </a:xfrm>
          <a:prstGeom prst="rect">
            <a:avLst/>
          </a:prstGeom>
        </p:spPr>
      </p:pic>
      <p:sp>
        <p:nvSpPr>
          <p:cNvPr id="4" name="AutoShape 3">
            <a:extLst>
              <a:ext uri="{FF2B5EF4-FFF2-40B4-BE49-F238E27FC236}">
                <a16:creationId xmlns:a16="http://schemas.microsoft.com/office/drawing/2014/main" id="{562073D3-D565-7F11-87E9-607BDCF08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9703" y="6660540"/>
            <a:ext cx="12785542" cy="17663906"/>
          </a:xfrm>
          <a:prstGeom prst="round2DiagRect">
            <a:avLst>
              <a:gd name="adj1" fmla="val 12543"/>
              <a:gd name="adj2" fmla="val 0"/>
            </a:avLst>
          </a:prstGeom>
          <a:noFill/>
          <a:ln w="31750" algn="ctr">
            <a:solidFill>
              <a:srgbClr val="8997B6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9600" b="1" i="0" u="none" strike="noStrike" cap="none" normalizeH="0" baseline="0" dirty="0">
              <a:ln>
                <a:noFill/>
              </a:ln>
              <a:solidFill>
                <a:srgbClr val="8997B6"/>
              </a:solidFill>
              <a:effectLst/>
              <a:latin typeface="+mj-lt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1DB2F58-76D5-C76E-02AD-61B202A2C8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94" y="25305654"/>
            <a:ext cx="6574768" cy="2668964"/>
          </a:xfrm>
          <a:prstGeom prst="rect">
            <a:avLst/>
          </a:prstGeom>
        </p:spPr>
      </p:pic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15EB6A77-7C52-5566-25D5-E23AC2FDAF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00" y="25804282"/>
            <a:ext cx="4605732" cy="208837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9C93178-FF7E-278F-F121-C8DBD865D30A}"/>
              </a:ext>
            </a:extLst>
          </p:cNvPr>
          <p:cNvSpPr txBox="1"/>
          <p:nvPr/>
        </p:nvSpPr>
        <p:spPr>
          <a:xfrm>
            <a:off x="11993022" y="5007775"/>
            <a:ext cx="252614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Lioba Martin</a:t>
            </a:r>
            <a:r>
              <a:rPr lang="en-GB" sz="6000" b="1" baseline="30000" dirty="0"/>
              <a:t>1 </a:t>
            </a:r>
            <a:r>
              <a:rPr lang="en-GB" sz="6000" b="1" dirty="0"/>
              <a:t>; Edwin Haas</a:t>
            </a:r>
            <a:r>
              <a:rPr lang="en-GB" sz="6000" b="1" baseline="30000" dirty="0"/>
              <a:t>1</a:t>
            </a:r>
            <a:r>
              <a:rPr lang="en-GB" sz="6000" b="1" dirty="0"/>
              <a:t>; Clemens Scheer</a:t>
            </a:r>
            <a:r>
              <a:rPr lang="en-GB" sz="6000" b="1" baseline="30000" dirty="0"/>
              <a:t>1</a:t>
            </a:r>
            <a:r>
              <a:rPr lang="en-GB" sz="6000" b="1" dirty="0"/>
              <a:t>; David Kraus</a:t>
            </a:r>
            <a:r>
              <a:rPr lang="en-GB" sz="6000" b="1" baseline="30000" dirty="0"/>
              <a:t>1</a:t>
            </a:r>
            <a:r>
              <a:rPr lang="en-GB" sz="6000" b="1" dirty="0"/>
              <a:t>; Rüdiger Grote</a:t>
            </a:r>
            <a:r>
              <a:rPr lang="en-GB" sz="6000" b="1" baseline="30000" dirty="0"/>
              <a:t>1</a:t>
            </a:r>
          </a:p>
          <a:p>
            <a:pPr algn="ctr"/>
            <a:r>
              <a:rPr lang="en-GB" sz="4000" baseline="30000" dirty="0"/>
              <a:t>1</a:t>
            </a:r>
            <a:r>
              <a:rPr lang="en-GB" sz="4000" dirty="0"/>
              <a:t>KIT Campus </a:t>
            </a:r>
            <a:r>
              <a:rPr lang="en-GB" sz="4000" dirty="0" err="1"/>
              <a:t>Alpin</a:t>
            </a:r>
            <a:r>
              <a:rPr lang="en-GB" sz="4000" dirty="0"/>
              <a:t>, </a:t>
            </a:r>
            <a:r>
              <a:rPr lang="en-GB" sz="4000" dirty="0" err="1"/>
              <a:t>Kreuzeckbahnstraße</a:t>
            </a:r>
            <a:r>
              <a:rPr lang="en-GB" sz="4000" dirty="0"/>
              <a:t> 19, 82467 Garmisch-Partenkirchen </a:t>
            </a:r>
          </a:p>
          <a:p>
            <a:pPr algn="ctr"/>
            <a:endParaRPr lang="en-GB" sz="6000" dirty="0"/>
          </a:p>
        </p:txBody>
      </p:sp>
      <p:pic>
        <p:nvPicPr>
          <p:cNvPr id="71" name="Picture 70" descr="Chart&#10;&#10;Description automatically generated">
            <a:extLst>
              <a:ext uri="{FF2B5EF4-FFF2-40B4-BE49-F238E27FC236}">
                <a16:creationId xmlns:a16="http://schemas.microsoft.com/office/drawing/2014/main" id="{7F4A72A1-8075-7329-0A72-FD3833C580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616" y="20700889"/>
            <a:ext cx="5463497" cy="3558286"/>
          </a:xfrm>
          <a:prstGeom prst="rect">
            <a:avLst/>
          </a:prstGeom>
        </p:spPr>
      </p:pic>
      <p:sp>
        <p:nvSpPr>
          <p:cNvPr id="85" name="Text Box 5">
            <a:extLst>
              <a:ext uri="{FF2B5EF4-FFF2-40B4-BE49-F238E27FC236}">
                <a16:creationId xmlns:a16="http://schemas.microsoft.com/office/drawing/2014/main" id="{7C49BC18-C206-5863-BAFC-979A6BA48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8248" y="6050943"/>
            <a:ext cx="7538477" cy="57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4800" b="0" i="0" u="none" strike="noStrike" cap="none" normalizeH="0" baseline="0" dirty="0">
                <a:ln>
                  <a:noFill/>
                </a:ln>
                <a:solidFill>
                  <a:srgbClr val="1C3773"/>
                </a:solidFill>
                <a:effectLst/>
                <a:latin typeface="HP Simplified" panose="020B0604020204020204" pitchFamily="34" charset="0"/>
              </a:rPr>
              <a:t>Model Development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1C377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7" name="Picture 86" descr="Map&#10;&#10;Description automatically generated">
            <a:extLst>
              <a:ext uri="{FF2B5EF4-FFF2-40B4-BE49-F238E27FC236}">
                <a16:creationId xmlns:a16="http://schemas.microsoft.com/office/drawing/2014/main" id="{739447C9-580C-B3D6-D97B-624DA947A6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0178" y="18243919"/>
            <a:ext cx="6983381" cy="5569592"/>
          </a:xfrm>
          <a:prstGeom prst="rect">
            <a:avLst/>
          </a:prstGeom>
        </p:spPr>
      </p:pic>
      <p:pic>
        <p:nvPicPr>
          <p:cNvPr id="89" name="Picture 88" descr="Logo, company name&#10;&#10;Description automatically generated">
            <a:extLst>
              <a:ext uri="{FF2B5EF4-FFF2-40B4-BE49-F238E27FC236}">
                <a16:creationId xmlns:a16="http://schemas.microsoft.com/office/drawing/2014/main" id="{D238495A-F90C-776D-AC34-54CF392DE6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2048" y="25320630"/>
            <a:ext cx="5768481" cy="2653988"/>
          </a:xfrm>
          <a:prstGeom prst="rect">
            <a:avLst/>
          </a:prstGeom>
        </p:spPr>
      </p:pic>
      <p:sp>
        <p:nvSpPr>
          <p:cNvPr id="93" name="AutoShape 3">
            <a:extLst>
              <a:ext uri="{FF2B5EF4-FFF2-40B4-BE49-F238E27FC236}">
                <a16:creationId xmlns:a16="http://schemas.microsoft.com/office/drawing/2014/main" id="{2B9A9470-1235-793A-3FC7-EC7EF8848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0786" y="7581297"/>
            <a:ext cx="16194481" cy="16729570"/>
          </a:xfrm>
          <a:prstGeom prst="round2DiagRect">
            <a:avLst>
              <a:gd name="adj1" fmla="val 12543"/>
              <a:gd name="adj2" fmla="val 0"/>
            </a:avLst>
          </a:prstGeom>
          <a:noFill/>
          <a:ln w="31750" algn="ctr">
            <a:solidFill>
              <a:srgbClr val="8997B6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9600" b="1" i="0" u="none" strike="noStrike" cap="none" normalizeH="0" baseline="0" dirty="0">
              <a:ln>
                <a:noFill/>
              </a:ln>
              <a:solidFill>
                <a:srgbClr val="8997B6"/>
              </a:solidFill>
              <a:effectLst/>
              <a:latin typeface="+mj-lt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A1B2255-23FF-8B03-B7A9-5CBB79DA11BB}"/>
              </a:ext>
            </a:extLst>
          </p:cNvPr>
          <p:cNvGrpSpPr/>
          <p:nvPr/>
        </p:nvGrpSpPr>
        <p:grpSpPr>
          <a:xfrm>
            <a:off x="1992490" y="6186213"/>
            <a:ext cx="16194480" cy="8958138"/>
            <a:chOff x="976490" y="6186213"/>
            <a:chExt cx="16194480" cy="8958138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F59211A-8330-DCA1-8F54-6752F4C24DF1}"/>
                </a:ext>
              </a:extLst>
            </p:cNvPr>
            <p:cNvGrpSpPr/>
            <p:nvPr/>
          </p:nvGrpSpPr>
          <p:grpSpPr>
            <a:xfrm>
              <a:off x="1568051" y="7268276"/>
              <a:ext cx="8708291" cy="4080945"/>
              <a:chOff x="1568051" y="7268276"/>
              <a:chExt cx="8708291" cy="4080945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A546AA1E-CF23-73E2-BDD5-BF203E06E2E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568051" y="7275070"/>
                <a:ext cx="5091617" cy="4074151"/>
                <a:chOff x="1568051" y="7275070"/>
                <a:chExt cx="5091617" cy="4074151"/>
              </a:xfrm>
            </p:grpSpPr>
            <p:pic>
              <p:nvPicPr>
                <p:cNvPr id="74" name="Picture 73" descr="Map&#10;&#10;Description automatically generated">
                  <a:extLst>
                    <a:ext uri="{FF2B5EF4-FFF2-40B4-BE49-F238E27FC236}">
                      <a16:creationId xmlns:a16="http://schemas.microsoft.com/office/drawing/2014/main" id="{921DAF97-3FBA-DAF0-4239-2EE54D70EE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68051" y="7275070"/>
                  <a:ext cx="5010922" cy="3901448"/>
                </a:xfrm>
                <a:prstGeom prst="rect">
                  <a:avLst/>
                </a:prstGeom>
              </p:spPr>
            </p:pic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149DC00C-5E6D-EEE3-4236-3BAE0361F7B1}"/>
                    </a:ext>
                  </a:extLst>
                </p:cNvPr>
                <p:cNvSpPr/>
                <p:nvPr/>
              </p:nvSpPr>
              <p:spPr>
                <a:xfrm>
                  <a:off x="5356860" y="7455036"/>
                  <a:ext cx="1302808" cy="38941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76" name="Picture 75" descr="Map&#10;&#10;Description automatically generated">
                <a:extLst>
                  <a:ext uri="{FF2B5EF4-FFF2-40B4-BE49-F238E27FC236}">
                    <a16:creationId xmlns:a16="http://schemas.microsoft.com/office/drawing/2014/main" id="{E5075AA0-C963-D96C-DADC-9041797B9B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6860" y="7268276"/>
                <a:ext cx="4919482" cy="3901448"/>
              </a:xfrm>
              <a:prstGeom prst="rect">
                <a:avLst/>
              </a:prstGeom>
            </p:spPr>
          </p:pic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3B35120-F49B-CF2A-89D1-1C27B5E6FFC8}"/>
                </a:ext>
              </a:extLst>
            </p:cNvPr>
            <p:cNvGrpSpPr/>
            <p:nvPr/>
          </p:nvGrpSpPr>
          <p:grpSpPr>
            <a:xfrm>
              <a:off x="1568051" y="11172756"/>
              <a:ext cx="8982612" cy="3901448"/>
              <a:chOff x="1568051" y="11172756"/>
              <a:chExt cx="8982612" cy="3901448"/>
            </a:xfrm>
          </p:grpSpPr>
          <p:pic>
            <p:nvPicPr>
              <p:cNvPr id="63" name="Picture 62" descr="Map&#10;&#10;Description automatically generated">
                <a:extLst>
                  <a:ext uri="{FF2B5EF4-FFF2-40B4-BE49-F238E27FC236}">
                    <a16:creationId xmlns:a16="http://schemas.microsoft.com/office/drawing/2014/main" id="{8D111ECE-099C-39C7-64AF-17145E4B93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8051" y="11172756"/>
                <a:ext cx="5193803" cy="3901448"/>
              </a:xfrm>
              <a:prstGeom prst="rect">
                <a:avLst/>
              </a:prstGeom>
            </p:spPr>
          </p:pic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4714492-F6C2-3467-83C7-2C085311F766}"/>
                  </a:ext>
                </a:extLst>
              </p:cNvPr>
              <p:cNvSpPr/>
              <p:nvPr/>
            </p:nvSpPr>
            <p:spPr>
              <a:xfrm>
                <a:off x="5356860" y="11463420"/>
                <a:ext cx="1379220" cy="35814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9" name="Picture 58" descr="Map&#10;&#10;Description automatically generated">
                <a:extLst>
                  <a:ext uri="{FF2B5EF4-FFF2-40B4-BE49-F238E27FC236}">
                    <a16:creationId xmlns:a16="http://schemas.microsoft.com/office/drawing/2014/main" id="{FE033520-19C5-5B28-6121-7D52C7D9BC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6860" y="11172756"/>
                <a:ext cx="5193803" cy="3901448"/>
              </a:xfrm>
              <a:prstGeom prst="rect">
                <a:avLst/>
              </a:prstGeom>
            </p:spPr>
          </p:pic>
        </p:grpSp>
        <p:sp>
          <p:nvSpPr>
            <p:cNvPr id="83" name="AutoShape 3">
              <a:extLst>
                <a:ext uri="{FF2B5EF4-FFF2-40B4-BE49-F238E27FC236}">
                  <a16:creationId xmlns:a16="http://schemas.microsoft.com/office/drawing/2014/main" id="{A64A233B-DE9F-B8D9-FB90-FC7DBEE72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490" y="6832716"/>
              <a:ext cx="16194480" cy="8311635"/>
            </a:xfrm>
            <a:prstGeom prst="round2DiagRect">
              <a:avLst>
                <a:gd name="adj1" fmla="val 12543"/>
                <a:gd name="adj2" fmla="val 0"/>
              </a:avLst>
            </a:prstGeom>
            <a:noFill/>
            <a:ln w="31750" algn="ctr">
              <a:solidFill>
                <a:srgbClr val="8997B6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9600" b="1" i="0" u="none" strike="noStrike" cap="none" normalizeH="0" baseline="0" dirty="0">
                <a:ln>
                  <a:noFill/>
                </a:ln>
                <a:solidFill>
                  <a:srgbClr val="8997B6"/>
                </a:solidFill>
                <a:effectLst/>
                <a:latin typeface="+mj-lt"/>
              </a:endParaRPr>
            </a:p>
          </p:txBody>
        </p:sp>
        <p:sp>
          <p:nvSpPr>
            <p:cNvPr id="84" name="Text Box 5">
              <a:extLst>
                <a:ext uri="{FF2B5EF4-FFF2-40B4-BE49-F238E27FC236}">
                  <a16:creationId xmlns:a16="http://schemas.microsoft.com/office/drawing/2014/main" id="{FD0AC220-53EF-841F-CC3F-6D7514CB58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1231" y="6186213"/>
              <a:ext cx="7538477" cy="571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4800" b="0" i="0" u="none" strike="noStrike" cap="none" normalizeH="0" baseline="0" dirty="0">
                  <a:ln>
                    <a:noFill/>
                  </a:ln>
                  <a:solidFill>
                    <a:srgbClr val="1C3773"/>
                  </a:solidFill>
                  <a:effectLst/>
                  <a:latin typeface="HP Simplified" panose="020B0604020204020204" pitchFamily="34" charset="0"/>
                </a:rPr>
                <a:t>SCENIC - Storyline Drivers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C3773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A638AD-C417-C002-B7A9-3A44C3BE3D21}"/>
                </a:ext>
              </a:extLst>
            </p:cNvPr>
            <p:cNvSpPr txBox="1"/>
            <p:nvPr/>
          </p:nvSpPr>
          <p:spPr>
            <a:xfrm>
              <a:off x="10499621" y="7170606"/>
              <a:ext cx="6518361" cy="7848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800" b="0" i="0" u="none" strike="noStrike" baseline="0" dirty="0"/>
                <a:t>Taking the large-scale circulation of the 2018 - 2022 European heatwave, the atmosphere was nudged (Sánchez-Benítez et al. 2022)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800" b="0" i="0" u="none" strike="noStrike" baseline="0" dirty="0"/>
                <a:t>For impacts within agriculture global nudging was dynamically downscaled </a:t>
              </a:r>
              <a:r>
                <a:rPr lang="en-GB" sz="2800" dirty="0"/>
                <a:t>to </a:t>
              </a:r>
              <a:r>
                <a:rPr lang="en-GB" sz="2800" b="0" i="0" u="none" strike="noStrike" baseline="0" dirty="0"/>
                <a:t>the European leve</a:t>
              </a:r>
              <a:r>
                <a:rPr lang="en-GB" sz="2800" dirty="0"/>
                <a:t>l.</a:t>
              </a:r>
            </a:p>
            <a:p>
              <a:r>
                <a:rPr lang="en-GB" sz="2800" dirty="0"/>
                <a:t> </a:t>
              </a:r>
            </a:p>
            <a:p>
              <a:endParaRPr lang="en-GB" sz="2800" dirty="0"/>
            </a:p>
            <a:p>
              <a:endParaRPr lang="en-GB" sz="28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800" dirty="0"/>
                <a:t>The main drivers for agricultural production altered in the story line approach are temperature and precipitation.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800" dirty="0"/>
                <a:t>Other drivers like management </a:t>
              </a:r>
              <a:br>
                <a:rPr lang="en-GB" sz="2800" dirty="0"/>
              </a:br>
              <a:r>
                <a:rPr lang="en-GB" sz="2800" dirty="0"/>
                <a:t>and soil properties are</a:t>
              </a:r>
              <a:br>
                <a:rPr lang="en-GB" sz="2800" dirty="0"/>
              </a:br>
              <a:r>
                <a:rPr lang="en-GB" sz="2800" dirty="0"/>
                <a:t>were set up following</a:t>
              </a:r>
              <a:br>
                <a:rPr lang="en-GB" sz="2800" dirty="0"/>
              </a:br>
              <a:r>
                <a:rPr lang="en-GB" sz="2800" dirty="0"/>
                <a:t>Haas et al. 2022. </a:t>
              </a: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FD49B604-2B77-0A8B-724C-922228868A6A}"/>
              </a:ext>
            </a:extLst>
          </p:cNvPr>
          <p:cNvSpPr txBox="1"/>
          <p:nvPr/>
        </p:nvSpPr>
        <p:spPr>
          <a:xfrm>
            <a:off x="31755506" y="25024909"/>
            <a:ext cx="1255502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altLang="en-US" sz="2000" dirty="0">
                <a:solidFill>
                  <a:srgbClr val="8997B6"/>
                </a:solidFill>
                <a:latin typeface="HP Simplified" panose="020B0604020204020204" pitchFamily="34" charset="0"/>
              </a:rPr>
              <a:t>References: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CA" altLang="en-US" dirty="0">
              <a:solidFill>
                <a:srgbClr val="8997B6"/>
              </a:solidFill>
              <a:latin typeface="HP Simplified" panose="020B0604020204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800" dirty="0">
                <a:latin typeface="Segoe UI" panose="020B0502040204020203" pitchFamily="34" charset="0"/>
              </a:rPr>
              <a:t>Sánchez-Benítez, Antonio; </a:t>
            </a:r>
            <a:r>
              <a:rPr lang="en-GB" sz="1800" dirty="0" err="1">
                <a:latin typeface="Segoe UI" panose="020B0502040204020203" pitchFamily="34" charset="0"/>
              </a:rPr>
              <a:t>Goessling</a:t>
            </a:r>
            <a:r>
              <a:rPr lang="en-GB" sz="1800" dirty="0">
                <a:latin typeface="Segoe UI" panose="020B0502040204020203" pitchFamily="34" charset="0"/>
              </a:rPr>
              <a:t>, Helge; </a:t>
            </a:r>
            <a:r>
              <a:rPr lang="en-GB" sz="1800" dirty="0" err="1">
                <a:latin typeface="Segoe UI" panose="020B0502040204020203" pitchFamily="34" charset="0"/>
              </a:rPr>
              <a:t>Pithan</a:t>
            </a:r>
            <a:r>
              <a:rPr lang="en-GB" sz="1800" dirty="0">
                <a:latin typeface="Segoe UI" panose="020B0502040204020203" pitchFamily="34" charset="0"/>
              </a:rPr>
              <a:t>, Felix; </a:t>
            </a:r>
            <a:r>
              <a:rPr lang="en-GB" sz="1800" dirty="0" err="1">
                <a:latin typeface="Segoe UI" panose="020B0502040204020203" pitchFamily="34" charset="0"/>
              </a:rPr>
              <a:t>Semmler</a:t>
            </a:r>
            <a:r>
              <a:rPr lang="en-GB" sz="1800" dirty="0">
                <a:latin typeface="Segoe UI" panose="020B0502040204020203" pitchFamily="34" charset="0"/>
              </a:rPr>
              <a:t>, </a:t>
            </a:r>
            <a:r>
              <a:rPr lang="en-GB" sz="1800" dirty="0" err="1">
                <a:latin typeface="Segoe UI" panose="020B0502040204020203" pitchFamily="34" charset="0"/>
              </a:rPr>
              <a:t>Tido</a:t>
            </a:r>
            <a:r>
              <a:rPr lang="en-GB" sz="1800" dirty="0">
                <a:latin typeface="Segoe UI" panose="020B0502040204020203" pitchFamily="34" charset="0"/>
              </a:rPr>
              <a:t>; Jung, Thomas (2022): The July 2019 European heatwave in a warmer climate: </a:t>
            </a:r>
            <a:r>
              <a:rPr lang="en-GB" sz="1800" dirty="0" err="1">
                <a:latin typeface="Segoe UI" panose="020B0502040204020203" pitchFamily="34" charset="0"/>
              </a:rPr>
              <a:t>Stroyline</a:t>
            </a:r>
            <a:r>
              <a:rPr lang="en-GB" sz="1800" dirty="0">
                <a:latin typeface="Segoe UI" panose="020B0502040204020203" pitchFamily="34" charset="0"/>
              </a:rPr>
              <a:t> scenarios with a coupled model using spectral nudging.</a:t>
            </a:r>
            <a:endParaRPr lang="en-CA" altLang="en-US" dirty="0">
              <a:solidFill>
                <a:srgbClr val="8997B6"/>
              </a:solidFill>
              <a:latin typeface="HP Simplified" panose="020B0604020204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800" dirty="0">
                <a:latin typeface="Segoe UI" panose="020B0502040204020203" pitchFamily="34" charset="0"/>
              </a:rPr>
              <a:t>Haas, Edwin; </a:t>
            </a:r>
            <a:r>
              <a:rPr lang="en-GB" sz="1800" dirty="0" err="1">
                <a:latin typeface="Segoe UI" panose="020B0502040204020203" pitchFamily="34" charset="0"/>
              </a:rPr>
              <a:t>Carozzi</a:t>
            </a:r>
            <a:r>
              <a:rPr lang="en-GB" sz="1800" dirty="0">
                <a:latin typeface="Segoe UI" panose="020B0502040204020203" pitchFamily="34" charset="0"/>
              </a:rPr>
              <a:t>, Marco; </a:t>
            </a:r>
            <a:r>
              <a:rPr lang="en-GB" sz="1800" dirty="0" err="1">
                <a:latin typeface="Segoe UI" panose="020B0502040204020203" pitchFamily="34" charset="0"/>
              </a:rPr>
              <a:t>Massad</a:t>
            </a:r>
            <a:r>
              <a:rPr lang="en-GB" sz="1800" dirty="0">
                <a:latin typeface="Segoe UI" panose="020B0502040204020203" pitchFamily="34" charset="0"/>
              </a:rPr>
              <a:t>, </a:t>
            </a:r>
            <a:r>
              <a:rPr lang="en-GB" sz="1800" dirty="0" err="1">
                <a:latin typeface="Segoe UI" panose="020B0502040204020203" pitchFamily="34" charset="0"/>
              </a:rPr>
              <a:t>Raia</a:t>
            </a:r>
            <a:r>
              <a:rPr lang="en-GB" sz="1800" dirty="0">
                <a:latin typeface="Segoe UI" panose="020B0502040204020203" pitchFamily="34" charset="0"/>
              </a:rPr>
              <a:t> Silvia; </a:t>
            </a:r>
            <a:r>
              <a:rPr lang="en-GB" sz="1800" dirty="0" err="1">
                <a:latin typeface="Segoe UI" panose="020B0502040204020203" pitchFamily="34" charset="0"/>
              </a:rPr>
              <a:t>Butterbach</a:t>
            </a:r>
            <a:r>
              <a:rPr lang="en-GB" sz="1800" dirty="0">
                <a:latin typeface="Segoe UI" panose="020B0502040204020203" pitchFamily="34" charset="0"/>
              </a:rPr>
              <a:t>-Bahl, Klaus; Scheer, Clemens (2022): Long term impact of residue management on soil organic carbon stocks and nitrous oxide emissions from European croplands.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800" dirty="0">
                <a:latin typeface="Segoe UI" panose="020B0502040204020203" pitchFamily="34" charset="0"/>
              </a:rPr>
              <a:t>Haas, Edwin; Klatt, Steffen; Fröhlich, Alexander; Kraft, Philipp; Werner, Christian; Kiese, Ralf et al. (2013): LandscapeDNDC: a process model for simulation of biosphere–atmosphere–hydrosphere exchange processes at site and regional scale.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800" dirty="0" err="1">
                <a:effectLst/>
                <a:latin typeface="Calibri" panose="020F0502020204030204" pitchFamily="34" charset="0"/>
              </a:rPr>
              <a:t>Challinor</a:t>
            </a:r>
            <a:r>
              <a:rPr lang="en-CA" sz="1800" dirty="0">
                <a:effectLst/>
                <a:latin typeface="Calibri" panose="020F0502020204030204" pitchFamily="34" charset="0"/>
              </a:rPr>
              <a:t>, A. J.; Wheeler, T. R.; </a:t>
            </a:r>
            <a:r>
              <a:rPr lang="en-CA" sz="1800" dirty="0" err="1">
                <a:effectLst/>
                <a:latin typeface="Calibri" panose="020F0502020204030204" pitchFamily="34" charset="0"/>
              </a:rPr>
              <a:t>Craufurd</a:t>
            </a:r>
            <a:r>
              <a:rPr lang="en-CA" sz="1800" dirty="0">
                <a:effectLst/>
                <a:latin typeface="Calibri" panose="020F0502020204030204" pitchFamily="34" charset="0"/>
              </a:rPr>
              <a:t>, P. Q.; </a:t>
            </a:r>
            <a:r>
              <a:rPr lang="en-CA" sz="1800" dirty="0" err="1">
                <a:effectLst/>
                <a:latin typeface="Calibri" panose="020F0502020204030204" pitchFamily="34" charset="0"/>
              </a:rPr>
              <a:t>Slingo</a:t>
            </a:r>
            <a:r>
              <a:rPr lang="en-CA" sz="1800" dirty="0">
                <a:effectLst/>
                <a:latin typeface="Calibri" panose="020F0502020204030204" pitchFamily="34" charset="0"/>
              </a:rPr>
              <a:t>, J. M. (2005): Simulation of the impact of high temperature stress on annual crop yields.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800" dirty="0" err="1">
                <a:effectLst/>
                <a:latin typeface="Calibri" panose="020F0502020204030204" pitchFamily="34" charset="0"/>
              </a:rPr>
              <a:t>Moriondo</a:t>
            </a:r>
            <a:r>
              <a:rPr lang="en-CA" sz="1800" dirty="0">
                <a:effectLst/>
                <a:latin typeface="Calibri" panose="020F0502020204030204" pitchFamily="34" charset="0"/>
              </a:rPr>
              <a:t>, M.; Giannakopoulos, C.; BINDI, M. (2011): Climate change impact assessment: the role of climate extremes in crop yield simulation.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800" b="0" i="0" u="none" strike="noStrike" cap="none" normalizeH="0" baseline="0" dirty="0">
              <a:ln>
                <a:noFill/>
              </a:ln>
              <a:solidFill>
                <a:srgbClr val="8997B6"/>
              </a:solidFill>
              <a:effectLst/>
              <a:latin typeface="HP Simplified" panose="020B06040202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A354399-878B-CDB3-1FD0-4EC01075E0A1}"/>
              </a:ext>
            </a:extLst>
          </p:cNvPr>
          <p:cNvGrpSpPr/>
          <p:nvPr/>
        </p:nvGrpSpPr>
        <p:grpSpPr>
          <a:xfrm>
            <a:off x="15485480" y="13567024"/>
            <a:ext cx="3143005" cy="1343651"/>
            <a:chOff x="12542387" y="21170085"/>
            <a:chExt cx="3143005" cy="1343651"/>
          </a:xfrm>
        </p:grpSpPr>
        <p:pic>
          <p:nvPicPr>
            <p:cNvPr id="99" name="Image 25">
              <a:extLst>
                <a:ext uri="{FF2B5EF4-FFF2-40B4-BE49-F238E27FC236}">
                  <a16:creationId xmlns:a16="http://schemas.microsoft.com/office/drawing/2014/main" id="{2D613ABC-8B22-1179-0E46-F68EA610D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2387" y="21451820"/>
              <a:ext cx="1684559" cy="1061916"/>
            </a:xfrm>
            <a:prstGeom prst="rect">
              <a:avLst/>
            </a:prstGeom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cxnSp>
          <p:nvCxnSpPr>
            <p:cNvPr id="100" name="Connecteur droit avec flèche 5">
              <a:extLst>
                <a:ext uri="{FF2B5EF4-FFF2-40B4-BE49-F238E27FC236}">
                  <a16:creationId xmlns:a16="http://schemas.microsoft.com/office/drawing/2014/main" id="{2E2C3D33-4C3E-5FB0-E509-324FCE915A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311269" y="21635325"/>
              <a:ext cx="438087" cy="44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Connecteur droit avec flèche 40">
              <a:extLst>
                <a:ext uri="{FF2B5EF4-FFF2-40B4-BE49-F238E27FC236}">
                  <a16:creationId xmlns:a16="http://schemas.microsoft.com/office/drawing/2014/main" id="{CB89BD8A-4DC9-8CF7-5769-879635FDB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71387" y="21398524"/>
              <a:ext cx="304050" cy="6599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Connecteur droit avec flèche 41">
              <a:extLst>
                <a:ext uri="{FF2B5EF4-FFF2-40B4-BE49-F238E27FC236}">
                  <a16:creationId xmlns:a16="http://schemas.microsoft.com/office/drawing/2014/main" id="{ACFD2B29-B44D-A963-58C5-A5A7C522EDBB}"/>
                </a:ext>
              </a:extLst>
            </p:cNvPr>
            <p:cNvCxnSpPr>
              <a:cxnSpLocks/>
              <a:stCxn id="103" idx="1"/>
            </p:cNvCxnSpPr>
            <p:nvPr/>
          </p:nvCxnSpPr>
          <p:spPr>
            <a:xfrm flipH="1">
              <a:off x="13350123" y="21826895"/>
              <a:ext cx="512634" cy="2848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Rectangle 42">
              <a:extLst>
                <a:ext uri="{FF2B5EF4-FFF2-40B4-BE49-F238E27FC236}">
                  <a16:creationId xmlns:a16="http://schemas.microsoft.com/office/drawing/2014/main" id="{DB36E3E9-4755-59A2-F664-CED44082D809}"/>
                </a:ext>
              </a:extLst>
            </p:cNvPr>
            <p:cNvSpPr/>
            <p:nvPr/>
          </p:nvSpPr>
          <p:spPr>
            <a:xfrm>
              <a:off x="13862757" y="21676854"/>
              <a:ext cx="1822635" cy="300082"/>
            </a:xfrm>
            <a:prstGeom prst="rect">
              <a:avLst/>
            </a:prstGeom>
          </p:spPr>
          <p:txBody>
            <a:bodyPr wrap="square" lIns="27000">
              <a:spAutoFit/>
            </a:bodyPr>
            <a:lstStyle/>
            <a:p>
              <a:pPr defTabSz="685800">
                <a:spcBef>
                  <a:spcPts val="450"/>
                </a:spcBef>
              </a:pPr>
              <a:r>
                <a:rPr lang="en-GB" sz="13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 rotations</a:t>
              </a:r>
            </a:p>
          </p:txBody>
        </p:sp>
        <p:sp>
          <p:nvSpPr>
            <p:cNvPr id="104" name="Rectangle 45">
              <a:extLst>
                <a:ext uri="{FF2B5EF4-FFF2-40B4-BE49-F238E27FC236}">
                  <a16:creationId xmlns:a16="http://schemas.microsoft.com/office/drawing/2014/main" id="{395C162A-7E1B-8E1E-F9A2-475F49A88FE1}"/>
                </a:ext>
              </a:extLst>
            </p:cNvPr>
            <p:cNvSpPr/>
            <p:nvPr/>
          </p:nvSpPr>
          <p:spPr>
            <a:xfrm>
              <a:off x="13749693" y="21398524"/>
              <a:ext cx="786375" cy="300082"/>
            </a:xfrm>
            <a:prstGeom prst="rect">
              <a:avLst/>
            </a:prstGeom>
          </p:spPr>
          <p:txBody>
            <a:bodyPr wrap="square" lIns="27000">
              <a:spAutoFit/>
            </a:bodyPr>
            <a:lstStyle/>
            <a:p>
              <a:pPr defTabSz="685800">
                <a:spcBef>
                  <a:spcPts val="450"/>
                </a:spcBef>
              </a:pPr>
              <a:r>
                <a:rPr lang="en-GB" sz="13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Soil</a:t>
              </a:r>
            </a:p>
          </p:txBody>
        </p:sp>
        <p:sp>
          <p:nvSpPr>
            <p:cNvPr id="105" name="Rectangle 46">
              <a:extLst>
                <a:ext uri="{FF2B5EF4-FFF2-40B4-BE49-F238E27FC236}">
                  <a16:creationId xmlns:a16="http://schemas.microsoft.com/office/drawing/2014/main" id="{71A4DBC0-7AA6-81C2-03D3-7D7DC8C07FF1}"/>
                </a:ext>
              </a:extLst>
            </p:cNvPr>
            <p:cNvSpPr/>
            <p:nvPr/>
          </p:nvSpPr>
          <p:spPr>
            <a:xfrm>
              <a:off x="13572470" y="21170085"/>
              <a:ext cx="786375" cy="300082"/>
            </a:xfrm>
            <a:prstGeom prst="rect">
              <a:avLst/>
            </a:prstGeom>
          </p:spPr>
          <p:txBody>
            <a:bodyPr wrap="square" lIns="27000">
              <a:spAutoFit/>
            </a:bodyPr>
            <a:lstStyle/>
            <a:p>
              <a:pPr defTabSz="685800">
                <a:spcBef>
                  <a:spcPts val="450"/>
                </a:spcBef>
              </a:pPr>
              <a:r>
                <a:rPr lang="en-GB" sz="13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Climate</a:t>
              </a:r>
            </a:p>
          </p:txBody>
        </p: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8A06622-2996-648A-2B78-23618DBE53F2}"/>
              </a:ext>
            </a:extLst>
          </p:cNvPr>
          <p:cNvSpPr/>
          <p:nvPr/>
        </p:nvSpPr>
        <p:spPr>
          <a:xfrm>
            <a:off x="2654837" y="19944818"/>
            <a:ext cx="2897259" cy="245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D4A1EA8F-99F6-62F6-1AB7-AC39C7A02E4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6200000">
            <a:off x="1282271" y="18306006"/>
            <a:ext cx="2249935" cy="323428"/>
          </a:xfrm>
          <a:prstGeom prst="rect">
            <a:avLst/>
          </a:prstGeom>
        </p:spPr>
      </p:pic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FE61EF4-EA0B-B83F-2CE3-E4E6E3AE7348}"/>
              </a:ext>
            </a:extLst>
          </p:cNvPr>
          <p:cNvGrpSpPr/>
          <p:nvPr/>
        </p:nvGrpSpPr>
        <p:grpSpPr>
          <a:xfrm>
            <a:off x="1526110" y="30342033"/>
            <a:ext cx="7661975" cy="3460456"/>
            <a:chOff x="6964157" y="17110212"/>
            <a:chExt cx="7131271" cy="3105053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22E18D0B-D837-1D4C-2325-DFE780D0F880}"/>
                </a:ext>
              </a:extLst>
            </p:cNvPr>
            <p:cNvGrpSpPr/>
            <p:nvPr/>
          </p:nvGrpSpPr>
          <p:grpSpPr>
            <a:xfrm>
              <a:off x="6964157" y="17110212"/>
              <a:ext cx="4090745" cy="3105053"/>
              <a:chOff x="6964157" y="17110212"/>
              <a:chExt cx="4090745" cy="3105053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3C1300E3-86FF-5A51-4127-CEB92BC041C4}"/>
                  </a:ext>
                </a:extLst>
              </p:cNvPr>
              <p:cNvGrpSpPr/>
              <p:nvPr/>
            </p:nvGrpSpPr>
            <p:grpSpPr>
              <a:xfrm>
                <a:off x="6964157" y="17110212"/>
                <a:ext cx="4090745" cy="3024930"/>
                <a:chOff x="6964157" y="17110212"/>
                <a:chExt cx="4090745" cy="3024930"/>
              </a:xfrm>
            </p:grpSpPr>
            <p:pic>
              <p:nvPicPr>
                <p:cNvPr id="120" name="Picture 119" descr="Map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4FA5253F-E8B8-7DE2-1BA0-0100921D19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64157" y="17110212"/>
                  <a:ext cx="4090745" cy="3024930"/>
                </a:xfrm>
                <a:prstGeom prst="rect">
                  <a:avLst/>
                </a:prstGeom>
              </p:spPr>
            </p:pic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F7BEE728-F507-B285-C279-BB0B186EB2EE}"/>
                    </a:ext>
                  </a:extLst>
                </p:cNvPr>
                <p:cNvSpPr/>
                <p:nvPr/>
              </p:nvSpPr>
              <p:spPr>
                <a:xfrm>
                  <a:off x="7037537" y="17149405"/>
                  <a:ext cx="2897259" cy="2454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F74CC006-2B2B-C50D-DC94-6212B27591D2}"/>
                  </a:ext>
                </a:extLst>
              </p:cNvPr>
              <p:cNvSpPr/>
              <p:nvPr/>
            </p:nvSpPr>
            <p:spPr>
              <a:xfrm>
                <a:off x="9991292" y="17219902"/>
                <a:ext cx="994860" cy="29953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A1DC11C2-AED2-608E-3116-3D177C4B7D47}"/>
                </a:ext>
              </a:extLst>
            </p:cNvPr>
            <p:cNvGrpSpPr/>
            <p:nvPr/>
          </p:nvGrpSpPr>
          <p:grpSpPr>
            <a:xfrm>
              <a:off x="9947300" y="17110212"/>
              <a:ext cx="4148128" cy="3044077"/>
              <a:chOff x="11017645" y="17179131"/>
              <a:chExt cx="4148128" cy="3044077"/>
            </a:xfrm>
          </p:grpSpPr>
          <p:pic>
            <p:nvPicPr>
              <p:cNvPr id="118" name="Picture 117" descr="Map&#10;&#10;Description automatically generated">
                <a:extLst>
                  <a:ext uri="{FF2B5EF4-FFF2-40B4-BE49-F238E27FC236}">
                    <a16:creationId xmlns:a16="http://schemas.microsoft.com/office/drawing/2014/main" id="{35CA04A5-7380-9663-C41A-60F1BC2CEB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49134" y="17179131"/>
                <a:ext cx="4116639" cy="3044077"/>
              </a:xfrm>
              <a:prstGeom prst="rect">
                <a:avLst/>
              </a:prstGeom>
            </p:spPr>
          </p:pic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8E80067C-D25C-E5C1-4CA1-0CB2D4E420C5}"/>
                  </a:ext>
                </a:extLst>
              </p:cNvPr>
              <p:cNvSpPr/>
              <p:nvPr/>
            </p:nvSpPr>
            <p:spPr>
              <a:xfrm>
                <a:off x="11017645" y="17180327"/>
                <a:ext cx="2897259" cy="2454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2" name="Rectangle 151">
            <a:extLst>
              <a:ext uri="{FF2B5EF4-FFF2-40B4-BE49-F238E27FC236}">
                <a16:creationId xmlns:a16="http://schemas.microsoft.com/office/drawing/2014/main" id="{AA31A462-2496-A90B-949C-9AA60869FE29}"/>
              </a:ext>
            </a:extLst>
          </p:cNvPr>
          <p:cNvSpPr/>
          <p:nvPr/>
        </p:nvSpPr>
        <p:spPr>
          <a:xfrm>
            <a:off x="9802895" y="20980783"/>
            <a:ext cx="3112871" cy="273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6FAF481F-E32B-2FD8-B99A-05A707C16ED3}"/>
              </a:ext>
            </a:extLst>
          </p:cNvPr>
          <p:cNvGrpSpPr/>
          <p:nvPr/>
        </p:nvGrpSpPr>
        <p:grpSpPr>
          <a:xfrm>
            <a:off x="8344536" y="30962914"/>
            <a:ext cx="8074989" cy="3785097"/>
            <a:chOff x="6292944" y="20889606"/>
            <a:chExt cx="7717253" cy="3521512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50C6CAB5-87F3-3A7E-C6AC-17A0856602D0}"/>
                </a:ext>
              </a:extLst>
            </p:cNvPr>
            <p:cNvGrpSpPr/>
            <p:nvPr/>
          </p:nvGrpSpPr>
          <p:grpSpPr>
            <a:xfrm>
              <a:off x="6292944" y="20889606"/>
              <a:ext cx="4613943" cy="3514767"/>
              <a:chOff x="6292944" y="20889606"/>
              <a:chExt cx="4613943" cy="3514767"/>
            </a:xfrm>
          </p:grpSpPr>
          <p:pic>
            <p:nvPicPr>
              <p:cNvPr id="128" name="Picture 127" descr="Map&#10;&#10;Description automatically generated">
                <a:extLst>
                  <a:ext uri="{FF2B5EF4-FFF2-40B4-BE49-F238E27FC236}">
                    <a16:creationId xmlns:a16="http://schemas.microsoft.com/office/drawing/2014/main" id="{DFD50624-0EAF-3FE9-AF29-215AF693B2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2944" y="20943916"/>
                <a:ext cx="4613943" cy="3460457"/>
              </a:xfrm>
              <a:prstGeom prst="rect">
                <a:avLst/>
              </a:prstGeom>
            </p:spPr>
          </p:pic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4FEBCA25-A210-2D36-0F4E-335B4C014268}"/>
                  </a:ext>
                </a:extLst>
              </p:cNvPr>
              <p:cNvSpPr/>
              <p:nvPr/>
            </p:nvSpPr>
            <p:spPr>
              <a:xfrm>
                <a:off x="9809066" y="20889606"/>
                <a:ext cx="1068897" cy="33382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B67071D8-D0BB-5EC9-E36E-765F274C086D}"/>
                  </a:ext>
                </a:extLst>
              </p:cNvPr>
              <p:cNvSpPr/>
              <p:nvPr/>
            </p:nvSpPr>
            <p:spPr>
              <a:xfrm>
                <a:off x="6748813" y="21023572"/>
                <a:ext cx="3112871" cy="2735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49" name="Picture 148" descr="A picture containing map&#10;&#10;Description automatically generated">
              <a:extLst>
                <a:ext uri="{FF2B5EF4-FFF2-40B4-BE49-F238E27FC236}">
                  <a16:creationId xmlns:a16="http://schemas.microsoft.com/office/drawing/2014/main" id="{2BB9AE4D-1D62-DC0B-E353-B19633EEF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7261" y="20943916"/>
              <a:ext cx="4622936" cy="3467202"/>
            </a:xfrm>
            <a:prstGeom prst="rect">
              <a:avLst/>
            </a:prstGeom>
          </p:spPr>
        </p:pic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79F899FF-8EDE-3804-C420-35475943CE91}"/>
                </a:ext>
              </a:extLst>
            </p:cNvPr>
            <p:cNvSpPr/>
            <p:nvPr/>
          </p:nvSpPr>
          <p:spPr>
            <a:xfrm>
              <a:off x="9903667" y="21014913"/>
              <a:ext cx="3112871" cy="2735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62" name="Picture 161" descr="Map&#10;&#10;Description automatically generated">
            <a:extLst>
              <a:ext uri="{FF2B5EF4-FFF2-40B4-BE49-F238E27FC236}">
                <a16:creationId xmlns:a16="http://schemas.microsoft.com/office/drawing/2014/main" id="{FCFA907E-DF23-A723-55CE-D4EA5778231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0024" y="7838221"/>
            <a:ext cx="7818622" cy="5863966"/>
          </a:xfrm>
          <a:prstGeom prst="rect">
            <a:avLst/>
          </a:prstGeom>
        </p:spPr>
      </p:pic>
      <p:pic>
        <p:nvPicPr>
          <p:cNvPr id="164" name="Picture 163" descr="Map&#10;&#10;Description automatically generated">
            <a:extLst>
              <a:ext uri="{FF2B5EF4-FFF2-40B4-BE49-F238E27FC236}">
                <a16:creationId xmlns:a16="http://schemas.microsoft.com/office/drawing/2014/main" id="{5815A808-5F4E-D573-2748-ED50A949E06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410" y="12964655"/>
            <a:ext cx="7713851" cy="5785388"/>
          </a:xfrm>
          <a:prstGeom prst="rect">
            <a:avLst/>
          </a:prstGeom>
        </p:spPr>
      </p:pic>
      <p:sp>
        <p:nvSpPr>
          <p:cNvPr id="165" name="Text Box 5">
            <a:extLst>
              <a:ext uri="{FF2B5EF4-FFF2-40B4-BE49-F238E27FC236}">
                <a16:creationId xmlns:a16="http://schemas.microsoft.com/office/drawing/2014/main" id="{B39A95AA-2F4E-7A5C-6029-8832AD662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4532" y="6899261"/>
            <a:ext cx="7538477" cy="57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5400" b="0" i="0" u="none" strike="noStrike" cap="none" normalizeH="0" baseline="0" dirty="0">
                <a:ln>
                  <a:noFill/>
                </a:ln>
                <a:solidFill>
                  <a:srgbClr val="1C3773"/>
                </a:solidFill>
                <a:effectLst/>
                <a:latin typeface="HP Simplified" panose="020B0604020204020204" pitchFamily="34" charset="0"/>
              </a:rPr>
              <a:t>Impacts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1C377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7" name="Picture 166" descr="Map&#10;&#10;Description automatically generated">
            <a:extLst>
              <a:ext uri="{FF2B5EF4-FFF2-40B4-BE49-F238E27FC236}">
                <a16:creationId xmlns:a16="http://schemas.microsoft.com/office/drawing/2014/main" id="{F17EF0AA-9022-92BB-4F91-D2DB3E4A284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7960" y="7838221"/>
            <a:ext cx="7926124" cy="594459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224AEB5-D243-187A-40DE-3BF22046BC68}"/>
              </a:ext>
            </a:extLst>
          </p:cNvPr>
          <p:cNvSpPr txBox="1"/>
          <p:nvPr/>
        </p:nvSpPr>
        <p:spPr>
          <a:xfrm>
            <a:off x="12590686" y="15984468"/>
            <a:ext cx="5491435" cy="90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The  regional pattern of  N</a:t>
            </a:r>
            <a:r>
              <a:rPr lang="en-GB" sz="2800" baseline="-25000" dirty="0"/>
              <a:t>2</a:t>
            </a:r>
            <a:r>
              <a:rPr lang="en-GB" sz="2800" dirty="0"/>
              <a:t>O Emissions correspond with high input regions.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While on the long term emissions a strong increase in N</a:t>
            </a:r>
            <a:r>
              <a:rPr lang="en-GB" sz="2800" baseline="-25000" dirty="0"/>
              <a:t>2</a:t>
            </a:r>
            <a:r>
              <a:rPr lang="en-GB" sz="2800" dirty="0"/>
              <a:t>O is shown alongside rising temperatures, the short term development regarding a +2K warmer world even shows a short term decrease in emissions.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NH</a:t>
            </a:r>
            <a:r>
              <a:rPr lang="en-GB" sz="2800" baseline="-25000" dirty="0"/>
              <a:t>3  </a:t>
            </a:r>
            <a:r>
              <a:rPr lang="en-GB" sz="2800" dirty="0"/>
              <a:t>emissions are regionally constrained.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The regional variation between scenarios is around ± 5 % of the baseline value for +2K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Under a +4K scenarios NH</a:t>
            </a:r>
            <a:r>
              <a:rPr lang="en-GB" sz="2800" baseline="-25000" dirty="0"/>
              <a:t>3 </a:t>
            </a:r>
            <a:r>
              <a:rPr lang="en-GB" sz="2800" dirty="0"/>
              <a:t>are to increase everywhere in Europe by ca. 10%.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95" name="AutoShape 3">
            <a:extLst>
              <a:ext uri="{FF2B5EF4-FFF2-40B4-BE49-F238E27FC236}">
                <a16:creationId xmlns:a16="http://schemas.microsoft.com/office/drawing/2014/main" id="{2AAA7F42-DBE5-8C8E-4B3B-4E0088A1A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643" y="15999233"/>
            <a:ext cx="16194481" cy="8311634"/>
          </a:xfrm>
          <a:prstGeom prst="round2DiagRect">
            <a:avLst>
              <a:gd name="adj1" fmla="val 12543"/>
              <a:gd name="adj2" fmla="val 0"/>
            </a:avLst>
          </a:prstGeom>
          <a:noFill/>
          <a:ln w="31750" algn="ctr">
            <a:solidFill>
              <a:srgbClr val="8997B6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9600" b="1" i="0" u="none" strike="noStrike" cap="none" normalizeH="0" baseline="0" dirty="0">
              <a:ln>
                <a:noFill/>
              </a:ln>
              <a:solidFill>
                <a:srgbClr val="8997B6"/>
              </a:solidFill>
              <a:effectLst/>
              <a:latin typeface="+mj-lt"/>
            </a:endParaRPr>
          </a:p>
        </p:txBody>
      </p:sp>
      <p:sp>
        <p:nvSpPr>
          <p:cNvPr id="133" name="Text Box 5">
            <a:extLst>
              <a:ext uri="{FF2B5EF4-FFF2-40B4-BE49-F238E27FC236}">
                <a16:creationId xmlns:a16="http://schemas.microsoft.com/office/drawing/2014/main" id="{0F312FA3-3EB0-E40E-76F8-3DB575528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301" y="15351736"/>
            <a:ext cx="7538477" cy="57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4800" b="0" i="0" u="none" strike="noStrike" cap="none" normalizeH="0" baseline="0" dirty="0">
                <a:ln>
                  <a:noFill/>
                </a:ln>
                <a:solidFill>
                  <a:srgbClr val="1C3773"/>
                </a:solidFill>
                <a:effectLst/>
                <a:latin typeface="HP Simplified" panose="020B0604020204020204" pitchFamily="34" charset="0"/>
              </a:rPr>
              <a:t>Nitrogen Cycling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1C377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id="{BC1D940A-A15A-4308-5E30-AF6F0532D66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16200000">
            <a:off x="1260377" y="21947699"/>
            <a:ext cx="2311663" cy="378665"/>
          </a:xfrm>
          <a:prstGeom prst="rect">
            <a:avLst/>
          </a:prstGeom>
        </p:spPr>
      </p:pic>
      <p:sp>
        <p:nvSpPr>
          <p:cNvPr id="178" name="Text Box 5">
            <a:extLst>
              <a:ext uri="{FF2B5EF4-FFF2-40B4-BE49-F238E27FC236}">
                <a16:creationId xmlns:a16="http://schemas.microsoft.com/office/drawing/2014/main" id="{ED996611-B335-B297-F08C-09B2E690E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4859" y="18129520"/>
            <a:ext cx="7538477" cy="57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4000" b="0" i="0" u="none" strike="noStrike" cap="none" normalizeH="0" baseline="0" dirty="0">
                <a:ln>
                  <a:noFill/>
                </a:ln>
                <a:solidFill>
                  <a:srgbClr val="8997B6"/>
                </a:solidFill>
                <a:effectLst/>
                <a:latin typeface="HP Simplified" panose="020B0604020204020204" pitchFamily="34" charset="0"/>
              </a:rPr>
              <a:t>CO</a:t>
            </a:r>
            <a:r>
              <a:rPr kumimoji="0" lang="en-CA" altLang="en-US" sz="4000" b="0" i="0" u="none" strike="noStrike" cap="none" normalizeH="0" baseline="-25000" dirty="0">
                <a:ln>
                  <a:noFill/>
                </a:ln>
                <a:solidFill>
                  <a:srgbClr val="8997B6"/>
                </a:solidFill>
                <a:effectLst/>
                <a:latin typeface="HP Simplified" panose="020B0604020204020204" pitchFamily="34" charset="0"/>
              </a:rPr>
              <a:t>2</a:t>
            </a:r>
            <a:r>
              <a:rPr kumimoji="0" lang="en-CA" altLang="en-US" sz="4000" b="0" i="0" u="none" strike="noStrike" cap="none" normalizeH="0" baseline="0" dirty="0">
                <a:ln>
                  <a:noFill/>
                </a:ln>
                <a:solidFill>
                  <a:srgbClr val="8997B6"/>
                </a:solidFill>
                <a:effectLst/>
                <a:latin typeface="HP Simplified" panose="020B0604020204020204" pitchFamily="34" charset="0"/>
              </a:rPr>
              <a:t> Fertilization Effect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C12F792B-7854-CE06-2DAB-7BEDA14A0D7F}"/>
              </a:ext>
            </a:extLst>
          </p:cNvPr>
          <p:cNvSpPr txBox="1"/>
          <p:nvPr/>
        </p:nvSpPr>
        <p:spPr>
          <a:xfrm>
            <a:off x="19468536" y="13583802"/>
            <a:ext cx="68449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800" dirty="0"/>
              <a:t>Areas with high fertilizer inputs and intensive agriculture show the highest yields.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800" dirty="0"/>
              <a:t>The storyline results for the +2K simulation show that the temperature difference of approximately 0.5 K to baseline does not yet lead to negative effects on yields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800" dirty="0"/>
              <a:t>A +4K rise until the end of the century will have detrimental effects in key agricultural regions</a:t>
            </a:r>
          </a:p>
        </p:txBody>
      </p:sp>
      <p:pic>
        <p:nvPicPr>
          <p:cNvPr id="189" name="Image 13" descr="Screen showing Maize, representing the modeling of agriculural crops">
            <a:extLst>
              <a:ext uri="{FF2B5EF4-FFF2-40B4-BE49-F238E27FC236}">
                <a16:creationId xmlns:a16="http://schemas.microsoft.com/office/drawing/2014/main" id="{7D68AA1C-3CA4-A5CE-E851-2E05FA413375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918" y="17623152"/>
            <a:ext cx="2387117" cy="2206984"/>
          </a:xfrm>
          <a:prstGeom prst="rect">
            <a:avLst/>
          </a:prstGeom>
        </p:spPr>
      </p:pic>
      <p:grpSp>
        <p:nvGrpSpPr>
          <p:cNvPr id="194" name="Group 193">
            <a:extLst>
              <a:ext uri="{FF2B5EF4-FFF2-40B4-BE49-F238E27FC236}">
                <a16:creationId xmlns:a16="http://schemas.microsoft.com/office/drawing/2014/main" id="{07D1966D-3A23-5DFE-52FD-80E3D89C138D}"/>
              </a:ext>
            </a:extLst>
          </p:cNvPr>
          <p:cNvGrpSpPr/>
          <p:nvPr/>
        </p:nvGrpSpPr>
        <p:grpSpPr>
          <a:xfrm>
            <a:off x="45358559" y="26057020"/>
            <a:ext cx="4474120" cy="2402204"/>
            <a:chOff x="45089051" y="25472701"/>
            <a:chExt cx="4474120" cy="2402204"/>
          </a:xfrm>
        </p:grpSpPr>
        <p:pic>
          <p:nvPicPr>
            <p:cNvPr id="7" name="Graphic 6" descr="Telephone with solid fill">
              <a:extLst>
                <a:ext uri="{FF2B5EF4-FFF2-40B4-BE49-F238E27FC236}">
                  <a16:creationId xmlns:a16="http://schemas.microsoft.com/office/drawing/2014/main" id="{A9441086-A54D-2F1F-40C8-F60EF7825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45162872" y="25472701"/>
              <a:ext cx="766759" cy="68668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37BE42-313E-9A73-9FA6-496A775F9CF1}"/>
                </a:ext>
              </a:extLst>
            </p:cNvPr>
            <p:cNvSpPr txBox="1"/>
            <p:nvPr/>
          </p:nvSpPr>
          <p:spPr>
            <a:xfrm>
              <a:off x="45978300" y="25663404"/>
              <a:ext cx="3559720" cy="305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+49 8821 183-286</a:t>
              </a:r>
            </a:p>
          </p:txBody>
        </p:sp>
        <p:pic>
          <p:nvPicPr>
            <p:cNvPr id="23" name="Graphic 22" descr="Email with solid fill">
              <a:extLst>
                <a:ext uri="{FF2B5EF4-FFF2-40B4-BE49-F238E27FC236}">
                  <a16:creationId xmlns:a16="http://schemas.microsoft.com/office/drawing/2014/main" id="{F9EF435F-D97E-C3A8-DDA4-9B2F102F8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45162872" y="26216603"/>
              <a:ext cx="766759" cy="6866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D939A75-BFEA-FB7F-04D5-22E0F445E1C2}"/>
                </a:ext>
              </a:extLst>
            </p:cNvPr>
            <p:cNvSpPr txBox="1"/>
            <p:nvPr/>
          </p:nvSpPr>
          <p:spPr>
            <a:xfrm>
              <a:off x="45978300" y="26407306"/>
              <a:ext cx="3559720" cy="305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lioba.martin@kit.edu</a:t>
              </a:r>
            </a:p>
          </p:txBody>
        </p:sp>
        <p:pic>
          <p:nvPicPr>
            <p:cNvPr id="191" name="Graphic 190" descr="Internet with solid fill">
              <a:extLst>
                <a:ext uri="{FF2B5EF4-FFF2-40B4-BE49-F238E27FC236}">
                  <a16:creationId xmlns:a16="http://schemas.microsoft.com/office/drawing/2014/main" id="{87F191E9-5131-B627-F1AE-9178CB397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45089051" y="26960505"/>
              <a:ext cx="914400" cy="914400"/>
            </a:xfrm>
            <a:prstGeom prst="rect">
              <a:avLst/>
            </a:prstGeom>
          </p:spPr>
        </p:pic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6E64D750-DBE0-4617-7B98-3ADB00F4473D}"/>
                </a:ext>
              </a:extLst>
            </p:cNvPr>
            <p:cNvSpPr txBox="1"/>
            <p:nvPr/>
          </p:nvSpPr>
          <p:spPr>
            <a:xfrm>
              <a:off x="46003451" y="27217650"/>
              <a:ext cx="3559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www.imk-ifu.kit.edu</a:t>
              </a:r>
            </a:p>
          </p:txBody>
        </p:sp>
      </p:grpSp>
      <p:sp>
        <p:nvSpPr>
          <p:cNvPr id="195" name="TextBox 194">
            <a:extLst>
              <a:ext uri="{FF2B5EF4-FFF2-40B4-BE49-F238E27FC236}">
                <a16:creationId xmlns:a16="http://schemas.microsoft.com/office/drawing/2014/main" id="{65EA12E6-8B22-75E7-EFF5-8AB2B91A81C6}"/>
              </a:ext>
            </a:extLst>
          </p:cNvPr>
          <p:cNvSpPr txBox="1"/>
          <p:nvPr/>
        </p:nvSpPr>
        <p:spPr>
          <a:xfrm>
            <a:off x="46237287" y="25617382"/>
            <a:ext cx="3559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Lioba Martin 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E2B76990-95A0-723B-5095-ED4858B9303F}"/>
              </a:ext>
            </a:extLst>
          </p:cNvPr>
          <p:cNvSpPr txBox="1"/>
          <p:nvPr/>
        </p:nvSpPr>
        <p:spPr>
          <a:xfrm>
            <a:off x="19527055" y="18786276"/>
            <a:ext cx="65929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800" dirty="0"/>
              <a:t>CO</a:t>
            </a:r>
            <a:r>
              <a:rPr lang="en-GB" sz="2800" baseline="-25000" dirty="0"/>
              <a:t>2</a:t>
            </a:r>
            <a:r>
              <a:rPr lang="en-GB" sz="2800" dirty="0"/>
              <a:t> fertilization could compensate up to 50.000 Tonnes of Yield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800" dirty="0"/>
              <a:t>This could potentially offset the loss due to higher temperatures and drought effects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305D2721-851C-D003-4702-2215E69A0C0E}"/>
              </a:ext>
            </a:extLst>
          </p:cNvPr>
          <p:cNvSpPr txBox="1"/>
          <p:nvPr/>
        </p:nvSpPr>
        <p:spPr>
          <a:xfrm>
            <a:off x="41004446" y="8969716"/>
            <a:ext cx="684497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Process based simulation framework (Haas et al. 2013)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Coupled Photosynthesis, plant growth, microclimate, soil chemistry and water cycle modules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Gridded setup allows for regional application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98" name="Text Box 5">
            <a:extLst>
              <a:ext uri="{FF2B5EF4-FFF2-40B4-BE49-F238E27FC236}">
                <a16:creationId xmlns:a16="http://schemas.microsoft.com/office/drawing/2014/main" id="{F18D5F44-4391-5F04-0F92-2653201D1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74826" y="7436215"/>
            <a:ext cx="7538477" cy="57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4000" b="0" i="0" u="none" strike="noStrike" cap="none" normalizeH="0" baseline="0" dirty="0">
                <a:ln>
                  <a:noFill/>
                </a:ln>
                <a:solidFill>
                  <a:srgbClr val="8997B6"/>
                </a:solidFill>
                <a:effectLst/>
                <a:latin typeface="HP Simplified" panose="020B0604020204020204" pitchFamily="34" charset="0"/>
              </a:rPr>
              <a:t>LandscapeDNDC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9" name="Text Box 5">
            <a:extLst>
              <a:ext uri="{FF2B5EF4-FFF2-40B4-BE49-F238E27FC236}">
                <a16:creationId xmlns:a16="http://schemas.microsoft.com/office/drawing/2014/main" id="{AE1BB503-A22C-8ACC-C8B8-0C52B063E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2828" y="13459931"/>
            <a:ext cx="7538477" cy="57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altLang="en-US" sz="4000" dirty="0">
                <a:solidFill>
                  <a:srgbClr val="8997B6"/>
                </a:solidFill>
                <a:latin typeface="HP Simplified" panose="020B0604020204020204" pitchFamily="34" charset="0"/>
              </a:rPr>
              <a:t>Key Crop Stress Improvements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0" name="Text Box 5">
            <a:extLst>
              <a:ext uri="{FF2B5EF4-FFF2-40B4-BE49-F238E27FC236}">
                <a16:creationId xmlns:a16="http://schemas.microsoft.com/office/drawing/2014/main" id="{A312E6CD-5A47-56A8-C6C7-2ABBE4332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9284" y="20607579"/>
            <a:ext cx="7538477" cy="57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4000" b="0" i="0" u="none" strike="noStrike" cap="none" normalizeH="0" baseline="0" dirty="0">
                <a:ln>
                  <a:noFill/>
                </a:ln>
                <a:solidFill>
                  <a:srgbClr val="8997B6"/>
                </a:solidFill>
                <a:effectLst/>
                <a:latin typeface="HP Simplified" panose="020B0604020204020204" pitchFamily="34" charset="0"/>
              </a:rPr>
              <a:t>Open Questions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3E25AD5F-8001-5383-E4AE-5A685B288BC6}"/>
              </a:ext>
            </a:extLst>
          </p:cNvPr>
          <p:cNvSpPr txBox="1"/>
          <p:nvPr/>
        </p:nvSpPr>
        <p:spPr>
          <a:xfrm>
            <a:off x="36294859" y="14313814"/>
            <a:ext cx="11527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800" dirty="0"/>
              <a:t>Grain yield reduction based on heat shock during the reproductive phase (</a:t>
            </a:r>
            <a:r>
              <a:rPr lang="en-GB" sz="2800" dirty="0" err="1"/>
              <a:t>Challinor</a:t>
            </a:r>
            <a:r>
              <a:rPr lang="en-GB" sz="2800" dirty="0"/>
              <a:t> et al. 2004, </a:t>
            </a:r>
            <a:r>
              <a:rPr lang="en-GB" sz="2800" dirty="0" err="1"/>
              <a:t>Moriondo</a:t>
            </a:r>
            <a:r>
              <a:rPr lang="en-GB" sz="2800" dirty="0"/>
              <a:t> et al. 2011)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800" dirty="0"/>
              <a:t>Reduction of photosynthetic activity during and after stress events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800" dirty="0"/>
              <a:t>Improvement of senescence under drought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800" dirty="0"/>
              <a:t>Root growth adaption to drought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C820AF65-3437-D8C4-BA61-5B6895AAC7D7}"/>
              </a:ext>
            </a:extLst>
          </p:cNvPr>
          <p:cNvSpPr txBox="1"/>
          <p:nvPr/>
        </p:nvSpPr>
        <p:spPr>
          <a:xfrm>
            <a:off x="36108110" y="21241958"/>
            <a:ext cx="11527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How well do the proposed improvements represent varying crops over different environments?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Does the modelled CO</a:t>
            </a:r>
            <a:r>
              <a:rPr lang="en-GB" sz="3200" baseline="-25000" dirty="0"/>
              <a:t>2</a:t>
            </a:r>
            <a:r>
              <a:rPr lang="en-GB" sz="3200" dirty="0"/>
              <a:t> fertilization effect correspond with reality?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Could crop adaptation / management compensate </a:t>
            </a:r>
            <a:br>
              <a:rPr lang="en-GB" sz="3200" dirty="0"/>
            </a:br>
            <a:r>
              <a:rPr lang="en-GB" sz="3200" dirty="0"/>
              <a:t>for climatic effects?</a:t>
            </a:r>
          </a:p>
        </p:txBody>
      </p:sp>
      <p:pic>
        <p:nvPicPr>
          <p:cNvPr id="204" name="Picture 203" descr="Map&#10;&#10;Description automatically generated">
            <a:extLst>
              <a:ext uri="{FF2B5EF4-FFF2-40B4-BE49-F238E27FC236}">
                <a16:creationId xmlns:a16="http://schemas.microsoft.com/office/drawing/2014/main" id="{968C6627-29F0-C399-F3B2-3CD447DD3CB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70" y="16113932"/>
            <a:ext cx="6033083" cy="4524813"/>
          </a:xfrm>
          <a:prstGeom prst="rect">
            <a:avLst/>
          </a:prstGeom>
        </p:spPr>
      </p:pic>
      <p:pic>
        <p:nvPicPr>
          <p:cNvPr id="206" name="Picture 205" descr="Map&#10;&#10;Description automatically generated">
            <a:extLst>
              <a:ext uri="{FF2B5EF4-FFF2-40B4-BE49-F238E27FC236}">
                <a16:creationId xmlns:a16="http://schemas.microsoft.com/office/drawing/2014/main" id="{92C89660-613F-2666-D219-E6E4ED0EF504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71" y="20038492"/>
            <a:ext cx="5959209" cy="4469407"/>
          </a:xfrm>
          <a:prstGeom prst="rect">
            <a:avLst/>
          </a:prstGeom>
        </p:spPr>
      </p:pic>
      <p:sp>
        <p:nvSpPr>
          <p:cNvPr id="130" name="Rectangle 129">
            <a:extLst>
              <a:ext uri="{FF2B5EF4-FFF2-40B4-BE49-F238E27FC236}">
                <a16:creationId xmlns:a16="http://schemas.microsoft.com/office/drawing/2014/main" id="{8DE8518B-3B35-DFA7-5DD5-9E0B741C9CD6}"/>
              </a:ext>
            </a:extLst>
          </p:cNvPr>
          <p:cNvSpPr/>
          <p:nvPr/>
        </p:nvSpPr>
        <p:spPr>
          <a:xfrm>
            <a:off x="2979234" y="16213414"/>
            <a:ext cx="3284063" cy="326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B1D60969-1155-3342-49B4-64EAE1708770}"/>
              </a:ext>
            </a:extLst>
          </p:cNvPr>
          <p:cNvSpPr/>
          <p:nvPr/>
        </p:nvSpPr>
        <p:spPr>
          <a:xfrm>
            <a:off x="3136490" y="20175657"/>
            <a:ext cx="3284063" cy="326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3" name="Picture 212" descr="Chart, bar chart&#10;&#10;Description automatically generated">
            <a:extLst>
              <a:ext uri="{FF2B5EF4-FFF2-40B4-BE49-F238E27FC236}">
                <a16:creationId xmlns:a16="http://schemas.microsoft.com/office/drawing/2014/main" id="{701F4C06-F77D-EAC8-6BB1-FD5EA8F77B17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870" y="20190280"/>
            <a:ext cx="5201675" cy="3901257"/>
          </a:xfrm>
          <a:prstGeom prst="rect">
            <a:avLst/>
          </a:prstGeom>
        </p:spPr>
      </p:pic>
      <p:pic>
        <p:nvPicPr>
          <p:cNvPr id="215" name="Picture 214" descr="Chart, bar chart&#10;&#10;Description automatically generated">
            <a:extLst>
              <a:ext uri="{FF2B5EF4-FFF2-40B4-BE49-F238E27FC236}">
                <a16:creationId xmlns:a16="http://schemas.microsoft.com/office/drawing/2014/main" id="{932ED530-D4FA-9F72-87AA-8C114BB2630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429" y="16698267"/>
            <a:ext cx="4959900" cy="3613407"/>
          </a:xfrm>
          <a:prstGeom prst="rect">
            <a:avLst/>
          </a:prstGeom>
        </p:spPr>
      </p:pic>
      <p:grpSp>
        <p:nvGrpSpPr>
          <p:cNvPr id="224" name="Graphic 222" descr="Thermometer with solid fill">
            <a:extLst>
              <a:ext uri="{FF2B5EF4-FFF2-40B4-BE49-F238E27FC236}">
                <a16:creationId xmlns:a16="http://schemas.microsoft.com/office/drawing/2014/main" id="{2E899621-940E-09F3-3A22-D72BE7FE8456}"/>
              </a:ext>
            </a:extLst>
          </p:cNvPr>
          <p:cNvGrpSpPr/>
          <p:nvPr/>
        </p:nvGrpSpPr>
        <p:grpSpPr>
          <a:xfrm>
            <a:off x="41815666" y="17089086"/>
            <a:ext cx="391724" cy="862381"/>
            <a:chOff x="44902154" y="16114613"/>
            <a:chExt cx="381301" cy="843915"/>
          </a:xfrm>
          <a:solidFill>
            <a:srgbClr val="000000"/>
          </a:solidFill>
        </p:grpSpPr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E98308C-5756-D96E-A9BC-03AA1BAABCBC}"/>
                </a:ext>
              </a:extLst>
            </p:cNvPr>
            <p:cNvSpPr/>
            <p:nvPr/>
          </p:nvSpPr>
          <p:spPr>
            <a:xfrm>
              <a:off x="44902154" y="16114613"/>
              <a:ext cx="381301" cy="843915"/>
            </a:xfrm>
            <a:custGeom>
              <a:avLst/>
              <a:gdLst>
                <a:gd name="connsiteX0" fmla="*/ 190651 w 381301"/>
                <a:gd name="connsiteY0" fmla="*/ 786765 h 843915"/>
                <a:gd name="connsiteX1" fmla="*/ 61111 w 381301"/>
                <a:gd name="connsiteY1" fmla="*/ 682943 h 843915"/>
                <a:gd name="connsiteX2" fmla="*/ 133501 w 381301"/>
                <a:gd name="connsiteY2" fmla="*/ 533400 h 843915"/>
                <a:gd name="connsiteX3" fmla="*/ 133501 w 381301"/>
                <a:gd name="connsiteY3" fmla="*/ 114300 h 843915"/>
                <a:gd name="connsiteX4" fmla="*/ 190651 w 381301"/>
                <a:gd name="connsiteY4" fmla="*/ 57150 h 843915"/>
                <a:gd name="connsiteX5" fmla="*/ 247801 w 381301"/>
                <a:gd name="connsiteY5" fmla="*/ 114300 h 843915"/>
                <a:gd name="connsiteX6" fmla="*/ 247801 w 381301"/>
                <a:gd name="connsiteY6" fmla="*/ 533400 h 843915"/>
                <a:gd name="connsiteX7" fmla="*/ 320191 w 381301"/>
                <a:gd name="connsiteY7" fmla="*/ 682943 h 843915"/>
                <a:gd name="connsiteX8" fmla="*/ 190651 w 381301"/>
                <a:gd name="connsiteY8" fmla="*/ 786765 h 843915"/>
                <a:gd name="connsiteX9" fmla="*/ 190651 w 381301"/>
                <a:gd name="connsiteY9" fmla="*/ 786765 h 843915"/>
                <a:gd name="connsiteX10" fmla="*/ 304951 w 381301"/>
                <a:gd name="connsiteY10" fmla="*/ 501015 h 843915"/>
                <a:gd name="connsiteX11" fmla="*/ 304951 w 381301"/>
                <a:gd name="connsiteY11" fmla="*/ 114300 h 843915"/>
                <a:gd name="connsiteX12" fmla="*/ 190651 w 381301"/>
                <a:gd name="connsiteY12" fmla="*/ 0 h 843915"/>
                <a:gd name="connsiteX13" fmla="*/ 76351 w 381301"/>
                <a:gd name="connsiteY13" fmla="*/ 114300 h 843915"/>
                <a:gd name="connsiteX14" fmla="*/ 76351 w 381301"/>
                <a:gd name="connsiteY14" fmla="*/ 501015 h 843915"/>
                <a:gd name="connsiteX15" fmla="*/ 9676 w 381301"/>
                <a:gd name="connsiteY15" fmla="*/ 713423 h 843915"/>
                <a:gd name="connsiteX16" fmla="*/ 190651 w 381301"/>
                <a:gd name="connsiteY16" fmla="*/ 843915 h 843915"/>
                <a:gd name="connsiteX17" fmla="*/ 371626 w 381301"/>
                <a:gd name="connsiteY17" fmla="*/ 713423 h 843915"/>
                <a:gd name="connsiteX18" fmla="*/ 304951 w 381301"/>
                <a:gd name="connsiteY18" fmla="*/ 501015 h 8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81301" h="843915">
                  <a:moveTo>
                    <a:pt x="190651" y="786765"/>
                  </a:moveTo>
                  <a:cubicBezTo>
                    <a:pt x="128738" y="786765"/>
                    <a:pt x="74446" y="742950"/>
                    <a:pt x="61111" y="682943"/>
                  </a:cubicBezTo>
                  <a:cubicBezTo>
                    <a:pt x="46823" y="621983"/>
                    <a:pt x="77303" y="560070"/>
                    <a:pt x="133501" y="533400"/>
                  </a:cubicBezTo>
                  <a:lnTo>
                    <a:pt x="133501" y="114300"/>
                  </a:lnTo>
                  <a:cubicBezTo>
                    <a:pt x="133501" y="82867"/>
                    <a:pt x="159218" y="57150"/>
                    <a:pt x="190651" y="57150"/>
                  </a:cubicBezTo>
                  <a:cubicBezTo>
                    <a:pt x="222083" y="57150"/>
                    <a:pt x="247801" y="82867"/>
                    <a:pt x="247801" y="114300"/>
                  </a:cubicBezTo>
                  <a:lnTo>
                    <a:pt x="247801" y="533400"/>
                  </a:lnTo>
                  <a:cubicBezTo>
                    <a:pt x="303998" y="560070"/>
                    <a:pt x="333526" y="621983"/>
                    <a:pt x="320191" y="682943"/>
                  </a:cubicBezTo>
                  <a:cubicBezTo>
                    <a:pt x="305903" y="742950"/>
                    <a:pt x="252563" y="785813"/>
                    <a:pt x="190651" y="786765"/>
                  </a:cubicBezTo>
                  <a:lnTo>
                    <a:pt x="190651" y="786765"/>
                  </a:lnTo>
                  <a:close/>
                  <a:moveTo>
                    <a:pt x="304951" y="501015"/>
                  </a:moveTo>
                  <a:lnTo>
                    <a:pt x="304951" y="114300"/>
                  </a:lnTo>
                  <a:cubicBezTo>
                    <a:pt x="304951" y="51435"/>
                    <a:pt x="253516" y="0"/>
                    <a:pt x="190651" y="0"/>
                  </a:cubicBezTo>
                  <a:cubicBezTo>
                    <a:pt x="127786" y="0"/>
                    <a:pt x="76351" y="50483"/>
                    <a:pt x="76351" y="114300"/>
                  </a:cubicBezTo>
                  <a:lnTo>
                    <a:pt x="76351" y="501015"/>
                  </a:lnTo>
                  <a:cubicBezTo>
                    <a:pt x="10628" y="550545"/>
                    <a:pt x="-16042" y="636270"/>
                    <a:pt x="9676" y="713423"/>
                  </a:cubicBezTo>
                  <a:cubicBezTo>
                    <a:pt x="35393" y="791528"/>
                    <a:pt x="108736" y="843915"/>
                    <a:pt x="190651" y="843915"/>
                  </a:cubicBezTo>
                  <a:cubicBezTo>
                    <a:pt x="272566" y="843915"/>
                    <a:pt x="345908" y="791528"/>
                    <a:pt x="371626" y="713423"/>
                  </a:cubicBezTo>
                  <a:cubicBezTo>
                    <a:pt x="397343" y="636270"/>
                    <a:pt x="370673" y="550545"/>
                    <a:pt x="304951" y="50101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72DC7BBC-1EA9-0DB0-A6C1-394B42957079}"/>
                </a:ext>
              </a:extLst>
            </p:cNvPr>
            <p:cNvSpPr/>
            <p:nvPr/>
          </p:nvSpPr>
          <p:spPr>
            <a:xfrm>
              <a:off x="44997870" y="16444178"/>
              <a:ext cx="189869" cy="419100"/>
            </a:xfrm>
            <a:custGeom>
              <a:avLst/>
              <a:gdLst>
                <a:gd name="connsiteX0" fmla="*/ 113985 w 189869"/>
                <a:gd name="connsiteY0" fmla="*/ 230505 h 419100"/>
                <a:gd name="connsiteX1" fmla="*/ 113985 w 189869"/>
                <a:gd name="connsiteY1" fmla="*/ 0 h 419100"/>
                <a:gd name="connsiteX2" fmla="*/ 75885 w 189869"/>
                <a:gd name="connsiteY2" fmla="*/ 0 h 419100"/>
                <a:gd name="connsiteX3" fmla="*/ 75885 w 189869"/>
                <a:gd name="connsiteY3" fmla="*/ 230505 h 419100"/>
                <a:gd name="connsiteX4" fmla="*/ 637 w 189869"/>
                <a:gd name="connsiteY4" fmla="*/ 333375 h 419100"/>
                <a:gd name="connsiteX5" fmla="*/ 94935 w 189869"/>
                <a:gd name="connsiteY5" fmla="*/ 419100 h 419100"/>
                <a:gd name="connsiteX6" fmla="*/ 189232 w 189869"/>
                <a:gd name="connsiteY6" fmla="*/ 333375 h 419100"/>
                <a:gd name="connsiteX7" fmla="*/ 113985 w 189869"/>
                <a:gd name="connsiteY7" fmla="*/ 230505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869" h="419100">
                  <a:moveTo>
                    <a:pt x="113985" y="230505"/>
                  </a:moveTo>
                  <a:lnTo>
                    <a:pt x="113985" y="0"/>
                  </a:lnTo>
                  <a:lnTo>
                    <a:pt x="75885" y="0"/>
                  </a:lnTo>
                  <a:lnTo>
                    <a:pt x="75885" y="230505"/>
                  </a:lnTo>
                  <a:cubicBezTo>
                    <a:pt x="28260" y="240030"/>
                    <a:pt x="-5078" y="284797"/>
                    <a:pt x="637" y="333375"/>
                  </a:cubicBezTo>
                  <a:cubicBezTo>
                    <a:pt x="5400" y="381953"/>
                    <a:pt x="46357" y="419100"/>
                    <a:pt x="94935" y="419100"/>
                  </a:cubicBezTo>
                  <a:cubicBezTo>
                    <a:pt x="143512" y="419100"/>
                    <a:pt x="184470" y="381953"/>
                    <a:pt x="189232" y="333375"/>
                  </a:cubicBezTo>
                  <a:cubicBezTo>
                    <a:pt x="194947" y="284797"/>
                    <a:pt x="161610" y="240030"/>
                    <a:pt x="113985" y="230505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solidFill>
                <a:srgbClr val="C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232" name="Picture 231" descr="A picture containing arrow&#10;&#10;Description automatically generated">
            <a:extLst>
              <a:ext uri="{FF2B5EF4-FFF2-40B4-BE49-F238E27FC236}">
                <a16:creationId xmlns:a16="http://schemas.microsoft.com/office/drawing/2014/main" id="{1F60D560-4F43-AB27-428F-84F950D8200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450" y="7131910"/>
            <a:ext cx="2738511" cy="828800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6A8A9E18-00DB-D644-92B2-A1AECD9BFE9A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937" y="25476411"/>
            <a:ext cx="4455849" cy="588172"/>
          </a:xfrm>
          <a:prstGeom prst="rect">
            <a:avLst/>
          </a:prstGeom>
        </p:spPr>
      </p:pic>
      <p:sp>
        <p:nvSpPr>
          <p:cNvPr id="239" name="TextBox 238">
            <a:extLst>
              <a:ext uri="{FF2B5EF4-FFF2-40B4-BE49-F238E27FC236}">
                <a16:creationId xmlns:a16="http://schemas.microsoft.com/office/drawing/2014/main" id="{D87C4744-F67A-4A5D-4B32-9D73ADBF8E34}"/>
              </a:ext>
            </a:extLst>
          </p:cNvPr>
          <p:cNvSpPr txBox="1"/>
          <p:nvPr/>
        </p:nvSpPr>
        <p:spPr>
          <a:xfrm>
            <a:off x="14576433" y="26186640"/>
            <a:ext cx="38857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err="1">
                <a:solidFill>
                  <a:srgbClr val="338CA4"/>
                </a:solidFill>
              </a:rPr>
              <a:t>Innopool</a:t>
            </a:r>
            <a:r>
              <a:rPr lang="en-GB" sz="6600" b="1" dirty="0">
                <a:solidFill>
                  <a:srgbClr val="338CA4"/>
                </a:solidFill>
              </a:rPr>
              <a:t> </a:t>
            </a:r>
          </a:p>
          <a:p>
            <a:pPr algn="ctr"/>
            <a:r>
              <a:rPr lang="en-GB" sz="6600" b="1" dirty="0">
                <a:solidFill>
                  <a:srgbClr val="338CA4"/>
                </a:solidFill>
              </a:rPr>
              <a:t>SCENIC</a:t>
            </a:r>
          </a:p>
        </p:txBody>
      </p:sp>
      <p:pic>
        <p:nvPicPr>
          <p:cNvPr id="245" name="Picture 244" descr="Icon&#10;&#10;Description automatically generated">
            <a:extLst>
              <a:ext uri="{FF2B5EF4-FFF2-40B4-BE49-F238E27FC236}">
                <a16:creationId xmlns:a16="http://schemas.microsoft.com/office/drawing/2014/main" id="{ECC6D708-D51C-18CE-1BCE-74A6A08E95E0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5649" y="16682541"/>
            <a:ext cx="1066573" cy="1066573"/>
          </a:xfrm>
          <a:prstGeom prst="rect">
            <a:avLst/>
          </a:prstGeom>
        </p:spPr>
      </p:pic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C71844F1-0E7F-13E5-A40B-D98AEA341453}"/>
              </a:ext>
            </a:extLst>
          </p:cNvPr>
          <p:cNvSpPr/>
          <p:nvPr/>
        </p:nvSpPr>
        <p:spPr>
          <a:xfrm>
            <a:off x="42440323" y="17401380"/>
            <a:ext cx="506316" cy="949273"/>
          </a:xfrm>
          <a:custGeom>
            <a:avLst/>
            <a:gdLst>
              <a:gd name="connsiteX0" fmla="*/ 0 w 978487"/>
              <a:gd name="connsiteY0" fmla="*/ 69654 h 1184079"/>
              <a:gd name="connsiteX1" fmla="*/ 868362 w 978487"/>
              <a:gd name="connsiteY1" fmla="*/ 120454 h 1184079"/>
              <a:gd name="connsiteX2" fmla="*/ 938212 w 978487"/>
              <a:gd name="connsiteY2" fmla="*/ 1184079 h 118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8487" h="1184079">
                <a:moveTo>
                  <a:pt x="0" y="69654"/>
                </a:moveTo>
                <a:cubicBezTo>
                  <a:pt x="355996" y="2185"/>
                  <a:pt x="711993" y="-65283"/>
                  <a:pt x="868362" y="120454"/>
                </a:cubicBezTo>
                <a:cubicBezTo>
                  <a:pt x="1024731" y="306191"/>
                  <a:pt x="981471" y="745135"/>
                  <a:pt x="938212" y="1184079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Isosceles Triangle 268">
            <a:extLst>
              <a:ext uri="{FF2B5EF4-FFF2-40B4-BE49-F238E27FC236}">
                <a16:creationId xmlns:a16="http://schemas.microsoft.com/office/drawing/2014/main" id="{64B1ECC4-718B-EEC5-0936-54162824391A}"/>
              </a:ext>
            </a:extLst>
          </p:cNvPr>
          <p:cNvSpPr/>
          <p:nvPr/>
        </p:nvSpPr>
        <p:spPr>
          <a:xfrm rot="18294035">
            <a:off x="42799545" y="18309639"/>
            <a:ext cx="195262" cy="169211"/>
          </a:xfrm>
          <a:prstGeom prst="triangle">
            <a:avLst>
              <a:gd name="adj" fmla="val 4860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5373834B-85F7-4695-87C5-1B1BF693E9B1}"/>
              </a:ext>
            </a:extLst>
          </p:cNvPr>
          <p:cNvGrpSpPr/>
          <p:nvPr/>
        </p:nvGrpSpPr>
        <p:grpSpPr>
          <a:xfrm rot="7407551">
            <a:off x="43090651" y="18513634"/>
            <a:ext cx="137019" cy="724067"/>
            <a:chOff x="44190863" y="19412620"/>
            <a:chExt cx="137019" cy="724067"/>
          </a:xfrm>
        </p:grpSpPr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EA41A74E-EB9A-BF71-EE84-836A34A44238}"/>
                </a:ext>
              </a:extLst>
            </p:cNvPr>
            <p:cNvSpPr/>
            <p:nvPr/>
          </p:nvSpPr>
          <p:spPr>
            <a:xfrm>
              <a:off x="44264721" y="19636395"/>
              <a:ext cx="63161" cy="73640"/>
            </a:xfrm>
            <a:custGeom>
              <a:avLst/>
              <a:gdLst>
                <a:gd name="connsiteX0" fmla="*/ 16195 w 63161"/>
                <a:gd name="connsiteY0" fmla="*/ 15095 h 73640"/>
                <a:gd name="connsiteX1" fmla="*/ 2 w 63161"/>
                <a:gd name="connsiteY1" fmla="*/ 73569 h 73640"/>
                <a:gd name="connsiteX2" fmla="*/ 49075 w 63161"/>
                <a:gd name="connsiteY2" fmla="*/ 56309 h 73640"/>
                <a:gd name="connsiteX3" fmla="*/ 62981 w 63161"/>
                <a:gd name="connsiteY3" fmla="*/ 540 h 73640"/>
                <a:gd name="connsiteX4" fmla="*/ 16195 w 63161"/>
                <a:gd name="connsiteY4" fmla="*/ 15095 h 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61" h="73640">
                  <a:moveTo>
                    <a:pt x="16195" y="15095"/>
                  </a:moveTo>
                  <a:cubicBezTo>
                    <a:pt x="-550" y="34516"/>
                    <a:pt x="2" y="73569"/>
                    <a:pt x="2" y="73569"/>
                  </a:cubicBezTo>
                  <a:cubicBezTo>
                    <a:pt x="2" y="73569"/>
                    <a:pt x="32339" y="75731"/>
                    <a:pt x="49075" y="56309"/>
                  </a:cubicBezTo>
                  <a:cubicBezTo>
                    <a:pt x="65810" y="36888"/>
                    <a:pt x="62981" y="540"/>
                    <a:pt x="62981" y="540"/>
                  </a:cubicBezTo>
                  <a:cubicBezTo>
                    <a:pt x="62981" y="540"/>
                    <a:pt x="32940" y="-4317"/>
                    <a:pt x="16195" y="1509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A8772447-EF48-158B-5332-400EDDB95FDD}"/>
                </a:ext>
              </a:extLst>
            </p:cNvPr>
            <p:cNvSpPr/>
            <p:nvPr/>
          </p:nvSpPr>
          <p:spPr>
            <a:xfrm>
              <a:off x="44263940" y="19713509"/>
              <a:ext cx="63136" cy="73641"/>
            </a:xfrm>
            <a:custGeom>
              <a:avLst/>
              <a:gdLst>
                <a:gd name="connsiteX0" fmla="*/ 49056 w 63136"/>
                <a:gd name="connsiteY0" fmla="*/ 56310 h 73641"/>
                <a:gd name="connsiteX1" fmla="*/ 62953 w 63136"/>
                <a:gd name="connsiteY1" fmla="*/ 541 h 73641"/>
                <a:gd name="connsiteX2" fmla="*/ 16195 w 63136"/>
                <a:gd name="connsiteY2" fmla="*/ 15133 h 73641"/>
                <a:gd name="connsiteX3" fmla="*/ 2 w 63136"/>
                <a:gd name="connsiteY3" fmla="*/ 73569 h 73641"/>
                <a:gd name="connsiteX4" fmla="*/ 49056 w 63136"/>
                <a:gd name="connsiteY4" fmla="*/ 56310 h 7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36" h="73641">
                  <a:moveTo>
                    <a:pt x="49056" y="56310"/>
                  </a:moveTo>
                  <a:cubicBezTo>
                    <a:pt x="65801" y="36898"/>
                    <a:pt x="62953" y="541"/>
                    <a:pt x="62953" y="541"/>
                  </a:cubicBezTo>
                  <a:cubicBezTo>
                    <a:pt x="62953" y="541"/>
                    <a:pt x="32959" y="-4326"/>
                    <a:pt x="16195" y="15133"/>
                  </a:cubicBezTo>
                  <a:cubicBezTo>
                    <a:pt x="-569" y="34593"/>
                    <a:pt x="2" y="73569"/>
                    <a:pt x="2" y="73569"/>
                  </a:cubicBezTo>
                  <a:cubicBezTo>
                    <a:pt x="2" y="73569"/>
                    <a:pt x="32311" y="75732"/>
                    <a:pt x="49056" y="5631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09392BBA-3380-B8AD-8958-DAB9F5F66A9D}"/>
                </a:ext>
              </a:extLst>
            </p:cNvPr>
            <p:cNvSpPr/>
            <p:nvPr/>
          </p:nvSpPr>
          <p:spPr>
            <a:xfrm>
              <a:off x="44191577" y="19638062"/>
              <a:ext cx="61910" cy="72259"/>
            </a:xfrm>
            <a:custGeom>
              <a:avLst/>
              <a:gdLst>
                <a:gd name="connsiteX0" fmla="*/ 61888 w 61910"/>
                <a:gd name="connsiteY0" fmla="*/ 72073 h 72259"/>
                <a:gd name="connsiteX1" fmla="*/ 46800 w 61910"/>
                <a:gd name="connsiteY1" fmla="*/ 14047 h 72259"/>
                <a:gd name="connsiteX2" fmla="*/ 327 w 61910"/>
                <a:gd name="connsiteY2" fmla="*/ 817 h 72259"/>
                <a:gd name="connsiteX3" fmla="*/ 13139 w 61910"/>
                <a:gd name="connsiteY3" fmla="*/ 56214 h 72259"/>
                <a:gd name="connsiteX4" fmla="*/ 61888 w 61910"/>
                <a:gd name="connsiteY4" fmla="*/ 72073 h 7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0" h="72259">
                  <a:moveTo>
                    <a:pt x="61888" y="72073"/>
                  </a:moveTo>
                  <a:cubicBezTo>
                    <a:pt x="61888" y="72073"/>
                    <a:pt x="63164" y="33021"/>
                    <a:pt x="46800" y="14047"/>
                  </a:cubicBezTo>
                  <a:cubicBezTo>
                    <a:pt x="30436" y="-4927"/>
                    <a:pt x="327" y="817"/>
                    <a:pt x="327" y="817"/>
                  </a:cubicBezTo>
                  <a:cubicBezTo>
                    <a:pt x="327" y="817"/>
                    <a:pt x="-3235" y="37269"/>
                    <a:pt x="13139" y="56214"/>
                  </a:cubicBezTo>
                  <a:cubicBezTo>
                    <a:pt x="29512" y="75159"/>
                    <a:pt x="61888" y="72073"/>
                    <a:pt x="61888" y="7207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8A7758B5-7E15-5748-1F05-F5507EE3F86C}"/>
                </a:ext>
              </a:extLst>
            </p:cNvPr>
            <p:cNvSpPr/>
            <p:nvPr/>
          </p:nvSpPr>
          <p:spPr>
            <a:xfrm>
              <a:off x="44190863" y="19715173"/>
              <a:ext cx="61901" cy="72250"/>
            </a:xfrm>
            <a:custGeom>
              <a:avLst/>
              <a:gdLst>
                <a:gd name="connsiteX0" fmla="*/ 61878 w 61901"/>
                <a:gd name="connsiteY0" fmla="*/ 72067 h 72250"/>
                <a:gd name="connsiteX1" fmla="*/ 46791 w 61901"/>
                <a:gd name="connsiteY1" fmla="*/ 14041 h 72250"/>
                <a:gd name="connsiteX2" fmla="*/ 328 w 61901"/>
                <a:gd name="connsiteY2" fmla="*/ 820 h 72250"/>
                <a:gd name="connsiteX3" fmla="*/ 13129 w 61901"/>
                <a:gd name="connsiteY3" fmla="*/ 56208 h 72250"/>
                <a:gd name="connsiteX4" fmla="*/ 61878 w 61901"/>
                <a:gd name="connsiteY4" fmla="*/ 72067 h 7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01" h="72250">
                  <a:moveTo>
                    <a:pt x="61878" y="72067"/>
                  </a:moveTo>
                  <a:cubicBezTo>
                    <a:pt x="61878" y="72067"/>
                    <a:pt x="63155" y="33014"/>
                    <a:pt x="46791" y="14041"/>
                  </a:cubicBezTo>
                  <a:cubicBezTo>
                    <a:pt x="30427" y="-4933"/>
                    <a:pt x="328" y="820"/>
                    <a:pt x="328" y="820"/>
                  </a:cubicBezTo>
                  <a:cubicBezTo>
                    <a:pt x="328" y="820"/>
                    <a:pt x="-3235" y="37282"/>
                    <a:pt x="13129" y="56208"/>
                  </a:cubicBezTo>
                  <a:cubicBezTo>
                    <a:pt x="29493" y="75134"/>
                    <a:pt x="61878" y="72067"/>
                    <a:pt x="61878" y="7206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27DE68F2-5AA2-BAE8-EB73-E0C7976D651A}"/>
                </a:ext>
              </a:extLst>
            </p:cNvPr>
            <p:cNvSpPr/>
            <p:nvPr/>
          </p:nvSpPr>
          <p:spPr>
            <a:xfrm>
              <a:off x="44264036" y="19790441"/>
              <a:ext cx="63117" cy="73639"/>
            </a:xfrm>
            <a:custGeom>
              <a:avLst/>
              <a:gdLst>
                <a:gd name="connsiteX0" fmla="*/ 49037 w 63117"/>
                <a:gd name="connsiteY0" fmla="*/ 56311 h 73639"/>
                <a:gd name="connsiteX1" fmla="*/ 62934 w 63117"/>
                <a:gd name="connsiteY1" fmla="*/ 543 h 73639"/>
                <a:gd name="connsiteX2" fmla="*/ 16195 w 63117"/>
                <a:gd name="connsiteY2" fmla="*/ 15097 h 73639"/>
                <a:gd name="connsiteX3" fmla="*/ 2 w 63117"/>
                <a:gd name="connsiteY3" fmla="*/ 73571 h 73639"/>
                <a:gd name="connsiteX4" fmla="*/ 49037 w 63117"/>
                <a:gd name="connsiteY4" fmla="*/ 56311 h 7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17" h="73639">
                  <a:moveTo>
                    <a:pt x="49037" y="56311"/>
                  </a:moveTo>
                  <a:cubicBezTo>
                    <a:pt x="65782" y="36890"/>
                    <a:pt x="62934" y="543"/>
                    <a:pt x="62934" y="543"/>
                  </a:cubicBezTo>
                  <a:cubicBezTo>
                    <a:pt x="62934" y="543"/>
                    <a:pt x="32940" y="-4325"/>
                    <a:pt x="16195" y="15097"/>
                  </a:cubicBezTo>
                  <a:cubicBezTo>
                    <a:pt x="-550" y="34518"/>
                    <a:pt x="2" y="73571"/>
                    <a:pt x="2" y="73571"/>
                  </a:cubicBezTo>
                  <a:cubicBezTo>
                    <a:pt x="2" y="73571"/>
                    <a:pt x="32292" y="75695"/>
                    <a:pt x="49037" y="5631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05DA8D73-8397-56CB-EF5C-EF9B222C89A5}"/>
                </a:ext>
              </a:extLst>
            </p:cNvPr>
            <p:cNvSpPr/>
            <p:nvPr/>
          </p:nvSpPr>
          <p:spPr>
            <a:xfrm>
              <a:off x="44190946" y="19792068"/>
              <a:ext cx="61894" cy="72253"/>
            </a:xfrm>
            <a:custGeom>
              <a:avLst/>
              <a:gdLst>
                <a:gd name="connsiteX0" fmla="*/ 320 w 61894"/>
                <a:gd name="connsiteY0" fmla="*/ 820 h 72253"/>
                <a:gd name="connsiteX1" fmla="*/ 13122 w 61894"/>
                <a:gd name="connsiteY1" fmla="*/ 56208 h 72253"/>
                <a:gd name="connsiteX2" fmla="*/ 61871 w 61894"/>
                <a:gd name="connsiteY2" fmla="*/ 72067 h 72253"/>
                <a:gd name="connsiteX3" fmla="*/ 46783 w 61894"/>
                <a:gd name="connsiteY3" fmla="*/ 14041 h 72253"/>
                <a:gd name="connsiteX4" fmla="*/ 320 w 61894"/>
                <a:gd name="connsiteY4" fmla="*/ 820 h 72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94" h="72253">
                  <a:moveTo>
                    <a:pt x="320" y="820"/>
                  </a:moveTo>
                  <a:cubicBezTo>
                    <a:pt x="320" y="820"/>
                    <a:pt x="-3204" y="37263"/>
                    <a:pt x="13122" y="56208"/>
                  </a:cubicBezTo>
                  <a:cubicBezTo>
                    <a:pt x="29448" y="75153"/>
                    <a:pt x="61871" y="72067"/>
                    <a:pt x="61871" y="72067"/>
                  </a:cubicBezTo>
                  <a:cubicBezTo>
                    <a:pt x="61871" y="72067"/>
                    <a:pt x="63157" y="33014"/>
                    <a:pt x="46783" y="14041"/>
                  </a:cubicBezTo>
                  <a:cubicBezTo>
                    <a:pt x="30410" y="-4933"/>
                    <a:pt x="320" y="820"/>
                    <a:pt x="320" y="82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BFFDABB6-BDA0-9A70-D486-18BD1353188A}"/>
                </a:ext>
              </a:extLst>
            </p:cNvPr>
            <p:cNvSpPr/>
            <p:nvPr/>
          </p:nvSpPr>
          <p:spPr>
            <a:xfrm>
              <a:off x="44192377" y="19488173"/>
              <a:ext cx="61902" cy="145033"/>
            </a:xfrm>
            <a:custGeom>
              <a:avLst/>
              <a:gdLst>
                <a:gd name="connsiteX0" fmla="*/ 61878 w 61902"/>
                <a:gd name="connsiteY0" fmla="*/ 144847 h 145033"/>
                <a:gd name="connsiteX1" fmla="*/ 46791 w 61902"/>
                <a:gd name="connsiteY1" fmla="*/ 86821 h 145033"/>
                <a:gd name="connsiteX2" fmla="*/ 18416 w 61902"/>
                <a:gd name="connsiteY2" fmla="*/ 73229 h 145033"/>
                <a:gd name="connsiteX3" fmla="*/ 12634 w 61902"/>
                <a:gd name="connsiteY3" fmla="*/ 1734 h 145033"/>
                <a:gd name="connsiteX4" fmla="*/ 10714 w 61902"/>
                <a:gd name="connsiteY4" fmla="*/ 3 h 145033"/>
                <a:gd name="connsiteX5" fmla="*/ 8986 w 61902"/>
                <a:gd name="connsiteY5" fmla="*/ 1667 h 145033"/>
                <a:gd name="connsiteX6" fmla="*/ 328 w 61902"/>
                <a:gd name="connsiteY6" fmla="*/ 73600 h 145033"/>
                <a:gd name="connsiteX7" fmla="*/ 13129 w 61902"/>
                <a:gd name="connsiteY7" fmla="*/ 128988 h 145033"/>
                <a:gd name="connsiteX8" fmla="*/ 61878 w 61902"/>
                <a:gd name="connsiteY8" fmla="*/ 144847 h 145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902" h="145033">
                  <a:moveTo>
                    <a:pt x="61878" y="144847"/>
                  </a:moveTo>
                  <a:cubicBezTo>
                    <a:pt x="61878" y="144847"/>
                    <a:pt x="63164" y="105795"/>
                    <a:pt x="46791" y="86821"/>
                  </a:cubicBezTo>
                  <a:cubicBezTo>
                    <a:pt x="39389" y="78869"/>
                    <a:pt x="29251" y="74013"/>
                    <a:pt x="18416" y="73229"/>
                  </a:cubicBezTo>
                  <a:lnTo>
                    <a:pt x="12634" y="1734"/>
                  </a:lnTo>
                  <a:cubicBezTo>
                    <a:pt x="12582" y="725"/>
                    <a:pt x="11723" y="-50"/>
                    <a:pt x="10714" y="3"/>
                  </a:cubicBezTo>
                  <a:cubicBezTo>
                    <a:pt x="9803" y="49"/>
                    <a:pt x="9066" y="760"/>
                    <a:pt x="8986" y="1667"/>
                  </a:cubicBezTo>
                  <a:lnTo>
                    <a:pt x="328" y="73600"/>
                  </a:lnTo>
                  <a:cubicBezTo>
                    <a:pt x="328" y="73600"/>
                    <a:pt x="-3235" y="110043"/>
                    <a:pt x="13129" y="128988"/>
                  </a:cubicBezTo>
                  <a:cubicBezTo>
                    <a:pt x="29493" y="147933"/>
                    <a:pt x="61878" y="144847"/>
                    <a:pt x="61878" y="1448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19EECD21-D8B2-4903-674F-8D3DB41A0BDC}"/>
                </a:ext>
              </a:extLst>
            </p:cNvPr>
            <p:cNvSpPr/>
            <p:nvPr/>
          </p:nvSpPr>
          <p:spPr>
            <a:xfrm>
              <a:off x="44265309" y="19488172"/>
              <a:ext cx="61902" cy="145034"/>
            </a:xfrm>
            <a:custGeom>
              <a:avLst/>
              <a:gdLst>
                <a:gd name="connsiteX0" fmla="*/ 24 w 61902"/>
                <a:gd name="connsiteY0" fmla="*/ 144848 h 145034"/>
                <a:gd name="connsiteX1" fmla="*/ 48773 w 61902"/>
                <a:gd name="connsiteY1" fmla="*/ 128989 h 145034"/>
                <a:gd name="connsiteX2" fmla="*/ 61574 w 61902"/>
                <a:gd name="connsiteY2" fmla="*/ 73601 h 145034"/>
                <a:gd name="connsiteX3" fmla="*/ 52926 w 61902"/>
                <a:gd name="connsiteY3" fmla="*/ 1668 h 145034"/>
                <a:gd name="connsiteX4" fmla="*/ 50942 w 61902"/>
                <a:gd name="connsiteY4" fmla="*/ 7 h 145034"/>
                <a:gd name="connsiteX5" fmla="*/ 49277 w 61902"/>
                <a:gd name="connsiteY5" fmla="*/ 1735 h 145034"/>
                <a:gd name="connsiteX6" fmla="*/ 43496 w 61902"/>
                <a:gd name="connsiteY6" fmla="*/ 73230 h 145034"/>
                <a:gd name="connsiteX7" fmla="*/ 15111 w 61902"/>
                <a:gd name="connsiteY7" fmla="*/ 86822 h 145034"/>
                <a:gd name="connsiteX8" fmla="*/ 24 w 61902"/>
                <a:gd name="connsiteY8" fmla="*/ 144848 h 14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902" h="145034">
                  <a:moveTo>
                    <a:pt x="24" y="144848"/>
                  </a:moveTo>
                  <a:cubicBezTo>
                    <a:pt x="24" y="144848"/>
                    <a:pt x="32409" y="147934"/>
                    <a:pt x="48773" y="128989"/>
                  </a:cubicBezTo>
                  <a:cubicBezTo>
                    <a:pt x="65137" y="110044"/>
                    <a:pt x="61574" y="73601"/>
                    <a:pt x="61574" y="73601"/>
                  </a:cubicBezTo>
                  <a:lnTo>
                    <a:pt x="52926" y="1668"/>
                  </a:lnTo>
                  <a:cubicBezTo>
                    <a:pt x="52837" y="662"/>
                    <a:pt x="51949" y="-81"/>
                    <a:pt x="50942" y="7"/>
                  </a:cubicBezTo>
                  <a:cubicBezTo>
                    <a:pt x="50035" y="88"/>
                    <a:pt x="49324" y="824"/>
                    <a:pt x="49277" y="1735"/>
                  </a:cubicBezTo>
                  <a:lnTo>
                    <a:pt x="43496" y="73230"/>
                  </a:lnTo>
                  <a:cubicBezTo>
                    <a:pt x="32658" y="74016"/>
                    <a:pt x="22519" y="78871"/>
                    <a:pt x="15111" y="86822"/>
                  </a:cubicBezTo>
                  <a:cubicBezTo>
                    <a:pt x="-1262" y="105767"/>
                    <a:pt x="24" y="144848"/>
                    <a:pt x="24" y="1448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CF4A61CA-6B0A-CE6B-9700-2FCFDDBA5EFF}"/>
                </a:ext>
              </a:extLst>
            </p:cNvPr>
            <p:cNvSpPr/>
            <p:nvPr/>
          </p:nvSpPr>
          <p:spPr>
            <a:xfrm>
              <a:off x="44235270" y="19412620"/>
              <a:ext cx="47979" cy="165879"/>
            </a:xfrm>
            <a:custGeom>
              <a:avLst/>
              <a:gdLst>
                <a:gd name="connsiteX0" fmla="*/ 24748 w 47979"/>
                <a:gd name="connsiteY0" fmla="*/ 165880 h 165879"/>
                <a:gd name="connsiteX1" fmla="*/ 47980 w 47979"/>
                <a:gd name="connsiteY1" fmla="*/ 115397 h 165879"/>
                <a:gd name="connsiteX2" fmla="*/ 33330 w 47979"/>
                <a:gd name="connsiteY2" fmla="*/ 73402 h 165879"/>
                <a:gd name="connsiteX3" fmla="*/ 26463 w 47979"/>
                <a:gd name="connsiteY3" fmla="*/ 1697 h 165879"/>
                <a:gd name="connsiteX4" fmla="*/ 24507 w 47979"/>
                <a:gd name="connsiteY4" fmla="*/ 5 h 165879"/>
                <a:gd name="connsiteX5" fmla="*/ 22815 w 47979"/>
                <a:gd name="connsiteY5" fmla="*/ 1697 h 165879"/>
                <a:gd name="connsiteX6" fmla="*/ 15738 w 47979"/>
                <a:gd name="connsiteY6" fmla="*/ 73335 h 165879"/>
                <a:gd name="connsiteX7" fmla="*/ 2 w 47979"/>
                <a:gd name="connsiteY7" fmla="*/ 116140 h 165879"/>
                <a:gd name="connsiteX8" fmla="*/ 24748 w 47979"/>
                <a:gd name="connsiteY8" fmla="*/ 165880 h 16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79" h="165879">
                  <a:moveTo>
                    <a:pt x="24748" y="165880"/>
                  </a:moveTo>
                  <a:cubicBezTo>
                    <a:pt x="38072" y="152228"/>
                    <a:pt x="46278" y="134397"/>
                    <a:pt x="47980" y="115397"/>
                  </a:cubicBezTo>
                  <a:cubicBezTo>
                    <a:pt x="47227" y="100283"/>
                    <a:pt x="42142" y="85705"/>
                    <a:pt x="33330" y="73402"/>
                  </a:cubicBezTo>
                  <a:lnTo>
                    <a:pt x="26463" y="1697"/>
                  </a:lnTo>
                  <a:cubicBezTo>
                    <a:pt x="26390" y="690"/>
                    <a:pt x="25514" y="-68"/>
                    <a:pt x="24507" y="5"/>
                  </a:cubicBezTo>
                  <a:cubicBezTo>
                    <a:pt x="23600" y="71"/>
                    <a:pt x="22880" y="792"/>
                    <a:pt x="22815" y="1697"/>
                  </a:cubicBezTo>
                  <a:lnTo>
                    <a:pt x="15738" y="73335"/>
                  </a:lnTo>
                  <a:cubicBezTo>
                    <a:pt x="6598" y="85854"/>
                    <a:pt x="1147" y="100682"/>
                    <a:pt x="2" y="116140"/>
                  </a:cubicBezTo>
                  <a:cubicBezTo>
                    <a:pt x="-274" y="143782"/>
                    <a:pt x="24748" y="165880"/>
                    <a:pt x="24748" y="16588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F88667AD-5973-7065-3059-2339135C9692}"/>
                </a:ext>
              </a:extLst>
            </p:cNvPr>
            <p:cNvCxnSpPr/>
            <p:nvPr/>
          </p:nvCxnSpPr>
          <p:spPr>
            <a:xfrm>
              <a:off x="44259259" y="19864080"/>
              <a:ext cx="0" cy="2726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4513D2BD-111F-C9B1-6476-64C4F28D20D9}"/>
              </a:ext>
            </a:extLst>
          </p:cNvPr>
          <p:cNvCxnSpPr>
            <a:cxnSpLocks/>
          </p:cNvCxnSpPr>
          <p:nvPr/>
        </p:nvCxnSpPr>
        <p:spPr>
          <a:xfrm>
            <a:off x="42854850" y="18665592"/>
            <a:ext cx="0" cy="8442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790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651</Words>
  <Application>Microsoft Office PowerPoint</Application>
  <PresentationFormat>Custom</PresentationFormat>
  <Paragraphs>57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HP Simplified</vt:lpstr>
      <vt:lpstr>Segoe UI</vt:lpstr>
      <vt:lpstr>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ROOT</dc:creator>
  <cp:lastModifiedBy>Martin, Lioba (IMK)</cp:lastModifiedBy>
  <cp:revision>16</cp:revision>
  <dcterms:created xsi:type="dcterms:W3CDTF">2023-04-03T14:29:57Z</dcterms:created>
  <dcterms:modified xsi:type="dcterms:W3CDTF">2023-04-21T16:38:05Z</dcterms:modified>
</cp:coreProperties>
</file>