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555" r:id="rId2"/>
    <p:sldId id="587" r:id="rId3"/>
    <p:sldId id="557" r:id="rId4"/>
    <p:sldId id="570" r:id="rId5"/>
    <p:sldId id="558" r:id="rId6"/>
    <p:sldId id="572" r:id="rId7"/>
    <p:sldId id="576" r:id="rId8"/>
    <p:sldId id="577" r:id="rId9"/>
    <p:sldId id="580" r:id="rId10"/>
    <p:sldId id="581" r:id="rId11"/>
    <p:sldId id="583" r:id="rId12"/>
    <p:sldId id="585" r:id="rId13"/>
    <p:sldId id="579" r:id="rId14"/>
    <p:sldId id="584" r:id="rId15"/>
    <p:sldId id="586" r:id="rId16"/>
    <p:sldId id="588" r:id="rId17"/>
    <p:sldId id="560" r:id="rId1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anosvaler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1B7"/>
    <a:srgbClr val="D5D5D5"/>
    <a:srgbClr val="55D4B3"/>
    <a:srgbClr val="0072BC"/>
    <a:srgbClr val="FFE11D"/>
    <a:srgbClr val="FFE000"/>
    <a:srgbClr val="83BBDE"/>
    <a:srgbClr val="2989C6"/>
    <a:srgbClr val="878787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 mitjà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 cla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5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D2CF5-8F86-434E-838C-4C37C6D35BD5}" type="datetimeFigureOut">
              <a:rPr lang="ca-ES" smtClean="0"/>
              <a:t>27/4/2023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50046-1930-4F67-9B7A-2EA0257CB9C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933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0584-0D32-4402-A559-BD91A893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8020E-5213-4FAB-B293-E15BF82C3ABB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BCA75-8955-45FC-902D-2F48D360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27B4D-8749-407C-B0A2-D5DF4725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003FF-77E6-49F9-BD82-C3A178B1FE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4368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E2179-1C4C-4CC8-A843-17F720EE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403E-0F5D-4F68-8A56-B53974B0AF01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492D-D3CC-485D-B84A-6535FE18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DC499-6D5F-4FE9-9F3D-66910D01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4FF13-5590-44EC-9A0E-2A3843EE517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9467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7165-10FB-4729-990C-D8234BC5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5047-8F1E-4536-BA38-B4556200B0ED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D416-6874-46CF-A03F-2B30B66A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FDE2C-EAAA-4D5A-BD1C-09EC5652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BB64D-13C7-4F0E-B750-46F786675B1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6951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9F5BF-3A7B-4752-9CB0-CCAE85A0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8DFB8-77FD-4725-ABEC-311D84589F50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B9F3-86A1-46A4-A9A8-18E74987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AB2E1-31F6-4B23-A2EF-3DE665D9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58974-0973-4F71-A1BF-8C74D1EDEBA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9915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6D0D-61E9-4423-9C4F-09BC7EAB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F040-B789-48BB-ADF5-32990EE66D32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64CE9-97B9-40F9-A1DF-BA496197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ABC84-75B0-4DE3-B8AE-B9D8477A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8781-A92A-42E4-B597-900A426A598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593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DB7A79-3059-47E4-A441-348357A0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9098-F27A-408A-8D74-BF784C0B0F62}" type="datetime1">
              <a:rPr lang="es-ES" smtClean="0"/>
              <a:t>27/04/2023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BC7DA3-9567-4E0F-92C4-1FD481F2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4FEA4C-B657-400E-831F-D60DE560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25C2-D12E-47D2-9B8F-3BE90A332CF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550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DBFC3E-213E-41FA-B24D-C4B4BE3F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766E9-8241-43EE-A5BA-86757BDBF669}" type="datetime1">
              <a:rPr lang="es-ES" smtClean="0"/>
              <a:t>27/04/2023</a:t>
            </a:fld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E4C0F-F2E9-465A-A273-49D0390D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B3C6B4-8B4D-4FEE-9F8D-E05CC06A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BDB-05B4-4F39-B7A2-5513A8D4774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830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EF2446-4F60-450C-8711-9B57CFF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EB38D-DA18-441C-98BF-826194A060F5}" type="datetime1">
              <a:rPr lang="es-ES" smtClean="0"/>
              <a:t>27/04/2023</a:t>
            </a:fld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25B100-34EA-434C-9413-D37287F8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6E20D7-D33B-4023-B88F-88F45A26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B1435-3168-4981-B8BE-F7E9BC666D3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982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A107DE-EDC8-436B-AC02-BF08176F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1953E-4388-40BF-AD83-D45119F784A6}" type="datetime1">
              <a:rPr lang="es-ES" smtClean="0"/>
              <a:t>27/04/2023</a:t>
            </a:fld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62120F-BDB9-4511-8555-5FD583D5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DF145A-A414-4A08-9DD5-BB93699A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FD427-912D-44F5-98BD-65078086B69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2760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9F946E-93B1-43BB-B940-8DEA5401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30CF6-CD4A-448E-8720-BABE58C9FEF7}" type="datetime1">
              <a:rPr lang="es-ES" smtClean="0"/>
              <a:t>27/04/2023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EF9615-364E-451B-BA73-95879DE1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63E29F-E881-4E4C-8411-455859C8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9FFB-A9EA-411E-8319-A89DD1D2295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33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2F8771-A0E8-43B7-BE5E-FD34CBF0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D23F-8B15-412E-B158-04159BDDB353}" type="datetime1">
              <a:rPr lang="es-ES" smtClean="0"/>
              <a:t>27/04/2023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1BBAB7-160D-4DEF-A989-3046E468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61E542-C225-4D73-964C-8953F799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C54A9-36AE-40B8-ADB7-93DDC4019DF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993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A5C3EE-F0C4-4600-98BF-91F4DF012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n-US" altLang="es-E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DB33890-D2B8-4321-93E2-30A3D75CD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Editar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34F9C-A582-44F6-AF72-5E98738F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99030A-782C-41B6-A421-CF665D26C068}" type="datetime1">
              <a:rPr lang="es-ES" smtClean="0"/>
              <a:t>27/04/2023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1B95-280A-41DD-AB5D-62566475E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36600-4739-4D39-A99A-482234C94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35F3B36-DE88-4F5B-9C9F-1C7C03906BD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5.xml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slide" Target="slide7.xml"/><Relationship Id="rId12" Type="http://schemas.openxmlformats.org/officeDocument/2006/relationships/image" Target="../media/image8.svg"/><Relationship Id="rId17" Type="http://schemas.openxmlformats.org/officeDocument/2006/relationships/slide" Target="slide1.xml"/><Relationship Id="rId25" Type="http://schemas.openxmlformats.org/officeDocument/2006/relationships/image" Target="../media/image18.jpeg"/><Relationship Id="rId33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32" Type="http://schemas.openxmlformats.org/officeDocument/2006/relationships/image" Target="../media/image24.jpeg"/><Relationship Id="rId5" Type="http://schemas.openxmlformats.org/officeDocument/2006/relationships/slide" Target="slide4.xml"/><Relationship Id="rId15" Type="http://schemas.openxmlformats.org/officeDocument/2006/relationships/slide" Target="slide2.xml"/><Relationship Id="rId23" Type="http://schemas.openxmlformats.org/officeDocument/2006/relationships/image" Target="../media/image16.png"/><Relationship Id="rId28" Type="http://schemas.openxmlformats.org/officeDocument/2006/relationships/image" Target="../media/image21.jpg"/><Relationship Id="rId10" Type="http://schemas.openxmlformats.org/officeDocument/2006/relationships/image" Target="../media/image6.png"/><Relationship Id="rId19" Type="http://schemas.openxmlformats.org/officeDocument/2006/relationships/image" Target="../media/image12.svg"/><Relationship Id="rId31" Type="http://schemas.openxmlformats.org/officeDocument/2006/relationships/hyperlink" Target="mailto:llanosvalera@ub.edu" TargetMode="Externa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jpg"/><Relationship Id="rId30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47.png"/><Relationship Id="rId3" Type="http://schemas.openxmlformats.org/officeDocument/2006/relationships/image" Target="../media/image16.png"/><Relationship Id="rId21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2.sv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1.png"/><Relationship Id="rId10" Type="http://schemas.openxmlformats.org/officeDocument/2006/relationships/slide" Target="slide5.xml"/><Relationship Id="rId19" Type="http://schemas.openxmlformats.org/officeDocument/2006/relationships/image" Target="../media/image4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49.png"/><Relationship Id="rId3" Type="http://schemas.openxmlformats.org/officeDocument/2006/relationships/image" Target="../media/image16.png"/><Relationship Id="rId21" Type="http://schemas.openxmlformats.org/officeDocument/2006/relationships/slide" Target="slide1.xml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5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2.svg"/><Relationship Id="rId10" Type="http://schemas.openxmlformats.org/officeDocument/2006/relationships/slide" Target="slide5.xml"/><Relationship Id="rId19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51.png"/><Relationship Id="rId3" Type="http://schemas.openxmlformats.org/officeDocument/2006/relationships/image" Target="../media/image16.png"/><Relationship Id="rId21" Type="http://schemas.openxmlformats.org/officeDocument/2006/relationships/slide" Target="slide1.xml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2.svg"/><Relationship Id="rId10" Type="http://schemas.openxmlformats.org/officeDocument/2006/relationships/slide" Target="slide5.xml"/><Relationship Id="rId19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5.xml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slide" Target="slide1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image" Target="../media/image52.png"/><Relationship Id="rId16" Type="http://schemas.openxmlformats.org/officeDocument/2006/relationships/image" Target="../media/image10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slide" Target="slide5.xml"/><Relationship Id="rId24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slide" Target="slide2.xml"/><Relationship Id="rId23" Type="http://schemas.openxmlformats.org/officeDocument/2006/relationships/image" Target="../media/image12.svg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9.png"/><Relationship Id="rId2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53.png"/><Relationship Id="rId3" Type="http://schemas.openxmlformats.org/officeDocument/2006/relationships/image" Target="../media/image16.png"/><Relationship Id="rId21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2.sv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1.png"/><Relationship Id="rId10" Type="http://schemas.openxmlformats.org/officeDocument/2006/relationships/slide" Target="slide5.xml"/><Relationship Id="rId19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3" Type="http://schemas.openxmlformats.org/officeDocument/2006/relationships/image" Target="../media/image16.png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17" Type="http://schemas.openxmlformats.org/officeDocument/2006/relationships/image" Target="../media/image55.png"/><Relationship Id="rId2" Type="http://schemas.openxmlformats.org/officeDocument/2006/relationships/image" Target="../media/image15.png"/><Relationship Id="rId16" Type="http://schemas.openxmlformats.org/officeDocument/2006/relationships/slide" Target="slide15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slide" Target="slide16.xml"/><Relationship Id="rId10" Type="http://schemas.openxmlformats.org/officeDocument/2006/relationships/slide" Target="slide7.xml"/><Relationship Id="rId19" Type="http://schemas.openxmlformats.org/officeDocument/2006/relationships/image" Target="../media/image8.sv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hyperlink" Target="https://doi-org.sire.ub.edu/10.1007/978-1-4899-3324-9_4" TargetMode="External"/><Relationship Id="rId3" Type="http://schemas.openxmlformats.org/officeDocument/2006/relationships/image" Target="../media/image16.png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17" Type="http://schemas.openxmlformats.org/officeDocument/2006/relationships/image" Target="../media/image55.png"/><Relationship Id="rId25" Type="http://schemas.openxmlformats.org/officeDocument/2006/relationships/hyperlink" Target="https://doi-org.sire.ub.edu/10.1002/esp.4091" TargetMode="External"/><Relationship Id="rId2" Type="http://schemas.openxmlformats.org/officeDocument/2006/relationships/image" Target="../media/image15.png"/><Relationship Id="rId16" Type="http://schemas.openxmlformats.org/officeDocument/2006/relationships/slide" Target="slide15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hyperlink" Target="https://doi-org.sire.ub.edu/10.1002/2015RG000514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hyperlink" Target="https://doi.org/10.1016/j.ejrh.2023.101348" TargetMode="External"/><Relationship Id="rId28" Type="http://schemas.openxmlformats.org/officeDocument/2006/relationships/hyperlink" Target="https://www.upc.edu/ca/sala-de-prensa/pdfs/informe_francol&#237;_mem&#242;ria.pdf" TargetMode="External"/><Relationship Id="rId10" Type="http://schemas.openxmlformats.org/officeDocument/2006/relationships/slide" Target="slide7.xml"/><Relationship Id="rId19" Type="http://schemas.openxmlformats.org/officeDocument/2006/relationships/image" Target="../media/image8.sv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2.svg"/><Relationship Id="rId27" Type="http://schemas.openxmlformats.org/officeDocument/2006/relationships/hyperlink" Target="https://doi-org.sire.ub.edu/10.1029/2018WR02275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7.jpeg"/><Relationship Id="rId7" Type="http://schemas.openxmlformats.org/officeDocument/2006/relationships/image" Target="../media/image8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9.jpeg"/><Relationship Id="rId10" Type="http://schemas.openxmlformats.org/officeDocument/2006/relationships/image" Target="../media/image12.svg"/><Relationship Id="rId4" Type="http://schemas.openxmlformats.org/officeDocument/2006/relationships/image" Target="../media/image58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17.png"/><Relationship Id="rId3" Type="http://schemas.openxmlformats.org/officeDocument/2006/relationships/image" Target="../media/image26.png"/><Relationship Id="rId21" Type="http://schemas.openxmlformats.org/officeDocument/2006/relationships/slide" Target="slide1.xml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23" Type="http://schemas.openxmlformats.org/officeDocument/2006/relationships/image" Target="../media/image12.svg"/><Relationship Id="rId10" Type="http://schemas.openxmlformats.org/officeDocument/2006/relationships/slide" Target="slide7.xml"/><Relationship Id="rId19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4.png"/><Relationship Id="rId14" Type="http://schemas.openxmlformats.org/officeDocument/2006/relationships/slide" Target="slide15.xml"/><Relationship Id="rId2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28.png"/><Relationship Id="rId3" Type="http://schemas.openxmlformats.org/officeDocument/2006/relationships/image" Target="../media/image16.png"/><Relationship Id="rId21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slide" Target="slide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sv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23" Type="http://schemas.openxmlformats.org/officeDocument/2006/relationships/image" Target="../media/image11.png"/><Relationship Id="rId10" Type="http://schemas.openxmlformats.org/officeDocument/2006/relationships/slide" Target="slide7.xml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15.xml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.xml"/><Relationship Id="rId18" Type="http://schemas.openxmlformats.org/officeDocument/2006/relationships/image" Target="../media/image8.svg"/><Relationship Id="rId3" Type="http://schemas.openxmlformats.org/officeDocument/2006/relationships/image" Target="../media/image16.png"/><Relationship Id="rId21" Type="http://schemas.openxmlformats.org/officeDocument/2006/relationships/image" Target="../media/image12.svg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image" Target="../media/image7.png"/><Relationship Id="rId2" Type="http://schemas.openxmlformats.org/officeDocument/2006/relationships/image" Target="../media/image15.png"/><Relationship Id="rId16" Type="http://schemas.openxmlformats.org/officeDocument/2006/relationships/image" Target="../media/image3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15.xml"/><Relationship Id="rId5" Type="http://schemas.openxmlformats.org/officeDocument/2006/relationships/image" Target="../media/image2.png"/><Relationship Id="rId15" Type="http://schemas.openxmlformats.org/officeDocument/2006/relationships/slide" Target="slide4.xml"/><Relationship Id="rId23" Type="http://schemas.openxmlformats.org/officeDocument/2006/relationships/image" Target="../media/image32.jpg"/><Relationship Id="rId10" Type="http://schemas.openxmlformats.org/officeDocument/2006/relationships/image" Target="../media/image6.png"/><Relationship Id="rId19" Type="http://schemas.openxmlformats.org/officeDocument/2006/relationships/slide" Target="slide1.xml"/><Relationship Id="rId4" Type="http://schemas.openxmlformats.org/officeDocument/2006/relationships/image" Target="../media/image17.png"/><Relationship Id="rId9" Type="http://schemas.openxmlformats.org/officeDocument/2006/relationships/slide" Target="slide5.xml"/><Relationship Id="rId14" Type="http://schemas.openxmlformats.org/officeDocument/2006/relationships/image" Target="../media/image10.png"/><Relationship Id="rId2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21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3.png"/><Relationship Id="rId25" Type="http://schemas.openxmlformats.org/officeDocument/2006/relationships/image" Target="../media/image36.png"/><Relationship Id="rId2" Type="http://schemas.openxmlformats.org/officeDocument/2006/relationships/image" Target="../media/image15.png"/><Relationship Id="rId16" Type="http://schemas.openxmlformats.org/officeDocument/2006/relationships/slide" Target="slide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sv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1.png"/><Relationship Id="rId10" Type="http://schemas.openxmlformats.org/officeDocument/2006/relationships/slide" Target="slide7.xml"/><Relationship Id="rId19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7.png"/><Relationship Id="rId3" Type="http://schemas.openxmlformats.org/officeDocument/2006/relationships/image" Target="../media/image16.png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3.png"/><Relationship Id="rId2" Type="http://schemas.openxmlformats.org/officeDocument/2006/relationships/image" Target="../media/image15.png"/><Relationship Id="rId16" Type="http://schemas.openxmlformats.org/officeDocument/2006/relationships/slide" Target="slide5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37.png"/><Relationship Id="rId10" Type="http://schemas.openxmlformats.org/officeDocument/2006/relationships/slide" Target="slide7.xml"/><Relationship Id="rId19" Type="http://schemas.openxmlformats.org/officeDocument/2006/relationships/image" Target="../media/image8.sv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39.png"/><Relationship Id="rId26" Type="http://schemas.openxmlformats.org/officeDocument/2006/relationships/image" Target="../media/image12.svg"/><Relationship Id="rId3" Type="http://schemas.openxmlformats.org/officeDocument/2006/relationships/image" Target="../media/image16.png"/><Relationship Id="rId21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5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slide" Target="slide1.xml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8.svg"/><Relationship Id="rId10" Type="http://schemas.openxmlformats.org/officeDocument/2006/relationships/slide" Target="slide5.xml"/><Relationship Id="rId19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7.png"/><Relationship Id="rId3" Type="http://schemas.openxmlformats.org/officeDocument/2006/relationships/image" Target="../media/image16.png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44.png"/><Relationship Id="rId2" Type="http://schemas.openxmlformats.org/officeDocument/2006/relationships/image" Target="../media/image15.png"/><Relationship Id="rId16" Type="http://schemas.openxmlformats.org/officeDocument/2006/relationships/image" Target="../media/image43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38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slide" Target="slide7.xml"/><Relationship Id="rId10" Type="http://schemas.openxmlformats.org/officeDocument/2006/relationships/slide" Target="slide5.xml"/><Relationship Id="rId19" Type="http://schemas.openxmlformats.org/officeDocument/2006/relationships/image" Target="../media/image8.sv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png"/><Relationship Id="rId18" Type="http://schemas.openxmlformats.org/officeDocument/2006/relationships/image" Target="../media/image45.png"/><Relationship Id="rId3" Type="http://schemas.openxmlformats.org/officeDocument/2006/relationships/image" Target="../media/image16.png"/><Relationship Id="rId21" Type="http://schemas.openxmlformats.org/officeDocument/2006/relationships/image" Target="../media/image8.svg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slide" Target="slide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2.sv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1.png"/><Relationship Id="rId10" Type="http://schemas.openxmlformats.org/officeDocument/2006/relationships/slide" Target="slide5.xml"/><Relationship Id="rId19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slide" Target="slide2.xml"/><Relationship Id="rId22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AF06FC1-CE88-439B-9C67-3E32D90FC4D1}"/>
              </a:ext>
            </a:extLst>
          </p:cNvPr>
          <p:cNvSpPr/>
          <p:nvPr/>
        </p:nvSpPr>
        <p:spPr>
          <a:xfrm rot="5400000">
            <a:off x="5417113" y="-5562843"/>
            <a:ext cx="1373916" cy="12347295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76155"/>
            <a:ext cx="1260702" cy="7057980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5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7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" y="4278513"/>
            <a:ext cx="705600" cy="752247"/>
          </a:xfrm>
          <a:prstGeom prst="rect">
            <a:avLst/>
          </a:prstGeom>
        </p:spPr>
      </p:pic>
      <p:pic>
        <p:nvPicPr>
          <p:cNvPr id="139" name="Imatge 138">
            <a:hlinkClick r:id="rId9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3" y="3402865"/>
            <a:ext cx="705600" cy="752819"/>
          </a:xfrm>
          <a:prstGeom prst="rect">
            <a:avLst/>
          </a:prstGeom>
        </p:spPr>
      </p:pic>
      <p:pic>
        <p:nvPicPr>
          <p:cNvPr id="140" name="Gràfic 139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AB83EE-D20F-405C-94DE-DDD58D82C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141" name="Gràfic 140" descr="Fletxa: corba lleugera">
            <a:extLst>
              <a:ext uri="{FF2B5EF4-FFF2-40B4-BE49-F238E27FC236}">
                <a16:creationId xmlns:a16="http://schemas.microsoft.com/office/drawing/2014/main" id="{B6313581-DB50-4385-B85A-168133C00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142" name="Imatge 141">
            <a:hlinkClick r:id="rId13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5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" y="1902735"/>
            <a:ext cx="705600" cy="859608"/>
          </a:xfrm>
          <a:prstGeom prst="rect">
            <a:avLst/>
          </a:prstGeom>
        </p:spPr>
      </p:pic>
      <p:pic>
        <p:nvPicPr>
          <p:cNvPr id="156" name="Gràfic 155" descr="Món">
            <a:hlinkClick r:id="rId17" action="ppaction://hlinksldjump"/>
            <a:extLst>
              <a:ext uri="{FF2B5EF4-FFF2-40B4-BE49-F238E27FC236}">
                <a16:creationId xmlns:a16="http://schemas.microsoft.com/office/drawing/2014/main" id="{EAA2B0F8-DB56-4A18-A0C9-01C9A90D2A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76" name="CuadroTexto 15">
            <a:extLst>
              <a:ext uri="{FF2B5EF4-FFF2-40B4-BE49-F238E27FC236}">
                <a16:creationId xmlns:a16="http://schemas.microsoft.com/office/drawing/2014/main" id="{14A15408-B425-4430-B1DA-F1CAE2E97B41}"/>
              </a:ext>
            </a:extLst>
          </p:cNvPr>
          <p:cNvSpPr txBox="1"/>
          <p:nvPr/>
        </p:nvSpPr>
        <p:spPr bwMode="auto">
          <a:xfrm>
            <a:off x="11351017" y="3424225"/>
            <a:ext cx="241573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 Roca</a:t>
            </a:r>
          </a:p>
        </p:txBody>
      </p:sp>
      <p:pic>
        <p:nvPicPr>
          <p:cNvPr id="46" name="Imatge 45">
            <a:extLst>
              <a:ext uri="{FF2B5EF4-FFF2-40B4-BE49-F238E27FC236}">
                <a16:creationId xmlns:a16="http://schemas.microsoft.com/office/drawing/2014/main" id="{05F39616-7846-4C27-922A-82EABD9EB0D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605" r="24761" b="3242"/>
          <a:stretch/>
        </p:blipFill>
        <p:spPr>
          <a:xfrm>
            <a:off x="1262956" y="2567333"/>
            <a:ext cx="1483816" cy="1368032"/>
          </a:xfrm>
          <a:prstGeom prst="rect">
            <a:avLst/>
          </a:prstGeom>
        </p:spPr>
      </p:pic>
      <p:pic>
        <p:nvPicPr>
          <p:cNvPr id="47" name="Imatge 46">
            <a:extLst>
              <a:ext uri="{FF2B5EF4-FFF2-40B4-BE49-F238E27FC236}">
                <a16:creationId xmlns:a16="http://schemas.microsoft.com/office/drawing/2014/main" id="{7FC74155-5FDA-4B3F-A597-E4EE234161D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14704" b="6419"/>
          <a:stretch/>
        </p:blipFill>
        <p:spPr>
          <a:xfrm>
            <a:off x="2674879" y="2487858"/>
            <a:ext cx="6703740" cy="4223677"/>
          </a:xfrm>
          <a:prstGeom prst="rect">
            <a:avLst/>
          </a:prstGeom>
        </p:spPr>
      </p:pic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FBA37442-D1F3-472F-A1CD-D3355191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125" y="1520500"/>
            <a:ext cx="469777" cy="6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ítulo 1">
            <a:extLst>
              <a:ext uri="{FF2B5EF4-FFF2-40B4-BE49-F238E27FC236}">
                <a16:creationId xmlns:a16="http://schemas.microsoft.com/office/drawing/2014/main" id="{6B39A886-3FC4-4B16-8C8A-2D09215E84E5}"/>
              </a:ext>
            </a:extLst>
          </p:cNvPr>
          <p:cNvSpPr txBox="1">
            <a:spLocks/>
          </p:cNvSpPr>
          <p:nvPr/>
        </p:nvSpPr>
        <p:spPr>
          <a:xfrm>
            <a:off x="1410051" y="281912"/>
            <a:ext cx="10580125" cy="855173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1" dirty="0">
                <a:latin typeface="Open Sans ExtraBold" panose="020B0604020202020204" pitchFamily="34" charset="0"/>
                <a:ea typeface="Open Sans ExtraBold" panose="020B0604020202020204" pitchFamily="34" charset="0"/>
                <a:cs typeface="Open Sans ExtraBold" panose="020B0604020202020204" pitchFamily="34" charset="0"/>
              </a:rPr>
              <a:t>BRIDGES</a:t>
            </a:r>
            <a:r>
              <a:rPr lang="en-US" sz="22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INFLUENCE LARGE WOOD TRAPPING EFFICIENCY DURING LARGE FLOODS:   INSIGHTS FROM THE FRANCOLÍ RIVER FLOOD IN 2019</a:t>
            </a:r>
          </a:p>
          <a:p>
            <a:pPr algn="ctr">
              <a:lnSpc>
                <a:spcPct val="150000"/>
              </a:lnSpc>
            </a:pPr>
            <a:r>
              <a:rPr lang="en-US" sz="1600" u="sng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 Valera-Prieto</a:t>
            </a:r>
            <a:r>
              <a:rPr lang="en-US" sz="16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Virginia Ruiz-Villanueva, Glòria Furdada</a:t>
            </a:r>
          </a:p>
        </p:txBody>
      </p:sp>
      <p:pic>
        <p:nvPicPr>
          <p:cNvPr id="68" name="Picture 8" descr="Universidad de Lausana - Wikipedia, la enciclopedia libre">
            <a:extLst>
              <a:ext uri="{FF2B5EF4-FFF2-40B4-BE49-F238E27FC236}">
                <a16:creationId xmlns:a16="http://schemas.microsoft.com/office/drawing/2014/main" id="{AC15C4CB-182B-41A7-A307-57D5CEAE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18" y="1580384"/>
            <a:ext cx="1511490" cy="5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tge 69">
            <a:extLst>
              <a:ext uri="{FF2B5EF4-FFF2-40B4-BE49-F238E27FC236}">
                <a16:creationId xmlns:a16="http://schemas.microsoft.com/office/drawing/2014/main" id="{819EB71F-D747-4847-ACD5-5EFA68BA4D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04" y="1724454"/>
            <a:ext cx="1552932" cy="421836"/>
          </a:xfrm>
          <a:prstGeom prst="rect">
            <a:avLst/>
          </a:prstGeom>
        </p:spPr>
      </p:pic>
      <p:pic>
        <p:nvPicPr>
          <p:cNvPr id="71" name="Picture 10" descr="https://www.geoneurisk.com/uploads/1/9/6/1/19616565/logo-geomodels_orig.jpg">
            <a:extLst>
              <a:ext uri="{FF2B5EF4-FFF2-40B4-BE49-F238E27FC236}">
                <a16:creationId xmlns:a16="http://schemas.microsoft.com/office/drawing/2014/main" id="{96EFE460-08B4-49D7-B0C8-DA0C445F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30" y="1613705"/>
            <a:ext cx="988005" cy="532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tge 71">
            <a:extLst>
              <a:ext uri="{FF2B5EF4-FFF2-40B4-BE49-F238E27FC236}">
                <a16:creationId xmlns:a16="http://schemas.microsoft.com/office/drawing/2014/main" id="{F1E80149-5EC9-470A-8BF2-C6F9F10753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23" y="1580384"/>
            <a:ext cx="1189420" cy="565906"/>
          </a:xfrm>
          <a:prstGeom prst="rect">
            <a:avLst/>
          </a:prstGeom>
        </p:spPr>
      </p:pic>
      <p:pic>
        <p:nvPicPr>
          <p:cNvPr id="78" name="Imatge 77">
            <a:extLst>
              <a:ext uri="{FF2B5EF4-FFF2-40B4-BE49-F238E27FC236}">
                <a16:creationId xmlns:a16="http://schemas.microsoft.com/office/drawing/2014/main" id="{5B873E94-F01F-4073-8017-E545029B014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b="7618"/>
          <a:stretch/>
        </p:blipFill>
        <p:spPr>
          <a:xfrm>
            <a:off x="9445672" y="2371279"/>
            <a:ext cx="2462400" cy="1373917"/>
          </a:xfrm>
          <a:prstGeom prst="rect">
            <a:avLst/>
          </a:prstGeom>
          <a:ln w="12700" cap="sq">
            <a:solidFill>
              <a:srgbClr val="525252"/>
            </a:solidFill>
          </a:ln>
        </p:spPr>
      </p:pic>
      <p:pic>
        <p:nvPicPr>
          <p:cNvPr id="79" name="Imatge 78">
            <a:extLst>
              <a:ext uri="{FF2B5EF4-FFF2-40B4-BE49-F238E27FC236}">
                <a16:creationId xmlns:a16="http://schemas.microsoft.com/office/drawing/2014/main" id="{BC4B613E-C3F0-4416-A5BF-05DA322CC2B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 b="36054"/>
          <a:stretch/>
        </p:blipFill>
        <p:spPr>
          <a:xfrm>
            <a:off x="9439392" y="3891329"/>
            <a:ext cx="2463175" cy="1373917"/>
          </a:xfrm>
          <a:prstGeom prst="rect">
            <a:avLst/>
          </a:prstGeom>
          <a:ln w="12700" cap="sq">
            <a:solidFill>
              <a:srgbClr val="525252"/>
            </a:solidFill>
          </a:ln>
        </p:spPr>
      </p:pic>
      <p:cxnSp>
        <p:nvCxnSpPr>
          <p:cNvPr id="80" name="Connector de fletxa recta 79">
            <a:extLst>
              <a:ext uri="{FF2B5EF4-FFF2-40B4-BE49-F238E27FC236}">
                <a16:creationId xmlns:a16="http://schemas.microsoft.com/office/drawing/2014/main" id="{C67B55A6-E4D5-4838-938C-888979264C93}"/>
              </a:ext>
            </a:extLst>
          </p:cNvPr>
          <p:cNvCxnSpPr>
            <a:cxnSpLocks/>
          </p:cNvCxnSpPr>
          <p:nvPr/>
        </p:nvCxnSpPr>
        <p:spPr>
          <a:xfrm>
            <a:off x="6550438" y="2637236"/>
            <a:ext cx="2665242" cy="0"/>
          </a:xfrm>
          <a:prstGeom prst="straightConnector1">
            <a:avLst/>
          </a:prstGeom>
          <a:ln w="28575">
            <a:solidFill>
              <a:srgbClr val="52525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 de fletxa recta 80">
            <a:extLst>
              <a:ext uri="{FF2B5EF4-FFF2-40B4-BE49-F238E27FC236}">
                <a16:creationId xmlns:a16="http://schemas.microsoft.com/office/drawing/2014/main" id="{0F0603F2-A2DB-4EF9-BC80-D0B402CFADB2}"/>
              </a:ext>
            </a:extLst>
          </p:cNvPr>
          <p:cNvCxnSpPr>
            <a:cxnSpLocks/>
          </p:cNvCxnSpPr>
          <p:nvPr/>
        </p:nvCxnSpPr>
        <p:spPr>
          <a:xfrm>
            <a:off x="4111233" y="3238348"/>
            <a:ext cx="0" cy="1134115"/>
          </a:xfrm>
          <a:prstGeom prst="straightConnector1">
            <a:avLst/>
          </a:prstGeom>
          <a:ln w="19050">
            <a:solidFill>
              <a:srgbClr val="52525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 de fletxa recta 81">
            <a:extLst>
              <a:ext uri="{FF2B5EF4-FFF2-40B4-BE49-F238E27FC236}">
                <a16:creationId xmlns:a16="http://schemas.microsoft.com/office/drawing/2014/main" id="{8356A009-1BF4-493D-A59F-870DB208EF43}"/>
              </a:ext>
            </a:extLst>
          </p:cNvPr>
          <p:cNvCxnSpPr>
            <a:cxnSpLocks/>
          </p:cNvCxnSpPr>
          <p:nvPr/>
        </p:nvCxnSpPr>
        <p:spPr>
          <a:xfrm>
            <a:off x="8308547" y="3333070"/>
            <a:ext cx="1070072" cy="575112"/>
          </a:xfrm>
          <a:prstGeom prst="straightConnector1">
            <a:avLst/>
          </a:prstGeom>
          <a:ln w="19050">
            <a:solidFill>
              <a:srgbClr val="52525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atge 82">
            <a:extLst>
              <a:ext uri="{FF2B5EF4-FFF2-40B4-BE49-F238E27FC236}">
                <a16:creationId xmlns:a16="http://schemas.microsoft.com/office/drawing/2014/main" id="{D9DD9974-C2D3-44F8-A2ED-9E5CF4A079E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28471"/>
          <a:stretch/>
        </p:blipFill>
        <p:spPr>
          <a:xfrm>
            <a:off x="1259483" y="4456438"/>
            <a:ext cx="5787343" cy="2303547"/>
          </a:xfrm>
          <a:prstGeom prst="rect">
            <a:avLst/>
          </a:prstGeom>
        </p:spPr>
      </p:pic>
      <p:sp>
        <p:nvSpPr>
          <p:cNvPr id="85" name="QuadreDeText 84">
            <a:extLst>
              <a:ext uri="{FF2B5EF4-FFF2-40B4-BE49-F238E27FC236}">
                <a16:creationId xmlns:a16="http://schemas.microsoft.com/office/drawing/2014/main" id="{06CAB0E7-DD90-4C19-8D9C-810AB3B84FBB}"/>
              </a:ext>
            </a:extLst>
          </p:cNvPr>
          <p:cNvSpPr txBox="1"/>
          <p:nvPr/>
        </p:nvSpPr>
        <p:spPr>
          <a:xfrm>
            <a:off x="4264030" y="6470026"/>
            <a:ext cx="31338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i="1" dirty="0">
                <a:solidFill>
                  <a:schemeClr val="bg1">
                    <a:lumMod val="8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Orthophoto post-flood ICGG CC by 4.0 [on line]</a:t>
            </a:r>
          </a:p>
        </p:txBody>
      </p:sp>
      <p:sp>
        <p:nvSpPr>
          <p:cNvPr id="86" name="CuadroTexto 15">
            <a:extLst>
              <a:ext uri="{FF2B5EF4-FFF2-40B4-BE49-F238E27FC236}">
                <a16:creationId xmlns:a16="http://schemas.microsoft.com/office/drawing/2014/main" id="{D9F2DF7A-2BDF-42D7-B7EF-03ED7F6F44E4}"/>
              </a:ext>
            </a:extLst>
          </p:cNvPr>
          <p:cNvSpPr txBox="1"/>
          <p:nvPr/>
        </p:nvSpPr>
        <p:spPr bwMode="auto">
          <a:xfrm>
            <a:off x="11021254" y="5074705"/>
            <a:ext cx="1037802" cy="21544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Confidencial.com</a:t>
            </a:r>
          </a:p>
        </p:txBody>
      </p:sp>
      <p:sp>
        <p:nvSpPr>
          <p:cNvPr id="87" name="AutoShape 2" descr="blob:https://web.whatsapp.com/6f10d150-6db6-407d-936d-5f3bf98cb167">
            <a:extLst>
              <a:ext uri="{FF2B5EF4-FFF2-40B4-BE49-F238E27FC236}">
                <a16:creationId xmlns:a16="http://schemas.microsoft.com/office/drawing/2014/main" id="{D9B4E288-EA38-42E7-90B8-6268C5F2E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041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88" name="Imatge 87">
            <a:extLst>
              <a:ext uri="{FF2B5EF4-FFF2-40B4-BE49-F238E27FC236}">
                <a16:creationId xmlns:a16="http://schemas.microsoft.com/office/drawing/2014/main" id="{883E4017-D3A0-4326-AA11-BD673A7F99B7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5163"/>
          <a:stretch/>
        </p:blipFill>
        <p:spPr>
          <a:xfrm>
            <a:off x="9445672" y="1688121"/>
            <a:ext cx="1684930" cy="45816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D923231-E41B-49AC-AB39-D6820F7BCB21}"/>
              </a:ext>
            </a:extLst>
          </p:cNvPr>
          <p:cNvSpPr/>
          <p:nvPr/>
        </p:nvSpPr>
        <p:spPr>
          <a:xfrm>
            <a:off x="4345603" y="1160010"/>
            <a:ext cx="3962944" cy="381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llanosvalera@ub.edu</a:t>
            </a:r>
            <a:r>
              <a:rPr lang="en-US" sz="1400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</a:t>
            </a:r>
            <a:r>
              <a:rPr lang="en-US" sz="14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University of Barcelona</a:t>
            </a:r>
            <a:endParaRPr lang="en-GB" sz="160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0" name="Contenidor de número de diapositiva 1">
            <a:extLst>
              <a:ext uri="{FF2B5EF4-FFF2-40B4-BE49-F238E27FC236}">
                <a16:creationId xmlns:a16="http://schemas.microsoft.com/office/drawing/2014/main" id="{E74198D4-AA45-4397-AA3C-374610226793}"/>
              </a:ext>
            </a:extLst>
          </p:cNvPr>
          <p:cNvSpPr>
            <a:spLocks noGrp="1"/>
          </p:cNvSpPr>
          <p:nvPr/>
        </p:nvSpPr>
        <p:spPr>
          <a:xfrm>
            <a:off x="9478944" y="644660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</a:t>
            </a:fld>
            <a:endParaRPr lang="es-ES" altLang="en-US" dirty="0"/>
          </a:p>
        </p:txBody>
      </p:sp>
      <p:sp>
        <p:nvSpPr>
          <p:cNvPr id="91" name="CuadroTexto 15">
            <a:extLst>
              <a:ext uri="{FF2B5EF4-FFF2-40B4-BE49-F238E27FC236}">
                <a16:creationId xmlns:a16="http://schemas.microsoft.com/office/drawing/2014/main" id="{90817ABC-E6C7-45A8-ACDC-3B53AE86E6CB}"/>
              </a:ext>
            </a:extLst>
          </p:cNvPr>
          <p:cNvSpPr txBox="1"/>
          <p:nvPr/>
        </p:nvSpPr>
        <p:spPr bwMode="auto">
          <a:xfrm>
            <a:off x="11351017" y="3534616"/>
            <a:ext cx="241573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 Roca</a:t>
            </a:r>
          </a:p>
        </p:txBody>
      </p:sp>
      <p:grpSp>
        <p:nvGrpSpPr>
          <p:cNvPr id="92" name="Agrupa 91">
            <a:extLst>
              <a:ext uri="{FF2B5EF4-FFF2-40B4-BE49-F238E27FC236}">
                <a16:creationId xmlns:a16="http://schemas.microsoft.com/office/drawing/2014/main" id="{3199C4F6-7FFF-47B5-9D8A-05E26A51C50C}"/>
              </a:ext>
            </a:extLst>
          </p:cNvPr>
          <p:cNvGrpSpPr/>
          <p:nvPr/>
        </p:nvGrpSpPr>
        <p:grpSpPr>
          <a:xfrm>
            <a:off x="9441800" y="5469942"/>
            <a:ext cx="4236204" cy="1178655"/>
            <a:chOff x="9441800" y="5469942"/>
            <a:chExt cx="4236204" cy="1178655"/>
          </a:xfrm>
        </p:grpSpPr>
        <p:pic>
          <p:nvPicPr>
            <p:cNvPr id="93" name="Imatge 92">
              <a:extLst>
                <a:ext uri="{FF2B5EF4-FFF2-40B4-BE49-F238E27FC236}">
                  <a16:creationId xmlns:a16="http://schemas.microsoft.com/office/drawing/2014/main" id="{0744C964-0F40-4337-8125-15AC1B225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" t="17381" r="10350" b="20348"/>
            <a:stretch/>
          </p:blipFill>
          <p:spPr>
            <a:xfrm>
              <a:off x="9441800" y="5469942"/>
              <a:ext cx="2463175" cy="1165700"/>
            </a:xfrm>
            <a:prstGeom prst="rect">
              <a:avLst/>
            </a:prstGeom>
            <a:ln>
              <a:solidFill>
                <a:srgbClr val="525252"/>
              </a:solidFill>
            </a:ln>
          </p:spPr>
        </p:pic>
        <p:sp>
          <p:nvSpPr>
            <p:cNvPr id="94" name="CuadroTexto 15">
              <a:extLst>
                <a:ext uri="{FF2B5EF4-FFF2-40B4-BE49-F238E27FC236}">
                  <a16:creationId xmlns:a16="http://schemas.microsoft.com/office/drawing/2014/main" id="{D62D3313-7C64-4CD5-8FFE-7C7459757053}"/>
                </a:ext>
              </a:extLst>
            </p:cNvPr>
            <p:cNvSpPr txBox="1"/>
            <p:nvPr/>
          </p:nvSpPr>
          <p:spPr bwMode="auto">
            <a:xfrm>
              <a:off x="11262270" y="6417765"/>
              <a:ext cx="2415734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i="1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M. Génova</a:t>
              </a:r>
            </a:p>
          </p:txBody>
        </p:sp>
      </p:grpSp>
      <p:pic>
        <p:nvPicPr>
          <p:cNvPr id="2" name="Picture 2" descr="Virginia Ruiz-Villanueva's lab | University of Lausanne (UNIL)">
            <a:extLst>
              <a:ext uri="{FF2B5EF4-FFF2-40B4-BE49-F238E27FC236}">
                <a16:creationId xmlns:a16="http://schemas.microsoft.com/office/drawing/2014/main" id="{75741F38-6B63-2316-6C13-FD965595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095" y="1520428"/>
            <a:ext cx="596221" cy="66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26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66260" y="-5702463"/>
            <a:ext cx="1142306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10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418066" y="460589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  <a:endParaRPr lang="en-US" sz="32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(3) SPATIAL ANALYSIS OF LW DEPOSITION PATTERNS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F2132DB-7D84-4D70-AFCA-B015F5E5C62B}"/>
              </a:ext>
            </a:extLst>
          </p:cNvPr>
          <p:cNvSpPr txBox="1">
            <a:spLocks/>
          </p:cNvSpPr>
          <p:nvPr/>
        </p:nvSpPr>
        <p:spPr>
          <a:xfrm>
            <a:off x="1704751" y="995957"/>
            <a:ext cx="7055857" cy="604758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Forest Density </a:t>
            </a: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cxnSp>
        <p:nvCxnSpPr>
          <p:cNvPr id="32" name="Connector de fletxa recta 31">
            <a:extLst>
              <a:ext uri="{FF2B5EF4-FFF2-40B4-BE49-F238E27FC236}">
                <a16:creationId xmlns:a16="http://schemas.microsoft.com/office/drawing/2014/main" id="{8F006F0B-2952-4B3D-A014-314681160347}"/>
              </a:ext>
            </a:extLst>
          </p:cNvPr>
          <p:cNvCxnSpPr>
            <a:cxnSpLocks/>
          </p:cNvCxnSpPr>
          <p:nvPr/>
        </p:nvCxnSpPr>
        <p:spPr>
          <a:xfrm flipH="1">
            <a:off x="10874310" y="2718660"/>
            <a:ext cx="30477" cy="7103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8EF620-E53D-4F67-96B0-F5D6CAC56172}"/>
              </a:ext>
            </a:extLst>
          </p:cNvPr>
          <p:cNvSpPr/>
          <p:nvPr/>
        </p:nvSpPr>
        <p:spPr>
          <a:xfrm>
            <a:off x="1426915" y="5654972"/>
            <a:ext cx="10349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85%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 of the </a:t>
            </a:r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forest cover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in the flooded area </a:t>
            </a:r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was eroded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We found a positive relationship between LW accumulation density and forest density, but the forest density did not entirely explained the deposition of LW.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E8043111-F40D-4D36-92BD-22C05A81D6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94" y="1579597"/>
            <a:ext cx="5503481" cy="3890717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7E5605B-4907-478B-BE0B-1AE8D92A03F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 r="15055"/>
          <a:stretch/>
        </p:blipFill>
        <p:spPr>
          <a:xfrm>
            <a:off x="6828576" y="1816595"/>
            <a:ext cx="4947569" cy="3529563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801D5801-F299-42F6-A3A3-15AC8D4A916C}"/>
              </a:ext>
            </a:extLst>
          </p:cNvPr>
          <p:cNvSpPr txBox="1"/>
          <p:nvPr/>
        </p:nvSpPr>
        <p:spPr>
          <a:xfrm>
            <a:off x="9420121" y="2001253"/>
            <a:ext cx="1000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Q</a:t>
            </a:r>
            <a:r>
              <a:rPr lang="ca-ES" sz="1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60DFEAB7-052F-445F-A3F7-A873648F2EC5}"/>
              </a:ext>
            </a:extLst>
          </p:cNvPr>
          <p:cNvSpPr txBox="1"/>
          <p:nvPr/>
        </p:nvSpPr>
        <p:spPr>
          <a:xfrm>
            <a:off x="11211237" y="3314105"/>
            <a:ext cx="1000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Q</a:t>
            </a:r>
            <a:r>
              <a:rPr lang="ca-ES" sz="1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</a:p>
        </p:txBody>
      </p:sp>
      <p:sp>
        <p:nvSpPr>
          <p:cNvPr id="47" name="QuadreDeText 46">
            <a:extLst>
              <a:ext uri="{FF2B5EF4-FFF2-40B4-BE49-F238E27FC236}">
                <a16:creationId xmlns:a16="http://schemas.microsoft.com/office/drawing/2014/main" id="{513F5266-AB30-412D-9FC3-91FDD00A9155}"/>
              </a:ext>
            </a:extLst>
          </p:cNvPr>
          <p:cNvSpPr txBox="1"/>
          <p:nvPr/>
        </p:nvSpPr>
        <p:spPr>
          <a:xfrm>
            <a:off x="10039116" y="2130900"/>
            <a:ext cx="1273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p-value</a:t>
            </a:r>
            <a:r>
              <a:rPr lang="ca-E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 &lt; 0,05</a:t>
            </a:r>
          </a:p>
          <a:p>
            <a:pPr algn="ctr"/>
            <a:r>
              <a:rPr lang="ca-E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R</a:t>
            </a:r>
            <a:r>
              <a:rPr lang="ca-ES" sz="105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 </a:t>
            </a:r>
            <a:r>
              <a:rPr lang="ca-ES" sz="1050" dirty="0">
                <a:latin typeface="Open Sans" pitchFamily="2" charset="0"/>
                <a:ea typeface="Open Sans" pitchFamily="2" charset="0"/>
                <a:cs typeface="Open Sans" pitchFamily="2" charset="0"/>
              </a:rPr>
              <a:t>= 0,07</a:t>
            </a:r>
            <a:endParaRPr lang="ca-ES" sz="1100" baseline="30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5" name="Gràfic 34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776F42-7EE4-4352-9180-8FB052091F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6" name="Gràfic 35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B71E467-8140-4081-A7E7-67B2C5C4B9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8" name="Gràfic 37" descr="Món">
            <a:hlinkClick r:id="rId22" action="ppaction://hlinksldjump"/>
            <a:extLst>
              <a:ext uri="{FF2B5EF4-FFF2-40B4-BE49-F238E27FC236}">
                <a16:creationId xmlns:a16="http://schemas.microsoft.com/office/drawing/2014/main" id="{E3939ECA-668D-4358-8699-18167BC455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9" name="QuadreDeText 38">
            <a:extLst>
              <a:ext uri="{FF2B5EF4-FFF2-40B4-BE49-F238E27FC236}">
                <a16:creationId xmlns:a16="http://schemas.microsoft.com/office/drawing/2014/main" id="{13579788-631E-4A45-B035-1C8D1C4475A2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25649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05366" y="-5651094"/>
            <a:ext cx="1264093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11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380800" y="483493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  <a:endParaRPr lang="en-US" sz="32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(2) SEGMENTATION BY RIVER MORPHOLOGY AND,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(3) SPATIAL ANALYSIS OF LW DEPOSITION PATTERNS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F2132DB-7D84-4D70-AFCA-B015F5E5C62B}"/>
              </a:ext>
            </a:extLst>
          </p:cNvPr>
          <p:cNvSpPr txBox="1">
            <a:spLocks/>
          </p:cNvSpPr>
          <p:nvPr/>
        </p:nvSpPr>
        <p:spPr>
          <a:xfrm>
            <a:off x="1704751" y="995957"/>
            <a:ext cx="7055857" cy="604758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LW Deposit Density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8EF620-E53D-4F67-96B0-F5D6CAC56172}"/>
              </a:ext>
            </a:extLst>
          </p:cNvPr>
          <p:cNvSpPr/>
          <p:nvPr/>
        </p:nvSpPr>
        <p:spPr>
          <a:xfrm>
            <a:off x="7428641" y="3048415"/>
            <a:ext cx="442137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LW  deposits density was higher in the first 7 segments and increases near towns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Morphology was not the main factor controlling wood deposition 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ADDFF701-626C-420F-912E-E049C726B5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81" y="1907765"/>
            <a:ext cx="5653958" cy="4839230"/>
          </a:xfrm>
          <a:prstGeom prst="rect">
            <a:avLst/>
          </a:prstGeom>
        </p:spPr>
      </p:pic>
      <p:pic>
        <p:nvPicPr>
          <p:cNvPr id="32" name="Gràfic 31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87D08C-6D9F-4454-A408-A10ACED167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3" name="Gràfic 32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1FAC2B-9843-4F93-AFDA-FECE98A0B1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4" name="Gràfic 33" descr="Món">
            <a:hlinkClick r:id="rId21" action="ppaction://hlinksldjump"/>
            <a:extLst>
              <a:ext uri="{FF2B5EF4-FFF2-40B4-BE49-F238E27FC236}">
                <a16:creationId xmlns:a16="http://schemas.microsoft.com/office/drawing/2014/main" id="{44406310-008C-4A17-BF4A-BD1E115E6B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5" name="QuadreDeText 34">
            <a:extLst>
              <a:ext uri="{FF2B5EF4-FFF2-40B4-BE49-F238E27FC236}">
                <a16:creationId xmlns:a16="http://schemas.microsoft.com/office/drawing/2014/main" id="{A6ADFD6D-3E90-40C7-AA9B-CEB62D2517AE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5/8</a:t>
            </a:r>
          </a:p>
        </p:txBody>
      </p:sp>
      <p:cxnSp>
        <p:nvCxnSpPr>
          <p:cNvPr id="4" name="Connector recte 3">
            <a:extLst>
              <a:ext uri="{FF2B5EF4-FFF2-40B4-BE49-F238E27FC236}">
                <a16:creationId xmlns:a16="http://schemas.microsoft.com/office/drawing/2014/main" id="{F52424A5-6277-4D9D-A500-0F3601690A91}"/>
              </a:ext>
            </a:extLst>
          </p:cNvPr>
          <p:cNvCxnSpPr>
            <a:cxnSpLocks/>
          </p:cNvCxnSpPr>
          <p:nvPr/>
        </p:nvCxnSpPr>
        <p:spPr>
          <a:xfrm flipV="1">
            <a:off x="2914022" y="1918775"/>
            <a:ext cx="0" cy="380878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 recte 35">
            <a:extLst>
              <a:ext uri="{FF2B5EF4-FFF2-40B4-BE49-F238E27FC236}">
                <a16:creationId xmlns:a16="http://schemas.microsoft.com/office/drawing/2014/main" id="{90E93C9B-3D0F-47F8-B2BB-BA45C10CBDE7}"/>
              </a:ext>
            </a:extLst>
          </p:cNvPr>
          <p:cNvCxnSpPr>
            <a:cxnSpLocks/>
          </p:cNvCxnSpPr>
          <p:nvPr/>
        </p:nvCxnSpPr>
        <p:spPr>
          <a:xfrm flipV="1">
            <a:off x="3930580" y="1918775"/>
            <a:ext cx="0" cy="380878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 recte 38">
            <a:extLst>
              <a:ext uri="{FF2B5EF4-FFF2-40B4-BE49-F238E27FC236}">
                <a16:creationId xmlns:a16="http://schemas.microsoft.com/office/drawing/2014/main" id="{9E6AD67D-A5A7-4731-A709-01B235C7EBC5}"/>
              </a:ext>
            </a:extLst>
          </p:cNvPr>
          <p:cNvCxnSpPr>
            <a:cxnSpLocks/>
          </p:cNvCxnSpPr>
          <p:nvPr/>
        </p:nvCxnSpPr>
        <p:spPr>
          <a:xfrm flipV="1">
            <a:off x="4575349" y="1918775"/>
            <a:ext cx="0" cy="380878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D6F3620-4D89-4ED1-A8C0-CD535614906C}"/>
              </a:ext>
            </a:extLst>
          </p:cNvPr>
          <p:cNvSpPr/>
          <p:nvPr/>
        </p:nvSpPr>
        <p:spPr>
          <a:xfrm>
            <a:off x="2545138" y="1655266"/>
            <a:ext cx="7777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Vimbodí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BC78F8-3844-4265-9C4D-8240A5742D96}"/>
              </a:ext>
            </a:extLst>
          </p:cNvPr>
          <p:cNvSpPr/>
          <p:nvPr/>
        </p:nvSpPr>
        <p:spPr>
          <a:xfrm>
            <a:off x="3447481" y="1655266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L’Espluga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FD9013-5DC3-407E-9ED5-5966D59CB577}"/>
              </a:ext>
            </a:extLst>
          </p:cNvPr>
          <p:cNvSpPr/>
          <p:nvPr/>
        </p:nvSpPr>
        <p:spPr>
          <a:xfrm>
            <a:off x="4302694" y="1655266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Montblanc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B6BDC-D970-AF23-2E18-9F14EDC8543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8"/>
          <a:stretch/>
        </p:blipFill>
        <p:spPr>
          <a:xfrm>
            <a:off x="7597438" y="1724296"/>
            <a:ext cx="3829421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06470" y="-5652198"/>
            <a:ext cx="1261885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12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486012" y="437506"/>
            <a:ext cx="7380759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LW DEPOSITION PATTERNS IN FRANCOLÍ RIVER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4CD481DD-903B-4E35-AD0F-3673D3857EEE}"/>
              </a:ext>
            </a:extLst>
          </p:cNvPr>
          <p:cNvSpPr txBox="1"/>
          <p:nvPr/>
        </p:nvSpPr>
        <p:spPr>
          <a:xfrm>
            <a:off x="1674886" y="5480303"/>
            <a:ext cx="102267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LW accumulation was much greater along the first 20 km (until </a:t>
            </a:r>
            <a:r>
              <a:rPr lang="en-US" sz="2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subreach</a:t>
            </a: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31).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70% of accumulated LW pieces were trapped upstream from towns and bridges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D4042F08-9533-4ABA-8BFD-ADCD95F3BC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91" y="1241615"/>
            <a:ext cx="9897439" cy="4222841"/>
          </a:xfrm>
          <a:prstGeom prst="rect">
            <a:avLst/>
          </a:prstGeom>
        </p:spPr>
      </p:pic>
      <p:pic>
        <p:nvPicPr>
          <p:cNvPr id="29" name="Gràfic 28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A4871A-C9C5-46A2-9325-05EEAC8595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0" name="Gràfic 29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8576636-47FD-4E74-9291-4116B3ACE3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1" name="Gràfic 30" descr="Món">
            <a:hlinkClick r:id="rId21" action="ppaction://hlinksldjump"/>
            <a:extLst>
              <a:ext uri="{FF2B5EF4-FFF2-40B4-BE49-F238E27FC236}">
                <a16:creationId xmlns:a16="http://schemas.microsoft.com/office/drawing/2014/main" id="{4FF21B6A-90FB-42B0-A614-D8D345752EC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2" name="QuadreDeText 31">
            <a:extLst>
              <a:ext uri="{FF2B5EF4-FFF2-40B4-BE49-F238E27FC236}">
                <a16:creationId xmlns:a16="http://schemas.microsoft.com/office/drawing/2014/main" id="{019C6DD2-CD99-4EF8-B7A1-57375F6360F6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65018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ED64FF-7BB5-24AD-7F36-7E70CA6A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73" y="1661909"/>
            <a:ext cx="10231687" cy="390890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386214" y="-5531943"/>
            <a:ext cx="1502397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13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9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1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3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5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7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564531" y="441302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(1) DEPOSITED LW CHARACTERISTICS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AND,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(2) SEGMENTATION BY RIVER MORPHOLOGY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4CD481DD-903B-4E35-AD0F-3673D3857EEE}"/>
              </a:ext>
            </a:extLst>
          </p:cNvPr>
          <p:cNvSpPr txBox="1"/>
          <p:nvPr/>
        </p:nvSpPr>
        <p:spPr>
          <a:xfrm>
            <a:off x="1769185" y="5729183"/>
            <a:ext cx="10184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LW distance is greater in unconfine reaches and smaller in confined reaches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height is variable in the three types of reaches.</a:t>
            </a:r>
          </a:p>
        </p:txBody>
      </p:sp>
      <p:pic>
        <p:nvPicPr>
          <p:cNvPr id="30" name="Gràfic 29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2D5502-0BEA-49B3-90EB-3C50D7DA5C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1" name="Gràfic 30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0A3EAB-FCB7-4D91-9464-AF718662F9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2" name="Gràfic 31" descr="Món">
            <a:hlinkClick r:id="rId21" action="ppaction://hlinksldjump"/>
            <a:extLst>
              <a:ext uri="{FF2B5EF4-FFF2-40B4-BE49-F238E27FC236}">
                <a16:creationId xmlns:a16="http://schemas.microsoft.com/office/drawing/2014/main" id="{2F49314F-B35C-420A-B626-82DF44A3DF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3" name="QuadreDeText 32">
            <a:extLst>
              <a:ext uri="{FF2B5EF4-FFF2-40B4-BE49-F238E27FC236}">
                <a16:creationId xmlns:a16="http://schemas.microsoft.com/office/drawing/2014/main" id="{EF935CE0-48DB-4D69-B2D2-4C758126AFA6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7/8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15FA6-2398-65B3-7771-795F184F931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8"/>
          <a:stretch/>
        </p:blipFill>
        <p:spPr>
          <a:xfrm>
            <a:off x="8406581" y="1603039"/>
            <a:ext cx="3427379" cy="9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386214" y="-5531943"/>
            <a:ext cx="1502397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14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23076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345698" y="526739"/>
            <a:ext cx="7416466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(1) DEPOSITED LW CHARACTERISTICS AND, 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(3)SPATIAL ANALYSIS OF LARGE WOOD DEPOSITION PATTERNS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4CD481DD-903B-4E35-AD0F-3673D3857EEE}"/>
              </a:ext>
            </a:extLst>
          </p:cNvPr>
          <p:cNvSpPr txBox="1"/>
          <p:nvPr/>
        </p:nvSpPr>
        <p:spPr>
          <a:xfrm>
            <a:off x="7619100" y="3048415"/>
            <a:ext cx="43499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LW accumulated at bridges was significantly higher with respect to the river </a:t>
            </a:r>
            <a:r>
              <a:rPr lang="en-US" sz="2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thalweg</a:t>
            </a: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than LW deposited somewhere else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DCCB7C70-5D96-407A-883F-476084AE4E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23" y="1959128"/>
            <a:ext cx="5644736" cy="477218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8C8EF0F3-2D12-484E-B2AD-3517FA7C045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9"/>
          <a:stretch/>
        </p:blipFill>
        <p:spPr>
          <a:xfrm>
            <a:off x="4602016" y="3786272"/>
            <a:ext cx="2924113" cy="1944662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2A85C80F-3521-4AD6-BF9E-49740C7BB694}"/>
              </a:ext>
            </a:extLst>
          </p:cNvPr>
          <p:cNvSpPr txBox="1">
            <a:spLocks/>
          </p:cNvSpPr>
          <p:nvPr/>
        </p:nvSpPr>
        <p:spPr>
          <a:xfrm>
            <a:off x="2675104" y="1256590"/>
            <a:ext cx="7055857" cy="604758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Height and factor controlling LW deposits</a:t>
            </a:r>
            <a:endParaRPr lang="en-US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1" name="Gràfic 30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EEB1DE-B991-43F6-89F3-1606EA6F61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2" name="Gràfic 31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7EACAC8-3FD1-40D8-A014-DEFC7FB58C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3" name="Gràfic 32" descr="Món">
            <a:hlinkClick r:id="rId22" action="ppaction://hlinksldjump"/>
            <a:extLst>
              <a:ext uri="{FF2B5EF4-FFF2-40B4-BE49-F238E27FC236}">
                <a16:creationId xmlns:a16="http://schemas.microsoft.com/office/drawing/2014/main" id="{494720A3-4667-404C-9573-9C55D7215A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5" name="QuadreDeText 34">
            <a:extLst>
              <a:ext uri="{FF2B5EF4-FFF2-40B4-BE49-F238E27FC236}">
                <a16:creationId xmlns:a16="http://schemas.microsoft.com/office/drawing/2014/main" id="{9E65B796-ABA4-4C99-B1C1-75146493CB74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356142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07820" y="-5653547"/>
            <a:ext cx="1259186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15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4187665"/>
            <a:ext cx="705600" cy="752247"/>
          </a:xfrm>
          <a:prstGeom prst="rect">
            <a:avLst/>
          </a:prstGeom>
        </p:spPr>
      </p:pic>
      <p:pic>
        <p:nvPicPr>
          <p:cNvPr id="139" name="Imatge 138">
            <a:hlinkClick r:id="rId12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49" name="Imatge 148">
            <a:hlinkClick r:id="rId16" action="ppaction://hlinksldjump"/>
            <a:extLst>
              <a:ext uri="{FF2B5EF4-FFF2-40B4-BE49-F238E27FC236}">
                <a16:creationId xmlns:a16="http://schemas.microsoft.com/office/drawing/2014/main" id="{36922830-440B-46AD-9078-1425138B4C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" y="5005000"/>
            <a:ext cx="791779" cy="836085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537552" y="337504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CONCLUSIONS: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9" name="QuadreDeText 28">
            <a:extLst>
              <a:ext uri="{FF2B5EF4-FFF2-40B4-BE49-F238E27FC236}">
                <a16:creationId xmlns:a16="http://schemas.microsoft.com/office/drawing/2014/main" id="{704BA037-C1D7-4522-9791-F34D5C83FFEF}"/>
              </a:ext>
            </a:extLst>
          </p:cNvPr>
          <p:cNvSpPr txBox="1"/>
          <p:nvPr/>
        </p:nvSpPr>
        <p:spPr>
          <a:xfrm>
            <a:off x="1537552" y="1488269"/>
            <a:ext cx="10226762" cy="434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The flood in 2019 in the Francolí River </a:t>
            </a:r>
            <a:r>
              <a:rPr lang="en-US" b="1" dirty="0">
                <a:solidFill>
                  <a:srgbClr val="FF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supplied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large amounts of </a:t>
            </a:r>
            <a:r>
              <a:rPr lang="en-US" dirty="0">
                <a:solidFill>
                  <a:srgbClr val="FF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LW.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LW was </a:t>
            </a:r>
            <a:r>
              <a:rPr lang="en-US" dirty="0">
                <a:solidFill>
                  <a:srgbClr val="FF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deposited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at relatively unconfined, gentle slopes and meandering reaches, </a:t>
            </a:r>
            <a:r>
              <a:rPr lang="en-US" dirty="0">
                <a:solidFill>
                  <a:srgbClr val="FF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trapped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by the living vegetation and by bridges.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Bridges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trapped a significantly larger quantity of wood. The LW trapped at bridges was deposited at higher elevations.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Some bridges trapped more wood, we are </a:t>
            </a:r>
            <a:r>
              <a:rPr lang="en-US" dirty="0" err="1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analysing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their characteristics to understand the variables that enhanced wood trapping.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Multivariate analysis is being carried out to explain LW deposition along the </a:t>
            </a:r>
            <a:r>
              <a:rPr lang="en-US" dirty="0" err="1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Francolí</a:t>
            </a: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A decision model is being tested to predict bridges prone to trap wood.</a:t>
            </a:r>
            <a:endParaRPr lang="en-US" sz="2000" dirty="0"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27" name="Gràfic 26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AD1B71-EFEA-478A-BD94-4034A3F121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28" name="Gràfic 27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13BE20-9308-4310-8514-CBF8BD825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0" name="Gràfic 29" descr="Món">
            <a:hlinkClick r:id="rId20" action="ppaction://hlinksldjump"/>
            <a:extLst>
              <a:ext uri="{FF2B5EF4-FFF2-40B4-BE49-F238E27FC236}">
                <a16:creationId xmlns:a16="http://schemas.microsoft.com/office/drawing/2014/main" id="{6C8041B1-1CBE-42D7-A133-06FBECC078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1" name="QuadreDeText 30">
            <a:extLst>
              <a:ext uri="{FF2B5EF4-FFF2-40B4-BE49-F238E27FC236}">
                <a16:creationId xmlns:a16="http://schemas.microsoft.com/office/drawing/2014/main" id="{1885963A-2D42-45DB-A933-91DB13C6CF99}"/>
              </a:ext>
            </a:extLst>
          </p:cNvPr>
          <p:cNvSpPr txBox="1"/>
          <p:nvPr/>
        </p:nvSpPr>
        <p:spPr>
          <a:xfrm>
            <a:off x="413524" y="5725678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1/1</a:t>
            </a:r>
          </a:p>
        </p:txBody>
      </p:sp>
      <p:sp>
        <p:nvSpPr>
          <p:cNvPr id="32" name="QuadreDeText 31">
            <a:hlinkClick r:id="rId23" action="ppaction://hlinksldjump"/>
            <a:extLst>
              <a:ext uri="{FF2B5EF4-FFF2-40B4-BE49-F238E27FC236}">
                <a16:creationId xmlns:a16="http://schemas.microsoft.com/office/drawing/2014/main" id="{BDFAD803-E671-4CA6-ADD6-F937C0D31F80}"/>
              </a:ext>
            </a:extLst>
          </p:cNvPr>
          <p:cNvSpPr txBox="1"/>
          <p:nvPr/>
        </p:nvSpPr>
        <p:spPr>
          <a:xfrm>
            <a:off x="258072" y="5875722"/>
            <a:ext cx="617180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56759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07820" y="-5653547"/>
            <a:ext cx="1259186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16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4187665"/>
            <a:ext cx="705600" cy="752247"/>
          </a:xfrm>
          <a:prstGeom prst="rect">
            <a:avLst/>
          </a:prstGeom>
        </p:spPr>
      </p:pic>
      <p:pic>
        <p:nvPicPr>
          <p:cNvPr id="139" name="Imatge 138">
            <a:hlinkClick r:id="rId12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49" name="Imatge 148">
            <a:hlinkClick r:id="rId16" action="ppaction://hlinksldjump"/>
            <a:extLst>
              <a:ext uri="{FF2B5EF4-FFF2-40B4-BE49-F238E27FC236}">
                <a16:creationId xmlns:a16="http://schemas.microsoft.com/office/drawing/2014/main" id="{36922830-440B-46AD-9078-1425138B4C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5" y="5005000"/>
            <a:ext cx="791779" cy="836085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518773" y="201525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29" name="QuadreDeText 28">
            <a:extLst>
              <a:ext uri="{FF2B5EF4-FFF2-40B4-BE49-F238E27FC236}">
                <a16:creationId xmlns:a16="http://schemas.microsoft.com/office/drawing/2014/main" id="{704BA037-C1D7-4522-9791-F34D5C83FFEF}"/>
              </a:ext>
            </a:extLst>
          </p:cNvPr>
          <p:cNvSpPr txBox="1"/>
          <p:nvPr/>
        </p:nvSpPr>
        <p:spPr>
          <a:xfrm>
            <a:off x="1527019" y="1183030"/>
            <a:ext cx="10226762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endParaRPr lang="en-US" sz="1400" b="1" dirty="0"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27" name="Gràfic 26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AD1B71-EFEA-478A-BD94-4034A3F121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28" name="Gràfic 27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13BE20-9308-4310-8514-CBF8BD825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0" name="Gràfic 29" descr="Món">
            <a:hlinkClick r:id="rId20" action="ppaction://hlinksldjump"/>
            <a:extLst>
              <a:ext uri="{FF2B5EF4-FFF2-40B4-BE49-F238E27FC236}">
                <a16:creationId xmlns:a16="http://schemas.microsoft.com/office/drawing/2014/main" id="{6C8041B1-1CBE-42D7-A133-06FBECC078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233D813-782A-4E3C-AF6E-AFFEBDFE929A}"/>
              </a:ext>
            </a:extLst>
          </p:cNvPr>
          <p:cNvSpPr txBox="1">
            <a:spLocks/>
          </p:cNvSpPr>
          <p:nvPr/>
        </p:nvSpPr>
        <p:spPr>
          <a:xfrm>
            <a:off x="1518773" y="471548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REFERENCES:</a:t>
            </a:r>
            <a:endParaRPr lang="en-US" sz="24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0423E-F948-44A4-9C5E-40125E7FAA43}"/>
              </a:ext>
            </a:extLst>
          </p:cNvPr>
          <p:cNvSpPr/>
          <p:nvPr/>
        </p:nvSpPr>
        <p:spPr>
          <a:xfrm>
            <a:off x="1573421" y="889646"/>
            <a:ext cx="9908931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>
              <a:latin typeface="Open Sans Condensed Light" pitchFamily="2" charset="0"/>
              <a:ea typeface="Open Sans Condensed Light" pitchFamily="2" charset="0"/>
              <a:cs typeface="Open Sans Condensed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ICGC, 2020. Cartografía topográfica, modelos de elevaciones del terreno, fotografías aéreas, ortofotos [en línea]. Barcelona, Generalitat de Catalunya. 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Departament de Territori i Sostenibilitat. Institut Cartogràfic i Geològic de </a:t>
            </a: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Catalunya. CC </a:t>
            </a:r>
            <a:r>
              <a:rPr lang="es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by</a:t>
            </a: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4.0. Consultado el: 05/04/2023. URL: http://www.icgc.cat. </a:t>
            </a:r>
          </a:p>
          <a:p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Martín-Vide, J.P.; Bateman, A.;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Berenguer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M.; Ferrer-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Boix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C.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Amengual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A.;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Campillo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M.; Corral, C.;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Llasat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M.C.;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Llasat-Botija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M.; Gómez-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Dueñas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S. ; Marín-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Esteve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B. ;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Núñez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-González, F.; Prats-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Puntí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A.; Ruiz-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Carulla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R.; Sosa-Pérez, R., 2023.  Large wood debris that clogged bridges followed by a sudden release. The 2019 flash flood in Catalonia. Journal of Hydrology: Regional Studies, Volume 47, 2023, 101348, ISSN 2214-5818. 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3"/>
              </a:rPr>
              <a:t>https://doi.org/10.1016/j.ejrh.2023.101348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Poll Barrera, L., 2021. La conca alta del Francolí i els seus molins: reconstrucció hidràulica de crescudes extraordinàries per l’anàlisi de freqüències dels cabals de crescuda.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S.l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.: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s.n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. TFM Universitat de Barcelona.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Ruiz-Villanueva, V.,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Piégay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H.,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Gurnell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A. M., Marston, R. A., &amp; Stoffel, M. (2016). Recent advances quantifying the large wood dynamics in river basins: New methods and remaining challenges. Reviews of Geophysics, 54, 611–652. 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4"/>
              </a:rPr>
              <a:t>https://doi-org.sire.ub.edu/10.1002/2015RG000514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Ruiz-Villanueva, V.,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Wyżga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B., </a:t>
            </a:r>
            <a:r>
              <a:rPr lang="en-U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Hajdukiewicz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H., and Stoffel, M., 2016. Exploring large wood retention and deposition in contrasting river morphologies linking numerical modelling and field observations. Earth Surf. Process. Landforms, 41: 446-459. 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ISSN 0197-9337. 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5"/>
              </a:rPr>
              <a:t>https://doi-org.sire.ub.edu/10.1002/esp.4091</a:t>
            </a: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Silverman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B.W. (1986)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The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kernel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method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for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multivariate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data. In: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Silverman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B.W. (Ed.)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Density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Estimation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for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Statistic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Data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Analysis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London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Chapman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&amp; Hall,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pp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. 75–94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Available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ca-ES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from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ca-E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6"/>
              </a:rPr>
              <a:t>https://doi-org.sire.ub.edu/10.1007/978-1-4899-3324-9_4</a:t>
            </a: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Wohl, E., Scott, D.N. y Lininger, K.B., 2018. Spatial Distribution of Channel and Floodplain Large Wood in Forested River Corridors of the Northern Rockies. Water resources research, vol. 54, no. 10, pp. 7879-7892. ISSN 0043-1397. 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7"/>
              </a:rPr>
              <a:t>https://doi-org.sire.ub.edu/10.1029/2018WR022750</a:t>
            </a: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UPC, 2020. Analysis of the flash flood in the Francolí River on October 22, 2019 (in Catalan). UPC field report to Catalan Water Authority, Barcelona, 2020. Available at: (</a:t>
            </a: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8"/>
              </a:rPr>
              <a:t>https://www.upc.edu/ca</a:t>
            </a: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8"/>
              </a:rPr>
              <a:t>/sala-de-prensa/</a:t>
            </a:r>
            <a:r>
              <a:rPr lang="es-ES" sz="1200" dirty="0" err="1">
                <a:latin typeface="Open Sans" pitchFamily="2" charset="0"/>
                <a:ea typeface="Open Sans" pitchFamily="2" charset="0"/>
                <a:cs typeface="Open Sans" pitchFamily="2" charset="0"/>
                <a:hlinkClick r:id="rId28"/>
              </a:rPr>
              <a:t>pdfs</a:t>
            </a: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  <a:hlinkClick r:id="rId28"/>
              </a:rPr>
              <a:t>/informe_francolí_memòria.pdf</a:t>
            </a:r>
            <a:r>
              <a:rPr lang="es-E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 (23/05/2022).</a:t>
            </a:r>
          </a:p>
        </p:txBody>
      </p:sp>
    </p:spTree>
    <p:extLst>
      <p:ext uri="{BB962C8B-B14F-4D97-AF65-F5344CB8AC3E}">
        <p14:creationId xmlns:p14="http://schemas.microsoft.com/office/powerpoint/2010/main" val="1653037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0EB5BAB3-12F7-47C0-BA7A-50AFFF68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17</a:t>
            </a:fld>
            <a:endParaRPr lang="es-ES" altLang="en-US"/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158422A4-B3B9-4472-BF84-00579232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5" r="12713"/>
          <a:stretch/>
        </p:blipFill>
        <p:spPr>
          <a:xfrm>
            <a:off x="4653517" y="0"/>
            <a:ext cx="7538483" cy="6858000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0D4A63E6-D38A-4D03-BFDA-162F16298F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" y="2439980"/>
            <a:ext cx="5461591" cy="3072145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E95EAB77-38CC-4E62-A1B0-25A28F035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3" t="8034" r="9970" b="34971"/>
          <a:stretch/>
        </p:blipFill>
        <p:spPr>
          <a:xfrm>
            <a:off x="-1" y="4912242"/>
            <a:ext cx="5461591" cy="1945758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361911CC-28C6-4197-BBA3-5160140654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8" b="7564"/>
          <a:stretch/>
        </p:blipFill>
        <p:spPr>
          <a:xfrm>
            <a:off x="-7726" y="0"/>
            <a:ext cx="5477043" cy="2752928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0BFCD72-82F7-4032-AEBC-F16532095B31}"/>
              </a:ext>
            </a:extLst>
          </p:cNvPr>
          <p:cNvSpPr txBox="1">
            <a:spLocks/>
          </p:cNvSpPr>
          <p:nvPr/>
        </p:nvSpPr>
        <p:spPr>
          <a:xfrm>
            <a:off x="5428578" y="661792"/>
            <a:ext cx="2994180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THANKS FOR YOUR ATTENCION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9" name="Gràfic 8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6677A1-781B-4B9C-8874-FBE83A695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10" name="Gràfic 9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C0C4C6D-ABE2-4DDE-8C75-1F56B499D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11" name="Gràfic 10" descr="Món">
            <a:hlinkClick r:id="rId8" action="ppaction://hlinksldjump"/>
            <a:extLst>
              <a:ext uri="{FF2B5EF4-FFF2-40B4-BE49-F238E27FC236}">
                <a16:creationId xmlns:a16="http://schemas.microsoft.com/office/drawing/2014/main" id="{BD2B4F40-26C4-4373-8C6B-2F532CD440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13" name="CuadroTexto 15">
            <a:extLst>
              <a:ext uri="{FF2B5EF4-FFF2-40B4-BE49-F238E27FC236}">
                <a16:creationId xmlns:a16="http://schemas.microsoft.com/office/drawing/2014/main" id="{49312775-AB9D-4325-ADB7-95F614B5B268}"/>
              </a:ext>
            </a:extLst>
          </p:cNvPr>
          <p:cNvSpPr txBox="1"/>
          <p:nvPr/>
        </p:nvSpPr>
        <p:spPr bwMode="auto">
          <a:xfrm>
            <a:off x="11288647" y="6415969"/>
            <a:ext cx="241573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G. Furdada</a:t>
            </a:r>
          </a:p>
        </p:txBody>
      </p:sp>
      <p:sp>
        <p:nvSpPr>
          <p:cNvPr id="15" name="CuadroTexto 15">
            <a:extLst>
              <a:ext uri="{FF2B5EF4-FFF2-40B4-BE49-F238E27FC236}">
                <a16:creationId xmlns:a16="http://schemas.microsoft.com/office/drawing/2014/main" id="{919F0065-9809-478C-959E-CF36368E0EC7}"/>
              </a:ext>
            </a:extLst>
          </p:cNvPr>
          <p:cNvSpPr txBox="1"/>
          <p:nvPr/>
        </p:nvSpPr>
        <p:spPr bwMode="auto">
          <a:xfrm>
            <a:off x="4556670" y="4682278"/>
            <a:ext cx="241573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 Mestres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B50795B-4590-4F98-B9F1-5D38B0470E2F}"/>
              </a:ext>
            </a:extLst>
          </p:cNvPr>
          <p:cNvSpPr txBox="1"/>
          <p:nvPr/>
        </p:nvSpPr>
        <p:spPr bwMode="auto">
          <a:xfrm>
            <a:off x="4653517" y="2503741"/>
            <a:ext cx="2415734" cy="2308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JM. Potau</a:t>
            </a:r>
          </a:p>
        </p:txBody>
      </p:sp>
    </p:spTree>
    <p:extLst>
      <p:ext uri="{BB962C8B-B14F-4D97-AF65-F5344CB8AC3E}">
        <p14:creationId xmlns:p14="http://schemas.microsoft.com/office/powerpoint/2010/main" val="225053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AF06FC1-CE88-439B-9C67-3E32D90FC4D1}"/>
              </a:ext>
            </a:extLst>
          </p:cNvPr>
          <p:cNvSpPr/>
          <p:nvPr/>
        </p:nvSpPr>
        <p:spPr>
          <a:xfrm rot="5400000">
            <a:off x="5499051" y="-5644781"/>
            <a:ext cx="1210040" cy="12347295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6DD6EE4F-E674-43F5-9B61-2C2789342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2324" r="25901" b="5143"/>
          <a:stretch/>
        </p:blipFill>
        <p:spPr>
          <a:xfrm>
            <a:off x="2439396" y="1325538"/>
            <a:ext cx="3410218" cy="3090513"/>
          </a:xfrm>
          <a:prstGeom prst="rect">
            <a:avLst/>
          </a:prstGeom>
          <a:ln w="19050" cap="rnd">
            <a:solidFill>
              <a:srgbClr val="B6B6B6"/>
            </a:solidFill>
            <a:round/>
          </a:ln>
        </p:spPr>
      </p:pic>
      <p:pic>
        <p:nvPicPr>
          <p:cNvPr id="63" name="Imatge 62">
            <a:extLst>
              <a:ext uri="{FF2B5EF4-FFF2-40B4-BE49-F238E27FC236}">
                <a16:creationId xmlns:a16="http://schemas.microsoft.com/office/drawing/2014/main" id="{BFE71E07-8156-4433-A597-82349B954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r="5939" b="7123"/>
          <a:stretch/>
        </p:blipFill>
        <p:spPr>
          <a:xfrm>
            <a:off x="7092665" y="1165019"/>
            <a:ext cx="4704137" cy="5579827"/>
          </a:xfrm>
          <a:prstGeom prst="rect">
            <a:avLst/>
          </a:prstGeom>
        </p:spPr>
      </p:pic>
      <p:pic>
        <p:nvPicPr>
          <p:cNvPr id="22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B546ECB5-983E-44FA-83E9-C6CCA747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63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6670" y="6558916"/>
            <a:ext cx="2743200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2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76155"/>
            <a:ext cx="1260702" cy="7057980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" y="4278513"/>
            <a:ext cx="705600" cy="752247"/>
          </a:xfrm>
          <a:prstGeom prst="rect">
            <a:avLst/>
          </a:prstGeom>
        </p:spPr>
      </p:pic>
      <p:pic>
        <p:nvPicPr>
          <p:cNvPr id="139" name="Imatge 138">
            <a:hlinkClick r:id="rId12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3" y="3402865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4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7" name="Imatge 146">
            <a:extLst>
              <a:ext uri="{FF2B5EF4-FFF2-40B4-BE49-F238E27FC236}">
                <a16:creationId xmlns:a16="http://schemas.microsoft.com/office/drawing/2014/main" id="{C9FECC63-17CB-434E-B221-A7ADC0DC3E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6" y="1889431"/>
            <a:ext cx="791167" cy="935684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458290" y="46139"/>
            <a:ext cx="7536929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LOCATION OF THE STUDY AREA:  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FRANCOLÍ RIVER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ADD362-94A7-4441-B6C2-0FDE5B6A6DF8}"/>
              </a:ext>
            </a:extLst>
          </p:cNvPr>
          <p:cNvSpPr/>
          <p:nvPr/>
        </p:nvSpPr>
        <p:spPr>
          <a:xfrm>
            <a:off x="7916801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7" name="Picture 8" descr="Universidad de Lausana - Wikipedia, la enciclopedia libre">
            <a:extLst>
              <a:ext uri="{FF2B5EF4-FFF2-40B4-BE49-F238E27FC236}">
                <a16:creationId xmlns:a16="http://schemas.microsoft.com/office/drawing/2014/main" id="{1A03FA44-5654-4323-B8F7-DF95FFE0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25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tge 47">
            <a:extLst>
              <a:ext uri="{FF2B5EF4-FFF2-40B4-BE49-F238E27FC236}">
                <a16:creationId xmlns:a16="http://schemas.microsoft.com/office/drawing/2014/main" id="{7856BA1D-5B57-4DDD-95B3-C0BB7E93C5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8" y="229177"/>
            <a:ext cx="1088310" cy="295627"/>
          </a:xfrm>
          <a:prstGeom prst="rect">
            <a:avLst/>
          </a:prstGeom>
        </p:spPr>
      </p:pic>
      <p:graphicFrame>
        <p:nvGraphicFramePr>
          <p:cNvPr id="34" name="Taula 33">
            <a:extLst>
              <a:ext uri="{FF2B5EF4-FFF2-40B4-BE49-F238E27FC236}">
                <a16:creationId xmlns:a16="http://schemas.microsoft.com/office/drawing/2014/main" id="{6EDBD409-1633-4B7C-99D0-6F6897A26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73298"/>
              </p:ext>
            </p:extLst>
          </p:nvPr>
        </p:nvGraphicFramePr>
        <p:xfrm>
          <a:off x="1548398" y="5251413"/>
          <a:ext cx="5488506" cy="13030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41510">
                  <a:extLst>
                    <a:ext uri="{9D8B030D-6E8A-4147-A177-3AD203B41FA5}">
                      <a16:colId xmlns:a16="http://schemas.microsoft.com/office/drawing/2014/main" val="1785579601"/>
                    </a:ext>
                  </a:extLst>
                </a:gridCol>
                <a:gridCol w="1653245">
                  <a:extLst>
                    <a:ext uri="{9D8B030D-6E8A-4147-A177-3AD203B41FA5}">
                      <a16:colId xmlns:a16="http://schemas.microsoft.com/office/drawing/2014/main" val="1611797665"/>
                    </a:ext>
                  </a:extLst>
                </a:gridCol>
                <a:gridCol w="1993751">
                  <a:extLst>
                    <a:ext uri="{9D8B030D-6E8A-4147-A177-3AD203B41FA5}">
                      <a16:colId xmlns:a16="http://schemas.microsoft.com/office/drawing/2014/main" val="3038768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0" noProof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Catchment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Study area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5337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Drainage area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856 km</a:t>
                      </a:r>
                      <a:r>
                        <a:rPr lang="en-US" sz="1400" b="0" baseline="3000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223 </a:t>
                      </a: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km</a:t>
                      </a:r>
                      <a:r>
                        <a:rPr lang="en-US" sz="1400" b="0" baseline="3000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086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Length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60 km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30 km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93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Mean water flow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1,2 m</a:t>
                      </a:r>
                      <a:r>
                        <a:rPr lang="en-US" sz="1400" b="0" baseline="3000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/s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 m</a:t>
                      </a:r>
                      <a:r>
                        <a:rPr lang="en-US" sz="1400" b="0" baseline="3000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/s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1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Mean temperatures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12 – 15 ºC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463047"/>
                  </a:ext>
                </a:extLst>
              </a:tr>
              <a:tr h="60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Mean annual rainfall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800 mm</a:t>
                      </a:r>
                      <a:endParaRPr lang="ca-ES" sz="1400" b="0" dirty="0"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025995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48676564-3B14-4F50-AB1B-481082336270}"/>
              </a:ext>
            </a:extLst>
          </p:cNvPr>
          <p:cNvSpPr/>
          <p:nvPr/>
        </p:nvSpPr>
        <p:spPr>
          <a:xfrm>
            <a:off x="1426915" y="4559795"/>
            <a:ext cx="5813079" cy="54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Warm 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Mediterranean climate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and rainfall hydrological regime.</a:t>
            </a: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Subtropical 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high pressures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 summer mild and </a:t>
            </a:r>
            <a:r>
              <a:rPr lang="en-US" sz="1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rainy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autumns.</a:t>
            </a:r>
          </a:p>
        </p:txBody>
      </p:sp>
      <p:cxnSp>
        <p:nvCxnSpPr>
          <p:cNvPr id="37" name="Connector recte 36">
            <a:extLst>
              <a:ext uri="{FF2B5EF4-FFF2-40B4-BE49-F238E27FC236}">
                <a16:creationId xmlns:a16="http://schemas.microsoft.com/office/drawing/2014/main" id="{A0D06410-5743-47DD-B714-83B333C06A37}"/>
              </a:ext>
            </a:extLst>
          </p:cNvPr>
          <p:cNvCxnSpPr/>
          <p:nvPr/>
        </p:nvCxnSpPr>
        <p:spPr>
          <a:xfrm>
            <a:off x="2519916" y="45932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006F7A5-BF91-48B9-A412-A3450C4360A3}"/>
              </a:ext>
            </a:extLst>
          </p:cNvPr>
          <p:cNvSpPr/>
          <p:nvPr/>
        </p:nvSpPr>
        <p:spPr>
          <a:xfrm>
            <a:off x="4885476" y="2484395"/>
            <a:ext cx="128587" cy="16872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2" name="Connector recte 51">
            <a:extLst>
              <a:ext uri="{FF2B5EF4-FFF2-40B4-BE49-F238E27FC236}">
                <a16:creationId xmlns:a16="http://schemas.microsoft.com/office/drawing/2014/main" id="{CB555777-4C71-4968-95EF-2B804612229A}"/>
              </a:ext>
            </a:extLst>
          </p:cNvPr>
          <p:cNvCxnSpPr>
            <a:cxnSpLocks/>
          </p:cNvCxnSpPr>
          <p:nvPr/>
        </p:nvCxnSpPr>
        <p:spPr>
          <a:xfrm flipV="1">
            <a:off x="5014063" y="1601086"/>
            <a:ext cx="4984702" cy="87921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 recte 54">
            <a:extLst>
              <a:ext uri="{FF2B5EF4-FFF2-40B4-BE49-F238E27FC236}">
                <a16:creationId xmlns:a16="http://schemas.microsoft.com/office/drawing/2014/main" id="{0A9470E2-32B4-4CF5-97EF-08EF50737E92}"/>
              </a:ext>
            </a:extLst>
          </p:cNvPr>
          <p:cNvCxnSpPr>
            <a:cxnSpLocks/>
          </p:cNvCxnSpPr>
          <p:nvPr/>
        </p:nvCxnSpPr>
        <p:spPr>
          <a:xfrm>
            <a:off x="5014063" y="2653119"/>
            <a:ext cx="5055769" cy="381335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àfic 39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F3234F-A93F-4BEB-9800-F33154128B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42" name="Gràfic 41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060107-BE42-424F-B6CF-9BCB344BD9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43" name="Gràfic 42" descr="Món">
            <a:hlinkClick r:id="rId21" action="ppaction://hlinksldjump"/>
            <a:extLst>
              <a:ext uri="{FF2B5EF4-FFF2-40B4-BE49-F238E27FC236}">
                <a16:creationId xmlns:a16="http://schemas.microsoft.com/office/drawing/2014/main" id="{99C96FEA-83B4-4646-B882-B44C19561E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2950C03D-AF62-4EDB-96DC-923FA27F41BF}"/>
              </a:ext>
            </a:extLst>
          </p:cNvPr>
          <p:cNvSpPr txBox="1"/>
          <p:nvPr/>
        </p:nvSpPr>
        <p:spPr>
          <a:xfrm>
            <a:off x="446499" y="2701518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42433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 4">
            <a:extLst>
              <a:ext uri="{FF2B5EF4-FFF2-40B4-BE49-F238E27FC236}">
                <a16:creationId xmlns:a16="http://schemas.microsoft.com/office/drawing/2014/main" id="{F4A60CD2-2D77-4147-AE84-3E24636F76B1}"/>
              </a:ext>
            </a:extLst>
          </p:cNvPr>
          <p:cNvGrpSpPr/>
          <p:nvPr/>
        </p:nvGrpSpPr>
        <p:grpSpPr>
          <a:xfrm>
            <a:off x="-69574" y="-76155"/>
            <a:ext cx="12413974" cy="983181"/>
            <a:chOff x="-69574" y="-76155"/>
            <a:chExt cx="12413974" cy="9831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59DB8E0-13F1-4B5C-A002-4B5FB96CC03F}"/>
                </a:ext>
              </a:extLst>
            </p:cNvPr>
            <p:cNvSpPr/>
            <p:nvPr/>
          </p:nvSpPr>
          <p:spPr>
            <a:xfrm rot="5400000">
              <a:off x="5645822" y="-5791551"/>
              <a:ext cx="983181" cy="1241397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6000">
                  <a:srgbClr val="308DC8"/>
                </a:gs>
                <a:gs pos="12000">
                  <a:srgbClr val="67ABD7"/>
                </a:gs>
                <a:gs pos="0">
                  <a:srgbClr val="177FC2"/>
                </a:gs>
              </a:gsLst>
              <a:lin ang="0" scaled="0"/>
            </a:gradFill>
            <a:ln>
              <a:noFill/>
            </a:ln>
            <a:effectLst>
              <a:outerShdw blurRad="190500" dist="50800" algn="l" rotWithShape="0">
                <a:schemeClr val="bg1">
                  <a:alpha val="46000"/>
                </a:schemeClr>
              </a:outerShdw>
              <a:reflection blurRad="6350" stA="52000" endA="300" endPos="35000" dir="5400000" sy="-100000" algn="bl" rotWithShape="0"/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52" name="Picture 2" descr="https://cdn.egu.eu/static/63062c58/awards/egu_ospp_label_blue.png">
              <a:extLst>
                <a:ext uri="{FF2B5EF4-FFF2-40B4-BE49-F238E27FC236}">
                  <a16:creationId xmlns:a16="http://schemas.microsoft.com/office/drawing/2014/main" id="{12720D41-6082-4BD5-B93C-1539D136E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2538" y="113154"/>
              <a:ext cx="537571" cy="7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587944-E4CA-45BA-B9BF-CFCA6F5E246A}"/>
                </a:ext>
              </a:extLst>
            </p:cNvPr>
            <p:cNvSpPr/>
            <p:nvPr/>
          </p:nvSpPr>
          <p:spPr>
            <a:xfrm>
              <a:off x="8097776" y="513338"/>
              <a:ext cx="1433405" cy="298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llanosvalera@ub.edu</a:t>
              </a:r>
              <a:endParaRPr lang="en-GB" sz="105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4" name="Picture 8" descr="Universidad de Lausana - Wikipedia, la enciclopedia libre">
              <a:extLst>
                <a:ext uri="{FF2B5EF4-FFF2-40B4-BE49-F238E27FC236}">
                  <a16:creationId xmlns:a16="http://schemas.microsoft.com/office/drawing/2014/main" id="{CE28EFA2-9B0B-4995-91C1-5E89EC647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7500" y="248290"/>
              <a:ext cx="1106613" cy="41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Imatge 54">
              <a:extLst>
                <a:ext uri="{FF2B5EF4-FFF2-40B4-BE49-F238E27FC236}">
                  <a16:creationId xmlns:a16="http://schemas.microsoft.com/office/drawing/2014/main" id="{4F7BE98C-1D2A-419B-90FD-A892FFAD1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063" y="229177"/>
              <a:ext cx="1088310" cy="295627"/>
            </a:xfrm>
            <a:prstGeom prst="rect">
              <a:avLst/>
            </a:prstGeom>
          </p:spPr>
        </p:pic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" y="4278513"/>
            <a:ext cx="705600" cy="752247"/>
          </a:xfrm>
          <a:prstGeom prst="rect">
            <a:avLst/>
          </a:prstGeom>
        </p:spPr>
      </p:pic>
      <p:pic>
        <p:nvPicPr>
          <p:cNvPr id="139" name="Imatge 138">
            <a:hlinkClick r:id="rId12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3" y="3402865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4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7" name="Imatge 146">
            <a:hlinkClick r:id="rId16" action="ppaction://hlinksldjump"/>
            <a:extLst>
              <a:ext uri="{FF2B5EF4-FFF2-40B4-BE49-F238E27FC236}">
                <a16:creationId xmlns:a16="http://schemas.microsoft.com/office/drawing/2014/main" id="{C9FECC63-17CB-434E-B221-A7ADC0DC3E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2" y="1880737"/>
            <a:ext cx="791167" cy="935684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ED96311A-2D4E-49B3-A3C1-5758021BBE12}"/>
              </a:ext>
            </a:extLst>
          </p:cNvPr>
          <p:cNvSpPr txBox="1">
            <a:spLocks/>
          </p:cNvSpPr>
          <p:nvPr/>
        </p:nvSpPr>
        <p:spPr>
          <a:xfrm>
            <a:off x="1170939" y="-96531"/>
            <a:ext cx="7068933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5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FLASH FLOOD EVENT (22</a:t>
            </a:r>
            <a:r>
              <a:rPr lang="en-US" sz="2500" b="1" baseline="300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nd </a:t>
            </a:r>
            <a:r>
              <a:rPr lang="en-US" sz="25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OCTOBER 2019)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159A81-07CE-464F-826D-226E49F4FE9B}"/>
              </a:ext>
            </a:extLst>
          </p:cNvPr>
          <p:cNvSpPr/>
          <p:nvPr/>
        </p:nvSpPr>
        <p:spPr>
          <a:xfrm>
            <a:off x="1421908" y="1059843"/>
            <a:ext cx="7067483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Discharge: 780 m</a:t>
            </a:r>
            <a:r>
              <a:rPr lang="en-US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/s in Montblanc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(Poll, 2021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Return period:  50 -100 years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31" name="Agrupa 30">
            <a:extLst>
              <a:ext uri="{FF2B5EF4-FFF2-40B4-BE49-F238E27FC236}">
                <a16:creationId xmlns:a16="http://schemas.microsoft.com/office/drawing/2014/main" id="{3398417D-8224-4CC3-A696-D960421471C5}"/>
              </a:ext>
            </a:extLst>
          </p:cNvPr>
          <p:cNvGrpSpPr/>
          <p:nvPr/>
        </p:nvGrpSpPr>
        <p:grpSpPr>
          <a:xfrm>
            <a:off x="1421908" y="2218019"/>
            <a:ext cx="11554682" cy="4662044"/>
            <a:chOff x="1778240" y="2420524"/>
            <a:chExt cx="11394172" cy="4440373"/>
          </a:xfrm>
        </p:grpSpPr>
        <p:grpSp>
          <p:nvGrpSpPr>
            <p:cNvPr id="32" name="Agrupa 31">
              <a:extLst>
                <a:ext uri="{FF2B5EF4-FFF2-40B4-BE49-F238E27FC236}">
                  <a16:creationId xmlns:a16="http://schemas.microsoft.com/office/drawing/2014/main" id="{76118602-5C43-4C90-8736-6716A63D7032}"/>
                </a:ext>
              </a:extLst>
            </p:cNvPr>
            <p:cNvGrpSpPr/>
            <p:nvPr/>
          </p:nvGrpSpPr>
          <p:grpSpPr>
            <a:xfrm>
              <a:off x="1778240" y="2420524"/>
              <a:ext cx="10218639" cy="4310003"/>
              <a:chOff x="1605267" y="1364634"/>
              <a:chExt cx="10218639" cy="4310003"/>
            </a:xfrm>
          </p:grpSpPr>
          <p:grpSp>
            <p:nvGrpSpPr>
              <p:cNvPr id="34" name="Agrupa 33">
                <a:extLst>
                  <a:ext uri="{FF2B5EF4-FFF2-40B4-BE49-F238E27FC236}">
                    <a16:creationId xmlns:a16="http://schemas.microsoft.com/office/drawing/2014/main" id="{A3D371E8-447B-4DF1-8990-0A42497FB845}"/>
                  </a:ext>
                </a:extLst>
              </p:cNvPr>
              <p:cNvGrpSpPr/>
              <p:nvPr/>
            </p:nvGrpSpPr>
            <p:grpSpPr>
              <a:xfrm>
                <a:off x="1605267" y="1364634"/>
                <a:ext cx="8343250" cy="4310003"/>
                <a:chOff x="1376824" y="1379450"/>
                <a:chExt cx="8343250" cy="4310003"/>
              </a:xfrm>
            </p:grpSpPr>
            <p:pic>
              <p:nvPicPr>
                <p:cNvPr id="39" name="Imatge 38">
                  <a:extLst>
                    <a:ext uri="{FF2B5EF4-FFF2-40B4-BE49-F238E27FC236}">
                      <a16:creationId xmlns:a16="http://schemas.microsoft.com/office/drawing/2014/main" id="{B97A5FA3-A343-401E-8D43-1CDE09360D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6824" y="1379450"/>
                  <a:ext cx="6669079" cy="4310003"/>
                </a:xfrm>
                <a:prstGeom prst="rect">
                  <a:avLst/>
                </a:prstGeom>
              </p:spPr>
            </p:pic>
            <p:sp>
              <p:nvSpPr>
                <p:cNvPr id="40" name="CuadroTexto 15">
                  <a:extLst>
                    <a:ext uri="{FF2B5EF4-FFF2-40B4-BE49-F238E27FC236}">
                      <a16:creationId xmlns:a16="http://schemas.microsoft.com/office/drawing/2014/main" id="{2B299181-4D8D-44C9-AC1A-EF8605C3F937}"/>
                    </a:ext>
                  </a:extLst>
                </p:cNvPr>
                <p:cNvSpPr txBox="1"/>
                <p:nvPr/>
              </p:nvSpPr>
              <p:spPr bwMode="auto">
                <a:xfrm>
                  <a:off x="7304340" y="4752922"/>
                  <a:ext cx="2415734" cy="2308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" sz="900" i="1" dirty="0">
                      <a:solidFill>
                        <a:schemeClr val="bg1">
                          <a:lumMod val="9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UPC, 2020</a:t>
                  </a:r>
                </a:p>
              </p:txBody>
            </p:sp>
            <p:sp>
              <p:nvSpPr>
                <p:cNvPr id="46" name="CuadroTexto 15">
                  <a:extLst>
                    <a:ext uri="{FF2B5EF4-FFF2-40B4-BE49-F238E27FC236}">
                      <a16:creationId xmlns:a16="http://schemas.microsoft.com/office/drawing/2014/main" id="{B631C153-BD6D-40E7-B567-E9D9C8F15604}"/>
                    </a:ext>
                  </a:extLst>
                </p:cNvPr>
                <p:cNvSpPr txBox="1"/>
                <p:nvPr/>
              </p:nvSpPr>
              <p:spPr bwMode="auto">
                <a:xfrm>
                  <a:off x="4006787" y="4752922"/>
                  <a:ext cx="2415734" cy="2308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" sz="900" i="1" dirty="0">
                      <a:solidFill>
                        <a:schemeClr val="bg1">
                          <a:lumMod val="9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UPC, 2020</a:t>
                  </a:r>
                </a:p>
              </p:txBody>
            </p:sp>
          </p:grpSp>
          <p:pic>
            <p:nvPicPr>
              <p:cNvPr id="35" name="Imatge 34">
                <a:extLst>
                  <a:ext uri="{FF2B5EF4-FFF2-40B4-BE49-F238E27FC236}">
                    <a16:creationId xmlns:a16="http://schemas.microsoft.com/office/drawing/2014/main" id="{07CC1B9E-9841-4960-9CB0-63F75D253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662" y="1503492"/>
                <a:ext cx="3452244" cy="4108347"/>
              </a:xfrm>
              <a:prstGeom prst="rect">
                <a:avLst/>
              </a:prstGeom>
            </p:spPr>
          </p:pic>
          <p:cxnSp>
            <p:nvCxnSpPr>
              <p:cNvPr id="36" name="Connector de fletxa recta 35">
                <a:extLst>
                  <a:ext uri="{FF2B5EF4-FFF2-40B4-BE49-F238E27FC236}">
                    <a16:creationId xmlns:a16="http://schemas.microsoft.com/office/drawing/2014/main" id="{3345476C-D245-442F-AF84-7191DC31D7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454035"/>
                <a:ext cx="2275662" cy="393939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 de fletxa recta 36">
                <a:extLst>
                  <a:ext uri="{FF2B5EF4-FFF2-40B4-BE49-F238E27FC236}">
                    <a16:creationId xmlns:a16="http://schemas.microsoft.com/office/drawing/2014/main" id="{7F512309-294E-47BE-A0CE-7E5E059503B4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>
              <a:xfrm flipV="1">
                <a:off x="7175344" y="3586665"/>
                <a:ext cx="2586360" cy="321623"/>
              </a:xfrm>
              <a:prstGeom prst="straightConnector1">
                <a:avLst/>
              </a:prstGeom>
              <a:ln w="25400">
                <a:solidFill>
                  <a:schemeClr val="bg2">
                    <a:lumMod val="1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QuadreDeText 37">
                <a:extLst>
                  <a:ext uri="{FF2B5EF4-FFF2-40B4-BE49-F238E27FC236}">
                    <a16:creationId xmlns:a16="http://schemas.microsoft.com/office/drawing/2014/main" id="{7D33E9F2-4B27-4A4E-B36F-C5B1129D1C99}"/>
                  </a:ext>
                </a:extLst>
              </p:cNvPr>
              <p:cNvSpPr txBox="1"/>
              <p:nvPr/>
            </p:nvSpPr>
            <p:spPr>
              <a:xfrm>
                <a:off x="6891293" y="3769788"/>
                <a:ext cx="2840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B</a:t>
                </a:r>
              </a:p>
            </p:txBody>
          </p:sp>
        </p:grpSp>
        <p:sp>
          <p:nvSpPr>
            <p:cNvPr id="33" name="CuadroTexto 15">
              <a:extLst>
                <a:ext uri="{FF2B5EF4-FFF2-40B4-BE49-F238E27FC236}">
                  <a16:creationId xmlns:a16="http://schemas.microsoft.com/office/drawing/2014/main" id="{A188FAD1-6EF6-4CFB-A52F-84DBB896266F}"/>
                </a:ext>
              </a:extLst>
            </p:cNvPr>
            <p:cNvSpPr txBox="1"/>
            <p:nvPr/>
          </p:nvSpPr>
          <p:spPr bwMode="auto">
            <a:xfrm>
              <a:off x="10756678" y="6630065"/>
              <a:ext cx="2415734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i="1" dirty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Martin-Vide et al., 2023</a:t>
              </a:r>
            </a:p>
          </p:txBody>
        </p:sp>
      </p:grpSp>
      <p:sp>
        <p:nvSpPr>
          <p:cNvPr id="4" name="QuadreDeText 3">
            <a:extLst>
              <a:ext uri="{FF2B5EF4-FFF2-40B4-BE49-F238E27FC236}">
                <a16:creationId xmlns:a16="http://schemas.microsoft.com/office/drawing/2014/main" id="{9FC7AA87-5A47-4FB7-89E2-F49FF89B4923}"/>
              </a:ext>
            </a:extLst>
          </p:cNvPr>
          <p:cNvSpPr txBox="1"/>
          <p:nvPr/>
        </p:nvSpPr>
        <p:spPr>
          <a:xfrm>
            <a:off x="1373780" y="2027676"/>
            <a:ext cx="70674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ACCUMULATED RAIN IN 12 HS (22/10/2019 00:00 – 23/10/2019 12:00)</a:t>
            </a:r>
          </a:p>
        </p:txBody>
      </p:sp>
      <p:sp>
        <p:nvSpPr>
          <p:cNvPr id="42" name="QuadreDeText 41">
            <a:extLst>
              <a:ext uri="{FF2B5EF4-FFF2-40B4-BE49-F238E27FC236}">
                <a16:creationId xmlns:a16="http://schemas.microsoft.com/office/drawing/2014/main" id="{03E421B6-5542-4672-825A-C82CA35A3918}"/>
              </a:ext>
            </a:extLst>
          </p:cNvPr>
          <p:cNvSpPr txBox="1"/>
          <p:nvPr/>
        </p:nvSpPr>
        <p:spPr>
          <a:xfrm>
            <a:off x="8913181" y="2050318"/>
            <a:ext cx="2799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Rainfall and Discharge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14C346-F934-44C9-9A50-4C4BB4943EEC}"/>
              </a:ext>
            </a:extLst>
          </p:cNvPr>
          <p:cNvSpPr/>
          <p:nvPr/>
        </p:nvSpPr>
        <p:spPr>
          <a:xfrm>
            <a:off x="5871127" y="3705202"/>
            <a:ext cx="209550" cy="182704"/>
          </a:xfrm>
          <a:prstGeom prst="ellipse">
            <a:avLst/>
          </a:prstGeom>
          <a:noFill/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58CD07B-69FA-40AC-A1F2-3A91BD42F5D3}"/>
              </a:ext>
            </a:extLst>
          </p:cNvPr>
          <p:cNvSpPr/>
          <p:nvPr/>
        </p:nvSpPr>
        <p:spPr>
          <a:xfrm>
            <a:off x="6833821" y="4810573"/>
            <a:ext cx="209550" cy="182704"/>
          </a:xfrm>
          <a:prstGeom prst="ellipse">
            <a:avLst/>
          </a:prstGeom>
          <a:noFill/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E956AE-B807-4760-B3A2-E888FF53FD90}"/>
              </a:ext>
            </a:extLst>
          </p:cNvPr>
          <p:cNvSpPr/>
          <p:nvPr/>
        </p:nvSpPr>
        <p:spPr>
          <a:xfrm>
            <a:off x="5412189" y="1063209"/>
            <a:ext cx="6491235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Accumulated rainfall: 299 mm (12 hours) (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Martin-Vide et al., 2023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Significant bio-geomorphological changes; large quantity of trees eroded</a:t>
            </a:r>
          </a:p>
        </p:txBody>
      </p:sp>
      <p:sp>
        <p:nvSpPr>
          <p:cNvPr id="49" name="Rectangle: cantonades arrodonides 48">
            <a:extLst>
              <a:ext uri="{FF2B5EF4-FFF2-40B4-BE49-F238E27FC236}">
                <a16:creationId xmlns:a16="http://schemas.microsoft.com/office/drawing/2014/main" id="{A2D9E779-18AF-4847-B840-30623134F17B}"/>
              </a:ext>
            </a:extLst>
          </p:cNvPr>
          <p:cNvSpPr/>
          <p:nvPr/>
        </p:nvSpPr>
        <p:spPr>
          <a:xfrm>
            <a:off x="1451914" y="986984"/>
            <a:ext cx="10260651" cy="961462"/>
          </a:xfrm>
          <a:prstGeom prst="roundRect">
            <a:avLst/>
          </a:prstGeom>
          <a:noFill/>
          <a:ln w="19050" cap="rnd" cmpd="sng">
            <a:solidFill>
              <a:srgbClr val="83BBD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7" name="Gràfic 46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4BFD0B-462E-48EC-8159-F136651E38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48" name="Gràfic 47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D7842E6-4474-4E23-8B43-2061A47F84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50" name="Gràfic 49" descr="Món">
            <a:hlinkClick r:id="rId22" action="ppaction://hlinksldjump"/>
            <a:extLst>
              <a:ext uri="{FF2B5EF4-FFF2-40B4-BE49-F238E27FC236}">
                <a16:creationId xmlns:a16="http://schemas.microsoft.com/office/drawing/2014/main" id="{EE8591B9-487C-4B33-A41B-73806F3CE1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56" name="Contenidor de número de diapositiva 1">
            <a:extLst>
              <a:ext uri="{FF2B5EF4-FFF2-40B4-BE49-F238E27FC236}">
                <a16:creationId xmlns:a16="http://schemas.microsoft.com/office/drawing/2014/main" id="{E61BF1B3-80CB-415A-8AF1-A7F05837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6322"/>
            <a:ext cx="2743200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3</a:t>
            </a:fld>
            <a:endParaRPr lang="es-ES" altLang="en-US" dirty="0"/>
          </a:p>
        </p:txBody>
      </p:sp>
      <p:sp>
        <p:nvSpPr>
          <p:cNvPr id="57" name="QuadreDeText 56">
            <a:extLst>
              <a:ext uri="{FF2B5EF4-FFF2-40B4-BE49-F238E27FC236}">
                <a16:creationId xmlns:a16="http://schemas.microsoft.com/office/drawing/2014/main" id="{C7C96768-8BC3-4C0C-832E-8A8DBEE186DF}"/>
              </a:ext>
            </a:extLst>
          </p:cNvPr>
          <p:cNvSpPr txBox="1"/>
          <p:nvPr/>
        </p:nvSpPr>
        <p:spPr>
          <a:xfrm>
            <a:off x="446499" y="2701518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2742933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 40">
            <a:extLst>
              <a:ext uri="{FF2B5EF4-FFF2-40B4-BE49-F238E27FC236}">
                <a16:creationId xmlns:a16="http://schemas.microsoft.com/office/drawing/2014/main" id="{70247CE3-D6C3-410F-BA0B-DD94CAE8F844}"/>
              </a:ext>
            </a:extLst>
          </p:cNvPr>
          <p:cNvGrpSpPr/>
          <p:nvPr/>
        </p:nvGrpSpPr>
        <p:grpSpPr>
          <a:xfrm>
            <a:off x="-69574" y="-76155"/>
            <a:ext cx="12413974" cy="983181"/>
            <a:chOff x="-69574" y="-76155"/>
            <a:chExt cx="12413974" cy="98318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489E95-F530-4889-955D-FA55373198FA}"/>
                </a:ext>
              </a:extLst>
            </p:cNvPr>
            <p:cNvSpPr/>
            <p:nvPr/>
          </p:nvSpPr>
          <p:spPr>
            <a:xfrm rot="5400000">
              <a:off x="5645822" y="-5791551"/>
              <a:ext cx="983181" cy="1241397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6000">
                  <a:srgbClr val="308DC8"/>
                </a:gs>
                <a:gs pos="12000">
                  <a:srgbClr val="67ABD7"/>
                </a:gs>
                <a:gs pos="0">
                  <a:srgbClr val="177FC2"/>
                </a:gs>
              </a:gsLst>
              <a:lin ang="0" scaled="0"/>
            </a:gradFill>
            <a:ln>
              <a:noFill/>
            </a:ln>
            <a:effectLst>
              <a:outerShdw blurRad="190500" dist="50800" algn="l" rotWithShape="0">
                <a:schemeClr val="bg1">
                  <a:alpha val="46000"/>
                </a:schemeClr>
              </a:outerShdw>
              <a:reflection blurRad="6350" stA="52000" endA="300" endPos="35000" dir="5400000" sy="-100000" algn="bl" rotWithShape="0"/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44" name="Picture 2" descr="https://cdn.egu.eu/static/63062c58/awards/egu_ospp_label_blue.png">
              <a:extLst>
                <a:ext uri="{FF2B5EF4-FFF2-40B4-BE49-F238E27FC236}">
                  <a16:creationId xmlns:a16="http://schemas.microsoft.com/office/drawing/2014/main" id="{664033F7-108F-47AC-8F03-84BDFEB5B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563" y="113154"/>
              <a:ext cx="537571" cy="7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64C6CD3-B33E-4282-A6B4-6B098F635D16}"/>
                </a:ext>
              </a:extLst>
            </p:cNvPr>
            <p:cNvSpPr/>
            <p:nvPr/>
          </p:nvSpPr>
          <p:spPr>
            <a:xfrm>
              <a:off x="7916801" y="513338"/>
              <a:ext cx="1433405" cy="298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llanosvalera@ub.edu</a:t>
              </a:r>
              <a:endParaRPr lang="en-GB" sz="105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6" name="Picture 8" descr="Universidad de Lausana - Wikipedia, la enciclopedia libre">
              <a:extLst>
                <a:ext uri="{FF2B5EF4-FFF2-40B4-BE49-F238E27FC236}">
                  <a16:creationId xmlns:a16="http://schemas.microsoft.com/office/drawing/2014/main" id="{4B34FD47-4C1F-49FD-8F86-3F6C62DC1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525" y="248290"/>
              <a:ext cx="1106613" cy="41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Imatge 47">
              <a:extLst>
                <a:ext uri="{FF2B5EF4-FFF2-40B4-BE49-F238E27FC236}">
                  <a16:creationId xmlns:a16="http://schemas.microsoft.com/office/drawing/2014/main" id="{3705475C-B23A-4DEA-98F2-A8E9E61B5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088" y="229177"/>
              <a:ext cx="1088310" cy="295627"/>
            </a:xfrm>
            <a:prstGeom prst="rect">
              <a:avLst/>
            </a:prstGeom>
          </p:spPr>
        </p:pic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600C9164-73C9-41D8-A7C9-D8C5B9A6FEAA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2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B546ECB5-983E-44FA-83E9-C6CCA747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6" y="698707"/>
            <a:ext cx="705600" cy="9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50741192-E119-4851-946F-36CFD982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8" y="1723193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DE5FFED1-4537-41C3-85BB-E1992CB5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CA6440DB-C057-41FA-99B5-A2DAD43582BE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61" name="Imatge 60">
            <a:hlinkClick r:id="rId7" action="ppaction://hlinksldjump"/>
            <a:extLst>
              <a:ext uri="{FF2B5EF4-FFF2-40B4-BE49-F238E27FC236}">
                <a16:creationId xmlns:a16="http://schemas.microsoft.com/office/drawing/2014/main" id="{17348A19-385D-4EB9-95D6-6CE251050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" y="4344672"/>
            <a:ext cx="705600" cy="752247"/>
          </a:xfrm>
          <a:prstGeom prst="rect">
            <a:avLst/>
          </a:prstGeom>
        </p:spPr>
      </p:pic>
      <p:pic>
        <p:nvPicPr>
          <p:cNvPr id="78" name="Imatge 77">
            <a:hlinkClick r:id="rId9" action="ppaction://hlinksldjump"/>
            <a:extLst>
              <a:ext uri="{FF2B5EF4-FFF2-40B4-BE49-F238E27FC236}">
                <a16:creationId xmlns:a16="http://schemas.microsoft.com/office/drawing/2014/main" id="{2FD9F4B7-2C27-4F03-B3EC-E40F6888D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2" y="3435858"/>
            <a:ext cx="705600" cy="752819"/>
          </a:xfrm>
          <a:prstGeom prst="rect">
            <a:avLst/>
          </a:prstGeom>
        </p:spPr>
      </p:pic>
      <p:sp>
        <p:nvSpPr>
          <p:cNvPr id="94" name="CuadroTexto 15">
            <a:extLst>
              <a:ext uri="{FF2B5EF4-FFF2-40B4-BE49-F238E27FC236}">
                <a16:creationId xmlns:a16="http://schemas.microsoft.com/office/drawing/2014/main" id="{03370713-A47D-43F1-B87F-AE01B5326B7F}"/>
              </a:ext>
            </a:extLst>
          </p:cNvPr>
          <p:cNvSpPr txBox="1"/>
          <p:nvPr/>
        </p:nvSpPr>
        <p:spPr bwMode="auto">
          <a:xfrm>
            <a:off x="11112837" y="4194847"/>
            <a:ext cx="2415734" cy="20005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ACN.cat</a:t>
            </a:r>
          </a:p>
        </p:txBody>
      </p:sp>
      <p:pic>
        <p:nvPicPr>
          <p:cNvPr id="42" name="Imatge 41">
            <a:hlinkClick r:id="rId11" action="ppaction://hlinksldjump"/>
            <a:extLst>
              <a:ext uri="{FF2B5EF4-FFF2-40B4-BE49-F238E27FC236}">
                <a16:creationId xmlns:a16="http://schemas.microsoft.com/office/drawing/2014/main" id="{1F3310AB-A17F-4B07-AF45-48B49652ED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2" y="5161100"/>
            <a:ext cx="705600" cy="752819"/>
          </a:xfrm>
          <a:prstGeom prst="rect">
            <a:avLst/>
          </a:prstGeom>
        </p:spPr>
      </p:pic>
      <p:pic>
        <p:nvPicPr>
          <p:cNvPr id="47" name="Imatge 46">
            <a:hlinkClick r:id="rId13" action="ppaction://hlinksldjump"/>
            <a:extLst>
              <a:ext uri="{FF2B5EF4-FFF2-40B4-BE49-F238E27FC236}">
                <a16:creationId xmlns:a16="http://schemas.microsoft.com/office/drawing/2014/main" id="{5305F797-B264-42C8-8913-6797E4F811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5" y="2030084"/>
            <a:ext cx="705600" cy="85960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409EC42A-E752-4E4D-BEB0-10DE84711353}"/>
              </a:ext>
            </a:extLst>
          </p:cNvPr>
          <p:cNvSpPr txBox="1"/>
          <p:nvPr/>
        </p:nvSpPr>
        <p:spPr bwMode="auto">
          <a:xfrm>
            <a:off x="11088732" y="6357532"/>
            <a:ext cx="2415734" cy="21544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O. Riera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6B901C62-35FB-45C7-844C-CB2FC81A7091}"/>
              </a:ext>
            </a:extLst>
          </p:cNvPr>
          <p:cNvSpPr txBox="1">
            <a:spLocks/>
          </p:cNvSpPr>
          <p:nvPr/>
        </p:nvSpPr>
        <p:spPr>
          <a:xfrm>
            <a:off x="40470" y="-100398"/>
            <a:ext cx="9013521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AIM – RESEARCH QUESTIONS</a:t>
            </a:r>
            <a:endParaRPr lang="en-US" sz="48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40" name="Imatge 39">
            <a:hlinkClick r:id="rId15" action="ppaction://hlinksldjump"/>
            <a:extLst>
              <a:ext uri="{FF2B5EF4-FFF2-40B4-BE49-F238E27FC236}">
                <a16:creationId xmlns:a16="http://schemas.microsoft.com/office/drawing/2014/main" id="{B762E68C-36CA-4E5B-9525-640F2AA41A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" y="2908167"/>
            <a:ext cx="841288" cy="501849"/>
          </a:xfrm>
          <a:prstGeom prst="rect">
            <a:avLst/>
          </a:prstGeom>
        </p:spPr>
      </p:pic>
      <p:pic>
        <p:nvPicPr>
          <p:cNvPr id="38" name="Gràfic 37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3C62F9-FA70-4D27-9CD4-7A60BE9E88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9" name="Gràfic 38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851CD3-5062-4240-BEDA-A21C4742C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49" name="Gràfic 48" descr="Món">
            <a:hlinkClick r:id="rId19" action="ppaction://hlinksldjump"/>
            <a:extLst>
              <a:ext uri="{FF2B5EF4-FFF2-40B4-BE49-F238E27FC236}">
                <a16:creationId xmlns:a16="http://schemas.microsoft.com/office/drawing/2014/main" id="{79E9A20B-DCBB-46CD-944D-7E6AA55C8E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7" name="QuadreDeText 36">
            <a:extLst>
              <a:ext uri="{FF2B5EF4-FFF2-40B4-BE49-F238E27FC236}">
                <a16:creationId xmlns:a16="http://schemas.microsoft.com/office/drawing/2014/main" id="{B75879F1-4F19-4FB3-9576-8132609C95D8}"/>
              </a:ext>
            </a:extLst>
          </p:cNvPr>
          <p:cNvSpPr txBox="1"/>
          <p:nvPr/>
        </p:nvSpPr>
        <p:spPr>
          <a:xfrm>
            <a:off x="449126" y="3296565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1/1</a:t>
            </a:r>
          </a:p>
        </p:txBody>
      </p:sp>
      <p:sp>
        <p:nvSpPr>
          <p:cNvPr id="50" name="Contenidor de número de diapositiva 1">
            <a:extLst>
              <a:ext uri="{FF2B5EF4-FFF2-40B4-BE49-F238E27FC236}">
                <a16:creationId xmlns:a16="http://schemas.microsoft.com/office/drawing/2014/main" id="{FD106306-BB96-4976-8414-C062F05E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4872" y="6434088"/>
            <a:ext cx="2743200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4</a:t>
            </a:fld>
            <a:endParaRPr lang="es-ES" alt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FFE6CE-A5C6-42E0-ABC9-2BC8A61CF2A2}"/>
              </a:ext>
            </a:extLst>
          </p:cNvPr>
          <p:cNvSpPr/>
          <p:nvPr/>
        </p:nvSpPr>
        <p:spPr>
          <a:xfrm>
            <a:off x="1374874" y="1365011"/>
            <a:ext cx="6849547" cy="2976905"/>
          </a:xfrm>
          <a:prstGeom prst="rect">
            <a:avLst/>
          </a:prstGeom>
          <a:noFill/>
          <a:ln w="15875" cap="rnd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How much, what type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of large wood (LW) was deposited, and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where,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during flood?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Which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factors controlled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LW 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deposition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along the river?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What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role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did the 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bridges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play in trapping wood? 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Which bridges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trapped more LW, and 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Why?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How 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LW accumulations at bridges 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impacted flooding?</a:t>
            </a:r>
          </a:p>
        </p:txBody>
      </p:sp>
      <p:pic>
        <p:nvPicPr>
          <p:cNvPr id="52" name="Picture 2" descr="https://www.ccma.cat/multimedia/jpg/4/7/1571833542674.jpg">
            <a:extLst>
              <a:ext uri="{FF2B5EF4-FFF2-40B4-BE49-F238E27FC236}">
                <a16:creationId xmlns:a16="http://schemas.microsoft.com/office/drawing/2014/main" id="{CD9458E2-A618-4370-8835-823E7207A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8906"/>
          <a:stretch/>
        </p:blipFill>
        <p:spPr bwMode="auto">
          <a:xfrm>
            <a:off x="8051809" y="1347944"/>
            <a:ext cx="3601837" cy="5412041"/>
          </a:xfrm>
          <a:prstGeom prst="rect">
            <a:avLst/>
          </a:prstGeom>
          <a:noFill/>
          <a:ln w="12700">
            <a:solidFill>
              <a:srgbClr val="5252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369344A8-DF61-4234-B48C-0E17498668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6" b="18374"/>
          <a:stretch/>
        </p:blipFill>
        <p:spPr>
          <a:xfrm>
            <a:off x="1498934" y="4521267"/>
            <a:ext cx="6316142" cy="2224419"/>
          </a:xfrm>
          <a:prstGeom prst="rect">
            <a:avLst/>
          </a:prstGeom>
          <a:ln w="12700">
            <a:solidFill>
              <a:srgbClr val="525252"/>
            </a:solidFill>
          </a:ln>
        </p:spPr>
      </p:pic>
      <p:sp>
        <p:nvSpPr>
          <p:cNvPr id="55" name="CuadroTexto 15">
            <a:extLst>
              <a:ext uri="{FF2B5EF4-FFF2-40B4-BE49-F238E27FC236}">
                <a16:creationId xmlns:a16="http://schemas.microsoft.com/office/drawing/2014/main" id="{4C033642-9965-4E66-9421-2E9984E5D602}"/>
              </a:ext>
            </a:extLst>
          </p:cNvPr>
          <p:cNvSpPr txBox="1"/>
          <p:nvPr/>
        </p:nvSpPr>
        <p:spPr bwMode="auto">
          <a:xfrm>
            <a:off x="11101724" y="6115479"/>
            <a:ext cx="747687" cy="21544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O. Riera</a:t>
            </a:r>
          </a:p>
        </p:txBody>
      </p:sp>
      <p:sp>
        <p:nvSpPr>
          <p:cNvPr id="56" name="CuadroTexto 15">
            <a:extLst>
              <a:ext uri="{FF2B5EF4-FFF2-40B4-BE49-F238E27FC236}">
                <a16:creationId xmlns:a16="http://schemas.microsoft.com/office/drawing/2014/main" id="{E7B548A0-7CCB-4A17-88E8-9F65096EF651}"/>
              </a:ext>
            </a:extLst>
          </p:cNvPr>
          <p:cNvSpPr txBox="1"/>
          <p:nvPr/>
        </p:nvSpPr>
        <p:spPr bwMode="auto">
          <a:xfrm>
            <a:off x="7016554" y="6508928"/>
            <a:ext cx="2415734" cy="21544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i="1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J.M. Potau</a:t>
            </a:r>
          </a:p>
        </p:txBody>
      </p:sp>
      <p:sp>
        <p:nvSpPr>
          <p:cNvPr id="57" name="QuadreDeText 56">
            <a:extLst>
              <a:ext uri="{FF2B5EF4-FFF2-40B4-BE49-F238E27FC236}">
                <a16:creationId xmlns:a16="http://schemas.microsoft.com/office/drawing/2014/main" id="{09863D05-8354-4E4B-B86B-1926568FC604}"/>
              </a:ext>
            </a:extLst>
          </p:cNvPr>
          <p:cNvSpPr txBox="1"/>
          <p:nvPr/>
        </p:nvSpPr>
        <p:spPr>
          <a:xfrm>
            <a:off x="1799591" y="974402"/>
            <a:ext cx="666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Goal: IMPROVE FLOOD HAZARD ASSESMENT</a:t>
            </a:r>
          </a:p>
        </p:txBody>
      </p:sp>
    </p:spTree>
    <p:extLst>
      <p:ext uri="{BB962C8B-B14F-4D97-AF65-F5344CB8AC3E}">
        <p14:creationId xmlns:p14="http://schemas.microsoft.com/office/powerpoint/2010/main" val="289353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Agrupa 74">
            <a:extLst>
              <a:ext uri="{FF2B5EF4-FFF2-40B4-BE49-F238E27FC236}">
                <a16:creationId xmlns:a16="http://schemas.microsoft.com/office/drawing/2014/main" id="{3A343490-BB44-4610-8602-9A15DFF86BCC}"/>
              </a:ext>
            </a:extLst>
          </p:cNvPr>
          <p:cNvGrpSpPr/>
          <p:nvPr/>
        </p:nvGrpSpPr>
        <p:grpSpPr>
          <a:xfrm>
            <a:off x="-69574" y="-76155"/>
            <a:ext cx="12413974" cy="983181"/>
            <a:chOff x="-69574" y="-76155"/>
            <a:chExt cx="12413974" cy="98318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B809DF-B7AC-4C18-9081-6EB7E9D8A198}"/>
                </a:ext>
              </a:extLst>
            </p:cNvPr>
            <p:cNvSpPr/>
            <p:nvPr/>
          </p:nvSpPr>
          <p:spPr>
            <a:xfrm rot="5400000">
              <a:off x="5645822" y="-5791551"/>
              <a:ext cx="983181" cy="1241397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6000">
                  <a:srgbClr val="308DC8"/>
                </a:gs>
                <a:gs pos="12000">
                  <a:srgbClr val="67ABD7"/>
                </a:gs>
                <a:gs pos="0">
                  <a:srgbClr val="177FC2"/>
                </a:gs>
              </a:gsLst>
              <a:lin ang="0" scaled="0"/>
            </a:gradFill>
            <a:ln>
              <a:noFill/>
            </a:ln>
            <a:effectLst>
              <a:outerShdw blurRad="190500" dist="50800" algn="l" rotWithShape="0">
                <a:schemeClr val="bg1">
                  <a:alpha val="46000"/>
                </a:schemeClr>
              </a:outerShdw>
              <a:reflection blurRad="6350" stA="52000" endA="300" endPos="35000" dir="5400000" sy="-100000" algn="bl" rotWithShape="0"/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77" name="Picture 2" descr="https://cdn.egu.eu/static/63062c58/awards/egu_ospp_label_blue.png">
              <a:extLst>
                <a:ext uri="{FF2B5EF4-FFF2-40B4-BE49-F238E27FC236}">
                  <a16:creationId xmlns:a16="http://schemas.microsoft.com/office/drawing/2014/main" id="{EF011F53-F0DF-40AA-A5C7-0A8174F4C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563" y="113154"/>
              <a:ext cx="537571" cy="7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F802E87-A861-463A-9011-EAE3943320B9}"/>
                </a:ext>
              </a:extLst>
            </p:cNvPr>
            <p:cNvSpPr/>
            <p:nvPr/>
          </p:nvSpPr>
          <p:spPr>
            <a:xfrm>
              <a:off x="7916801" y="513338"/>
              <a:ext cx="1433405" cy="298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llanosvalera@ub.edu</a:t>
              </a:r>
              <a:endParaRPr lang="en-GB" sz="105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79" name="Picture 8" descr="Universidad de Lausana - Wikipedia, la enciclopedia libre">
              <a:extLst>
                <a:ext uri="{FF2B5EF4-FFF2-40B4-BE49-F238E27FC236}">
                  <a16:creationId xmlns:a16="http://schemas.microsoft.com/office/drawing/2014/main" id="{8E6A50B6-7372-404D-B2AF-5375342AC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525" y="248290"/>
              <a:ext cx="1106613" cy="41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Imatge 79">
              <a:extLst>
                <a:ext uri="{FF2B5EF4-FFF2-40B4-BE49-F238E27FC236}">
                  <a16:creationId xmlns:a16="http://schemas.microsoft.com/office/drawing/2014/main" id="{76D483DB-A8BB-4E22-B2AF-2AABC4D16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088" y="229177"/>
              <a:ext cx="1088310" cy="295627"/>
            </a:xfrm>
            <a:prstGeom prst="rect">
              <a:avLst/>
            </a:prstGeom>
          </p:spPr>
        </p:pic>
      </p:grp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5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" y="4278513"/>
            <a:ext cx="705600" cy="752247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1" name="Imatge 150">
            <a:hlinkClick r:id="rId16" action="ppaction://hlinksldjump"/>
            <a:extLst>
              <a:ext uri="{FF2B5EF4-FFF2-40B4-BE49-F238E27FC236}">
                <a16:creationId xmlns:a16="http://schemas.microsoft.com/office/drawing/2014/main" id="{D5971B38-6230-43C7-B818-B002AE931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9" y="3333619"/>
            <a:ext cx="806697" cy="851278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644604" y="-42401"/>
            <a:ext cx="7306553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METHODS: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GIS AND STATISTICAL ANALYSIS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87F645-D4C2-4D79-B00D-0C4ED3C034E0}"/>
              </a:ext>
            </a:extLst>
          </p:cNvPr>
          <p:cNvSpPr/>
          <p:nvPr/>
        </p:nvSpPr>
        <p:spPr>
          <a:xfrm>
            <a:off x="1510330" y="1110161"/>
            <a:ext cx="10372276" cy="92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Identify deposited Large Wood (LW) characteristics: </a:t>
            </a:r>
          </a:p>
          <a:p>
            <a:pPr marL="432000" indent="-10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Orthophoto post-flood (10 cm resolution), </a:t>
            </a:r>
            <a:r>
              <a:rPr lang="en-US" b="1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12000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individual </a:t>
            </a:r>
            <a:r>
              <a:rPr lang="en-US" b="1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LW pieces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(≤ 1m) digitalized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5" name="Agrupa 24">
            <a:extLst>
              <a:ext uri="{FF2B5EF4-FFF2-40B4-BE49-F238E27FC236}">
                <a16:creationId xmlns:a16="http://schemas.microsoft.com/office/drawing/2014/main" id="{46F23140-D321-49B2-9592-962738E883E4}"/>
              </a:ext>
            </a:extLst>
          </p:cNvPr>
          <p:cNvGrpSpPr/>
          <p:nvPr/>
        </p:nvGrpSpPr>
        <p:grpSpPr>
          <a:xfrm>
            <a:off x="1510330" y="2308715"/>
            <a:ext cx="3564586" cy="4059323"/>
            <a:chOff x="1510329" y="2199239"/>
            <a:chExt cx="3694263" cy="4168800"/>
          </a:xfrm>
        </p:grpSpPr>
        <p:pic>
          <p:nvPicPr>
            <p:cNvPr id="18" name="Imatge 17">
              <a:extLst>
                <a:ext uri="{FF2B5EF4-FFF2-40B4-BE49-F238E27FC236}">
                  <a16:creationId xmlns:a16="http://schemas.microsoft.com/office/drawing/2014/main" id="{EB4A5982-7AD2-4266-8368-CA1DC5E41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" t="16046" r="51819" b="17367"/>
            <a:stretch/>
          </p:blipFill>
          <p:spPr>
            <a:xfrm>
              <a:off x="1510329" y="2199239"/>
              <a:ext cx="3694263" cy="4168800"/>
            </a:xfrm>
            <a:prstGeom prst="rect">
              <a:avLst/>
            </a:prstGeom>
          </p:spPr>
        </p:pic>
        <p:cxnSp>
          <p:nvCxnSpPr>
            <p:cNvPr id="23" name="Connector de fletxa recta 22">
              <a:extLst>
                <a:ext uri="{FF2B5EF4-FFF2-40B4-BE49-F238E27FC236}">
                  <a16:creationId xmlns:a16="http://schemas.microsoft.com/office/drawing/2014/main" id="{EEC01D91-33EA-47EA-B9A7-D21F56BC4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6729" y="5101463"/>
              <a:ext cx="0" cy="91134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Connector de fletxa recta 56">
            <a:extLst>
              <a:ext uri="{FF2B5EF4-FFF2-40B4-BE49-F238E27FC236}">
                <a16:creationId xmlns:a16="http://schemas.microsoft.com/office/drawing/2014/main" id="{5799EE88-B40D-427E-8A77-AD496938C7A3}"/>
              </a:ext>
            </a:extLst>
          </p:cNvPr>
          <p:cNvCxnSpPr/>
          <p:nvPr/>
        </p:nvCxnSpPr>
        <p:spPr>
          <a:xfrm flipV="1">
            <a:off x="7886286" y="5069126"/>
            <a:ext cx="0" cy="66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tge 26">
            <a:extLst>
              <a:ext uri="{FF2B5EF4-FFF2-40B4-BE49-F238E27FC236}">
                <a16:creationId xmlns:a16="http://schemas.microsoft.com/office/drawing/2014/main" id="{E478713D-0506-4B3F-B936-D4C53C561A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912" r="21193" b="16584"/>
          <a:stretch/>
        </p:blipFill>
        <p:spPr>
          <a:xfrm>
            <a:off x="5297881" y="2308715"/>
            <a:ext cx="6204367" cy="4097220"/>
          </a:xfrm>
          <a:prstGeom prst="rect">
            <a:avLst/>
          </a:prstGeom>
        </p:spPr>
      </p:pic>
      <p:sp>
        <p:nvSpPr>
          <p:cNvPr id="62" name="Rectangle: cantonades arrodonides 61">
            <a:extLst>
              <a:ext uri="{FF2B5EF4-FFF2-40B4-BE49-F238E27FC236}">
                <a16:creationId xmlns:a16="http://schemas.microsoft.com/office/drawing/2014/main" id="{89B5293C-F6D4-470D-B079-3044D4618D32}"/>
              </a:ext>
            </a:extLst>
          </p:cNvPr>
          <p:cNvSpPr/>
          <p:nvPr/>
        </p:nvSpPr>
        <p:spPr>
          <a:xfrm>
            <a:off x="1518774" y="1167343"/>
            <a:ext cx="10363832" cy="961462"/>
          </a:xfrm>
          <a:prstGeom prst="roundRect">
            <a:avLst/>
          </a:prstGeom>
          <a:noFill/>
          <a:ln w="19050" cap="rnd" cmpd="sng">
            <a:solidFill>
              <a:srgbClr val="83BBD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5" name="Gràfic 34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883F63-DD45-4583-8D39-8C4D857165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6" name="Gràfic 35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756D4E-8AAF-4E41-BB92-8F37C29756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7" name="Gràfic 36" descr="Món">
            <a:hlinkClick r:id="rId22" action="ppaction://hlinksldjump"/>
            <a:extLst>
              <a:ext uri="{FF2B5EF4-FFF2-40B4-BE49-F238E27FC236}">
                <a16:creationId xmlns:a16="http://schemas.microsoft.com/office/drawing/2014/main" id="{5D883D33-5582-4CD8-82F1-284266340A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8" name="QuadreDeText 37">
            <a:extLst>
              <a:ext uri="{FF2B5EF4-FFF2-40B4-BE49-F238E27FC236}">
                <a16:creationId xmlns:a16="http://schemas.microsoft.com/office/drawing/2014/main" id="{5F6A9C8C-4A71-41F2-917B-F4E095BA489C}"/>
              </a:ext>
            </a:extLst>
          </p:cNvPr>
          <p:cNvSpPr txBox="1"/>
          <p:nvPr/>
        </p:nvSpPr>
        <p:spPr>
          <a:xfrm>
            <a:off x="405123" y="4070846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1/2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4FBD7428-86C3-4F4D-AFFF-A07797D61D0C}"/>
              </a:ext>
            </a:extLst>
          </p:cNvPr>
          <p:cNvSpPr txBox="1"/>
          <p:nvPr/>
        </p:nvSpPr>
        <p:spPr>
          <a:xfrm>
            <a:off x="3902039" y="5781695"/>
            <a:ext cx="85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Flow</a:t>
            </a: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98258FF5-AE29-4EFE-97D0-F9F837DF516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15005" r="13052" b="14460"/>
          <a:stretch/>
        </p:blipFill>
        <p:spPr>
          <a:xfrm>
            <a:off x="8824027" y="2273631"/>
            <a:ext cx="3251446" cy="42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5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Agrupa 47">
            <a:extLst>
              <a:ext uri="{FF2B5EF4-FFF2-40B4-BE49-F238E27FC236}">
                <a16:creationId xmlns:a16="http://schemas.microsoft.com/office/drawing/2014/main" id="{D9BE8A4D-24E2-4C59-9741-99399A41E738}"/>
              </a:ext>
            </a:extLst>
          </p:cNvPr>
          <p:cNvGrpSpPr/>
          <p:nvPr/>
        </p:nvGrpSpPr>
        <p:grpSpPr>
          <a:xfrm>
            <a:off x="-69574" y="-76155"/>
            <a:ext cx="12413974" cy="983181"/>
            <a:chOff x="-69574" y="-76155"/>
            <a:chExt cx="12413974" cy="98318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EF5DE6-C661-40EE-80FA-7592776AB44D}"/>
                </a:ext>
              </a:extLst>
            </p:cNvPr>
            <p:cNvSpPr/>
            <p:nvPr/>
          </p:nvSpPr>
          <p:spPr>
            <a:xfrm rot="5400000">
              <a:off x="5645822" y="-5791551"/>
              <a:ext cx="983181" cy="1241397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6000">
                  <a:srgbClr val="308DC8"/>
                </a:gs>
                <a:gs pos="12000">
                  <a:srgbClr val="67ABD7"/>
                </a:gs>
                <a:gs pos="0">
                  <a:srgbClr val="177FC2"/>
                </a:gs>
              </a:gsLst>
              <a:lin ang="0" scaled="0"/>
            </a:gradFill>
            <a:ln>
              <a:noFill/>
            </a:ln>
            <a:effectLst>
              <a:outerShdw blurRad="190500" dist="50800" algn="l" rotWithShape="0">
                <a:schemeClr val="bg1">
                  <a:alpha val="46000"/>
                </a:schemeClr>
              </a:outerShdw>
              <a:reflection blurRad="6350" stA="52000" endA="300" endPos="35000" dir="5400000" sy="-100000" algn="bl" rotWithShape="0"/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50" name="Picture 2" descr="https://cdn.egu.eu/static/63062c58/awards/egu_ospp_label_blue.png">
              <a:extLst>
                <a:ext uri="{FF2B5EF4-FFF2-40B4-BE49-F238E27FC236}">
                  <a16:creationId xmlns:a16="http://schemas.microsoft.com/office/drawing/2014/main" id="{6CE0E8B2-4D39-4C15-BDA8-272F88A66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563" y="113154"/>
              <a:ext cx="537571" cy="7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F04A30A-B300-44F9-80E1-5FEBD090C1CE}"/>
                </a:ext>
              </a:extLst>
            </p:cNvPr>
            <p:cNvSpPr/>
            <p:nvPr/>
          </p:nvSpPr>
          <p:spPr>
            <a:xfrm>
              <a:off x="7916801" y="513338"/>
              <a:ext cx="1433405" cy="298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llanosvalera@ub.edu</a:t>
              </a:r>
              <a:endParaRPr lang="en-GB" sz="105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2" name="Picture 8" descr="Universidad de Lausana - Wikipedia, la enciclopedia libre">
              <a:extLst>
                <a:ext uri="{FF2B5EF4-FFF2-40B4-BE49-F238E27FC236}">
                  <a16:creationId xmlns:a16="http://schemas.microsoft.com/office/drawing/2014/main" id="{F9662490-0283-462E-A8BA-34B156332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525" y="248290"/>
              <a:ext cx="1106613" cy="41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Imatge 52">
              <a:extLst>
                <a:ext uri="{FF2B5EF4-FFF2-40B4-BE49-F238E27FC236}">
                  <a16:creationId xmlns:a16="http://schemas.microsoft.com/office/drawing/2014/main" id="{BF1D191C-B2C5-425B-891C-4BF5AECFD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088" y="229177"/>
              <a:ext cx="1088310" cy="295627"/>
            </a:xfrm>
            <a:prstGeom prst="rect">
              <a:avLst/>
            </a:prstGeom>
          </p:spPr>
        </p:pic>
      </p:grpSp>
      <p:pic>
        <p:nvPicPr>
          <p:cNvPr id="54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A68752AE-6672-4524-84C7-5A452420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63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AA913B0-C615-4194-A64E-2F66A1F814DA}"/>
              </a:ext>
            </a:extLst>
          </p:cNvPr>
          <p:cNvSpPr/>
          <p:nvPr/>
        </p:nvSpPr>
        <p:spPr>
          <a:xfrm>
            <a:off x="7916801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6" name="Picture 8" descr="Universidad de Lausana - Wikipedia, la enciclopedia libre">
            <a:extLst>
              <a:ext uri="{FF2B5EF4-FFF2-40B4-BE49-F238E27FC236}">
                <a16:creationId xmlns:a16="http://schemas.microsoft.com/office/drawing/2014/main" id="{135D9B09-878A-47AB-918F-0245BFFE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25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tge 56">
            <a:extLst>
              <a:ext uri="{FF2B5EF4-FFF2-40B4-BE49-F238E27FC236}">
                <a16:creationId xmlns:a16="http://schemas.microsoft.com/office/drawing/2014/main" id="{38F36797-769F-4219-A05B-37C069A80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8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6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8" name="Imatge 137">
            <a:hlinkClick r:id="rId10" action="ppaction://hlinksldjump"/>
            <a:extLst>
              <a:ext uri="{FF2B5EF4-FFF2-40B4-BE49-F238E27FC236}">
                <a16:creationId xmlns:a16="http://schemas.microsoft.com/office/drawing/2014/main" id="{F71FE89E-1693-4FE0-99D3-00A6A90DF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3" y="4278513"/>
            <a:ext cx="705600" cy="752247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1" name="Imatge 150">
            <a:hlinkClick r:id="rId16" action="ppaction://hlinksldjump"/>
            <a:extLst>
              <a:ext uri="{FF2B5EF4-FFF2-40B4-BE49-F238E27FC236}">
                <a16:creationId xmlns:a16="http://schemas.microsoft.com/office/drawing/2014/main" id="{D5971B38-6230-43C7-B818-B002AE931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9" y="3333619"/>
            <a:ext cx="806697" cy="851278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629020" y="6491"/>
            <a:ext cx="6287781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METHODS: 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GIS AND STATISTICAL ANALYSIS</a:t>
            </a:r>
            <a:endParaRPr lang="en-US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52FDD-C033-4BE5-B05F-5DE2FB0E9451}"/>
              </a:ext>
            </a:extLst>
          </p:cNvPr>
          <p:cNvSpPr/>
          <p:nvPr/>
        </p:nvSpPr>
        <p:spPr>
          <a:xfrm>
            <a:off x="1695833" y="987054"/>
            <a:ext cx="9058890" cy="966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(2) Characterize river morphology (Segmentation by types of reaches)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(3) Spatial analysis of Large Wood deposition patterns</a:t>
            </a:r>
          </a:p>
        </p:txBody>
      </p:sp>
      <p:sp>
        <p:nvSpPr>
          <p:cNvPr id="35" name="Rectangle: cantonades arrodonides 34">
            <a:extLst>
              <a:ext uri="{FF2B5EF4-FFF2-40B4-BE49-F238E27FC236}">
                <a16:creationId xmlns:a16="http://schemas.microsoft.com/office/drawing/2014/main" id="{4E842CA4-2B94-4669-9119-71C7F0E1284A}"/>
              </a:ext>
            </a:extLst>
          </p:cNvPr>
          <p:cNvSpPr/>
          <p:nvPr/>
        </p:nvSpPr>
        <p:spPr>
          <a:xfrm>
            <a:off x="1437277" y="1042311"/>
            <a:ext cx="10267255" cy="879086"/>
          </a:xfrm>
          <a:prstGeom prst="roundRect">
            <a:avLst/>
          </a:prstGeom>
          <a:noFill/>
          <a:ln w="19050" cap="rnd" cmpd="sng">
            <a:solidFill>
              <a:srgbClr val="83BBD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6" name="Gràfic 35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D7369B-125F-4F01-BDB7-F438470427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7" name="Gràfic 36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49F18AB-9459-4B7F-9E59-89C2FA656D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8" name="Gràfic 37" descr="Món">
            <a:hlinkClick r:id="rId20" action="ppaction://hlinksldjump"/>
            <a:extLst>
              <a:ext uri="{FF2B5EF4-FFF2-40B4-BE49-F238E27FC236}">
                <a16:creationId xmlns:a16="http://schemas.microsoft.com/office/drawing/2014/main" id="{E25B2D97-7F84-415B-911C-07C08821D9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4025" y="6369530"/>
            <a:ext cx="457200" cy="457200"/>
          </a:xfrm>
          <a:prstGeom prst="rect">
            <a:avLst/>
          </a:prstGeom>
        </p:spPr>
      </p:pic>
      <p:sp>
        <p:nvSpPr>
          <p:cNvPr id="39" name="QuadreDeText 38">
            <a:extLst>
              <a:ext uri="{FF2B5EF4-FFF2-40B4-BE49-F238E27FC236}">
                <a16:creationId xmlns:a16="http://schemas.microsoft.com/office/drawing/2014/main" id="{5CD13678-DB52-4662-AF04-3846A1AF3E31}"/>
              </a:ext>
            </a:extLst>
          </p:cNvPr>
          <p:cNvSpPr txBox="1"/>
          <p:nvPr/>
        </p:nvSpPr>
        <p:spPr>
          <a:xfrm>
            <a:off x="413762" y="4070491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2/2</a:t>
            </a: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B2C63242-9F1C-4158-82F9-B770997DE4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41" y="2039882"/>
            <a:ext cx="9836974" cy="48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8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Agrupa 47">
            <a:extLst>
              <a:ext uri="{FF2B5EF4-FFF2-40B4-BE49-F238E27FC236}">
                <a16:creationId xmlns:a16="http://schemas.microsoft.com/office/drawing/2014/main" id="{D9BE8A4D-24E2-4C59-9741-99399A41E738}"/>
              </a:ext>
            </a:extLst>
          </p:cNvPr>
          <p:cNvGrpSpPr/>
          <p:nvPr/>
        </p:nvGrpSpPr>
        <p:grpSpPr>
          <a:xfrm>
            <a:off x="-69574" y="-76155"/>
            <a:ext cx="12413974" cy="983181"/>
            <a:chOff x="-69574" y="-76155"/>
            <a:chExt cx="12413974" cy="98318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EF5DE6-C661-40EE-80FA-7592776AB44D}"/>
                </a:ext>
              </a:extLst>
            </p:cNvPr>
            <p:cNvSpPr/>
            <p:nvPr/>
          </p:nvSpPr>
          <p:spPr>
            <a:xfrm rot="5400000">
              <a:off x="5645822" y="-5791551"/>
              <a:ext cx="983181" cy="1241397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6000">
                  <a:srgbClr val="308DC8"/>
                </a:gs>
                <a:gs pos="12000">
                  <a:srgbClr val="67ABD7"/>
                </a:gs>
                <a:gs pos="0">
                  <a:srgbClr val="177FC2"/>
                </a:gs>
              </a:gsLst>
              <a:lin ang="0" scaled="0"/>
            </a:gradFill>
            <a:ln>
              <a:noFill/>
            </a:ln>
            <a:effectLst>
              <a:outerShdw blurRad="190500" dist="50800" algn="l" rotWithShape="0">
                <a:schemeClr val="bg1">
                  <a:alpha val="46000"/>
                </a:schemeClr>
              </a:outerShdw>
              <a:reflection blurRad="6350" stA="52000" endA="300" endPos="35000" dir="5400000" sy="-100000" algn="bl" rotWithShape="0"/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50" name="Picture 2" descr="https://cdn.egu.eu/static/63062c58/awards/egu_ospp_label_blue.png">
              <a:extLst>
                <a:ext uri="{FF2B5EF4-FFF2-40B4-BE49-F238E27FC236}">
                  <a16:creationId xmlns:a16="http://schemas.microsoft.com/office/drawing/2014/main" id="{6CE0E8B2-4D39-4C15-BDA8-272F88A66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563" y="113154"/>
              <a:ext cx="537571" cy="7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F04A30A-B300-44F9-80E1-5FEBD090C1CE}"/>
                </a:ext>
              </a:extLst>
            </p:cNvPr>
            <p:cNvSpPr/>
            <p:nvPr/>
          </p:nvSpPr>
          <p:spPr>
            <a:xfrm>
              <a:off x="7916801" y="513338"/>
              <a:ext cx="1433405" cy="298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llanosvalera@ub.edu</a:t>
              </a:r>
              <a:endParaRPr lang="en-GB" sz="105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2" name="Picture 8" descr="Universidad de Lausana - Wikipedia, la enciclopedia libre">
              <a:extLst>
                <a:ext uri="{FF2B5EF4-FFF2-40B4-BE49-F238E27FC236}">
                  <a16:creationId xmlns:a16="http://schemas.microsoft.com/office/drawing/2014/main" id="{F9662490-0283-462E-A8BA-34B156332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525" y="248290"/>
              <a:ext cx="1106613" cy="41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Imatge 52">
              <a:extLst>
                <a:ext uri="{FF2B5EF4-FFF2-40B4-BE49-F238E27FC236}">
                  <a16:creationId xmlns:a16="http://schemas.microsoft.com/office/drawing/2014/main" id="{BF1D191C-B2C5-425B-891C-4BF5AECFD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088" y="229177"/>
              <a:ext cx="1088310" cy="295627"/>
            </a:xfrm>
            <a:prstGeom prst="rect">
              <a:avLst/>
            </a:prstGeom>
          </p:spPr>
        </p:pic>
      </p:grpSp>
      <p:pic>
        <p:nvPicPr>
          <p:cNvPr id="54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A68752AE-6672-4524-84C7-5A452420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63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AA913B0-C615-4194-A64E-2F66A1F814DA}"/>
              </a:ext>
            </a:extLst>
          </p:cNvPr>
          <p:cNvSpPr/>
          <p:nvPr/>
        </p:nvSpPr>
        <p:spPr>
          <a:xfrm>
            <a:off x="7916801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6" name="Picture 8" descr="Universidad de Lausana - Wikipedia, la enciclopedia libre">
            <a:extLst>
              <a:ext uri="{FF2B5EF4-FFF2-40B4-BE49-F238E27FC236}">
                <a16:creationId xmlns:a16="http://schemas.microsoft.com/office/drawing/2014/main" id="{135D9B09-878A-47AB-918F-0245BFFE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25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tge 56">
            <a:extLst>
              <a:ext uri="{FF2B5EF4-FFF2-40B4-BE49-F238E27FC236}">
                <a16:creationId xmlns:a16="http://schemas.microsoft.com/office/drawing/2014/main" id="{38F36797-769F-4219-A05B-37C069A80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8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7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527019" y="137867"/>
            <a:ext cx="60513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                      </a:t>
            </a:r>
            <a:endParaRPr lang="en-US" sz="11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(1) DEPOSITED LW CHARACTERISTICS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6" name="Imatge 35">
            <a:extLst>
              <a:ext uri="{FF2B5EF4-FFF2-40B4-BE49-F238E27FC236}">
                <a16:creationId xmlns:a16="http://schemas.microsoft.com/office/drawing/2014/main" id="{B7DC3DE0-C68C-43E2-8C38-39D99C9DD5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25" y="2846304"/>
            <a:ext cx="2757600" cy="2400917"/>
          </a:xfrm>
          <a:prstGeom prst="rect">
            <a:avLst/>
          </a:prstGeom>
        </p:spPr>
      </p:pic>
      <p:pic>
        <p:nvPicPr>
          <p:cNvPr id="37" name="Imatge 36">
            <a:extLst>
              <a:ext uri="{FF2B5EF4-FFF2-40B4-BE49-F238E27FC236}">
                <a16:creationId xmlns:a16="http://schemas.microsoft.com/office/drawing/2014/main" id="{3E917B43-941C-4808-8819-4AEAEA2C4A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10" y="2927241"/>
            <a:ext cx="2898413" cy="2347190"/>
          </a:xfrm>
          <a:prstGeom prst="rect">
            <a:avLst/>
          </a:prstGeom>
        </p:spPr>
      </p:pic>
      <p:pic>
        <p:nvPicPr>
          <p:cNvPr id="38" name="Imatge 37">
            <a:extLst>
              <a:ext uri="{FF2B5EF4-FFF2-40B4-BE49-F238E27FC236}">
                <a16:creationId xmlns:a16="http://schemas.microsoft.com/office/drawing/2014/main" id="{54DEC509-4FBB-451B-BCA7-7CC472EDE0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9" y="2804150"/>
            <a:ext cx="2912831" cy="2280459"/>
          </a:xfrm>
          <a:prstGeom prst="rect">
            <a:avLst/>
          </a:prstGeom>
        </p:spPr>
      </p:pic>
      <p:sp>
        <p:nvSpPr>
          <p:cNvPr id="41" name="QuadreDeText 40">
            <a:extLst>
              <a:ext uri="{FF2B5EF4-FFF2-40B4-BE49-F238E27FC236}">
                <a16:creationId xmlns:a16="http://schemas.microsoft.com/office/drawing/2014/main" id="{C3FC1508-730F-4ACB-A92A-87A80CEAB02E}"/>
              </a:ext>
            </a:extLst>
          </p:cNvPr>
          <p:cNvSpPr txBox="1"/>
          <p:nvPr/>
        </p:nvSpPr>
        <p:spPr>
          <a:xfrm>
            <a:off x="1345697" y="5526567"/>
            <a:ext cx="2964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More LW and smaller in size was deposited outside the active channel</a:t>
            </a:r>
            <a:endParaRPr lang="ca-E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2" name="QuadreDeText 41">
            <a:extLst>
              <a:ext uri="{FF2B5EF4-FFF2-40B4-BE49-F238E27FC236}">
                <a16:creationId xmlns:a16="http://schemas.microsoft.com/office/drawing/2014/main" id="{793E48C1-A42F-4821-9B39-9CACB2DBFF07}"/>
              </a:ext>
            </a:extLst>
          </p:cNvPr>
          <p:cNvSpPr txBox="1"/>
          <p:nvPr/>
        </p:nvSpPr>
        <p:spPr>
          <a:xfrm>
            <a:off x="5160858" y="5473680"/>
            <a:ext cx="2894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~ 10% of digitalized LW pieces were not transported, the pieces were much larger than those transported </a:t>
            </a:r>
          </a:p>
        </p:txBody>
      </p:sp>
      <p:sp>
        <p:nvSpPr>
          <p:cNvPr id="43" name="QuadreDeText 42">
            <a:extLst>
              <a:ext uri="{FF2B5EF4-FFF2-40B4-BE49-F238E27FC236}">
                <a16:creationId xmlns:a16="http://schemas.microsoft.com/office/drawing/2014/main" id="{D70F82A4-239D-47B0-B289-6D2FD3804B74}"/>
              </a:ext>
            </a:extLst>
          </p:cNvPr>
          <p:cNvSpPr txBox="1"/>
          <p:nvPr/>
        </p:nvSpPr>
        <p:spPr>
          <a:xfrm>
            <a:off x="8691005" y="5473680"/>
            <a:ext cx="3278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Most LW were deposited oblique and parallel to the flow. Parallel deposited LW was much longer</a:t>
            </a:r>
            <a:endParaRPr lang="ca-E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4EE7AB45-36EA-4093-8FF9-A03109459F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44" y="1410180"/>
            <a:ext cx="2447390" cy="1272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9F06A9-9437-49DE-80B6-1BDEAFD4ACEA}"/>
              </a:ext>
            </a:extLst>
          </p:cNvPr>
          <p:cNvSpPr/>
          <p:nvPr/>
        </p:nvSpPr>
        <p:spPr>
          <a:xfrm>
            <a:off x="1283335" y="1464302"/>
            <a:ext cx="7830613" cy="1161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Eroded forest was 110 ha (58 % of the valley bottom) equivalent to 13376 m</a:t>
            </a:r>
            <a:r>
              <a:rPr lang="en-US" sz="16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Estimated LW deposited was 6360 m</a:t>
            </a:r>
            <a:r>
              <a:rPr lang="en-US" sz="1600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maximum length was 24 m and the average was 4 m</a:t>
            </a:r>
          </a:p>
        </p:txBody>
      </p:sp>
      <p:pic>
        <p:nvPicPr>
          <p:cNvPr id="40" name="Gràfic 39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F7B60-7446-4C37-BD7B-E016F3D2D5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44" name="Gràfic 43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C83E61-9810-4A9B-B3E8-069266DF34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46" name="Gràfic 45" descr="Món">
            <a:hlinkClick r:id="rId24" action="ppaction://hlinksldjump"/>
            <a:extLst>
              <a:ext uri="{FF2B5EF4-FFF2-40B4-BE49-F238E27FC236}">
                <a16:creationId xmlns:a16="http://schemas.microsoft.com/office/drawing/2014/main" id="{6DC06DBF-4EB8-4DB8-BB5F-569CA98DED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47" name="QuadreDeText 46">
            <a:extLst>
              <a:ext uri="{FF2B5EF4-FFF2-40B4-BE49-F238E27FC236}">
                <a16:creationId xmlns:a16="http://schemas.microsoft.com/office/drawing/2014/main" id="{41663FE6-328C-462A-93C2-5BFC0A2A4D99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124926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455148" y="-5600876"/>
            <a:ext cx="1364529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8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388117" y="302010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  <a:endParaRPr lang="en-US" sz="32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(2) SEGMENTATION BY RIVER MORPHOLOGY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aphicFrame>
        <p:nvGraphicFramePr>
          <p:cNvPr id="9" name="Taula 8">
            <a:extLst>
              <a:ext uri="{FF2B5EF4-FFF2-40B4-BE49-F238E27FC236}">
                <a16:creationId xmlns:a16="http://schemas.microsoft.com/office/drawing/2014/main" id="{E31C26D7-17C7-499A-93E6-85308E240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463125"/>
              </p:ext>
            </p:extLst>
          </p:nvPr>
        </p:nvGraphicFramePr>
        <p:xfrm>
          <a:off x="1529413" y="1426243"/>
          <a:ext cx="4607999" cy="20721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7836">
                  <a:extLst>
                    <a:ext uri="{9D8B030D-6E8A-4147-A177-3AD203B41FA5}">
                      <a16:colId xmlns:a16="http://schemas.microsoft.com/office/drawing/2014/main" val="2391421517"/>
                    </a:ext>
                  </a:extLst>
                </a:gridCol>
                <a:gridCol w="1465352">
                  <a:extLst>
                    <a:ext uri="{9D8B030D-6E8A-4147-A177-3AD203B41FA5}">
                      <a16:colId xmlns:a16="http://schemas.microsoft.com/office/drawing/2014/main" val="192616175"/>
                    </a:ext>
                  </a:extLst>
                </a:gridCol>
                <a:gridCol w="879548">
                  <a:extLst>
                    <a:ext uri="{9D8B030D-6E8A-4147-A177-3AD203B41FA5}">
                      <a16:colId xmlns:a16="http://schemas.microsoft.com/office/drawing/2014/main" val="1102335136"/>
                    </a:ext>
                  </a:extLst>
                </a:gridCol>
                <a:gridCol w="1295263">
                  <a:extLst>
                    <a:ext uri="{9D8B030D-6E8A-4147-A177-3AD203B41FA5}">
                      <a16:colId xmlns:a16="http://schemas.microsoft.com/office/drawing/2014/main" val="4226967639"/>
                    </a:ext>
                  </a:extLst>
                </a:gridCol>
              </a:tblGrid>
              <a:tr h="49617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TYPE OF REACH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CONFINAMENT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SLOPE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SINUOSITY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46907"/>
                  </a:ext>
                </a:extLst>
              </a:tr>
              <a:tr h="51811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 Condensed SemiBold" pitchFamily="2" charset="0"/>
                          <a:ea typeface="Open Sans Condensed SemiBold" pitchFamily="2" charset="0"/>
                          <a:cs typeface="Open Sans Condensed SemiBold" pitchFamily="2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Confined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Relatively straight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290675"/>
                  </a:ext>
                </a:extLst>
              </a:tr>
              <a:tr h="56861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 Condensed SemiBold" pitchFamily="2" charset="0"/>
                          <a:ea typeface="Open Sans Condensed SemiBold" pitchFamily="2" charset="0"/>
                          <a:cs typeface="Open Sans Condensed SemiBold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2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Unconfined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Sinuous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282565"/>
                  </a:ext>
                </a:extLst>
              </a:tr>
              <a:tr h="48915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 Condensed SemiBold" pitchFamily="2" charset="0"/>
                          <a:ea typeface="Open Sans Condensed SemiBold" pitchFamily="2" charset="0"/>
                          <a:cs typeface="Open Sans Condensed SemiBold" pitchFamily="2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5D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noProof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Partly confined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Meandering</a:t>
                      </a:r>
                      <a:endParaRPr lang="es-ES" sz="1400" b="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931319"/>
                  </a:ext>
                </a:extLst>
              </a:tr>
            </a:tbl>
          </a:graphicData>
        </a:graphic>
      </p:graphicFrame>
      <p:pic>
        <p:nvPicPr>
          <p:cNvPr id="11" name="Imatge 10">
            <a:extLst>
              <a:ext uri="{FF2B5EF4-FFF2-40B4-BE49-F238E27FC236}">
                <a16:creationId xmlns:a16="http://schemas.microsoft.com/office/drawing/2014/main" id="{BC5118D2-0745-4158-8C31-EB9F07F73E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881" r="1320"/>
          <a:stretch/>
        </p:blipFill>
        <p:spPr>
          <a:xfrm>
            <a:off x="6210176" y="1759309"/>
            <a:ext cx="5801541" cy="412826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302F5BB-D2A6-4E79-AE6F-58C14CE89AB1}"/>
              </a:ext>
            </a:extLst>
          </p:cNvPr>
          <p:cNvSpPr/>
          <p:nvPr/>
        </p:nvSpPr>
        <p:spPr>
          <a:xfrm>
            <a:off x="6111273" y="6054053"/>
            <a:ext cx="589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 reach types - 10 segment 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33997250-AA8C-481A-A596-2C9939767A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7" y="3797143"/>
            <a:ext cx="4661380" cy="2406406"/>
          </a:xfrm>
          <a:prstGeom prst="rect">
            <a:avLst/>
          </a:prstGeom>
        </p:spPr>
      </p:pic>
      <p:pic>
        <p:nvPicPr>
          <p:cNvPr id="31" name="Gràfic 30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25D738-B6F3-4A97-8A9D-0BDBBCFABF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2" name="Gràfic 31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477B41-9CE4-4CEB-ADF0-EEE00DDC66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3" name="Gràfic 32" descr="Món">
            <a:hlinkClick r:id="rId20" action="ppaction://hlinksldjump"/>
            <a:extLst>
              <a:ext uri="{FF2B5EF4-FFF2-40B4-BE49-F238E27FC236}">
                <a16:creationId xmlns:a16="http://schemas.microsoft.com/office/drawing/2014/main" id="{438B48C0-4761-4603-A65F-069CFEDBF4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pic>
        <p:nvPicPr>
          <p:cNvPr id="35" name="Imatge 34">
            <a:hlinkClick r:id="rId23" action="ppaction://hlinksldjump"/>
            <a:extLst>
              <a:ext uri="{FF2B5EF4-FFF2-40B4-BE49-F238E27FC236}">
                <a16:creationId xmlns:a16="http://schemas.microsoft.com/office/drawing/2014/main" id="{9D45D0A9-B1F1-4763-8FBC-FF2A68FC97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36" name="QuadreDeText 35">
            <a:extLst>
              <a:ext uri="{FF2B5EF4-FFF2-40B4-BE49-F238E27FC236}">
                <a16:creationId xmlns:a16="http://schemas.microsoft.com/office/drawing/2014/main" id="{66AD8092-5E9A-4BF1-AF75-6FA669DBFF63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287078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2EF5DE6-C661-40EE-80FA-7592776AB44D}"/>
              </a:ext>
            </a:extLst>
          </p:cNvPr>
          <p:cNvSpPr/>
          <p:nvPr/>
        </p:nvSpPr>
        <p:spPr>
          <a:xfrm rot="5400000">
            <a:off x="5515318" y="-5661046"/>
            <a:ext cx="1244190" cy="12413974"/>
          </a:xfrm>
          <a:prstGeom prst="rect">
            <a:avLst/>
          </a:prstGeom>
          <a:gradFill>
            <a:gsLst>
              <a:gs pos="100000">
                <a:schemeClr val="bg1"/>
              </a:gs>
              <a:gs pos="6000">
                <a:srgbClr val="308DC8"/>
              </a:gs>
              <a:gs pos="12000">
                <a:srgbClr val="67ABD7"/>
              </a:gs>
              <a:gs pos="0">
                <a:srgbClr val="177FC2"/>
              </a:gs>
            </a:gsLst>
            <a:lin ang="0" scaled="0"/>
          </a:gradFill>
          <a:ln>
            <a:noFill/>
          </a:ln>
          <a:effectLst>
            <a:outerShdw blurRad="190500" dist="50800" algn="l" rotWithShape="0">
              <a:schemeClr val="bg1">
                <a:alpha val="46000"/>
              </a:scheme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0" name="Picture 2" descr="https://cdn.egu.eu/static/63062c58/awards/egu_ospp_label_blue.png">
            <a:extLst>
              <a:ext uri="{FF2B5EF4-FFF2-40B4-BE49-F238E27FC236}">
                <a16:creationId xmlns:a16="http://schemas.microsoft.com/office/drawing/2014/main" id="{6CE0E8B2-4D39-4C15-BDA8-272F88A6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440" y="113154"/>
            <a:ext cx="537571" cy="7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F04A30A-B300-44F9-80E1-5FEBD090C1CE}"/>
              </a:ext>
            </a:extLst>
          </p:cNvPr>
          <p:cNvSpPr/>
          <p:nvPr/>
        </p:nvSpPr>
        <p:spPr>
          <a:xfrm>
            <a:off x="8267678" y="513338"/>
            <a:ext cx="1433405" cy="29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llanosvalera@ub.edu</a:t>
            </a:r>
            <a:endParaRPr lang="en-GB" sz="105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2" name="Picture 8" descr="Universidad de Lausana - Wikipedia, la enciclopedia libre">
            <a:extLst>
              <a:ext uri="{FF2B5EF4-FFF2-40B4-BE49-F238E27FC236}">
                <a16:creationId xmlns:a16="http://schemas.microsoft.com/office/drawing/2014/main" id="{F9662490-0283-462E-A8BA-34B15633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02" y="248290"/>
            <a:ext cx="1106613" cy="4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BF1D191C-B2C5-425B-891C-4BF5AECF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65" y="229177"/>
            <a:ext cx="1088310" cy="295627"/>
          </a:xfrm>
          <a:prstGeom prst="rect">
            <a:avLst/>
          </a:prstGeom>
        </p:spPr>
      </p:pic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805A78DB-3D06-48A7-A6EE-04813F1B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31" y="6506014"/>
            <a:ext cx="901541" cy="365125"/>
          </a:xfrm>
        </p:spPr>
        <p:txBody>
          <a:bodyPr/>
          <a:lstStyle/>
          <a:p>
            <a:pPr>
              <a:defRPr/>
            </a:pPr>
            <a:fld id="{59F58974-0973-4F71-A1BF-8C74D1EDEBAF}" type="slidenum">
              <a:rPr lang="es-ES" altLang="en-US" smtClean="0"/>
              <a:pPr>
                <a:defRPr/>
              </a:pPr>
              <a:t>9</a:t>
            </a:fld>
            <a:endParaRPr lang="es-ES" alt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C4D86E-56AC-428B-A236-7B250F8AE654}"/>
              </a:ext>
            </a:extLst>
          </p:cNvPr>
          <p:cNvSpPr/>
          <p:nvPr/>
        </p:nvSpPr>
        <p:spPr>
          <a:xfrm>
            <a:off x="-28568" y="-95249"/>
            <a:ext cx="1260702" cy="7077074"/>
          </a:xfrm>
          <a:prstGeom prst="rect">
            <a:avLst/>
          </a:prstGeom>
          <a:gradFill>
            <a:gsLst>
              <a:gs pos="14000">
                <a:srgbClr val="B3D5EB"/>
              </a:gs>
              <a:gs pos="77000">
                <a:schemeClr val="bg1"/>
              </a:gs>
              <a:gs pos="6000">
                <a:srgbClr val="308DC8"/>
              </a:gs>
              <a:gs pos="95000">
                <a:srgbClr val="67ABD7"/>
              </a:gs>
              <a:gs pos="0">
                <a:srgbClr val="177FC2"/>
              </a:gs>
            </a:gsLst>
            <a:lin ang="2100000" scaled="0"/>
          </a:gradFill>
          <a:ln>
            <a:noFill/>
          </a:ln>
          <a:effectLst>
            <a:outerShdw blurRad="50800" dist="38100" algn="l" rotWithShape="0">
              <a:schemeClr val="bg1">
                <a:alpha val="46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" name="Imatge 132">
            <a:extLst>
              <a:ext uri="{FF2B5EF4-FFF2-40B4-BE49-F238E27FC236}">
                <a16:creationId xmlns:a16="http://schemas.microsoft.com/office/drawing/2014/main" id="{49E523CE-C1E7-4C1E-8843-DDAE762E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1" y="706058"/>
            <a:ext cx="720185" cy="720185"/>
          </a:xfrm>
          <a:prstGeom prst="rect">
            <a:avLst/>
          </a:prstGeom>
        </p:spPr>
      </p:pic>
      <p:pic>
        <p:nvPicPr>
          <p:cNvPr id="134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42D2EAA6-0C4C-47CB-96BA-FFCA4049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0" y="1549072"/>
            <a:ext cx="705600" cy="2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s://cdn.egu.eu/static/63062c58/logos/egu/egu_ga_blue/egu_ga_blue.png">
            <a:extLst>
              <a:ext uri="{FF2B5EF4-FFF2-40B4-BE49-F238E27FC236}">
                <a16:creationId xmlns:a16="http://schemas.microsoft.com/office/drawing/2014/main" id="{FA209203-75B9-4C7C-8D95-EFEB067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" y="6491"/>
            <a:ext cx="1150121" cy="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QuadreDeText 135">
            <a:extLst>
              <a:ext uri="{FF2B5EF4-FFF2-40B4-BE49-F238E27FC236}">
                <a16:creationId xmlns:a16="http://schemas.microsoft.com/office/drawing/2014/main" id="{6C00CFBE-0961-43D7-ADF7-375AD2602FB0}"/>
              </a:ext>
            </a:extLst>
          </p:cNvPr>
          <p:cNvSpPr txBox="1"/>
          <p:nvPr/>
        </p:nvSpPr>
        <p:spPr>
          <a:xfrm>
            <a:off x="417743" y="428040"/>
            <a:ext cx="834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 – 28 </a:t>
            </a:r>
            <a:r>
              <a:rPr lang="en-U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  <a:r>
              <a:rPr lang="ca-ES" sz="600" b="1" dirty="0">
                <a:solidFill>
                  <a:srgbClr val="0072B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2023</a:t>
            </a:r>
          </a:p>
        </p:txBody>
      </p:sp>
      <p:pic>
        <p:nvPicPr>
          <p:cNvPr id="137" name="Imatge 136">
            <a:hlinkClick r:id="rId8" action="ppaction://hlinksldjump"/>
            <a:extLst>
              <a:ext uri="{FF2B5EF4-FFF2-40B4-BE49-F238E27FC236}">
                <a16:creationId xmlns:a16="http://schemas.microsoft.com/office/drawing/2014/main" id="{06B5ECB7-5F39-45DC-94CF-A745C3D9E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901212"/>
            <a:ext cx="705600" cy="378824"/>
          </a:xfrm>
          <a:prstGeom prst="rect">
            <a:avLst/>
          </a:prstGeom>
        </p:spPr>
      </p:pic>
      <p:pic>
        <p:nvPicPr>
          <p:cNvPr id="139" name="Imatge 138">
            <a:hlinkClick r:id="rId10" action="ppaction://hlinksldjump"/>
            <a:extLst>
              <a:ext uri="{FF2B5EF4-FFF2-40B4-BE49-F238E27FC236}">
                <a16:creationId xmlns:a16="http://schemas.microsoft.com/office/drawing/2014/main" id="{98FABC3E-B590-4D62-9C7B-8806469DA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" y="3352893"/>
            <a:ext cx="705600" cy="752819"/>
          </a:xfrm>
          <a:prstGeom prst="rect">
            <a:avLst/>
          </a:prstGeom>
        </p:spPr>
      </p:pic>
      <p:pic>
        <p:nvPicPr>
          <p:cNvPr id="142" name="Imatge 141">
            <a:hlinkClick r:id="rId12" action="ppaction://hlinksldjump"/>
            <a:extLst>
              <a:ext uri="{FF2B5EF4-FFF2-40B4-BE49-F238E27FC236}">
                <a16:creationId xmlns:a16="http://schemas.microsoft.com/office/drawing/2014/main" id="{05568B96-32F2-4B35-9BE6-5EFD493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5153589"/>
            <a:ext cx="705600" cy="752819"/>
          </a:xfrm>
          <a:prstGeom prst="rect">
            <a:avLst/>
          </a:prstGeom>
        </p:spPr>
      </p:pic>
      <p:pic>
        <p:nvPicPr>
          <p:cNvPr id="143" name="Imatge 142">
            <a:hlinkClick r:id="rId14" action="ppaction://hlinksldjump"/>
            <a:extLst>
              <a:ext uri="{FF2B5EF4-FFF2-40B4-BE49-F238E27FC236}">
                <a16:creationId xmlns:a16="http://schemas.microsoft.com/office/drawing/2014/main" id="{9506A8C4-AE9E-4843-8E56-23396F5C1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" y="1918775"/>
            <a:ext cx="705600" cy="859608"/>
          </a:xfrm>
          <a:prstGeom prst="rect">
            <a:avLst/>
          </a:prstGeom>
        </p:spPr>
      </p:pic>
      <p:pic>
        <p:nvPicPr>
          <p:cNvPr id="155" name="Imatge 154">
            <a:hlinkClick r:id="rId16" action="ppaction://hlinksldjump"/>
            <a:extLst>
              <a:ext uri="{FF2B5EF4-FFF2-40B4-BE49-F238E27FC236}">
                <a16:creationId xmlns:a16="http://schemas.microsoft.com/office/drawing/2014/main" id="{F50BF820-7429-446D-A9BD-788C8C81F8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4228437"/>
            <a:ext cx="781811" cy="771909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3B0A5E06-A6CA-421A-877F-F7ADA06F748B}"/>
              </a:ext>
            </a:extLst>
          </p:cNvPr>
          <p:cNvSpPr txBox="1">
            <a:spLocks/>
          </p:cNvSpPr>
          <p:nvPr/>
        </p:nvSpPr>
        <p:spPr>
          <a:xfrm>
            <a:off x="1355529" y="428040"/>
            <a:ext cx="7055857" cy="864625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RESULTS:</a:t>
            </a:r>
            <a:endParaRPr lang="en-US" sz="32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(3) SPATIAL ANALYSIS OF LW DEPOSITION PATTERNS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endParaRPr lang="en-US" sz="400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F2132DB-7D84-4D70-AFCA-B015F5E5C62B}"/>
              </a:ext>
            </a:extLst>
          </p:cNvPr>
          <p:cNvSpPr txBox="1">
            <a:spLocks/>
          </p:cNvSpPr>
          <p:nvPr/>
        </p:nvSpPr>
        <p:spPr>
          <a:xfrm>
            <a:off x="1603291" y="1392224"/>
            <a:ext cx="10178353" cy="604758"/>
          </a:xfrm>
          <a:prstGeom prst="rect">
            <a:avLst/>
          </a:prstGeom>
          <a:noFill/>
          <a:ln w="635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Kernel´s Density algorithm </a:t>
            </a:r>
            <a:r>
              <a:rPr lang="en-US" sz="2000" b="1" i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(Silverman, 1986</a:t>
            </a:r>
            <a:r>
              <a:rPr lang="en-US" sz="1800" b="1" i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We used a search radius of 300 m and output cell size of 1m for the detection of </a:t>
            </a:r>
            <a:r>
              <a:rPr lang="en-US" sz="1800" dirty="0" err="1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neighbouring</a:t>
            </a:r>
            <a:r>
              <a:rPr lang="en-US" sz="18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LW pieces</a:t>
            </a:r>
          </a:p>
          <a:p>
            <a:pPr>
              <a:lnSpc>
                <a:spcPct val="100000"/>
              </a:lnSpc>
            </a:pPr>
            <a:endParaRPr lang="en-US" sz="16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2" name="Connector de fletxa recta 31">
            <a:extLst>
              <a:ext uri="{FF2B5EF4-FFF2-40B4-BE49-F238E27FC236}">
                <a16:creationId xmlns:a16="http://schemas.microsoft.com/office/drawing/2014/main" id="{8F006F0B-2952-4B3D-A014-314681160347}"/>
              </a:ext>
            </a:extLst>
          </p:cNvPr>
          <p:cNvCxnSpPr>
            <a:cxnSpLocks/>
          </p:cNvCxnSpPr>
          <p:nvPr/>
        </p:nvCxnSpPr>
        <p:spPr>
          <a:xfrm flipH="1">
            <a:off x="10874310" y="2718660"/>
            <a:ext cx="30477" cy="7103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tge 34">
            <a:extLst>
              <a:ext uri="{FF2B5EF4-FFF2-40B4-BE49-F238E27FC236}">
                <a16:creationId xmlns:a16="http://schemas.microsoft.com/office/drawing/2014/main" id="{087BEF8A-2283-4CDD-A6F7-D19759DBEE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"/>
          <a:stretch/>
        </p:blipFill>
        <p:spPr>
          <a:xfrm>
            <a:off x="6575511" y="2054038"/>
            <a:ext cx="5524584" cy="3960000"/>
          </a:xfrm>
          <a:prstGeom prst="rect">
            <a:avLst/>
          </a:prstGeom>
        </p:spPr>
      </p:pic>
      <p:pic>
        <p:nvPicPr>
          <p:cNvPr id="36" name="Imatge 35">
            <a:extLst>
              <a:ext uri="{FF2B5EF4-FFF2-40B4-BE49-F238E27FC236}">
                <a16:creationId xmlns:a16="http://schemas.microsoft.com/office/drawing/2014/main" id="{15B62867-D0C3-494F-805F-5DAD1556CC8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/>
          <a:stretch/>
        </p:blipFill>
        <p:spPr>
          <a:xfrm>
            <a:off x="1194236" y="2014710"/>
            <a:ext cx="5538019" cy="39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8EF620-E53D-4F67-96B0-F5D6CAC56172}"/>
              </a:ext>
            </a:extLst>
          </p:cNvPr>
          <p:cNvSpPr/>
          <p:nvPr/>
        </p:nvSpPr>
        <p:spPr>
          <a:xfrm>
            <a:off x="1408617" y="6039879"/>
            <a:ext cx="10125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LW accumulations were </a:t>
            </a:r>
            <a:r>
              <a:rPr lang="en-US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clustered</a:t>
            </a: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with larger densities found upstream from </a:t>
            </a:r>
            <a:r>
              <a:rPr lang="en-US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bridges</a:t>
            </a: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and trapped by </a:t>
            </a:r>
            <a:r>
              <a:rPr lang="en-US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standing vegetation</a:t>
            </a:r>
          </a:p>
        </p:txBody>
      </p:sp>
      <p:pic>
        <p:nvPicPr>
          <p:cNvPr id="33" name="Gràfic 32" descr="Fletxa: corba lleuger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451F53-A195-49FE-8A42-A5B92F0BD9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8353" y="5866308"/>
            <a:ext cx="633600" cy="633600"/>
          </a:xfrm>
          <a:prstGeom prst="rect">
            <a:avLst/>
          </a:prstGeom>
        </p:spPr>
      </p:pic>
      <p:pic>
        <p:nvPicPr>
          <p:cNvPr id="34" name="Gràfic 33" descr="Fletxa: corba lleugera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C32107-55D2-4C43-A995-1198E8CA83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303" y="5874453"/>
            <a:ext cx="634882" cy="634882"/>
          </a:xfrm>
          <a:prstGeom prst="rect">
            <a:avLst/>
          </a:prstGeom>
        </p:spPr>
      </p:pic>
      <p:pic>
        <p:nvPicPr>
          <p:cNvPr id="38" name="Gràfic 37" descr="Món">
            <a:hlinkClick r:id="rId22" action="ppaction://hlinksldjump"/>
            <a:extLst>
              <a:ext uri="{FF2B5EF4-FFF2-40B4-BE49-F238E27FC236}">
                <a16:creationId xmlns:a16="http://schemas.microsoft.com/office/drawing/2014/main" id="{63199D82-BDE2-4D64-8B9D-ABAF8382E2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589" y="6302785"/>
            <a:ext cx="457200" cy="457200"/>
          </a:xfrm>
          <a:prstGeom prst="rect">
            <a:avLst/>
          </a:prstGeom>
        </p:spPr>
      </p:pic>
      <p:sp>
        <p:nvSpPr>
          <p:cNvPr id="39" name="QuadreDeText 38">
            <a:extLst>
              <a:ext uri="{FF2B5EF4-FFF2-40B4-BE49-F238E27FC236}">
                <a16:creationId xmlns:a16="http://schemas.microsoft.com/office/drawing/2014/main" id="{B8CC33E4-0718-4E83-BA49-1F41856DF6EC}"/>
              </a:ext>
            </a:extLst>
          </p:cNvPr>
          <p:cNvSpPr txBox="1"/>
          <p:nvPr/>
        </p:nvSpPr>
        <p:spPr>
          <a:xfrm>
            <a:off x="405006" y="4889892"/>
            <a:ext cx="545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036599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30362</TotalTime>
  <Words>1627</Words>
  <Application>Microsoft Office PowerPoint</Application>
  <PresentationFormat>Widescreen</PresentationFormat>
  <Paragraphs>238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Open Sans Condensed Light</vt:lpstr>
      <vt:lpstr>Open Sans Condensed SemiBold</vt:lpstr>
      <vt:lpstr>Open Sans ExtraBold</vt:lpstr>
      <vt:lpstr>Open Sans Light</vt:lpstr>
      <vt:lpstr>Open Sans SemiBold</vt:lpstr>
      <vt:lpstr>Segoe UI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Universitat de Barcelona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llanosvalera</dc:creator>
  <cp:lastModifiedBy>llanos valera prieto</cp:lastModifiedBy>
  <cp:revision>893</cp:revision>
  <dcterms:created xsi:type="dcterms:W3CDTF">2020-04-27T16:27:16Z</dcterms:created>
  <dcterms:modified xsi:type="dcterms:W3CDTF">2023-04-28T12:59:02Z</dcterms:modified>
</cp:coreProperties>
</file>